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68"/>
  </p:notesMasterIdLst>
  <p:handoutMasterIdLst>
    <p:handoutMasterId r:id="rId69"/>
  </p:handoutMasterIdLst>
  <p:sldIdLst>
    <p:sldId id="264" r:id="rId2"/>
    <p:sldId id="292" r:id="rId3"/>
    <p:sldId id="378" r:id="rId4"/>
    <p:sldId id="383" r:id="rId5"/>
    <p:sldId id="301" r:id="rId6"/>
    <p:sldId id="380" r:id="rId7"/>
    <p:sldId id="379" r:id="rId8"/>
    <p:sldId id="381" r:id="rId9"/>
    <p:sldId id="382" r:id="rId10"/>
    <p:sldId id="384" r:id="rId11"/>
    <p:sldId id="386" r:id="rId12"/>
    <p:sldId id="385" r:id="rId13"/>
    <p:sldId id="387" r:id="rId14"/>
    <p:sldId id="399" r:id="rId15"/>
    <p:sldId id="257" r:id="rId16"/>
    <p:sldId id="372" r:id="rId17"/>
    <p:sldId id="377" r:id="rId18"/>
    <p:sldId id="394" r:id="rId19"/>
    <p:sldId id="395" r:id="rId20"/>
    <p:sldId id="390" r:id="rId21"/>
    <p:sldId id="396" r:id="rId22"/>
    <p:sldId id="392" r:id="rId23"/>
    <p:sldId id="397" r:id="rId24"/>
    <p:sldId id="398" r:id="rId25"/>
    <p:sldId id="389" r:id="rId26"/>
    <p:sldId id="393" r:id="rId27"/>
    <p:sldId id="403" r:id="rId28"/>
    <p:sldId id="401" r:id="rId29"/>
    <p:sldId id="400" r:id="rId30"/>
    <p:sldId id="404" r:id="rId31"/>
    <p:sldId id="405" r:id="rId32"/>
    <p:sldId id="406" r:id="rId33"/>
    <p:sldId id="407" r:id="rId34"/>
    <p:sldId id="408" r:id="rId35"/>
    <p:sldId id="409" r:id="rId36"/>
    <p:sldId id="417" r:id="rId37"/>
    <p:sldId id="410" r:id="rId38"/>
    <p:sldId id="418" r:id="rId39"/>
    <p:sldId id="422" r:id="rId40"/>
    <p:sldId id="423" r:id="rId41"/>
    <p:sldId id="424" r:id="rId42"/>
    <p:sldId id="421" r:id="rId43"/>
    <p:sldId id="420" r:id="rId44"/>
    <p:sldId id="419" r:id="rId45"/>
    <p:sldId id="425" r:id="rId46"/>
    <p:sldId id="426" r:id="rId47"/>
    <p:sldId id="427" r:id="rId48"/>
    <p:sldId id="428" r:id="rId49"/>
    <p:sldId id="429" r:id="rId50"/>
    <p:sldId id="431" r:id="rId51"/>
    <p:sldId id="432" r:id="rId52"/>
    <p:sldId id="433" r:id="rId53"/>
    <p:sldId id="438" r:id="rId54"/>
    <p:sldId id="437" r:id="rId55"/>
    <p:sldId id="436" r:id="rId56"/>
    <p:sldId id="440" r:id="rId57"/>
    <p:sldId id="435" r:id="rId58"/>
    <p:sldId id="439" r:id="rId59"/>
    <p:sldId id="434" r:id="rId60"/>
    <p:sldId id="441" r:id="rId61"/>
    <p:sldId id="443" r:id="rId62"/>
    <p:sldId id="444" r:id="rId63"/>
    <p:sldId id="447" r:id="rId64"/>
    <p:sldId id="448" r:id="rId65"/>
    <p:sldId id="449" r:id="rId66"/>
    <p:sldId id="324"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jors van Iersel" initials="SvI" lastIdx="1" clrIdx="0">
    <p:extLst>
      <p:ext uri="{19B8F6BF-5375-455C-9EA6-DF929625EA0E}">
        <p15:presenceInfo xmlns:p15="http://schemas.microsoft.com/office/powerpoint/2012/main" userId="ec3b58ddcbb5ff4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DA8"/>
    <a:srgbClr val="DADCDD"/>
    <a:srgbClr val="8AC53F"/>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57" autoAdjust="0"/>
    <p:restoredTop sz="95974" autoAdjust="0"/>
  </p:normalViewPr>
  <p:slideViewPr>
    <p:cSldViewPr snapToGrid="0">
      <p:cViewPr>
        <p:scale>
          <a:sx n="96" d="100"/>
          <a:sy n="96" d="100"/>
        </p:scale>
        <p:origin x="51" y="240"/>
      </p:cViewPr>
      <p:guideLst>
        <p:guide orient="horz" pos="2160"/>
        <p:guide pos="3840"/>
      </p:guideLst>
    </p:cSldViewPr>
  </p:slideViewPr>
  <p:notesTextViewPr>
    <p:cViewPr>
      <p:scale>
        <a:sx n="1" d="1"/>
        <a:sy n="1" d="1"/>
      </p:scale>
      <p:origin x="0" y="0"/>
    </p:cViewPr>
  </p:notesTextViewPr>
  <p:sorterViewPr>
    <p:cViewPr>
      <p:scale>
        <a:sx n="200" d="100"/>
        <a:sy n="200" d="100"/>
      </p:scale>
      <p:origin x="0" y="-26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sofia\Google%20Drive\PBS&amp;PLA%20paper\Polymers%20impac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sofia\Google%20Drive\PBS&amp;PLA%20paper\Polymers%20impac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sofia\Google%20Drive\PBS&amp;PLA%20paper\Polymers%20impac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sofia\Google%20Drive\PBS&amp;PLA%20paper\Polymers%20impa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20161416705846"/>
          <c:y val="3.9167222222222221E-2"/>
          <c:w val="0.8214319855821971"/>
          <c:h val="0.80701000000000001"/>
        </c:manualLayout>
      </c:layout>
      <c:barChart>
        <c:barDir val="col"/>
        <c:grouping val="clustered"/>
        <c:varyColors val="0"/>
        <c:ser>
          <c:idx val="0"/>
          <c:order val="0"/>
          <c:tx>
            <c:strRef>
              <c:f>LCA!$P$10</c:f>
              <c:strCache>
                <c:ptCount val="1"/>
                <c:pt idx="0">
                  <c:v>Global Warming Potential (GWP 100 years)</c:v>
                </c:pt>
              </c:strCache>
            </c:strRef>
          </c:tx>
          <c:spPr>
            <a:solidFill>
              <a:schemeClr val="accent1"/>
            </a:solidFill>
            <a:ln>
              <a:noFill/>
            </a:ln>
            <a:effectLst/>
          </c:spPr>
          <c:invertIfNegative val="0"/>
          <c:dPt>
            <c:idx val="0"/>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1-8C06-48FF-98C3-A50BC42F813D}"/>
              </c:ext>
            </c:extLst>
          </c:dPt>
          <c:dPt>
            <c:idx val="1"/>
            <c:invertIfNegative val="0"/>
            <c:bubble3D val="0"/>
            <c:spPr>
              <a:pattFill prst="pct5">
                <a:fgClr>
                  <a:schemeClr val="tx1"/>
                </a:fgClr>
                <a:bgClr>
                  <a:schemeClr val="bg1"/>
                </a:bgClr>
              </a:pattFill>
              <a:ln>
                <a:solidFill>
                  <a:schemeClr val="tx1"/>
                </a:solidFill>
              </a:ln>
              <a:effectLst/>
            </c:spPr>
            <c:extLst>
              <c:ext xmlns:c16="http://schemas.microsoft.com/office/drawing/2014/chart" uri="{C3380CC4-5D6E-409C-BE32-E72D297353CC}">
                <c16:uniqueId val="{00000003-8C06-48FF-98C3-A50BC42F813D}"/>
              </c:ext>
            </c:extLst>
          </c:dPt>
          <c:dPt>
            <c:idx val="2"/>
            <c:invertIfNegative val="0"/>
            <c:bubble3D val="0"/>
            <c:spPr>
              <a:pattFill prst="dotDmnd">
                <a:fgClr>
                  <a:schemeClr val="tx1"/>
                </a:fgClr>
                <a:bgClr>
                  <a:schemeClr val="bg1"/>
                </a:bgClr>
              </a:pattFill>
              <a:ln>
                <a:solidFill>
                  <a:schemeClr val="tx1"/>
                </a:solidFill>
              </a:ln>
              <a:effectLst/>
            </c:spPr>
            <c:extLst>
              <c:ext xmlns:c16="http://schemas.microsoft.com/office/drawing/2014/chart" uri="{C3380CC4-5D6E-409C-BE32-E72D297353CC}">
                <c16:uniqueId val="{00000005-8C06-48FF-98C3-A50BC42F813D}"/>
              </c:ext>
            </c:extLst>
          </c:dPt>
          <c:dPt>
            <c:idx val="3"/>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7-8C06-48FF-98C3-A50BC42F813D}"/>
              </c:ext>
            </c:extLst>
          </c:dPt>
          <c:dPt>
            <c:idx val="4"/>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9-AA34-4C58-B30D-F6DFEC9D3D0F}"/>
              </c:ext>
            </c:extLst>
          </c:dPt>
          <c:dPt>
            <c:idx val="5"/>
            <c:invertIfNegative val="0"/>
            <c:bubble3D val="0"/>
            <c:spPr>
              <a:pattFill prst="pct5">
                <a:fgClr>
                  <a:schemeClr val="tx1">
                    <a:lumMod val="65000"/>
                    <a:lumOff val="35000"/>
                  </a:schemeClr>
                </a:fgClr>
                <a:bgClr>
                  <a:schemeClr val="bg1"/>
                </a:bgClr>
              </a:pattFill>
              <a:ln>
                <a:solidFill>
                  <a:schemeClr val="tx1"/>
                </a:solidFill>
              </a:ln>
              <a:effectLst/>
            </c:spPr>
            <c:extLst>
              <c:ext xmlns:c16="http://schemas.microsoft.com/office/drawing/2014/chart" uri="{C3380CC4-5D6E-409C-BE32-E72D297353CC}">
                <c16:uniqueId val="{0000000B-AA34-4C58-B30D-F6DFEC9D3D0F}"/>
              </c:ext>
            </c:extLst>
          </c:dPt>
          <c:dPt>
            <c:idx val="6"/>
            <c:invertIfNegative val="0"/>
            <c:bubble3D val="0"/>
            <c:spPr>
              <a:pattFill prst="openDmnd">
                <a:fgClr>
                  <a:schemeClr val="tx1">
                    <a:lumMod val="65000"/>
                    <a:lumOff val="35000"/>
                  </a:schemeClr>
                </a:fgClr>
                <a:bgClr>
                  <a:schemeClr val="bg1"/>
                </a:bgClr>
              </a:pattFill>
              <a:ln>
                <a:solidFill>
                  <a:schemeClr val="tx1"/>
                </a:solidFill>
              </a:ln>
              <a:effectLst/>
            </c:spPr>
            <c:extLst>
              <c:ext xmlns:c16="http://schemas.microsoft.com/office/drawing/2014/chart" uri="{C3380CC4-5D6E-409C-BE32-E72D297353CC}">
                <c16:uniqueId val="{0000000D-AA34-4C58-B30D-F6DFEC9D3D0F}"/>
              </c:ext>
            </c:extLst>
          </c:dPt>
          <c:dPt>
            <c:idx val="7"/>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F-AA34-4C58-B30D-F6DFEC9D3D0F}"/>
              </c:ext>
            </c:extLst>
          </c:dPt>
          <c:dLbls>
            <c:dLbl>
              <c:idx val="0"/>
              <c:layout>
                <c:manualLayout>
                  <c:x val="0"/>
                  <c:y val="1.25313283208020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06-48FF-98C3-A50BC42F813D}"/>
                </c:ext>
              </c:extLst>
            </c:dLbl>
            <c:dLbl>
              <c:idx val="1"/>
              <c:layout>
                <c:manualLayout>
                  <c:x val="-4.5604779969026923E-17"/>
                  <c:y val="1.885369532428356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06-48FF-98C3-A50BC42F813D}"/>
                </c:ext>
              </c:extLst>
            </c:dLbl>
            <c:numFmt formatCode="#,##0.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LCA!$N$11:$O$18</c:f>
              <c:multiLvlStrCache>
                <c:ptCount val="8"/>
                <c:lvl>
                  <c:pt idx="0">
                    <c:v>GPPS</c:v>
                  </c:pt>
                  <c:pt idx="1">
                    <c:v>Glucose</c:v>
                  </c:pt>
                  <c:pt idx="2">
                    <c:v>CS</c:v>
                  </c:pt>
                  <c:pt idx="3">
                    <c:v>SBP</c:v>
                  </c:pt>
                  <c:pt idx="4">
                    <c:v>BOPP</c:v>
                  </c:pt>
                  <c:pt idx="5">
                    <c:v>Glucose</c:v>
                  </c:pt>
                  <c:pt idx="6">
                    <c:v>CS</c:v>
                  </c:pt>
                  <c:pt idx="7">
                    <c:v>SBP</c:v>
                  </c:pt>
                </c:lvl>
                <c:lvl>
                  <c:pt idx="0">
                    <c:v>PBS</c:v>
                  </c:pt>
                  <c:pt idx="4">
                    <c:v>PLA</c:v>
                  </c:pt>
                </c:lvl>
              </c:multiLvlStrCache>
            </c:multiLvlStrRef>
          </c:cat>
          <c:val>
            <c:numRef>
              <c:f>LCA!$P$11:$P$18</c:f>
              <c:numCache>
                <c:formatCode>0.000</c:formatCode>
                <c:ptCount val="8"/>
                <c:pt idx="0">
                  <c:v>2.78</c:v>
                </c:pt>
                <c:pt idx="1">
                  <c:v>-0.24399999999999999</c:v>
                </c:pt>
                <c:pt idx="2">
                  <c:v>0.2543518768442703</c:v>
                </c:pt>
                <c:pt idx="3">
                  <c:v>2.35</c:v>
                </c:pt>
                <c:pt idx="4">
                  <c:v>2</c:v>
                </c:pt>
                <c:pt idx="5">
                  <c:v>0.94599999999999995</c:v>
                </c:pt>
                <c:pt idx="6">
                  <c:v>1.0380129864872087</c:v>
                </c:pt>
                <c:pt idx="7">
                  <c:v>2.25</c:v>
                </c:pt>
              </c:numCache>
            </c:numRef>
          </c:val>
          <c:extLst>
            <c:ext xmlns:c16="http://schemas.microsoft.com/office/drawing/2014/chart" uri="{C3380CC4-5D6E-409C-BE32-E72D297353CC}">
              <c16:uniqueId val="{0000001C-8C06-48FF-98C3-A50BC42F813D}"/>
            </c:ext>
          </c:extLst>
        </c:ser>
        <c:dLbls>
          <c:showLegendKey val="0"/>
          <c:showVal val="1"/>
          <c:showCatName val="0"/>
          <c:showSerName val="0"/>
          <c:showPercent val="0"/>
          <c:showBubbleSize val="0"/>
        </c:dLbls>
        <c:gapWidth val="60"/>
        <c:overlap val="-100"/>
        <c:axId val="-1734525328"/>
        <c:axId val="-1734537840"/>
      </c:barChart>
      <c:catAx>
        <c:axId val="-173452532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0" vert="horz"/>
          <a:lstStyle/>
          <a:p>
            <a:pPr>
              <a:defRPr/>
            </a:pPr>
            <a:endParaRPr lang="en-US"/>
          </a:p>
        </c:txPr>
        <c:crossAx val="-1734537840"/>
        <c:crosses val="autoZero"/>
        <c:auto val="1"/>
        <c:lblAlgn val="ctr"/>
        <c:lblOffset val="100"/>
        <c:noMultiLvlLbl val="0"/>
      </c:catAx>
      <c:valAx>
        <c:axId val="-1734537840"/>
        <c:scaling>
          <c:orientation val="minMax"/>
          <c:min val="-0.5"/>
        </c:scaling>
        <c:delete val="0"/>
        <c:axPos val="l"/>
        <c:title>
          <c:tx>
            <c:rich>
              <a:bodyPr rot="-5400000" vert="horz"/>
              <a:lstStyle/>
              <a:p>
                <a:pPr>
                  <a:defRPr/>
                </a:pPr>
                <a:r>
                  <a:rPr lang="en-GB"/>
                  <a:t>Global Warming Potential (</a:t>
                </a:r>
                <a:r>
                  <a:rPr lang="en-US"/>
                  <a:t>kg CO2-eq/kg product)</a:t>
                </a:r>
                <a:endParaRPr lang="en-GB"/>
              </a:p>
            </c:rich>
          </c:tx>
          <c:layout>
            <c:manualLayout>
              <c:xMode val="edge"/>
              <c:yMode val="edge"/>
              <c:x val="1.4344293390238143E-2"/>
              <c:y val="8.4423657569119653E-2"/>
            </c:manualLayout>
          </c:layout>
          <c:overlay val="0"/>
          <c:spPr>
            <a:noFill/>
            <a:ln>
              <a:noFill/>
            </a:ln>
            <a:effectLst/>
          </c:spPr>
        </c:title>
        <c:numFmt formatCode="0.00" sourceLinked="0"/>
        <c:majorTickMark val="none"/>
        <c:minorTickMark val="none"/>
        <c:tickLblPos val="nextTo"/>
        <c:spPr>
          <a:noFill/>
          <a:ln>
            <a:solidFill>
              <a:schemeClr val="tx1"/>
            </a:solidFill>
          </a:ln>
          <a:effectLst/>
        </c:spPr>
        <c:txPr>
          <a:bodyPr rot="-60000000" vert="horz"/>
          <a:lstStyle/>
          <a:p>
            <a:pPr>
              <a:defRPr/>
            </a:pPr>
            <a:endParaRPr lang="en-US"/>
          </a:p>
        </c:txPr>
        <c:crossAx val="-1734525328"/>
        <c:crossesAt val="1"/>
        <c:crossBetween val="between"/>
        <c:majorUnit val="0.5"/>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000">
          <a:ln>
            <a:noFill/>
          </a:ln>
          <a:solidFill>
            <a:sysClr val="windowText" lastClr="000000"/>
          </a:solidFill>
          <a:latin typeface="+mn-lt"/>
          <a:ea typeface="Verdana" panose="020B060403050404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LCA!$Q$10</c:f>
              <c:strCache>
                <c:ptCount val="1"/>
                <c:pt idx="0">
                  <c:v>Abiotic Depletion (ADP fossil)</c:v>
                </c:pt>
              </c:strCache>
            </c:strRef>
          </c:tx>
          <c:spPr>
            <a:solidFill>
              <a:schemeClr val="accent1"/>
            </a:solidFill>
            <a:ln>
              <a:noFill/>
            </a:ln>
            <a:effectLst/>
          </c:spPr>
          <c:invertIfNegative val="0"/>
          <c:dPt>
            <c:idx val="0"/>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1-8C06-48FF-98C3-A50BC42F813D}"/>
              </c:ext>
            </c:extLst>
          </c:dPt>
          <c:dPt>
            <c:idx val="1"/>
            <c:invertIfNegative val="0"/>
            <c:bubble3D val="0"/>
            <c:spPr>
              <a:pattFill prst="pct5">
                <a:fgClr>
                  <a:schemeClr val="tx1"/>
                </a:fgClr>
                <a:bgClr>
                  <a:schemeClr val="bg1"/>
                </a:bgClr>
              </a:pattFill>
              <a:ln>
                <a:solidFill>
                  <a:schemeClr val="tx1"/>
                </a:solidFill>
              </a:ln>
              <a:effectLst/>
            </c:spPr>
            <c:extLst>
              <c:ext xmlns:c16="http://schemas.microsoft.com/office/drawing/2014/chart" uri="{C3380CC4-5D6E-409C-BE32-E72D297353CC}">
                <c16:uniqueId val="{00000003-8C06-48FF-98C3-A50BC42F813D}"/>
              </c:ext>
            </c:extLst>
          </c:dPt>
          <c:dPt>
            <c:idx val="2"/>
            <c:invertIfNegative val="0"/>
            <c:bubble3D val="0"/>
            <c:spPr>
              <a:pattFill prst="dotDmnd">
                <a:fgClr>
                  <a:schemeClr val="tx1"/>
                </a:fgClr>
                <a:bgClr>
                  <a:schemeClr val="bg1"/>
                </a:bgClr>
              </a:pattFill>
              <a:ln>
                <a:solidFill>
                  <a:schemeClr val="tx1"/>
                </a:solidFill>
              </a:ln>
              <a:effectLst/>
            </c:spPr>
            <c:extLst>
              <c:ext xmlns:c16="http://schemas.microsoft.com/office/drawing/2014/chart" uri="{C3380CC4-5D6E-409C-BE32-E72D297353CC}">
                <c16:uniqueId val="{00000005-8C06-48FF-98C3-A50BC42F813D}"/>
              </c:ext>
            </c:extLst>
          </c:dPt>
          <c:dPt>
            <c:idx val="3"/>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7-8C06-48FF-98C3-A50BC42F813D}"/>
              </c:ext>
            </c:extLst>
          </c:dPt>
          <c:dPt>
            <c:idx val="4"/>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9-AA34-4C58-B30D-F6DFEC9D3D0F}"/>
              </c:ext>
            </c:extLst>
          </c:dPt>
          <c:dPt>
            <c:idx val="5"/>
            <c:invertIfNegative val="0"/>
            <c:bubble3D val="0"/>
            <c:spPr>
              <a:pattFill prst="pct5">
                <a:fgClr>
                  <a:schemeClr val="tx1">
                    <a:lumMod val="65000"/>
                    <a:lumOff val="35000"/>
                  </a:schemeClr>
                </a:fgClr>
                <a:bgClr>
                  <a:schemeClr val="bg1"/>
                </a:bgClr>
              </a:pattFill>
              <a:ln>
                <a:solidFill>
                  <a:schemeClr val="tx1"/>
                </a:solidFill>
              </a:ln>
              <a:effectLst/>
            </c:spPr>
            <c:extLst>
              <c:ext xmlns:c16="http://schemas.microsoft.com/office/drawing/2014/chart" uri="{C3380CC4-5D6E-409C-BE32-E72D297353CC}">
                <c16:uniqueId val="{0000000B-AA34-4C58-B30D-F6DFEC9D3D0F}"/>
              </c:ext>
            </c:extLst>
          </c:dPt>
          <c:dPt>
            <c:idx val="6"/>
            <c:invertIfNegative val="0"/>
            <c:bubble3D val="0"/>
            <c:spPr>
              <a:pattFill prst="openDmnd">
                <a:fgClr>
                  <a:schemeClr val="tx1">
                    <a:lumMod val="65000"/>
                    <a:lumOff val="35000"/>
                  </a:schemeClr>
                </a:fgClr>
                <a:bgClr>
                  <a:schemeClr val="bg1"/>
                </a:bgClr>
              </a:pattFill>
              <a:ln>
                <a:solidFill>
                  <a:schemeClr val="tx1"/>
                </a:solidFill>
              </a:ln>
              <a:effectLst/>
            </c:spPr>
            <c:extLst>
              <c:ext xmlns:c16="http://schemas.microsoft.com/office/drawing/2014/chart" uri="{C3380CC4-5D6E-409C-BE32-E72D297353CC}">
                <c16:uniqueId val="{0000000D-AA34-4C58-B30D-F6DFEC9D3D0F}"/>
              </c:ext>
            </c:extLst>
          </c:dPt>
          <c:dPt>
            <c:idx val="7"/>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F-AA34-4C58-B30D-F6DFEC9D3D0F}"/>
              </c:ext>
            </c:extLst>
          </c:dPt>
          <c:dLbls>
            <c:dLbl>
              <c:idx val="0"/>
              <c:layout>
                <c:manualLayout>
                  <c:x val="0"/>
                  <c:y val="1.25313283208020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06-48FF-98C3-A50BC42F813D}"/>
                </c:ext>
              </c:extLst>
            </c:dLbl>
            <c:dLbl>
              <c:idx val="1"/>
              <c:layout>
                <c:manualLayout>
                  <c:x val="0"/>
                  <c:y val="7.54147812971342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06-48FF-98C3-A50BC42F813D}"/>
                </c:ext>
              </c:extLst>
            </c:dLbl>
            <c:numFmt formatCode="#,##0.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LCA!$N$11:$O$18</c:f>
              <c:multiLvlStrCache>
                <c:ptCount val="8"/>
                <c:lvl>
                  <c:pt idx="0">
                    <c:v>GPPS</c:v>
                  </c:pt>
                  <c:pt idx="1">
                    <c:v>Glucose</c:v>
                  </c:pt>
                  <c:pt idx="2">
                    <c:v>CS</c:v>
                  </c:pt>
                  <c:pt idx="3">
                    <c:v>SBP</c:v>
                  </c:pt>
                  <c:pt idx="4">
                    <c:v>BOPP</c:v>
                  </c:pt>
                  <c:pt idx="5">
                    <c:v>Glucose</c:v>
                  </c:pt>
                  <c:pt idx="6">
                    <c:v>CS</c:v>
                  </c:pt>
                  <c:pt idx="7">
                    <c:v>SBP</c:v>
                  </c:pt>
                </c:lvl>
                <c:lvl>
                  <c:pt idx="0">
                    <c:v>PBS</c:v>
                  </c:pt>
                  <c:pt idx="4">
                    <c:v>PLA</c:v>
                  </c:pt>
                </c:lvl>
              </c:multiLvlStrCache>
            </c:multiLvlStrRef>
          </c:cat>
          <c:val>
            <c:numRef>
              <c:f>LCA!$Q$11:$Q$18</c:f>
              <c:numCache>
                <c:formatCode>0.000</c:formatCode>
                <c:ptCount val="8"/>
                <c:pt idx="0">
                  <c:v>84.8</c:v>
                </c:pt>
                <c:pt idx="1">
                  <c:v>31.3</c:v>
                </c:pt>
                <c:pt idx="2">
                  <c:v>20.291805623126088</c:v>
                </c:pt>
                <c:pt idx="3">
                  <c:v>24.8</c:v>
                </c:pt>
                <c:pt idx="4">
                  <c:v>66.599999999999994</c:v>
                </c:pt>
                <c:pt idx="5">
                  <c:v>42.1</c:v>
                </c:pt>
                <c:pt idx="6">
                  <c:v>34.295707933265547</c:v>
                </c:pt>
                <c:pt idx="7">
                  <c:v>38.799999999999997</c:v>
                </c:pt>
              </c:numCache>
            </c:numRef>
          </c:val>
          <c:extLst>
            <c:ext xmlns:c16="http://schemas.microsoft.com/office/drawing/2014/chart" uri="{C3380CC4-5D6E-409C-BE32-E72D297353CC}">
              <c16:uniqueId val="{0000001C-8C06-48FF-98C3-A50BC42F813D}"/>
            </c:ext>
          </c:extLst>
        </c:ser>
        <c:dLbls>
          <c:showLegendKey val="0"/>
          <c:showVal val="1"/>
          <c:showCatName val="0"/>
          <c:showSerName val="0"/>
          <c:showPercent val="0"/>
          <c:showBubbleSize val="0"/>
        </c:dLbls>
        <c:gapWidth val="60"/>
        <c:overlap val="-100"/>
        <c:axId val="-1683818736"/>
        <c:axId val="-1683826896"/>
      </c:barChart>
      <c:catAx>
        <c:axId val="-16838187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vert="horz"/>
          <a:lstStyle/>
          <a:p>
            <a:pPr>
              <a:defRPr/>
            </a:pPr>
            <a:endParaRPr lang="en-US"/>
          </a:p>
        </c:txPr>
        <c:crossAx val="-1683826896"/>
        <c:crosses val="autoZero"/>
        <c:auto val="1"/>
        <c:lblAlgn val="ctr"/>
        <c:lblOffset val="100"/>
        <c:noMultiLvlLbl val="0"/>
      </c:catAx>
      <c:valAx>
        <c:axId val="-1683826896"/>
        <c:scaling>
          <c:orientation val="minMax"/>
        </c:scaling>
        <c:delete val="0"/>
        <c:axPos val="l"/>
        <c:title>
          <c:tx>
            <c:rich>
              <a:bodyPr rot="-5400000" vert="horz"/>
              <a:lstStyle/>
              <a:p>
                <a:pPr>
                  <a:defRPr/>
                </a:pPr>
                <a:r>
                  <a:rPr lang="en-GB"/>
                  <a:t>Abiotic depletion (MJ</a:t>
                </a:r>
                <a:r>
                  <a:rPr lang="en-US"/>
                  <a:t>/kg product)</a:t>
                </a:r>
                <a:endParaRPr lang="en-GB"/>
              </a:p>
            </c:rich>
          </c:tx>
          <c:layout>
            <c:manualLayout>
              <c:xMode val="edge"/>
              <c:yMode val="edge"/>
              <c:x val="1.4344223763074392E-2"/>
              <c:y val="0.19754575361337751"/>
            </c:manualLayout>
          </c:layout>
          <c:overlay val="0"/>
          <c:spPr>
            <a:noFill/>
            <a:ln>
              <a:noFill/>
            </a:ln>
            <a:effectLst/>
          </c:spPr>
        </c:title>
        <c:numFmt formatCode="0.00" sourceLinked="0"/>
        <c:majorTickMark val="none"/>
        <c:minorTickMark val="none"/>
        <c:tickLblPos val="nextTo"/>
        <c:spPr>
          <a:noFill/>
          <a:ln>
            <a:solidFill>
              <a:schemeClr val="tx1"/>
            </a:solidFill>
          </a:ln>
          <a:effectLst/>
        </c:spPr>
        <c:txPr>
          <a:bodyPr rot="-60000000" vert="horz"/>
          <a:lstStyle/>
          <a:p>
            <a:pPr>
              <a:defRPr/>
            </a:pPr>
            <a:endParaRPr lang="en-US"/>
          </a:p>
        </c:txPr>
        <c:crossAx val="-1683818736"/>
        <c:crossesAt val="1"/>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000">
          <a:ln>
            <a:noFill/>
          </a:ln>
          <a:solidFill>
            <a:sysClr val="windowText" lastClr="000000"/>
          </a:solidFill>
          <a:latin typeface="+mn-lt"/>
          <a:ea typeface="Verdana" panose="020B060403050404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LCA!$R$10</c:f>
              <c:strCache>
                <c:ptCount val="1"/>
                <c:pt idx="0">
                  <c:v>Acidification Potential (AP)</c:v>
                </c:pt>
              </c:strCache>
            </c:strRef>
          </c:tx>
          <c:spPr>
            <a:solidFill>
              <a:schemeClr val="accent1"/>
            </a:solidFill>
            <a:ln>
              <a:noFill/>
            </a:ln>
            <a:effectLst/>
          </c:spPr>
          <c:invertIfNegative val="0"/>
          <c:dPt>
            <c:idx val="0"/>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1-8C06-48FF-98C3-A50BC42F813D}"/>
              </c:ext>
            </c:extLst>
          </c:dPt>
          <c:dPt>
            <c:idx val="1"/>
            <c:invertIfNegative val="0"/>
            <c:bubble3D val="0"/>
            <c:spPr>
              <a:pattFill prst="pct5">
                <a:fgClr>
                  <a:schemeClr val="tx1"/>
                </a:fgClr>
                <a:bgClr>
                  <a:schemeClr val="bg1"/>
                </a:bgClr>
              </a:pattFill>
              <a:ln>
                <a:solidFill>
                  <a:schemeClr val="tx1"/>
                </a:solidFill>
              </a:ln>
              <a:effectLst/>
            </c:spPr>
            <c:extLst>
              <c:ext xmlns:c16="http://schemas.microsoft.com/office/drawing/2014/chart" uri="{C3380CC4-5D6E-409C-BE32-E72D297353CC}">
                <c16:uniqueId val="{00000003-8C06-48FF-98C3-A50BC42F813D}"/>
              </c:ext>
            </c:extLst>
          </c:dPt>
          <c:dPt>
            <c:idx val="2"/>
            <c:invertIfNegative val="0"/>
            <c:bubble3D val="0"/>
            <c:spPr>
              <a:pattFill prst="dotDmnd">
                <a:fgClr>
                  <a:schemeClr val="tx1"/>
                </a:fgClr>
                <a:bgClr>
                  <a:schemeClr val="bg1"/>
                </a:bgClr>
              </a:pattFill>
              <a:ln>
                <a:solidFill>
                  <a:schemeClr val="tx1"/>
                </a:solidFill>
              </a:ln>
              <a:effectLst/>
            </c:spPr>
            <c:extLst>
              <c:ext xmlns:c16="http://schemas.microsoft.com/office/drawing/2014/chart" uri="{C3380CC4-5D6E-409C-BE32-E72D297353CC}">
                <c16:uniqueId val="{00000005-8C06-48FF-98C3-A50BC42F813D}"/>
              </c:ext>
            </c:extLst>
          </c:dPt>
          <c:dPt>
            <c:idx val="3"/>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7-8C06-48FF-98C3-A50BC42F813D}"/>
              </c:ext>
            </c:extLst>
          </c:dPt>
          <c:dPt>
            <c:idx val="4"/>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9-AA34-4C58-B30D-F6DFEC9D3D0F}"/>
              </c:ext>
            </c:extLst>
          </c:dPt>
          <c:dPt>
            <c:idx val="5"/>
            <c:invertIfNegative val="0"/>
            <c:bubble3D val="0"/>
            <c:spPr>
              <a:pattFill prst="pct5">
                <a:fgClr>
                  <a:schemeClr val="tx1">
                    <a:lumMod val="65000"/>
                    <a:lumOff val="35000"/>
                  </a:schemeClr>
                </a:fgClr>
                <a:bgClr>
                  <a:schemeClr val="bg1"/>
                </a:bgClr>
              </a:pattFill>
              <a:ln>
                <a:solidFill>
                  <a:schemeClr val="tx1"/>
                </a:solidFill>
              </a:ln>
              <a:effectLst/>
            </c:spPr>
            <c:extLst>
              <c:ext xmlns:c16="http://schemas.microsoft.com/office/drawing/2014/chart" uri="{C3380CC4-5D6E-409C-BE32-E72D297353CC}">
                <c16:uniqueId val="{0000000B-AA34-4C58-B30D-F6DFEC9D3D0F}"/>
              </c:ext>
            </c:extLst>
          </c:dPt>
          <c:dPt>
            <c:idx val="6"/>
            <c:invertIfNegative val="0"/>
            <c:bubble3D val="0"/>
            <c:spPr>
              <a:pattFill prst="openDmnd">
                <a:fgClr>
                  <a:schemeClr val="tx1">
                    <a:lumMod val="65000"/>
                    <a:lumOff val="35000"/>
                  </a:schemeClr>
                </a:fgClr>
                <a:bgClr>
                  <a:schemeClr val="bg1"/>
                </a:bgClr>
              </a:pattFill>
              <a:ln>
                <a:solidFill>
                  <a:schemeClr val="tx1"/>
                </a:solidFill>
              </a:ln>
              <a:effectLst/>
            </c:spPr>
            <c:extLst>
              <c:ext xmlns:c16="http://schemas.microsoft.com/office/drawing/2014/chart" uri="{C3380CC4-5D6E-409C-BE32-E72D297353CC}">
                <c16:uniqueId val="{0000000D-AA34-4C58-B30D-F6DFEC9D3D0F}"/>
              </c:ext>
            </c:extLst>
          </c:dPt>
          <c:dPt>
            <c:idx val="7"/>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F-AA34-4C58-B30D-F6DFEC9D3D0F}"/>
              </c:ext>
            </c:extLst>
          </c:dPt>
          <c:dLbls>
            <c:dLbl>
              <c:idx val="0"/>
              <c:layout>
                <c:manualLayout>
                  <c:x val="0"/>
                  <c:y val="1.25313283208020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06-48FF-98C3-A50BC42F813D}"/>
                </c:ext>
              </c:extLst>
            </c:dLbl>
            <c:dLbl>
              <c:idx val="1"/>
              <c:layout>
                <c:manualLayout>
                  <c:x val="0"/>
                  <c:y val="7.54147812971342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06-48FF-98C3-A50BC42F813D}"/>
                </c:ext>
              </c:extLst>
            </c:dLbl>
            <c:numFmt formatCode="#,##0.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LCA!$N$11:$O$18</c:f>
              <c:multiLvlStrCache>
                <c:ptCount val="8"/>
                <c:lvl>
                  <c:pt idx="0">
                    <c:v>GPPS</c:v>
                  </c:pt>
                  <c:pt idx="1">
                    <c:v>Glucose</c:v>
                  </c:pt>
                  <c:pt idx="2">
                    <c:v>CS</c:v>
                  </c:pt>
                  <c:pt idx="3">
                    <c:v>SBP</c:v>
                  </c:pt>
                  <c:pt idx="4">
                    <c:v>BOPP</c:v>
                  </c:pt>
                  <c:pt idx="5">
                    <c:v>Glucose</c:v>
                  </c:pt>
                  <c:pt idx="6">
                    <c:v>CS</c:v>
                  </c:pt>
                  <c:pt idx="7">
                    <c:v>SBP</c:v>
                  </c:pt>
                </c:lvl>
                <c:lvl>
                  <c:pt idx="0">
                    <c:v>PBS</c:v>
                  </c:pt>
                  <c:pt idx="4">
                    <c:v>PLA</c:v>
                  </c:pt>
                </c:lvl>
              </c:multiLvlStrCache>
            </c:multiLvlStrRef>
          </c:cat>
          <c:val>
            <c:numRef>
              <c:f>LCA!$R$11:$R$18</c:f>
              <c:numCache>
                <c:formatCode>0.000</c:formatCode>
                <c:ptCount val="8"/>
                <c:pt idx="0">
                  <c:v>3.8800000000000003</c:v>
                </c:pt>
                <c:pt idx="1">
                  <c:v>19.7</c:v>
                </c:pt>
                <c:pt idx="2">
                  <c:v>17.326827693186548</c:v>
                </c:pt>
                <c:pt idx="3">
                  <c:v>10.200000000000001</c:v>
                </c:pt>
                <c:pt idx="4">
                  <c:v>6.23</c:v>
                </c:pt>
                <c:pt idx="5">
                  <c:v>11.799999999999999</c:v>
                </c:pt>
                <c:pt idx="6">
                  <c:v>10.397930444083409</c:v>
                </c:pt>
                <c:pt idx="7">
                  <c:v>7.0299999999999994</c:v>
                </c:pt>
              </c:numCache>
            </c:numRef>
          </c:val>
          <c:extLst>
            <c:ext xmlns:c16="http://schemas.microsoft.com/office/drawing/2014/chart" uri="{C3380CC4-5D6E-409C-BE32-E72D297353CC}">
              <c16:uniqueId val="{0000001C-8C06-48FF-98C3-A50BC42F813D}"/>
            </c:ext>
          </c:extLst>
        </c:ser>
        <c:dLbls>
          <c:showLegendKey val="0"/>
          <c:showVal val="1"/>
          <c:showCatName val="0"/>
          <c:showSerName val="0"/>
          <c:showPercent val="0"/>
          <c:showBubbleSize val="0"/>
        </c:dLbls>
        <c:gapWidth val="60"/>
        <c:overlap val="-100"/>
        <c:axId val="-1683815472"/>
        <c:axId val="-1455889184"/>
      </c:barChart>
      <c:catAx>
        <c:axId val="-16838154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vert="horz"/>
          <a:lstStyle/>
          <a:p>
            <a:pPr>
              <a:defRPr/>
            </a:pPr>
            <a:endParaRPr lang="en-US"/>
          </a:p>
        </c:txPr>
        <c:crossAx val="-1455889184"/>
        <c:crosses val="autoZero"/>
        <c:auto val="1"/>
        <c:lblAlgn val="ctr"/>
        <c:lblOffset val="100"/>
        <c:noMultiLvlLbl val="0"/>
      </c:catAx>
      <c:valAx>
        <c:axId val="-1455889184"/>
        <c:scaling>
          <c:orientation val="minMax"/>
        </c:scaling>
        <c:delete val="0"/>
        <c:axPos val="l"/>
        <c:title>
          <c:tx>
            <c:rich>
              <a:bodyPr rot="-5400000" vert="horz"/>
              <a:lstStyle/>
              <a:p>
                <a:pPr>
                  <a:defRPr/>
                </a:pPr>
                <a:r>
                  <a:rPr lang="en-GB"/>
                  <a:t>Acidification potential (g SO2-eq</a:t>
                </a:r>
                <a:r>
                  <a:rPr lang="en-US"/>
                  <a:t>/kg product)</a:t>
                </a:r>
                <a:endParaRPr lang="en-GB"/>
              </a:p>
            </c:rich>
          </c:tx>
          <c:layout>
            <c:manualLayout>
              <c:xMode val="edge"/>
              <c:yMode val="edge"/>
              <c:x val="1.4344223763074392E-2"/>
              <c:y val="0.16360910202966711"/>
            </c:manualLayout>
          </c:layout>
          <c:overlay val="0"/>
          <c:spPr>
            <a:noFill/>
            <a:ln>
              <a:noFill/>
            </a:ln>
            <a:effectLst/>
          </c:spPr>
        </c:title>
        <c:numFmt formatCode="0.00" sourceLinked="0"/>
        <c:majorTickMark val="none"/>
        <c:minorTickMark val="none"/>
        <c:tickLblPos val="nextTo"/>
        <c:spPr>
          <a:noFill/>
          <a:ln>
            <a:solidFill>
              <a:schemeClr val="tx1"/>
            </a:solidFill>
          </a:ln>
          <a:effectLst/>
        </c:spPr>
        <c:txPr>
          <a:bodyPr rot="-60000000" vert="horz"/>
          <a:lstStyle/>
          <a:p>
            <a:pPr>
              <a:defRPr/>
            </a:pPr>
            <a:endParaRPr lang="en-US"/>
          </a:p>
        </c:txPr>
        <c:crossAx val="-1683815472"/>
        <c:crossesAt val="1"/>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000">
          <a:ln>
            <a:noFill/>
          </a:ln>
          <a:solidFill>
            <a:sysClr val="windowText" lastClr="000000"/>
          </a:solidFill>
          <a:latin typeface="+mn-lt"/>
          <a:ea typeface="Verdana" panose="020B060403050404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LCA!$R$10</c:f>
              <c:strCache>
                <c:ptCount val="1"/>
                <c:pt idx="0">
                  <c:v>Acidification Potential (AP)</c:v>
                </c:pt>
              </c:strCache>
            </c:strRef>
          </c:tx>
          <c:spPr>
            <a:solidFill>
              <a:schemeClr val="accent1"/>
            </a:solidFill>
            <a:ln>
              <a:noFill/>
            </a:ln>
            <a:effectLst/>
          </c:spPr>
          <c:invertIfNegative val="0"/>
          <c:dPt>
            <c:idx val="0"/>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1-8C06-48FF-98C3-A50BC42F813D}"/>
              </c:ext>
            </c:extLst>
          </c:dPt>
          <c:dPt>
            <c:idx val="1"/>
            <c:invertIfNegative val="0"/>
            <c:bubble3D val="0"/>
            <c:spPr>
              <a:pattFill prst="pct5">
                <a:fgClr>
                  <a:schemeClr val="tx1"/>
                </a:fgClr>
                <a:bgClr>
                  <a:schemeClr val="bg1"/>
                </a:bgClr>
              </a:pattFill>
              <a:ln>
                <a:solidFill>
                  <a:schemeClr val="tx1"/>
                </a:solidFill>
              </a:ln>
              <a:effectLst/>
            </c:spPr>
            <c:extLst>
              <c:ext xmlns:c16="http://schemas.microsoft.com/office/drawing/2014/chart" uri="{C3380CC4-5D6E-409C-BE32-E72D297353CC}">
                <c16:uniqueId val="{00000003-8C06-48FF-98C3-A50BC42F813D}"/>
              </c:ext>
            </c:extLst>
          </c:dPt>
          <c:dPt>
            <c:idx val="2"/>
            <c:invertIfNegative val="0"/>
            <c:bubble3D val="0"/>
            <c:spPr>
              <a:pattFill prst="dotDmnd">
                <a:fgClr>
                  <a:schemeClr val="tx1"/>
                </a:fgClr>
                <a:bgClr>
                  <a:schemeClr val="bg1"/>
                </a:bgClr>
              </a:pattFill>
              <a:ln>
                <a:solidFill>
                  <a:schemeClr val="tx1"/>
                </a:solidFill>
              </a:ln>
              <a:effectLst/>
            </c:spPr>
            <c:extLst>
              <c:ext xmlns:c16="http://schemas.microsoft.com/office/drawing/2014/chart" uri="{C3380CC4-5D6E-409C-BE32-E72D297353CC}">
                <c16:uniqueId val="{00000005-8C06-48FF-98C3-A50BC42F813D}"/>
              </c:ext>
            </c:extLst>
          </c:dPt>
          <c:dPt>
            <c:idx val="3"/>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7-8C06-48FF-98C3-A50BC42F813D}"/>
              </c:ext>
            </c:extLst>
          </c:dPt>
          <c:dPt>
            <c:idx val="4"/>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9-AA34-4C58-B30D-F6DFEC9D3D0F}"/>
              </c:ext>
            </c:extLst>
          </c:dPt>
          <c:dPt>
            <c:idx val="5"/>
            <c:invertIfNegative val="0"/>
            <c:bubble3D val="0"/>
            <c:spPr>
              <a:pattFill prst="pct5">
                <a:fgClr>
                  <a:schemeClr val="tx1">
                    <a:lumMod val="65000"/>
                    <a:lumOff val="35000"/>
                  </a:schemeClr>
                </a:fgClr>
                <a:bgClr>
                  <a:schemeClr val="bg1"/>
                </a:bgClr>
              </a:pattFill>
              <a:ln>
                <a:solidFill>
                  <a:schemeClr val="tx1"/>
                </a:solidFill>
              </a:ln>
              <a:effectLst/>
            </c:spPr>
            <c:extLst>
              <c:ext xmlns:c16="http://schemas.microsoft.com/office/drawing/2014/chart" uri="{C3380CC4-5D6E-409C-BE32-E72D297353CC}">
                <c16:uniqueId val="{0000000B-AA34-4C58-B30D-F6DFEC9D3D0F}"/>
              </c:ext>
            </c:extLst>
          </c:dPt>
          <c:dPt>
            <c:idx val="6"/>
            <c:invertIfNegative val="0"/>
            <c:bubble3D val="0"/>
            <c:spPr>
              <a:pattFill prst="openDmnd">
                <a:fgClr>
                  <a:schemeClr val="tx1">
                    <a:lumMod val="65000"/>
                    <a:lumOff val="35000"/>
                  </a:schemeClr>
                </a:fgClr>
                <a:bgClr>
                  <a:schemeClr val="bg1"/>
                </a:bgClr>
              </a:pattFill>
              <a:ln>
                <a:solidFill>
                  <a:schemeClr val="tx1"/>
                </a:solidFill>
              </a:ln>
              <a:effectLst/>
            </c:spPr>
            <c:extLst>
              <c:ext xmlns:c16="http://schemas.microsoft.com/office/drawing/2014/chart" uri="{C3380CC4-5D6E-409C-BE32-E72D297353CC}">
                <c16:uniqueId val="{0000000D-AA34-4C58-B30D-F6DFEC9D3D0F}"/>
              </c:ext>
            </c:extLst>
          </c:dPt>
          <c:dPt>
            <c:idx val="7"/>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F-AA34-4C58-B30D-F6DFEC9D3D0F}"/>
              </c:ext>
            </c:extLst>
          </c:dPt>
          <c:dLbls>
            <c:dLbl>
              <c:idx val="0"/>
              <c:layout>
                <c:manualLayout>
                  <c:x val="0"/>
                  <c:y val="1.25313283208020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06-48FF-98C3-A50BC42F813D}"/>
                </c:ext>
              </c:extLst>
            </c:dLbl>
            <c:dLbl>
              <c:idx val="1"/>
              <c:layout>
                <c:manualLayout>
                  <c:x val="0"/>
                  <c:y val="7.54147812971342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06-48FF-98C3-A50BC42F813D}"/>
                </c:ext>
              </c:extLst>
            </c:dLbl>
            <c:numFmt formatCode="#,##0.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LCA!$N$11:$O$18</c:f>
              <c:multiLvlStrCache>
                <c:ptCount val="8"/>
                <c:lvl>
                  <c:pt idx="0">
                    <c:v>GPPS</c:v>
                  </c:pt>
                  <c:pt idx="1">
                    <c:v>Glucose</c:v>
                  </c:pt>
                  <c:pt idx="2">
                    <c:v>CS</c:v>
                  </c:pt>
                  <c:pt idx="3">
                    <c:v>SBP</c:v>
                  </c:pt>
                  <c:pt idx="4">
                    <c:v>BOPP</c:v>
                  </c:pt>
                  <c:pt idx="5">
                    <c:v>Glucose</c:v>
                  </c:pt>
                  <c:pt idx="6">
                    <c:v>CS</c:v>
                  </c:pt>
                  <c:pt idx="7">
                    <c:v>SBP</c:v>
                  </c:pt>
                </c:lvl>
                <c:lvl>
                  <c:pt idx="0">
                    <c:v>PBS</c:v>
                  </c:pt>
                  <c:pt idx="4">
                    <c:v>PLA</c:v>
                  </c:pt>
                </c:lvl>
              </c:multiLvlStrCache>
            </c:multiLvlStrRef>
          </c:cat>
          <c:val>
            <c:numRef>
              <c:f>LCA!$S$11:$S$18</c:f>
              <c:numCache>
                <c:formatCode>0.000</c:formatCode>
                <c:ptCount val="8"/>
                <c:pt idx="0">
                  <c:v>0.46200000000000002</c:v>
                </c:pt>
                <c:pt idx="1">
                  <c:v>10.200000000000001</c:v>
                </c:pt>
                <c:pt idx="2">
                  <c:v>7.6848673234828793</c:v>
                </c:pt>
                <c:pt idx="3">
                  <c:v>2.21</c:v>
                </c:pt>
                <c:pt idx="4">
                  <c:v>0.74399999999999999</c:v>
                </c:pt>
                <c:pt idx="5">
                  <c:v>4.63</c:v>
                </c:pt>
                <c:pt idx="6">
                  <c:v>3.3229391495167464</c:v>
                </c:pt>
                <c:pt idx="7">
                  <c:v>0.58499999999999996</c:v>
                </c:pt>
              </c:numCache>
            </c:numRef>
          </c:val>
          <c:extLst>
            <c:ext xmlns:c16="http://schemas.microsoft.com/office/drawing/2014/chart" uri="{C3380CC4-5D6E-409C-BE32-E72D297353CC}">
              <c16:uniqueId val="{0000001C-8C06-48FF-98C3-A50BC42F813D}"/>
            </c:ext>
          </c:extLst>
        </c:ser>
        <c:dLbls>
          <c:showLegendKey val="0"/>
          <c:showVal val="1"/>
          <c:showCatName val="0"/>
          <c:showSerName val="0"/>
          <c:showPercent val="0"/>
          <c:showBubbleSize val="0"/>
        </c:dLbls>
        <c:gapWidth val="60"/>
        <c:overlap val="-100"/>
        <c:axId val="-1455888640"/>
        <c:axId val="-1734529680"/>
      </c:barChart>
      <c:catAx>
        <c:axId val="-14558886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vert="horz"/>
          <a:lstStyle/>
          <a:p>
            <a:pPr>
              <a:defRPr/>
            </a:pPr>
            <a:endParaRPr lang="en-US"/>
          </a:p>
        </c:txPr>
        <c:crossAx val="-1734529680"/>
        <c:crosses val="autoZero"/>
        <c:auto val="1"/>
        <c:lblAlgn val="ctr"/>
        <c:lblOffset val="100"/>
        <c:noMultiLvlLbl val="0"/>
      </c:catAx>
      <c:valAx>
        <c:axId val="-1734529680"/>
        <c:scaling>
          <c:orientation val="minMax"/>
        </c:scaling>
        <c:delete val="0"/>
        <c:axPos val="l"/>
        <c:title>
          <c:tx>
            <c:rich>
              <a:bodyPr rot="-5400000" vert="horz"/>
              <a:lstStyle/>
              <a:p>
                <a:pPr>
                  <a:defRPr/>
                </a:pPr>
                <a:r>
                  <a:rPr lang="en-GB"/>
                  <a:t>Eutrophication potential (g PO4-eq</a:t>
                </a:r>
                <a:r>
                  <a:rPr lang="en-US"/>
                  <a:t>/kg product)</a:t>
                </a:r>
                <a:endParaRPr lang="en-GB"/>
              </a:p>
            </c:rich>
          </c:tx>
          <c:layout>
            <c:manualLayout>
              <c:xMode val="edge"/>
              <c:yMode val="edge"/>
              <c:x val="2.6782034708348029E-2"/>
              <c:y val="0.13721388888888889"/>
            </c:manualLayout>
          </c:layout>
          <c:overlay val="0"/>
          <c:spPr>
            <a:noFill/>
            <a:ln>
              <a:noFill/>
            </a:ln>
            <a:effectLst/>
          </c:spPr>
        </c:title>
        <c:numFmt formatCode="0.00" sourceLinked="0"/>
        <c:majorTickMark val="none"/>
        <c:minorTickMark val="none"/>
        <c:tickLblPos val="nextTo"/>
        <c:spPr>
          <a:noFill/>
          <a:ln>
            <a:solidFill>
              <a:schemeClr val="tx1"/>
            </a:solidFill>
          </a:ln>
          <a:effectLst/>
        </c:spPr>
        <c:txPr>
          <a:bodyPr rot="-60000000" vert="horz"/>
          <a:lstStyle/>
          <a:p>
            <a:pPr>
              <a:defRPr/>
            </a:pPr>
            <a:endParaRPr lang="en-US"/>
          </a:p>
        </c:txPr>
        <c:crossAx val="-1455888640"/>
        <c:crossesAt val="1"/>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000">
          <a:ln>
            <a:noFill/>
          </a:ln>
          <a:solidFill>
            <a:sysClr val="windowText" lastClr="000000"/>
          </a:solidFill>
          <a:latin typeface="+mn-lt"/>
          <a:ea typeface="Verdana" panose="020B060403050404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LCA!$T$10</c:f>
              <c:strCache>
                <c:ptCount val="1"/>
                <c:pt idx="0">
                  <c:v>Human Toxicity Potential (HTP)</c:v>
                </c:pt>
              </c:strCache>
            </c:strRef>
          </c:tx>
          <c:spPr>
            <a:solidFill>
              <a:schemeClr val="accent1"/>
            </a:solidFill>
            <a:ln>
              <a:noFill/>
            </a:ln>
            <a:effectLst/>
          </c:spPr>
          <c:invertIfNegative val="0"/>
          <c:dPt>
            <c:idx val="0"/>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1-8C06-48FF-98C3-A50BC42F813D}"/>
              </c:ext>
            </c:extLst>
          </c:dPt>
          <c:dPt>
            <c:idx val="1"/>
            <c:invertIfNegative val="0"/>
            <c:bubble3D val="0"/>
            <c:spPr>
              <a:pattFill prst="pct5">
                <a:fgClr>
                  <a:schemeClr val="tx1"/>
                </a:fgClr>
                <a:bgClr>
                  <a:schemeClr val="bg1"/>
                </a:bgClr>
              </a:pattFill>
              <a:ln>
                <a:solidFill>
                  <a:schemeClr val="tx1"/>
                </a:solidFill>
              </a:ln>
              <a:effectLst/>
            </c:spPr>
            <c:extLst>
              <c:ext xmlns:c16="http://schemas.microsoft.com/office/drawing/2014/chart" uri="{C3380CC4-5D6E-409C-BE32-E72D297353CC}">
                <c16:uniqueId val="{00000003-8C06-48FF-98C3-A50BC42F813D}"/>
              </c:ext>
            </c:extLst>
          </c:dPt>
          <c:dPt>
            <c:idx val="2"/>
            <c:invertIfNegative val="0"/>
            <c:bubble3D val="0"/>
            <c:spPr>
              <a:pattFill prst="dotDmnd">
                <a:fgClr>
                  <a:schemeClr val="tx1"/>
                </a:fgClr>
                <a:bgClr>
                  <a:schemeClr val="bg1"/>
                </a:bgClr>
              </a:pattFill>
              <a:ln>
                <a:solidFill>
                  <a:schemeClr val="tx1"/>
                </a:solidFill>
              </a:ln>
              <a:effectLst/>
            </c:spPr>
            <c:extLst>
              <c:ext xmlns:c16="http://schemas.microsoft.com/office/drawing/2014/chart" uri="{C3380CC4-5D6E-409C-BE32-E72D297353CC}">
                <c16:uniqueId val="{00000005-8C06-48FF-98C3-A50BC42F813D}"/>
              </c:ext>
            </c:extLst>
          </c:dPt>
          <c:dPt>
            <c:idx val="3"/>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7-8C06-48FF-98C3-A50BC42F813D}"/>
              </c:ext>
            </c:extLst>
          </c:dPt>
          <c:dPt>
            <c:idx val="4"/>
            <c:invertIfNegative val="0"/>
            <c:bubble3D val="0"/>
            <c:spPr>
              <a:solidFill>
                <a:schemeClr val="bg1">
                  <a:lumMod val="50000"/>
                </a:schemeClr>
              </a:solidFill>
              <a:ln>
                <a:solidFill>
                  <a:schemeClr val="tx1"/>
                </a:solidFill>
              </a:ln>
              <a:effectLst/>
            </c:spPr>
            <c:extLst>
              <c:ext xmlns:c16="http://schemas.microsoft.com/office/drawing/2014/chart" uri="{C3380CC4-5D6E-409C-BE32-E72D297353CC}">
                <c16:uniqueId val="{00000009-AA34-4C58-B30D-F6DFEC9D3D0F}"/>
              </c:ext>
            </c:extLst>
          </c:dPt>
          <c:dPt>
            <c:idx val="5"/>
            <c:invertIfNegative val="0"/>
            <c:bubble3D val="0"/>
            <c:spPr>
              <a:pattFill prst="pct5">
                <a:fgClr>
                  <a:schemeClr val="tx1">
                    <a:lumMod val="65000"/>
                    <a:lumOff val="35000"/>
                  </a:schemeClr>
                </a:fgClr>
                <a:bgClr>
                  <a:schemeClr val="bg1"/>
                </a:bgClr>
              </a:pattFill>
              <a:ln>
                <a:solidFill>
                  <a:schemeClr val="tx1"/>
                </a:solidFill>
              </a:ln>
              <a:effectLst/>
            </c:spPr>
            <c:extLst>
              <c:ext xmlns:c16="http://schemas.microsoft.com/office/drawing/2014/chart" uri="{C3380CC4-5D6E-409C-BE32-E72D297353CC}">
                <c16:uniqueId val="{0000000B-AA34-4C58-B30D-F6DFEC9D3D0F}"/>
              </c:ext>
            </c:extLst>
          </c:dPt>
          <c:dPt>
            <c:idx val="6"/>
            <c:invertIfNegative val="0"/>
            <c:bubble3D val="0"/>
            <c:spPr>
              <a:pattFill prst="openDmnd">
                <a:fgClr>
                  <a:schemeClr val="tx1">
                    <a:lumMod val="65000"/>
                    <a:lumOff val="35000"/>
                  </a:schemeClr>
                </a:fgClr>
                <a:bgClr>
                  <a:schemeClr val="bg1"/>
                </a:bgClr>
              </a:pattFill>
              <a:ln>
                <a:solidFill>
                  <a:schemeClr val="tx1"/>
                </a:solidFill>
              </a:ln>
              <a:effectLst/>
            </c:spPr>
            <c:extLst>
              <c:ext xmlns:c16="http://schemas.microsoft.com/office/drawing/2014/chart" uri="{C3380CC4-5D6E-409C-BE32-E72D297353CC}">
                <c16:uniqueId val="{0000000D-AA34-4C58-B30D-F6DFEC9D3D0F}"/>
              </c:ext>
            </c:extLst>
          </c:dPt>
          <c:dPt>
            <c:idx val="7"/>
            <c:invertIfNegative val="0"/>
            <c:bubble3D val="0"/>
            <c:spPr>
              <a:pattFill prst="zigZag">
                <a:fgClr>
                  <a:schemeClr val="tx1"/>
                </a:fgClr>
                <a:bgClr>
                  <a:schemeClr val="bg1"/>
                </a:bgClr>
              </a:pattFill>
              <a:ln>
                <a:solidFill>
                  <a:schemeClr val="tx1"/>
                </a:solidFill>
              </a:ln>
              <a:effectLst/>
            </c:spPr>
            <c:extLst>
              <c:ext xmlns:c16="http://schemas.microsoft.com/office/drawing/2014/chart" uri="{C3380CC4-5D6E-409C-BE32-E72D297353CC}">
                <c16:uniqueId val="{0000000F-AA34-4C58-B30D-F6DFEC9D3D0F}"/>
              </c:ext>
            </c:extLst>
          </c:dPt>
          <c:dLbls>
            <c:dLbl>
              <c:idx val="0"/>
              <c:layout>
                <c:manualLayout>
                  <c:x val="0"/>
                  <c:y val="1.253132832080200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06-48FF-98C3-A50BC42F813D}"/>
                </c:ext>
              </c:extLst>
            </c:dLbl>
            <c:dLbl>
              <c:idx val="1"/>
              <c:layout>
                <c:manualLayout>
                  <c:x val="0"/>
                  <c:y val="7.541478129713428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06-48FF-98C3-A50BC42F813D}"/>
                </c:ext>
              </c:extLst>
            </c:dLbl>
            <c:numFmt formatCode="#,##0.00" sourceLinked="0"/>
            <c:spPr>
              <a:noFill/>
              <a:ln>
                <a:noFill/>
              </a:ln>
              <a:effectLst/>
            </c:spPr>
            <c:txPr>
              <a:bodyPr rot="0" vert="horz"/>
              <a:lstStyle/>
              <a:p>
                <a:pPr>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LCA!$N$11:$O$18</c:f>
              <c:multiLvlStrCache>
                <c:ptCount val="8"/>
                <c:lvl>
                  <c:pt idx="0">
                    <c:v>GPPS</c:v>
                  </c:pt>
                  <c:pt idx="1">
                    <c:v>Glucose</c:v>
                  </c:pt>
                  <c:pt idx="2">
                    <c:v>CS</c:v>
                  </c:pt>
                  <c:pt idx="3">
                    <c:v>SBP</c:v>
                  </c:pt>
                  <c:pt idx="4">
                    <c:v>BOPP</c:v>
                  </c:pt>
                  <c:pt idx="5">
                    <c:v>Glucose</c:v>
                  </c:pt>
                  <c:pt idx="6">
                    <c:v>CS</c:v>
                  </c:pt>
                  <c:pt idx="7">
                    <c:v>SBP</c:v>
                  </c:pt>
                </c:lvl>
                <c:lvl>
                  <c:pt idx="0">
                    <c:v>PBS</c:v>
                  </c:pt>
                  <c:pt idx="4">
                    <c:v>PLA</c:v>
                  </c:pt>
                </c:lvl>
              </c:multiLvlStrCache>
            </c:multiLvlStrRef>
          </c:cat>
          <c:val>
            <c:numRef>
              <c:f>LCA!$T$11:$T$18</c:f>
              <c:numCache>
                <c:formatCode>0.000</c:formatCode>
                <c:ptCount val="8"/>
                <c:pt idx="0">
                  <c:v>0.115</c:v>
                </c:pt>
                <c:pt idx="1">
                  <c:v>0.182</c:v>
                </c:pt>
                <c:pt idx="2">
                  <c:v>0.22721787330360227</c:v>
                </c:pt>
                <c:pt idx="3">
                  <c:v>9.9199999999999997E-2</c:v>
                </c:pt>
                <c:pt idx="4">
                  <c:v>9.1999999999999998E-3</c:v>
                </c:pt>
                <c:pt idx="5">
                  <c:v>0.10299999999999999</c:v>
                </c:pt>
                <c:pt idx="6">
                  <c:v>0.12100320245667925</c:v>
                </c:pt>
                <c:pt idx="7">
                  <c:v>6.1400000000000003E-2</c:v>
                </c:pt>
              </c:numCache>
            </c:numRef>
          </c:val>
          <c:extLst>
            <c:ext xmlns:c16="http://schemas.microsoft.com/office/drawing/2014/chart" uri="{C3380CC4-5D6E-409C-BE32-E72D297353CC}">
              <c16:uniqueId val="{0000001C-8C06-48FF-98C3-A50BC42F813D}"/>
            </c:ext>
          </c:extLst>
        </c:ser>
        <c:dLbls>
          <c:showLegendKey val="0"/>
          <c:showVal val="1"/>
          <c:showCatName val="0"/>
          <c:showSerName val="0"/>
          <c:showPercent val="0"/>
          <c:showBubbleSize val="0"/>
        </c:dLbls>
        <c:gapWidth val="60"/>
        <c:overlap val="-100"/>
        <c:axId val="-1734532944"/>
        <c:axId val="-1734530768"/>
      </c:barChart>
      <c:catAx>
        <c:axId val="-17345329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0" vert="horz"/>
          <a:lstStyle/>
          <a:p>
            <a:pPr>
              <a:defRPr/>
            </a:pPr>
            <a:endParaRPr lang="en-US"/>
          </a:p>
        </c:txPr>
        <c:crossAx val="-1734530768"/>
        <c:crosses val="autoZero"/>
        <c:auto val="1"/>
        <c:lblAlgn val="ctr"/>
        <c:lblOffset val="100"/>
        <c:noMultiLvlLbl val="0"/>
      </c:catAx>
      <c:valAx>
        <c:axId val="-1734530768"/>
        <c:scaling>
          <c:orientation val="minMax"/>
        </c:scaling>
        <c:delete val="0"/>
        <c:axPos val="l"/>
        <c:title>
          <c:tx>
            <c:rich>
              <a:bodyPr rot="-5400000" vert="horz"/>
              <a:lstStyle/>
              <a:p>
                <a:pPr>
                  <a:defRPr/>
                </a:pPr>
                <a:r>
                  <a:rPr lang="en-GB"/>
                  <a:t>Human toxicity potential (kg DCB-eq</a:t>
                </a:r>
                <a:r>
                  <a:rPr lang="en-US"/>
                  <a:t>/kg product)</a:t>
                </a:r>
                <a:endParaRPr lang="en-GB"/>
              </a:p>
            </c:rich>
          </c:tx>
          <c:layout>
            <c:manualLayout>
              <c:xMode val="edge"/>
              <c:yMode val="edge"/>
              <c:x val="1.4344223763074392E-2"/>
              <c:y val="0.16360910202966711"/>
            </c:manualLayout>
          </c:layout>
          <c:overlay val="0"/>
          <c:spPr>
            <a:noFill/>
            <a:ln>
              <a:noFill/>
            </a:ln>
            <a:effectLst/>
          </c:spPr>
        </c:title>
        <c:numFmt formatCode="0.00" sourceLinked="0"/>
        <c:majorTickMark val="none"/>
        <c:minorTickMark val="none"/>
        <c:tickLblPos val="nextTo"/>
        <c:spPr>
          <a:noFill/>
          <a:ln>
            <a:solidFill>
              <a:schemeClr val="tx1"/>
            </a:solidFill>
          </a:ln>
          <a:effectLst/>
        </c:spPr>
        <c:txPr>
          <a:bodyPr rot="-60000000" vert="horz"/>
          <a:lstStyle/>
          <a:p>
            <a:pPr>
              <a:defRPr/>
            </a:pPr>
            <a:endParaRPr lang="en-US"/>
          </a:p>
        </c:txPr>
        <c:crossAx val="-1734532944"/>
        <c:crossesAt val="1"/>
        <c:crossBetween val="between"/>
      </c:valAx>
      <c:spPr>
        <a:noFill/>
        <a:ln>
          <a:solidFill>
            <a:schemeClr val="tx1"/>
          </a:solidFill>
        </a:ln>
        <a:effectLst/>
      </c:spPr>
    </c:plotArea>
    <c:plotVisOnly val="1"/>
    <c:dispBlanksAs val="gap"/>
    <c:showDLblsOverMax val="0"/>
  </c:chart>
  <c:spPr>
    <a:solidFill>
      <a:schemeClr val="bg1"/>
    </a:solidFill>
    <a:ln w="9525" cap="flat" cmpd="sng" algn="ctr">
      <a:noFill/>
      <a:round/>
    </a:ln>
    <a:effectLst/>
  </c:spPr>
  <c:txPr>
    <a:bodyPr/>
    <a:lstStyle/>
    <a:p>
      <a:pPr>
        <a:defRPr sz="1000">
          <a:ln>
            <a:noFill/>
          </a:ln>
          <a:solidFill>
            <a:sysClr val="windowText" lastClr="000000"/>
          </a:solidFill>
          <a:latin typeface="+mn-lt"/>
          <a:ea typeface="Verdana" panose="020B060403050404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74BC48-DE33-42B7-9206-769316A8D1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ECBA89-476A-4947-8720-86131D5724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D1130E-87ED-4BCF-9FC0-B0B2CEB814B7}" type="datetime1">
              <a:rPr lang="el-GR" smtClean="0"/>
              <a:t>2/1/2023</a:t>
            </a:fld>
            <a:endParaRPr lang="en-US"/>
          </a:p>
        </p:txBody>
      </p:sp>
      <p:sp>
        <p:nvSpPr>
          <p:cNvPr id="4" name="Footer Placeholder 3">
            <a:extLst>
              <a:ext uri="{FF2B5EF4-FFF2-40B4-BE49-F238E27FC236}">
                <a16:creationId xmlns:a16="http://schemas.microsoft.com/office/drawing/2014/main" id="{0799603F-1516-4BB6-A70A-FA38B666291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A5DD8D-737D-4FA6-A897-9F14B6E076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F99C68-2BD6-4B60-923C-D14A4A0CB0D6}" type="slidenum">
              <a:rPr lang="en-US" smtClean="0"/>
              <a:t>‹#›</a:t>
            </a:fld>
            <a:endParaRPr lang="en-US"/>
          </a:p>
        </p:txBody>
      </p:sp>
    </p:spTree>
    <p:extLst>
      <p:ext uri="{BB962C8B-B14F-4D97-AF65-F5344CB8AC3E}">
        <p14:creationId xmlns:p14="http://schemas.microsoft.com/office/powerpoint/2010/main" val="1636064151"/>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79E93-C11E-40E4-8E9E-7EEF344E9B1A}" type="datetime1">
              <a:rPr lang="el-GR" smtClean="0"/>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19DE0C-8251-AF45-900A-D7F58FB3752A}" type="slidenum">
              <a:rPr lang="en-US" smtClean="0"/>
              <a:t>‹#›</a:t>
            </a:fld>
            <a:endParaRPr lang="en-US"/>
          </a:p>
        </p:txBody>
      </p:sp>
    </p:spTree>
    <p:extLst>
      <p:ext uri="{BB962C8B-B14F-4D97-AF65-F5344CB8AC3E}">
        <p14:creationId xmlns:p14="http://schemas.microsoft.com/office/powerpoint/2010/main" val="841933291"/>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A19DE0C-8251-AF45-900A-D7F58FB3752A}" type="slidenum">
              <a:rPr lang="en-US" smtClean="0"/>
              <a:t>1</a:t>
            </a:fld>
            <a:endParaRPr lang="en-US"/>
          </a:p>
        </p:txBody>
      </p:sp>
      <p:sp>
        <p:nvSpPr>
          <p:cNvPr id="5" name="Date Placeholder 4">
            <a:extLst>
              <a:ext uri="{FF2B5EF4-FFF2-40B4-BE49-F238E27FC236}">
                <a16:creationId xmlns:a16="http://schemas.microsoft.com/office/drawing/2014/main" id="{B0E64ED7-AE42-4C00-9189-DC130F1B9152}"/>
              </a:ext>
            </a:extLst>
          </p:cNvPr>
          <p:cNvSpPr>
            <a:spLocks noGrp="1"/>
          </p:cNvSpPr>
          <p:nvPr>
            <p:ph type="dt" idx="1"/>
          </p:nvPr>
        </p:nvSpPr>
        <p:spPr/>
        <p:txBody>
          <a:bodyPr/>
          <a:lstStyle/>
          <a:p>
            <a:fld id="{9F771E7D-8803-4A29-8AE2-064072E20441}" type="datetime1">
              <a:rPr lang="el-GR" smtClean="0"/>
              <a:t>2/1/2023</a:t>
            </a:fld>
            <a:endParaRPr lang="en-US"/>
          </a:p>
        </p:txBody>
      </p:sp>
      <p:sp>
        <p:nvSpPr>
          <p:cNvPr id="6" name="Footer Placeholder 5">
            <a:extLst>
              <a:ext uri="{FF2B5EF4-FFF2-40B4-BE49-F238E27FC236}">
                <a16:creationId xmlns:a16="http://schemas.microsoft.com/office/drawing/2014/main" id="{E2033BA1-9322-41F0-A6DF-401C2C8A9C81}"/>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491262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52</a:t>
            </a:fld>
            <a:endParaRPr lang="en-US"/>
          </a:p>
        </p:txBody>
      </p:sp>
    </p:spTree>
    <p:extLst>
      <p:ext uri="{BB962C8B-B14F-4D97-AF65-F5344CB8AC3E}">
        <p14:creationId xmlns:p14="http://schemas.microsoft.com/office/powerpoint/2010/main" val="3556852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53</a:t>
            </a:fld>
            <a:endParaRPr lang="en-US"/>
          </a:p>
        </p:txBody>
      </p:sp>
    </p:spTree>
    <p:extLst>
      <p:ext uri="{BB962C8B-B14F-4D97-AF65-F5344CB8AC3E}">
        <p14:creationId xmlns:p14="http://schemas.microsoft.com/office/powerpoint/2010/main" val="1584862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54</a:t>
            </a:fld>
            <a:endParaRPr lang="en-US"/>
          </a:p>
        </p:txBody>
      </p:sp>
    </p:spTree>
    <p:extLst>
      <p:ext uri="{BB962C8B-B14F-4D97-AF65-F5344CB8AC3E}">
        <p14:creationId xmlns:p14="http://schemas.microsoft.com/office/powerpoint/2010/main" val="2105351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55</a:t>
            </a:fld>
            <a:endParaRPr lang="en-US"/>
          </a:p>
        </p:txBody>
      </p:sp>
    </p:spTree>
    <p:extLst>
      <p:ext uri="{BB962C8B-B14F-4D97-AF65-F5344CB8AC3E}">
        <p14:creationId xmlns:p14="http://schemas.microsoft.com/office/powerpoint/2010/main" val="971918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56</a:t>
            </a:fld>
            <a:endParaRPr lang="en-US"/>
          </a:p>
        </p:txBody>
      </p:sp>
    </p:spTree>
    <p:extLst>
      <p:ext uri="{BB962C8B-B14F-4D97-AF65-F5344CB8AC3E}">
        <p14:creationId xmlns:p14="http://schemas.microsoft.com/office/powerpoint/2010/main" val="4209013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57</a:t>
            </a:fld>
            <a:endParaRPr lang="en-US"/>
          </a:p>
        </p:txBody>
      </p:sp>
    </p:spTree>
    <p:extLst>
      <p:ext uri="{BB962C8B-B14F-4D97-AF65-F5344CB8AC3E}">
        <p14:creationId xmlns:p14="http://schemas.microsoft.com/office/powerpoint/2010/main" val="2955124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58</a:t>
            </a:fld>
            <a:endParaRPr lang="en-US"/>
          </a:p>
        </p:txBody>
      </p:sp>
    </p:spTree>
    <p:extLst>
      <p:ext uri="{BB962C8B-B14F-4D97-AF65-F5344CB8AC3E}">
        <p14:creationId xmlns:p14="http://schemas.microsoft.com/office/powerpoint/2010/main" val="3022140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59</a:t>
            </a:fld>
            <a:endParaRPr lang="en-US"/>
          </a:p>
        </p:txBody>
      </p:sp>
    </p:spTree>
    <p:extLst>
      <p:ext uri="{BB962C8B-B14F-4D97-AF65-F5344CB8AC3E}">
        <p14:creationId xmlns:p14="http://schemas.microsoft.com/office/powerpoint/2010/main" val="391341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60</a:t>
            </a:fld>
            <a:endParaRPr lang="en-US"/>
          </a:p>
        </p:txBody>
      </p:sp>
    </p:spTree>
    <p:extLst>
      <p:ext uri="{BB962C8B-B14F-4D97-AF65-F5344CB8AC3E}">
        <p14:creationId xmlns:p14="http://schemas.microsoft.com/office/powerpoint/2010/main" val="2631175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61</a:t>
            </a:fld>
            <a:endParaRPr lang="en-US"/>
          </a:p>
        </p:txBody>
      </p:sp>
    </p:spTree>
    <p:extLst>
      <p:ext uri="{BB962C8B-B14F-4D97-AF65-F5344CB8AC3E}">
        <p14:creationId xmlns:p14="http://schemas.microsoft.com/office/powerpoint/2010/main" val="150832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27</a:t>
            </a:fld>
            <a:endParaRPr lang="en-US"/>
          </a:p>
        </p:txBody>
      </p:sp>
    </p:spTree>
    <p:extLst>
      <p:ext uri="{BB962C8B-B14F-4D97-AF65-F5344CB8AC3E}">
        <p14:creationId xmlns:p14="http://schemas.microsoft.com/office/powerpoint/2010/main" val="4260789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62</a:t>
            </a:fld>
            <a:endParaRPr lang="en-US"/>
          </a:p>
        </p:txBody>
      </p:sp>
    </p:spTree>
    <p:extLst>
      <p:ext uri="{BB962C8B-B14F-4D97-AF65-F5344CB8AC3E}">
        <p14:creationId xmlns:p14="http://schemas.microsoft.com/office/powerpoint/2010/main" val="3934334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63</a:t>
            </a:fld>
            <a:endParaRPr lang="en-US"/>
          </a:p>
        </p:txBody>
      </p:sp>
    </p:spTree>
    <p:extLst>
      <p:ext uri="{BB962C8B-B14F-4D97-AF65-F5344CB8AC3E}">
        <p14:creationId xmlns:p14="http://schemas.microsoft.com/office/powerpoint/2010/main" val="39544888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64</a:t>
            </a:fld>
            <a:endParaRPr lang="en-US"/>
          </a:p>
        </p:txBody>
      </p:sp>
    </p:spTree>
    <p:extLst>
      <p:ext uri="{BB962C8B-B14F-4D97-AF65-F5344CB8AC3E}">
        <p14:creationId xmlns:p14="http://schemas.microsoft.com/office/powerpoint/2010/main" val="816425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65</a:t>
            </a:fld>
            <a:endParaRPr lang="en-US"/>
          </a:p>
        </p:txBody>
      </p:sp>
    </p:spTree>
    <p:extLst>
      <p:ext uri="{BB962C8B-B14F-4D97-AF65-F5344CB8AC3E}">
        <p14:creationId xmlns:p14="http://schemas.microsoft.com/office/powerpoint/2010/main" val="2492121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allocated by...  Then the allocation basis is…</a:t>
            </a:r>
          </a:p>
          <a:p>
            <a:r>
              <a:rPr lang="en-US" baseline="0" dirty="0"/>
              <a:t>Number – each fruit is 1/16 of total</a:t>
            </a:r>
          </a:p>
          <a:p>
            <a:r>
              <a:rPr lang="en-US" baseline="0" dirty="0"/>
              <a:t>Mass – total mass would be 2*4 + 5*12 = 68 pounds.  So each pineapple 2/68</a:t>
            </a:r>
            <a:r>
              <a:rPr lang="en-US" baseline="30000" dirty="0"/>
              <a:t>th</a:t>
            </a:r>
            <a:r>
              <a:rPr lang="en-US" baseline="0" dirty="0"/>
              <a:t> (1/34</a:t>
            </a:r>
            <a:r>
              <a:rPr lang="en-US" baseline="30000" dirty="0"/>
              <a:t>th</a:t>
            </a:r>
            <a:r>
              <a:rPr lang="en-US" baseline="0" dirty="0"/>
              <a:t>) of gas.  Each watermelon 5/68</a:t>
            </a:r>
            <a:r>
              <a:rPr lang="en-US" baseline="30000" dirty="0"/>
              <a:t>th</a:t>
            </a:r>
            <a:r>
              <a:rPr lang="en-US" baseline="0" dirty="0"/>
              <a:t> of gas</a:t>
            </a:r>
          </a:p>
          <a:p>
            <a:r>
              <a:rPr lang="en-US" baseline="0" dirty="0"/>
              <a:t>Economic value – Pineapple: $2/</a:t>
            </a:r>
            <a:r>
              <a:rPr lang="en-US" baseline="0" dirty="0" err="1"/>
              <a:t>lb</a:t>
            </a:r>
            <a:r>
              <a:rPr lang="en-US" baseline="0" dirty="0"/>
              <a:t> * 2 </a:t>
            </a:r>
            <a:r>
              <a:rPr lang="en-US" baseline="0" dirty="0" err="1"/>
              <a:t>lbs</a:t>
            </a:r>
            <a:r>
              <a:rPr lang="en-US" baseline="0" dirty="0"/>
              <a:t> = $4 each*4 = $16; Watermelon $5*$0.80 = $4 each * 12 = $48.  Total$64.  Each pineapple $4/$64 = 1/16, Each WM 1/16th</a:t>
            </a:r>
          </a:p>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45</a:t>
            </a:fld>
            <a:endParaRPr lang="en-US"/>
          </a:p>
        </p:txBody>
      </p:sp>
    </p:spTree>
    <p:extLst>
      <p:ext uri="{BB962C8B-B14F-4D97-AF65-F5344CB8AC3E}">
        <p14:creationId xmlns:p14="http://schemas.microsoft.com/office/powerpoint/2010/main" val="344072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46</a:t>
            </a:fld>
            <a:endParaRPr lang="en-US"/>
          </a:p>
        </p:txBody>
      </p:sp>
    </p:spTree>
    <p:extLst>
      <p:ext uri="{BB962C8B-B14F-4D97-AF65-F5344CB8AC3E}">
        <p14:creationId xmlns:p14="http://schemas.microsoft.com/office/powerpoint/2010/main" val="102028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47</a:t>
            </a:fld>
            <a:endParaRPr lang="en-US"/>
          </a:p>
        </p:txBody>
      </p:sp>
    </p:spTree>
    <p:extLst>
      <p:ext uri="{BB962C8B-B14F-4D97-AF65-F5344CB8AC3E}">
        <p14:creationId xmlns:p14="http://schemas.microsoft.com/office/powerpoint/2010/main" val="596488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48</a:t>
            </a:fld>
            <a:endParaRPr lang="en-US"/>
          </a:p>
        </p:txBody>
      </p:sp>
    </p:spTree>
    <p:extLst>
      <p:ext uri="{BB962C8B-B14F-4D97-AF65-F5344CB8AC3E}">
        <p14:creationId xmlns:p14="http://schemas.microsoft.com/office/powerpoint/2010/main" val="8785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49</a:t>
            </a:fld>
            <a:endParaRPr lang="en-US"/>
          </a:p>
        </p:txBody>
      </p:sp>
    </p:spTree>
    <p:extLst>
      <p:ext uri="{BB962C8B-B14F-4D97-AF65-F5344CB8AC3E}">
        <p14:creationId xmlns:p14="http://schemas.microsoft.com/office/powerpoint/2010/main" val="2362771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50</a:t>
            </a:fld>
            <a:endParaRPr lang="en-US"/>
          </a:p>
        </p:txBody>
      </p:sp>
    </p:spTree>
    <p:extLst>
      <p:ext uri="{BB962C8B-B14F-4D97-AF65-F5344CB8AC3E}">
        <p14:creationId xmlns:p14="http://schemas.microsoft.com/office/powerpoint/2010/main" val="2101601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D0D79E93-C11E-40E4-8E9E-7EEF344E9B1A}" type="datetime1">
              <a:rPr lang="el-GR" smtClean="0"/>
              <a:t>2/1/2023</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EA19DE0C-8251-AF45-900A-D7F58FB3752A}" type="slidenum">
              <a:rPr lang="en-US" smtClean="0"/>
              <a:t>51</a:t>
            </a:fld>
            <a:endParaRPr lang="en-US"/>
          </a:p>
        </p:txBody>
      </p:sp>
    </p:spTree>
    <p:extLst>
      <p:ext uri="{BB962C8B-B14F-4D97-AF65-F5344CB8AC3E}">
        <p14:creationId xmlns:p14="http://schemas.microsoft.com/office/powerpoint/2010/main" val="2991161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CF01EC7-83BD-4DDB-8271-3695A96FB95B}" type="datetime1">
              <a:rPr lang="el-GR" smtClean="0"/>
              <a:t>2/1/2023</a:t>
            </a:fld>
            <a:endParaRPr lang="en-GB"/>
          </a:p>
        </p:txBody>
      </p:sp>
      <p:sp>
        <p:nvSpPr>
          <p:cNvPr id="5" name="Footer Placeholder 4"/>
          <p:cNvSpPr>
            <a:spLocks noGrp="1"/>
          </p:cNvSpPr>
          <p:nvPr>
            <p:ph type="ftr" sz="quarter" idx="11"/>
          </p:nvPr>
        </p:nvSpPr>
        <p:spPr>
          <a:xfrm>
            <a:off x="5332412" y="5883275"/>
            <a:ext cx="4324044" cy="365125"/>
          </a:xfrm>
        </p:spPr>
        <p:txBody>
          <a:bodyPr/>
          <a:lstStyle/>
          <a:p>
            <a:r>
              <a:rPr lang="el-GR" dirty="0"/>
              <a:t>Ανάλυση Κύκλου Ζωής με έμφαση</a:t>
            </a:r>
            <a:r>
              <a:rPr lang="en-US" dirty="0"/>
              <a:t> </a:t>
            </a:r>
            <a:r>
              <a:rPr lang="el-GR" dirty="0"/>
              <a:t>στο Περιβάλλον (Κωδικός μαθήματος: ENE.2120). Δημήτριος Λαδάκης</a:t>
            </a:r>
            <a:endParaRPr lang="en-GB" dirty="0"/>
          </a:p>
        </p:txBody>
      </p:sp>
      <p:sp>
        <p:nvSpPr>
          <p:cNvPr id="6" name="Slide Number Placeholder 5"/>
          <p:cNvSpPr>
            <a:spLocks noGrp="1"/>
          </p:cNvSpPr>
          <p:nvPr>
            <p:ph type="sldNum" sz="quarter" idx="12"/>
          </p:nvPr>
        </p:nvSpPr>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384890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1/2/2023</a:t>
            </a:fld>
            <a:endParaRPr lang="en-US" dirty="0"/>
          </a:p>
        </p:txBody>
      </p:sp>
      <p:sp>
        <p:nvSpPr>
          <p:cNvPr id="6" name="Footer Placeholder 5"/>
          <p:cNvSpPr>
            <a:spLocks noGrp="1"/>
          </p:cNvSpPr>
          <p:nvPr>
            <p:ph type="ftr" sz="quarter" idx="11"/>
          </p:nvPr>
        </p:nvSpPr>
        <p:spPr/>
        <p:txBody>
          <a:bodyPr/>
          <a:lstStyle/>
          <a:p>
            <a:r>
              <a:rPr lang="el-GR" dirty="0"/>
              <a:t>Τμήμα Μηχανικών Περιβάλλοντος-Ανάλυση Κύκλου Ζωής με έμφαση στο Περιβάλλον (Κωδικός μαθήματος: ENE.2120)- Δημήτριος Λαδάκης</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71307793"/>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3746242"/>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2055576"/>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017027"/>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465480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054254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F313D6-4AE0-462D-82E2-A208C141B365}" type="datetime1">
              <a:rPr lang="el-GR" smtClean="0"/>
              <a:t>2/1/2023</a:t>
            </a:fld>
            <a:endParaRPr lang="en-GB"/>
          </a:p>
        </p:txBody>
      </p:sp>
      <p:sp>
        <p:nvSpPr>
          <p:cNvPr id="5" name="Footer Placeholder 4"/>
          <p:cNvSpPr>
            <a:spLocks noGrp="1"/>
          </p:cNvSpPr>
          <p:nvPr>
            <p:ph type="ftr" sz="quarter" idx="11"/>
          </p:nvPr>
        </p:nvSpPr>
        <p:spPr/>
        <p:txBody>
          <a:bodyPr/>
          <a:lstStyle/>
          <a:p>
            <a:r>
              <a:rPr lang="el-GR"/>
              <a:t>Τεχνικές Ολοκληρωμένου Σχεδιασμού Βιώσιμων Βιομηχανιών και Συστημάτων Διεργασιών. Δημήτριος Λαδάκης</a:t>
            </a:r>
            <a:endParaRPr lang="en-GB"/>
          </a:p>
        </p:txBody>
      </p:sp>
      <p:sp>
        <p:nvSpPr>
          <p:cNvPr id="6" name="Slide Number Placeholder 5"/>
          <p:cNvSpPr>
            <a:spLocks noGrp="1"/>
          </p:cNvSpPr>
          <p:nvPr>
            <p:ph type="sldNum" sz="quarter" idx="12"/>
          </p:nvPr>
        </p:nvSpPr>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4257214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1A2A34-ACC8-4B28-8143-E492461F52DA}" type="datetime1">
              <a:rPr lang="el-GR" smtClean="0"/>
              <a:t>2/1/2023</a:t>
            </a:fld>
            <a:endParaRPr lang="en-GB"/>
          </a:p>
        </p:txBody>
      </p:sp>
      <p:sp>
        <p:nvSpPr>
          <p:cNvPr id="5" name="Footer Placeholder 4"/>
          <p:cNvSpPr>
            <a:spLocks noGrp="1"/>
          </p:cNvSpPr>
          <p:nvPr>
            <p:ph type="ftr" sz="quarter" idx="11"/>
          </p:nvPr>
        </p:nvSpPr>
        <p:spPr/>
        <p:txBody>
          <a:bodyPr/>
          <a:lstStyle/>
          <a:p>
            <a:r>
              <a:rPr lang="el-GR"/>
              <a:t>Τεχνικές Ολοκληρωμένου Σχεδιασμού Βιώσιμων Βιομηχανιών και Συστημάτων Διεργασιών. Δημήτριος Λαδάκης</a:t>
            </a:r>
            <a:endParaRPr lang="en-GB"/>
          </a:p>
        </p:txBody>
      </p:sp>
      <p:sp>
        <p:nvSpPr>
          <p:cNvPr id="6" name="Slide Number Placeholder 5"/>
          <p:cNvSpPr>
            <a:spLocks noGrp="1"/>
          </p:cNvSpPr>
          <p:nvPr>
            <p:ph type="sldNum" sz="quarter" idx="12"/>
          </p:nvPr>
        </p:nvSpPr>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1418738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732656" y="6309404"/>
            <a:ext cx="1143000" cy="365125"/>
          </a:xfrm>
        </p:spPr>
        <p:txBody>
          <a:bodyPr/>
          <a:lstStyle/>
          <a:p>
            <a:fld id="{5EB51ED7-8FF0-4044-B3B7-7BD55FF362AF}" type="datetime1">
              <a:rPr lang="el-GR" smtClean="0"/>
              <a:t>2/1/2023</a:t>
            </a:fld>
            <a:endParaRPr lang="en-GB"/>
          </a:p>
        </p:txBody>
      </p:sp>
      <p:sp>
        <p:nvSpPr>
          <p:cNvPr id="5" name="Footer Placeholder 4"/>
          <p:cNvSpPr>
            <a:spLocks noGrp="1"/>
          </p:cNvSpPr>
          <p:nvPr>
            <p:ph type="ftr" sz="quarter" idx="11"/>
          </p:nvPr>
        </p:nvSpPr>
        <p:spPr>
          <a:xfrm>
            <a:off x="2572279" y="6309404"/>
            <a:ext cx="7084177" cy="365125"/>
          </a:xfrm>
        </p:spPr>
        <p:txBody>
          <a:bodyPr/>
          <a:lstStyle>
            <a:lvl1pPr>
              <a:defRPr>
                <a:latin typeface="Times New Roman" panose="02020603050405020304" pitchFamily="18" charset="0"/>
                <a:cs typeface="Times New Roman" panose="02020603050405020304" pitchFamily="18" charset="0"/>
              </a:defRPr>
            </a:lvl1pPr>
          </a:lstStyle>
          <a:p>
            <a:r>
              <a:rPr lang="el-GR" dirty="0"/>
              <a:t>Ανάλυση Κύκλου Ζωής με έμφαση</a:t>
            </a:r>
            <a:r>
              <a:rPr lang="en-US" dirty="0"/>
              <a:t> </a:t>
            </a:r>
            <a:r>
              <a:rPr lang="el-GR" dirty="0"/>
              <a:t>στο Περιβάλλον (Κωδικός μαθήματος: ENE.2120). Δημήτριος Λαδάκης</a:t>
            </a:r>
            <a:endParaRPr lang="en-GB" dirty="0"/>
          </a:p>
        </p:txBody>
      </p:sp>
      <p:sp>
        <p:nvSpPr>
          <p:cNvPr id="6" name="Slide Number Placeholder 5"/>
          <p:cNvSpPr>
            <a:spLocks noGrp="1"/>
          </p:cNvSpPr>
          <p:nvPr>
            <p:ph type="sldNum" sz="quarter" idx="12"/>
          </p:nvPr>
        </p:nvSpPr>
        <p:spPr>
          <a:xfrm>
            <a:off x="10951856" y="6293260"/>
            <a:ext cx="551167" cy="365125"/>
          </a:xfrm>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415566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9732656" y="6220628"/>
            <a:ext cx="1143000" cy="365125"/>
          </a:xfrm>
        </p:spPr>
        <p:txBody>
          <a:bodyPr/>
          <a:lstStyle/>
          <a:p>
            <a:fld id="{445D8FDE-43A4-47DF-8906-60C779F57B92}" type="datetime1">
              <a:rPr lang="el-GR" smtClean="0"/>
              <a:t>2/1/2023</a:t>
            </a:fld>
            <a:endParaRPr lang="en-GB"/>
          </a:p>
        </p:txBody>
      </p:sp>
      <p:sp>
        <p:nvSpPr>
          <p:cNvPr id="5" name="Footer Placeholder 4"/>
          <p:cNvSpPr>
            <a:spLocks noGrp="1"/>
          </p:cNvSpPr>
          <p:nvPr>
            <p:ph type="ftr" sz="quarter" idx="11"/>
          </p:nvPr>
        </p:nvSpPr>
        <p:spPr>
          <a:xfrm>
            <a:off x="2572279" y="6220628"/>
            <a:ext cx="7084177" cy="365125"/>
          </a:xfrm>
        </p:spPr>
        <p:txBody>
          <a:bodyPr/>
          <a:lstStyle/>
          <a:p>
            <a:r>
              <a:rPr lang="el-GR" dirty="0"/>
              <a:t>Ανάλυση Κύκλου Ζωής με έμφαση</a:t>
            </a:r>
            <a:r>
              <a:rPr lang="en-US" dirty="0"/>
              <a:t> </a:t>
            </a:r>
            <a:r>
              <a:rPr lang="el-GR" dirty="0"/>
              <a:t>στο Περιβάλλον (Κωδικός μαθήματος: ENE.2120). Δημήτριος Λαδάκης</a:t>
            </a:r>
            <a:endParaRPr lang="en-GB" dirty="0"/>
          </a:p>
        </p:txBody>
      </p:sp>
      <p:sp>
        <p:nvSpPr>
          <p:cNvPr id="6" name="Slide Number Placeholder 5"/>
          <p:cNvSpPr>
            <a:spLocks noGrp="1"/>
          </p:cNvSpPr>
          <p:nvPr>
            <p:ph type="sldNum" sz="quarter" idx="12"/>
          </p:nvPr>
        </p:nvSpPr>
        <p:spPr>
          <a:xfrm>
            <a:off x="10951856" y="6220628"/>
            <a:ext cx="551167" cy="365125"/>
          </a:xfrm>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24877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9732656" y="6220630"/>
            <a:ext cx="1143000" cy="365125"/>
          </a:xfrm>
        </p:spPr>
        <p:txBody>
          <a:bodyPr/>
          <a:lstStyle/>
          <a:p>
            <a:fld id="{CBA3E4DD-731F-4B50-B670-DE3E7C356D58}" type="datetime1">
              <a:rPr lang="el-GR" smtClean="0"/>
              <a:t>2/1/2023</a:t>
            </a:fld>
            <a:endParaRPr lang="en-GB"/>
          </a:p>
        </p:txBody>
      </p:sp>
      <p:sp>
        <p:nvSpPr>
          <p:cNvPr id="6" name="Footer Placeholder 5"/>
          <p:cNvSpPr>
            <a:spLocks noGrp="1"/>
          </p:cNvSpPr>
          <p:nvPr>
            <p:ph type="ftr" sz="quarter" idx="11"/>
          </p:nvPr>
        </p:nvSpPr>
        <p:spPr>
          <a:xfrm>
            <a:off x="2572279" y="6220630"/>
            <a:ext cx="7084177" cy="365125"/>
          </a:xfrm>
        </p:spPr>
        <p:txBody>
          <a:bodyPr/>
          <a:lstStyle/>
          <a:p>
            <a:r>
              <a:rPr lang="el-GR" dirty="0"/>
              <a:t>Ανάλυση Κύκλου Ζωής με έμφαση</a:t>
            </a:r>
            <a:r>
              <a:rPr lang="en-US" dirty="0"/>
              <a:t> </a:t>
            </a:r>
            <a:r>
              <a:rPr lang="el-GR" dirty="0"/>
              <a:t>στο Περιβάλλον (Κωδικός μαθήματος: ENE.2120). Δημήτριος Λαδάκης</a:t>
            </a:r>
            <a:endParaRPr lang="en-GB" dirty="0"/>
          </a:p>
        </p:txBody>
      </p:sp>
      <p:sp>
        <p:nvSpPr>
          <p:cNvPr id="7" name="Slide Number Placeholder 6"/>
          <p:cNvSpPr>
            <a:spLocks noGrp="1"/>
          </p:cNvSpPr>
          <p:nvPr>
            <p:ph type="sldNum" sz="quarter" idx="12"/>
          </p:nvPr>
        </p:nvSpPr>
        <p:spPr>
          <a:xfrm>
            <a:off x="10951856" y="6220630"/>
            <a:ext cx="551167" cy="365125"/>
          </a:xfrm>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1292125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CEC2D-DF49-4575-BEA6-508A993700AA}" type="datetime1">
              <a:rPr lang="el-GR" smtClean="0"/>
              <a:t>2/1/2023</a:t>
            </a:fld>
            <a:endParaRPr lang="en-GB"/>
          </a:p>
        </p:txBody>
      </p:sp>
      <p:sp>
        <p:nvSpPr>
          <p:cNvPr id="8" name="Footer Placeholder 7"/>
          <p:cNvSpPr>
            <a:spLocks noGrp="1"/>
          </p:cNvSpPr>
          <p:nvPr>
            <p:ph type="ftr" sz="quarter" idx="11"/>
          </p:nvPr>
        </p:nvSpPr>
        <p:spPr/>
        <p:txBody>
          <a:bodyPr/>
          <a:lstStyle/>
          <a:p>
            <a:r>
              <a:rPr lang="el-GR"/>
              <a:t>Τεχνικές Ολοκληρωμένου Σχεδιασμού Βιώσιμων Βιομηχανιών και Συστημάτων Διεργασιών. Δημήτριος Λαδάκης</a:t>
            </a:r>
            <a:endParaRPr lang="en-GB"/>
          </a:p>
        </p:txBody>
      </p:sp>
      <p:sp>
        <p:nvSpPr>
          <p:cNvPr id="9" name="Slide Number Placeholder 8"/>
          <p:cNvSpPr>
            <a:spLocks noGrp="1"/>
          </p:cNvSpPr>
          <p:nvPr>
            <p:ph type="sldNum" sz="quarter" idx="12"/>
          </p:nvPr>
        </p:nvSpPr>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3053719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2215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02910D-FA01-4A01-AED5-0429594A1B66}" type="datetime1">
              <a:rPr lang="el-GR" smtClean="0"/>
              <a:t>2/1/2023</a:t>
            </a:fld>
            <a:endParaRPr lang="en-GB"/>
          </a:p>
        </p:txBody>
      </p:sp>
      <p:sp>
        <p:nvSpPr>
          <p:cNvPr id="3" name="Footer Placeholder 2"/>
          <p:cNvSpPr>
            <a:spLocks noGrp="1"/>
          </p:cNvSpPr>
          <p:nvPr>
            <p:ph type="ftr" sz="quarter" idx="11"/>
          </p:nvPr>
        </p:nvSpPr>
        <p:spPr>
          <a:xfrm>
            <a:off x="1864311" y="5883275"/>
            <a:ext cx="7792145" cy="365125"/>
          </a:xfrm>
        </p:spPr>
        <p:txBody>
          <a:bodyPr/>
          <a:lstStyle/>
          <a:p>
            <a:r>
              <a:rPr lang="el-GR" dirty="0"/>
              <a:t>Τμήμα Μηχανικών Περιβάλλοντος</a:t>
            </a:r>
            <a:r>
              <a:rPr lang="en-US" dirty="0"/>
              <a:t>-</a:t>
            </a:r>
            <a:r>
              <a:rPr lang="el-GR" dirty="0"/>
              <a:t>Ανάλυση Κύκλου Ζωής με έμφαση</a:t>
            </a:r>
            <a:r>
              <a:rPr lang="en-US" dirty="0"/>
              <a:t> </a:t>
            </a:r>
            <a:r>
              <a:rPr lang="el-GR" dirty="0"/>
              <a:t>στο Περιβάλλον (Κωδικός μαθήματος: ENE.2120)</a:t>
            </a:r>
            <a:r>
              <a:rPr lang="en-US" dirty="0"/>
              <a:t>-</a:t>
            </a:r>
            <a:r>
              <a:rPr lang="el-GR" dirty="0"/>
              <a:t> Δημήτριος Λαδάκης</a:t>
            </a:r>
            <a:endParaRPr lang="en-GB" dirty="0"/>
          </a:p>
        </p:txBody>
      </p:sp>
      <p:sp>
        <p:nvSpPr>
          <p:cNvPr id="4" name="Slide Number Placeholder 3"/>
          <p:cNvSpPr>
            <a:spLocks noGrp="1"/>
          </p:cNvSpPr>
          <p:nvPr>
            <p:ph type="sldNum" sz="quarter" idx="12"/>
          </p:nvPr>
        </p:nvSpPr>
        <p:spPr/>
        <p:txBody>
          <a:bodyPr/>
          <a:lstStyle/>
          <a:p>
            <a:fld id="{060BE2B2-99FD-4D9E-B17B-CAD074BEE313}" type="slidenum">
              <a:rPr lang="en-GB" smtClean="0"/>
              <a:pPr/>
              <a:t>‹#›</a:t>
            </a:fld>
            <a:endParaRPr lang="en-GB"/>
          </a:p>
        </p:txBody>
      </p:sp>
      <p:sp>
        <p:nvSpPr>
          <p:cNvPr id="6" name="Rectangle 5">
            <a:extLst>
              <a:ext uri="{FF2B5EF4-FFF2-40B4-BE49-F238E27FC236}">
                <a16:creationId xmlns:a16="http://schemas.microsoft.com/office/drawing/2014/main" id="{01646063-E929-4C6F-88B0-B76F53A8C526}"/>
              </a:ext>
            </a:extLst>
          </p:cNvPr>
          <p:cNvSpPr/>
          <p:nvPr userDrawn="1"/>
        </p:nvSpPr>
        <p:spPr>
          <a:xfrm flipV="1">
            <a:off x="147917" y="6749080"/>
            <a:ext cx="11795760" cy="45719"/>
          </a:xfrm>
          <a:prstGeom prst="rect">
            <a:avLst/>
          </a:prstGeom>
          <a:gradFill>
            <a:gsLst>
              <a:gs pos="0">
                <a:srgbClr val="8AC53F"/>
              </a:gs>
              <a:gs pos="100000">
                <a:srgbClr val="357DA8">
                  <a:tint val="44500"/>
                  <a:satMod val="160000"/>
                </a:srgbClr>
              </a:gs>
              <a:gs pos="100000">
                <a:srgbClr val="357DA8">
                  <a:tint val="23500"/>
                  <a:satMod val="160000"/>
                </a:srgbClr>
              </a:gs>
            </a:gsLst>
            <a:path path="circle">
              <a:fillToRect l="50000" t="50000" r="50000" b="50000"/>
            </a:path>
          </a:gradFill>
          <a:ln>
            <a:no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7" name="Rectangle 6">
            <a:extLst>
              <a:ext uri="{FF2B5EF4-FFF2-40B4-BE49-F238E27FC236}">
                <a16:creationId xmlns:a16="http://schemas.microsoft.com/office/drawing/2014/main" id="{33444F61-9200-4361-9795-5FA0E0C0842B}"/>
              </a:ext>
            </a:extLst>
          </p:cNvPr>
          <p:cNvSpPr/>
          <p:nvPr userDrawn="1"/>
        </p:nvSpPr>
        <p:spPr>
          <a:xfrm flipV="1">
            <a:off x="300317" y="233980"/>
            <a:ext cx="11795760" cy="45719"/>
          </a:xfrm>
          <a:prstGeom prst="rect">
            <a:avLst/>
          </a:prstGeom>
          <a:gradFill>
            <a:gsLst>
              <a:gs pos="0">
                <a:srgbClr val="8AC53F"/>
              </a:gs>
              <a:gs pos="100000">
                <a:srgbClr val="357DA8">
                  <a:tint val="44500"/>
                  <a:satMod val="160000"/>
                </a:srgbClr>
              </a:gs>
              <a:gs pos="100000">
                <a:srgbClr val="357DA8">
                  <a:tint val="23500"/>
                  <a:satMod val="160000"/>
                </a:srgbClr>
              </a:gs>
            </a:gsLst>
            <a:path path="circle">
              <a:fillToRect l="50000" t="50000" r="50000" b="50000"/>
            </a:path>
          </a:gradFill>
          <a:ln>
            <a:no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73069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797AEA-F8E1-40EB-9A33-20280EBA2A03}" type="datetime1">
              <a:rPr lang="el-GR" smtClean="0"/>
              <a:t>2/1/2023</a:t>
            </a:fld>
            <a:endParaRPr lang="en-GB"/>
          </a:p>
        </p:txBody>
      </p:sp>
      <p:sp>
        <p:nvSpPr>
          <p:cNvPr id="6" name="Footer Placeholder 5"/>
          <p:cNvSpPr>
            <a:spLocks noGrp="1"/>
          </p:cNvSpPr>
          <p:nvPr>
            <p:ph type="ftr" sz="quarter" idx="11"/>
          </p:nvPr>
        </p:nvSpPr>
        <p:spPr>
          <a:xfrm>
            <a:off x="1882067" y="5883275"/>
            <a:ext cx="7774390" cy="365125"/>
          </a:xfrm>
        </p:spPr>
        <p:txBody>
          <a:bodyPr/>
          <a:lstStyle/>
          <a:p>
            <a:r>
              <a:rPr lang="el-GR" dirty="0"/>
              <a:t>Τμήμα Μηχανικών Περιβάλλοντος-Ανάλυση Κύκλου Ζωής με έμφαση στο Περιβάλλον (Κωδικός μαθήματος: ENE.2120)- Δημήτριος Λαδάκης</a:t>
            </a:r>
          </a:p>
        </p:txBody>
      </p:sp>
      <p:sp>
        <p:nvSpPr>
          <p:cNvPr id="7" name="Slide Number Placeholder 6"/>
          <p:cNvSpPr>
            <a:spLocks noGrp="1"/>
          </p:cNvSpPr>
          <p:nvPr>
            <p:ph type="sldNum" sz="quarter" idx="12"/>
          </p:nvPr>
        </p:nvSpPr>
        <p:spPr/>
        <p:txBody>
          <a:bodyPr/>
          <a:lstStyle/>
          <a:p>
            <a:fld id="{060BE2B2-99FD-4D9E-B17B-CAD074BEE313}" type="slidenum">
              <a:rPr lang="en-GB" smtClean="0"/>
              <a:t>‹#›</a:t>
            </a:fld>
            <a:endParaRPr lang="en-GB"/>
          </a:p>
        </p:txBody>
      </p:sp>
      <p:sp>
        <p:nvSpPr>
          <p:cNvPr id="8" name="Rectangle 7">
            <a:extLst>
              <a:ext uri="{FF2B5EF4-FFF2-40B4-BE49-F238E27FC236}">
                <a16:creationId xmlns:a16="http://schemas.microsoft.com/office/drawing/2014/main" id="{B44A9AB2-9E8E-4937-8F69-9DC1A2D595A7}"/>
              </a:ext>
            </a:extLst>
          </p:cNvPr>
          <p:cNvSpPr/>
          <p:nvPr userDrawn="1"/>
        </p:nvSpPr>
        <p:spPr>
          <a:xfrm flipV="1">
            <a:off x="147917" y="81580"/>
            <a:ext cx="11795760" cy="45719"/>
          </a:xfrm>
          <a:prstGeom prst="rect">
            <a:avLst/>
          </a:prstGeom>
          <a:gradFill>
            <a:gsLst>
              <a:gs pos="0">
                <a:srgbClr val="8AC53F"/>
              </a:gs>
              <a:gs pos="100000">
                <a:srgbClr val="357DA8">
                  <a:tint val="44500"/>
                  <a:satMod val="160000"/>
                </a:srgbClr>
              </a:gs>
              <a:gs pos="100000">
                <a:srgbClr val="357DA8">
                  <a:tint val="23500"/>
                  <a:satMod val="160000"/>
                </a:srgbClr>
              </a:gs>
            </a:gsLst>
            <a:path path="circle">
              <a:fillToRect l="50000" t="50000" r="50000" b="50000"/>
            </a:path>
          </a:gradFill>
          <a:ln>
            <a:no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Tree>
    <p:extLst>
      <p:ext uri="{BB962C8B-B14F-4D97-AF65-F5344CB8AC3E}">
        <p14:creationId xmlns:p14="http://schemas.microsoft.com/office/powerpoint/2010/main" val="239381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9732656" y="6353792"/>
            <a:ext cx="1143000" cy="365125"/>
          </a:xfrm>
        </p:spPr>
        <p:txBody>
          <a:bodyPr/>
          <a:lstStyle/>
          <a:p>
            <a:fld id="{C4CA4748-5DCF-4EDE-AF22-F143F2EE37B7}" type="datetime1">
              <a:rPr lang="el-GR" smtClean="0"/>
              <a:t>2/1/2023</a:t>
            </a:fld>
            <a:endParaRPr lang="en-GB"/>
          </a:p>
        </p:txBody>
      </p:sp>
      <p:sp>
        <p:nvSpPr>
          <p:cNvPr id="6" name="Footer Placeholder 5"/>
          <p:cNvSpPr>
            <a:spLocks noGrp="1"/>
          </p:cNvSpPr>
          <p:nvPr>
            <p:ph type="ftr" sz="quarter" idx="11"/>
          </p:nvPr>
        </p:nvSpPr>
        <p:spPr>
          <a:xfrm>
            <a:off x="1819923" y="6353792"/>
            <a:ext cx="7836534" cy="365125"/>
          </a:xfrm>
        </p:spPr>
        <p:txBody>
          <a:bodyPr/>
          <a:lstStyle/>
          <a:p>
            <a:r>
              <a:rPr lang="el-GR" dirty="0"/>
              <a:t>Τμήμα Μηχανικών Περιβάλλοντος-Ανάλυση Κύκλου Ζωής με έμφαση στο Περιβάλλον (Κωδικός μαθήματος: ENE.2120)- Δημήτριος Λαδάκης</a:t>
            </a:r>
          </a:p>
        </p:txBody>
      </p:sp>
      <p:sp>
        <p:nvSpPr>
          <p:cNvPr id="7" name="Slide Number Placeholder 6"/>
          <p:cNvSpPr>
            <a:spLocks noGrp="1"/>
          </p:cNvSpPr>
          <p:nvPr>
            <p:ph type="sldNum" sz="quarter" idx="12"/>
          </p:nvPr>
        </p:nvSpPr>
        <p:spPr>
          <a:xfrm>
            <a:off x="10951856" y="6353792"/>
            <a:ext cx="551167" cy="365125"/>
          </a:xfrm>
        </p:spPr>
        <p:txBody>
          <a:bodyPr/>
          <a:lstStyle/>
          <a:p>
            <a:fld id="{060BE2B2-99FD-4D9E-B17B-CAD074BEE313}" type="slidenum">
              <a:rPr lang="en-GB" smtClean="0"/>
              <a:t>‹#›</a:t>
            </a:fld>
            <a:endParaRPr lang="en-GB"/>
          </a:p>
        </p:txBody>
      </p:sp>
    </p:spTree>
    <p:extLst>
      <p:ext uri="{BB962C8B-B14F-4D97-AF65-F5344CB8AC3E}">
        <p14:creationId xmlns:p14="http://schemas.microsoft.com/office/powerpoint/2010/main" val="3088639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1/2/2023</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87395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mailto:Ladakisdimitris@gmail.com" TargetMode="Externa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4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5.emf"/></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9" name="Rectangle 10">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2">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2"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16">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8"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0"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1"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5" name="Title 1"/>
          <p:cNvSpPr txBox="1">
            <a:spLocks/>
          </p:cNvSpPr>
          <p:nvPr/>
        </p:nvSpPr>
        <p:spPr>
          <a:xfrm>
            <a:off x="3944111" y="659235"/>
            <a:ext cx="7345891" cy="1413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spcAft>
                <a:spcPts val="600"/>
              </a:spcAft>
            </a:pPr>
            <a:r>
              <a:rPr lang="el-GR" sz="3100" b="1" dirty="0">
                <a:ln w="3175" cmpd="sng">
                  <a:noFill/>
                </a:ln>
              </a:rPr>
              <a:t>Ανάλυση Κύκλου Ζωής (ΑΚΖ)</a:t>
            </a:r>
          </a:p>
          <a:p>
            <a:pPr algn="ctr" defTabSz="457200">
              <a:spcAft>
                <a:spcPts val="600"/>
              </a:spcAft>
            </a:pPr>
            <a:r>
              <a:rPr lang="en-US" sz="3100" b="1" dirty="0">
                <a:ln w="3175" cmpd="sng">
                  <a:noFill/>
                </a:ln>
              </a:rPr>
              <a:t>Life Cycle Analysis (LCA)</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l="18391" r="68747"/>
          <a:stretch/>
        </p:blipFill>
        <p:spPr>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6" name="Subtitle 2"/>
          <p:cNvSpPr txBox="1">
            <a:spLocks/>
          </p:cNvSpPr>
          <p:nvPr/>
        </p:nvSpPr>
        <p:spPr>
          <a:xfrm>
            <a:off x="3586289" y="2118465"/>
            <a:ext cx="8453310" cy="328030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200">
              <a:spcBef>
                <a:spcPct val="20000"/>
              </a:spcBef>
              <a:spcAft>
                <a:spcPts val="600"/>
              </a:spcAft>
              <a:buClr>
                <a:schemeClr val="accent1">
                  <a:lumMod val="75000"/>
                </a:schemeClr>
              </a:buClr>
              <a:buSzPct val="145000"/>
              <a:buFont typeface="Arial"/>
              <a:buChar char="•"/>
            </a:pPr>
            <a:r>
              <a:rPr lang="en-US" b="1" dirty="0"/>
              <a:t>Δημήτριος Λα</a:t>
            </a:r>
            <a:r>
              <a:rPr lang="en-US" b="1" dirty="0" err="1"/>
              <a:t>δάκης</a:t>
            </a:r>
            <a:r>
              <a:rPr lang="en-US" b="1" dirty="0"/>
              <a:t> </a:t>
            </a:r>
          </a:p>
          <a:p>
            <a:pPr marL="0" indent="0" defTabSz="457200">
              <a:spcBef>
                <a:spcPct val="20000"/>
              </a:spcBef>
              <a:spcAft>
                <a:spcPts val="600"/>
              </a:spcAft>
              <a:buClr>
                <a:schemeClr val="accent1">
                  <a:lumMod val="75000"/>
                </a:schemeClr>
              </a:buClr>
              <a:buSzPct val="145000"/>
              <a:buFont typeface="Arial"/>
              <a:buChar char="•"/>
            </a:pPr>
            <a:r>
              <a:rPr lang="en-US" b="1" dirty="0" err="1"/>
              <a:t>Χημικός</a:t>
            </a:r>
            <a:r>
              <a:rPr lang="en-US" b="1" dirty="0"/>
              <a:t> </a:t>
            </a:r>
            <a:r>
              <a:rPr lang="en-US" b="1" dirty="0" err="1"/>
              <a:t>μηχ</a:t>
            </a:r>
            <a:r>
              <a:rPr lang="en-US" b="1" dirty="0"/>
              <a:t>ανικός, Μεταδιδακτορικός ερευνητής</a:t>
            </a:r>
          </a:p>
          <a:p>
            <a:pPr marL="0" indent="0" defTabSz="457200">
              <a:spcBef>
                <a:spcPct val="20000"/>
              </a:spcBef>
              <a:spcAft>
                <a:spcPts val="600"/>
              </a:spcAft>
              <a:buClr>
                <a:schemeClr val="accent1">
                  <a:lumMod val="75000"/>
                </a:schemeClr>
              </a:buClr>
              <a:buSzPct val="145000"/>
              <a:buFont typeface="Arial"/>
              <a:buChar char="•"/>
            </a:pPr>
            <a:r>
              <a:rPr lang="en-US" dirty="0"/>
              <a:t>email:  </a:t>
            </a:r>
            <a:r>
              <a:rPr lang="en-US" u="sng" dirty="0">
                <a:hlinkClick r:id="rId5"/>
              </a:rPr>
              <a:t>Ladakisdimitris@gmail.com</a:t>
            </a:r>
            <a:r>
              <a:rPr lang="en-US" dirty="0"/>
              <a:t>, </a:t>
            </a:r>
            <a:r>
              <a:rPr lang="en-US" u="sng" dirty="0"/>
              <a:t>d.ladakis@aua.gr</a:t>
            </a:r>
          </a:p>
        </p:txBody>
      </p:sp>
    </p:spTree>
    <p:extLst>
      <p:ext uri="{BB962C8B-B14F-4D97-AF65-F5344CB8AC3E}">
        <p14:creationId xmlns:p14="http://schemas.microsoft.com/office/powerpoint/2010/main" val="236495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7632C-16D4-434D-86BD-CC94D052147F}"/>
              </a:ext>
            </a:extLst>
          </p:cNvPr>
          <p:cNvSpPr>
            <a:spLocks noGrp="1"/>
          </p:cNvSpPr>
          <p:nvPr>
            <p:ph type="dt" sz="half" idx="10"/>
          </p:nvPr>
        </p:nvSpPr>
        <p:spPr/>
        <p:txBody>
          <a:bodyPr/>
          <a:lstStyle/>
          <a:p>
            <a:fld id="{1002910D-FA01-4A01-AED5-0429594A1B66}" type="datetime1">
              <a:rPr lang="el-GR" smtClean="0"/>
              <a:t>2/1/2023</a:t>
            </a:fld>
            <a:endParaRPr lang="en-GB"/>
          </a:p>
        </p:txBody>
      </p:sp>
      <p:sp>
        <p:nvSpPr>
          <p:cNvPr id="3" name="Footer Placeholder 2">
            <a:extLst>
              <a:ext uri="{FF2B5EF4-FFF2-40B4-BE49-F238E27FC236}">
                <a16:creationId xmlns:a16="http://schemas.microsoft.com/office/drawing/2014/main" id="{88E367D1-2478-41C8-90D7-5C1BA0C35C27}"/>
              </a:ext>
            </a:extLst>
          </p:cNvPr>
          <p:cNvSpPr>
            <a:spLocks noGrp="1"/>
          </p:cNvSpPr>
          <p:nvPr>
            <p:ph type="ftr" sz="quarter" idx="11"/>
          </p:nvPr>
        </p:nvSpPr>
        <p:spPr/>
        <p:txBody>
          <a:bodyPr/>
          <a:lstStyle/>
          <a:p>
            <a:r>
              <a:rPr lang="el-GR"/>
              <a:t>Τμήμα Μηχανικών Περιβάλλοντος</a:t>
            </a:r>
            <a:r>
              <a:rPr lang="en-US"/>
              <a:t>-</a:t>
            </a:r>
            <a:r>
              <a:rPr lang="el-GR"/>
              <a:t>Ανάλυση Κύκλου Ζωής με έμφαση</a:t>
            </a:r>
            <a:r>
              <a:rPr lang="en-US"/>
              <a:t> </a:t>
            </a:r>
            <a:r>
              <a:rPr lang="el-GR"/>
              <a:t>στο Περιβάλλον (Κωδικός μαθήματος: ENE.2120)</a:t>
            </a:r>
            <a:r>
              <a:rPr lang="en-US"/>
              <a:t>-</a:t>
            </a:r>
            <a:r>
              <a:rPr lang="el-GR"/>
              <a:t> Δημήτριος Λαδάκης</a:t>
            </a:r>
            <a:endParaRPr lang="en-GB" dirty="0"/>
          </a:p>
        </p:txBody>
      </p:sp>
      <p:sp>
        <p:nvSpPr>
          <p:cNvPr id="4" name="Slide Number Placeholder 3">
            <a:extLst>
              <a:ext uri="{FF2B5EF4-FFF2-40B4-BE49-F238E27FC236}">
                <a16:creationId xmlns:a16="http://schemas.microsoft.com/office/drawing/2014/main" id="{7CAE8F1B-508D-4BB3-A9A1-25C4D1F49FB3}"/>
              </a:ext>
            </a:extLst>
          </p:cNvPr>
          <p:cNvSpPr>
            <a:spLocks noGrp="1"/>
          </p:cNvSpPr>
          <p:nvPr>
            <p:ph type="sldNum" sz="quarter" idx="12"/>
          </p:nvPr>
        </p:nvSpPr>
        <p:spPr/>
        <p:txBody>
          <a:bodyPr/>
          <a:lstStyle/>
          <a:p>
            <a:fld id="{060BE2B2-99FD-4D9E-B17B-CAD074BEE313}" type="slidenum">
              <a:rPr lang="en-GB" smtClean="0"/>
              <a:pPr/>
              <a:t>10</a:t>
            </a:fld>
            <a:endParaRPr lang="en-GB"/>
          </a:p>
        </p:txBody>
      </p:sp>
      <p:pic>
        <p:nvPicPr>
          <p:cNvPr id="8" name="Picture 7">
            <a:extLst>
              <a:ext uri="{FF2B5EF4-FFF2-40B4-BE49-F238E27FC236}">
                <a16:creationId xmlns:a16="http://schemas.microsoft.com/office/drawing/2014/main" id="{DBD6D22B-0F76-408C-B13C-13D00A5E80CA}"/>
              </a:ext>
            </a:extLst>
          </p:cNvPr>
          <p:cNvPicPr>
            <a:picLocks noChangeAspect="1"/>
          </p:cNvPicPr>
          <p:nvPr/>
        </p:nvPicPr>
        <p:blipFill>
          <a:blip r:embed="rId2"/>
          <a:stretch>
            <a:fillRect/>
          </a:stretch>
        </p:blipFill>
        <p:spPr>
          <a:xfrm>
            <a:off x="1633537" y="1295400"/>
            <a:ext cx="8924925" cy="4267200"/>
          </a:xfrm>
          <a:prstGeom prst="rect">
            <a:avLst/>
          </a:prstGeom>
        </p:spPr>
      </p:pic>
    </p:spTree>
    <p:extLst>
      <p:ext uri="{BB962C8B-B14F-4D97-AF65-F5344CB8AC3E}">
        <p14:creationId xmlns:p14="http://schemas.microsoft.com/office/powerpoint/2010/main" val="2590257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7632C-16D4-434D-86BD-CC94D052147F}"/>
              </a:ext>
            </a:extLst>
          </p:cNvPr>
          <p:cNvSpPr>
            <a:spLocks noGrp="1"/>
          </p:cNvSpPr>
          <p:nvPr>
            <p:ph type="dt" sz="half" idx="10"/>
          </p:nvPr>
        </p:nvSpPr>
        <p:spPr/>
        <p:txBody>
          <a:bodyPr/>
          <a:lstStyle/>
          <a:p>
            <a:fld id="{1002910D-FA01-4A01-AED5-0429594A1B66}" type="datetime1">
              <a:rPr lang="el-GR" smtClean="0"/>
              <a:t>2/1/2023</a:t>
            </a:fld>
            <a:endParaRPr lang="en-GB"/>
          </a:p>
        </p:txBody>
      </p:sp>
      <p:sp>
        <p:nvSpPr>
          <p:cNvPr id="3" name="Footer Placeholder 2">
            <a:extLst>
              <a:ext uri="{FF2B5EF4-FFF2-40B4-BE49-F238E27FC236}">
                <a16:creationId xmlns:a16="http://schemas.microsoft.com/office/drawing/2014/main" id="{88E367D1-2478-41C8-90D7-5C1BA0C35C27}"/>
              </a:ext>
            </a:extLst>
          </p:cNvPr>
          <p:cNvSpPr>
            <a:spLocks noGrp="1"/>
          </p:cNvSpPr>
          <p:nvPr>
            <p:ph type="ftr" sz="quarter" idx="11"/>
          </p:nvPr>
        </p:nvSpPr>
        <p:spPr/>
        <p:txBody>
          <a:bodyPr/>
          <a:lstStyle/>
          <a:p>
            <a:r>
              <a:rPr lang="el-GR"/>
              <a:t>Τμήμα Μηχανικών Περιβάλλοντος</a:t>
            </a:r>
            <a:r>
              <a:rPr lang="en-US"/>
              <a:t>-</a:t>
            </a:r>
            <a:r>
              <a:rPr lang="el-GR"/>
              <a:t>Ανάλυση Κύκλου Ζωής με έμφαση</a:t>
            </a:r>
            <a:r>
              <a:rPr lang="en-US"/>
              <a:t> </a:t>
            </a:r>
            <a:r>
              <a:rPr lang="el-GR"/>
              <a:t>στο Περιβάλλον (Κωδικός μαθήματος: ENE.2120)</a:t>
            </a:r>
            <a:r>
              <a:rPr lang="en-US"/>
              <a:t>-</a:t>
            </a:r>
            <a:r>
              <a:rPr lang="el-GR"/>
              <a:t> Δημήτριος Λαδάκης</a:t>
            </a:r>
            <a:endParaRPr lang="en-GB" dirty="0"/>
          </a:p>
        </p:txBody>
      </p:sp>
      <p:sp>
        <p:nvSpPr>
          <p:cNvPr id="4" name="Slide Number Placeholder 3">
            <a:extLst>
              <a:ext uri="{FF2B5EF4-FFF2-40B4-BE49-F238E27FC236}">
                <a16:creationId xmlns:a16="http://schemas.microsoft.com/office/drawing/2014/main" id="{7CAE8F1B-508D-4BB3-A9A1-25C4D1F49FB3}"/>
              </a:ext>
            </a:extLst>
          </p:cNvPr>
          <p:cNvSpPr>
            <a:spLocks noGrp="1"/>
          </p:cNvSpPr>
          <p:nvPr>
            <p:ph type="sldNum" sz="quarter" idx="12"/>
          </p:nvPr>
        </p:nvSpPr>
        <p:spPr/>
        <p:txBody>
          <a:bodyPr/>
          <a:lstStyle/>
          <a:p>
            <a:fld id="{060BE2B2-99FD-4D9E-B17B-CAD074BEE313}" type="slidenum">
              <a:rPr lang="en-GB" smtClean="0"/>
              <a:pPr/>
              <a:t>11</a:t>
            </a:fld>
            <a:endParaRPr lang="en-GB"/>
          </a:p>
        </p:txBody>
      </p:sp>
      <p:pic>
        <p:nvPicPr>
          <p:cNvPr id="7" name="Picture 6">
            <a:extLst>
              <a:ext uri="{FF2B5EF4-FFF2-40B4-BE49-F238E27FC236}">
                <a16:creationId xmlns:a16="http://schemas.microsoft.com/office/drawing/2014/main" id="{C5005361-B527-40C4-8F17-E77360CF9A72}"/>
              </a:ext>
            </a:extLst>
          </p:cNvPr>
          <p:cNvPicPr>
            <a:picLocks noChangeAspect="1"/>
          </p:cNvPicPr>
          <p:nvPr/>
        </p:nvPicPr>
        <p:blipFill>
          <a:blip r:embed="rId2"/>
          <a:stretch>
            <a:fillRect/>
          </a:stretch>
        </p:blipFill>
        <p:spPr>
          <a:xfrm>
            <a:off x="3822569" y="947176"/>
            <a:ext cx="5175708" cy="4816284"/>
          </a:xfrm>
          <a:prstGeom prst="rect">
            <a:avLst/>
          </a:prstGeom>
        </p:spPr>
      </p:pic>
    </p:spTree>
    <p:extLst>
      <p:ext uri="{BB962C8B-B14F-4D97-AF65-F5344CB8AC3E}">
        <p14:creationId xmlns:p14="http://schemas.microsoft.com/office/powerpoint/2010/main" val="1685753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7632C-16D4-434D-86BD-CC94D052147F}"/>
              </a:ext>
            </a:extLst>
          </p:cNvPr>
          <p:cNvSpPr>
            <a:spLocks noGrp="1"/>
          </p:cNvSpPr>
          <p:nvPr>
            <p:ph type="dt" sz="half" idx="10"/>
          </p:nvPr>
        </p:nvSpPr>
        <p:spPr/>
        <p:txBody>
          <a:bodyPr/>
          <a:lstStyle/>
          <a:p>
            <a:fld id="{1002910D-FA01-4A01-AED5-0429594A1B66}" type="datetime1">
              <a:rPr lang="el-GR" smtClean="0"/>
              <a:t>2/1/2023</a:t>
            </a:fld>
            <a:endParaRPr lang="en-GB"/>
          </a:p>
        </p:txBody>
      </p:sp>
      <p:sp>
        <p:nvSpPr>
          <p:cNvPr id="3" name="Footer Placeholder 2">
            <a:extLst>
              <a:ext uri="{FF2B5EF4-FFF2-40B4-BE49-F238E27FC236}">
                <a16:creationId xmlns:a16="http://schemas.microsoft.com/office/drawing/2014/main" id="{88E367D1-2478-41C8-90D7-5C1BA0C35C27}"/>
              </a:ext>
            </a:extLst>
          </p:cNvPr>
          <p:cNvSpPr>
            <a:spLocks noGrp="1"/>
          </p:cNvSpPr>
          <p:nvPr>
            <p:ph type="ftr" sz="quarter" idx="11"/>
          </p:nvPr>
        </p:nvSpPr>
        <p:spPr/>
        <p:txBody>
          <a:bodyPr/>
          <a:lstStyle/>
          <a:p>
            <a:r>
              <a:rPr lang="el-GR"/>
              <a:t>Τμήμα Μηχανικών Περιβάλλοντος</a:t>
            </a:r>
            <a:r>
              <a:rPr lang="en-US"/>
              <a:t>-</a:t>
            </a:r>
            <a:r>
              <a:rPr lang="el-GR"/>
              <a:t>Ανάλυση Κύκλου Ζωής με έμφαση</a:t>
            </a:r>
            <a:r>
              <a:rPr lang="en-US"/>
              <a:t> </a:t>
            </a:r>
            <a:r>
              <a:rPr lang="el-GR"/>
              <a:t>στο Περιβάλλον (Κωδικός μαθήματος: ENE.2120)</a:t>
            </a:r>
            <a:r>
              <a:rPr lang="en-US"/>
              <a:t>-</a:t>
            </a:r>
            <a:r>
              <a:rPr lang="el-GR"/>
              <a:t> Δημήτριος Λαδάκης</a:t>
            </a:r>
            <a:endParaRPr lang="en-GB" dirty="0"/>
          </a:p>
        </p:txBody>
      </p:sp>
      <p:sp>
        <p:nvSpPr>
          <p:cNvPr id="4" name="Slide Number Placeholder 3">
            <a:extLst>
              <a:ext uri="{FF2B5EF4-FFF2-40B4-BE49-F238E27FC236}">
                <a16:creationId xmlns:a16="http://schemas.microsoft.com/office/drawing/2014/main" id="{7CAE8F1B-508D-4BB3-A9A1-25C4D1F49FB3}"/>
              </a:ext>
            </a:extLst>
          </p:cNvPr>
          <p:cNvSpPr>
            <a:spLocks noGrp="1"/>
          </p:cNvSpPr>
          <p:nvPr>
            <p:ph type="sldNum" sz="quarter" idx="12"/>
          </p:nvPr>
        </p:nvSpPr>
        <p:spPr/>
        <p:txBody>
          <a:bodyPr/>
          <a:lstStyle/>
          <a:p>
            <a:fld id="{060BE2B2-99FD-4D9E-B17B-CAD074BEE313}" type="slidenum">
              <a:rPr lang="en-GB" smtClean="0"/>
              <a:pPr/>
              <a:t>12</a:t>
            </a:fld>
            <a:endParaRPr lang="en-GB"/>
          </a:p>
        </p:txBody>
      </p:sp>
      <p:pic>
        <p:nvPicPr>
          <p:cNvPr id="6" name="Picture 5">
            <a:extLst>
              <a:ext uri="{FF2B5EF4-FFF2-40B4-BE49-F238E27FC236}">
                <a16:creationId xmlns:a16="http://schemas.microsoft.com/office/drawing/2014/main" id="{95322CC2-A6DF-49BF-9DF8-F7EC5793ADBF}"/>
              </a:ext>
            </a:extLst>
          </p:cNvPr>
          <p:cNvPicPr>
            <a:picLocks noChangeAspect="1"/>
          </p:cNvPicPr>
          <p:nvPr/>
        </p:nvPicPr>
        <p:blipFill>
          <a:blip r:embed="rId2"/>
          <a:stretch>
            <a:fillRect/>
          </a:stretch>
        </p:blipFill>
        <p:spPr>
          <a:xfrm>
            <a:off x="1671638" y="1249362"/>
            <a:ext cx="8848725" cy="4562475"/>
          </a:xfrm>
          <a:prstGeom prst="rect">
            <a:avLst/>
          </a:prstGeom>
        </p:spPr>
      </p:pic>
      <p:sp>
        <p:nvSpPr>
          <p:cNvPr id="7" name="TextBox 6">
            <a:extLst>
              <a:ext uri="{FF2B5EF4-FFF2-40B4-BE49-F238E27FC236}">
                <a16:creationId xmlns:a16="http://schemas.microsoft.com/office/drawing/2014/main" id="{F609DB40-1194-4156-A8DD-EC1136D584B4}"/>
              </a:ext>
            </a:extLst>
          </p:cNvPr>
          <p:cNvSpPr txBox="1"/>
          <p:nvPr/>
        </p:nvSpPr>
        <p:spPr>
          <a:xfrm>
            <a:off x="2704595" y="210373"/>
            <a:ext cx="7815767" cy="1077218"/>
          </a:xfrm>
          <a:prstGeom prst="rect">
            <a:avLst/>
          </a:prstGeom>
          <a:noFill/>
        </p:spPr>
        <p:txBody>
          <a:bodyPr wrap="square" rtlCol="0">
            <a:spAutoFit/>
          </a:bodyPr>
          <a:lstStyle/>
          <a:p>
            <a:pPr algn="ctr"/>
            <a:r>
              <a:rPr lang="en-US" sz="3200" dirty="0"/>
              <a:t>Poly-</a:t>
            </a:r>
            <a:r>
              <a:rPr lang="en-US" sz="3200" dirty="0" err="1"/>
              <a:t>ButyleneSuccinate</a:t>
            </a:r>
            <a:r>
              <a:rPr lang="en-US" sz="3200" dirty="0"/>
              <a:t> PBS production Polymerization stage</a:t>
            </a:r>
          </a:p>
        </p:txBody>
      </p:sp>
    </p:spTree>
    <p:extLst>
      <p:ext uri="{BB962C8B-B14F-4D97-AF65-F5344CB8AC3E}">
        <p14:creationId xmlns:p14="http://schemas.microsoft.com/office/powerpoint/2010/main" val="210105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D65B30C-427F-449E-B039-E288E85D8A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3" name="Freeform 6">
              <a:extLst>
                <a:ext uri="{FF2B5EF4-FFF2-40B4-BE49-F238E27FC236}">
                  <a16:creationId xmlns:a16="http://schemas.microsoft.com/office/drawing/2014/main" id="{9F47D947-83F7-46E3-872B-0777122A0A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60C7B45B-6634-46FA-862D-B86F1C3C5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C7504CC0-DD94-4ED9-ADC9-6FE7AEA33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64268326-B6DD-4E00-9788-6C319279A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92C7B3DE-DB23-4AAC-B142-C803C0C0A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1EEF04DC-4E0D-4127-A98D-EA81C3B2D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0" name="Freeform: Shape 19">
            <a:extLst>
              <a:ext uri="{FF2B5EF4-FFF2-40B4-BE49-F238E27FC236}">
                <a16:creationId xmlns:a16="http://schemas.microsoft.com/office/drawing/2014/main" id="{084966D2-3C9B-4F47-8231-1DEC33D3B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6066" y="321734"/>
            <a:ext cx="11074201" cy="6214533"/>
          </a:xfrm>
          <a:custGeom>
            <a:avLst/>
            <a:gdLst>
              <a:gd name="connsiteX0" fmla="*/ 815396 w 11074201"/>
              <a:gd name="connsiteY0" fmla="*/ 0 h 6214533"/>
              <a:gd name="connsiteX1" fmla="*/ 11074201 w 11074201"/>
              <a:gd name="connsiteY1" fmla="*/ 0 h 6214533"/>
              <a:gd name="connsiteX2" fmla="*/ 11074201 w 11074201"/>
              <a:gd name="connsiteY2" fmla="*/ 6214533 h 6214533"/>
              <a:gd name="connsiteX3" fmla="*/ 1498193 w 11074201"/>
              <a:gd name="connsiteY3" fmla="*/ 6214533 h 6214533"/>
              <a:gd name="connsiteX4" fmla="*/ 0 w 11074201"/>
              <a:gd name="connsiteY4" fmla="*/ 4992543 h 6214533"/>
              <a:gd name="connsiteX5" fmla="*/ 433971 w 11074201"/>
              <a:gd name="connsiteY5" fmla="*/ 2335405 h 621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74201" h="6214533">
                <a:moveTo>
                  <a:pt x="815396" y="0"/>
                </a:moveTo>
                <a:lnTo>
                  <a:pt x="11074201" y="0"/>
                </a:lnTo>
                <a:lnTo>
                  <a:pt x="11074201" y="6214533"/>
                </a:lnTo>
                <a:lnTo>
                  <a:pt x="1498193" y="6214533"/>
                </a:lnTo>
                <a:lnTo>
                  <a:pt x="0" y="4992543"/>
                </a:lnTo>
                <a:cubicBezTo>
                  <a:pt x="141071" y="4106831"/>
                  <a:pt x="287521" y="3221118"/>
                  <a:pt x="433971" y="2335405"/>
                </a:cubicBezTo>
                <a:close/>
              </a:path>
            </a:pathLst>
          </a:custGeom>
          <a:solidFill>
            <a:srgbClr val="FFFFFF"/>
          </a:solidFill>
          <a:ln w="38100">
            <a:gradFill flip="none" rotWithShape="1">
              <a:gsLst>
                <a:gs pos="0">
                  <a:schemeClr val="bg2"/>
                </a:gs>
                <a:gs pos="100000">
                  <a:schemeClr val="bg2">
                    <a:lumMod val="75000"/>
                  </a:schemeClr>
                </a:gs>
              </a:gsLst>
              <a:lin ang="5400000" scaled="1"/>
              <a:tileRect/>
            </a:grad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C217D1F-7A54-41D5-B8DC-A0477FE8C205}"/>
              </a:ext>
            </a:extLst>
          </p:cNvPr>
          <p:cNvPicPr>
            <a:picLocks noChangeAspect="1"/>
          </p:cNvPicPr>
          <p:nvPr/>
        </p:nvPicPr>
        <p:blipFill>
          <a:blip r:embed="rId3"/>
          <a:stretch>
            <a:fillRect/>
          </a:stretch>
        </p:blipFill>
        <p:spPr>
          <a:xfrm>
            <a:off x="2279928" y="1495417"/>
            <a:ext cx="8946872" cy="3857639"/>
          </a:xfrm>
          <a:prstGeom prst="rect">
            <a:avLst/>
          </a:prstGeom>
        </p:spPr>
      </p:pic>
      <p:sp>
        <p:nvSpPr>
          <p:cNvPr id="3" name="Footer Placeholder 2">
            <a:extLst>
              <a:ext uri="{FF2B5EF4-FFF2-40B4-BE49-F238E27FC236}">
                <a16:creationId xmlns:a16="http://schemas.microsoft.com/office/drawing/2014/main" id="{88E367D1-2478-41C8-90D7-5C1BA0C35C27}"/>
              </a:ext>
            </a:extLst>
          </p:cNvPr>
          <p:cNvSpPr>
            <a:spLocks noGrp="1"/>
          </p:cNvSpPr>
          <p:nvPr>
            <p:ph type="ftr" sz="quarter" idx="11"/>
          </p:nvPr>
        </p:nvSpPr>
        <p:spPr>
          <a:xfrm>
            <a:off x="2572279" y="5883275"/>
            <a:ext cx="7084177" cy="365125"/>
          </a:xfrm>
        </p:spPr>
        <p:txBody>
          <a:bodyPr>
            <a:normAutofit/>
          </a:bodyPr>
          <a:lstStyle/>
          <a:p>
            <a:pPr>
              <a:spcAft>
                <a:spcPts val="600"/>
              </a:spcAft>
            </a:pPr>
            <a:r>
              <a:rPr lang="el-GR" sz="900"/>
              <a:t>Τμήμα Μηχανικών Περιβάλλοντος</a:t>
            </a:r>
            <a:r>
              <a:rPr lang="en-US" sz="900"/>
              <a:t>-</a:t>
            </a:r>
            <a:r>
              <a:rPr lang="el-GR" sz="900"/>
              <a:t>Ανάλυση Κύκλου Ζωής με έμφαση</a:t>
            </a:r>
            <a:r>
              <a:rPr lang="en-US" sz="900"/>
              <a:t> </a:t>
            </a:r>
            <a:r>
              <a:rPr lang="el-GR" sz="900"/>
              <a:t>στο Περιβάλλον (Κωδικός μαθήματος: ENE.2120)</a:t>
            </a:r>
            <a:r>
              <a:rPr lang="en-US" sz="900"/>
              <a:t>-</a:t>
            </a:r>
            <a:r>
              <a:rPr lang="el-GR" sz="900"/>
              <a:t> Δημήτριος Λαδάκης</a:t>
            </a:r>
            <a:endParaRPr lang="en-GB" sz="900"/>
          </a:p>
        </p:txBody>
      </p:sp>
      <p:sp>
        <p:nvSpPr>
          <p:cNvPr id="2" name="Date Placeholder 1">
            <a:extLst>
              <a:ext uri="{FF2B5EF4-FFF2-40B4-BE49-F238E27FC236}">
                <a16:creationId xmlns:a16="http://schemas.microsoft.com/office/drawing/2014/main" id="{DB57632C-16D4-434D-86BD-CC94D052147F}"/>
              </a:ext>
            </a:extLst>
          </p:cNvPr>
          <p:cNvSpPr>
            <a:spLocks noGrp="1"/>
          </p:cNvSpPr>
          <p:nvPr>
            <p:ph type="dt" sz="half" idx="10"/>
          </p:nvPr>
        </p:nvSpPr>
        <p:spPr>
          <a:xfrm>
            <a:off x="9732656" y="5883275"/>
            <a:ext cx="1143000" cy="365125"/>
          </a:xfrm>
        </p:spPr>
        <p:txBody>
          <a:bodyPr>
            <a:normAutofit/>
          </a:bodyPr>
          <a:lstStyle/>
          <a:p>
            <a:pPr>
              <a:spcAft>
                <a:spcPts val="600"/>
              </a:spcAft>
            </a:pPr>
            <a:fld id="{1002910D-FA01-4A01-AED5-0429594A1B66}" type="datetime1">
              <a:rPr lang="el-GR" smtClean="0"/>
              <a:pPr>
                <a:spcAft>
                  <a:spcPts val="600"/>
                </a:spcAft>
              </a:pPr>
              <a:t>2/1/2023</a:t>
            </a:fld>
            <a:endParaRPr lang="en-GB"/>
          </a:p>
        </p:txBody>
      </p:sp>
      <p:sp>
        <p:nvSpPr>
          <p:cNvPr id="4" name="Slide Number Placeholder 3">
            <a:extLst>
              <a:ext uri="{FF2B5EF4-FFF2-40B4-BE49-F238E27FC236}">
                <a16:creationId xmlns:a16="http://schemas.microsoft.com/office/drawing/2014/main" id="{7CAE8F1B-508D-4BB3-A9A1-25C4D1F49FB3}"/>
              </a:ext>
            </a:extLst>
          </p:cNvPr>
          <p:cNvSpPr>
            <a:spLocks noGrp="1"/>
          </p:cNvSpPr>
          <p:nvPr>
            <p:ph type="sldNum" sz="quarter" idx="12"/>
          </p:nvPr>
        </p:nvSpPr>
        <p:spPr>
          <a:xfrm>
            <a:off x="10951856" y="5883275"/>
            <a:ext cx="551167" cy="365125"/>
          </a:xfrm>
        </p:spPr>
        <p:txBody>
          <a:bodyPr>
            <a:normAutofit/>
          </a:bodyPr>
          <a:lstStyle/>
          <a:p>
            <a:pPr>
              <a:spcAft>
                <a:spcPts val="600"/>
              </a:spcAft>
            </a:pPr>
            <a:fld id="{060BE2B2-99FD-4D9E-B17B-CAD074BEE313}" type="slidenum">
              <a:rPr lang="en-GB" smtClean="0"/>
              <a:pPr>
                <a:spcAft>
                  <a:spcPts val="600"/>
                </a:spcAft>
              </a:pPr>
              <a:t>13</a:t>
            </a:fld>
            <a:endParaRPr lang="en-GB"/>
          </a:p>
        </p:txBody>
      </p:sp>
    </p:spTree>
    <p:extLst>
      <p:ext uri="{BB962C8B-B14F-4D97-AF65-F5344CB8AC3E}">
        <p14:creationId xmlns:p14="http://schemas.microsoft.com/office/powerpoint/2010/main" val="570466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7632C-16D4-434D-86BD-CC94D052147F}"/>
              </a:ext>
            </a:extLst>
          </p:cNvPr>
          <p:cNvSpPr>
            <a:spLocks noGrp="1"/>
          </p:cNvSpPr>
          <p:nvPr>
            <p:ph type="dt" sz="half" idx="10"/>
          </p:nvPr>
        </p:nvSpPr>
        <p:spPr/>
        <p:txBody>
          <a:bodyPr/>
          <a:lstStyle/>
          <a:p>
            <a:fld id="{1002910D-FA01-4A01-AED5-0429594A1B66}" type="datetime1">
              <a:rPr lang="el-GR" smtClean="0"/>
              <a:t>2/1/2023</a:t>
            </a:fld>
            <a:endParaRPr lang="en-GB"/>
          </a:p>
        </p:txBody>
      </p:sp>
      <p:sp>
        <p:nvSpPr>
          <p:cNvPr id="3" name="Footer Placeholder 2">
            <a:extLst>
              <a:ext uri="{FF2B5EF4-FFF2-40B4-BE49-F238E27FC236}">
                <a16:creationId xmlns:a16="http://schemas.microsoft.com/office/drawing/2014/main" id="{88E367D1-2478-41C8-90D7-5C1BA0C35C27}"/>
              </a:ext>
            </a:extLst>
          </p:cNvPr>
          <p:cNvSpPr>
            <a:spLocks noGrp="1"/>
          </p:cNvSpPr>
          <p:nvPr>
            <p:ph type="ftr" sz="quarter" idx="11"/>
          </p:nvPr>
        </p:nvSpPr>
        <p:spPr/>
        <p:txBody>
          <a:bodyPr/>
          <a:lstStyle/>
          <a:p>
            <a:r>
              <a:rPr lang="el-GR"/>
              <a:t>Τμήμα Μηχανικών Περιβάλλοντος</a:t>
            </a:r>
            <a:r>
              <a:rPr lang="en-US"/>
              <a:t>-</a:t>
            </a:r>
            <a:r>
              <a:rPr lang="el-GR"/>
              <a:t>Ανάλυση Κύκλου Ζωής με έμφαση</a:t>
            </a:r>
            <a:r>
              <a:rPr lang="en-US"/>
              <a:t> </a:t>
            </a:r>
            <a:r>
              <a:rPr lang="el-GR"/>
              <a:t>στο Περιβάλλον (Κωδικός μαθήματος: ENE.2120)</a:t>
            </a:r>
            <a:r>
              <a:rPr lang="en-US"/>
              <a:t>-</a:t>
            </a:r>
            <a:r>
              <a:rPr lang="el-GR"/>
              <a:t> Δημήτριος Λαδάκης</a:t>
            </a:r>
            <a:endParaRPr lang="en-GB" dirty="0"/>
          </a:p>
        </p:txBody>
      </p:sp>
      <p:sp>
        <p:nvSpPr>
          <p:cNvPr id="4" name="Slide Number Placeholder 3">
            <a:extLst>
              <a:ext uri="{FF2B5EF4-FFF2-40B4-BE49-F238E27FC236}">
                <a16:creationId xmlns:a16="http://schemas.microsoft.com/office/drawing/2014/main" id="{7CAE8F1B-508D-4BB3-A9A1-25C4D1F49FB3}"/>
              </a:ext>
            </a:extLst>
          </p:cNvPr>
          <p:cNvSpPr>
            <a:spLocks noGrp="1"/>
          </p:cNvSpPr>
          <p:nvPr>
            <p:ph type="sldNum" sz="quarter" idx="12"/>
          </p:nvPr>
        </p:nvSpPr>
        <p:spPr/>
        <p:txBody>
          <a:bodyPr/>
          <a:lstStyle/>
          <a:p>
            <a:fld id="{060BE2B2-99FD-4D9E-B17B-CAD074BEE313}" type="slidenum">
              <a:rPr lang="en-GB" smtClean="0"/>
              <a:pPr/>
              <a:t>14</a:t>
            </a:fld>
            <a:endParaRPr lang="en-GB"/>
          </a:p>
        </p:txBody>
      </p:sp>
      <p:sp>
        <p:nvSpPr>
          <p:cNvPr id="7" name="TextBox 6">
            <a:extLst>
              <a:ext uri="{FF2B5EF4-FFF2-40B4-BE49-F238E27FC236}">
                <a16:creationId xmlns:a16="http://schemas.microsoft.com/office/drawing/2014/main" id="{F609DB40-1194-4156-A8DD-EC1136D584B4}"/>
              </a:ext>
            </a:extLst>
          </p:cNvPr>
          <p:cNvSpPr txBox="1"/>
          <p:nvPr/>
        </p:nvSpPr>
        <p:spPr>
          <a:xfrm>
            <a:off x="2704595" y="210373"/>
            <a:ext cx="7815767" cy="584775"/>
          </a:xfrm>
          <a:prstGeom prst="rect">
            <a:avLst/>
          </a:prstGeom>
          <a:noFill/>
        </p:spPr>
        <p:txBody>
          <a:bodyPr wrap="square" rtlCol="0">
            <a:spAutoFit/>
          </a:bodyPr>
          <a:lstStyle/>
          <a:p>
            <a:pPr algn="ctr"/>
            <a:r>
              <a:rPr lang="en-US" sz="3200" dirty="0"/>
              <a:t>Succinic acid production </a:t>
            </a:r>
            <a:r>
              <a:rPr lang="en-US" sz="3200" dirty="0" err="1"/>
              <a:t>GaBi</a:t>
            </a:r>
            <a:r>
              <a:rPr lang="en-US" sz="3200" dirty="0"/>
              <a:t> software </a:t>
            </a:r>
          </a:p>
        </p:txBody>
      </p:sp>
      <p:pic>
        <p:nvPicPr>
          <p:cNvPr id="8" name="Picture 7">
            <a:extLst>
              <a:ext uri="{FF2B5EF4-FFF2-40B4-BE49-F238E27FC236}">
                <a16:creationId xmlns:a16="http://schemas.microsoft.com/office/drawing/2014/main" id="{40187ECD-ABA0-4135-AEB6-F9E591640661}"/>
              </a:ext>
            </a:extLst>
          </p:cNvPr>
          <p:cNvPicPr>
            <a:picLocks noChangeAspect="1"/>
          </p:cNvPicPr>
          <p:nvPr/>
        </p:nvPicPr>
        <p:blipFill rotWithShape="1">
          <a:blip r:embed="rId2"/>
          <a:srcRect l="29266" t="25409" r="37718" b="31582"/>
          <a:stretch/>
        </p:blipFill>
        <p:spPr>
          <a:xfrm>
            <a:off x="677724" y="976050"/>
            <a:ext cx="5357298" cy="3589974"/>
          </a:xfrm>
          <a:prstGeom prst="rect">
            <a:avLst/>
          </a:prstGeom>
        </p:spPr>
      </p:pic>
      <p:pic>
        <p:nvPicPr>
          <p:cNvPr id="5" name="Picture 4">
            <a:extLst>
              <a:ext uri="{FF2B5EF4-FFF2-40B4-BE49-F238E27FC236}">
                <a16:creationId xmlns:a16="http://schemas.microsoft.com/office/drawing/2014/main" id="{77EB45BC-9330-48ED-9E1F-8F0B846B6D2D}"/>
              </a:ext>
            </a:extLst>
          </p:cNvPr>
          <p:cNvPicPr>
            <a:picLocks noChangeAspect="1"/>
          </p:cNvPicPr>
          <p:nvPr/>
        </p:nvPicPr>
        <p:blipFill rotWithShape="1">
          <a:blip r:embed="rId3"/>
          <a:srcRect l="5343" t="3289" r="39706"/>
          <a:stretch/>
        </p:blipFill>
        <p:spPr>
          <a:xfrm>
            <a:off x="6096000" y="707367"/>
            <a:ext cx="4948517" cy="2986351"/>
          </a:xfrm>
          <a:prstGeom prst="rect">
            <a:avLst/>
          </a:prstGeom>
        </p:spPr>
      </p:pic>
      <p:pic>
        <p:nvPicPr>
          <p:cNvPr id="9" name="Picture 8">
            <a:extLst>
              <a:ext uri="{FF2B5EF4-FFF2-40B4-BE49-F238E27FC236}">
                <a16:creationId xmlns:a16="http://schemas.microsoft.com/office/drawing/2014/main" id="{A4A6E42C-67BA-4531-9ABB-3EA0016DFA46}"/>
              </a:ext>
            </a:extLst>
          </p:cNvPr>
          <p:cNvPicPr>
            <a:picLocks noChangeAspect="1"/>
          </p:cNvPicPr>
          <p:nvPr/>
        </p:nvPicPr>
        <p:blipFill rotWithShape="1">
          <a:blip r:embed="rId4"/>
          <a:srcRect l="1764" t="1332" r="24608" b="27790"/>
          <a:stretch/>
        </p:blipFill>
        <p:spPr>
          <a:xfrm>
            <a:off x="6096000" y="3592131"/>
            <a:ext cx="4990353" cy="2451984"/>
          </a:xfrm>
          <a:prstGeom prst="rect">
            <a:avLst/>
          </a:prstGeom>
        </p:spPr>
      </p:pic>
    </p:spTree>
    <p:extLst>
      <p:ext uri="{BB962C8B-B14F-4D97-AF65-F5344CB8AC3E}">
        <p14:creationId xmlns:p14="http://schemas.microsoft.com/office/powerpoint/2010/main" val="1673763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21129" y="211947"/>
            <a:ext cx="8678839" cy="6352355"/>
            <a:chOff x="-1782930" y="-394680"/>
            <a:chExt cx="10103970" cy="10753620"/>
          </a:xfrm>
        </p:grpSpPr>
        <p:grpSp>
          <p:nvGrpSpPr>
            <p:cNvPr id="2" name="Group 1"/>
            <p:cNvGrpSpPr/>
            <p:nvPr/>
          </p:nvGrpSpPr>
          <p:grpSpPr>
            <a:xfrm>
              <a:off x="-1782930" y="-394680"/>
              <a:ext cx="10103970" cy="7198890"/>
              <a:chOff x="-1782930" y="-394680"/>
              <a:chExt cx="10103970" cy="7198890"/>
            </a:xfrm>
          </p:grpSpPr>
          <p:graphicFrame>
            <p:nvGraphicFramePr>
              <p:cNvPr id="9" name="Chart 8">
                <a:extLst>
                  <a:ext uri="{FF2B5EF4-FFF2-40B4-BE49-F238E27FC236}">
                    <a16:creationId xmlns:a16="http://schemas.microsoft.com/office/drawing/2014/main" id="{00000000-0008-0000-0A00-00000F000000}"/>
                  </a:ext>
                </a:extLst>
              </p:cNvPr>
              <p:cNvGraphicFramePr>
                <a:graphicFrameLocks/>
              </p:cNvGraphicFramePr>
              <p:nvPr/>
            </p:nvGraphicFramePr>
            <p:xfrm>
              <a:off x="-1782930" y="-394680"/>
              <a:ext cx="5104800" cy="360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000000-0008-0000-0A00-00000F000000}"/>
                  </a:ext>
                </a:extLst>
              </p:cNvPr>
              <p:cNvGraphicFramePr>
                <a:graphicFrameLocks/>
              </p:cNvGraphicFramePr>
              <p:nvPr/>
            </p:nvGraphicFramePr>
            <p:xfrm>
              <a:off x="3215640" y="-394680"/>
              <a:ext cx="5105400"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00000000-0008-0000-0A00-00000F000000}"/>
                  </a:ext>
                </a:extLst>
              </p:cNvPr>
              <p:cNvGraphicFramePr>
                <a:graphicFrameLocks/>
              </p:cNvGraphicFramePr>
              <p:nvPr/>
            </p:nvGraphicFramePr>
            <p:xfrm>
              <a:off x="-1767840" y="3204210"/>
              <a:ext cx="5105400" cy="36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00000000-0008-0000-0A00-00000F000000}"/>
                  </a:ext>
                </a:extLst>
              </p:cNvPr>
              <p:cNvGraphicFramePr>
                <a:graphicFrameLocks/>
              </p:cNvGraphicFramePr>
              <p:nvPr/>
            </p:nvGraphicFramePr>
            <p:xfrm>
              <a:off x="3200400" y="3204210"/>
              <a:ext cx="5105400" cy="3600000"/>
            </p:xfrm>
            <a:graphic>
              <a:graphicData uri="http://schemas.openxmlformats.org/drawingml/2006/chart">
                <c:chart xmlns:c="http://schemas.openxmlformats.org/drawingml/2006/chart" xmlns:r="http://schemas.openxmlformats.org/officeDocument/2006/relationships" r:id="rId5"/>
              </a:graphicData>
            </a:graphic>
          </p:graphicFrame>
        </p:grpSp>
        <p:graphicFrame>
          <p:nvGraphicFramePr>
            <p:cNvPr id="16" name="Chart 15">
              <a:extLst>
                <a:ext uri="{FF2B5EF4-FFF2-40B4-BE49-F238E27FC236}">
                  <a16:creationId xmlns:a16="http://schemas.microsoft.com/office/drawing/2014/main" id="{00000000-0008-0000-0A00-00000F000000}"/>
                </a:ext>
              </a:extLst>
            </p:cNvPr>
            <p:cNvGraphicFramePr>
              <a:graphicFrameLocks/>
            </p:cNvGraphicFramePr>
            <p:nvPr/>
          </p:nvGraphicFramePr>
          <p:xfrm>
            <a:off x="716355" y="6758940"/>
            <a:ext cx="5105400" cy="3600000"/>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3929489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4354" y="402898"/>
            <a:ext cx="8543292" cy="782960"/>
          </a:xfrm>
        </p:spPr>
        <p:txBody>
          <a:bodyPr>
            <a:normAutofit/>
          </a:bodyPr>
          <a:lstStyle/>
          <a:p>
            <a:r>
              <a:rPr lang="el-GR" dirty="0"/>
              <a:t>GWP of the most common GHGs</a:t>
            </a:r>
          </a:p>
        </p:txBody>
      </p:sp>
      <p:graphicFrame>
        <p:nvGraphicFramePr>
          <p:cNvPr id="4" name="Content Placeholder 3"/>
          <p:cNvGraphicFramePr>
            <a:graphicFrameLocks noGrp="1"/>
          </p:cNvGraphicFramePr>
          <p:nvPr>
            <p:ph idx="1"/>
          </p:nvPr>
        </p:nvGraphicFramePr>
        <p:xfrm>
          <a:off x="2711624" y="1268760"/>
          <a:ext cx="6394524" cy="4525610"/>
        </p:xfrm>
        <a:graphic>
          <a:graphicData uri="http://schemas.openxmlformats.org/drawingml/2006/table">
            <a:tbl>
              <a:tblPr firstRow="1" firstCol="1" bandRow="1">
                <a:tableStyleId>{5C22544A-7EE6-4342-B048-85BDC9FD1C3A}</a:tableStyleId>
              </a:tblPr>
              <a:tblGrid>
                <a:gridCol w="1937257">
                  <a:extLst>
                    <a:ext uri="{9D8B030D-6E8A-4147-A177-3AD203B41FA5}">
                      <a16:colId xmlns:a16="http://schemas.microsoft.com/office/drawing/2014/main" val="20000"/>
                    </a:ext>
                  </a:extLst>
                </a:gridCol>
                <a:gridCol w="1663143">
                  <a:extLst>
                    <a:ext uri="{9D8B030D-6E8A-4147-A177-3AD203B41FA5}">
                      <a16:colId xmlns:a16="http://schemas.microsoft.com/office/drawing/2014/main" val="20001"/>
                    </a:ext>
                  </a:extLst>
                </a:gridCol>
                <a:gridCol w="2794124">
                  <a:extLst>
                    <a:ext uri="{9D8B030D-6E8A-4147-A177-3AD203B41FA5}">
                      <a16:colId xmlns:a16="http://schemas.microsoft.com/office/drawing/2014/main" val="20002"/>
                    </a:ext>
                  </a:extLst>
                </a:gridCol>
              </a:tblGrid>
              <a:tr h="288032">
                <a:tc>
                  <a:txBody>
                    <a:bodyPr/>
                    <a:lstStyle/>
                    <a:p>
                      <a:pPr algn="l">
                        <a:lnSpc>
                          <a:spcPts val="1600"/>
                        </a:lnSpc>
                        <a:spcAft>
                          <a:spcPts val="0"/>
                        </a:spcAft>
                      </a:pPr>
                      <a:r>
                        <a:rPr lang="en-US" sz="1400" dirty="0">
                          <a:effectLst/>
                        </a:rPr>
                        <a:t>GHG</a:t>
                      </a:r>
                      <a:endParaRPr lang="el-GR" sz="1400" dirty="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400" dirty="0">
                          <a:effectLst/>
                        </a:rPr>
                        <a:t>Chemical formula</a:t>
                      </a:r>
                      <a:endParaRPr lang="el-GR" sz="1400" dirty="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400" dirty="0">
                          <a:effectLst/>
                        </a:rPr>
                        <a:t>GWP100 (kg-CO2 equivalent)</a:t>
                      </a:r>
                      <a:endParaRPr lang="el-GR" sz="14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0"/>
                  </a:ext>
                </a:extLst>
              </a:tr>
              <a:tr h="235421">
                <a:tc>
                  <a:txBody>
                    <a:bodyPr/>
                    <a:lstStyle/>
                    <a:p>
                      <a:pPr algn="l">
                        <a:lnSpc>
                          <a:spcPts val="1600"/>
                        </a:lnSpc>
                        <a:spcAft>
                          <a:spcPts val="0"/>
                        </a:spcAft>
                      </a:pPr>
                      <a:r>
                        <a:rPr lang="en-US" sz="1100">
                          <a:effectLst/>
                        </a:rPr>
                        <a:t>Carbon dioxide</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CO</a:t>
                      </a:r>
                      <a:r>
                        <a:rPr lang="en-US" sz="1100" baseline="-25000">
                          <a:effectLst/>
                        </a:rPr>
                        <a:t>2</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dirty="0">
                          <a:effectLst/>
                        </a:rPr>
                        <a:t>1</a:t>
                      </a:r>
                      <a:endParaRPr lang="el-GR"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01"/>
                  </a:ext>
                </a:extLst>
              </a:tr>
              <a:tr h="235421">
                <a:tc>
                  <a:txBody>
                    <a:bodyPr/>
                    <a:lstStyle/>
                    <a:p>
                      <a:pPr algn="l">
                        <a:lnSpc>
                          <a:spcPts val="1600"/>
                        </a:lnSpc>
                        <a:spcAft>
                          <a:spcPts val="0"/>
                        </a:spcAft>
                      </a:pPr>
                      <a:r>
                        <a:rPr lang="en-US" sz="1100">
                          <a:effectLst/>
                        </a:rPr>
                        <a:t>Methane</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a:t>
                      </a:r>
                      <a:r>
                        <a:rPr lang="en-US" sz="1100" baseline="-25000">
                          <a:effectLst/>
                        </a:rPr>
                        <a:t>4</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25</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2"/>
                  </a:ext>
                </a:extLst>
              </a:tr>
              <a:tr h="235421">
                <a:tc>
                  <a:txBody>
                    <a:bodyPr/>
                    <a:lstStyle/>
                    <a:p>
                      <a:pPr algn="l">
                        <a:lnSpc>
                          <a:spcPts val="1600"/>
                        </a:lnSpc>
                        <a:spcAft>
                          <a:spcPts val="0"/>
                        </a:spcAft>
                      </a:pPr>
                      <a:r>
                        <a:rPr lang="en-US" sz="1100">
                          <a:effectLst/>
                        </a:rPr>
                        <a:t>Nitrous oxide</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N</a:t>
                      </a:r>
                      <a:r>
                        <a:rPr lang="en-US" sz="1100" baseline="-25000">
                          <a:effectLst/>
                        </a:rPr>
                        <a:t>2</a:t>
                      </a:r>
                      <a:r>
                        <a:rPr lang="en-US" sz="1100">
                          <a:effectLst/>
                        </a:rPr>
                        <a:t>O</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298</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3"/>
                  </a:ext>
                </a:extLst>
              </a:tr>
              <a:tr h="235421">
                <a:tc>
                  <a:txBody>
                    <a:bodyPr/>
                    <a:lstStyle/>
                    <a:p>
                      <a:pPr algn="l">
                        <a:lnSpc>
                          <a:spcPts val="1600"/>
                        </a:lnSpc>
                        <a:spcAft>
                          <a:spcPts val="0"/>
                        </a:spcAft>
                      </a:pPr>
                      <a:r>
                        <a:rPr lang="en-US" sz="1100">
                          <a:effectLst/>
                        </a:rPr>
                        <a:t>CFC-11</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CCl</a:t>
                      </a:r>
                      <a:r>
                        <a:rPr lang="en-US" sz="1100" baseline="-25000">
                          <a:effectLst/>
                        </a:rPr>
                        <a:t>2</a:t>
                      </a:r>
                      <a:r>
                        <a:rPr lang="en-US" sz="1100">
                          <a:effectLst/>
                        </a:rPr>
                        <a:t>F</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4750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4"/>
                  </a:ext>
                </a:extLst>
              </a:tr>
              <a:tr h="235421">
                <a:tc>
                  <a:txBody>
                    <a:bodyPr/>
                    <a:lstStyle/>
                    <a:p>
                      <a:pPr algn="l">
                        <a:lnSpc>
                          <a:spcPts val="1600"/>
                        </a:lnSpc>
                        <a:spcAft>
                          <a:spcPts val="0"/>
                        </a:spcAft>
                      </a:pPr>
                      <a:r>
                        <a:rPr lang="en-US" sz="1100">
                          <a:effectLst/>
                        </a:rPr>
                        <a:t>CFC-12</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CCl</a:t>
                      </a:r>
                      <a:r>
                        <a:rPr lang="en-US" sz="1100" baseline="-25000">
                          <a:effectLst/>
                        </a:rPr>
                        <a:t>2</a:t>
                      </a:r>
                      <a:r>
                        <a:rPr lang="en-US" sz="1100">
                          <a:effectLst/>
                        </a:rPr>
                        <a:t>F</a:t>
                      </a:r>
                      <a:r>
                        <a:rPr lang="en-US" sz="1100" baseline="-25000">
                          <a:effectLst/>
                        </a:rPr>
                        <a:t>2</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10900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5"/>
                  </a:ext>
                </a:extLst>
              </a:tr>
              <a:tr h="235421">
                <a:tc>
                  <a:txBody>
                    <a:bodyPr/>
                    <a:lstStyle/>
                    <a:p>
                      <a:pPr algn="l">
                        <a:lnSpc>
                          <a:spcPts val="1600"/>
                        </a:lnSpc>
                        <a:spcAft>
                          <a:spcPts val="0"/>
                        </a:spcAft>
                      </a:pPr>
                      <a:r>
                        <a:rPr lang="en-US" sz="1100">
                          <a:effectLst/>
                        </a:rPr>
                        <a:t>CFC-13</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CClF</a:t>
                      </a:r>
                      <a:r>
                        <a:rPr lang="en-US" sz="1100" baseline="-25000">
                          <a:effectLst/>
                        </a:rPr>
                        <a:t>3</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14400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6"/>
                  </a:ext>
                </a:extLst>
              </a:tr>
              <a:tr h="235421">
                <a:tc>
                  <a:txBody>
                    <a:bodyPr/>
                    <a:lstStyle/>
                    <a:p>
                      <a:pPr algn="l">
                        <a:lnSpc>
                          <a:spcPts val="1600"/>
                        </a:lnSpc>
                        <a:spcAft>
                          <a:spcPts val="0"/>
                        </a:spcAft>
                      </a:pPr>
                      <a:r>
                        <a:rPr lang="en-US" sz="1100" dirty="0">
                          <a:effectLst/>
                        </a:rPr>
                        <a:t>Carbon tetrachloride</a:t>
                      </a:r>
                      <a:endParaRPr lang="el-GR" sz="1100" dirty="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CCl</a:t>
                      </a:r>
                      <a:r>
                        <a:rPr lang="en-US" sz="1100" baseline="-25000">
                          <a:effectLst/>
                        </a:rPr>
                        <a:t>4</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1400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7"/>
                  </a:ext>
                </a:extLst>
              </a:tr>
              <a:tr h="235421">
                <a:tc>
                  <a:txBody>
                    <a:bodyPr/>
                    <a:lstStyle/>
                    <a:p>
                      <a:pPr algn="l">
                        <a:lnSpc>
                          <a:spcPts val="1600"/>
                        </a:lnSpc>
                        <a:spcAft>
                          <a:spcPts val="0"/>
                        </a:spcAft>
                      </a:pPr>
                      <a:r>
                        <a:rPr lang="en-US" sz="1100" dirty="0">
                          <a:effectLst/>
                        </a:rPr>
                        <a:t>Methyl bromide</a:t>
                      </a:r>
                      <a:endParaRPr lang="el-GR" sz="1100" dirty="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a:t>
                      </a:r>
                      <a:r>
                        <a:rPr lang="en-US" sz="1100" baseline="-25000">
                          <a:effectLst/>
                        </a:rPr>
                        <a:t>3</a:t>
                      </a:r>
                      <a:r>
                        <a:rPr lang="en-US" sz="1100">
                          <a:effectLst/>
                        </a:rPr>
                        <a:t>Br</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5</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8"/>
                  </a:ext>
                </a:extLst>
              </a:tr>
              <a:tr h="235421">
                <a:tc>
                  <a:txBody>
                    <a:bodyPr/>
                    <a:lstStyle/>
                    <a:p>
                      <a:pPr algn="l">
                        <a:lnSpc>
                          <a:spcPts val="1600"/>
                        </a:lnSpc>
                        <a:spcAft>
                          <a:spcPts val="0"/>
                        </a:spcAft>
                      </a:pPr>
                      <a:r>
                        <a:rPr lang="en-US" sz="1100">
                          <a:effectLst/>
                        </a:rPr>
                        <a:t>Methyl chloroform</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a:t>
                      </a:r>
                      <a:r>
                        <a:rPr lang="en-US" sz="1100" baseline="-25000">
                          <a:effectLst/>
                        </a:rPr>
                        <a:t>3</a:t>
                      </a:r>
                      <a:r>
                        <a:rPr lang="en-US" sz="1100">
                          <a:effectLst/>
                        </a:rPr>
                        <a:t>CCl</a:t>
                      </a:r>
                      <a:r>
                        <a:rPr lang="en-US" sz="1100" baseline="-25000">
                          <a:effectLst/>
                        </a:rPr>
                        <a:t>3</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146</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09"/>
                  </a:ext>
                </a:extLst>
              </a:tr>
              <a:tr h="235421">
                <a:tc>
                  <a:txBody>
                    <a:bodyPr/>
                    <a:lstStyle/>
                    <a:p>
                      <a:pPr algn="l">
                        <a:lnSpc>
                          <a:spcPts val="1600"/>
                        </a:lnSpc>
                        <a:spcAft>
                          <a:spcPts val="0"/>
                        </a:spcAft>
                      </a:pPr>
                      <a:r>
                        <a:rPr lang="en-US" sz="1100">
                          <a:effectLst/>
                        </a:rPr>
                        <a:t>HFC-23</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CHF</a:t>
                      </a:r>
                      <a:r>
                        <a:rPr lang="en-US" sz="1100" baseline="-25000">
                          <a:effectLst/>
                        </a:rPr>
                        <a:t>3</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14800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0"/>
                  </a:ext>
                </a:extLst>
              </a:tr>
              <a:tr h="235421">
                <a:tc>
                  <a:txBody>
                    <a:bodyPr/>
                    <a:lstStyle/>
                    <a:p>
                      <a:pPr algn="l">
                        <a:lnSpc>
                          <a:spcPts val="1600"/>
                        </a:lnSpc>
                        <a:spcAft>
                          <a:spcPts val="0"/>
                        </a:spcAft>
                      </a:pPr>
                      <a:r>
                        <a:rPr lang="en-US" sz="1100">
                          <a:effectLst/>
                        </a:rPr>
                        <a:t>HFC-32</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a:t>
                      </a:r>
                      <a:r>
                        <a:rPr lang="en-US" sz="1100" baseline="-25000">
                          <a:effectLst/>
                        </a:rPr>
                        <a:t>2</a:t>
                      </a:r>
                      <a:r>
                        <a:rPr lang="en-US" sz="1100">
                          <a:effectLst/>
                        </a:rPr>
                        <a:t>F</a:t>
                      </a:r>
                      <a:r>
                        <a:rPr lang="en-US" sz="1100" baseline="-25000">
                          <a:effectLst/>
                        </a:rPr>
                        <a:t>2</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675</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1"/>
                  </a:ext>
                </a:extLst>
              </a:tr>
              <a:tr h="235421">
                <a:tc>
                  <a:txBody>
                    <a:bodyPr/>
                    <a:lstStyle/>
                    <a:p>
                      <a:pPr algn="l">
                        <a:lnSpc>
                          <a:spcPts val="1600"/>
                        </a:lnSpc>
                        <a:spcAft>
                          <a:spcPts val="0"/>
                        </a:spcAft>
                      </a:pPr>
                      <a:r>
                        <a:rPr lang="en-US" sz="1100">
                          <a:effectLst/>
                        </a:rPr>
                        <a:t>Sulfur hexafluoride</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SF</a:t>
                      </a:r>
                      <a:r>
                        <a:rPr lang="en-US" sz="1100" baseline="-25000">
                          <a:effectLst/>
                        </a:rPr>
                        <a:t>6</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22800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2"/>
                  </a:ext>
                </a:extLst>
              </a:tr>
              <a:tr h="235421">
                <a:tc>
                  <a:txBody>
                    <a:bodyPr/>
                    <a:lstStyle/>
                    <a:p>
                      <a:pPr algn="l">
                        <a:lnSpc>
                          <a:spcPts val="1600"/>
                        </a:lnSpc>
                        <a:spcAft>
                          <a:spcPts val="0"/>
                        </a:spcAft>
                      </a:pPr>
                      <a:r>
                        <a:rPr lang="en-US" sz="1100">
                          <a:effectLst/>
                        </a:rPr>
                        <a:t>Nitrogen trifluoride</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NF</a:t>
                      </a:r>
                      <a:r>
                        <a:rPr lang="en-US" sz="1100" baseline="-25000">
                          <a:effectLst/>
                        </a:rPr>
                        <a:t>3</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17200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3"/>
                  </a:ext>
                </a:extLst>
              </a:tr>
              <a:tr h="235421">
                <a:tc>
                  <a:txBody>
                    <a:bodyPr/>
                    <a:lstStyle/>
                    <a:p>
                      <a:pPr algn="l">
                        <a:lnSpc>
                          <a:spcPts val="1600"/>
                        </a:lnSpc>
                        <a:spcAft>
                          <a:spcPts val="0"/>
                        </a:spcAft>
                      </a:pPr>
                      <a:r>
                        <a:rPr lang="en-US" sz="1100">
                          <a:effectLst/>
                        </a:rPr>
                        <a:t>PFC-14</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CF</a:t>
                      </a:r>
                      <a:r>
                        <a:rPr lang="en-US" sz="1100" baseline="-25000">
                          <a:effectLst/>
                        </a:rPr>
                        <a:t>4</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7390</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4"/>
                  </a:ext>
                </a:extLst>
              </a:tr>
              <a:tr h="235421">
                <a:tc>
                  <a:txBody>
                    <a:bodyPr/>
                    <a:lstStyle/>
                    <a:p>
                      <a:pPr algn="l">
                        <a:lnSpc>
                          <a:spcPts val="1600"/>
                        </a:lnSpc>
                        <a:spcAft>
                          <a:spcPts val="0"/>
                        </a:spcAft>
                      </a:pPr>
                      <a:r>
                        <a:rPr lang="en-US" sz="1100">
                          <a:effectLst/>
                        </a:rPr>
                        <a:t>PFC-116</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a:t>
                      </a:r>
                      <a:r>
                        <a:rPr lang="en-US" sz="1100" baseline="-25000">
                          <a:effectLst/>
                        </a:rPr>
                        <a:t>2</a:t>
                      </a:r>
                      <a:r>
                        <a:rPr lang="en-US" sz="1100">
                          <a:effectLst/>
                        </a:rPr>
                        <a:t>F</a:t>
                      </a:r>
                      <a:r>
                        <a:rPr lang="en-US" sz="1100" baseline="-25000">
                          <a:effectLst/>
                        </a:rPr>
                        <a:t>6</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dirty="0">
                          <a:effectLst/>
                        </a:rPr>
                        <a:t>12200</a:t>
                      </a:r>
                      <a:endParaRPr lang="el-GR"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15"/>
                  </a:ext>
                </a:extLst>
              </a:tr>
              <a:tr h="235421">
                <a:tc>
                  <a:txBody>
                    <a:bodyPr/>
                    <a:lstStyle/>
                    <a:p>
                      <a:pPr algn="l">
                        <a:lnSpc>
                          <a:spcPts val="1600"/>
                        </a:lnSpc>
                        <a:spcAft>
                          <a:spcPts val="0"/>
                        </a:spcAft>
                      </a:pPr>
                      <a:r>
                        <a:rPr lang="en-US" sz="1100">
                          <a:effectLst/>
                        </a:rPr>
                        <a:t>Dimethylether</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a:t>
                      </a:r>
                      <a:r>
                        <a:rPr lang="en-US" sz="1100" baseline="-25000">
                          <a:effectLst/>
                        </a:rPr>
                        <a:t>3</a:t>
                      </a:r>
                      <a:r>
                        <a:rPr lang="en-US" sz="1100">
                          <a:effectLst/>
                        </a:rPr>
                        <a:t>OCH</a:t>
                      </a:r>
                      <a:r>
                        <a:rPr lang="en-US" sz="1100" baseline="-25000">
                          <a:effectLst/>
                        </a:rPr>
                        <a:t>3</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1</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6"/>
                  </a:ext>
                </a:extLst>
              </a:tr>
              <a:tr h="235421">
                <a:tc>
                  <a:txBody>
                    <a:bodyPr/>
                    <a:lstStyle/>
                    <a:p>
                      <a:pPr algn="l">
                        <a:lnSpc>
                          <a:spcPts val="1600"/>
                        </a:lnSpc>
                        <a:spcAft>
                          <a:spcPts val="0"/>
                        </a:spcAft>
                      </a:pPr>
                      <a:r>
                        <a:rPr lang="en-US" sz="1100">
                          <a:effectLst/>
                        </a:rPr>
                        <a:t>Methylene chloride</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a:t>
                      </a:r>
                      <a:r>
                        <a:rPr lang="en-US" sz="1100" baseline="-25000">
                          <a:effectLst/>
                        </a:rPr>
                        <a:t>2</a:t>
                      </a:r>
                      <a:r>
                        <a:rPr lang="en-US" sz="1100">
                          <a:effectLst/>
                        </a:rPr>
                        <a:t>Cl</a:t>
                      </a:r>
                      <a:r>
                        <a:rPr lang="en-US" sz="1100" baseline="-25000">
                          <a:effectLst/>
                        </a:rPr>
                        <a:t>2</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a:effectLst/>
                        </a:rPr>
                        <a:t>8.7</a:t>
                      </a:r>
                      <a:endParaRPr lang="el-GR" sz="1100">
                        <a:effectLst/>
                        <a:latin typeface="Calibri"/>
                        <a:ea typeface="Times New Roman"/>
                        <a:cs typeface="Times New Roman"/>
                      </a:endParaRPr>
                    </a:p>
                  </a:txBody>
                  <a:tcPr marL="68580" marR="68580" marT="0" marB="0"/>
                </a:tc>
                <a:extLst>
                  <a:ext uri="{0D108BD9-81ED-4DB2-BD59-A6C34878D82A}">
                    <a16:rowId xmlns:a16="http://schemas.microsoft.com/office/drawing/2014/main" val="10017"/>
                  </a:ext>
                </a:extLst>
              </a:tr>
              <a:tr h="235421">
                <a:tc>
                  <a:txBody>
                    <a:bodyPr/>
                    <a:lstStyle/>
                    <a:p>
                      <a:pPr algn="l">
                        <a:lnSpc>
                          <a:spcPts val="1600"/>
                        </a:lnSpc>
                        <a:spcAft>
                          <a:spcPts val="0"/>
                        </a:spcAft>
                      </a:pPr>
                      <a:r>
                        <a:rPr lang="en-US" sz="1100">
                          <a:effectLst/>
                        </a:rPr>
                        <a:t>Methyl chloride</a:t>
                      </a:r>
                      <a:endParaRPr lang="el-GR" sz="1100">
                        <a:effectLst/>
                        <a:latin typeface="Calibri"/>
                        <a:ea typeface="Times New Roman"/>
                        <a:cs typeface="Times New Roman"/>
                      </a:endParaRPr>
                    </a:p>
                  </a:txBody>
                  <a:tcPr marL="68580" marR="68580" marT="0" marB="0"/>
                </a:tc>
                <a:tc>
                  <a:txBody>
                    <a:bodyPr/>
                    <a:lstStyle/>
                    <a:p>
                      <a:pPr algn="l">
                        <a:lnSpc>
                          <a:spcPts val="1600"/>
                        </a:lnSpc>
                        <a:spcAft>
                          <a:spcPts val="0"/>
                        </a:spcAft>
                      </a:pPr>
                      <a:r>
                        <a:rPr lang="en-US" sz="1100">
                          <a:effectLst/>
                        </a:rPr>
                        <a:t>CH</a:t>
                      </a:r>
                      <a:r>
                        <a:rPr lang="en-US" sz="1100" baseline="-25000">
                          <a:effectLst/>
                        </a:rPr>
                        <a:t>3</a:t>
                      </a:r>
                      <a:r>
                        <a:rPr lang="en-US" sz="1100">
                          <a:effectLst/>
                        </a:rPr>
                        <a:t>Cl</a:t>
                      </a:r>
                      <a:endParaRPr lang="el-GR" sz="1100">
                        <a:effectLst/>
                        <a:latin typeface="Calibri"/>
                        <a:ea typeface="Times New Roman"/>
                        <a:cs typeface="Times New Roman"/>
                      </a:endParaRPr>
                    </a:p>
                  </a:txBody>
                  <a:tcPr marL="68580" marR="68580" marT="0" marB="0"/>
                </a:tc>
                <a:tc>
                  <a:txBody>
                    <a:bodyPr/>
                    <a:lstStyle/>
                    <a:p>
                      <a:pPr algn="r">
                        <a:lnSpc>
                          <a:spcPts val="1600"/>
                        </a:lnSpc>
                        <a:spcAft>
                          <a:spcPts val="0"/>
                        </a:spcAft>
                      </a:pPr>
                      <a:r>
                        <a:rPr lang="en-US" sz="1100" dirty="0">
                          <a:effectLst/>
                        </a:rPr>
                        <a:t>13</a:t>
                      </a:r>
                      <a:endParaRPr lang="el-GR" sz="1100" dirty="0">
                        <a:effectLst/>
                        <a:latin typeface="Calibri"/>
                        <a:ea typeface="Times New Roman"/>
                        <a:cs typeface="Times New Roman"/>
                      </a:endParaRPr>
                    </a:p>
                  </a:txBody>
                  <a:tcPr marL="68580" marR="68580" marT="0" marB="0"/>
                </a:tc>
                <a:extLst>
                  <a:ext uri="{0D108BD9-81ED-4DB2-BD59-A6C34878D82A}">
                    <a16:rowId xmlns:a16="http://schemas.microsoft.com/office/drawing/2014/main" val="10018"/>
                  </a:ext>
                </a:extLst>
              </a:tr>
            </a:tbl>
          </a:graphicData>
        </a:graphic>
      </p:graphicFrame>
      <p:sp>
        <p:nvSpPr>
          <p:cNvPr id="5" name="Rectangle 4"/>
          <p:cNvSpPr/>
          <p:nvPr/>
        </p:nvSpPr>
        <p:spPr>
          <a:xfrm>
            <a:off x="1703512" y="5877273"/>
            <a:ext cx="8712968" cy="830997"/>
          </a:xfrm>
          <a:prstGeom prst="rect">
            <a:avLst/>
          </a:prstGeom>
        </p:spPr>
        <p:txBody>
          <a:bodyPr wrap="square">
            <a:spAutoFit/>
          </a:bodyPr>
          <a:lstStyle/>
          <a:p>
            <a:r>
              <a:rPr lang="en-US" sz="1600" dirty="0"/>
              <a:t>The carbon footprint, also called carbon profile, is calculated by using environmental indicators, such as the GWP. The latter, according to the IPCC, relates the contribution of a greenhouse gas to the climate change regarding a fixed time period (i.e. GWP</a:t>
            </a:r>
            <a:r>
              <a:rPr lang="en-US" sz="1600" baseline="-25000" dirty="0"/>
              <a:t>100</a:t>
            </a:r>
            <a:r>
              <a:rPr lang="en-US" sz="1600" dirty="0"/>
              <a:t> refers to the 100 years)</a:t>
            </a:r>
            <a:endParaRPr lang="el-GR" sz="1600" dirty="0"/>
          </a:p>
        </p:txBody>
      </p:sp>
    </p:spTree>
    <p:extLst>
      <p:ext uri="{BB962C8B-B14F-4D97-AF65-F5344CB8AC3E}">
        <p14:creationId xmlns:p14="http://schemas.microsoft.com/office/powerpoint/2010/main" val="270025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9068-704E-41D5-84B3-983769C42528}"/>
              </a:ext>
            </a:extLst>
          </p:cNvPr>
          <p:cNvSpPr>
            <a:spLocks noGrp="1"/>
          </p:cNvSpPr>
          <p:nvPr>
            <p:ph type="title"/>
          </p:nvPr>
        </p:nvSpPr>
        <p:spPr>
          <a:xfrm>
            <a:off x="4839823" y="1776883"/>
            <a:ext cx="6481989" cy="1846659"/>
          </a:xfrm>
        </p:spPr>
        <p:txBody>
          <a:bodyPr vert="horz" lIns="91440" tIns="45720" rIns="91440" bIns="45720" rtlCol="0" anchor="ctr">
            <a:normAutofit fontScale="90000"/>
          </a:bodyPr>
          <a:lstStyle/>
          <a:p>
            <a:r>
              <a:rPr lang="el-GR" sz="3600" b="1" dirty="0"/>
              <a:t>Ανανεώσιμες πηγές ενέργειας (Αιολική ενέργεια)</a:t>
            </a:r>
            <a:br>
              <a:rPr lang="el-GR" dirty="0"/>
            </a:br>
            <a:r>
              <a:rPr lang="el-GR" sz="2700" dirty="0"/>
              <a:t>Ανάλυση κύκλου ζωής αιολικής ενέργεια</a:t>
            </a:r>
            <a:br>
              <a:rPr lang="el-GR" sz="2700" dirty="0"/>
            </a:br>
            <a:r>
              <a:rPr lang="en-US" sz="2700" dirty="0"/>
              <a:t>(Wind turbine LCA)</a:t>
            </a:r>
            <a:r>
              <a:rPr lang="el-GR" sz="2700" dirty="0"/>
              <a:t> </a:t>
            </a:r>
            <a:endParaRPr lang="en-US" dirty="0"/>
          </a:p>
        </p:txBody>
      </p:sp>
      <p:pic>
        <p:nvPicPr>
          <p:cNvPr id="5" name="Picture 4">
            <a:extLst>
              <a:ext uri="{FF2B5EF4-FFF2-40B4-BE49-F238E27FC236}">
                <a16:creationId xmlns:a16="http://schemas.microsoft.com/office/drawing/2014/main" id="{06524B86-92E2-42FD-9F15-98C55A87756A}"/>
              </a:ext>
            </a:extLst>
          </p:cNvPr>
          <p:cNvPicPr>
            <a:picLocks noChangeAspect="1"/>
          </p:cNvPicPr>
          <p:nvPr/>
        </p:nvPicPr>
        <p:blipFill rotWithShape="1">
          <a:blip r:embed="rId3"/>
          <a:srcRect l="49388" r="5376"/>
          <a:stretch/>
        </p:blipFill>
        <p:spPr>
          <a:xfrm>
            <a:off x="181751" y="398342"/>
            <a:ext cx="3787673" cy="5571867"/>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pic>
        <p:nvPicPr>
          <p:cNvPr id="12" name="Picture 11">
            <a:extLst>
              <a:ext uri="{FF2B5EF4-FFF2-40B4-BE49-F238E27FC236}">
                <a16:creationId xmlns:a16="http://schemas.microsoft.com/office/drawing/2014/main" id="{E5526BBE-8B7C-49A5-B1F0-33C6B5874ACD}"/>
              </a:ext>
            </a:extLst>
          </p:cNvPr>
          <p:cNvPicPr>
            <a:picLocks noChangeAspect="1"/>
          </p:cNvPicPr>
          <p:nvPr/>
        </p:nvPicPr>
        <p:blipFill rotWithShape="1">
          <a:blip r:embed="rId4"/>
          <a:srcRect l="7837" t="62673" r="3194" b="24488"/>
          <a:stretch/>
        </p:blipFill>
        <p:spPr>
          <a:xfrm>
            <a:off x="92049" y="6274774"/>
            <a:ext cx="7184572" cy="583226"/>
          </a:xfrm>
          <a:prstGeom prst="rect">
            <a:avLst/>
          </a:prstGeom>
        </p:spPr>
      </p:pic>
      <p:sp>
        <p:nvSpPr>
          <p:cNvPr id="16" name="TextBox 15">
            <a:extLst>
              <a:ext uri="{FF2B5EF4-FFF2-40B4-BE49-F238E27FC236}">
                <a16:creationId xmlns:a16="http://schemas.microsoft.com/office/drawing/2014/main" id="{5019A154-FCF2-405B-98AE-3E4B3AAE8F04}"/>
              </a:ext>
            </a:extLst>
          </p:cNvPr>
          <p:cNvSpPr txBox="1"/>
          <p:nvPr/>
        </p:nvSpPr>
        <p:spPr>
          <a:xfrm>
            <a:off x="7499282" y="6504597"/>
            <a:ext cx="4233099" cy="276999"/>
          </a:xfrm>
          <a:prstGeom prst="rect">
            <a:avLst/>
          </a:prstGeom>
          <a:noFill/>
        </p:spPr>
        <p:txBody>
          <a:bodyPr wrap="square">
            <a:spAutoFit/>
          </a:bodyPr>
          <a:lstStyle/>
          <a:p>
            <a:r>
              <a:rPr lang="en-US" sz="1200" dirty="0"/>
              <a:t>https://www.wind-energy-the-facts.org/lca-in-wind-energy.html</a:t>
            </a:r>
          </a:p>
        </p:txBody>
      </p:sp>
    </p:spTree>
    <p:extLst>
      <p:ext uri="{BB962C8B-B14F-4D97-AF65-F5344CB8AC3E}">
        <p14:creationId xmlns:p14="http://schemas.microsoft.com/office/powerpoint/2010/main" val="2600197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9068-704E-41D5-84B3-983769C42528}"/>
              </a:ext>
            </a:extLst>
          </p:cNvPr>
          <p:cNvSpPr>
            <a:spLocks noGrp="1"/>
          </p:cNvSpPr>
          <p:nvPr>
            <p:ph type="title"/>
          </p:nvPr>
        </p:nvSpPr>
        <p:spPr>
          <a:xfrm>
            <a:off x="5033348" y="252884"/>
            <a:ext cx="6481989" cy="782469"/>
          </a:xfrm>
        </p:spPr>
        <p:txBody>
          <a:bodyPr vert="horz" lIns="91440" tIns="45720" rIns="91440" bIns="45720" rtlCol="0" anchor="ctr">
            <a:normAutofit fontScale="90000"/>
          </a:bodyPr>
          <a:lstStyle/>
          <a:p>
            <a:r>
              <a:rPr lang="el-GR" sz="2700" dirty="0"/>
              <a:t>Ανάλυση κύκλου ζωής αιολικής ενέργεια</a:t>
            </a:r>
            <a:br>
              <a:rPr lang="el-GR" sz="2700" dirty="0"/>
            </a:br>
            <a:r>
              <a:rPr lang="en-US" sz="2700" dirty="0"/>
              <a:t>(Wind turbine LCA)</a:t>
            </a:r>
            <a:r>
              <a:rPr lang="el-GR" sz="2700" dirty="0"/>
              <a:t> </a:t>
            </a:r>
            <a:endParaRPr lang="en-US" dirty="0"/>
          </a:p>
        </p:txBody>
      </p:sp>
      <p:sp>
        <p:nvSpPr>
          <p:cNvPr id="9" name="TextBox 8">
            <a:extLst>
              <a:ext uri="{FF2B5EF4-FFF2-40B4-BE49-F238E27FC236}">
                <a16:creationId xmlns:a16="http://schemas.microsoft.com/office/drawing/2014/main" id="{97B9F8E8-413B-4117-A14E-59E7E830DD84}"/>
              </a:ext>
            </a:extLst>
          </p:cNvPr>
          <p:cNvSpPr txBox="1"/>
          <p:nvPr/>
        </p:nvSpPr>
        <p:spPr>
          <a:xfrm>
            <a:off x="92049" y="784660"/>
            <a:ext cx="6740748" cy="338554"/>
          </a:xfrm>
          <a:prstGeom prst="rect">
            <a:avLst/>
          </a:prstGeom>
          <a:solidFill>
            <a:schemeClr val="tx2">
              <a:lumMod val="10000"/>
              <a:lumOff val="90000"/>
            </a:schemeClr>
          </a:solidFill>
        </p:spPr>
        <p:txBody>
          <a:bodyPr wrap="square">
            <a:spAutoFit/>
          </a:bodyPr>
          <a:lstStyle/>
          <a:p>
            <a:r>
              <a:rPr lang="en-US" sz="1600" dirty="0"/>
              <a:t>Τα LCA </a:t>
            </a:r>
            <a:r>
              <a:rPr lang="en-US" sz="1600" dirty="0" err="1"/>
              <a:t>της</a:t>
            </a:r>
            <a:r>
              <a:rPr lang="en-US" sz="1600" dirty="0"/>
              <a:t> α</a:t>
            </a:r>
            <a:r>
              <a:rPr lang="en-US" sz="1600" dirty="0" err="1"/>
              <a:t>ιολικής</a:t>
            </a:r>
            <a:r>
              <a:rPr lang="en-US" sz="1600" dirty="0"/>
              <a:t> </a:t>
            </a:r>
            <a:r>
              <a:rPr lang="en-US" sz="1600" dirty="0" err="1"/>
              <a:t>ενέργει</a:t>
            </a:r>
            <a:r>
              <a:rPr lang="en-US" sz="1600" dirty="0"/>
              <a:t>ας συνήθως χωρίζονται σε πέντε φάσεις:</a:t>
            </a:r>
          </a:p>
        </p:txBody>
      </p:sp>
      <p:pic>
        <p:nvPicPr>
          <p:cNvPr id="12" name="Picture 11">
            <a:extLst>
              <a:ext uri="{FF2B5EF4-FFF2-40B4-BE49-F238E27FC236}">
                <a16:creationId xmlns:a16="http://schemas.microsoft.com/office/drawing/2014/main" id="{E5526BBE-8B7C-49A5-B1F0-33C6B5874ACD}"/>
              </a:ext>
            </a:extLst>
          </p:cNvPr>
          <p:cNvPicPr>
            <a:picLocks noChangeAspect="1"/>
          </p:cNvPicPr>
          <p:nvPr/>
        </p:nvPicPr>
        <p:blipFill rotWithShape="1">
          <a:blip r:embed="rId2"/>
          <a:srcRect l="7837" t="62673" r="3194" b="24488"/>
          <a:stretch/>
        </p:blipFill>
        <p:spPr>
          <a:xfrm>
            <a:off x="92049" y="6274774"/>
            <a:ext cx="7184572" cy="583226"/>
          </a:xfrm>
          <a:prstGeom prst="rect">
            <a:avLst/>
          </a:prstGeom>
        </p:spPr>
      </p:pic>
      <p:sp>
        <p:nvSpPr>
          <p:cNvPr id="15" name="TextBox 14">
            <a:extLst>
              <a:ext uri="{FF2B5EF4-FFF2-40B4-BE49-F238E27FC236}">
                <a16:creationId xmlns:a16="http://schemas.microsoft.com/office/drawing/2014/main" id="{CC24D486-804E-4DAA-AC10-0B4F1ACD16F2}"/>
              </a:ext>
            </a:extLst>
          </p:cNvPr>
          <p:cNvSpPr txBox="1"/>
          <p:nvPr/>
        </p:nvSpPr>
        <p:spPr>
          <a:xfrm>
            <a:off x="5033348" y="1170155"/>
            <a:ext cx="6635209" cy="5016758"/>
          </a:xfrm>
          <a:prstGeom prst="rect">
            <a:avLst/>
          </a:prstGeom>
          <a:noFill/>
        </p:spPr>
        <p:txBody>
          <a:bodyPr wrap="square">
            <a:spAutoFit/>
          </a:bodyPr>
          <a:lstStyle/>
          <a:p>
            <a:pPr marL="228600" indent="-228600" algn="just">
              <a:buAutoNum type="arabicParenR"/>
            </a:pPr>
            <a:r>
              <a:rPr lang="el-GR" sz="1600" dirty="0">
                <a:latin typeface="Times New Roman" panose="02020603050405020304" pitchFamily="18" charset="0"/>
                <a:cs typeface="Times New Roman" panose="02020603050405020304" pitchFamily="18" charset="0"/>
              </a:rPr>
              <a:t>Π</a:t>
            </a:r>
            <a:r>
              <a:rPr lang="en-US" sz="1600" dirty="0">
                <a:latin typeface="Times New Roman" panose="02020603050405020304" pitchFamily="18" charset="0"/>
                <a:cs typeface="Times New Roman" panose="02020603050405020304" pitchFamily="18" charset="0"/>
              </a:rPr>
              <a:t>αρα</a:t>
            </a:r>
            <a:r>
              <a:rPr lang="en-US" sz="1600" dirty="0" err="1">
                <a:latin typeface="Times New Roman" panose="02020603050405020304" pitchFamily="18" charset="0"/>
                <a:cs typeface="Times New Roman" panose="02020603050405020304" pitchFamily="18" charset="0"/>
              </a:rPr>
              <a:t>γωγή</a:t>
            </a:r>
            <a:r>
              <a:rPr lang="en-US" sz="1600" dirty="0">
                <a:latin typeface="Times New Roman" panose="02020603050405020304" pitchFamily="18" charset="0"/>
                <a:cs typeface="Times New Roman" panose="02020603050405020304" pitchFamily="18" charset="0"/>
              </a:rPr>
              <a:t> πρώτων υλών (σκυρόδεμα, αλουμίνιο, χάλυβας, ίνες γυαλιού και ούτω καθεξής) που απαιτείται για την κατασκευή του πύργου, της ατράκτου, της πλήμνης, των λεπίδων, των θεμελίων και των καλωδίων σύνδεσης δικτύου.</a:t>
            </a:r>
            <a:endParaRPr lang="el-GR" sz="1600" dirty="0">
              <a:latin typeface="Times New Roman" panose="02020603050405020304" pitchFamily="18" charset="0"/>
              <a:cs typeface="Times New Roman" panose="02020603050405020304" pitchFamily="18" charset="0"/>
            </a:endParaRPr>
          </a:p>
          <a:p>
            <a:pPr marL="228600" indent="-228600" algn="just">
              <a:buAutoNum type="arabicParenR"/>
            </a:pPr>
            <a:r>
              <a:rPr lang="el-GR" sz="1600" dirty="0">
                <a:latin typeface="Times New Roman" panose="02020603050405020304" pitchFamily="18" charset="0"/>
                <a:cs typeface="Times New Roman" panose="02020603050405020304" pitchFamily="18" charset="0"/>
              </a:rPr>
              <a:t>Α</a:t>
            </a:r>
            <a:r>
              <a:rPr lang="en-US" sz="1600" dirty="0" err="1">
                <a:latin typeface="Times New Roman" panose="02020603050405020304" pitchFamily="18" charset="0"/>
                <a:cs typeface="Times New Roman" panose="02020603050405020304" pitchFamily="18" charset="0"/>
              </a:rPr>
              <a:t>νέγερση</a:t>
            </a:r>
            <a:r>
              <a:rPr lang="en-US" sz="1600" dirty="0">
                <a:latin typeface="Times New Roman" panose="02020603050405020304" pitchFamily="18" charset="0"/>
                <a:cs typeface="Times New Roman" panose="02020603050405020304" pitchFamily="18" charset="0"/>
              </a:rPr>
              <a:t> και συναρμολόγηση περιλαμβάνει το έργο της ανέγερσης της ανεμογεννήτριας. </a:t>
            </a:r>
            <a:r>
              <a:rPr lang="en-US" sz="1600" dirty="0" err="1">
                <a:latin typeface="Times New Roman" panose="02020603050405020304" pitchFamily="18" charset="0"/>
                <a:cs typeface="Times New Roman" panose="02020603050405020304" pitchFamily="18" charset="0"/>
              </a:rPr>
              <a:t>Αυτό</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το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στάδιο</a:t>
            </a:r>
            <a:r>
              <a:rPr lang="en-US" sz="1600" dirty="0">
                <a:latin typeface="Times New Roman" panose="02020603050405020304" pitchFamily="18" charset="0"/>
                <a:cs typeface="Times New Roman" panose="02020603050405020304" pitchFamily="18" charset="0"/>
              </a:rPr>
              <a:t> π</a:t>
            </a:r>
            <a:r>
              <a:rPr lang="en-US" sz="1600" dirty="0" err="1">
                <a:latin typeface="Times New Roman" panose="02020603050405020304" pitchFamily="18" charset="0"/>
                <a:cs typeface="Times New Roman" panose="02020603050405020304" pitchFamily="18" charset="0"/>
              </a:rPr>
              <a:t>εριλ</a:t>
            </a:r>
            <a:r>
              <a:rPr lang="en-US" sz="1600" dirty="0">
                <a:latin typeface="Times New Roman" panose="02020603050405020304" pitchFamily="18" charset="0"/>
                <a:cs typeface="Times New Roman" panose="02020603050405020304" pitchFamily="18" charset="0"/>
              </a:rPr>
              <a:t>αμβ</a:t>
            </a:r>
            <a:r>
              <a:rPr lang="el-GR" sz="1600" dirty="0" err="1">
                <a:latin typeface="Times New Roman" panose="02020603050405020304" pitchFamily="18" charset="0"/>
                <a:cs typeface="Times New Roman" panose="02020603050405020304" pitchFamily="18" charset="0"/>
              </a:rPr>
              <a:t>άνει</a:t>
            </a:r>
            <a:r>
              <a:rPr lang="en-US" sz="1600" dirty="0">
                <a:latin typeface="Times New Roman" panose="02020603050405020304" pitchFamily="18" charset="0"/>
                <a:cs typeface="Times New Roman" panose="02020603050405020304" pitchFamily="18" charset="0"/>
              </a:rPr>
              <a:t> στο στάδιο της κατασκευής ή της μεταφοράς.</a:t>
            </a:r>
            <a:endParaRPr lang="el-GR" sz="1600" dirty="0">
              <a:latin typeface="Times New Roman" panose="02020603050405020304" pitchFamily="18" charset="0"/>
              <a:cs typeface="Times New Roman" panose="02020603050405020304" pitchFamily="18" charset="0"/>
            </a:endParaRPr>
          </a:p>
          <a:p>
            <a:pPr marL="228600" indent="-228600" algn="just">
              <a:buAutoNum type="arabicParenR"/>
            </a:pPr>
            <a:r>
              <a:rPr lang="el-GR" sz="1600" dirty="0">
                <a:latin typeface="Times New Roman" panose="02020603050405020304" pitchFamily="18" charset="0"/>
                <a:cs typeface="Times New Roman" panose="02020603050405020304" pitchFamily="18" charset="0"/>
              </a:rPr>
              <a:t>Περιλαμβάνει σ</a:t>
            </a:r>
            <a:r>
              <a:rPr lang="en-US" sz="1600" dirty="0" err="1">
                <a:latin typeface="Times New Roman" panose="02020603050405020304" pitchFamily="18" charset="0"/>
                <a:cs typeface="Times New Roman" panose="02020603050405020304" pitchFamily="18" charset="0"/>
              </a:rPr>
              <a:t>υστήμ</a:t>
            </a:r>
            <a:r>
              <a:rPr lang="en-US" sz="1600" dirty="0">
                <a:latin typeface="Times New Roman" panose="02020603050405020304" pitchFamily="18" charset="0"/>
                <a:cs typeface="Times New Roman" panose="02020603050405020304" pitchFamily="18" charset="0"/>
              </a:rPr>
              <a:t>ατα μεταφοράς που απαιτούνται για την παροχή των πρώτων υλών για την παραγωγή των διαφορετικών εξαρτημάτων της ανεμογεννήτριας, τη μεταφορά των εξαρτημάτων της τουρμπίνας στην τοποθεσία του αιολικού πάρκου και τη μεταφορά κατά τη λειτουργία.</a:t>
            </a:r>
            <a:endParaRPr lang="el-GR" sz="1600" dirty="0">
              <a:latin typeface="Times New Roman" panose="02020603050405020304" pitchFamily="18" charset="0"/>
              <a:cs typeface="Times New Roman" panose="02020603050405020304" pitchFamily="18" charset="0"/>
            </a:endParaRPr>
          </a:p>
          <a:p>
            <a:pPr marL="228600" indent="-228600" algn="just">
              <a:buAutoNum type="arabicParenR"/>
            </a:pPr>
            <a:r>
              <a:rPr lang="en-US" sz="1600" dirty="0">
                <a:latin typeface="Times New Roman" panose="02020603050405020304" pitchFamily="18" charset="0"/>
                <a:cs typeface="Times New Roman" panose="02020603050405020304" pitchFamily="18" charset="0"/>
              </a:rPr>
              <a:t>Η λειτουργία σχετίζεται με τη συντήρηση των στροβίλων, συμπεριλαμβανομένης της αλλαγής λαδιών, της λίπανσης και της μεταφοράς για συντήρηση, συνήθως με φορτηγό σε ένα χερσαίο σύστημα.</a:t>
            </a:r>
            <a:endParaRPr lang="el-GR" sz="1600" dirty="0">
              <a:latin typeface="Times New Roman" panose="02020603050405020304" pitchFamily="18" charset="0"/>
              <a:cs typeface="Times New Roman" panose="02020603050405020304" pitchFamily="18" charset="0"/>
            </a:endParaRPr>
          </a:p>
          <a:p>
            <a:pPr marL="228600" indent="-228600" algn="just">
              <a:buAutoNum type="arabicParenR"/>
            </a:pPr>
            <a:r>
              <a:rPr lang="en-US" sz="1600" dirty="0">
                <a:latin typeface="Times New Roman" panose="02020603050405020304" pitchFamily="18" charset="0"/>
                <a:cs typeface="Times New Roman" panose="02020603050405020304" pitchFamily="18" charset="0"/>
              </a:rPr>
              <a:t>Απ</a:t>
            </a:r>
            <a:r>
              <a:rPr lang="en-US" sz="1600" dirty="0" err="1">
                <a:latin typeface="Times New Roman" panose="02020603050405020304" pitchFamily="18" charset="0"/>
                <a:cs typeface="Times New Roman" panose="02020603050405020304" pitchFamily="18" charset="0"/>
              </a:rPr>
              <a:t>οσυν</a:t>
            </a:r>
            <a:r>
              <a:rPr lang="en-US" sz="1600" dirty="0">
                <a:latin typeface="Times New Roman" panose="02020603050405020304" pitchFamily="18" charset="0"/>
                <a:cs typeface="Times New Roman" panose="02020603050405020304" pitchFamily="18" charset="0"/>
              </a:rPr>
              <a:t>αρμολόγηση: όταν η ανεμογεννήτρια είναι εκτός λειτουργίας, οι εργασίες αποσυναρμολόγησης των ανεμογεννητριών και η μεταφορά (με φορτηγό) από τον χώρο ανέγερσης στον τόπο τελικής διάθεσης. </a:t>
            </a:r>
            <a:r>
              <a:rPr lang="en-US" sz="1600" dirty="0" err="1">
                <a:latin typeface="Times New Roman" panose="02020603050405020304" pitchFamily="18" charset="0"/>
                <a:cs typeface="Times New Roman" panose="02020603050405020304" pitchFamily="18" charset="0"/>
              </a:rPr>
              <a:t>Το</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τρέχον</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σενάριο</a:t>
            </a:r>
            <a:r>
              <a:rPr lang="en-US" sz="1600" dirty="0">
                <a:latin typeface="Times New Roman" panose="02020603050405020304" pitchFamily="18" charset="0"/>
                <a:cs typeface="Times New Roman" panose="02020603050405020304" pitchFamily="18" charset="0"/>
              </a:rPr>
              <a:t> π</a:t>
            </a:r>
            <a:r>
              <a:rPr lang="en-US" sz="1600" dirty="0" err="1">
                <a:latin typeface="Times New Roman" panose="02020603050405020304" pitchFamily="18" charset="0"/>
                <a:cs typeface="Times New Roman" panose="02020603050405020304" pitchFamily="18" charset="0"/>
              </a:rPr>
              <a:t>εριλ</a:t>
            </a:r>
            <a:r>
              <a:rPr lang="en-US" sz="1600" dirty="0">
                <a:latin typeface="Times New Roman" panose="02020603050405020304" pitchFamily="18" charset="0"/>
                <a:cs typeface="Times New Roman" panose="02020603050405020304" pitchFamily="18" charset="0"/>
              </a:rPr>
              <a:t>αμβάνει την ανακύκλωση ορισμένων εξαρτημάτων, την εναπόθεση αδρανών συστατικών σε χώρους υγειονομικής ταφής και την ανάκτηση άλλου υλικού όπως λιπαντικό.</a:t>
            </a:r>
          </a:p>
        </p:txBody>
      </p:sp>
      <p:sp>
        <p:nvSpPr>
          <p:cNvPr id="16" name="TextBox 15">
            <a:extLst>
              <a:ext uri="{FF2B5EF4-FFF2-40B4-BE49-F238E27FC236}">
                <a16:creationId xmlns:a16="http://schemas.microsoft.com/office/drawing/2014/main" id="{5019A154-FCF2-405B-98AE-3E4B3AAE8F04}"/>
              </a:ext>
            </a:extLst>
          </p:cNvPr>
          <p:cNvSpPr txBox="1"/>
          <p:nvPr/>
        </p:nvSpPr>
        <p:spPr>
          <a:xfrm>
            <a:off x="7499282" y="6504597"/>
            <a:ext cx="4233099" cy="276999"/>
          </a:xfrm>
          <a:prstGeom prst="rect">
            <a:avLst/>
          </a:prstGeom>
          <a:noFill/>
        </p:spPr>
        <p:txBody>
          <a:bodyPr wrap="square">
            <a:spAutoFit/>
          </a:bodyPr>
          <a:lstStyle/>
          <a:p>
            <a:r>
              <a:rPr lang="en-US" sz="1200" dirty="0"/>
              <a:t>https://www.wind-energy-the-facts.org/lca-in-wind-energy.html</a:t>
            </a:r>
          </a:p>
        </p:txBody>
      </p:sp>
      <p:pic>
        <p:nvPicPr>
          <p:cNvPr id="17" name="Picture 16">
            <a:extLst>
              <a:ext uri="{FF2B5EF4-FFF2-40B4-BE49-F238E27FC236}">
                <a16:creationId xmlns:a16="http://schemas.microsoft.com/office/drawing/2014/main" id="{C849726C-BCF5-4F51-811E-0CAF12AF9909}"/>
              </a:ext>
            </a:extLst>
          </p:cNvPr>
          <p:cNvPicPr>
            <a:picLocks noChangeAspect="1"/>
          </p:cNvPicPr>
          <p:nvPr/>
        </p:nvPicPr>
        <p:blipFill>
          <a:blip r:embed="rId3"/>
          <a:stretch>
            <a:fillRect/>
          </a:stretch>
        </p:blipFill>
        <p:spPr>
          <a:xfrm>
            <a:off x="92049" y="1471425"/>
            <a:ext cx="4852302" cy="3366671"/>
          </a:xfrm>
          <a:prstGeom prst="rect">
            <a:avLst/>
          </a:prstGeom>
        </p:spPr>
      </p:pic>
    </p:spTree>
    <p:extLst>
      <p:ext uri="{BB962C8B-B14F-4D97-AF65-F5344CB8AC3E}">
        <p14:creationId xmlns:p14="http://schemas.microsoft.com/office/powerpoint/2010/main" val="412432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arn(inVertic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barn(inVertical)">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barn(inVertical)">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barn(inVertical)">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9068-704E-41D5-84B3-983769C42528}"/>
              </a:ext>
            </a:extLst>
          </p:cNvPr>
          <p:cNvSpPr>
            <a:spLocks noGrp="1"/>
          </p:cNvSpPr>
          <p:nvPr>
            <p:ph type="title"/>
          </p:nvPr>
        </p:nvSpPr>
        <p:spPr>
          <a:xfrm>
            <a:off x="1591887" y="116837"/>
            <a:ext cx="10018713" cy="1185333"/>
          </a:xfrm>
        </p:spPr>
        <p:txBody>
          <a:bodyPr vert="horz" lIns="91440" tIns="45720" rIns="91440" bIns="45720" rtlCol="0" anchor="ctr">
            <a:normAutofit/>
          </a:bodyPr>
          <a:lstStyle/>
          <a:p>
            <a:pPr>
              <a:lnSpc>
                <a:spcPct val="90000"/>
              </a:lnSpc>
            </a:pPr>
            <a:r>
              <a:rPr lang="en-US" sz="2500" b="1"/>
              <a:t>Ανανεώσιμες πηγές ενέργειας (Αιολική ενέργεια)</a:t>
            </a:r>
            <a:br>
              <a:rPr lang="en-US" sz="2500"/>
            </a:br>
            <a:r>
              <a:rPr lang="en-US" sz="2500"/>
              <a:t>Ανάλυση κύκλου ζωής αιολικής ενέργεια</a:t>
            </a:r>
            <a:br>
              <a:rPr lang="en-US" sz="2500"/>
            </a:br>
            <a:r>
              <a:rPr lang="en-US" sz="2500"/>
              <a:t>(Wind turbine LCA) </a:t>
            </a:r>
          </a:p>
        </p:txBody>
      </p:sp>
      <p:pic>
        <p:nvPicPr>
          <p:cNvPr id="5" name="Picture 4">
            <a:extLst>
              <a:ext uri="{FF2B5EF4-FFF2-40B4-BE49-F238E27FC236}">
                <a16:creationId xmlns:a16="http://schemas.microsoft.com/office/drawing/2014/main" id="{06524B86-92E2-42FD-9F15-98C55A87756A}"/>
              </a:ext>
            </a:extLst>
          </p:cNvPr>
          <p:cNvPicPr>
            <a:picLocks noChangeAspect="1"/>
          </p:cNvPicPr>
          <p:nvPr/>
        </p:nvPicPr>
        <p:blipFill rotWithShape="1">
          <a:blip r:embed="rId3"/>
          <a:srcRect l="49388" r="5376"/>
          <a:stretch/>
        </p:blipFill>
        <p:spPr>
          <a:xfrm>
            <a:off x="173876" y="775244"/>
            <a:ext cx="3714427" cy="5464191"/>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16" name="TextBox 15">
            <a:extLst>
              <a:ext uri="{FF2B5EF4-FFF2-40B4-BE49-F238E27FC236}">
                <a16:creationId xmlns:a16="http://schemas.microsoft.com/office/drawing/2014/main" id="{5019A154-FCF2-405B-98AE-3E4B3AAE8F04}"/>
              </a:ext>
            </a:extLst>
          </p:cNvPr>
          <p:cNvSpPr txBox="1"/>
          <p:nvPr/>
        </p:nvSpPr>
        <p:spPr>
          <a:xfrm>
            <a:off x="4919132" y="6281270"/>
            <a:ext cx="7272868" cy="400424"/>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buFont typeface="Arial"/>
              <a:buChar char="•"/>
            </a:pPr>
            <a:r>
              <a:rPr lang="en-US" dirty="0"/>
              <a:t>https://www.wind-energy-the-facts.org/lca-in-wind-energy.html</a:t>
            </a:r>
          </a:p>
        </p:txBody>
      </p:sp>
      <p:pic>
        <p:nvPicPr>
          <p:cNvPr id="22" name="Picture 21">
            <a:extLst>
              <a:ext uri="{FF2B5EF4-FFF2-40B4-BE49-F238E27FC236}">
                <a16:creationId xmlns:a16="http://schemas.microsoft.com/office/drawing/2014/main" id="{F9D3955E-5574-4327-8761-6956E4A2739D}"/>
              </a:ext>
            </a:extLst>
          </p:cNvPr>
          <p:cNvPicPr>
            <a:picLocks noChangeAspect="1"/>
          </p:cNvPicPr>
          <p:nvPr/>
        </p:nvPicPr>
        <p:blipFill rotWithShape="1">
          <a:blip r:embed="rId4"/>
          <a:srcRect t="4265"/>
          <a:stretch/>
        </p:blipFill>
        <p:spPr>
          <a:xfrm>
            <a:off x="5182647" y="1559859"/>
            <a:ext cx="5646718" cy="4258078"/>
          </a:xfrm>
          <a:prstGeom prst="rect">
            <a:avLst/>
          </a:prstGeom>
        </p:spPr>
      </p:pic>
    </p:spTree>
    <p:extLst>
      <p:ext uri="{BB962C8B-B14F-4D97-AF65-F5344CB8AC3E}">
        <p14:creationId xmlns:p14="http://schemas.microsoft.com/office/powerpoint/2010/main" val="44819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9542B521-4DE9-465C-9294-786094FD1A7B}"/>
              </a:ext>
            </a:extLst>
          </p:cNvPr>
          <p:cNvSpPr txBox="1">
            <a:spLocks/>
          </p:cNvSpPr>
          <p:nvPr/>
        </p:nvSpPr>
        <p:spPr>
          <a:xfrm>
            <a:off x="472396" y="290400"/>
            <a:ext cx="11375571" cy="7139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Καθορισμός και οριοθέτηση συστήματος </a:t>
            </a:r>
            <a:endParaRPr lang="en-US" sz="3200" dirty="0">
              <a:solidFill>
                <a:srgbClr val="357DA8"/>
              </a:solidFill>
              <a:latin typeface="+mn-lt"/>
              <a:ea typeface="Verdana" panose="020B0604030504040204" pitchFamily="34" charset="0"/>
            </a:endParaRP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2/1/2023</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2</a:t>
            </a:fld>
            <a:endParaRPr lang="en-GB"/>
          </a:p>
        </p:txBody>
      </p:sp>
      <p:sp>
        <p:nvSpPr>
          <p:cNvPr id="21" name="Ορθογώνιο 58">
            <a:extLst>
              <a:ext uri="{FF2B5EF4-FFF2-40B4-BE49-F238E27FC236}">
                <a16:creationId xmlns:a16="http://schemas.microsoft.com/office/drawing/2014/main" id="{B4AAB752-FE95-4056-A60B-9B076E9C21E7}"/>
              </a:ext>
            </a:extLst>
          </p:cNvPr>
          <p:cNvSpPr/>
          <p:nvPr/>
        </p:nvSpPr>
        <p:spPr>
          <a:xfrm>
            <a:off x="8948698" y="3064649"/>
            <a:ext cx="649973" cy="757961"/>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l-GR" sz="1200" b="1" dirty="0">
                <a:solidFill>
                  <a:schemeClr val="tx1"/>
                </a:solidFill>
                <a:ea typeface="Verdana" panose="020B0604030504040204" pitchFamily="34" charset="0"/>
                <a:cs typeface="Verdana" panose="020B0604030504040204" pitchFamily="34" charset="0"/>
              </a:rPr>
              <a:t>χρήση</a:t>
            </a:r>
            <a:endParaRPr lang="en-GB" sz="1200" dirty="0">
              <a:solidFill>
                <a:schemeClr val="tx1"/>
              </a:solidFill>
              <a:ea typeface="Verdana" panose="020B0604030504040204" pitchFamily="34" charset="0"/>
              <a:cs typeface="Verdana" panose="020B0604030504040204" pitchFamily="34" charset="0"/>
            </a:endParaRPr>
          </a:p>
        </p:txBody>
      </p:sp>
      <p:sp>
        <p:nvSpPr>
          <p:cNvPr id="22" name="TextBox 16">
            <a:extLst>
              <a:ext uri="{FF2B5EF4-FFF2-40B4-BE49-F238E27FC236}">
                <a16:creationId xmlns:a16="http://schemas.microsoft.com/office/drawing/2014/main" id="{78DF05BC-DFBB-4E75-988E-D4F515BD27C1}"/>
              </a:ext>
            </a:extLst>
          </p:cNvPr>
          <p:cNvSpPr txBox="1"/>
          <p:nvPr/>
        </p:nvSpPr>
        <p:spPr>
          <a:xfrm>
            <a:off x="7360138" y="1512852"/>
            <a:ext cx="1169979" cy="461665"/>
          </a:xfrm>
          <a:prstGeom prst="rect">
            <a:avLst/>
          </a:prstGeom>
          <a:noFill/>
          <a:ln>
            <a:noFill/>
          </a:ln>
        </p:spPr>
        <p:txBody>
          <a:bodyPr wrap="square" rtlCol="0">
            <a:spAutoFit/>
          </a:bodyPr>
          <a:lstStyle/>
          <a:p>
            <a:pPr algn="ctr"/>
            <a:r>
              <a:rPr lang="el-GR" sz="1200" b="1" dirty="0">
                <a:solidFill>
                  <a:schemeClr val="accent6">
                    <a:lumMod val="50000"/>
                  </a:schemeClr>
                </a:solidFill>
                <a:ea typeface="Verdana" panose="020B0604030504040204" pitchFamily="34" charset="0"/>
                <a:cs typeface="Verdana" panose="020B0604030504040204" pitchFamily="34" charset="0"/>
              </a:rPr>
              <a:t>Ανακύκλωση υλικών</a:t>
            </a:r>
            <a:endParaRPr lang="en-US" sz="1200" b="1" dirty="0">
              <a:solidFill>
                <a:schemeClr val="accent6">
                  <a:lumMod val="50000"/>
                </a:schemeClr>
              </a:solidFill>
              <a:ea typeface="Verdana" panose="020B0604030504040204" pitchFamily="34" charset="0"/>
              <a:cs typeface="Verdana" panose="020B0604030504040204" pitchFamily="34" charset="0"/>
            </a:endParaRPr>
          </a:p>
        </p:txBody>
      </p:sp>
      <p:cxnSp>
        <p:nvCxnSpPr>
          <p:cNvPr id="23" name="Γωνιώδης σύνδεση 3">
            <a:extLst>
              <a:ext uri="{FF2B5EF4-FFF2-40B4-BE49-F238E27FC236}">
                <a16:creationId xmlns:a16="http://schemas.microsoft.com/office/drawing/2014/main" id="{AC2C371F-B1EC-433C-808C-B03845FE0824}"/>
              </a:ext>
            </a:extLst>
          </p:cNvPr>
          <p:cNvCxnSpPr>
            <a:cxnSpLocks/>
            <a:stCxn id="24" idx="0"/>
            <a:endCxn id="22" idx="0"/>
          </p:cNvCxnSpPr>
          <p:nvPr/>
        </p:nvCxnSpPr>
        <p:spPr>
          <a:xfrm rot="16200000" flipV="1">
            <a:off x="9302594" y="155386"/>
            <a:ext cx="43900" cy="2758832"/>
          </a:xfrm>
          <a:prstGeom prst="bentConnector3">
            <a:avLst>
              <a:gd name="adj1" fmla="val 620729"/>
            </a:avLst>
          </a:prstGeom>
          <a:ln w="1905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sp>
        <p:nvSpPr>
          <p:cNvPr id="24" name="Οβάλ 50">
            <a:extLst>
              <a:ext uri="{FF2B5EF4-FFF2-40B4-BE49-F238E27FC236}">
                <a16:creationId xmlns:a16="http://schemas.microsoft.com/office/drawing/2014/main" id="{DFAF7197-0F3B-4228-B882-21BF1994AC9A}"/>
              </a:ext>
            </a:extLst>
          </p:cNvPr>
          <p:cNvSpPr/>
          <p:nvPr/>
        </p:nvSpPr>
        <p:spPr>
          <a:xfrm>
            <a:off x="9971833" y="1556752"/>
            <a:ext cx="1464254" cy="73139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ea typeface="Verdana" panose="020B0604030504040204" pitchFamily="34" charset="0"/>
                <a:cs typeface="Verdana" panose="020B0604030504040204" pitchFamily="34" charset="0"/>
              </a:rPr>
              <a:t>Ανακύκλωση (μηχανική, χημική) </a:t>
            </a:r>
            <a:endParaRPr lang="en-US" sz="1200" b="1" dirty="0">
              <a:solidFill>
                <a:schemeClr val="tx1"/>
              </a:solidFill>
              <a:ea typeface="Verdana" panose="020B0604030504040204" pitchFamily="34" charset="0"/>
              <a:cs typeface="Verdana" panose="020B0604030504040204" pitchFamily="34" charset="0"/>
            </a:endParaRPr>
          </a:p>
        </p:txBody>
      </p:sp>
      <p:sp>
        <p:nvSpPr>
          <p:cNvPr id="25" name="Οβάλ 51">
            <a:extLst>
              <a:ext uri="{FF2B5EF4-FFF2-40B4-BE49-F238E27FC236}">
                <a16:creationId xmlns:a16="http://schemas.microsoft.com/office/drawing/2014/main" id="{4D7DAEDD-DEBA-448E-B8EE-3512B2A367FC}"/>
              </a:ext>
            </a:extLst>
          </p:cNvPr>
          <p:cNvSpPr/>
          <p:nvPr/>
        </p:nvSpPr>
        <p:spPr>
          <a:xfrm>
            <a:off x="9971834" y="2569710"/>
            <a:ext cx="1481303" cy="75204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US" sz="1200" dirty="0">
                <a:solidFill>
                  <a:schemeClr val="tx1"/>
                </a:solidFill>
                <a:ea typeface="Verdana" panose="020B0604030504040204" pitchFamily="34" charset="0"/>
                <a:cs typeface="Verdana" panose="020B0604030504040204" pitchFamily="34" charset="0"/>
              </a:rPr>
              <a:t> </a:t>
            </a:r>
            <a:r>
              <a:rPr lang="el-GR" sz="1200" b="1" dirty="0">
                <a:solidFill>
                  <a:schemeClr val="tx1"/>
                </a:solidFill>
                <a:ea typeface="Verdana" panose="020B0604030504040204" pitchFamily="34" charset="0"/>
                <a:cs typeface="Verdana" panose="020B0604030504040204" pitchFamily="34" charset="0"/>
              </a:rPr>
              <a:t>Ανάκτηση ενέργειας (καύση)</a:t>
            </a:r>
            <a:endParaRPr lang="en-US" sz="1200" b="1" dirty="0">
              <a:solidFill>
                <a:schemeClr val="tx1"/>
              </a:solidFill>
              <a:ea typeface="Verdana" panose="020B0604030504040204" pitchFamily="34" charset="0"/>
              <a:cs typeface="Verdana" panose="020B0604030504040204" pitchFamily="34" charset="0"/>
            </a:endParaRPr>
          </a:p>
        </p:txBody>
      </p:sp>
      <p:sp>
        <p:nvSpPr>
          <p:cNvPr id="26" name="Οβάλ 52">
            <a:extLst>
              <a:ext uri="{FF2B5EF4-FFF2-40B4-BE49-F238E27FC236}">
                <a16:creationId xmlns:a16="http://schemas.microsoft.com/office/drawing/2014/main" id="{0F3BB7D1-FD61-4FB5-BFBC-91D90478DFFF}"/>
              </a:ext>
            </a:extLst>
          </p:cNvPr>
          <p:cNvSpPr/>
          <p:nvPr/>
        </p:nvSpPr>
        <p:spPr>
          <a:xfrm>
            <a:off x="9764334" y="3595974"/>
            <a:ext cx="1912652" cy="72606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err="1">
                <a:solidFill>
                  <a:schemeClr val="tx1"/>
                </a:solidFill>
                <a:ea typeface="Verdana" panose="020B0604030504040204" pitchFamily="34" charset="0"/>
                <a:cs typeface="Verdana" panose="020B0604030504040204" pitchFamily="34" charset="0"/>
              </a:rPr>
              <a:t>Κομποστοποίηση</a:t>
            </a:r>
            <a:endParaRPr lang="en-US" sz="1200" b="1" dirty="0">
              <a:solidFill>
                <a:schemeClr val="tx1"/>
              </a:solidFill>
              <a:ea typeface="Verdana" panose="020B0604030504040204" pitchFamily="34" charset="0"/>
              <a:cs typeface="Verdana" panose="020B0604030504040204" pitchFamily="34" charset="0"/>
            </a:endParaRPr>
          </a:p>
        </p:txBody>
      </p:sp>
      <p:sp>
        <p:nvSpPr>
          <p:cNvPr id="27" name="Οβάλ 68">
            <a:extLst>
              <a:ext uri="{FF2B5EF4-FFF2-40B4-BE49-F238E27FC236}">
                <a16:creationId xmlns:a16="http://schemas.microsoft.com/office/drawing/2014/main" id="{36C42EBD-54E5-4522-A412-5D523D168E96}"/>
              </a:ext>
            </a:extLst>
          </p:cNvPr>
          <p:cNvSpPr/>
          <p:nvPr/>
        </p:nvSpPr>
        <p:spPr>
          <a:xfrm>
            <a:off x="9971833" y="4458120"/>
            <a:ext cx="1468583" cy="72478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b="1" dirty="0">
                <a:solidFill>
                  <a:schemeClr val="tx1"/>
                </a:solidFill>
                <a:ea typeface="Verdana" panose="020B0604030504040204" pitchFamily="34" charset="0"/>
                <a:cs typeface="Verdana" panose="020B0604030504040204" pitchFamily="34" charset="0"/>
              </a:rPr>
              <a:t>Άλλες </a:t>
            </a:r>
            <a:r>
              <a:rPr lang="en-US" sz="1200" b="1" dirty="0" err="1">
                <a:solidFill>
                  <a:schemeClr val="tx1"/>
                </a:solidFill>
                <a:ea typeface="Verdana" panose="020B0604030504040204" pitchFamily="34" charset="0"/>
                <a:cs typeface="Verdana" panose="020B0604030504040204" pitchFamily="34" charset="0"/>
              </a:rPr>
              <a:t>EoL</a:t>
            </a:r>
            <a:r>
              <a:rPr lang="el-GR" sz="1200" b="1" dirty="0">
                <a:solidFill>
                  <a:schemeClr val="tx1"/>
                </a:solidFill>
                <a:ea typeface="Verdana" panose="020B0604030504040204" pitchFamily="34" charset="0"/>
                <a:cs typeface="Verdana" panose="020B0604030504040204" pitchFamily="34" charset="0"/>
              </a:rPr>
              <a:t> επιλογές </a:t>
            </a:r>
            <a:endParaRPr lang="en-US" sz="1200" b="1" dirty="0">
              <a:solidFill>
                <a:schemeClr val="tx1"/>
              </a:solidFill>
              <a:ea typeface="Verdana" panose="020B0604030504040204" pitchFamily="34" charset="0"/>
              <a:cs typeface="Verdana" panose="020B0604030504040204" pitchFamily="34" charset="0"/>
            </a:endParaRPr>
          </a:p>
        </p:txBody>
      </p:sp>
      <p:cxnSp>
        <p:nvCxnSpPr>
          <p:cNvPr id="28" name="60 - Ευθύγραμμο βέλος σύνδεσης">
            <a:extLst>
              <a:ext uri="{FF2B5EF4-FFF2-40B4-BE49-F238E27FC236}">
                <a16:creationId xmlns:a16="http://schemas.microsoft.com/office/drawing/2014/main" id="{FAB43DA4-83BA-4EA0-A96E-E9D0DD5A35F2}"/>
              </a:ext>
            </a:extLst>
          </p:cNvPr>
          <p:cNvCxnSpPr>
            <a:stCxn id="21" idx="3"/>
            <a:endCxn id="24" idx="2"/>
          </p:cNvCxnSpPr>
          <p:nvPr/>
        </p:nvCxnSpPr>
        <p:spPr>
          <a:xfrm flipV="1">
            <a:off x="9598671" y="1922451"/>
            <a:ext cx="373162" cy="152117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9" name="60 - Ευθύγραμμο βέλος σύνδεσης">
            <a:extLst>
              <a:ext uri="{FF2B5EF4-FFF2-40B4-BE49-F238E27FC236}">
                <a16:creationId xmlns:a16="http://schemas.microsoft.com/office/drawing/2014/main" id="{3D032B0E-DB1E-41FB-85F5-99B3D08FF65F}"/>
              </a:ext>
            </a:extLst>
          </p:cNvPr>
          <p:cNvCxnSpPr>
            <a:cxnSpLocks/>
            <a:stCxn id="21" idx="3"/>
            <a:endCxn id="25" idx="2"/>
          </p:cNvCxnSpPr>
          <p:nvPr/>
        </p:nvCxnSpPr>
        <p:spPr>
          <a:xfrm flipV="1">
            <a:off x="9598671" y="2945735"/>
            <a:ext cx="373163" cy="4978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60 - Ευθύγραμμο βέλος σύνδεσης">
            <a:extLst>
              <a:ext uri="{FF2B5EF4-FFF2-40B4-BE49-F238E27FC236}">
                <a16:creationId xmlns:a16="http://schemas.microsoft.com/office/drawing/2014/main" id="{BC2C8E78-3C80-4CC1-8ABD-7CC9B0CA9AD6}"/>
              </a:ext>
            </a:extLst>
          </p:cNvPr>
          <p:cNvCxnSpPr>
            <a:cxnSpLocks/>
            <a:stCxn id="21" idx="3"/>
            <a:endCxn id="26" idx="2"/>
          </p:cNvCxnSpPr>
          <p:nvPr/>
        </p:nvCxnSpPr>
        <p:spPr>
          <a:xfrm>
            <a:off x="9598671" y="3443630"/>
            <a:ext cx="165663" cy="51537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1" name="60 - Ευθύγραμμο βέλος σύνδεσης">
            <a:extLst>
              <a:ext uri="{FF2B5EF4-FFF2-40B4-BE49-F238E27FC236}">
                <a16:creationId xmlns:a16="http://schemas.microsoft.com/office/drawing/2014/main" id="{ABF0781D-EC16-4455-9319-03D64E7A23F9}"/>
              </a:ext>
            </a:extLst>
          </p:cNvPr>
          <p:cNvCxnSpPr>
            <a:stCxn id="21" idx="3"/>
            <a:endCxn id="27" idx="2"/>
          </p:cNvCxnSpPr>
          <p:nvPr/>
        </p:nvCxnSpPr>
        <p:spPr>
          <a:xfrm>
            <a:off x="9598671" y="3443630"/>
            <a:ext cx="373162" cy="137688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2" name="Ορθογώνιο 58">
            <a:extLst>
              <a:ext uri="{FF2B5EF4-FFF2-40B4-BE49-F238E27FC236}">
                <a16:creationId xmlns:a16="http://schemas.microsoft.com/office/drawing/2014/main" id="{E8922880-5064-43E8-A87D-749FCF1AF828}"/>
              </a:ext>
            </a:extLst>
          </p:cNvPr>
          <p:cNvSpPr/>
          <p:nvPr/>
        </p:nvSpPr>
        <p:spPr>
          <a:xfrm>
            <a:off x="7138996" y="2419180"/>
            <a:ext cx="1406987" cy="2038956"/>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1200"/>
              </a:spcAft>
            </a:pPr>
            <a:r>
              <a:rPr lang="el-GR" sz="1200" b="1" dirty="0">
                <a:solidFill>
                  <a:schemeClr val="tx1"/>
                </a:solidFill>
                <a:ea typeface="Verdana" panose="020B0604030504040204" pitchFamily="34" charset="0"/>
                <a:cs typeface="Verdana" panose="020B0604030504040204" pitchFamily="34" charset="0"/>
              </a:rPr>
              <a:t>Κατασκευή τελικού προϊόντος</a:t>
            </a:r>
          </a:p>
          <a:p>
            <a:pPr algn="ctr">
              <a:spcAft>
                <a:spcPts val="1200"/>
              </a:spcAft>
            </a:pPr>
            <a:r>
              <a:rPr lang="el-GR" sz="1200" dirty="0">
                <a:solidFill>
                  <a:schemeClr val="tx1"/>
                </a:solidFill>
                <a:ea typeface="Verdana" panose="020B0604030504040204" pitchFamily="34" charset="0"/>
                <a:cs typeface="Verdana" panose="020B0604030504040204" pitchFamily="34" charset="0"/>
              </a:rPr>
              <a:t>Διαμόρφωση τελικού προϊόντος (π.χ. δημιουργία πλαστικού μπουκαλιού)</a:t>
            </a:r>
          </a:p>
        </p:txBody>
      </p:sp>
      <p:sp>
        <p:nvSpPr>
          <p:cNvPr id="33" name="Ορθογώνιο 58">
            <a:extLst>
              <a:ext uri="{FF2B5EF4-FFF2-40B4-BE49-F238E27FC236}">
                <a16:creationId xmlns:a16="http://schemas.microsoft.com/office/drawing/2014/main" id="{B4738F4B-43FA-4D5E-AD70-62E6D63C1DD7}"/>
              </a:ext>
            </a:extLst>
          </p:cNvPr>
          <p:cNvSpPr/>
          <p:nvPr/>
        </p:nvSpPr>
        <p:spPr>
          <a:xfrm>
            <a:off x="2469992" y="2416709"/>
            <a:ext cx="1273353" cy="20414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1200"/>
              </a:spcAft>
            </a:pPr>
            <a:r>
              <a:rPr lang="el-GR" sz="1200" b="1" dirty="0">
                <a:solidFill>
                  <a:schemeClr val="tx1"/>
                </a:solidFill>
                <a:ea typeface="Verdana" panose="020B0604030504040204" pitchFamily="34" charset="0"/>
                <a:cs typeface="Verdana" panose="020B0604030504040204" pitchFamily="34" charset="0"/>
              </a:rPr>
              <a:t>Διύλιση </a:t>
            </a:r>
            <a:endParaRPr lang="en-US" sz="1200" b="1" dirty="0">
              <a:solidFill>
                <a:schemeClr val="tx1"/>
              </a:solidFill>
              <a:ea typeface="Verdana" panose="020B0604030504040204" pitchFamily="34" charset="0"/>
              <a:cs typeface="Verdana" panose="020B0604030504040204" pitchFamily="34" charset="0"/>
            </a:endParaRPr>
          </a:p>
          <a:p>
            <a:pPr algn="ctr"/>
            <a:r>
              <a:rPr lang="el-GR" sz="1200" dirty="0">
                <a:solidFill>
                  <a:schemeClr val="tx1"/>
                </a:solidFill>
                <a:ea typeface="Verdana" panose="020B0604030504040204" pitchFamily="34" charset="0"/>
                <a:cs typeface="Verdana" panose="020B0604030504040204" pitchFamily="34" charset="0"/>
              </a:rPr>
              <a:t>Διαχωρισμός της πρώτης ύλης σε διαφορετικά κλάσματα.</a:t>
            </a:r>
          </a:p>
          <a:p>
            <a:pPr algn="ctr"/>
            <a:r>
              <a:rPr lang="el-GR" sz="1200" dirty="0">
                <a:solidFill>
                  <a:schemeClr val="tx1"/>
                </a:solidFill>
                <a:ea typeface="Verdana" panose="020B0604030504040204" pitchFamily="34" charset="0"/>
                <a:cs typeface="Verdana" panose="020B0604030504040204" pitchFamily="34" charset="0"/>
              </a:rPr>
              <a:t>(π.χ. θερμική επεξεργασία, υδρόλυση</a:t>
            </a:r>
            <a:r>
              <a:rPr lang="en-US" sz="1200" dirty="0">
                <a:solidFill>
                  <a:schemeClr val="tx1"/>
                </a:solidFill>
                <a:ea typeface="Verdana" panose="020B0604030504040204" pitchFamily="34" charset="0"/>
                <a:cs typeface="Verdana" panose="020B0604030504040204" pitchFamily="34" charset="0"/>
              </a:rPr>
              <a:t>,</a:t>
            </a:r>
            <a:r>
              <a:rPr lang="el-GR" sz="1200" dirty="0">
                <a:solidFill>
                  <a:schemeClr val="tx1"/>
                </a:solidFill>
                <a:ea typeface="Verdana" panose="020B0604030504040204" pitchFamily="34" charset="0"/>
                <a:cs typeface="Verdana" panose="020B0604030504040204" pitchFamily="34" charset="0"/>
              </a:rPr>
              <a:t> κλασμάτωση)</a:t>
            </a:r>
            <a:endParaRPr lang="en-GB" sz="1200" dirty="0">
              <a:solidFill>
                <a:schemeClr val="tx1"/>
              </a:solidFill>
              <a:ea typeface="Verdana" panose="020B0604030504040204" pitchFamily="34" charset="0"/>
              <a:cs typeface="Verdana" panose="020B0604030504040204" pitchFamily="34" charset="0"/>
            </a:endParaRPr>
          </a:p>
        </p:txBody>
      </p:sp>
      <p:cxnSp>
        <p:nvCxnSpPr>
          <p:cNvPr id="34" name="32 - Ευθύγραμμο βέλος σύνδεσης">
            <a:extLst>
              <a:ext uri="{FF2B5EF4-FFF2-40B4-BE49-F238E27FC236}">
                <a16:creationId xmlns:a16="http://schemas.microsoft.com/office/drawing/2014/main" id="{38B4560D-401E-486C-BA2D-177696D1122E}"/>
              </a:ext>
            </a:extLst>
          </p:cNvPr>
          <p:cNvCxnSpPr/>
          <p:nvPr/>
        </p:nvCxnSpPr>
        <p:spPr>
          <a:xfrm>
            <a:off x="2154864" y="3445827"/>
            <a:ext cx="30777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5" name="Ορθογώνιο 58">
            <a:extLst>
              <a:ext uri="{FF2B5EF4-FFF2-40B4-BE49-F238E27FC236}">
                <a16:creationId xmlns:a16="http://schemas.microsoft.com/office/drawing/2014/main" id="{4EB882CD-7E95-443F-B5D1-8B128A34880C}"/>
              </a:ext>
            </a:extLst>
          </p:cNvPr>
          <p:cNvSpPr/>
          <p:nvPr/>
        </p:nvSpPr>
        <p:spPr>
          <a:xfrm>
            <a:off x="3970835" y="2419183"/>
            <a:ext cx="1231113" cy="2038956"/>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algn="ctr">
              <a:spcAft>
                <a:spcPts val="1200"/>
              </a:spcAft>
            </a:pPr>
            <a:r>
              <a:rPr lang="el-GR" sz="1200" b="1" dirty="0">
                <a:solidFill>
                  <a:schemeClr val="tx1"/>
                </a:solidFill>
                <a:ea typeface="Verdana" panose="020B0604030504040204" pitchFamily="34" charset="0"/>
                <a:cs typeface="Verdana" panose="020B0604030504040204" pitchFamily="34" charset="0"/>
              </a:rPr>
              <a:t>Μετατροπή</a:t>
            </a:r>
            <a:endParaRPr lang="en-US" sz="1200" b="1" dirty="0">
              <a:solidFill>
                <a:schemeClr val="tx1"/>
              </a:solidFill>
              <a:ea typeface="Verdana" panose="020B0604030504040204" pitchFamily="34" charset="0"/>
              <a:cs typeface="Verdana" panose="020B0604030504040204" pitchFamily="34" charset="0"/>
            </a:endParaRPr>
          </a:p>
          <a:p>
            <a:pPr algn="ctr">
              <a:spcAft>
                <a:spcPts val="100"/>
              </a:spcAft>
            </a:pPr>
            <a:r>
              <a:rPr lang="el-GR" sz="1200" dirty="0">
                <a:solidFill>
                  <a:schemeClr val="tx1"/>
                </a:solidFill>
                <a:ea typeface="Verdana" panose="020B0604030504040204" pitchFamily="34" charset="0"/>
                <a:cs typeface="Verdana" panose="020B0604030504040204" pitchFamily="34" charset="0"/>
              </a:rPr>
              <a:t>Χημική ή βιοχημική μετατροπή της πρώτης ύλης σε διαφορετικά προϊόντα</a:t>
            </a:r>
            <a:endParaRPr lang="en-GB" sz="1200" dirty="0">
              <a:solidFill>
                <a:schemeClr val="tx1"/>
              </a:solidFill>
              <a:ea typeface="Verdana" panose="020B0604030504040204" pitchFamily="34" charset="0"/>
              <a:cs typeface="Verdana" panose="020B0604030504040204" pitchFamily="34" charset="0"/>
            </a:endParaRPr>
          </a:p>
        </p:txBody>
      </p:sp>
      <p:cxnSp>
        <p:nvCxnSpPr>
          <p:cNvPr id="36" name="58 - Ευθύγραμμο βέλος σύνδεσης">
            <a:extLst>
              <a:ext uri="{FF2B5EF4-FFF2-40B4-BE49-F238E27FC236}">
                <a16:creationId xmlns:a16="http://schemas.microsoft.com/office/drawing/2014/main" id="{49FC5001-0576-4053-8104-2E5AA6750610}"/>
              </a:ext>
            </a:extLst>
          </p:cNvPr>
          <p:cNvCxnSpPr/>
          <p:nvPr/>
        </p:nvCxnSpPr>
        <p:spPr>
          <a:xfrm>
            <a:off x="3713652" y="3437424"/>
            <a:ext cx="263810" cy="12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7" name="Ορθογώνιο 58">
            <a:extLst>
              <a:ext uri="{FF2B5EF4-FFF2-40B4-BE49-F238E27FC236}">
                <a16:creationId xmlns:a16="http://schemas.microsoft.com/office/drawing/2014/main" id="{350E7F4E-0728-4338-B9CE-6DA845D46DF3}"/>
              </a:ext>
            </a:extLst>
          </p:cNvPr>
          <p:cNvSpPr/>
          <p:nvPr/>
        </p:nvSpPr>
        <p:spPr>
          <a:xfrm>
            <a:off x="5466934" y="2416710"/>
            <a:ext cx="1406987" cy="20414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1200"/>
              </a:spcAft>
            </a:pPr>
            <a:r>
              <a:rPr lang="el-GR" sz="1200" b="1" dirty="0">
                <a:solidFill>
                  <a:schemeClr val="tx1"/>
                </a:solidFill>
                <a:ea typeface="Verdana" panose="020B0604030504040204" pitchFamily="34" charset="0"/>
                <a:cs typeface="Verdana" panose="020B0604030504040204" pitchFamily="34" charset="0"/>
              </a:rPr>
              <a:t>Καθαρισμός</a:t>
            </a:r>
            <a:r>
              <a:rPr lang="en-US" sz="1200" b="1" dirty="0">
                <a:solidFill>
                  <a:schemeClr val="tx1"/>
                </a:solidFill>
                <a:ea typeface="Verdana" panose="020B0604030504040204" pitchFamily="34" charset="0"/>
                <a:cs typeface="Verdana" panose="020B0604030504040204" pitchFamily="34" charset="0"/>
              </a:rPr>
              <a:t> &amp; </a:t>
            </a:r>
            <a:r>
              <a:rPr lang="el-GR" sz="1200" b="1" dirty="0">
                <a:solidFill>
                  <a:schemeClr val="tx1"/>
                </a:solidFill>
                <a:ea typeface="Verdana" panose="020B0604030504040204" pitchFamily="34" charset="0"/>
                <a:cs typeface="Verdana" panose="020B0604030504040204" pitchFamily="34" charset="0"/>
              </a:rPr>
              <a:t>μορφοποίηση </a:t>
            </a:r>
            <a:r>
              <a:rPr lang="en-US" sz="1200" b="1" dirty="0">
                <a:solidFill>
                  <a:schemeClr val="tx1"/>
                </a:solidFill>
                <a:ea typeface="Verdana" panose="020B0604030504040204" pitchFamily="34" charset="0"/>
                <a:cs typeface="Verdana" panose="020B0604030504040204" pitchFamily="34" charset="0"/>
              </a:rPr>
              <a:t> </a:t>
            </a:r>
            <a:r>
              <a:rPr lang="el-GR" sz="1200" b="1" dirty="0">
                <a:solidFill>
                  <a:schemeClr val="tx1"/>
                </a:solidFill>
                <a:ea typeface="Verdana" panose="020B0604030504040204" pitchFamily="34" charset="0"/>
                <a:cs typeface="Verdana" panose="020B0604030504040204" pitchFamily="34" charset="0"/>
              </a:rPr>
              <a:t> </a:t>
            </a:r>
          </a:p>
          <a:p>
            <a:pPr algn="ctr">
              <a:spcAft>
                <a:spcPts val="1200"/>
              </a:spcAft>
            </a:pPr>
            <a:r>
              <a:rPr lang="el-GR" sz="1200" dirty="0">
                <a:solidFill>
                  <a:schemeClr val="tx1"/>
                </a:solidFill>
                <a:ea typeface="Verdana" panose="020B0604030504040204" pitchFamily="34" charset="0"/>
                <a:cs typeface="Verdana" panose="020B0604030504040204" pitchFamily="34" charset="0"/>
              </a:rPr>
              <a:t>Διαχωρισμός και καθαρισμός προϊόντος. Τελικές διεργασίες παραγωγής (π.χ. πολυμερισμός)</a:t>
            </a:r>
          </a:p>
        </p:txBody>
      </p:sp>
      <p:cxnSp>
        <p:nvCxnSpPr>
          <p:cNvPr id="38" name="60 - Ευθύγραμμο βέλος σύνδεσης">
            <a:extLst>
              <a:ext uri="{FF2B5EF4-FFF2-40B4-BE49-F238E27FC236}">
                <a16:creationId xmlns:a16="http://schemas.microsoft.com/office/drawing/2014/main" id="{2368C912-BE1A-4F28-9DAD-096D4E7A7C25}"/>
              </a:ext>
            </a:extLst>
          </p:cNvPr>
          <p:cNvCxnSpPr>
            <a:stCxn id="35" idx="3"/>
          </p:cNvCxnSpPr>
          <p:nvPr/>
        </p:nvCxnSpPr>
        <p:spPr>
          <a:xfrm flipV="1">
            <a:off x="5201949" y="3437427"/>
            <a:ext cx="263810" cy="123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9" name="62 - Ευθύγραμμο βέλος σύνδεσης">
            <a:extLst>
              <a:ext uri="{FF2B5EF4-FFF2-40B4-BE49-F238E27FC236}">
                <a16:creationId xmlns:a16="http://schemas.microsoft.com/office/drawing/2014/main" id="{5AEEE8A6-6118-48A8-8F52-0DBBA44BBBAD}"/>
              </a:ext>
            </a:extLst>
          </p:cNvPr>
          <p:cNvCxnSpPr>
            <a:stCxn id="37" idx="3"/>
          </p:cNvCxnSpPr>
          <p:nvPr/>
        </p:nvCxnSpPr>
        <p:spPr>
          <a:xfrm>
            <a:off x="6873920" y="3437425"/>
            <a:ext cx="263810" cy="123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60 - Ευθύγραμμο βέλος σύνδεσης">
            <a:extLst>
              <a:ext uri="{FF2B5EF4-FFF2-40B4-BE49-F238E27FC236}">
                <a16:creationId xmlns:a16="http://schemas.microsoft.com/office/drawing/2014/main" id="{A9B2FCA4-7945-44E5-A0F6-8C82F607C636}"/>
              </a:ext>
            </a:extLst>
          </p:cNvPr>
          <p:cNvCxnSpPr>
            <a:stCxn id="32" idx="3"/>
          </p:cNvCxnSpPr>
          <p:nvPr/>
        </p:nvCxnSpPr>
        <p:spPr>
          <a:xfrm>
            <a:off x="8545983" y="3438659"/>
            <a:ext cx="402716" cy="49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41" name="TextBox 16">
            <a:extLst>
              <a:ext uri="{FF2B5EF4-FFF2-40B4-BE49-F238E27FC236}">
                <a16:creationId xmlns:a16="http://schemas.microsoft.com/office/drawing/2014/main" id="{CC0A6285-AEAE-4DA8-BE33-1D4EC20E29B7}"/>
              </a:ext>
            </a:extLst>
          </p:cNvPr>
          <p:cNvSpPr txBox="1"/>
          <p:nvPr/>
        </p:nvSpPr>
        <p:spPr>
          <a:xfrm>
            <a:off x="4682473" y="1249171"/>
            <a:ext cx="1477679" cy="646331"/>
          </a:xfrm>
          <a:prstGeom prst="rect">
            <a:avLst/>
          </a:prstGeom>
          <a:noFill/>
          <a:ln>
            <a:noFill/>
          </a:ln>
        </p:spPr>
        <p:txBody>
          <a:bodyPr wrap="square" rtlCol="0">
            <a:spAutoFit/>
          </a:bodyPr>
          <a:lstStyle/>
          <a:p>
            <a:pPr algn="ctr"/>
            <a:r>
              <a:rPr lang="el-GR" sz="1200" b="1" dirty="0">
                <a:solidFill>
                  <a:schemeClr val="accent2">
                    <a:lumMod val="75000"/>
                  </a:schemeClr>
                </a:solidFill>
                <a:ea typeface="Verdana" panose="020B0604030504040204" pitchFamily="34" charset="0"/>
                <a:cs typeface="Verdana" panose="020B0604030504040204" pitchFamily="34" charset="0"/>
              </a:rPr>
              <a:t>Χημικές ουσίες (π.χ. διαλύτες, αλκαλικά διαλύματα) </a:t>
            </a:r>
            <a:endParaRPr lang="en-US" sz="1200" b="1" dirty="0">
              <a:solidFill>
                <a:schemeClr val="accent2">
                  <a:lumMod val="75000"/>
                </a:schemeClr>
              </a:solidFill>
              <a:ea typeface="Verdana" panose="020B0604030504040204" pitchFamily="34" charset="0"/>
              <a:cs typeface="Verdana" panose="020B0604030504040204" pitchFamily="34" charset="0"/>
            </a:endParaRPr>
          </a:p>
        </p:txBody>
      </p:sp>
      <p:cxnSp>
        <p:nvCxnSpPr>
          <p:cNvPr id="42" name="75 - Ευθύγραμμο βέλος σύνδεσης">
            <a:extLst>
              <a:ext uri="{FF2B5EF4-FFF2-40B4-BE49-F238E27FC236}">
                <a16:creationId xmlns:a16="http://schemas.microsoft.com/office/drawing/2014/main" id="{DFC0A0EE-04FA-44B6-913F-F542CDECA4BF}"/>
              </a:ext>
            </a:extLst>
          </p:cNvPr>
          <p:cNvCxnSpPr/>
          <p:nvPr/>
        </p:nvCxnSpPr>
        <p:spPr>
          <a:xfrm rot="5400000" flipV="1">
            <a:off x="4113910" y="2125334"/>
            <a:ext cx="289592" cy="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39 - Ευθύγραμμο βέλος σύνδεσης">
            <a:extLst>
              <a:ext uri="{FF2B5EF4-FFF2-40B4-BE49-F238E27FC236}">
                <a16:creationId xmlns:a16="http://schemas.microsoft.com/office/drawing/2014/main" id="{3ED141A5-7813-44E8-B7E2-94F6FF54D104}"/>
              </a:ext>
            </a:extLst>
          </p:cNvPr>
          <p:cNvCxnSpPr/>
          <p:nvPr/>
        </p:nvCxnSpPr>
        <p:spPr>
          <a:xfrm rot="5400000" flipV="1">
            <a:off x="5273387" y="2125335"/>
            <a:ext cx="289592" cy="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16">
            <a:extLst>
              <a:ext uri="{FF2B5EF4-FFF2-40B4-BE49-F238E27FC236}">
                <a16:creationId xmlns:a16="http://schemas.microsoft.com/office/drawing/2014/main" id="{15B9C897-84D4-426D-A6BB-51D886E9B20D}"/>
              </a:ext>
            </a:extLst>
          </p:cNvPr>
          <p:cNvSpPr txBox="1"/>
          <p:nvPr/>
        </p:nvSpPr>
        <p:spPr>
          <a:xfrm>
            <a:off x="3823966" y="1581215"/>
            <a:ext cx="858507" cy="383976"/>
          </a:xfrm>
          <a:prstGeom prst="rect">
            <a:avLst/>
          </a:prstGeom>
          <a:noFill/>
          <a:ln>
            <a:noFill/>
          </a:ln>
        </p:spPr>
        <p:txBody>
          <a:bodyPr wrap="square" rtlCol="0">
            <a:spAutoFit/>
          </a:bodyPr>
          <a:lstStyle/>
          <a:p>
            <a:pPr algn="ctr"/>
            <a:r>
              <a:rPr lang="el-GR" sz="1200" b="1" dirty="0">
                <a:solidFill>
                  <a:schemeClr val="accent2">
                    <a:lumMod val="75000"/>
                  </a:schemeClr>
                </a:solidFill>
                <a:ea typeface="Verdana" panose="020B0604030504040204" pitchFamily="34" charset="0"/>
                <a:cs typeface="Verdana" panose="020B0604030504040204" pitchFamily="34" charset="0"/>
              </a:rPr>
              <a:t>Ενέργεια</a:t>
            </a:r>
            <a:endParaRPr lang="en-US" sz="1200" b="1" dirty="0">
              <a:solidFill>
                <a:schemeClr val="accent2">
                  <a:lumMod val="75000"/>
                </a:schemeClr>
              </a:solidFill>
              <a:ea typeface="Verdana" panose="020B0604030504040204" pitchFamily="34" charset="0"/>
              <a:cs typeface="Verdana" panose="020B0604030504040204" pitchFamily="34" charset="0"/>
            </a:endParaRPr>
          </a:p>
        </p:txBody>
      </p:sp>
      <p:cxnSp>
        <p:nvCxnSpPr>
          <p:cNvPr id="45" name="39 - Ευθύγραμμο βέλος σύνδεσης">
            <a:extLst>
              <a:ext uri="{FF2B5EF4-FFF2-40B4-BE49-F238E27FC236}">
                <a16:creationId xmlns:a16="http://schemas.microsoft.com/office/drawing/2014/main" id="{8A49F29F-9EE2-46B8-A99A-79CC6FBAE210}"/>
              </a:ext>
            </a:extLst>
          </p:cNvPr>
          <p:cNvCxnSpPr/>
          <p:nvPr/>
        </p:nvCxnSpPr>
        <p:spPr>
          <a:xfrm rot="5400000" flipV="1">
            <a:off x="3145804" y="2115860"/>
            <a:ext cx="289592" cy="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16">
            <a:extLst>
              <a:ext uri="{FF2B5EF4-FFF2-40B4-BE49-F238E27FC236}">
                <a16:creationId xmlns:a16="http://schemas.microsoft.com/office/drawing/2014/main" id="{433A3C54-567C-4305-A17C-CFA8754B82F6}"/>
              </a:ext>
            </a:extLst>
          </p:cNvPr>
          <p:cNvSpPr txBox="1"/>
          <p:nvPr/>
        </p:nvSpPr>
        <p:spPr>
          <a:xfrm>
            <a:off x="2915048" y="1589516"/>
            <a:ext cx="751103" cy="383976"/>
          </a:xfrm>
          <a:prstGeom prst="rect">
            <a:avLst/>
          </a:prstGeom>
          <a:noFill/>
          <a:ln>
            <a:noFill/>
          </a:ln>
        </p:spPr>
        <p:txBody>
          <a:bodyPr wrap="square" rtlCol="0">
            <a:spAutoFit/>
          </a:bodyPr>
          <a:lstStyle>
            <a:defPPr>
              <a:defRPr lang="en-US"/>
            </a:defPPr>
            <a:lvl1pPr algn="ctr">
              <a:defRPr sz="1200" b="1">
                <a:solidFill>
                  <a:schemeClr val="accent2">
                    <a:lumMod val="75000"/>
                  </a:schemeClr>
                </a:solidFill>
                <a:latin typeface="Times New Roman" panose="02020603050405020304" pitchFamily="18" charset="0"/>
                <a:cs typeface="Times New Roman" panose="02020603050405020304" pitchFamily="18" charset="0"/>
              </a:defRPr>
            </a:lvl1pPr>
          </a:lstStyle>
          <a:p>
            <a:r>
              <a:rPr lang="el-GR" dirty="0">
                <a:latin typeface="+mn-lt"/>
                <a:ea typeface="Verdana" panose="020B0604030504040204" pitchFamily="34" charset="0"/>
                <a:cs typeface="Verdana" panose="020B0604030504040204" pitchFamily="34" charset="0"/>
              </a:rPr>
              <a:t>Νερό </a:t>
            </a:r>
            <a:endParaRPr lang="en-US" dirty="0">
              <a:latin typeface="+mn-lt"/>
              <a:ea typeface="Verdana" panose="020B0604030504040204" pitchFamily="34" charset="0"/>
              <a:cs typeface="Verdana" panose="020B0604030504040204" pitchFamily="34" charset="0"/>
            </a:endParaRPr>
          </a:p>
        </p:txBody>
      </p:sp>
      <p:sp>
        <p:nvSpPr>
          <p:cNvPr id="47" name="Ορθογώνιο 58">
            <a:extLst>
              <a:ext uri="{FF2B5EF4-FFF2-40B4-BE49-F238E27FC236}">
                <a16:creationId xmlns:a16="http://schemas.microsoft.com/office/drawing/2014/main" id="{11705E32-44DB-40A8-B379-1B8A4DF54A86}"/>
              </a:ext>
            </a:extLst>
          </p:cNvPr>
          <p:cNvSpPr/>
          <p:nvPr/>
        </p:nvSpPr>
        <p:spPr>
          <a:xfrm>
            <a:off x="195105" y="2421734"/>
            <a:ext cx="1934239" cy="204143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Aft>
                <a:spcPts val="1200"/>
              </a:spcAft>
            </a:pPr>
            <a:r>
              <a:rPr lang="el-GR" sz="1200" b="1" dirty="0">
                <a:solidFill>
                  <a:schemeClr val="tx1"/>
                </a:solidFill>
                <a:ea typeface="Verdana" panose="020B0604030504040204" pitchFamily="34" charset="0"/>
                <a:cs typeface="Verdana" panose="020B0604030504040204" pitchFamily="34" charset="0"/>
              </a:rPr>
              <a:t>Παραγωγή</a:t>
            </a:r>
            <a:r>
              <a:rPr lang="en-US" sz="1200" b="1" dirty="0">
                <a:solidFill>
                  <a:schemeClr val="tx1"/>
                </a:solidFill>
                <a:ea typeface="Verdana" panose="020B0604030504040204" pitchFamily="34" charset="0"/>
                <a:cs typeface="Verdana" panose="020B0604030504040204" pitchFamily="34" charset="0"/>
              </a:rPr>
              <a:t> </a:t>
            </a:r>
            <a:r>
              <a:rPr lang="el-GR" sz="1200" b="1" dirty="0">
                <a:solidFill>
                  <a:schemeClr val="tx1"/>
                </a:solidFill>
                <a:ea typeface="Verdana" panose="020B0604030504040204" pitchFamily="34" charset="0"/>
                <a:cs typeface="Verdana" panose="020B0604030504040204" pitchFamily="34" charset="0"/>
              </a:rPr>
              <a:t>πρώτης ύλης</a:t>
            </a:r>
            <a:endParaRPr lang="en-US" sz="1200" b="1" dirty="0">
              <a:solidFill>
                <a:schemeClr val="tx1"/>
              </a:solidFill>
              <a:ea typeface="Verdana" panose="020B0604030504040204" pitchFamily="34" charset="0"/>
              <a:cs typeface="Verdana" panose="020B0604030504040204" pitchFamily="34" charset="0"/>
            </a:endParaRPr>
          </a:p>
          <a:p>
            <a:pPr algn="ctr">
              <a:spcAft>
                <a:spcPts val="1200"/>
              </a:spcAft>
            </a:pPr>
            <a:r>
              <a:rPr lang="el-GR" sz="1200" b="1" dirty="0">
                <a:solidFill>
                  <a:schemeClr val="tx1"/>
                </a:solidFill>
                <a:ea typeface="Verdana" panose="020B0604030504040204" pitchFamily="34" charset="0"/>
                <a:cs typeface="Verdana" panose="020B0604030504040204" pitchFamily="34" charset="0"/>
              </a:rPr>
              <a:t>Βιομάζα </a:t>
            </a:r>
            <a:r>
              <a:rPr lang="el-GR" sz="1200" dirty="0">
                <a:solidFill>
                  <a:schemeClr val="tx1"/>
                </a:solidFill>
                <a:ea typeface="Verdana" panose="020B0604030504040204" pitchFamily="34" charset="0"/>
                <a:cs typeface="Verdana" panose="020B0604030504040204" pitchFamily="34" charset="0"/>
              </a:rPr>
              <a:t>(καλλιεργούμενη πρώτη ύλη, αγροτοβιομηχανικά υπολείμματα, αστικά υπολείμματα )</a:t>
            </a:r>
          </a:p>
          <a:p>
            <a:pPr algn="ctr">
              <a:spcAft>
                <a:spcPts val="1200"/>
              </a:spcAft>
            </a:pPr>
            <a:r>
              <a:rPr lang="el-GR" sz="1200" b="1" dirty="0">
                <a:solidFill>
                  <a:schemeClr val="tx1"/>
                </a:solidFill>
                <a:ea typeface="Verdana" panose="020B0604030504040204" pitchFamily="34" charset="0"/>
                <a:cs typeface="Verdana" panose="020B0604030504040204" pitchFamily="34" charset="0"/>
              </a:rPr>
              <a:t>Ορυκτά </a:t>
            </a:r>
            <a:r>
              <a:rPr lang="el-GR" sz="1200" dirty="0">
                <a:solidFill>
                  <a:schemeClr val="tx1"/>
                </a:solidFill>
                <a:ea typeface="Verdana" panose="020B0604030504040204" pitchFamily="34" charset="0"/>
                <a:cs typeface="Verdana" panose="020B0604030504040204" pitchFamily="34" charset="0"/>
              </a:rPr>
              <a:t>(Καύσιμα, υλικά εξόρυξης )</a:t>
            </a:r>
          </a:p>
        </p:txBody>
      </p:sp>
      <p:cxnSp>
        <p:nvCxnSpPr>
          <p:cNvPr id="48" name="49 - Ευθύγραμμο βέλος σύνδεσης">
            <a:extLst>
              <a:ext uri="{FF2B5EF4-FFF2-40B4-BE49-F238E27FC236}">
                <a16:creationId xmlns:a16="http://schemas.microsoft.com/office/drawing/2014/main" id="{24365DAF-FE9F-4038-A276-3E5234371399}"/>
              </a:ext>
            </a:extLst>
          </p:cNvPr>
          <p:cNvCxnSpPr/>
          <p:nvPr/>
        </p:nvCxnSpPr>
        <p:spPr>
          <a:xfrm rot="5400000" flipV="1">
            <a:off x="7775674" y="2119016"/>
            <a:ext cx="289592" cy="0"/>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62 - Ευθύγραμμο βέλος σύνδεσης">
            <a:extLst>
              <a:ext uri="{FF2B5EF4-FFF2-40B4-BE49-F238E27FC236}">
                <a16:creationId xmlns:a16="http://schemas.microsoft.com/office/drawing/2014/main" id="{34147567-8204-4538-B88C-749828CE0F1D}"/>
              </a:ext>
            </a:extLst>
          </p:cNvPr>
          <p:cNvCxnSpPr/>
          <p:nvPr/>
        </p:nvCxnSpPr>
        <p:spPr>
          <a:xfrm>
            <a:off x="11449658" y="2935922"/>
            <a:ext cx="285794" cy="1233"/>
          </a:xfrm>
          <a:prstGeom prst="straightConnector1">
            <a:avLst/>
          </a:prstGeom>
          <a:ln w="1905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0" name="49 - Ευθύγραμμο βέλος σύνδεσης">
            <a:extLst>
              <a:ext uri="{FF2B5EF4-FFF2-40B4-BE49-F238E27FC236}">
                <a16:creationId xmlns:a16="http://schemas.microsoft.com/office/drawing/2014/main" id="{C04184CF-7315-4E7C-B60B-4FE990BDAB5E}"/>
              </a:ext>
            </a:extLst>
          </p:cNvPr>
          <p:cNvCxnSpPr/>
          <p:nvPr/>
        </p:nvCxnSpPr>
        <p:spPr>
          <a:xfrm rot="16200000">
            <a:off x="10769559" y="1965716"/>
            <a:ext cx="1922764" cy="0"/>
          </a:xfrm>
          <a:prstGeom prst="straightConnector1">
            <a:avLst/>
          </a:prstGeom>
          <a:ln w="1905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1" name="49 - Ευθύγραμμο βέλος σύνδεσης">
            <a:extLst>
              <a:ext uri="{FF2B5EF4-FFF2-40B4-BE49-F238E27FC236}">
                <a16:creationId xmlns:a16="http://schemas.microsoft.com/office/drawing/2014/main" id="{BB9F391E-9D3F-4F05-9544-6354FFA34257}"/>
              </a:ext>
            </a:extLst>
          </p:cNvPr>
          <p:cNvCxnSpPr/>
          <p:nvPr/>
        </p:nvCxnSpPr>
        <p:spPr>
          <a:xfrm rot="10800000" flipH="1" flipV="1">
            <a:off x="4271182" y="1006312"/>
            <a:ext cx="7474617" cy="0"/>
          </a:xfrm>
          <a:prstGeom prst="straightConnector1">
            <a:avLst/>
          </a:prstGeom>
          <a:ln w="1905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62 - Ευθύγραμμο βέλος σύνδεσης">
            <a:extLst>
              <a:ext uri="{FF2B5EF4-FFF2-40B4-BE49-F238E27FC236}">
                <a16:creationId xmlns:a16="http://schemas.microsoft.com/office/drawing/2014/main" id="{82EC464D-7781-4803-8221-7C7D0695B1BA}"/>
              </a:ext>
            </a:extLst>
          </p:cNvPr>
          <p:cNvCxnSpPr/>
          <p:nvPr/>
        </p:nvCxnSpPr>
        <p:spPr>
          <a:xfrm rot="5400000">
            <a:off x="4018708" y="1244255"/>
            <a:ext cx="498830" cy="1196"/>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62 - Ευθύγραμμο βέλος σύνδεσης">
            <a:extLst>
              <a:ext uri="{FF2B5EF4-FFF2-40B4-BE49-F238E27FC236}">
                <a16:creationId xmlns:a16="http://schemas.microsoft.com/office/drawing/2014/main" id="{11C38879-818E-4659-BE56-6DAD9D45696F}"/>
              </a:ext>
            </a:extLst>
          </p:cNvPr>
          <p:cNvCxnSpPr/>
          <p:nvPr/>
        </p:nvCxnSpPr>
        <p:spPr>
          <a:xfrm>
            <a:off x="11454052" y="3924898"/>
            <a:ext cx="273429" cy="1233"/>
          </a:xfrm>
          <a:prstGeom prst="straightConnector1">
            <a:avLst/>
          </a:prstGeom>
          <a:ln w="1905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4" name="49 - Ευθύγραμμο βέλος σύνδεσης">
            <a:extLst>
              <a:ext uri="{FF2B5EF4-FFF2-40B4-BE49-F238E27FC236}">
                <a16:creationId xmlns:a16="http://schemas.microsoft.com/office/drawing/2014/main" id="{913AE21A-30AC-460B-A067-B2AAB9DD5BDB}"/>
              </a:ext>
            </a:extLst>
          </p:cNvPr>
          <p:cNvCxnSpPr/>
          <p:nvPr/>
        </p:nvCxnSpPr>
        <p:spPr>
          <a:xfrm rot="16200000">
            <a:off x="10835493" y="4821635"/>
            <a:ext cx="1786719" cy="0"/>
          </a:xfrm>
          <a:prstGeom prst="straightConnector1">
            <a:avLst/>
          </a:prstGeom>
          <a:ln w="1905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5" name="49 - Ευθύγραμμο βέλος σύνδεσης">
            <a:extLst>
              <a:ext uri="{FF2B5EF4-FFF2-40B4-BE49-F238E27FC236}">
                <a16:creationId xmlns:a16="http://schemas.microsoft.com/office/drawing/2014/main" id="{81BA1525-9057-49AB-89EF-21467D1BBDED}"/>
              </a:ext>
            </a:extLst>
          </p:cNvPr>
          <p:cNvCxnSpPr/>
          <p:nvPr/>
        </p:nvCxnSpPr>
        <p:spPr>
          <a:xfrm rot="10800000" flipH="1" flipV="1">
            <a:off x="1300205" y="5715000"/>
            <a:ext cx="10424893" cy="0"/>
          </a:xfrm>
          <a:prstGeom prst="straightConnector1">
            <a:avLst/>
          </a:prstGeom>
          <a:ln w="19050">
            <a:solidFill>
              <a:schemeClr val="accent6">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6" name="62 - Ευθύγραμμο βέλος σύνδεσης">
            <a:extLst>
              <a:ext uri="{FF2B5EF4-FFF2-40B4-BE49-F238E27FC236}">
                <a16:creationId xmlns:a16="http://schemas.microsoft.com/office/drawing/2014/main" id="{7C8B4F9D-7A39-4D95-919F-55B31ADF9470}"/>
              </a:ext>
            </a:extLst>
          </p:cNvPr>
          <p:cNvCxnSpPr/>
          <p:nvPr/>
        </p:nvCxnSpPr>
        <p:spPr>
          <a:xfrm rot="16200000" flipV="1">
            <a:off x="763073" y="5163411"/>
            <a:ext cx="1088357" cy="1196"/>
          </a:xfrm>
          <a:prstGeom prst="straightConnector1">
            <a:avLst/>
          </a:prstGeom>
          <a:ln w="190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16">
            <a:extLst>
              <a:ext uri="{FF2B5EF4-FFF2-40B4-BE49-F238E27FC236}">
                <a16:creationId xmlns:a16="http://schemas.microsoft.com/office/drawing/2014/main" id="{4BB32B92-ACA1-4B8B-8FD6-AE35D1137B19}"/>
              </a:ext>
            </a:extLst>
          </p:cNvPr>
          <p:cNvSpPr txBox="1"/>
          <p:nvPr/>
        </p:nvSpPr>
        <p:spPr>
          <a:xfrm>
            <a:off x="648665" y="4966012"/>
            <a:ext cx="1422930" cy="461665"/>
          </a:xfrm>
          <a:prstGeom prst="rect">
            <a:avLst/>
          </a:prstGeom>
          <a:solidFill>
            <a:schemeClr val="bg1"/>
          </a:solidFill>
          <a:ln>
            <a:noFill/>
          </a:ln>
        </p:spPr>
        <p:txBody>
          <a:bodyPr wrap="square" rtlCol="0">
            <a:spAutoFit/>
          </a:bodyPr>
          <a:lstStyle/>
          <a:p>
            <a:pPr algn="ctr"/>
            <a:r>
              <a:rPr lang="el-GR" sz="1200" b="1" dirty="0" err="1">
                <a:solidFill>
                  <a:schemeClr val="accent6">
                    <a:lumMod val="50000"/>
                  </a:schemeClr>
                </a:solidFill>
                <a:ea typeface="Verdana" panose="020B0604030504040204" pitchFamily="34" charset="0"/>
                <a:cs typeface="Verdana" panose="020B0604030504040204" pitchFamily="34" charset="0"/>
              </a:rPr>
              <a:t>Εδαφοβελτιωτικό</a:t>
            </a:r>
            <a:endParaRPr lang="el-GR" sz="1200" b="1" dirty="0">
              <a:solidFill>
                <a:schemeClr val="accent6">
                  <a:lumMod val="50000"/>
                </a:schemeClr>
              </a:solidFill>
              <a:ea typeface="Verdana" panose="020B0604030504040204" pitchFamily="34" charset="0"/>
              <a:cs typeface="Verdana" panose="020B0604030504040204" pitchFamily="34" charset="0"/>
            </a:endParaRPr>
          </a:p>
          <a:p>
            <a:pPr algn="ctr"/>
            <a:r>
              <a:rPr lang="el-GR" sz="1200" b="1" dirty="0" err="1">
                <a:solidFill>
                  <a:schemeClr val="accent6">
                    <a:lumMod val="50000"/>
                  </a:schemeClr>
                </a:solidFill>
                <a:ea typeface="Verdana" panose="020B0604030504040204" pitchFamily="34" charset="0"/>
                <a:cs typeface="Verdana" panose="020B0604030504040204" pitchFamily="34" charset="0"/>
              </a:rPr>
              <a:t>κομπόστ</a:t>
            </a:r>
            <a:r>
              <a:rPr lang="el-GR" sz="1200" b="1" dirty="0">
                <a:solidFill>
                  <a:schemeClr val="accent6">
                    <a:lumMod val="50000"/>
                  </a:schemeClr>
                </a:solidFill>
                <a:ea typeface="Verdana" panose="020B0604030504040204" pitchFamily="34" charset="0"/>
                <a:cs typeface="Verdana" panose="020B0604030504040204" pitchFamily="34" charset="0"/>
              </a:rPr>
              <a:t> </a:t>
            </a:r>
            <a:endParaRPr lang="en-US" sz="1200" b="1" dirty="0">
              <a:solidFill>
                <a:schemeClr val="accent6">
                  <a:lumMod val="50000"/>
                </a:schemeClr>
              </a:solidFill>
              <a:ea typeface="Verdana" panose="020B0604030504040204" pitchFamily="34" charset="0"/>
              <a:cs typeface="Verdana" panose="020B0604030504040204" pitchFamily="34" charset="0"/>
            </a:endParaRPr>
          </a:p>
        </p:txBody>
      </p:sp>
      <p:sp>
        <p:nvSpPr>
          <p:cNvPr id="58" name="TextBox 16">
            <a:extLst>
              <a:ext uri="{FF2B5EF4-FFF2-40B4-BE49-F238E27FC236}">
                <a16:creationId xmlns:a16="http://schemas.microsoft.com/office/drawing/2014/main" id="{DD8B2A1A-67BE-4957-83B6-98988C64B8DF}"/>
              </a:ext>
            </a:extLst>
          </p:cNvPr>
          <p:cNvSpPr txBox="1"/>
          <p:nvPr/>
        </p:nvSpPr>
        <p:spPr>
          <a:xfrm>
            <a:off x="2300278" y="4919845"/>
            <a:ext cx="1587242" cy="276999"/>
          </a:xfrm>
          <a:prstGeom prst="rect">
            <a:avLst/>
          </a:prstGeom>
          <a:noFill/>
          <a:ln>
            <a:noFill/>
          </a:ln>
        </p:spPr>
        <p:txBody>
          <a:bodyPr wrap="square" rtlCol="0">
            <a:spAutoFit/>
          </a:bodyPr>
          <a:lstStyle/>
          <a:p>
            <a:pPr algn="ctr"/>
            <a:r>
              <a:rPr lang="el-GR" sz="1200" b="1" dirty="0">
                <a:solidFill>
                  <a:schemeClr val="accent2">
                    <a:lumMod val="75000"/>
                  </a:schemeClr>
                </a:solidFill>
                <a:ea typeface="Verdana" panose="020B0604030504040204" pitchFamily="34" charset="0"/>
                <a:cs typeface="Verdana" panose="020B0604030504040204" pitchFamily="34" charset="0"/>
              </a:rPr>
              <a:t>Παρά-προϊόντα </a:t>
            </a:r>
            <a:endParaRPr lang="en-US" sz="1200" b="1" dirty="0">
              <a:solidFill>
                <a:schemeClr val="accent2">
                  <a:lumMod val="75000"/>
                </a:schemeClr>
              </a:solidFill>
              <a:ea typeface="Verdana" panose="020B0604030504040204" pitchFamily="34" charset="0"/>
              <a:cs typeface="Verdana" panose="020B0604030504040204" pitchFamily="34" charset="0"/>
            </a:endParaRPr>
          </a:p>
        </p:txBody>
      </p:sp>
      <p:cxnSp>
        <p:nvCxnSpPr>
          <p:cNvPr id="59" name="133 - Ευθύγραμμο βέλος σύνδεσης">
            <a:extLst>
              <a:ext uri="{FF2B5EF4-FFF2-40B4-BE49-F238E27FC236}">
                <a16:creationId xmlns:a16="http://schemas.microsoft.com/office/drawing/2014/main" id="{7C19105A-3DC7-4650-884D-EEEE15DAC33E}"/>
              </a:ext>
            </a:extLst>
          </p:cNvPr>
          <p:cNvCxnSpPr/>
          <p:nvPr/>
        </p:nvCxnSpPr>
        <p:spPr>
          <a:xfrm rot="5400000" flipV="1">
            <a:off x="2952772" y="4789056"/>
            <a:ext cx="272089" cy="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16">
            <a:extLst>
              <a:ext uri="{FF2B5EF4-FFF2-40B4-BE49-F238E27FC236}">
                <a16:creationId xmlns:a16="http://schemas.microsoft.com/office/drawing/2014/main" id="{94B4EA34-05CE-4325-B12C-CC0192696CDA}"/>
              </a:ext>
            </a:extLst>
          </p:cNvPr>
          <p:cNvSpPr txBox="1"/>
          <p:nvPr/>
        </p:nvSpPr>
        <p:spPr>
          <a:xfrm>
            <a:off x="3890559" y="4904019"/>
            <a:ext cx="1363018" cy="276999"/>
          </a:xfrm>
          <a:prstGeom prst="rect">
            <a:avLst/>
          </a:prstGeom>
          <a:noFill/>
          <a:ln>
            <a:noFill/>
          </a:ln>
        </p:spPr>
        <p:txBody>
          <a:bodyPr wrap="square" rtlCol="0">
            <a:spAutoFit/>
          </a:bodyPr>
          <a:lstStyle/>
          <a:p>
            <a:pPr algn="ctr"/>
            <a:r>
              <a:rPr lang="el-GR" sz="1200" b="1" dirty="0">
                <a:solidFill>
                  <a:schemeClr val="accent2">
                    <a:lumMod val="75000"/>
                  </a:schemeClr>
                </a:solidFill>
                <a:ea typeface="Verdana" panose="020B0604030504040204" pitchFamily="34" charset="0"/>
                <a:cs typeface="Verdana" panose="020B0604030504040204" pitchFamily="34" charset="0"/>
              </a:rPr>
              <a:t>Απόβλητα</a:t>
            </a:r>
            <a:endParaRPr lang="en-US" sz="1200" b="1" dirty="0">
              <a:solidFill>
                <a:schemeClr val="accent2">
                  <a:lumMod val="75000"/>
                </a:schemeClr>
              </a:solidFill>
              <a:ea typeface="Verdana" panose="020B0604030504040204" pitchFamily="34" charset="0"/>
              <a:cs typeface="Verdana" panose="020B0604030504040204" pitchFamily="34" charset="0"/>
            </a:endParaRPr>
          </a:p>
        </p:txBody>
      </p:sp>
      <p:cxnSp>
        <p:nvCxnSpPr>
          <p:cNvPr id="61" name="135 - Ευθύγραμμο βέλος σύνδεσης">
            <a:extLst>
              <a:ext uri="{FF2B5EF4-FFF2-40B4-BE49-F238E27FC236}">
                <a16:creationId xmlns:a16="http://schemas.microsoft.com/office/drawing/2014/main" id="{F6179678-AB45-41F7-ACDB-3FD24AECADE6}"/>
              </a:ext>
            </a:extLst>
          </p:cNvPr>
          <p:cNvCxnSpPr/>
          <p:nvPr/>
        </p:nvCxnSpPr>
        <p:spPr>
          <a:xfrm rot="5400000" flipV="1">
            <a:off x="4436024" y="4785580"/>
            <a:ext cx="272089" cy="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71 - Ορθογώνιο">
            <a:extLst>
              <a:ext uri="{FF2B5EF4-FFF2-40B4-BE49-F238E27FC236}">
                <a16:creationId xmlns:a16="http://schemas.microsoft.com/office/drawing/2014/main" id="{7EBAD3E1-9B42-4875-9CF7-1C5EADE2CC29}"/>
              </a:ext>
            </a:extLst>
          </p:cNvPr>
          <p:cNvSpPr/>
          <p:nvPr/>
        </p:nvSpPr>
        <p:spPr>
          <a:xfrm>
            <a:off x="104775" y="2295022"/>
            <a:ext cx="2130377" cy="2275369"/>
          </a:xfrm>
          <a:prstGeom prst="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ea typeface="Verdana" panose="020B0604030504040204" pitchFamily="34" charset="0"/>
              <a:cs typeface="Verdana" panose="020B0604030504040204" pitchFamily="34" charset="0"/>
            </a:endParaRPr>
          </a:p>
        </p:txBody>
      </p:sp>
      <p:sp>
        <p:nvSpPr>
          <p:cNvPr id="63" name="71 - Ορθογώνιο">
            <a:extLst>
              <a:ext uri="{FF2B5EF4-FFF2-40B4-BE49-F238E27FC236}">
                <a16:creationId xmlns:a16="http://schemas.microsoft.com/office/drawing/2014/main" id="{2021811D-46A5-4BC1-B457-518F21B489BB}"/>
              </a:ext>
            </a:extLst>
          </p:cNvPr>
          <p:cNvSpPr/>
          <p:nvPr/>
        </p:nvSpPr>
        <p:spPr>
          <a:xfrm>
            <a:off x="9861805" y="1392744"/>
            <a:ext cx="1681530" cy="4068110"/>
          </a:xfrm>
          <a:prstGeom prst="rect">
            <a:avLst/>
          </a:prstGeom>
          <a:noFill/>
          <a:ln w="3175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ea typeface="Verdana" panose="020B0604030504040204" pitchFamily="34" charset="0"/>
              <a:cs typeface="Verdana" panose="020B0604030504040204" pitchFamily="34" charset="0"/>
            </a:endParaRPr>
          </a:p>
        </p:txBody>
      </p:sp>
      <p:sp>
        <p:nvSpPr>
          <p:cNvPr id="64" name="71 - Ορθογώνιο">
            <a:extLst>
              <a:ext uri="{FF2B5EF4-FFF2-40B4-BE49-F238E27FC236}">
                <a16:creationId xmlns:a16="http://schemas.microsoft.com/office/drawing/2014/main" id="{06631DA3-F18B-4E2F-A06B-5C3EC2005F31}"/>
              </a:ext>
            </a:extLst>
          </p:cNvPr>
          <p:cNvSpPr/>
          <p:nvPr/>
        </p:nvSpPr>
        <p:spPr>
          <a:xfrm>
            <a:off x="2399074" y="2295022"/>
            <a:ext cx="4572707" cy="2275369"/>
          </a:xfrm>
          <a:prstGeom prst="rect">
            <a:avLst/>
          </a:prstGeom>
          <a:noFill/>
          <a:ln w="317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ea typeface="Verdana" panose="020B0604030504040204" pitchFamily="34" charset="0"/>
              <a:cs typeface="Verdana" panose="020B0604030504040204" pitchFamily="34" charset="0"/>
            </a:endParaRPr>
          </a:p>
        </p:txBody>
      </p:sp>
      <p:sp>
        <p:nvSpPr>
          <p:cNvPr id="65" name="71 - Ορθογώνιο">
            <a:extLst>
              <a:ext uri="{FF2B5EF4-FFF2-40B4-BE49-F238E27FC236}">
                <a16:creationId xmlns:a16="http://schemas.microsoft.com/office/drawing/2014/main" id="{8727C814-06F1-415C-8980-C6CB8A72BA1D}"/>
              </a:ext>
            </a:extLst>
          </p:cNvPr>
          <p:cNvSpPr/>
          <p:nvPr/>
        </p:nvSpPr>
        <p:spPr>
          <a:xfrm>
            <a:off x="7052389" y="2295022"/>
            <a:ext cx="1626828" cy="2275369"/>
          </a:xfrm>
          <a:prstGeom prst="rect">
            <a:avLst/>
          </a:prstGeom>
          <a:noFill/>
          <a:ln w="317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ea typeface="Verdana" panose="020B0604030504040204" pitchFamily="34" charset="0"/>
              <a:cs typeface="Verdana" panose="020B0604030504040204" pitchFamily="34" charset="0"/>
            </a:endParaRPr>
          </a:p>
        </p:txBody>
      </p:sp>
      <p:sp>
        <p:nvSpPr>
          <p:cNvPr id="66" name="71 - Ορθογώνιο">
            <a:extLst>
              <a:ext uri="{FF2B5EF4-FFF2-40B4-BE49-F238E27FC236}">
                <a16:creationId xmlns:a16="http://schemas.microsoft.com/office/drawing/2014/main" id="{395C47C6-3F37-4761-A624-C604A6504108}"/>
              </a:ext>
            </a:extLst>
          </p:cNvPr>
          <p:cNvSpPr/>
          <p:nvPr/>
        </p:nvSpPr>
        <p:spPr>
          <a:xfrm>
            <a:off x="8776196" y="2295022"/>
            <a:ext cx="973851" cy="2275369"/>
          </a:xfrm>
          <a:prstGeom prst="rect">
            <a:avLst/>
          </a:prstGeom>
          <a:noFill/>
          <a:ln w="31750">
            <a:solidFill>
              <a:srgbClr val="CC99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a:ea typeface="Verdana" panose="020B0604030504040204" pitchFamily="34" charset="0"/>
              <a:cs typeface="Verdana" panose="020B0604030504040204" pitchFamily="34" charset="0"/>
            </a:endParaRPr>
          </a:p>
        </p:txBody>
      </p:sp>
      <p:sp>
        <p:nvSpPr>
          <p:cNvPr id="77" name="Ορθογώνιο 58">
            <a:extLst>
              <a:ext uri="{FF2B5EF4-FFF2-40B4-BE49-F238E27FC236}">
                <a16:creationId xmlns:a16="http://schemas.microsoft.com/office/drawing/2014/main" id="{6E2090ED-9EAF-4936-8BD2-19DB538782AA}"/>
              </a:ext>
            </a:extLst>
          </p:cNvPr>
          <p:cNvSpPr/>
          <p:nvPr/>
        </p:nvSpPr>
        <p:spPr>
          <a:xfrm>
            <a:off x="8948698" y="5851689"/>
            <a:ext cx="2233971" cy="48946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spcAft>
                <a:spcPts val="1200"/>
              </a:spcAft>
            </a:pPr>
            <a:r>
              <a:rPr lang="el-GR" sz="1200" b="1" dirty="0">
                <a:solidFill>
                  <a:schemeClr val="tx1"/>
                </a:solidFill>
                <a:ea typeface="Verdana" panose="020B0604030504040204" pitchFamily="34" charset="0"/>
                <a:cs typeface="Verdana" panose="020B0604030504040204" pitchFamily="34" charset="0"/>
              </a:rPr>
              <a:t>Κυκλική οικονομία</a:t>
            </a:r>
            <a:endParaRPr lang="en-GB" sz="1200" dirty="0">
              <a:solidFill>
                <a:schemeClr val="tx1"/>
              </a:solidFill>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270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par>
                                <p:cTn id="38" presetID="10" presetClass="entr" presetSubtype="0" fill="hold"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500"/>
                                        <p:tgtEl>
                                          <p:spTgt spid="52"/>
                                        </p:tgtEl>
                                      </p:cBhvr>
                                    </p:animEffect>
                                  </p:childTnLst>
                                </p:cTn>
                              </p:par>
                              <p:par>
                                <p:cTn id="53" presetID="10" presetClass="entr" presetSubtype="0"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animEffect transition="in" filter="fade">
                                      <p:cBhvr>
                                        <p:cTn id="61" dur="500"/>
                                        <p:tgtEl>
                                          <p:spTgt spid="53"/>
                                        </p:tgtEl>
                                      </p:cBhvr>
                                    </p:animEffect>
                                  </p:childTnLst>
                                </p:cTn>
                              </p:par>
                              <p:par>
                                <p:cTn id="62" presetID="10" presetClass="entr" presetSubtype="0"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500"/>
                                        <p:tgtEl>
                                          <p:spTgt spid="48"/>
                                        </p:tgtEl>
                                      </p:cBhvr>
                                    </p:animEffect>
                                  </p:childTnLst>
                                </p:cTn>
                              </p:par>
                              <p:par>
                                <p:cTn id="65" presetID="10" presetClass="entr" presetSubtype="0"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fade">
                                      <p:cBhvr>
                                        <p:cTn id="67" dur="500"/>
                                        <p:tgtEl>
                                          <p:spTgt spid="5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fade">
                                      <p:cBhvr>
                                        <p:cTn id="70" dur="500"/>
                                        <p:tgtEl>
                                          <p:spTgt spid="7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fade">
                                      <p:cBhvr>
                                        <p:cTn id="73" dur="500"/>
                                        <p:tgtEl>
                                          <p:spTgt spid="6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500"/>
                                        <p:tgtEl>
                                          <p:spTgt spid="3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500"/>
                                        <p:tgtEl>
                                          <p:spTgt spid="66"/>
                                        </p:tgtEl>
                                      </p:cBhvr>
                                    </p:animEffect>
                                  </p:childTnLst>
                                </p:cTn>
                              </p:par>
                              <p:par>
                                <p:cTn id="89" presetID="10" presetClass="entr" presetSubtype="0" fill="hold"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4" grpId="0" animBg="1"/>
      <p:bldP spid="25" grpId="0" animBg="1"/>
      <p:bldP spid="26" grpId="0" animBg="1"/>
      <p:bldP spid="27" grpId="0" animBg="1"/>
      <p:bldP spid="32" grpId="0" animBg="1"/>
      <p:bldP spid="47" grpId="0" animBg="1"/>
      <p:bldP spid="57" grpId="0" animBg="1"/>
      <p:bldP spid="62" grpId="0" animBg="1"/>
      <p:bldP spid="63" grpId="0" animBg="1"/>
      <p:bldP spid="65" grpId="0" animBg="1"/>
      <p:bldP spid="66" grpId="0" animBg="1"/>
      <p:bldP spid="7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18286BB-6B63-4F3F-B797-D234DFCF8910}"/>
              </a:ext>
            </a:extLst>
          </p:cNvPr>
          <p:cNvSpPr txBox="1"/>
          <p:nvPr/>
        </p:nvSpPr>
        <p:spPr>
          <a:xfrm>
            <a:off x="208037" y="4189501"/>
            <a:ext cx="11742057" cy="2585323"/>
          </a:xfrm>
          <a:prstGeom prst="rect">
            <a:avLst/>
          </a:prstGeom>
          <a:solidFill>
            <a:schemeClr val="bg1">
              <a:lumMod val="85000"/>
            </a:schemeClr>
          </a:solidFill>
        </p:spPr>
        <p:txBody>
          <a:bodyPr wrap="square">
            <a:spAutoFit/>
          </a:bodyPr>
          <a:lstStyle/>
          <a:p>
            <a:pPr algn="just"/>
            <a:r>
              <a:rPr lang="en-US" dirty="0">
                <a:latin typeface="Times New Roman" panose="02020603050405020304" pitchFamily="18" charset="0"/>
                <a:cs typeface="Times New Roman" panose="02020603050405020304" pitchFamily="18" charset="0"/>
              </a:rPr>
              <a:t>Transportation: </a:t>
            </a:r>
            <a:r>
              <a:rPr lang="el-GR" dirty="0">
                <a:latin typeface="Times New Roman" panose="02020603050405020304" pitchFamily="18" charset="0"/>
                <a:cs typeface="Times New Roman" panose="02020603050405020304" pitchFamily="18" charset="0"/>
              </a:rPr>
              <a:t>Οι επιπτώσεις στις μεταφορές προκύπτουν από εκπομπές που προκαλούνται από την εξόρυξη και την παραγωγή καυσίμου και την καύση τους κατά τις μεταφορικές εργασίες. Κάθε εξάρτημα θεωρείται ότι μεταφέρεται στον χώρο του αιολικού πάρκου από τον κατασκευαστή του εξαρτήματος με οδικό φορτηγό, μετρούμενο σε τον-χιλιόμετρα (</a:t>
            </a:r>
            <a:r>
              <a:rPr lang="el-GR" dirty="0" err="1">
                <a:latin typeface="Times New Roman" panose="02020603050405020304" pitchFamily="18" charset="0"/>
                <a:cs typeface="Times New Roman" panose="02020603050405020304" pitchFamily="18" charset="0"/>
              </a:rPr>
              <a:t>tkm</a:t>
            </a:r>
            <a:r>
              <a:rPr lang="el-GR" dirty="0">
                <a:latin typeface="Times New Roman" panose="02020603050405020304" pitchFamily="18" charset="0"/>
                <a:cs typeface="Times New Roman" panose="02020603050405020304" pitchFamily="18" charset="0"/>
              </a:rPr>
              <a:t>). Η μονάδα </a:t>
            </a:r>
            <a:r>
              <a:rPr lang="el-GR" dirty="0" err="1">
                <a:latin typeface="Times New Roman" panose="02020603050405020304" pitchFamily="18" charset="0"/>
                <a:cs typeface="Times New Roman" panose="02020603050405020304" pitchFamily="18" charset="0"/>
              </a:rPr>
              <a:t>tkm</a:t>
            </a:r>
            <a:r>
              <a:rPr lang="el-GR" dirty="0">
                <a:latin typeface="Times New Roman" panose="02020603050405020304" pitchFamily="18" charset="0"/>
                <a:cs typeface="Times New Roman" panose="02020603050405020304" pitchFamily="18" charset="0"/>
              </a:rPr>
              <a:t> ισοδυναμεί με τη μεταφορά ενός τόνου (1.000 </a:t>
            </a:r>
            <a:r>
              <a:rPr lang="el-GR" dirty="0" err="1">
                <a:latin typeface="Times New Roman" panose="02020603050405020304" pitchFamily="18" charset="0"/>
                <a:cs typeface="Times New Roman" panose="02020603050405020304" pitchFamily="18" charset="0"/>
              </a:rPr>
              <a:t>kg</a:t>
            </a:r>
            <a:r>
              <a:rPr lang="el-GR" dirty="0">
                <a:latin typeface="Times New Roman" panose="02020603050405020304" pitchFamily="18" charset="0"/>
                <a:cs typeface="Times New Roman" panose="02020603050405020304" pitchFamily="18" charset="0"/>
              </a:rPr>
              <a:t>) προϊόντος σε διάστημα ενός χιλιομέτρου. Ένας συντελεστής φορτίου 50% χρησιμοποιείται για να ληφθούν υπόψη τα φορτηγά που μεταφέρουν εξαρτήματα του στροβίλου στην περιοχή ανέμου και επιστρέφουν στον κατασκευαστή άδεια. Ο Πίνακας 3 παρουσιάζει την απόσταση από τους προμηθευτές εξαρτημάτων της ανεμογεννήτριας μέχρι τη θέση του αιολικού πάρκου (υποτίθεται ότι είναι η περιοχή </a:t>
            </a:r>
            <a:r>
              <a:rPr lang="el-GR" dirty="0" err="1">
                <a:latin typeface="Times New Roman" panose="02020603050405020304" pitchFamily="18" charset="0"/>
                <a:cs typeface="Times New Roman" panose="02020603050405020304" pitchFamily="18" charset="0"/>
              </a:rPr>
              <a:t>Augspurger</a:t>
            </a:r>
            <a:r>
              <a:rPr lang="el-GR" dirty="0">
                <a:latin typeface="Times New Roman" panose="02020603050405020304" pitchFamily="18" charset="0"/>
                <a:cs typeface="Times New Roman" panose="02020603050405020304" pitchFamily="18" charset="0"/>
              </a:rPr>
              <a:t> στην Πολιτεία της Ουάσιγκτον). Η μεταφορά υλικών, εξαρτημάτων και συγκροτημάτων στον κατασκευαστή του στροβίλου έχει </a:t>
            </a:r>
            <a:r>
              <a:rPr lang="el-GR" dirty="0" err="1">
                <a:latin typeface="Times New Roman" panose="02020603050405020304" pitchFamily="18" charset="0"/>
                <a:cs typeface="Times New Roman" panose="02020603050405020304" pitchFamily="18" charset="0"/>
              </a:rPr>
              <a:t>παραμεληθεί</a:t>
            </a:r>
            <a:r>
              <a:rPr lang="el-GR" dirty="0">
                <a:latin typeface="Times New Roman" panose="02020603050405020304" pitchFamily="18" charset="0"/>
                <a:cs typeface="Times New Roman" panose="02020603050405020304" pitchFamily="18" charset="0"/>
              </a:rPr>
              <a:t> λόγω της αδυναμίας εντοπισμού της πλήρους αλυσίδας εφοδιασμού.</a:t>
            </a:r>
            <a:endParaRPr lang="en-US"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ED7D388D-DAEE-4E66-9C67-45E1799E49C3}"/>
              </a:ext>
            </a:extLst>
          </p:cNvPr>
          <p:cNvPicPr>
            <a:picLocks noChangeAspect="1"/>
          </p:cNvPicPr>
          <p:nvPr/>
        </p:nvPicPr>
        <p:blipFill>
          <a:blip r:embed="rId2"/>
          <a:stretch>
            <a:fillRect/>
          </a:stretch>
        </p:blipFill>
        <p:spPr>
          <a:xfrm>
            <a:off x="1826381" y="712345"/>
            <a:ext cx="8539237" cy="3371574"/>
          </a:xfrm>
          <a:prstGeom prst="rect">
            <a:avLst/>
          </a:prstGeom>
          <a:ln>
            <a:noFill/>
          </a:ln>
          <a:effectLst>
            <a:outerShdw blurRad="292100" dist="139700" dir="2700000" algn="tl" rotWithShape="0">
              <a:srgbClr val="333333">
                <a:alpha val="65000"/>
              </a:srgbClr>
            </a:outerShdw>
          </a:effectLst>
        </p:spPr>
      </p:pic>
      <p:sp>
        <p:nvSpPr>
          <p:cNvPr id="15" name="Title 1">
            <a:extLst>
              <a:ext uri="{FF2B5EF4-FFF2-40B4-BE49-F238E27FC236}">
                <a16:creationId xmlns:a16="http://schemas.microsoft.com/office/drawing/2014/main" id="{316019A0-F262-4AEB-AEF4-CFB53B0DC701}"/>
              </a:ext>
            </a:extLst>
          </p:cNvPr>
          <p:cNvSpPr>
            <a:spLocks noGrp="1"/>
          </p:cNvSpPr>
          <p:nvPr>
            <p:ph type="title"/>
          </p:nvPr>
        </p:nvSpPr>
        <p:spPr>
          <a:xfrm>
            <a:off x="1717677" y="137334"/>
            <a:ext cx="8853561" cy="575011"/>
          </a:xfrm>
        </p:spPr>
        <p:txBody>
          <a:bodyPr vert="horz" lIns="91440" tIns="45720" rIns="91440" bIns="45720" rtlCol="0" anchor="ctr">
            <a:normAutofit/>
          </a:bodyPr>
          <a:lstStyle/>
          <a:p>
            <a:pPr>
              <a:lnSpc>
                <a:spcPct val="90000"/>
              </a:lnSpc>
            </a:pPr>
            <a:r>
              <a:rPr lang="en-US" sz="2500" b="1" dirty="0" err="1"/>
              <a:t>Ανάλυση</a:t>
            </a:r>
            <a:r>
              <a:rPr lang="en-US" sz="2500" b="1" dirty="0"/>
              <a:t> κύκλου ζωής α</a:t>
            </a:r>
            <a:r>
              <a:rPr lang="en-US" sz="2500" b="1" dirty="0" err="1"/>
              <a:t>ιολικής</a:t>
            </a:r>
            <a:r>
              <a:rPr lang="en-US" sz="2500" b="1" dirty="0"/>
              <a:t> </a:t>
            </a:r>
            <a:r>
              <a:rPr lang="en-US" sz="2500" b="1" dirty="0" err="1"/>
              <a:t>ενέργει</a:t>
            </a:r>
            <a:r>
              <a:rPr lang="en-US" sz="2500" b="1" dirty="0"/>
              <a:t>α (Wind turbine LCA) </a:t>
            </a:r>
          </a:p>
        </p:txBody>
      </p:sp>
    </p:spTree>
    <p:extLst>
      <p:ext uri="{BB962C8B-B14F-4D97-AF65-F5344CB8AC3E}">
        <p14:creationId xmlns:p14="http://schemas.microsoft.com/office/powerpoint/2010/main" val="945775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18286BB-6B63-4F3F-B797-D234DFCF8910}"/>
              </a:ext>
            </a:extLst>
          </p:cNvPr>
          <p:cNvSpPr txBox="1"/>
          <p:nvPr/>
        </p:nvSpPr>
        <p:spPr>
          <a:xfrm>
            <a:off x="389542" y="4441372"/>
            <a:ext cx="11633125" cy="2031325"/>
          </a:xfrm>
          <a:prstGeom prst="rect">
            <a:avLst/>
          </a:prstGeom>
          <a:solidFill>
            <a:schemeClr val="bg1">
              <a:lumMod val="85000"/>
            </a:schemeClr>
          </a:solidFill>
        </p:spPr>
        <p:txBody>
          <a:bodyPr wrap="square">
            <a:spAutoFit/>
          </a:bodyPr>
          <a:lstStyle/>
          <a:p>
            <a:pPr algn="just"/>
            <a:r>
              <a:rPr lang="en-US" dirty="0">
                <a:latin typeface="Times New Roman" panose="02020603050405020304" pitchFamily="18" charset="0"/>
                <a:cs typeface="Times New Roman" panose="02020603050405020304" pitchFamily="18" charset="0"/>
              </a:rPr>
              <a:t>Dismantling and recycling: </a:t>
            </a:r>
            <a:r>
              <a:rPr lang="el-GR" dirty="0">
                <a:latin typeface="Times New Roman" panose="02020603050405020304" pitchFamily="18" charset="0"/>
                <a:cs typeface="Times New Roman" panose="02020603050405020304" pitchFamily="18" charset="0"/>
              </a:rPr>
              <a:t>Το στάδιο του τέλους ζωής είναι μια σημαντική πτυχή του LCA. Τα ποσοστά ανακύκλωσης των υλικών έχουν υιοθετηθεί από προηγούμενες μελέτες (</a:t>
            </a:r>
            <a:r>
              <a:rPr lang="el-GR" dirty="0" err="1">
                <a:latin typeface="Times New Roman" panose="02020603050405020304" pitchFamily="18" charset="0"/>
                <a:cs typeface="Times New Roman" panose="02020603050405020304" pitchFamily="18" charset="0"/>
              </a:rPr>
              <a:t>Elsam</a:t>
            </a:r>
            <a:r>
              <a:rPr lang="el-GR" dirty="0">
                <a:latin typeface="Times New Roman" panose="02020603050405020304" pitchFamily="18" charset="0"/>
                <a:cs typeface="Times New Roman" panose="02020603050405020304" pitchFamily="18" charset="0"/>
              </a:rPr>
              <a:t>, 2004; </a:t>
            </a:r>
            <a:r>
              <a:rPr lang="el-GR" dirty="0" err="1">
                <a:latin typeface="Times New Roman" panose="02020603050405020304" pitchFamily="18" charset="0"/>
                <a:cs typeface="Times New Roman" panose="02020603050405020304" pitchFamily="18" charset="0"/>
              </a:rPr>
              <a:t>Martinez</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et</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al</a:t>
            </a:r>
            <a:r>
              <a:rPr lang="el-GR" dirty="0">
                <a:latin typeface="Times New Roman" panose="02020603050405020304" pitchFamily="18" charset="0"/>
                <a:cs typeface="Times New Roman" panose="02020603050405020304" pitchFamily="18" charset="0"/>
              </a:rPr>
              <a:t>., 2010; </a:t>
            </a:r>
            <a:r>
              <a:rPr lang="el-GR" dirty="0" err="1">
                <a:latin typeface="Times New Roman" panose="02020603050405020304" pitchFamily="18" charset="0"/>
                <a:cs typeface="Times New Roman" panose="02020603050405020304" pitchFamily="18" charset="0"/>
              </a:rPr>
              <a:t>Tremeac</a:t>
            </a:r>
            <a:r>
              <a:rPr lang="el-GR" dirty="0">
                <a:latin typeface="Times New Roman" panose="02020603050405020304" pitchFamily="18" charset="0"/>
                <a:cs typeface="Times New Roman" panose="02020603050405020304" pitchFamily="18" charset="0"/>
              </a:rPr>
              <a:t> and </a:t>
            </a:r>
            <a:r>
              <a:rPr lang="el-GR" dirty="0" err="1">
                <a:latin typeface="Times New Roman" panose="02020603050405020304" pitchFamily="18" charset="0"/>
                <a:cs typeface="Times New Roman" panose="02020603050405020304" pitchFamily="18" charset="0"/>
              </a:rPr>
              <a:t>Meunier</a:t>
            </a:r>
            <a:r>
              <a:rPr lang="el-GR" dirty="0">
                <a:latin typeface="Times New Roman" panose="02020603050405020304" pitchFamily="18" charset="0"/>
                <a:cs typeface="Times New Roman" panose="02020603050405020304" pitchFamily="18" charset="0"/>
              </a:rPr>
              <a:t>, 2009; </a:t>
            </a:r>
            <a:r>
              <a:rPr lang="el-GR" dirty="0" err="1">
                <a:latin typeface="Times New Roman" panose="02020603050405020304" pitchFamily="18" charset="0"/>
                <a:cs typeface="Times New Roman" panose="02020603050405020304" pitchFamily="18" charset="0"/>
              </a:rPr>
              <a:t>Wagner</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et</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al</a:t>
            </a:r>
            <a:r>
              <a:rPr lang="el-GR" dirty="0">
                <a:latin typeface="Times New Roman" panose="02020603050405020304" pitchFamily="18" charset="0"/>
                <a:cs typeface="Times New Roman" panose="02020603050405020304" pitchFamily="18" charset="0"/>
              </a:rPr>
              <a:t>., 2011; </a:t>
            </a:r>
            <a:r>
              <a:rPr lang="el-GR" dirty="0" err="1">
                <a:latin typeface="Times New Roman" panose="02020603050405020304" pitchFamily="18" charset="0"/>
                <a:cs typeface="Times New Roman" panose="02020603050405020304" pitchFamily="18" charset="0"/>
              </a:rPr>
              <a:t>Wang</a:t>
            </a:r>
            <a:r>
              <a:rPr lang="el-GR" dirty="0">
                <a:latin typeface="Times New Roman" panose="02020603050405020304" pitchFamily="18" charset="0"/>
                <a:cs typeface="Times New Roman" panose="02020603050405020304" pitchFamily="18" charset="0"/>
              </a:rPr>
              <a:t> and </a:t>
            </a:r>
            <a:r>
              <a:rPr lang="el-GR" dirty="0" err="1">
                <a:latin typeface="Times New Roman" panose="02020603050405020304" pitchFamily="18" charset="0"/>
                <a:cs typeface="Times New Roman" panose="02020603050405020304" pitchFamily="18" charset="0"/>
              </a:rPr>
              <a:t>Sun</a:t>
            </a:r>
            <a:r>
              <a:rPr lang="el-GR" dirty="0">
                <a:latin typeface="Times New Roman" panose="02020603050405020304" pitchFamily="18" charset="0"/>
                <a:cs typeface="Times New Roman" panose="02020603050405020304" pitchFamily="18" charset="0"/>
              </a:rPr>
              <a:t>, 2012). Τα ποσοστά ανακύκλωσης χάλυβα, χαλκού, αλουμινίου και χυτοσιδήρου είναι στο 90% και τα μη ανακυκλώσιμα απόβλητα μεταφέρονται σε χώρο υγειονομικής ταφής. Το σκυρόδεμα δεν ανακυκλώνεται, επομένως υποτίθεται ότι θα απορριφθεί εξ ολοκλήρου (</a:t>
            </a:r>
            <a:r>
              <a:rPr lang="el-GR" dirty="0" err="1">
                <a:latin typeface="Times New Roman" panose="02020603050405020304" pitchFamily="18" charset="0"/>
                <a:cs typeface="Times New Roman" panose="02020603050405020304" pitchFamily="18" charset="0"/>
              </a:rPr>
              <a:t>αφημένο</a:t>
            </a:r>
            <a:r>
              <a:rPr lang="el-GR" dirty="0">
                <a:latin typeface="Times New Roman" panose="02020603050405020304" pitchFamily="18" charset="0"/>
                <a:cs typeface="Times New Roman" panose="02020603050405020304" pitchFamily="18" charset="0"/>
              </a:rPr>
              <a:t> στο έδαφος). Υποτίθεται ότι η τοποθεσία ανακύκλωσης απέχει 50 </a:t>
            </a:r>
            <a:r>
              <a:rPr lang="el-GR" dirty="0" err="1">
                <a:latin typeface="Times New Roman" panose="02020603050405020304" pitchFamily="18" charset="0"/>
                <a:cs typeface="Times New Roman" panose="02020603050405020304" pitchFamily="18" charset="0"/>
              </a:rPr>
              <a:t>km</a:t>
            </a:r>
            <a:r>
              <a:rPr lang="el-GR" dirty="0">
                <a:latin typeface="Times New Roman" panose="02020603050405020304" pitchFamily="18" charset="0"/>
                <a:cs typeface="Times New Roman" panose="02020603050405020304" pitchFamily="18" charset="0"/>
              </a:rPr>
              <a:t> από το αιολικό πάρκο. Η στρατηγική θεραπείας για το τέλος της ζωής του υλικού φαίνεται στον Πίνακα 4.</a:t>
            </a:r>
            <a:endParaRPr lang="en-US" dirty="0">
              <a:latin typeface="Times New Roman" panose="02020603050405020304" pitchFamily="18" charset="0"/>
              <a:cs typeface="Times New Roman" panose="02020603050405020304" pitchFamily="18" charset="0"/>
            </a:endParaRPr>
          </a:p>
        </p:txBody>
      </p:sp>
      <p:sp>
        <p:nvSpPr>
          <p:cNvPr id="15" name="Title 1">
            <a:extLst>
              <a:ext uri="{FF2B5EF4-FFF2-40B4-BE49-F238E27FC236}">
                <a16:creationId xmlns:a16="http://schemas.microsoft.com/office/drawing/2014/main" id="{316019A0-F262-4AEB-AEF4-CFB53B0DC701}"/>
              </a:ext>
            </a:extLst>
          </p:cNvPr>
          <p:cNvSpPr>
            <a:spLocks noGrp="1"/>
          </p:cNvSpPr>
          <p:nvPr>
            <p:ph type="title"/>
          </p:nvPr>
        </p:nvSpPr>
        <p:spPr>
          <a:xfrm>
            <a:off x="1717677" y="195390"/>
            <a:ext cx="8853561" cy="575011"/>
          </a:xfrm>
        </p:spPr>
        <p:txBody>
          <a:bodyPr vert="horz" lIns="91440" tIns="45720" rIns="91440" bIns="45720" rtlCol="0" anchor="ctr">
            <a:normAutofit/>
          </a:bodyPr>
          <a:lstStyle/>
          <a:p>
            <a:pPr>
              <a:lnSpc>
                <a:spcPct val="90000"/>
              </a:lnSpc>
            </a:pPr>
            <a:r>
              <a:rPr lang="en-US" sz="2500" b="1" dirty="0" err="1"/>
              <a:t>Ανάλυση</a:t>
            </a:r>
            <a:r>
              <a:rPr lang="en-US" sz="2500" b="1" dirty="0"/>
              <a:t> κύκλου ζωής α</a:t>
            </a:r>
            <a:r>
              <a:rPr lang="en-US" sz="2500" b="1" dirty="0" err="1"/>
              <a:t>ιολικής</a:t>
            </a:r>
            <a:r>
              <a:rPr lang="en-US" sz="2500" b="1" dirty="0"/>
              <a:t> </a:t>
            </a:r>
            <a:r>
              <a:rPr lang="en-US" sz="2500" b="1" dirty="0" err="1"/>
              <a:t>ενέργει</a:t>
            </a:r>
            <a:r>
              <a:rPr lang="en-US" sz="2500" b="1" dirty="0"/>
              <a:t>α (Wind turbine LCA) </a:t>
            </a:r>
          </a:p>
        </p:txBody>
      </p:sp>
      <p:pic>
        <p:nvPicPr>
          <p:cNvPr id="3" name="Picture 2">
            <a:extLst>
              <a:ext uri="{FF2B5EF4-FFF2-40B4-BE49-F238E27FC236}">
                <a16:creationId xmlns:a16="http://schemas.microsoft.com/office/drawing/2014/main" id="{B9861670-5C1C-4987-9E55-7A7EA99F1585}"/>
              </a:ext>
            </a:extLst>
          </p:cNvPr>
          <p:cNvPicPr>
            <a:picLocks noChangeAspect="1"/>
          </p:cNvPicPr>
          <p:nvPr/>
        </p:nvPicPr>
        <p:blipFill>
          <a:blip r:embed="rId2"/>
          <a:stretch>
            <a:fillRect/>
          </a:stretch>
        </p:blipFill>
        <p:spPr>
          <a:xfrm>
            <a:off x="2656417" y="804862"/>
            <a:ext cx="6743700" cy="34194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57856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9068-704E-41D5-84B3-983769C42528}"/>
              </a:ext>
            </a:extLst>
          </p:cNvPr>
          <p:cNvSpPr>
            <a:spLocks noGrp="1"/>
          </p:cNvSpPr>
          <p:nvPr>
            <p:ph type="title"/>
          </p:nvPr>
        </p:nvSpPr>
        <p:spPr>
          <a:xfrm>
            <a:off x="4158769" y="198362"/>
            <a:ext cx="7795936" cy="712906"/>
          </a:xfrm>
        </p:spPr>
        <p:txBody>
          <a:bodyPr>
            <a:normAutofit fontScale="90000"/>
          </a:bodyPr>
          <a:lstStyle/>
          <a:p>
            <a:r>
              <a:rPr lang="en-US" dirty="0"/>
              <a:t>Life cycle impact assessment method</a:t>
            </a:r>
          </a:p>
        </p:txBody>
      </p:sp>
      <p:sp>
        <p:nvSpPr>
          <p:cNvPr id="6" name="TextBox 5">
            <a:extLst>
              <a:ext uri="{FF2B5EF4-FFF2-40B4-BE49-F238E27FC236}">
                <a16:creationId xmlns:a16="http://schemas.microsoft.com/office/drawing/2014/main" id="{561794D1-EBF4-4C2B-8FA4-5CF18E2C65EA}"/>
              </a:ext>
            </a:extLst>
          </p:cNvPr>
          <p:cNvSpPr txBox="1"/>
          <p:nvPr/>
        </p:nvSpPr>
        <p:spPr>
          <a:xfrm>
            <a:off x="299231" y="1259611"/>
            <a:ext cx="11593538" cy="1569660"/>
          </a:xfrm>
          <a:prstGeom prst="rect">
            <a:avLst/>
          </a:prstGeom>
          <a:solidFill>
            <a:schemeClr val="bg1">
              <a:lumMod val="85000"/>
            </a:schemeClr>
          </a:solidFill>
        </p:spPr>
        <p:txBody>
          <a:bodyPr wrap="square">
            <a:spAutoFit/>
          </a:bodyPr>
          <a:lstStyle/>
          <a:p>
            <a:pPr algn="just"/>
            <a:r>
              <a:rPr lang="en-US" sz="1600" dirty="0"/>
              <a:t>The life cycle inventories for the two 2.0 MW wind turbine models were used to support life cycle impact assessment using two methods: </a:t>
            </a:r>
            <a:r>
              <a:rPr lang="en-US" sz="1600" dirty="0" err="1"/>
              <a:t>ReCiPe</a:t>
            </a:r>
            <a:r>
              <a:rPr lang="en-US" sz="1600" dirty="0"/>
              <a:t> 2008 and energy payback analysis. Commercial LCA software (</a:t>
            </a:r>
            <a:r>
              <a:rPr lang="en-US" sz="1600" dirty="0" err="1"/>
              <a:t>SimaPro</a:t>
            </a:r>
            <a:r>
              <a:rPr lang="en-US" sz="1600" dirty="0"/>
              <a:t> 7.3) was used to assist the analysis. The environmental impacts of wind turbines were compared using </a:t>
            </a:r>
            <a:r>
              <a:rPr lang="en-US" sz="1600" dirty="0" err="1"/>
              <a:t>ReCiPe</a:t>
            </a:r>
            <a:r>
              <a:rPr lang="en-US" sz="1600" dirty="0"/>
              <a:t> 2008 version 1.03. with a world weighting set across three different archetypical perspectives (i.e., egalitarian, </a:t>
            </a:r>
            <a:r>
              <a:rPr lang="en-US" sz="1600" dirty="0" err="1"/>
              <a:t>hierarchist</a:t>
            </a:r>
            <a:r>
              <a:rPr lang="en-US" sz="1600" dirty="0"/>
              <a:t>, and individualist). WD category is not taking into consideration in </a:t>
            </a:r>
            <a:r>
              <a:rPr lang="en-US" sz="1600" dirty="0" err="1"/>
              <a:t>SimaPro</a:t>
            </a:r>
            <a:r>
              <a:rPr lang="en-US" sz="1600" dirty="0"/>
              <a:t> software, so this category will be represented as zero herein. In the method, one thousand points is equivalent to the environmental impact generated by one European citizen over the course of a year (</a:t>
            </a:r>
            <a:r>
              <a:rPr lang="en-US" sz="1600" dirty="0" err="1"/>
              <a:t>Goedkoop</a:t>
            </a:r>
            <a:r>
              <a:rPr lang="en-US" sz="1600" dirty="0"/>
              <a:t> et al., 2009).</a:t>
            </a:r>
          </a:p>
        </p:txBody>
      </p:sp>
      <p:graphicFrame>
        <p:nvGraphicFramePr>
          <p:cNvPr id="7" name="Table 7">
            <a:extLst>
              <a:ext uri="{FF2B5EF4-FFF2-40B4-BE49-F238E27FC236}">
                <a16:creationId xmlns:a16="http://schemas.microsoft.com/office/drawing/2014/main" id="{5213CAD2-772B-48A1-AFCA-5A5D5A47DB7D}"/>
              </a:ext>
            </a:extLst>
          </p:cNvPr>
          <p:cNvGraphicFramePr>
            <a:graphicFrameLocks noGrp="1"/>
          </p:cNvGraphicFramePr>
          <p:nvPr>
            <p:extLst>
              <p:ext uri="{D42A27DB-BD31-4B8C-83A1-F6EECF244321}">
                <p14:modId xmlns:p14="http://schemas.microsoft.com/office/powerpoint/2010/main" val="3292810454"/>
              </p:ext>
            </p:extLst>
          </p:nvPr>
        </p:nvGraphicFramePr>
        <p:xfrm>
          <a:off x="882677" y="3071401"/>
          <a:ext cx="10607800" cy="3482123"/>
        </p:xfrm>
        <a:graphic>
          <a:graphicData uri="http://schemas.openxmlformats.org/drawingml/2006/table">
            <a:tbl>
              <a:tblPr firstRow="1" bandRow="1">
                <a:tableStyleId>{5C22544A-7EE6-4342-B048-85BDC9FD1C3A}</a:tableStyleId>
              </a:tblPr>
              <a:tblGrid>
                <a:gridCol w="3535932">
                  <a:extLst>
                    <a:ext uri="{9D8B030D-6E8A-4147-A177-3AD203B41FA5}">
                      <a16:colId xmlns:a16="http://schemas.microsoft.com/office/drawing/2014/main" val="1548274091"/>
                    </a:ext>
                  </a:extLst>
                </a:gridCol>
                <a:gridCol w="3637906">
                  <a:extLst>
                    <a:ext uri="{9D8B030D-6E8A-4147-A177-3AD203B41FA5}">
                      <a16:colId xmlns:a16="http://schemas.microsoft.com/office/drawing/2014/main" val="3816421225"/>
                    </a:ext>
                  </a:extLst>
                </a:gridCol>
                <a:gridCol w="3433962">
                  <a:extLst>
                    <a:ext uri="{9D8B030D-6E8A-4147-A177-3AD203B41FA5}">
                      <a16:colId xmlns:a16="http://schemas.microsoft.com/office/drawing/2014/main" val="2579351890"/>
                    </a:ext>
                  </a:extLst>
                </a:gridCol>
              </a:tblGrid>
              <a:tr h="341933">
                <a:tc gridSpan="3">
                  <a:txBody>
                    <a:bodyPr/>
                    <a:lstStyle/>
                    <a:p>
                      <a:r>
                        <a:rPr lang="en-US" sz="1600" dirty="0">
                          <a:latin typeface="Times New Roman" panose="02020603050405020304" pitchFamily="18" charset="0"/>
                          <a:cs typeface="Times New Roman" panose="02020603050405020304" pitchFamily="18" charset="0"/>
                        </a:rPr>
                        <a:t>The </a:t>
                      </a:r>
                      <a:r>
                        <a:rPr lang="en-US" sz="1600" dirty="0" err="1">
                          <a:latin typeface="Times New Roman" panose="02020603050405020304" pitchFamily="18" charset="0"/>
                          <a:cs typeface="Times New Roman" panose="02020603050405020304" pitchFamily="18" charset="0"/>
                        </a:rPr>
                        <a:t>ReCiPe</a:t>
                      </a:r>
                      <a:r>
                        <a:rPr lang="en-US" sz="1600" dirty="0">
                          <a:latin typeface="Times New Roman" panose="02020603050405020304" pitchFamily="18" charset="0"/>
                          <a:cs typeface="Times New Roman" panose="02020603050405020304" pitchFamily="18" charset="0"/>
                        </a:rPr>
                        <a:t> method evaluates the impact to 18 midpoint categories as follows:</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33943561"/>
                  </a:ext>
                </a:extLst>
              </a:tr>
              <a:tr h="50784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Fossil depletion (FD)</a:t>
                      </a:r>
                    </a:p>
                  </a:txBody>
                  <a:tcPr/>
                </a:tc>
                <a:tc>
                  <a:txBody>
                    <a:bodyPr/>
                    <a:lstStyle/>
                    <a:p>
                      <a:r>
                        <a:rPr lang="en-US" sz="1600" dirty="0">
                          <a:latin typeface="Times New Roman" panose="02020603050405020304" pitchFamily="18" charset="0"/>
                          <a:cs typeface="Times New Roman" panose="02020603050405020304" pitchFamily="18" charset="0"/>
                        </a:rPr>
                        <a:t>Terrestrial acidification (TA) </a:t>
                      </a:r>
                    </a:p>
                  </a:txBody>
                  <a:tcPr/>
                </a:tc>
                <a:tc>
                  <a:txBody>
                    <a:bodyPr/>
                    <a:lstStyle/>
                    <a:p>
                      <a:r>
                        <a:rPr lang="en-US" sz="1600" dirty="0">
                          <a:latin typeface="Times New Roman" panose="02020603050405020304" pitchFamily="18" charset="0"/>
                          <a:cs typeface="Times New Roman" panose="02020603050405020304" pitchFamily="18" charset="0"/>
                        </a:rPr>
                        <a:t>Water depletion (WD)</a:t>
                      </a:r>
                    </a:p>
                  </a:txBody>
                  <a:tcPr/>
                </a:tc>
                <a:extLst>
                  <a:ext uri="{0D108BD9-81ED-4DB2-BD59-A6C34878D82A}">
                    <a16:rowId xmlns:a16="http://schemas.microsoft.com/office/drawing/2014/main" val="600031927"/>
                  </a:ext>
                </a:extLst>
              </a:tr>
              <a:tr h="507844">
                <a:tc>
                  <a:txBody>
                    <a:bodyPr/>
                    <a:lstStyle/>
                    <a:p>
                      <a:r>
                        <a:rPr lang="en-US" sz="1600" dirty="0">
                          <a:latin typeface="Times New Roman" panose="02020603050405020304" pitchFamily="18" charset="0"/>
                          <a:cs typeface="Times New Roman" panose="02020603050405020304" pitchFamily="18" charset="0"/>
                        </a:rPr>
                        <a:t>Metal depletion (MD)</a:t>
                      </a:r>
                    </a:p>
                  </a:txBody>
                  <a:tcPr/>
                </a:tc>
                <a:tc>
                  <a:txBody>
                    <a:bodyPr/>
                    <a:lstStyle/>
                    <a:p>
                      <a:r>
                        <a:rPr lang="en-US" sz="1600" dirty="0">
                          <a:latin typeface="Times New Roman" panose="02020603050405020304" pitchFamily="18" charset="0"/>
                          <a:cs typeface="Times New Roman" panose="02020603050405020304" pitchFamily="18" charset="0"/>
                        </a:rPr>
                        <a:t>Climate change-ecosystems (CCE)</a:t>
                      </a:r>
                    </a:p>
                  </a:txBody>
                  <a:tcPr/>
                </a:tc>
                <a:tc>
                  <a:txBody>
                    <a:bodyPr/>
                    <a:lstStyle/>
                    <a:p>
                      <a:r>
                        <a:rPr lang="en-US" sz="1600" dirty="0">
                          <a:latin typeface="Times New Roman" panose="02020603050405020304" pitchFamily="18" charset="0"/>
                          <a:cs typeface="Times New Roman" panose="02020603050405020304" pitchFamily="18" charset="0"/>
                        </a:rPr>
                        <a:t>Ozone depletion (OD)</a:t>
                      </a:r>
                    </a:p>
                  </a:txBody>
                  <a:tcPr/>
                </a:tc>
                <a:extLst>
                  <a:ext uri="{0D108BD9-81ED-4DB2-BD59-A6C34878D82A}">
                    <a16:rowId xmlns:a16="http://schemas.microsoft.com/office/drawing/2014/main" val="1546891365"/>
                  </a:ext>
                </a:extLst>
              </a:tr>
              <a:tr h="612400">
                <a:tc>
                  <a:txBody>
                    <a:bodyPr/>
                    <a:lstStyle/>
                    <a:p>
                      <a:r>
                        <a:rPr lang="en-US" sz="1600" dirty="0">
                          <a:latin typeface="Times New Roman" panose="02020603050405020304" pitchFamily="18" charset="0"/>
                          <a:cs typeface="Times New Roman" panose="02020603050405020304" pitchFamily="18" charset="0"/>
                        </a:rPr>
                        <a:t>Natural land transformation (NT)</a:t>
                      </a:r>
                    </a:p>
                  </a:txBody>
                  <a:tcPr/>
                </a:tc>
                <a:tc>
                  <a:txBody>
                    <a:bodyPr/>
                    <a:lstStyle/>
                    <a:p>
                      <a:r>
                        <a:rPr lang="en-US" sz="1600" dirty="0">
                          <a:latin typeface="Times New Roman" panose="02020603050405020304" pitchFamily="18" charset="0"/>
                          <a:cs typeface="Times New Roman" panose="02020603050405020304" pitchFamily="18" charset="0"/>
                        </a:rPr>
                        <a:t>Terrestrial ecotoxicity (TE)</a:t>
                      </a:r>
                    </a:p>
                  </a:txBody>
                  <a:tcPr/>
                </a:tc>
                <a:tc>
                  <a:txBody>
                    <a:bodyPr/>
                    <a:lstStyle/>
                    <a:p>
                      <a:r>
                        <a:rPr lang="en-US" sz="1600" dirty="0">
                          <a:latin typeface="Times New Roman" panose="02020603050405020304" pitchFamily="18" charset="0"/>
                          <a:cs typeface="Times New Roman" panose="02020603050405020304" pitchFamily="18" charset="0"/>
                        </a:rPr>
                        <a:t>Human toxicity (HT)</a:t>
                      </a:r>
                    </a:p>
                  </a:txBody>
                  <a:tcPr/>
                </a:tc>
                <a:extLst>
                  <a:ext uri="{0D108BD9-81ED-4DB2-BD59-A6C34878D82A}">
                    <a16:rowId xmlns:a16="http://schemas.microsoft.com/office/drawing/2014/main" val="2619146409"/>
                  </a:ext>
                </a:extLst>
              </a:tr>
              <a:tr h="598383">
                <a:tc>
                  <a:txBody>
                    <a:bodyPr/>
                    <a:lstStyle/>
                    <a:p>
                      <a:r>
                        <a:rPr lang="en-US" sz="1600" dirty="0">
                          <a:latin typeface="Times New Roman" panose="02020603050405020304" pitchFamily="18" charset="0"/>
                          <a:cs typeface="Times New Roman" panose="02020603050405020304" pitchFamily="18" charset="0"/>
                        </a:rPr>
                        <a:t>Urban land occupation (UO)</a:t>
                      </a:r>
                    </a:p>
                  </a:txBody>
                  <a:tcPr/>
                </a:tc>
                <a:tc>
                  <a:txBody>
                    <a:bodyPr/>
                    <a:lstStyle/>
                    <a:p>
                      <a:r>
                        <a:rPr lang="en-US" sz="1600" dirty="0" err="1">
                          <a:latin typeface="Times New Roman" panose="02020603050405020304" pitchFamily="18" charset="0"/>
                          <a:cs typeface="Times New Roman" panose="02020603050405020304" pitchFamily="18" charset="0"/>
                        </a:rPr>
                        <a:t>Ionising</a:t>
                      </a:r>
                      <a:r>
                        <a:rPr lang="en-US" sz="1600" dirty="0">
                          <a:latin typeface="Times New Roman" panose="02020603050405020304" pitchFamily="18" charset="0"/>
                          <a:cs typeface="Times New Roman" panose="02020603050405020304" pitchFamily="18" charset="0"/>
                        </a:rPr>
                        <a:t> radiation (IR)</a:t>
                      </a:r>
                    </a:p>
                  </a:txBody>
                  <a:tcPr/>
                </a:tc>
                <a:tc>
                  <a:txBody>
                    <a:bodyPr/>
                    <a:lstStyle/>
                    <a:p>
                      <a:r>
                        <a:rPr lang="en-US" sz="1600" dirty="0">
                          <a:latin typeface="Times New Roman" panose="02020603050405020304" pitchFamily="18" charset="0"/>
                          <a:cs typeface="Times New Roman" panose="02020603050405020304" pitchFamily="18" charset="0"/>
                        </a:rPr>
                        <a:t>Climate change-human health (CCH)</a:t>
                      </a:r>
                    </a:p>
                  </a:txBody>
                  <a:tcPr/>
                </a:tc>
                <a:extLst>
                  <a:ext uri="{0D108BD9-81ED-4DB2-BD59-A6C34878D82A}">
                    <a16:rowId xmlns:a16="http://schemas.microsoft.com/office/drawing/2014/main" val="2662404781"/>
                  </a:ext>
                </a:extLst>
              </a:tr>
              <a:tr h="388462">
                <a:tc>
                  <a:txBody>
                    <a:bodyPr/>
                    <a:lstStyle/>
                    <a:p>
                      <a:r>
                        <a:rPr lang="en-US" sz="1600" dirty="0">
                          <a:latin typeface="Times New Roman" panose="02020603050405020304" pitchFamily="18" charset="0"/>
                          <a:cs typeface="Times New Roman" panose="02020603050405020304" pitchFamily="18" charset="0"/>
                        </a:rPr>
                        <a:t>Agricultural land occupation (AO)</a:t>
                      </a:r>
                    </a:p>
                  </a:txBody>
                  <a:tcPr/>
                </a:tc>
                <a:tc>
                  <a:txBody>
                    <a:bodyPr/>
                    <a:lstStyle/>
                    <a:p>
                      <a:r>
                        <a:rPr lang="en-US" sz="1600" dirty="0">
                          <a:latin typeface="Times New Roman" panose="02020603050405020304" pitchFamily="18" charset="0"/>
                          <a:cs typeface="Times New Roman" panose="02020603050405020304" pitchFamily="18" charset="0"/>
                        </a:rPr>
                        <a:t>Freshwater eutrophication (FEU)</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Photochemical oxidant formation (PO)</a:t>
                      </a:r>
                    </a:p>
                  </a:txBody>
                  <a:tcPr/>
                </a:tc>
                <a:extLst>
                  <a:ext uri="{0D108BD9-81ED-4DB2-BD59-A6C34878D82A}">
                    <a16:rowId xmlns:a16="http://schemas.microsoft.com/office/drawing/2014/main" val="162055066"/>
                  </a:ext>
                </a:extLst>
              </a:tr>
              <a:tr h="525257">
                <a:tc>
                  <a:txBody>
                    <a:bodyPr/>
                    <a:lstStyle/>
                    <a:p>
                      <a:r>
                        <a:rPr lang="en-US" sz="1600" dirty="0">
                          <a:latin typeface="Times New Roman" panose="02020603050405020304" pitchFamily="18" charset="0"/>
                          <a:cs typeface="Times New Roman" panose="02020603050405020304" pitchFamily="18" charset="0"/>
                        </a:rPr>
                        <a:t>Marine ecotoxicity (ME) </a:t>
                      </a:r>
                    </a:p>
                  </a:txBody>
                  <a:tcPr/>
                </a:tc>
                <a:tc>
                  <a:txBody>
                    <a:bodyPr/>
                    <a:lstStyle/>
                    <a:p>
                      <a:r>
                        <a:rPr lang="en-US" sz="1600" dirty="0">
                          <a:latin typeface="Times New Roman" panose="02020603050405020304" pitchFamily="18" charset="0"/>
                          <a:cs typeface="Times New Roman" panose="02020603050405020304" pitchFamily="18" charset="0"/>
                        </a:rPr>
                        <a:t>Particulate matter formation (PM)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Times New Roman" panose="02020603050405020304" pitchFamily="18" charset="0"/>
                          <a:cs typeface="Times New Roman" panose="02020603050405020304" pitchFamily="18" charset="0"/>
                        </a:rPr>
                        <a:t>Freshwater ecotoxicity (FE)</a:t>
                      </a:r>
                    </a:p>
                  </a:txBody>
                  <a:tcPr/>
                </a:tc>
                <a:extLst>
                  <a:ext uri="{0D108BD9-81ED-4DB2-BD59-A6C34878D82A}">
                    <a16:rowId xmlns:a16="http://schemas.microsoft.com/office/drawing/2014/main" val="1697763270"/>
                  </a:ext>
                </a:extLst>
              </a:tr>
            </a:tbl>
          </a:graphicData>
        </a:graphic>
      </p:graphicFrame>
    </p:spTree>
    <p:extLst>
      <p:ext uri="{BB962C8B-B14F-4D97-AF65-F5344CB8AC3E}">
        <p14:creationId xmlns:p14="http://schemas.microsoft.com/office/powerpoint/2010/main" val="2065781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6019A0-F262-4AEB-AEF4-CFB53B0DC701}"/>
              </a:ext>
            </a:extLst>
          </p:cNvPr>
          <p:cNvSpPr>
            <a:spLocks noGrp="1"/>
          </p:cNvSpPr>
          <p:nvPr>
            <p:ph type="title"/>
          </p:nvPr>
        </p:nvSpPr>
        <p:spPr>
          <a:xfrm>
            <a:off x="1484311" y="1081548"/>
            <a:ext cx="3333495" cy="1504335"/>
          </a:xfrm>
        </p:spPr>
        <p:txBody>
          <a:bodyPr vert="horz" lIns="91440" tIns="45720" rIns="91440" bIns="45720" rtlCol="0" anchor="ctr">
            <a:normAutofit/>
          </a:bodyPr>
          <a:lstStyle/>
          <a:p>
            <a:r>
              <a:rPr lang="en-US" sz="2400" b="1"/>
              <a:t>Ανάλυση κύκλου ζωής αιολικής ενέργεια (Wind turbine LCA) </a:t>
            </a:r>
          </a:p>
        </p:txBody>
      </p:sp>
      <p:sp>
        <p:nvSpPr>
          <p:cNvPr id="27" name="TextBox 7">
            <a:extLst>
              <a:ext uri="{FF2B5EF4-FFF2-40B4-BE49-F238E27FC236}">
                <a16:creationId xmlns:a16="http://schemas.microsoft.com/office/drawing/2014/main" id="{9B075F36-6899-4122-8302-0B0B1329FD00}"/>
              </a:ext>
            </a:extLst>
          </p:cNvPr>
          <p:cNvSpPr txBox="1"/>
          <p:nvPr/>
        </p:nvSpPr>
        <p:spPr>
          <a:xfrm>
            <a:off x="141723" y="2585883"/>
            <a:ext cx="5185348" cy="3406208"/>
          </a:xfrm>
          <a:prstGeom prst="rect">
            <a:avLst/>
          </a:prstGeom>
          <a:gradFill>
            <a:gsLst>
              <a:gs pos="66441">
                <a:schemeClr val="tx2">
                  <a:lumMod val="10000"/>
                  <a:lumOff val="90000"/>
                </a:schemeClr>
              </a:gs>
              <a:gs pos="41500">
                <a:schemeClr val="bg1">
                  <a:lumMod val="95000"/>
                </a:schemeClr>
              </a:gs>
              <a:gs pos="0">
                <a:schemeClr val="bg1">
                  <a:lumMod val="95000"/>
                </a:schemeClr>
              </a:gs>
              <a:gs pos="83000">
                <a:schemeClr val="tx2">
                  <a:lumMod val="25000"/>
                  <a:lumOff val="75000"/>
                </a:schemeClr>
              </a:gs>
              <a:gs pos="100000">
                <a:schemeClr val="tx2">
                  <a:lumMod val="25000"/>
                  <a:lumOff val="75000"/>
                </a:schemeClr>
              </a:gs>
            </a:gsLst>
            <a:lin ang="6000000" scaled="0"/>
          </a:gradFill>
        </p:spPr>
        <p:txBody>
          <a:bodyPr vert="horz" lIns="91440" tIns="45720" rIns="91440" bIns="45720" rtlCol="0" anchor="t">
            <a:normAutofit fontScale="92500" lnSpcReduction="10000"/>
          </a:bodyPr>
          <a:lstStyle/>
          <a:p>
            <a:pPr marL="342900" indent="-342900" algn="just">
              <a:lnSpc>
                <a:spcPct val="90000"/>
              </a:lnSpc>
              <a:spcBef>
                <a:spcPct val="20000"/>
              </a:spcBef>
              <a:spcAft>
                <a:spcPts val="600"/>
              </a:spcAft>
              <a:buClr>
                <a:schemeClr val="accent1">
                  <a:lumMod val="75000"/>
                </a:schemeClr>
              </a:buClr>
              <a:buSzPct val="145000"/>
              <a:buFont typeface="Arial"/>
              <a:buChar char="•"/>
            </a:pPr>
            <a:r>
              <a:rPr lang="en-US" sz="1400" dirty="0" err="1"/>
              <a:t>Το</a:t>
            </a:r>
            <a:r>
              <a:rPr lang="en-US" sz="1400" dirty="0"/>
              <a:t> Individualist (I) βα</a:t>
            </a:r>
            <a:r>
              <a:rPr lang="en-US" sz="1400" dirty="0" err="1"/>
              <a:t>σίζετ</a:t>
            </a:r>
            <a:r>
              <a:rPr lang="en-US" sz="1400" dirty="0"/>
              <a:t>αι στο βραχυπρόθεσμο ενδιαφέρον, στους τύπους επιπτώσεων που είναι αδιαμφισβήτητοι, στην τεχνολογική αισιοδοξία όσον αφορά την ανθρώπινη προσαρμογή. </a:t>
            </a:r>
            <a:r>
              <a:rPr lang="en-US" sz="1400" dirty="0" err="1"/>
              <a:t>Χρησιμο</a:t>
            </a:r>
            <a:r>
              <a:rPr lang="en-US" sz="1400" dirty="0"/>
              <a:t>ποιεί το συντομότερο χρονικό πλαίσιο π.χ. </a:t>
            </a:r>
            <a:r>
              <a:rPr lang="en-US" sz="1400" dirty="0" err="1"/>
              <a:t>έν</a:t>
            </a:r>
            <a:r>
              <a:rPr lang="en-US" sz="1400" dirty="0"/>
              <a:t>α χρονοδιάγραμμα 20 ετών για την υπερθέρμανση του πλανήτη, GWP20</a:t>
            </a:r>
          </a:p>
          <a:p>
            <a:pPr marL="342900" indent="-342900" algn="just">
              <a:lnSpc>
                <a:spcPct val="90000"/>
              </a:lnSpc>
              <a:spcBef>
                <a:spcPct val="20000"/>
              </a:spcBef>
              <a:spcAft>
                <a:spcPts val="600"/>
              </a:spcAft>
              <a:buClr>
                <a:schemeClr val="accent1">
                  <a:lumMod val="75000"/>
                </a:schemeClr>
              </a:buClr>
              <a:buSzPct val="145000"/>
              <a:buFont typeface="Arial"/>
              <a:buChar char="•"/>
            </a:pPr>
            <a:r>
              <a:rPr lang="en-US" sz="1400" dirty="0" err="1"/>
              <a:t>Το</a:t>
            </a:r>
            <a:r>
              <a:rPr lang="en-US" sz="1400" dirty="0"/>
              <a:t> </a:t>
            </a:r>
            <a:r>
              <a:rPr lang="en-US" sz="1400" dirty="0" err="1"/>
              <a:t>Hierarchist</a:t>
            </a:r>
            <a:r>
              <a:rPr lang="en-US" sz="1400" dirty="0"/>
              <a:t> (H) βα</a:t>
            </a:r>
            <a:r>
              <a:rPr lang="en-US" sz="1400" dirty="0" err="1"/>
              <a:t>σίζετ</a:t>
            </a:r>
            <a:r>
              <a:rPr lang="en-US" sz="1400" dirty="0"/>
              <a:t>αι στις πιο κοινές αρχές πολιτικής όσον αφορά το χρονικό πλαίσιο και άλλα θέματα. </a:t>
            </a:r>
            <a:r>
              <a:rPr lang="en-US" sz="1400" dirty="0" err="1"/>
              <a:t>Χρησιμο</a:t>
            </a:r>
            <a:r>
              <a:rPr lang="en-US" sz="1400" dirty="0"/>
              <a:t>ποιεί το μεσαίο χρονικό πλαίσιο π.χ. </a:t>
            </a:r>
            <a:r>
              <a:rPr lang="en-US" sz="1400" dirty="0" err="1"/>
              <a:t>έν</a:t>
            </a:r>
            <a:r>
              <a:rPr lang="en-US" sz="1400" dirty="0"/>
              <a:t>α χρονικό πλαίσιο 100 ετών για την υπερθέρμανση του πλανήτη, GWP100</a:t>
            </a:r>
          </a:p>
          <a:p>
            <a:pPr marL="342900" indent="-342900" algn="just">
              <a:lnSpc>
                <a:spcPct val="90000"/>
              </a:lnSpc>
              <a:spcBef>
                <a:spcPct val="20000"/>
              </a:spcBef>
              <a:spcAft>
                <a:spcPts val="600"/>
              </a:spcAft>
              <a:buClr>
                <a:schemeClr val="accent1">
                  <a:lumMod val="75000"/>
                </a:schemeClr>
              </a:buClr>
              <a:buSzPct val="145000"/>
              <a:buFont typeface="Arial"/>
              <a:buChar char="•"/>
            </a:pPr>
            <a:r>
              <a:rPr lang="en-US" sz="1400" dirty="0" err="1"/>
              <a:t>Το</a:t>
            </a:r>
            <a:r>
              <a:rPr lang="en-US" sz="1400" dirty="0"/>
              <a:t> Egalitarian (E) </a:t>
            </a:r>
            <a:r>
              <a:rPr lang="en-US" sz="1400" dirty="0" err="1"/>
              <a:t>είν</a:t>
            </a:r>
            <a:r>
              <a:rPr lang="en-US" sz="1400" dirty="0"/>
              <a:t>αι η πιο προληπτική προοπτική, λαμβάνοντας υπόψη το μεγαλύτερο χρονικό πλαίσιο, τους τύπους επιπτώσεων που δεν έχουν ακόμη καθιερωθεί πλήρως, αλλά για τους οποίους υπάρχουν κάποιες ενδείξεις, κ.λπ. </a:t>
            </a:r>
            <a:r>
              <a:rPr lang="en-US" sz="1400" dirty="0" err="1"/>
              <a:t>Χρησιμο</a:t>
            </a:r>
            <a:r>
              <a:rPr lang="en-US" sz="1400" dirty="0"/>
              <a:t>ποιεί το μεγαλύτερο χρονικό πλαίσιο, π.χ. </a:t>
            </a:r>
            <a:r>
              <a:rPr lang="en-US" sz="1400" dirty="0" err="1"/>
              <a:t>έν</a:t>
            </a:r>
            <a:r>
              <a:rPr lang="en-US" sz="1400" dirty="0"/>
              <a:t>α χρονικό πλαίσιο 1000 ετών για την υπερθέρμανση του πλανήτη, (GWP1000) και άπειρο χρονικό διάστημα για την καταστροφή του όζοντος (ODPInf)</a:t>
            </a:r>
          </a:p>
          <a:p>
            <a:pPr algn="just">
              <a:lnSpc>
                <a:spcPct val="90000"/>
              </a:lnSpc>
              <a:spcBef>
                <a:spcPct val="20000"/>
              </a:spcBef>
              <a:spcAft>
                <a:spcPts val="600"/>
              </a:spcAft>
              <a:buClr>
                <a:schemeClr val="accent1">
                  <a:lumMod val="75000"/>
                </a:schemeClr>
              </a:buClr>
              <a:buSzPct val="145000"/>
              <a:buFont typeface="Arial"/>
              <a:buChar char="•"/>
            </a:pPr>
            <a:endParaRPr lang="en-US" sz="1400" dirty="0"/>
          </a:p>
        </p:txBody>
      </p:sp>
      <p:pic>
        <p:nvPicPr>
          <p:cNvPr id="4" name="Picture 3">
            <a:extLst>
              <a:ext uri="{FF2B5EF4-FFF2-40B4-BE49-F238E27FC236}">
                <a16:creationId xmlns:a16="http://schemas.microsoft.com/office/drawing/2014/main" id="{68116705-AAD7-45B7-B7B9-D8FAABCA99AE}"/>
              </a:ext>
            </a:extLst>
          </p:cNvPr>
          <p:cNvPicPr>
            <a:picLocks noChangeAspect="1"/>
          </p:cNvPicPr>
          <p:nvPr/>
        </p:nvPicPr>
        <p:blipFill rotWithShape="1">
          <a:blip r:embed="rId3"/>
          <a:srcRect b="52055"/>
          <a:stretch/>
        </p:blipFill>
        <p:spPr>
          <a:xfrm>
            <a:off x="5562601" y="1954974"/>
            <a:ext cx="6363351" cy="3836225"/>
          </a:xfrm>
          <a:prstGeom prst="roundRect">
            <a:avLst>
              <a:gd name="adj" fmla="val 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060941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7632C-16D4-434D-86BD-CC94D052147F}"/>
              </a:ext>
            </a:extLst>
          </p:cNvPr>
          <p:cNvSpPr>
            <a:spLocks noGrp="1"/>
          </p:cNvSpPr>
          <p:nvPr>
            <p:ph type="dt" sz="half" idx="10"/>
          </p:nvPr>
        </p:nvSpPr>
        <p:spPr/>
        <p:txBody>
          <a:bodyPr/>
          <a:lstStyle/>
          <a:p>
            <a:fld id="{1002910D-FA01-4A01-AED5-0429594A1B66}" type="datetime1">
              <a:rPr lang="el-GR" smtClean="0"/>
              <a:t>2/1/2023</a:t>
            </a:fld>
            <a:endParaRPr lang="en-GB"/>
          </a:p>
        </p:txBody>
      </p:sp>
      <p:sp>
        <p:nvSpPr>
          <p:cNvPr id="3" name="Footer Placeholder 2">
            <a:extLst>
              <a:ext uri="{FF2B5EF4-FFF2-40B4-BE49-F238E27FC236}">
                <a16:creationId xmlns:a16="http://schemas.microsoft.com/office/drawing/2014/main" id="{88E367D1-2478-41C8-90D7-5C1BA0C35C27}"/>
              </a:ext>
            </a:extLst>
          </p:cNvPr>
          <p:cNvSpPr>
            <a:spLocks noGrp="1"/>
          </p:cNvSpPr>
          <p:nvPr>
            <p:ph type="ftr" sz="quarter" idx="11"/>
          </p:nvPr>
        </p:nvSpPr>
        <p:spPr/>
        <p:txBody>
          <a:bodyPr/>
          <a:lstStyle/>
          <a:p>
            <a:r>
              <a:rPr lang="el-GR" dirty="0"/>
              <a:t>Τμήμα Μηχανικών Περιβάλλοντος</a:t>
            </a:r>
            <a:r>
              <a:rPr lang="en-US" dirty="0"/>
              <a:t>-</a:t>
            </a:r>
            <a:r>
              <a:rPr lang="el-GR" dirty="0"/>
              <a:t>Ανάλυση Κύκλου Ζωής με έμφαση</a:t>
            </a:r>
            <a:r>
              <a:rPr lang="en-US" dirty="0"/>
              <a:t> </a:t>
            </a:r>
            <a:r>
              <a:rPr lang="el-GR" dirty="0"/>
              <a:t>στο Περιβάλλον (Κωδικός μαθήματος: ENE.2120)</a:t>
            </a:r>
            <a:r>
              <a:rPr lang="en-US" dirty="0"/>
              <a:t>-</a:t>
            </a:r>
            <a:r>
              <a:rPr lang="el-GR" dirty="0"/>
              <a:t> Δημήτριος Λαδάκης</a:t>
            </a:r>
            <a:endParaRPr lang="en-GB" dirty="0"/>
          </a:p>
        </p:txBody>
      </p:sp>
      <p:sp>
        <p:nvSpPr>
          <p:cNvPr id="4" name="Slide Number Placeholder 3">
            <a:extLst>
              <a:ext uri="{FF2B5EF4-FFF2-40B4-BE49-F238E27FC236}">
                <a16:creationId xmlns:a16="http://schemas.microsoft.com/office/drawing/2014/main" id="{7CAE8F1B-508D-4BB3-A9A1-25C4D1F49FB3}"/>
              </a:ext>
            </a:extLst>
          </p:cNvPr>
          <p:cNvSpPr>
            <a:spLocks noGrp="1"/>
          </p:cNvSpPr>
          <p:nvPr>
            <p:ph type="sldNum" sz="quarter" idx="12"/>
          </p:nvPr>
        </p:nvSpPr>
        <p:spPr/>
        <p:txBody>
          <a:bodyPr/>
          <a:lstStyle/>
          <a:p>
            <a:fld id="{060BE2B2-99FD-4D9E-B17B-CAD074BEE313}" type="slidenum">
              <a:rPr lang="en-GB" smtClean="0"/>
              <a:pPr/>
              <a:t>24</a:t>
            </a:fld>
            <a:endParaRPr lang="en-GB"/>
          </a:p>
        </p:txBody>
      </p:sp>
      <p:pic>
        <p:nvPicPr>
          <p:cNvPr id="8" name="Picture 7">
            <a:extLst>
              <a:ext uri="{FF2B5EF4-FFF2-40B4-BE49-F238E27FC236}">
                <a16:creationId xmlns:a16="http://schemas.microsoft.com/office/drawing/2014/main" id="{3403458E-C995-4D3D-9DD9-13E76F4CA6C9}"/>
              </a:ext>
            </a:extLst>
          </p:cNvPr>
          <p:cNvPicPr>
            <a:picLocks noChangeAspect="1"/>
          </p:cNvPicPr>
          <p:nvPr/>
        </p:nvPicPr>
        <p:blipFill rotWithShape="1">
          <a:blip r:embed="rId2"/>
          <a:srcRect t="47917"/>
          <a:stretch/>
        </p:blipFill>
        <p:spPr>
          <a:xfrm>
            <a:off x="1374589" y="301156"/>
            <a:ext cx="10128434" cy="5961979"/>
          </a:xfrm>
          <a:prstGeom prst="rect">
            <a:avLst/>
          </a:prstGeom>
        </p:spPr>
      </p:pic>
    </p:spTree>
    <p:extLst>
      <p:ext uri="{BB962C8B-B14F-4D97-AF65-F5344CB8AC3E}">
        <p14:creationId xmlns:p14="http://schemas.microsoft.com/office/powerpoint/2010/main" val="422406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7632C-16D4-434D-86BD-CC94D052147F}"/>
              </a:ext>
            </a:extLst>
          </p:cNvPr>
          <p:cNvSpPr>
            <a:spLocks noGrp="1"/>
          </p:cNvSpPr>
          <p:nvPr>
            <p:ph type="dt" sz="half" idx="10"/>
          </p:nvPr>
        </p:nvSpPr>
        <p:spPr/>
        <p:txBody>
          <a:bodyPr/>
          <a:lstStyle/>
          <a:p>
            <a:fld id="{1002910D-FA01-4A01-AED5-0429594A1B66}" type="datetime1">
              <a:rPr lang="el-GR" smtClean="0"/>
              <a:t>2/1/2023</a:t>
            </a:fld>
            <a:endParaRPr lang="en-GB"/>
          </a:p>
        </p:txBody>
      </p:sp>
      <p:sp>
        <p:nvSpPr>
          <p:cNvPr id="3" name="Footer Placeholder 2">
            <a:extLst>
              <a:ext uri="{FF2B5EF4-FFF2-40B4-BE49-F238E27FC236}">
                <a16:creationId xmlns:a16="http://schemas.microsoft.com/office/drawing/2014/main" id="{88E367D1-2478-41C8-90D7-5C1BA0C35C27}"/>
              </a:ext>
            </a:extLst>
          </p:cNvPr>
          <p:cNvSpPr>
            <a:spLocks noGrp="1"/>
          </p:cNvSpPr>
          <p:nvPr>
            <p:ph type="ftr" sz="quarter" idx="11"/>
          </p:nvPr>
        </p:nvSpPr>
        <p:spPr/>
        <p:txBody>
          <a:bodyPr/>
          <a:lstStyle/>
          <a:p>
            <a:r>
              <a:rPr lang="el-GR" dirty="0"/>
              <a:t>Τμήμα Μηχανικών Περιβάλλοντος</a:t>
            </a:r>
            <a:r>
              <a:rPr lang="en-US" dirty="0"/>
              <a:t>-</a:t>
            </a:r>
            <a:r>
              <a:rPr lang="el-GR" dirty="0"/>
              <a:t>Ανάλυση Κύκλου Ζωής με έμφαση</a:t>
            </a:r>
            <a:r>
              <a:rPr lang="en-US" dirty="0"/>
              <a:t> </a:t>
            </a:r>
            <a:r>
              <a:rPr lang="el-GR" dirty="0"/>
              <a:t>στο Περιβάλλον (Κωδικός μαθήματος: ENE.2120)</a:t>
            </a:r>
            <a:r>
              <a:rPr lang="en-US" dirty="0"/>
              <a:t>-</a:t>
            </a:r>
            <a:r>
              <a:rPr lang="el-GR" dirty="0"/>
              <a:t> Δημήτριος Λαδάκης</a:t>
            </a:r>
            <a:endParaRPr lang="en-GB" dirty="0"/>
          </a:p>
        </p:txBody>
      </p:sp>
      <p:sp>
        <p:nvSpPr>
          <p:cNvPr id="4" name="Slide Number Placeholder 3">
            <a:extLst>
              <a:ext uri="{FF2B5EF4-FFF2-40B4-BE49-F238E27FC236}">
                <a16:creationId xmlns:a16="http://schemas.microsoft.com/office/drawing/2014/main" id="{7CAE8F1B-508D-4BB3-A9A1-25C4D1F49FB3}"/>
              </a:ext>
            </a:extLst>
          </p:cNvPr>
          <p:cNvSpPr>
            <a:spLocks noGrp="1"/>
          </p:cNvSpPr>
          <p:nvPr>
            <p:ph type="sldNum" sz="quarter" idx="12"/>
          </p:nvPr>
        </p:nvSpPr>
        <p:spPr/>
        <p:txBody>
          <a:bodyPr/>
          <a:lstStyle/>
          <a:p>
            <a:fld id="{060BE2B2-99FD-4D9E-B17B-CAD074BEE313}" type="slidenum">
              <a:rPr lang="en-GB" smtClean="0"/>
              <a:pPr/>
              <a:t>25</a:t>
            </a:fld>
            <a:endParaRPr lang="en-GB"/>
          </a:p>
        </p:txBody>
      </p:sp>
      <p:sp>
        <p:nvSpPr>
          <p:cNvPr id="9" name="TextBox 8">
            <a:extLst>
              <a:ext uri="{FF2B5EF4-FFF2-40B4-BE49-F238E27FC236}">
                <a16:creationId xmlns:a16="http://schemas.microsoft.com/office/drawing/2014/main" id="{463DFEFE-CEE3-4E2E-9FE4-66BE4C009272}"/>
              </a:ext>
            </a:extLst>
          </p:cNvPr>
          <p:cNvSpPr txBox="1"/>
          <p:nvPr/>
        </p:nvSpPr>
        <p:spPr>
          <a:xfrm>
            <a:off x="1898863" y="4961975"/>
            <a:ext cx="9456146" cy="965200"/>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buFont typeface="Arial"/>
              <a:buChar char="•"/>
            </a:pPr>
            <a:r>
              <a:rPr lang="en-US" dirty="0" err="1"/>
              <a:t>Chipindula</a:t>
            </a:r>
            <a:r>
              <a:rPr lang="en-US" dirty="0"/>
              <a:t>, J., </a:t>
            </a:r>
            <a:r>
              <a:rPr lang="en-US" dirty="0" err="1"/>
              <a:t>Botlaguduru</a:t>
            </a:r>
            <a:r>
              <a:rPr lang="en-US" dirty="0"/>
              <a:t>, V. S. V., Du, H., </a:t>
            </a:r>
            <a:r>
              <a:rPr lang="en-US" dirty="0" err="1"/>
              <a:t>Kommalapati</a:t>
            </a:r>
            <a:r>
              <a:rPr lang="en-US" dirty="0"/>
              <a:t>, R. R., &amp; </a:t>
            </a:r>
            <a:r>
              <a:rPr lang="en-US" dirty="0" err="1"/>
              <a:t>Huque</a:t>
            </a:r>
            <a:r>
              <a:rPr lang="en-US" dirty="0"/>
              <a:t>, Z. (2018). Life cycle environmental impact of onshore and offshore wind farms in Texas. Sustainability, 10(6), 2022.</a:t>
            </a:r>
          </a:p>
        </p:txBody>
      </p:sp>
      <p:pic>
        <p:nvPicPr>
          <p:cNvPr id="6" name="Picture 5">
            <a:extLst>
              <a:ext uri="{FF2B5EF4-FFF2-40B4-BE49-F238E27FC236}">
                <a16:creationId xmlns:a16="http://schemas.microsoft.com/office/drawing/2014/main" id="{98F8CCF6-07E1-4241-833F-084D1A522CE9}"/>
              </a:ext>
            </a:extLst>
          </p:cNvPr>
          <p:cNvPicPr>
            <a:picLocks noChangeAspect="1"/>
          </p:cNvPicPr>
          <p:nvPr/>
        </p:nvPicPr>
        <p:blipFill>
          <a:blip r:embed="rId2"/>
          <a:stretch>
            <a:fillRect/>
          </a:stretch>
        </p:blipFill>
        <p:spPr>
          <a:xfrm>
            <a:off x="2468283" y="731096"/>
            <a:ext cx="6968564" cy="42308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0788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AC52E5-BFD4-4C1E-9D99-941DC883DC2C}"/>
              </a:ext>
            </a:extLst>
          </p:cNvPr>
          <p:cNvPicPr>
            <a:picLocks noChangeAspect="1"/>
          </p:cNvPicPr>
          <p:nvPr/>
        </p:nvPicPr>
        <p:blipFill>
          <a:blip r:embed="rId2"/>
          <a:stretch>
            <a:fillRect/>
          </a:stretch>
        </p:blipFill>
        <p:spPr>
          <a:xfrm>
            <a:off x="2223247" y="1013058"/>
            <a:ext cx="8189972" cy="45331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0994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7" name="Group 16">
            <a:extLst>
              <a:ext uri="{FF2B5EF4-FFF2-40B4-BE49-F238E27FC236}">
                <a16:creationId xmlns:a16="http://schemas.microsoft.com/office/drawing/2014/main" id="{DF8D5C46-63E5-40C5-A208-4B2189FA10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18" name="Freeform 6">
              <a:extLst>
                <a:ext uri="{FF2B5EF4-FFF2-40B4-BE49-F238E27FC236}">
                  <a16:creationId xmlns:a16="http://schemas.microsoft.com/office/drawing/2014/main" id="{4A42B4ED-376E-46C3-8BB2-EAFC660D1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9" name="Freeform 7">
              <a:extLst>
                <a:ext uri="{FF2B5EF4-FFF2-40B4-BE49-F238E27FC236}">
                  <a16:creationId xmlns:a16="http://schemas.microsoft.com/office/drawing/2014/main" id="{94E0795D-42C3-4DFD-AEB0-286A1CF14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0" name="Freeform 8">
              <a:extLst>
                <a:ext uri="{FF2B5EF4-FFF2-40B4-BE49-F238E27FC236}">
                  <a16:creationId xmlns:a16="http://schemas.microsoft.com/office/drawing/2014/main" id="{A2ACED1B-99D0-4C14-B63B-963889DCD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1" name="Freeform 9">
              <a:extLst>
                <a:ext uri="{FF2B5EF4-FFF2-40B4-BE49-F238E27FC236}">
                  <a16:creationId xmlns:a16="http://schemas.microsoft.com/office/drawing/2014/main" id="{5C5D324F-33A3-4C66-BFE5-1742CA4E5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2" name="Freeform 10">
              <a:extLst>
                <a:ext uri="{FF2B5EF4-FFF2-40B4-BE49-F238E27FC236}">
                  <a16:creationId xmlns:a16="http://schemas.microsoft.com/office/drawing/2014/main" id="{EC572FC8-A465-4BA3-BA4D-2EC538C042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3" name="Freeform 11">
              <a:extLst>
                <a:ext uri="{FF2B5EF4-FFF2-40B4-BE49-F238E27FC236}">
                  <a16:creationId xmlns:a16="http://schemas.microsoft.com/office/drawing/2014/main" id="{66CC2B15-8E3B-4CFF-99E4-5B4E4D8CF9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TextBox 3">
            <a:extLst>
              <a:ext uri="{FF2B5EF4-FFF2-40B4-BE49-F238E27FC236}">
                <a16:creationId xmlns:a16="http://schemas.microsoft.com/office/drawing/2014/main" id="{3D914A0D-E516-495B-BEBE-7DC8436BF9BB}"/>
              </a:ext>
            </a:extLst>
          </p:cNvPr>
          <p:cNvSpPr txBox="1"/>
          <p:nvPr/>
        </p:nvSpPr>
        <p:spPr>
          <a:xfrm>
            <a:off x="150812" y="187931"/>
            <a:ext cx="5407023" cy="726545"/>
          </a:xfrm>
          <a:prstGeom prst="rect">
            <a:avLst/>
          </a:prstGeom>
          <a:solidFill>
            <a:schemeClr val="bg1">
              <a:lumMod val="95000"/>
            </a:schemeClr>
          </a:solidFill>
        </p:spPr>
        <p:txBody>
          <a:bodyPr vert="horz" lIns="91440" tIns="45720" rIns="91440" bIns="45720" rtlCol="0" anchor="ctr">
            <a:normAutofit/>
          </a:bodyPr>
          <a:lstStyle/>
          <a:p>
            <a:pPr algn="ctr">
              <a:spcBef>
                <a:spcPct val="0"/>
              </a:spcBef>
              <a:spcAft>
                <a:spcPts val="600"/>
              </a:spcAft>
            </a:pPr>
            <a:r>
              <a:rPr lang="en-US" sz="4000" dirty="0">
                <a:ln w="3175" cmpd="sng">
                  <a:noFill/>
                </a:ln>
                <a:latin typeface="+mj-lt"/>
                <a:ea typeface="+mj-ea"/>
                <a:cs typeface="+mj-cs"/>
              </a:rPr>
              <a:t>Biodiesel production</a:t>
            </a:r>
          </a:p>
        </p:txBody>
      </p:sp>
      <p:sp>
        <p:nvSpPr>
          <p:cNvPr id="6" name="TextBox 5">
            <a:extLst>
              <a:ext uri="{FF2B5EF4-FFF2-40B4-BE49-F238E27FC236}">
                <a16:creationId xmlns:a16="http://schemas.microsoft.com/office/drawing/2014/main" id="{50FAA976-B6D1-4CA8-9854-F6924972720E}"/>
              </a:ext>
            </a:extLst>
          </p:cNvPr>
          <p:cNvSpPr txBox="1"/>
          <p:nvPr/>
        </p:nvSpPr>
        <p:spPr>
          <a:xfrm>
            <a:off x="107949" y="1190205"/>
            <a:ext cx="5988051" cy="4789681"/>
          </a:xfrm>
          <a:prstGeom prst="rect">
            <a:avLst/>
          </a:prstGeom>
          <a:solidFill>
            <a:schemeClr val="bg1">
              <a:lumMod val="95000"/>
            </a:schemeClr>
          </a:solidFill>
        </p:spPr>
        <p:txBody>
          <a:bodyPr vert="horz" lIns="91440" tIns="45720" rIns="91440" bIns="45720" rtlCol="0" anchor="ctr">
            <a:normAutofit fontScale="92500"/>
          </a:bodyPr>
          <a:lstStyle/>
          <a:p>
            <a:pPr algn="just">
              <a:lnSpc>
                <a:spcPct val="90000"/>
              </a:lnSpc>
              <a:spcBef>
                <a:spcPct val="20000"/>
              </a:spcBef>
              <a:spcAft>
                <a:spcPts val="600"/>
              </a:spcAft>
              <a:buClr>
                <a:schemeClr val="accent1">
                  <a:lumMod val="75000"/>
                </a:schemeClr>
              </a:buClr>
              <a:buSzPct val="145000"/>
              <a:buFont typeface="Arial"/>
              <a:buChar char="•"/>
            </a:pPr>
            <a:r>
              <a:rPr lang="en-US" sz="1500" dirty="0"/>
              <a:t>Goal and scope of the LCA: Ο </a:t>
            </a:r>
            <a:r>
              <a:rPr lang="en-US" sz="1500" dirty="0" err="1"/>
              <a:t>στόχος</a:t>
            </a:r>
            <a:r>
              <a:rPr lang="en-US" sz="1500" dirty="0"/>
              <a:t> α</a:t>
            </a:r>
            <a:r>
              <a:rPr lang="en-US" sz="1500" dirty="0" err="1"/>
              <a:t>υτής</a:t>
            </a:r>
            <a:r>
              <a:rPr lang="en-US" sz="1500" dirty="0"/>
              <a:t> </a:t>
            </a:r>
            <a:r>
              <a:rPr lang="en-US" sz="1500" dirty="0" err="1"/>
              <a:t>της</a:t>
            </a:r>
            <a:r>
              <a:rPr lang="en-US" sz="1500" dirty="0"/>
              <a:t> </a:t>
            </a:r>
            <a:r>
              <a:rPr lang="en-US" sz="1500" dirty="0" err="1"/>
              <a:t>μελέτης</a:t>
            </a:r>
            <a:r>
              <a:rPr lang="en-US" sz="1500" dirty="0"/>
              <a:t> LCA π</a:t>
            </a:r>
            <a:r>
              <a:rPr lang="en-US" sz="1500" dirty="0" err="1"/>
              <a:t>εριλ</a:t>
            </a:r>
            <a:r>
              <a:rPr lang="en-US" sz="1500" dirty="0"/>
              <a:t>αμβάνει την ποσοτικοποίηση και σύγκριση των συνολικών περιβαλλοντικών επιπτώσεων για την παραγωγή βιοντίζελ από έλαιο Jatropha και Waste Cooking Oils. Η </a:t>
            </a:r>
            <a:r>
              <a:rPr lang="en-US" sz="1500" dirty="0" err="1"/>
              <a:t>μελέτη</a:t>
            </a:r>
            <a:r>
              <a:rPr lang="en-US" sz="1500" dirty="0"/>
              <a:t> ανα</a:t>
            </a:r>
            <a:r>
              <a:rPr lang="en-US" sz="1500" dirty="0" err="1"/>
              <a:t>λύει</a:t>
            </a:r>
            <a:r>
              <a:rPr lang="en-US" sz="1500" dirty="0"/>
              <a:t> επ</a:t>
            </a:r>
            <a:r>
              <a:rPr lang="en-US" sz="1500" dirty="0" err="1"/>
              <a:t>ίσης</a:t>
            </a:r>
            <a:r>
              <a:rPr lang="en-US" sz="1500" dirty="0"/>
              <a:t> </a:t>
            </a:r>
            <a:r>
              <a:rPr lang="en-US" sz="1500" dirty="0" err="1"/>
              <a:t>τις</a:t>
            </a:r>
            <a:r>
              <a:rPr lang="en-US" sz="1500" dirty="0"/>
              <a:t> </a:t>
            </a:r>
            <a:r>
              <a:rPr lang="en-US" sz="1500" dirty="0" err="1"/>
              <a:t>ροές</a:t>
            </a:r>
            <a:r>
              <a:rPr lang="en-US" sz="1500" dirty="0"/>
              <a:t> </a:t>
            </a:r>
            <a:r>
              <a:rPr lang="en-US" sz="1500" dirty="0" err="1"/>
              <a:t>υλικών</a:t>
            </a:r>
            <a:r>
              <a:rPr lang="en-US" sz="1500" dirty="0"/>
              <a:t> και </a:t>
            </a:r>
            <a:r>
              <a:rPr lang="en-US" sz="1500" dirty="0" err="1"/>
              <a:t>ενεργει</a:t>
            </a:r>
            <a:r>
              <a:rPr lang="en-US" sz="1500" dirty="0"/>
              <a:t>ακών ροών για την παραγωγή βιοντίζελ και από τις δύο πρώτες ύλες. </a:t>
            </a:r>
            <a:r>
              <a:rPr lang="en-US" sz="1500" dirty="0" err="1"/>
              <a:t>Οι</a:t>
            </a:r>
            <a:r>
              <a:rPr lang="en-US" sz="1500" dirty="0"/>
              <a:t> βα</a:t>
            </a:r>
            <a:r>
              <a:rPr lang="en-US" sz="1500" dirty="0" err="1"/>
              <a:t>σικοί</a:t>
            </a:r>
            <a:r>
              <a:rPr lang="en-US" sz="1500" dirty="0"/>
              <a:t> πα</a:t>
            </a:r>
            <a:r>
              <a:rPr lang="en-US" sz="1500" dirty="0" err="1"/>
              <a:t>ράγοντες</a:t>
            </a:r>
            <a:r>
              <a:rPr lang="en-US" sz="1500" dirty="0"/>
              <a:t>, </a:t>
            </a:r>
            <a:r>
              <a:rPr lang="en-US" sz="1500" dirty="0" err="1"/>
              <a:t>οι</a:t>
            </a:r>
            <a:r>
              <a:rPr lang="en-US" sz="1500" dirty="0"/>
              <a:t> οπ</a:t>
            </a:r>
            <a:r>
              <a:rPr lang="en-US" sz="1500" dirty="0" err="1"/>
              <a:t>οίοι</a:t>
            </a:r>
            <a:r>
              <a:rPr lang="en-US" sz="1500" dirty="0"/>
              <a:t> επ</a:t>
            </a:r>
            <a:r>
              <a:rPr lang="en-US" sz="1500" dirty="0" err="1"/>
              <a:t>ηρεάζουν</a:t>
            </a:r>
            <a:r>
              <a:rPr lang="en-US" sz="1500" dirty="0"/>
              <a:t> </a:t>
            </a:r>
            <a:r>
              <a:rPr lang="en-US" sz="1500" dirty="0" err="1"/>
              <a:t>τη</a:t>
            </a:r>
            <a:r>
              <a:rPr lang="en-US" sz="1500" dirty="0"/>
              <a:t> </a:t>
            </a:r>
            <a:r>
              <a:rPr lang="en-US" sz="1500" dirty="0" err="1"/>
              <a:t>δι</a:t>
            </a:r>
            <a:r>
              <a:rPr lang="en-US" sz="1500" dirty="0"/>
              <a:t>αδικασία βιοντίζελ της Παγκόσμιας Οργάνωσης Εμπορίου, συζητήθηκαν επίσης λεπτομερώς.</a:t>
            </a:r>
          </a:p>
          <a:p>
            <a:pPr algn="just">
              <a:lnSpc>
                <a:spcPct val="90000"/>
              </a:lnSpc>
              <a:spcBef>
                <a:spcPct val="20000"/>
              </a:spcBef>
              <a:spcAft>
                <a:spcPts val="600"/>
              </a:spcAft>
              <a:buClr>
                <a:schemeClr val="accent1">
                  <a:lumMod val="75000"/>
                </a:schemeClr>
              </a:buClr>
              <a:buSzPct val="145000"/>
              <a:buFont typeface="Arial"/>
              <a:buChar char="•"/>
            </a:pPr>
            <a:r>
              <a:rPr lang="el-GR" sz="1500" dirty="0" err="1"/>
              <a:t>Functional</a:t>
            </a:r>
            <a:r>
              <a:rPr lang="el-GR" sz="1500" dirty="0"/>
              <a:t> </a:t>
            </a:r>
            <a:r>
              <a:rPr lang="el-GR" sz="1500" dirty="0" err="1"/>
              <a:t>unit</a:t>
            </a:r>
            <a:r>
              <a:rPr lang="en-US" sz="1500" dirty="0"/>
              <a:t>: </a:t>
            </a:r>
            <a:r>
              <a:rPr lang="el-GR" sz="1500" dirty="0"/>
              <a:t>Η λειτουργική μονάδα για αυτή τη μελέτη είναι η παραγωγή 1 τόνου </a:t>
            </a:r>
            <a:r>
              <a:rPr lang="el-GR" sz="1500" dirty="0" err="1"/>
              <a:t>βιοντίζελ</a:t>
            </a:r>
            <a:r>
              <a:rPr lang="el-GR" sz="1500" dirty="0"/>
              <a:t> με χρήση ελαίου </a:t>
            </a:r>
            <a:r>
              <a:rPr lang="el-GR" sz="1500" dirty="0" err="1"/>
              <a:t>Jatropha</a:t>
            </a:r>
            <a:r>
              <a:rPr lang="el-GR" sz="1500" dirty="0"/>
              <a:t> και WCO.</a:t>
            </a:r>
            <a:endParaRPr lang="en-US" sz="1500" dirty="0"/>
          </a:p>
          <a:p>
            <a:pPr algn="just">
              <a:lnSpc>
                <a:spcPct val="90000"/>
              </a:lnSpc>
              <a:spcBef>
                <a:spcPct val="20000"/>
              </a:spcBef>
              <a:spcAft>
                <a:spcPts val="600"/>
              </a:spcAft>
              <a:buClr>
                <a:schemeClr val="accent1">
                  <a:lumMod val="75000"/>
                </a:schemeClr>
              </a:buClr>
              <a:buSzPct val="145000"/>
              <a:buFont typeface="Arial"/>
              <a:buChar char="•"/>
            </a:pPr>
            <a:r>
              <a:rPr lang="en-US" sz="1500" dirty="0"/>
              <a:t>S</a:t>
            </a:r>
            <a:r>
              <a:rPr lang="el-GR" sz="1500" dirty="0" err="1"/>
              <a:t>ystem</a:t>
            </a:r>
            <a:r>
              <a:rPr lang="el-GR" sz="1500" dirty="0"/>
              <a:t> </a:t>
            </a:r>
            <a:r>
              <a:rPr lang="el-GR" sz="1500" dirty="0" err="1"/>
              <a:t>boundary</a:t>
            </a:r>
            <a:r>
              <a:rPr lang="en-US" sz="1500" dirty="0"/>
              <a:t>: </a:t>
            </a:r>
            <a:r>
              <a:rPr lang="el-GR" sz="1500" dirty="0"/>
              <a:t>Το όριο του συστήματος ορίζει με σαφήνεια όλους τους πόρους, τα χημικά, τις ενεργειακές απαιτήσεις, τις απαιτήσεις υλικών, τις εκπομπές ρύπανσης, τις απαιτήσεις πρώτης ύλης, τη βιομάζα και τις μεταφορές διαφορετικών υλικών, τα καυσαέρια που σχετίζονται με κάθε διεργασία και τις ενεργειακές εκροές των αντίστοιχων διεργασιών. Η μελέτη περιλαμβάνει μια ανάλυση </a:t>
            </a:r>
            <a:r>
              <a:rPr lang="en-US" sz="1500" dirty="0"/>
              <a:t>cradle to gate </a:t>
            </a:r>
            <a:r>
              <a:rPr lang="el-GR" sz="1500" dirty="0"/>
              <a:t>υποθέτοντας ότι η καύση </a:t>
            </a:r>
            <a:r>
              <a:rPr lang="el-GR" sz="1500" dirty="0" err="1"/>
              <a:t>βιοντίζελ</a:t>
            </a:r>
            <a:r>
              <a:rPr lang="el-GR" sz="1500" dirty="0"/>
              <a:t>, </a:t>
            </a:r>
            <a:r>
              <a:rPr lang="el-GR" sz="1500" dirty="0" err="1"/>
              <a:t>βιοντίζελ</a:t>
            </a:r>
            <a:r>
              <a:rPr lang="el-GR" sz="1500" dirty="0"/>
              <a:t> που παράγεται από οποιαδήποτε από τις πρώτες ύλες βιομάζας, έχει τις ίδιες περιβαλλοντικές επιπτώσεις και θα μπορούσε να </a:t>
            </a:r>
            <a:r>
              <a:rPr lang="el-GR" sz="1500" dirty="0" err="1"/>
              <a:t>παραμεληθεί</a:t>
            </a:r>
            <a:r>
              <a:rPr lang="el-GR" sz="1500" dirty="0"/>
              <a:t> κατά τη σύγκριση. Αυτή η υπόθεση βασίζεται στο γεγονός ότι η καύση </a:t>
            </a:r>
            <a:r>
              <a:rPr lang="el-GR" sz="1500" dirty="0" err="1"/>
              <a:t>βιοντίζελ</a:t>
            </a:r>
            <a:r>
              <a:rPr lang="el-GR" sz="1500" dirty="0"/>
              <a:t> που παράγεται από οποιαδήποτε πρώτη ύλη έχει τις ίδιες ιδιότητες καύσης και έχει παρόμοιες εκπομπές ενέργειας, ανεξάρτητα από την πρώτη ύλη βιομάζας που χρησιμοποιείται για την παραγωγή αυτού του </a:t>
            </a:r>
            <a:r>
              <a:rPr lang="el-GR" sz="1500" dirty="0" err="1"/>
              <a:t>βιοντίζελ</a:t>
            </a:r>
            <a:r>
              <a:rPr lang="en-US" sz="1500" dirty="0"/>
              <a:t>.</a:t>
            </a:r>
            <a:endParaRPr lang="el-GR" sz="1500" dirty="0"/>
          </a:p>
          <a:p>
            <a:pPr algn="just">
              <a:lnSpc>
                <a:spcPct val="90000"/>
              </a:lnSpc>
              <a:spcBef>
                <a:spcPct val="20000"/>
              </a:spcBef>
              <a:spcAft>
                <a:spcPts val="600"/>
              </a:spcAft>
              <a:buClr>
                <a:schemeClr val="accent1">
                  <a:lumMod val="75000"/>
                </a:schemeClr>
              </a:buClr>
              <a:buSzPct val="145000"/>
              <a:buFont typeface="Arial"/>
              <a:buChar char="•"/>
            </a:pPr>
            <a:endParaRPr lang="en-US" sz="1500" dirty="0"/>
          </a:p>
        </p:txBody>
      </p:sp>
      <p:sp>
        <p:nvSpPr>
          <p:cNvPr id="28" name="Rounded Rectangle 16">
            <a:extLst>
              <a:ext uri="{FF2B5EF4-FFF2-40B4-BE49-F238E27FC236}">
                <a16:creationId xmlns:a16="http://schemas.microsoft.com/office/drawing/2014/main" id="{63A60C88-7443-4827-9241-5019758CB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48931"/>
            <a:ext cx="540702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8886B2C-5574-4635-990A-5814C97DC3EE}"/>
              </a:ext>
            </a:extLst>
          </p:cNvPr>
          <p:cNvPicPr>
            <a:picLocks noChangeAspect="1"/>
          </p:cNvPicPr>
          <p:nvPr/>
        </p:nvPicPr>
        <p:blipFill>
          <a:blip r:embed="rId4"/>
          <a:stretch>
            <a:fillRect/>
          </a:stretch>
        </p:blipFill>
        <p:spPr>
          <a:xfrm>
            <a:off x="6202363" y="775829"/>
            <a:ext cx="5200738" cy="5021348"/>
          </a:xfrm>
          <a:prstGeom prst="rect">
            <a:avLst/>
          </a:prstGeom>
        </p:spPr>
      </p:pic>
    </p:spTree>
    <p:extLst>
      <p:ext uri="{BB962C8B-B14F-4D97-AF65-F5344CB8AC3E}">
        <p14:creationId xmlns:p14="http://schemas.microsoft.com/office/powerpoint/2010/main" val="73245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5" name="Group 94">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6"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97"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98"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99"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00"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01"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03" name="Rectangle 102">
            <a:extLst>
              <a:ext uri="{FF2B5EF4-FFF2-40B4-BE49-F238E27FC236}">
                <a16:creationId xmlns:a16="http://schemas.microsoft.com/office/drawing/2014/main" id="{6C686317-9C96-4A02-88CE-7319FF590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B12766C-E5F5-41FA-936F-57BC62D67D96}"/>
              </a:ext>
            </a:extLst>
          </p:cNvPr>
          <p:cNvSpPr txBox="1"/>
          <p:nvPr/>
        </p:nvSpPr>
        <p:spPr>
          <a:xfrm>
            <a:off x="6500816" y="772297"/>
            <a:ext cx="4926196" cy="1715149"/>
          </a:xfrm>
          <a:prstGeom prst="rect">
            <a:avLst/>
          </a:prstGeom>
        </p:spPr>
        <p:txBody>
          <a:bodyPr vert="horz" lIns="91440" tIns="45720" rIns="91440" bIns="45720" rtlCol="0" anchor="b">
            <a:normAutofit fontScale="92500" lnSpcReduction="10000"/>
          </a:bodyPr>
          <a:lstStyle/>
          <a:p>
            <a:pPr>
              <a:spcBef>
                <a:spcPct val="0"/>
              </a:spcBef>
              <a:spcAft>
                <a:spcPts val="600"/>
              </a:spcAft>
            </a:pPr>
            <a:r>
              <a:rPr lang="en-US" sz="6000" dirty="0">
                <a:ln w="3175" cmpd="sng">
                  <a:noFill/>
                </a:ln>
                <a:latin typeface="+mj-lt"/>
                <a:ea typeface="+mj-ea"/>
                <a:cs typeface="+mj-cs"/>
              </a:rPr>
              <a:t>Biodiesel production</a:t>
            </a:r>
          </a:p>
        </p:txBody>
      </p:sp>
      <p:grpSp>
        <p:nvGrpSpPr>
          <p:cNvPr id="105" name="Group 104">
            <a:extLst>
              <a:ext uri="{FF2B5EF4-FFF2-40B4-BE49-F238E27FC236}">
                <a16:creationId xmlns:a16="http://schemas.microsoft.com/office/drawing/2014/main" id="{E0E25B5C-98A3-47D8-A4D7-10C2E17589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106" name="Freeform 6">
              <a:extLst>
                <a:ext uri="{FF2B5EF4-FFF2-40B4-BE49-F238E27FC236}">
                  <a16:creationId xmlns:a16="http://schemas.microsoft.com/office/drawing/2014/main" id="{FECB3374-15F5-40C2-95B4-0FCF10849F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7" name="Freeform 7">
              <a:extLst>
                <a:ext uri="{FF2B5EF4-FFF2-40B4-BE49-F238E27FC236}">
                  <a16:creationId xmlns:a16="http://schemas.microsoft.com/office/drawing/2014/main" id="{E762314F-F556-4403-BAA1-AF8A3BED3E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08" name="Freeform 25">
              <a:extLst>
                <a:ext uri="{FF2B5EF4-FFF2-40B4-BE49-F238E27FC236}">
                  <a16:creationId xmlns:a16="http://schemas.microsoft.com/office/drawing/2014/main" id="{02EDEF56-2F86-4867-986A-5AFB8EC07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09" name="Freeform 26">
              <a:extLst>
                <a:ext uri="{FF2B5EF4-FFF2-40B4-BE49-F238E27FC236}">
                  <a16:creationId xmlns:a16="http://schemas.microsoft.com/office/drawing/2014/main" id="{51BE63E6-C24A-43FA-93F5-475F550AB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10" name="Freeform 27">
              <a:extLst>
                <a:ext uri="{FF2B5EF4-FFF2-40B4-BE49-F238E27FC236}">
                  <a16:creationId xmlns:a16="http://schemas.microsoft.com/office/drawing/2014/main" id="{9639DAAA-46FE-401C-BB78-B7A9AF33C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11" name="Freeform 28">
              <a:extLst>
                <a:ext uri="{FF2B5EF4-FFF2-40B4-BE49-F238E27FC236}">
                  <a16:creationId xmlns:a16="http://schemas.microsoft.com/office/drawing/2014/main" id="{D5EFBD2C-94D5-43D0-B2FE-E390BD3F34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113" name="Rounded Rectangle 16">
            <a:extLst>
              <a:ext uri="{FF2B5EF4-FFF2-40B4-BE49-F238E27FC236}">
                <a16:creationId xmlns:a16="http://schemas.microsoft.com/office/drawing/2014/main" id="{EB9A9756-A5DB-460E-A867-A2AE77834D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5419641"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951804C-91C3-4C8C-B3B8-255C9EF6F32E}"/>
              </a:ext>
            </a:extLst>
          </p:cNvPr>
          <p:cNvPicPr>
            <a:picLocks noChangeAspect="1"/>
          </p:cNvPicPr>
          <p:nvPr/>
        </p:nvPicPr>
        <p:blipFill>
          <a:blip r:embed="rId3"/>
          <a:stretch>
            <a:fillRect/>
          </a:stretch>
        </p:blipFill>
        <p:spPr>
          <a:xfrm>
            <a:off x="998972" y="1181288"/>
            <a:ext cx="4774321" cy="4252646"/>
          </a:xfrm>
          <a:prstGeom prst="rect">
            <a:avLst/>
          </a:prstGeom>
        </p:spPr>
      </p:pic>
    </p:spTree>
    <p:extLst>
      <p:ext uri="{BB962C8B-B14F-4D97-AF65-F5344CB8AC3E}">
        <p14:creationId xmlns:p14="http://schemas.microsoft.com/office/powerpoint/2010/main" val="3652792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2"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3"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6"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7"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9" name="Rectangle 18">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105EE85-C765-4631-8379-A501DF040165}"/>
              </a:ext>
            </a:extLst>
          </p:cNvPr>
          <p:cNvSpPr txBox="1"/>
          <p:nvPr/>
        </p:nvSpPr>
        <p:spPr>
          <a:xfrm>
            <a:off x="7583925" y="542772"/>
            <a:ext cx="4632341" cy="1268436"/>
          </a:xfrm>
          <a:prstGeom prst="rect">
            <a:avLst/>
          </a:prstGeom>
        </p:spPr>
        <p:txBody>
          <a:bodyPr vert="horz" lIns="91440" tIns="45720" rIns="91440" bIns="45720" rtlCol="0" anchor="b">
            <a:normAutofit lnSpcReduction="10000"/>
          </a:bodyPr>
          <a:lstStyle/>
          <a:p>
            <a:pPr>
              <a:spcBef>
                <a:spcPct val="0"/>
              </a:spcBef>
              <a:spcAft>
                <a:spcPts val="600"/>
              </a:spcAft>
            </a:pPr>
            <a:r>
              <a:rPr lang="en-US" sz="4000" dirty="0">
                <a:ln w="3175" cmpd="sng">
                  <a:noFill/>
                </a:ln>
                <a:latin typeface="+mj-lt"/>
                <a:ea typeface="+mj-ea"/>
                <a:cs typeface="+mj-cs"/>
              </a:rPr>
              <a:t>Biodiesel production: inventory (LCI) </a:t>
            </a:r>
          </a:p>
        </p:txBody>
      </p:sp>
      <p:grpSp>
        <p:nvGrpSpPr>
          <p:cNvPr id="21" name="Group 20">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2"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9"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77FBAFE-BC2E-4F59-ACD6-E9A6FACD3314}"/>
              </a:ext>
            </a:extLst>
          </p:cNvPr>
          <p:cNvPicPr>
            <a:picLocks noChangeAspect="1"/>
          </p:cNvPicPr>
          <p:nvPr/>
        </p:nvPicPr>
        <p:blipFill>
          <a:blip r:embed="rId3"/>
          <a:stretch>
            <a:fillRect/>
          </a:stretch>
        </p:blipFill>
        <p:spPr>
          <a:xfrm>
            <a:off x="1431407" y="771383"/>
            <a:ext cx="5124087" cy="5109512"/>
          </a:xfrm>
          <a:prstGeom prst="rect">
            <a:avLst/>
          </a:prstGeom>
        </p:spPr>
      </p:pic>
    </p:spTree>
    <p:extLst>
      <p:ext uri="{BB962C8B-B14F-4D97-AF65-F5344CB8AC3E}">
        <p14:creationId xmlns:p14="http://schemas.microsoft.com/office/powerpoint/2010/main" val="3518558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60594-A67C-488F-BB14-E8022A8A5F28}"/>
              </a:ext>
            </a:extLst>
          </p:cNvPr>
          <p:cNvSpPr>
            <a:spLocks noGrp="1"/>
          </p:cNvSpPr>
          <p:nvPr>
            <p:ph type="dt" sz="half" idx="10"/>
          </p:nvPr>
        </p:nvSpPr>
        <p:spPr/>
        <p:txBody>
          <a:bodyPr/>
          <a:lstStyle/>
          <a:p>
            <a:fld id="{1002910D-FA01-4A01-AED5-0429594A1B66}" type="datetime1">
              <a:rPr lang="el-GR" smtClean="0"/>
              <a:t>2/1/2023</a:t>
            </a:fld>
            <a:endParaRPr lang="en-GB"/>
          </a:p>
        </p:txBody>
      </p:sp>
      <p:sp>
        <p:nvSpPr>
          <p:cNvPr id="3" name="Footer Placeholder 2">
            <a:extLst>
              <a:ext uri="{FF2B5EF4-FFF2-40B4-BE49-F238E27FC236}">
                <a16:creationId xmlns:a16="http://schemas.microsoft.com/office/drawing/2014/main" id="{ADBAB525-90FC-4A08-82AE-C7A16A4A3CBB}"/>
              </a:ext>
            </a:extLst>
          </p:cNvPr>
          <p:cNvSpPr>
            <a:spLocks noGrp="1"/>
          </p:cNvSpPr>
          <p:nvPr>
            <p:ph type="ftr" sz="quarter" idx="11"/>
          </p:nvPr>
        </p:nvSpPr>
        <p:spPr/>
        <p:txBody>
          <a:bodyPr/>
          <a:lstStyle/>
          <a:p>
            <a:r>
              <a:rPr lang="el-GR"/>
              <a:t>Τμήμα Μηχανικών Περιβάλλοντος</a:t>
            </a:r>
            <a:r>
              <a:rPr lang="en-US"/>
              <a:t>-</a:t>
            </a:r>
            <a:r>
              <a:rPr lang="el-GR"/>
              <a:t>Ανάλυση Κύκλου Ζωής με έμφαση</a:t>
            </a:r>
            <a:r>
              <a:rPr lang="en-US"/>
              <a:t> </a:t>
            </a:r>
            <a:r>
              <a:rPr lang="el-GR"/>
              <a:t>στο Περιβάλλον (Κωδικός μαθήματος: ENE.2120)</a:t>
            </a:r>
            <a:r>
              <a:rPr lang="en-US"/>
              <a:t>-</a:t>
            </a:r>
            <a:r>
              <a:rPr lang="el-GR"/>
              <a:t> Δημήτριος Λαδάκης</a:t>
            </a:r>
            <a:endParaRPr lang="en-GB" dirty="0"/>
          </a:p>
        </p:txBody>
      </p:sp>
      <p:sp>
        <p:nvSpPr>
          <p:cNvPr id="4" name="Slide Number Placeholder 3">
            <a:extLst>
              <a:ext uri="{FF2B5EF4-FFF2-40B4-BE49-F238E27FC236}">
                <a16:creationId xmlns:a16="http://schemas.microsoft.com/office/drawing/2014/main" id="{79B4CC55-943F-4281-9782-B32CA89CEAB0}"/>
              </a:ext>
            </a:extLst>
          </p:cNvPr>
          <p:cNvSpPr>
            <a:spLocks noGrp="1"/>
          </p:cNvSpPr>
          <p:nvPr>
            <p:ph type="sldNum" sz="quarter" idx="12"/>
          </p:nvPr>
        </p:nvSpPr>
        <p:spPr/>
        <p:txBody>
          <a:bodyPr/>
          <a:lstStyle/>
          <a:p>
            <a:fld id="{060BE2B2-99FD-4D9E-B17B-CAD074BEE313}" type="slidenum">
              <a:rPr lang="en-GB" smtClean="0"/>
              <a:pPr/>
              <a:t>3</a:t>
            </a:fld>
            <a:endParaRPr lang="en-GB"/>
          </a:p>
        </p:txBody>
      </p:sp>
      <p:pic>
        <p:nvPicPr>
          <p:cNvPr id="9" name="Picture 8">
            <a:extLst>
              <a:ext uri="{FF2B5EF4-FFF2-40B4-BE49-F238E27FC236}">
                <a16:creationId xmlns:a16="http://schemas.microsoft.com/office/drawing/2014/main" id="{8EDE07F2-4568-4E89-81BE-219D3DA6C296}"/>
              </a:ext>
            </a:extLst>
          </p:cNvPr>
          <p:cNvPicPr>
            <a:picLocks noChangeAspect="1"/>
          </p:cNvPicPr>
          <p:nvPr/>
        </p:nvPicPr>
        <p:blipFill>
          <a:blip r:embed="rId2"/>
          <a:stretch>
            <a:fillRect/>
          </a:stretch>
        </p:blipFill>
        <p:spPr>
          <a:xfrm>
            <a:off x="195106" y="3704734"/>
            <a:ext cx="5677794" cy="2841402"/>
          </a:xfrm>
          <a:prstGeom prst="rect">
            <a:avLst/>
          </a:prstGeom>
          <a:ln>
            <a:noFill/>
          </a:ln>
          <a:effectLst>
            <a:outerShdw blurRad="292100" dist="139700" dir="2700000" algn="tl" rotWithShape="0">
              <a:srgbClr val="333333">
                <a:alpha val="65000"/>
              </a:srgbClr>
            </a:outerShdw>
          </a:effectLst>
        </p:spPr>
      </p:pic>
      <p:sp>
        <p:nvSpPr>
          <p:cNvPr id="26" name="Title 3">
            <a:extLst>
              <a:ext uri="{FF2B5EF4-FFF2-40B4-BE49-F238E27FC236}">
                <a16:creationId xmlns:a16="http://schemas.microsoft.com/office/drawing/2014/main" id="{272892A5-992C-4828-9B17-ED4B2334FC7E}"/>
              </a:ext>
            </a:extLst>
          </p:cNvPr>
          <p:cNvSpPr txBox="1">
            <a:spLocks/>
          </p:cNvSpPr>
          <p:nvPr/>
        </p:nvSpPr>
        <p:spPr>
          <a:xfrm>
            <a:off x="195105" y="263138"/>
            <a:ext cx="11375571" cy="5449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cs typeface="Verdana" panose="020B0604030504040204" pitchFamily="34" charset="0"/>
              </a:rPr>
              <a:t>Παραγωγή </a:t>
            </a:r>
            <a:r>
              <a:rPr lang="el-GR" sz="3200" dirty="0" err="1">
                <a:solidFill>
                  <a:srgbClr val="357DA8"/>
                </a:solidFill>
                <a:latin typeface="+mn-lt"/>
                <a:ea typeface="Verdana" panose="020B0604030504040204" pitchFamily="34" charset="0"/>
                <a:cs typeface="Verdana" panose="020B0604030504040204" pitchFamily="34" charset="0"/>
              </a:rPr>
              <a:t>βιο</a:t>
            </a:r>
            <a:r>
              <a:rPr lang="el-GR" sz="3200" dirty="0">
                <a:solidFill>
                  <a:srgbClr val="357DA8"/>
                </a:solidFill>
                <a:latin typeface="+mn-lt"/>
                <a:ea typeface="Verdana" panose="020B0604030504040204" pitchFamily="34" charset="0"/>
                <a:cs typeface="Verdana" panose="020B0604030504040204" pitchFamily="34" charset="0"/>
              </a:rPr>
              <a:t>-πολυμερούς</a:t>
            </a:r>
            <a:endParaRPr lang="en-US" sz="3200" dirty="0">
              <a:solidFill>
                <a:srgbClr val="357DA8"/>
              </a:solidFill>
              <a:latin typeface="+mn-lt"/>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33BE5CF3-BE59-447C-BD01-EBCA1EA5B5A8}"/>
              </a:ext>
            </a:extLst>
          </p:cNvPr>
          <p:cNvSpPr txBox="1"/>
          <p:nvPr/>
        </p:nvSpPr>
        <p:spPr>
          <a:xfrm>
            <a:off x="3486024" y="743769"/>
            <a:ext cx="5219952" cy="584775"/>
          </a:xfrm>
          <a:prstGeom prst="rect">
            <a:avLst/>
          </a:prstGeom>
          <a:noFill/>
        </p:spPr>
        <p:txBody>
          <a:bodyPr wrap="square" rtlCol="0">
            <a:spAutoFit/>
          </a:bodyPr>
          <a:lstStyle/>
          <a:p>
            <a:r>
              <a:rPr lang="en-US" sz="3200" dirty="0"/>
              <a:t>Poly-</a:t>
            </a:r>
            <a:r>
              <a:rPr lang="en-US" sz="3200" dirty="0" err="1"/>
              <a:t>ButyleneSuccinate</a:t>
            </a:r>
            <a:r>
              <a:rPr lang="en-US" sz="3200" dirty="0"/>
              <a:t> PBS</a:t>
            </a:r>
          </a:p>
        </p:txBody>
      </p:sp>
      <p:pic>
        <p:nvPicPr>
          <p:cNvPr id="5" name="Picture 4">
            <a:extLst>
              <a:ext uri="{FF2B5EF4-FFF2-40B4-BE49-F238E27FC236}">
                <a16:creationId xmlns:a16="http://schemas.microsoft.com/office/drawing/2014/main" id="{9EDB710F-D831-488E-86E6-60313F659E13}"/>
              </a:ext>
            </a:extLst>
          </p:cNvPr>
          <p:cNvPicPr>
            <a:picLocks noChangeAspect="1"/>
          </p:cNvPicPr>
          <p:nvPr/>
        </p:nvPicPr>
        <p:blipFill>
          <a:blip r:embed="rId3"/>
          <a:stretch>
            <a:fillRect/>
          </a:stretch>
        </p:blipFill>
        <p:spPr>
          <a:xfrm>
            <a:off x="3305111" y="1451305"/>
            <a:ext cx="5715000" cy="1790700"/>
          </a:xfrm>
          <a:prstGeom prst="rect">
            <a:avLst/>
          </a:prstGeom>
        </p:spPr>
      </p:pic>
      <p:pic>
        <p:nvPicPr>
          <p:cNvPr id="7" name="Picture 6">
            <a:extLst>
              <a:ext uri="{FF2B5EF4-FFF2-40B4-BE49-F238E27FC236}">
                <a16:creationId xmlns:a16="http://schemas.microsoft.com/office/drawing/2014/main" id="{19623362-D550-4F24-B1CD-F5DE3DCC41AE}"/>
              </a:ext>
            </a:extLst>
          </p:cNvPr>
          <p:cNvPicPr>
            <a:picLocks noChangeAspect="1"/>
          </p:cNvPicPr>
          <p:nvPr/>
        </p:nvPicPr>
        <p:blipFill>
          <a:blip r:embed="rId4"/>
          <a:stretch>
            <a:fillRect/>
          </a:stretch>
        </p:blipFill>
        <p:spPr>
          <a:xfrm>
            <a:off x="6413080" y="3704734"/>
            <a:ext cx="5401664" cy="2841402"/>
          </a:xfrm>
          <a:prstGeom prst="rect">
            <a:avLst/>
          </a:prstGeom>
        </p:spPr>
      </p:pic>
      <p:cxnSp>
        <p:nvCxnSpPr>
          <p:cNvPr id="11" name="Connector: Elbow 10">
            <a:extLst>
              <a:ext uri="{FF2B5EF4-FFF2-40B4-BE49-F238E27FC236}">
                <a16:creationId xmlns:a16="http://schemas.microsoft.com/office/drawing/2014/main" id="{3C3CDF55-52B5-452E-96F8-FB0C848B47A4}"/>
              </a:ext>
            </a:extLst>
          </p:cNvPr>
          <p:cNvCxnSpPr>
            <a:cxnSpLocks/>
          </p:cNvCxnSpPr>
          <p:nvPr/>
        </p:nvCxnSpPr>
        <p:spPr>
          <a:xfrm rot="5400000">
            <a:off x="2848543" y="1825729"/>
            <a:ext cx="2007909" cy="1750100"/>
          </a:xfrm>
          <a:prstGeom prst="bentConnector3">
            <a:avLst>
              <a:gd name="adj1" fmla="val 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626E591A-382D-4773-9E0B-7456FDC9890E}"/>
              </a:ext>
            </a:extLst>
          </p:cNvPr>
          <p:cNvCxnSpPr>
            <a:cxnSpLocks/>
            <a:endCxn id="7" idx="0"/>
          </p:cNvCxnSpPr>
          <p:nvPr/>
        </p:nvCxnSpPr>
        <p:spPr>
          <a:xfrm rot="16200000" flipH="1">
            <a:off x="7335507" y="1926329"/>
            <a:ext cx="2007908" cy="1548902"/>
          </a:xfrm>
          <a:prstGeom prst="bentConnector3">
            <a:avLst>
              <a:gd name="adj1" fmla="val 0"/>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3346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E5C0DC-C0D9-4495-8728-DCDB05A7E244}"/>
              </a:ext>
            </a:extLst>
          </p:cNvPr>
          <p:cNvPicPr>
            <a:picLocks noChangeAspect="1"/>
          </p:cNvPicPr>
          <p:nvPr/>
        </p:nvPicPr>
        <p:blipFill>
          <a:blip r:embed="rId2"/>
          <a:stretch>
            <a:fillRect/>
          </a:stretch>
        </p:blipFill>
        <p:spPr>
          <a:xfrm>
            <a:off x="2101211" y="1356453"/>
            <a:ext cx="8129793" cy="4794458"/>
          </a:xfrm>
          <a:prstGeom prst="rect">
            <a:avLst/>
          </a:prstGeom>
        </p:spPr>
      </p:pic>
      <p:sp>
        <p:nvSpPr>
          <p:cNvPr id="6" name="TextBox 5">
            <a:extLst>
              <a:ext uri="{FF2B5EF4-FFF2-40B4-BE49-F238E27FC236}">
                <a16:creationId xmlns:a16="http://schemas.microsoft.com/office/drawing/2014/main" id="{A8F0082A-4A8A-49FF-8D28-FC0D612C9061}"/>
              </a:ext>
            </a:extLst>
          </p:cNvPr>
          <p:cNvSpPr txBox="1"/>
          <p:nvPr/>
        </p:nvSpPr>
        <p:spPr>
          <a:xfrm>
            <a:off x="3422671" y="447927"/>
            <a:ext cx="6914450" cy="618088"/>
          </a:xfrm>
          <a:prstGeom prst="rect">
            <a:avLst/>
          </a:prstGeom>
        </p:spPr>
        <p:txBody>
          <a:bodyPr vert="horz" lIns="91440" tIns="45720" rIns="91440" bIns="45720" rtlCol="0" anchor="b">
            <a:normAutofit fontScale="92500" lnSpcReduction="10000"/>
          </a:bodyPr>
          <a:lstStyle/>
          <a:p>
            <a:pPr>
              <a:spcBef>
                <a:spcPct val="0"/>
              </a:spcBef>
              <a:spcAft>
                <a:spcPts val="600"/>
              </a:spcAft>
            </a:pPr>
            <a:r>
              <a:rPr lang="en-US" sz="4000" dirty="0">
                <a:ln w="3175" cmpd="sng">
                  <a:noFill/>
                </a:ln>
                <a:latin typeface="+mj-lt"/>
                <a:ea typeface="+mj-ea"/>
                <a:cs typeface="+mj-cs"/>
              </a:rPr>
              <a:t>Biodiesel production: results</a:t>
            </a:r>
          </a:p>
        </p:txBody>
      </p:sp>
    </p:spTree>
    <p:extLst>
      <p:ext uri="{BB962C8B-B14F-4D97-AF65-F5344CB8AC3E}">
        <p14:creationId xmlns:p14="http://schemas.microsoft.com/office/powerpoint/2010/main" val="14481483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a:extLst>
              <a:ext uri="{FF2B5EF4-FFF2-40B4-BE49-F238E27FC236}">
                <a16:creationId xmlns:a16="http://schemas.microsoft.com/office/drawing/2014/main" id="{272892A5-992C-4828-9B17-ED4B2334FC7E}"/>
              </a:ext>
            </a:extLst>
          </p:cNvPr>
          <p:cNvSpPr txBox="1">
            <a:spLocks/>
          </p:cNvSpPr>
          <p:nvPr/>
        </p:nvSpPr>
        <p:spPr>
          <a:xfrm>
            <a:off x="1522412" y="277511"/>
            <a:ext cx="10018713" cy="1118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spcAft>
                <a:spcPts val="600"/>
              </a:spcAft>
            </a:pPr>
            <a:r>
              <a:rPr lang="en-US" sz="4000" dirty="0">
                <a:ln w="3175" cmpd="sng">
                  <a:noFill/>
                </a:ln>
              </a:rPr>
              <a:t>Παρα</a:t>
            </a:r>
            <a:r>
              <a:rPr lang="en-US" sz="4000" dirty="0" err="1">
                <a:ln w="3175" cmpd="sng">
                  <a:noFill/>
                </a:ln>
              </a:rPr>
              <a:t>γωγή</a:t>
            </a:r>
            <a:r>
              <a:rPr lang="en-US" sz="4000" dirty="0">
                <a:ln w="3175" cmpd="sng">
                  <a:noFill/>
                </a:ln>
              </a:rPr>
              <a:t> β</a:t>
            </a:r>
            <a:r>
              <a:rPr lang="en-US" sz="4000" dirty="0" err="1">
                <a:ln w="3175" cmpd="sng">
                  <a:noFill/>
                </a:ln>
              </a:rPr>
              <a:t>ίο</a:t>
            </a:r>
            <a:r>
              <a:rPr lang="en-US" sz="4000" dirty="0">
                <a:ln w="3175" cmpd="sng">
                  <a:noFill/>
                </a:ln>
              </a:rPr>
              <a:t>-α</a:t>
            </a:r>
            <a:r>
              <a:rPr lang="en-US" sz="4000" dirty="0" err="1">
                <a:ln w="3175" cmpd="sng">
                  <a:noFill/>
                </a:ln>
              </a:rPr>
              <a:t>ιθ</a:t>
            </a:r>
            <a:r>
              <a:rPr lang="en-US" sz="4000" dirty="0">
                <a:ln w="3175" cmpd="sng">
                  <a:noFill/>
                </a:ln>
              </a:rPr>
              <a:t>ανόλης</a:t>
            </a:r>
          </a:p>
        </p:txBody>
      </p:sp>
      <p:pic>
        <p:nvPicPr>
          <p:cNvPr id="16" name="Picture 15">
            <a:extLst>
              <a:ext uri="{FF2B5EF4-FFF2-40B4-BE49-F238E27FC236}">
                <a16:creationId xmlns:a16="http://schemas.microsoft.com/office/drawing/2014/main" id="{F8B799A7-C50D-45E8-BDF6-F11FE47FCA01}"/>
              </a:ext>
            </a:extLst>
          </p:cNvPr>
          <p:cNvPicPr>
            <a:picLocks noChangeAspect="1"/>
          </p:cNvPicPr>
          <p:nvPr/>
        </p:nvPicPr>
        <p:blipFill>
          <a:blip r:embed="rId2"/>
          <a:stretch>
            <a:fillRect/>
          </a:stretch>
        </p:blipFill>
        <p:spPr>
          <a:xfrm>
            <a:off x="35749" y="1481084"/>
            <a:ext cx="4914671" cy="406325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15" name="TextBox 14">
            <a:extLst>
              <a:ext uri="{FF2B5EF4-FFF2-40B4-BE49-F238E27FC236}">
                <a16:creationId xmlns:a16="http://schemas.microsoft.com/office/drawing/2014/main" id="{1D404F93-7D63-423E-88A8-328AA5769A15}"/>
              </a:ext>
            </a:extLst>
          </p:cNvPr>
          <p:cNvSpPr txBox="1"/>
          <p:nvPr/>
        </p:nvSpPr>
        <p:spPr>
          <a:xfrm>
            <a:off x="5065483" y="1610719"/>
            <a:ext cx="7126517" cy="3933624"/>
          </a:xfrm>
          <a:prstGeom prst="rect">
            <a:avLst/>
          </a:prstGeom>
        </p:spPr>
        <p:txBody>
          <a:bodyPr vert="horz" lIns="91440" tIns="45720" rIns="91440" bIns="45720" rtlCol="0" anchor="ctr">
            <a:normAutofit fontScale="92500" lnSpcReduction="10000"/>
          </a:bodyPr>
          <a:lstStyle/>
          <a:p>
            <a:pPr marL="171450" indent="-171450" algn="just">
              <a:lnSpc>
                <a:spcPct val="90000"/>
              </a:lnSpc>
              <a:spcBef>
                <a:spcPct val="20000"/>
              </a:spcBef>
              <a:spcAft>
                <a:spcPts val="600"/>
              </a:spcAft>
              <a:buClr>
                <a:schemeClr val="accent1">
                  <a:lumMod val="75000"/>
                </a:schemeClr>
              </a:buClr>
              <a:buSzPct val="145000"/>
              <a:buFont typeface="Arial"/>
              <a:buChar char="•"/>
            </a:pPr>
            <a:r>
              <a:rPr lang="en-US" sz="1200" dirty="0" err="1"/>
              <a:t>Βιο</a:t>
            </a:r>
            <a:r>
              <a:rPr lang="en-US" sz="1200" dirty="0"/>
              <a:t>αιθανόλη με βάση το άμυλο</a:t>
            </a:r>
          </a:p>
          <a:p>
            <a:pPr algn="just">
              <a:lnSpc>
                <a:spcPct val="90000"/>
              </a:lnSpc>
              <a:spcBef>
                <a:spcPct val="20000"/>
              </a:spcBef>
              <a:spcAft>
                <a:spcPts val="600"/>
              </a:spcAft>
              <a:buClr>
                <a:schemeClr val="accent1">
                  <a:lumMod val="75000"/>
                </a:schemeClr>
              </a:buClr>
              <a:buSzPct val="145000"/>
            </a:pPr>
            <a:r>
              <a:rPr lang="en-US" sz="1200" dirty="0"/>
              <a:t>Κα</a:t>
            </a:r>
            <a:r>
              <a:rPr lang="en-US" sz="1200" dirty="0" err="1"/>
              <a:t>λλιέργειες</a:t>
            </a:r>
            <a:r>
              <a:rPr lang="en-US" sz="1200" dirty="0"/>
              <a:t> όπ</a:t>
            </a:r>
            <a:r>
              <a:rPr lang="en-US" sz="1200" dirty="0" err="1"/>
              <a:t>ως</a:t>
            </a:r>
            <a:r>
              <a:rPr lang="en-US" sz="1200" dirty="0"/>
              <a:t> </a:t>
            </a:r>
            <a:r>
              <a:rPr lang="en-US" sz="1200" dirty="0" err="1"/>
              <a:t>το</a:t>
            </a:r>
            <a:r>
              <a:rPr lang="en-US" sz="1200" dirty="0"/>
              <a:t> καλαμπ</a:t>
            </a:r>
            <a:r>
              <a:rPr lang="en-US" sz="1200" dirty="0" err="1"/>
              <a:t>όκι</a:t>
            </a:r>
            <a:r>
              <a:rPr lang="en-US" sz="1200" dirty="0"/>
              <a:t>, </a:t>
            </a:r>
            <a:r>
              <a:rPr lang="en-US" sz="1200" dirty="0" err="1"/>
              <a:t>το</a:t>
            </a:r>
            <a:r>
              <a:rPr lang="en-US" sz="1200" dirty="0"/>
              <a:t> </a:t>
            </a:r>
            <a:r>
              <a:rPr lang="en-US" sz="1200" dirty="0" err="1"/>
              <a:t>σιτάρι</a:t>
            </a:r>
            <a:r>
              <a:rPr lang="en-US" sz="1200" dirty="0"/>
              <a:t> ή </a:t>
            </a:r>
            <a:r>
              <a:rPr lang="en-US" sz="1200" dirty="0" err="1"/>
              <a:t>το</a:t>
            </a:r>
            <a:r>
              <a:rPr lang="en-US" sz="1200" dirty="0"/>
              <a:t> </a:t>
            </a:r>
            <a:r>
              <a:rPr lang="en-US" sz="1200" dirty="0" err="1"/>
              <a:t>κριθάρι</a:t>
            </a:r>
            <a:r>
              <a:rPr lang="en-US" sz="1200" dirty="0"/>
              <a:t> </a:t>
            </a:r>
            <a:r>
              <a:rPr lang="en-US" sz="1200" dirty="0" err="1"/>
              <a:t>είν</a:t>
            </a:r>
            <a:r>
              <a:rPr lang="en-US" sz="1200" dirty="0"/>
              <a:t>αι γνωστές ως βιομάζα αμύλου με σκοπό την παραγωγή αιθανόλης. Επιπ</a:t>
            </a:r>
            <a:r>
              <a:rPr lang="en-US" sz="1200" dirty="0" err="1"/>
              <a:t>λέον</a:t>
            </a:r>
            <a:r>
              <a:rPr lang="en-US" sz="1200" dirty="0"/>
              <a:t>, </a:t>
            </a:r>
            <a:r>
              <a:rPr lang="en-US" sz="1200" dirty="0" err="1"/>
              <a:t>άλλ</a:t>
            </a:r>
            <a:r>
              <a:rPr lang="en-US" sz="1200" dirty="0"/>
              <a:t>α είδη αμυλούχων καλλιεργειών όπως η μανιόκα σε τροπικές περιοχές μπορούν να χρησιμοποιηθούν για την παραγωγή αιθανόλης. </a:t>
            </a:r>
            <a:r>
              <a:rPr lang="en-US" sz="1200" dirty="0" err="1"/>
              <a:t>Στ</a:t>
            </a:r>
            <a:r>
              <a:rPr lang="en-US" sz="1200" dirty="0"/>
              <a:t>α αμυλώδη υλικά, τα πολυμερή της γλυκόζης απαιτούν να διασπαστούν σε ζυμώσιμα σάκχαρα μέσω αντίδρασης με νερό και προσθήκης ενζύμων. </a:t>
            </a:r>
            <a:r>
              <a:rPr lang="en-US" sz="1200" dirty="0" err="1"/>
              <a:t>Στη</a:t>
            </a:r>
            <a:r>
              <a:rPr lang="en-US" sz="1200" dirty="0"/>
              <a:t> </a:t>
            </a:r>
            <a:r>
              <a:rPr lang="en-US" sz="1200" dirty="0" err="1"/>
              <a:t>συνέχει</a:t>
            </a:r>
            <a:r>
              <a:rPr lang="en-US" sz="1200" dirty="0"/>
              <a:t>α η ενζυματική υδρόλυση ακολουθείται από ζύμωση, απόσταξη και αφυδάτωση για να δώσει άνυδρη αιθανόλη.</a:t>
            </a:r>
          </a:p>
          <a:p>
            <a:pPr marL="171450" indent="-171450" algn="just">
              <a:lnSpc>
                <a:spcPct val="90000"/>
              </a:lnSpc>
              <a:spcBef>
                <a:spcPct val="20000"/>
              </a:spcBef>
              <a:spcAft>
                <a:spcPts val="600"/>
              </a:spcAft>
              <a:buClr>
                <a:schemeClr val="accent1">
                  <a:lumMod val="75000"/>
                </a:schemeClr>
              </a:buClr>
              <a:buSzPct val="145000"/>
              <a:buFont typeface="Arial"/>
              <a:buChar char="•"/>
            </a:pPr>
            <a:r>
              <a:rPr lang="en-US" sz="1200" dirty="0" err="1"/>
              <a:t>Βιο</a:t>
            </a:r>
            <a:r>
              <a:rPr lang="en-US" sz="1200" dirty="0"/>
              <a:t>αιθανόλη με βάση τη ζάχαρη</a:t>
            </a:r>
          </a:p>
          <a:p>
            <a:pPr algn="just">
              <a:lnSpc>
                <a:spcPct val="90000"/>
              </a:lnSpc>
              <a:spcBef>
                <a:spcPct val="20000"/>
              </a:spcBef>
              <a:spcAft>
                <a:spcPts val="600"/>
              </a:spcAft>
              <a:buClr>
                <a:schemeClr val="accent1">
                  <a:lumMod val="75000"/>
                </a:schemeClr>
              </a:buClr>
              <a:buSzPct val="145000"/>
            </a:pPr>
            <a:r>
              <a:rPr lang="en-US" sz="1200" dirty="0"/>
              <a:t>Η π</a:t>
            </a:r>
            <a:r>
              <a:rPr lang="en-US" sz="1200" dirty="0" err="1"/>
              <a:t>ρώτη</a:t>
            </a:r>
            <a:r>
              <a:rPr lang="en-US" sz="1200" dirty="0"/>
              <a:t> </a:t>
            </a:r>
            <a:r>
              <a:rPr lang="en-US" sz="1200" dirty="0" err="1"/>
              <a:t>ύλη</a:t>
            </a:r>
            <a:r>
              <a:rPr lang="en-US" sz="1200" dirty="0"/>
              <a:t> </a:t>
            </a:r>
            <a:r>
              <a:rPr lang="en-US" sz="1200" dirty="0" err="1"/>
              <a:t>με</a:t>
            </a:r>
            <a:r>
              <a:rPr lang="en-US" sz="1200" dirty="0"/>
              <a:t> β</a:t>
            </a:r>
            <a:r>
              <a:rPr lang="en-US" sz="1200" dirty="0" err="1"/>
              <a:t>άση</a:t>
            </a:r>
            <a:r>
              <a:rPr lang="en-US" sz="1200" dirty="0"/>
              <a:t> </a:t>
            </a:r>
            <a:r>
              <a:rPr lang="en-US" sz="1200" dirty="0" err="1"/>
              <a:t>τη</a:t>
            </a:r>
            <a:r>
              <a:rPr lang="en-US" sz="1200" dirty="0"/>
              <a:t> </a:t>
            </a:r>
            <a:r>
              <a:rPr lang="en-US" sz="1200" dirty="0" err="1"/>
              <a:t>ζάχ</a:t>
            </a:r>
            <a:r>
              <a:rPr lang="en-US" sz="1200" dirty="0"/>
              <a:t>αρη, όπως το ζαχαροκάλαμο, τα ζαχαρότευτλα, το γλυκό σόργο και η μελάσα είναι πιθανές πρώτες ύλες που χρησιμοποιούνται για την παραγωγή αιθανόλης. </a:t>
            </a:r>
            <a:r>
              <a:rPr lang="en-US" sz="1200" dirty="0" err="1"/>
              <a:t>Περιέχουν</a:t>
            </a:r>
            <a:r>
              <a:rPr lang="en-US" sz="1200" dirty="0"/>
              <a:t> </a:t>
            </a:r>
            <a:r>
              <a:rPr lang="en-US" sz="1200" dirty="0" err="1"/>
              <a:t>μεγάλη</a:t>
            </a:r>
            <a:r>
              <a:rPr lang="en-US" sz="1200" dirty="0"/>
              <a:t> ανα</a:t>
            </a:r>
            <a:r>
              <a:rPr lang="en-US" sz="1200" dirty="0" err="1"/>
              <a:t>λογί</a:t>
            </a:r>
            <a:r>
              <a:rPr lang="en-US" sz="1200" dirty="0"/>
              <a:t>α απλών σακχάρων που οδηγεί σε μείωση του κόστους των διαδικασιών μετατροπής. Η </a:t>
            </a:r>
            <a:r>
              <a:rPr lang="en-US" sz="1200" dirty="0" err="1"/>
              <a:t>μετ</a:t>
            </a:r>
            <a:r>
              <a:rPr lang="en-US" sz="1200" dirty="0"/>
              <a:t>ατροπή ξεκινά με άλεση της πρώτης ύλης για την εξαγωγή της ζάχαρης, και στη συνέχεια ακολουθεί προσθήκη μαγιάς για τη διαδικασία ζύμωσης.</a:t>
            </a:r>
          </a:p>
          <a:p>
            <a:pPr marL="171450" indent="-171450" algn="just">
              <a:lnSpc>
                <a:spcPct val="90000"/>
              </a:lnSpc>
              <a:spcBef>
                <a:spcPct val="20000"/>
              </a:spcBef>
              <a:spcAft>
                <a:spcPts val="600"/>
              </a:spcAft>
              <a:buClr>
                <a:schemeClr val="accent1">
                  <a:lumMod val="75000"/>
                </a:schemeClr>
              </a:buClr>
              <a:buSzPct val="145000"/>
              <a:buFont typeface="Arial"/>
              <a:buChar char="•"/>
            </a:pPr>
            <a:r>
              <a:rPr lang="en-US" sz="1200" dirty="0" err="1"/>
              <a:t>Βιο</a:t>
            </a:r>
            <a:r>
              <a:rPr lang="en-US" sz="1200" dirty="0"/>
              <a:t>αιθανόλη με βάση τη λιγνοκυτταρίνη</a:t>
            </a:r>
          </a:p>
          <a:p>
            <a:pPr algn="just">
              <a:lnSpc>
                <a:spcPct val="90000"/>
              </a:lnSpc>
              <a:spcBef>
                <a:spcPct val="20000"/>
              </a:spcBef>
              <a:spcAft>
                <a:spcPts val="600"/>
              </a:spcAft>
              <a:buClr>
                <a:schemeClr val="accent1">
                  <a:lumMod val="75000"/>
                </a:schemeClr>
              </a:buClr>
              <a:buSzPct val="145000"/>
            </a:pPr>
            <a:r>
              <a:rPr lang="en-US" sz="1200" dirty="0" err="1"/>
              <a:t>Λιγνινοκυττ</a:t>
            </a:r>
            <a:r>
              <a:rPr lang="en-US" sz="1200" dirty="0"/>
              <a:t>αρινικά υλικά, συμπεριλαμβανομένων των γεωργικών και δασικών υπολειμμάτων, είναι άφθονα σε όλο τον κόσμο. Μπ</a:t>
            </a:r>
            <a:r>
              <a:rPr lang="en-US" sz="1200" dirty="0" err="1"/>
              <a:t>ορούν</a:t>
            </a:r>
            <a:r>
              <a:rPr lang="en-US" sz="1200" dirty="0"/>
              <a:t> να </a:t>
            </a:r>
            <a:r>
              <a:rPr lang="en-US" sz="1200" dirty="0" err="1"/>
              <a:t>χρησιμο</a:t>
            </a:r>
            <a:r>
              <a:rPr lang="en-US" sz="1200" dirty="0"/>
              <a:t>ποιηθούν για την παραγωγή αιθανόλης ως βιοαιθανόλης δεύτερης γενιάς. Η </a:t>
            </a:r>
            <a:r>
              <a:rPr lang="en-US" sz="1200" dirty="0" err="1"/>
              <a:t>λιγνοκυττ</a:t>
            </a:r>
            <a:r>
              <a:rPr lang="en-US" sz="1200" dirty="0"/>
              <a:t>αρίνη είναι ένα πιο πολύπλοκο υπόστρωμα από τη ζάχαρη και τα υλικά με βάση το άμυλο. Απ</a:t>
            </a:r>
            <a:r>
              <a:rPr lang="en-US" sz="1200" dirty="0" err="1"/>
              <a:t>οτελείτ</a:t>
            </a:r>
            <a:r>
              <a:rPr lang="en-US" sz="1200" dirty="0"/>
              <a:t>αι από τρία κλάσματα, συμπεριλαμβανομένης της κυτταρίνης, της ημικυτταρίνης και της λιγνίνης. Η </a:t>
            </a:r>
            <a:r>
              <a:rPr lang="en-US" sz="1200" dirty="0" err="1"/>
              <a:t>μετ</a:t>
            </a:r>
            <a:r>
              <a:rPr lang="en-US" sz="1200" dirty="0"/>
              <a:t>ατροπή του πολυμερούς υδατανθράκων σε ζυμώσιμα σάκχαρα δεν είναι εύκολη αφού η παραγωγή αιθανόλης από λιγνοκυτταρινική βιομάζα είναι μια μετατροπή πολλαπλών σταδίων. </a:t>
            </a:r>
            <a:r>
              <a:rPr lang="en-US" sz="1200" dirty="0" err="1"/>
              <a:t>Οι</a:t>
            </a:r>
            <a:r>
              <a:rPr lang="en-US" sz="1200" dirty="0"/>
              <a:t> π</a:t>
            </a:r>
            <a:r>
              <a:rPr lang="en-US" sz="1200" dirty="0" err="1"/>
              <a:t>ιο</a:t>
            </a:r>
            <a:r>
              <a:rPr lang="en-US" sz="1200" dirty="0"/>
              <a:t> </a:t>
            </a:r>
            <a:r>
              <a:rPr lang="en-US" sz="1200" dirty="0" err="1"/>
              <a:t>σημ</a:t>
            </a:r>
            <a:r>
              <a:rPr lang="en-US" sz="1200" dirty="0"/>
              <a:t>αντικοί λόγοι για την ευρεία εξάπλωση της βιοαιθανόλης είναι οι περιβαλλοντικές προκλήσεις που προκαλούνται από τα ορυκτά καύσιμα και την εξάντλησή τους [6,8]. </a:t>
            </a:r>
            <a:r>
              <a:rPr lang="en-US" sz="1200" dirty="0" err="1"/>
              <a:t>Αν</a:t>
            </a:r>
            <a:r>
              <a:rPr lang="en-US" sz="1200" dirty="0"/>
              <a:t>αμένεται ότι η στροφή σε ανανεώσιμες πηγές όπως η βιοαιθανόλη μειώνει τις επιπτώσεις στο περιβάλλον. </a:t>
            </a:r>
            <a:r>
              <a:rPr lang="en-US" sz="1200" dirty="0" err="1"/>
              <a:t>Ωστόσο</a:t>
            </a:r>
            <a:r>
              <a:rPr lang="en-US" sz="1200" dirty="0"/>
              <a:t>, η παρα</a:t>
            </a:r>
            <a:r>
              <a:rPr lang="en-US" sz="1200" dirty="0" err="1"/>
              <a:t>γωγή</a:t>
            </a:r>
            <a:r>
              <a:rPr lang="en-US" sz="1200" dirty="0"/>
              <a:t> </a:t>
            </a:r>
            <a:r>
              <a:rPr lang="en-US" sz="1200" dirty="0" err="1"/>
              <a:t>του</a:t>
            </a:r>
            <a:r>
              <a:rPr lang="en-US" sz="1200" dirty="0"/>
              <a:t> μπ</a:t>
            </a:r>
            <a:r>
              <a:rPr lang="en-US" sz="1200" dirty="0" err="1"/>
              <a:t>ορεί</a:t>
            </a:r>
            <a:r>
              <a:rPr lang="en-US" sz="1200" dirty="0"/>
              <a:t> να </a:t>
            </a:r>
            <a:r>
              <a:rPr lang="en-US" sz="1200" dirty="0" err="1"/>
              <a:t>έχει</a:t>
            </a:r>
            <a:r>
              <a:rPr lang="en-US" sz="1200" dirty="0"/>
              <a:t> α</a:t>
            </a:r>
            <a:r>
              <a:rPr lang="en-US" sz="1200" dirty="0" err="1"/>
              <a:t>ρκετές</a:t>
            </a:r>
            <a:r>
              <a:rPr lang="en-US" sz="1200" dirty="0"/>
              <a:t> επιπ</a:t>
            </a:r>
            <a:r>
              <a:rPr lang="en-US" sz="1200" dirty="0" err="1"/>
              <a:t>τώσεις</a:t>
            </a:r>
            <a:r>
              <a:rPr lang="en-US" sz="1200" dirty="0"/>
              <a:t> α</a:t>
            </a:r>
            <a:r>
              <a:rPr lang="en-US" sz="1200" dirty="0" err="1"/>
              <a:t>νάλογ</a:t>
            </a:r>
            <a:r>
              <a:rPr lang="en-US" sz="1200" dirty="0"/>
              <a:t>α με τον τύπο της πρώτης ύλης, τις τοπικές συνθήκες, το σχεδιασμό και την εφαρμογή της αντίστοιχης διαδικασίας μετατροπής.</a:t>
            </a:r>
          </a:p>
        </p:txBody>
      </p:sp>
      <p:sp>
        <p:nvSpPr>
          <p:cNvPr id="3" name="Footer Placeholder 2">
            <a:extLst>
              <a:ext uri="{FF2B5EF4-FFF2-40B4-BE49-F238E27FC236}">
                <a16:creationId xmlns:a16="http://schemas.microsoft.com/office/drawing/2014/main" id="{ADBAB525-90FC-4A08-82AE-C7A16A4A3CBB}"/>
              </a:ext>
            </a:extLst>
          </p:cNvPr>
          <p:cNvSpPr>
            <a:spLocks noGrp="1"/>
          </p:cNvSpPr>
          <p:nvPr>
            <p:ph type="ftr" sz="quarter" idx="11"/>
          </p:nvPr>
        </p:nvSpPr>
        <p:spPr>
          <a:xfrm>
            <a:off x="4233333" y="5883275"/>
            <a:ext cx="5423123" cy="365125"/>
          </a:xfrm>
        </p:spPr>
        <p:txBody>
          <a:bodyPr vert="horz" lIns="91440" tIns="45720" rIns="91440" bIns="45720" rtlCol="0" anchor="ctr">
            <a:normAutofit/>
          </a:bodyPr>
          <a:lstStyle/>
          <a:p>
            <a:pPr defTabSz="914400">
              <a:lnSpc>
                <a:spcPct val="90000"/>
              </a:lnSpc>
              <a:spcAft>
                <a:spcPts val="600"/>
              </a:spcAft>
            </a:pPr>
            <a:r>
              <a:rPr lang="en-US" sz="900" b="0" i="0" kern="1200">
                <a:solidFill>
                  <a:schemeClr val="tx1"/>
                </a:solidFill>
                <a:effectLst/>
                <a:latin typeface="+mn-lt"/>
                <a:ea typeface="+mn-ea"/>
                <a:cs typeface="+mn-cs"/>
              </a:rPr>
              <a:t>Τμήμα Μηχανικών Περιβάλλοντος-Ανάλυση Κύκλου Ζωής με έμφαση στο Περιβάλλον (Κωδικός μαθήματος: ENE.2120)- Δημήτριος Λαδάκης</a:t>
            </a:r>
          </a:p>
        </p:txBody>
      </p:sp>
      <p:sp>
        <p:nvSpPr>
          <p:cNvPr id="2" name="Date Placeholder 1">
            <a:extLst>
              <a:ext uri="{FF2B5EF4-FFF2-40B4-BE49-F238E27FC236}">
                <a16:creationId xmlns:a16="http://schemas.microsoft.com/office/drawing/2014/main" id="{F2160594-A67C-488F-BB14-E8022A8A5F28}"/>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1002910D-FA01-4A01-AED5-0429594A1B66}" type="datetime1">
              <a:rPr lang="en-US" smtClean="0"/>
              <a:pPr defTabSz="914400">
                <a:spcAft>
                  <a:spcPts val="600"/>
                </a:spcAft>
              </a:pPr>
              <a:t>1/2/2023</a:t>
            </a:fld>
            <a:endParaRPr lang="en-US"/>
          </a:p>
        </p:txBody>
      </p:sp>
      <p:sp>
        <p:nvSpPr>
          <p:cNvPr id="4" name="Slide Number Placeholder 3">
            <a:extLst>
              <a:ext uri="{FF2B5EF4-FFF2-40B4-BE49-F238E27FC236}">
                <a16:creationId xmlns:a16="http://schemas.microsoft.com/office/drawing/2014/main" id="{79B4CC55-943F-4281-9782-B32CA89CEAB0}"/>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smtClean="0"/>
              <a:pPr defTabSz="914400">
                <a:spcAft>
                  <a:spcPts val="600"/>
                </a:spcAft>
              </a:pPr>
              <a:t>31</a:t>
            </a:fld>
            <a:endParaRPr lang="en-US"/>
          </a:p>
        </p:txBody>
      </p:sp>
    </p:spTree>
    <p:extLst>
      <p:ext uri="{BB962C8B-B14F-4D97-AF65-F5344CB8AC3E}">
        <p14:creationId xmlns:p14="http://schemas.microsoft.com/office/powerpoint/2010/main" val="718733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0512AC-2600-4DA4-85CE-91F232390FD8}"/>
              </a:ext>
            </a:extLst>
          </p:cNvPr>
          <p:cNvPicPr>
            <a:picLocks noChangeAspect="1"/>
          </p:cNvPicPr>
          <p:nvPr/>
        </p:nvPicPr>
        <p:blipFill>
          <a:blip r:embed="rId2"/>
          <a:stretch>
            <a:fillRect/>
          </a:stretch>
        </p:blipFill>
        <p:spPr>
          <a:xfrm>
            <a:off x="0" y="648931"/>
            <a:ext cx="7564331" cy="5251013"/>
          </a:xfrm>
          <a:prstGeom prst="rect">
            <a:avLst/>
          </a:prstGeom>
        </p:spPr>
      </p:pic>
      <p:sp>
        <p:nvSpPr>
          <p:cNvPr id="41" name="Title 3">
            <a:extLst>
              <a:ext uri="{FF2B5EF4-FFF2-40B4-BE49-F238E27FC236}">
                <a16:creationId xmlns:a16="http://schemas.microsoft.com/office/drawing/2014/main" id="{9440C7D6-EBD7-4740-B3B0-F8887F671DDE}"/>
              </a:ext>
            </a:extLst>
          </p:cNvPr>
          <p:cNvSpPr txBox="1">
            <a:spLocks/>
          </p:cNvSpPr>
          <p:nvPr/>
        </p:nvSpPr>
        <p:spPr>
          <a:xfrm>
            <a:off x="892269" y="-234586"/>
            <a:ext cx="10018713" cy="1118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spcAft>
                <a:spcPts val="600"/>
              </a:spcAft>
            </a:pPr>
            <a:r>
              <a:rPr lang="en-US" sz="4000" dirty="0">
                <a:ln w="3175" cmpd="sng">
                  <a:noFill/>
                </a:ln>
              </a:rPr>
              <a:t>Παρα</a:t>
            </a:r>
            <a:r>
              <a:rPr lang="en-US" sz="4000" dirty="0" err="1">
                <a:ln w="3175" cmpd="sng">
                  <a:noFill/>
                </a:ln>
              </a:rPr>
              <a:t>γωγή</a:t>
            </a:r>
            <a:r>
              <a:rPr lang="en-US" sz="4000" dirty="0">
                <a:ln w="3175" cmpd="sng">
                  <a:noFill/>
                </a:ln>
              </a:rPr>
              <a:t> β</a:t>
            </a:r>
            <a:r>
              <a:rPr lang="en-US" sz="4000" dirty="0" err="1">
                <a:ln w="3175" cmpd="sng">
                  <a:noFill/>
                </a:ln>
              </a:rPr>
              <a:t>ίο</a:t>
            </a:r>
            <a:r>
              <a:rPr lang="en-US" sz="4000" dirty="0">
                <a:ln w="3175" cmpd="sng">
                  <a:noFill/>
                </a:ln>
              </a:rPr>
              <a:t>-α</a:t>
            </a:r>
            <a:r>
              <a:rPr lang="en-US" sz="4000" dirty="0" err="1">
                <a:ln w="3175" cmpd="sng">
                  <a:noFill/>
                </a:ln>
              </a:rPr>
              <a:t>ιθ</a:t>
            </a:r>
            <a:r>
              <a:rPr lang="en-US" sz="4000" dirty="0">
                <a:ln w="3175" cmpd="sng">
                  <a:noFill/>
                </a:ln>
              </a:rPr>
              <a:t>ανόλης</a:t>
            </a:r>
          </a:p>
        </p:txBody>
      </p:sp>
      <p:sp>
        <p:nvSpPr>
          <p:cNvPr id="43" name="TextBox 42">
            <a:extLst>
              <a:ext uri="{FF2B5EF4-FFF2-40B4-BE49-F238E27FC236}">
                <a16:creationId xmlns:a16="http://schemas.microsoft.com/office/drawing/2014/main" id="{CCFD5C5F-22ED-4709-9E71-BE412775568F}"/>
              </a:ext>
            </a:extLst>
          </p:cNvPr>
          <p:cNvSpPr txBox="1"/>
          <p:nvPr/>
        </p:nvSpPr>
        <p:spPr>
          <a:xfrm>
            <a:off x="6305618" y="5899944"/>
            <a:ext cx="3609626" cy="646331"/>
          </a:xfrm>
          <a:prstGeom prst="rect">
            <a:avLst/>
          </a:prstGeom>
          <a:noFill/>
        </p:spPr>
        <p:txBody>
          <a:bodyPr wrap="square">
            <a:spAutoFit/>
          </a:bodyPr>
          <a:lstStyle/>
          <a:p>
            <a:r>
              <a:rPr lang="en-US" dirty="0"/>
              <a:t>System boundaries –</a:t>
            </a:r>
            <a:r>
              <a:rPr lang="el-GR" dirty="0"/>
              <a:t>για </a:t>
            </a:r>
            <a:r>
              <a:rPr lang="en-US" dirty="0"/>
              <a:t>παρα</a:t>
            </a:r>
            <a:r>
              <a:rPr lang="en-US" dirty="0" err="1"/>
              <a:t>γωγή</a:t>
            </a:r>
            <a:r>
              <a:rPr lang="en-US" dirty="0"/>
              <a:t> α</a:t>
            </a:r>
            <a:r>
              <a:rPr lang="en-US" dirty="0" err="1"/>
              <a:t>ιθ</a:t>
            </a:r>
            <a:r>
              <a:rPr lang="en-US" dirty="0"/>
              <a:t>ανόλης από ζαχαροκάλαμο.</a:t>
            </a:r>
          </a:p>
        </p:txBody>
      </p:sp>
      <p:pic>
        <p:nvPicPr>
          <p:cNvPr id="8" name="Picture 7">
            <a:extLst>
              <a:ext uri="{FF2B5EF4-FFF2-40B4-BE49-F238E27FC236}">
                <a16:creationId xmlns:a16="http://schemas.microsoft.com/office/drawing/2014/main" id="{4947F0AD-8ABD-4937-81A9-C3A4FA11540F}"/>
              </a:ext>
            </a:extLst>
          </p:cNvPr>
          <p:cNvPicPr>
            <a:picLocks noChangeAspect="1"/>
          </p:cNvPicPr>
          <p:nvPr/>
        </p:nvPicPr>
        <p:blipFill>
          <a:blip r:embed="rId3"/>
          <a:stretch>
            <a:fillRect/>
          </a:stretch>
        </p:blipFill>
        <p:spPr>
          <a:xfrm>
            <a:off x="7690803" y="902566"/>
            <a:ext cx="4149505" cy="5006282"/>
          </a:xfrm>
          <a:prstGeom prst="rect">
            <a:avLst/>
          </a:prstGeom>
        </p:spPr>
      </p:pic>
    </p:spTree>
    <p:extLst>
      <p:ext uri="{BB962C8B-B14F-4D97-AF65-F5344CB8AC3E}">
        <p14:creationId xmlns:p14="http://schemas.microsoft.com/office/powerpoint/2010/main" val="42804963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3937F2-FCAF-447D-B1D5-301CF0BD19F2}"/>
              </a:ext>
            </a:extLst>
          </p:cNvPr>
          <p:cNvPicPr>
            <a:picLocks noChangeAspect="1"/>
          </p:cNvPicPr>
          <p:nvPr/>
        </p:nvPicPr>
        <p:blipFill>
          <a:blip r:embed="rId2"/>
          <a:stretch>
            <a:fillRect/>
          </a:stretch>
        </p:blipFill>
        <p:spPr>
          <a:xfrm>
            <a:off x="0" y="2366827"/>
            <a:ext cx="12192000" cy="3895995"/>
          </a:xfrm>
          <a:prstGeom prst="rect">
            <a:avLst/>
          </a:prstGeom>
        </p:spPr>
      </p:pic>
      <p:sp>
        <p:nvSpPr>
          <p:cNvPr id="7" name="Title 3">
            <a:extLst>
              <a:ext uri="{FF2B5EF4-FFF2-40B4-BE49-F238E27FC236}">
                <a16:creationId xmlns:a16="http://schemas.microsoft.com/office/drawing/2014/main" id="{C870B731-127B-4C74-A52A-F6C594A442FE}"/>
              </a:ext>
            </a:extLst>
          </p:cNvPr>
          <p:cNvSpPr txBox="1">
            <a:spLocks/>
          </p:cNvSpPr>
          <p:nvPr/>
        </p:nvSpPr>
        <p:spPr>
          <a:xfrm>
            <a:off x="892269" y="-234586"/>
            <a:ext cx="10018713" cy="1118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spcAft>
                <a:spcPts val="600"/>
              </a:spcAft>
            </a:pPr>
            <a:r>
              <a:rPr lang="en-US" sz="4000" dirty="0">
                <a:ln w="3175" cmpd="sng">
                  <a:noFill/>
                </a:ln>
              </a:rPr>
              <a:t>Παρα</a:t>
            </a:r>
            <a:r>
              <a:rPr lang="en-US" sz="4000" dirty="0" err="1">
                <a:ln w="3175" cmpd="sng">
                  <a:noFill/>
                </a:ln>
              </a:rPr>
              <a:t>γωγή</a:t>
            </a:r>
            <a:r>
              <a:rPr lang="en-US" sz="4000" dirty="0">
                <a:ln w="3175" cmpd="sng">
                  <a:noFill/>
                </a:ln>
              </a:rPr>
              <a:t> β</a:t>
            </a:r>
            <a:r>
              <a:rPr lang="en-US" sz="4000" dirty="0" err="1">
                <a:ln w="3175" cmpd="sng">
                  <a:noFill/>
                </a:ln>
              </a:rPr>
              <a:t>ίο</a:t>
            </a:r>
            <a:r>
              <a:rPr lang="en-US" sz="4000" dirty="0">
                <a:ln w="3175" cmpd="sng">
                  <a:noFill/>
                </a:ln>
              </a:rPr>
              <a:t>-α</a:t>
            </a:r>
            <a:r>
              <a:rPr lang="en-US" sz="4000" dirty="0" err="1">
                <a:ln w="3175" cmpd="sng">
                  <a:noFill/>
                </a:ln>
              </a:rPr>
              <a:t>ιθ</a:t>
            </a:r>
            <a:r>
              <a:rPr lang="en-US" sz="4000" dirty="0">
                <a:ln w="3175" cmpd="sng">
                  <a:noFill/>
                </a:ln>
              </a:rPr>
              <a:t>ανόλης</a:t>
            </a:r>
          </a:p>
        </p:txBody>
      </p:sp>
      <p:sp>
        <p:nvSpPr>
          <p:cNvPr id="12" name="TextBox 11">
            <a:extLst>
              <a:ext uri="{FF2B5EF4-FFF2-40B4-BE49-F238E27FC236}">
                <a16:creationId xmlns:a16="http://schemas.microsoft.com/office/drawing/2014/main" id="{05AC3020-5AC3-46C2-816E-718D8B94470B}"/>
              </a:ext>
            </a:extLst>
          </p:cNvPr>
          <p:cNvSpPr txBox="1"/>
          <p:nvPr/>
        </p:nvSpPr>
        <p:spPr>
          <a:xfrm>
            <a:off x="1643157" y="740016"/>
            <a:ext cx="9267825" cy="1446550"/>
          </a:xfrm>
          <a:prstGeom prst="rect">
            <a:avLst/>
          </a:prstGeom>
          <a:noFill/>
        </p:spPr>
        <p:txBody>
          <a:bodyPr wrap="square">
            <a:spAutoFit/>
          </a:bodyPr>
          <a:lstStyle/>
          <a:p>
            <a:pPr algn="just"/>
            <a:r>
              <a:rPr lang="el-GR" sz="1100" dirty="0"/>
              <a:t>Σύμφωνα με τη μεθοδολογία LCA, απαιτείται κατανομή για διαδικασίες πολλαπλών προϊόντων. Στον κύκλο ζωής της βενζίνης, αυτό αναφέρεται στο διυλιστήριο πετρελαίου, συμπεριλαμβανομένης της γεώτρησης πετρελαίου, της παραγωγής αργού πετρελαίου, της μεταφοράς αργού πετρελαίου σε διυλιστήρια και του διυλιστηρίου αργού πετρελαίου για την παραγωγή βενζίνης, ντίζελ και άλλων παραπροϊόντων. Στον κύκλο ζωής της βενζίνης, η κατανομή πρέπει να εφαρμόζεται στο διυλιστήριο που παράγει βενζίνη και άλλα παραπροϊόντα. Για την παραγωγή βενζίνης οι κατανομές ελήφθησαν όπως εφαρμόζονται επί του παρόντος στη βάση δεδομένων </a:t>
            </a:r>
            <a:r>
              <a:rPr lang="el-GR" sz="1100" dirty="0" err="1"/>
              <a:t>Ecoinvent</a:t>
            </a:r>
            <a:r>
              <a:rPr lang="el-GR" sz="1100" dirty="0"/>
              <a:t> από τους σχεδιαστές της. Στον κύκλο ζωής της αιθανόλης, αυτό αναφέρεται σε πέντε </a:t>
            </a:r>
            <a:r>
              <a:rPr lang="el-GR" sz="1100" dirty="0" err="1"/>
              <a:t>υποδιεργασίες</a:t>
            </a:r>
            <a:r>
              <a:rPr lang="el-GR" sz="1100" dirty="0"/>
              <a:t>: άλεση ζαχαροκάλαμου, </a:t>
            </a:r>
            <a:r>
              <a:rPr lang="el-GR" sz="1100" dirty="0" err="1"/>
              <a:t>διαύγαση</a:t>
            </a:r>
            <a:r>
              <a:rPr lang="el-GR" sz="1100" dirty="0"/>
              <a:t> χυμού, ζύμωση, καθαρισμός αιθανόλης, παραγωγή ηλεκτρικής ενέργειας και καθαρισμός ζάχαρης. Σε αυτές τις διαδικασίες εφαρμόστηκε οικονομική κατανομή με βάση την αγοραία αξία των εκροών της διαδικασίας, όπως ορίζεται στο Εγχειρίδιο για την Αξιολόγηση Κύκλου Ζωής</a:t>
            </a:r>
            <a:endParaRPr lang="en-US" sz="1100" dirty="0"/>
          </a:p>
        </p:txBody>
      </p:sp>
    </p:spTree>
    <p:extLst>
      <p:ext uri="{BB962C8B-B14F-4D97-AF65-F5344CB8AC3E}">
        <p14:creationId xmlns:p14="http://schemas.microsoft.com/office/powerpoint/2010/main" val="49341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C870B731-127B-4C74-A52A-F6C594A442FE}"/>
              </a:ext>
            </a:extLst>
          </p:cNvPr>
          <p:cNvSpPr txBox="1">
            <a:spLocks/>
          </p:cNvSpPr>
          <p:nvPr/>
        </p:nvSpPr>
        <p:spPr>
          <a:xfrm>
            <a:off x="892269" y="-234586"/>
            <a:ext cx="10018713" cy="1118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spcAft>
                <a:spcPts val="600"/>
              </a:spcAft>
            </a:pPr>
            <a:r>
              <a:rPr lang="en-US" sz="4000" dirty="0">
                <a:ln w="3175" cmpd="sng">
                  <a:noFill/>
                </a:ln>
              </a:rPr>
              <a:t>Παρα</a:t>
            </a:r>
            <a:r>
              <a:rPr lang="en-US" sz="4000" dirty="0" err="1">
                <a:ln w="3175" cmpd="sng">
                  <a:noFill/>
                </a:ln>
              </a:rPr>
              <a:t>γωγή</a:t>
            </a:r>
            <a:r>
              <a:rPr lang="en-US" sz="4000" dirty="0">
                <a:ln w="3175" cmpd="sng">
                  <a:noFill/>
                </a:ln>
              </a:rPr>
              <a:t> β</a:t>
            </a:r>
            <a:r>
              <a:rPr lang="en-US" sz="4000" dirty="0" err="1">
                <a:ln w="3175" cmpd="sng">
                  <a:noFill/>
                </a:ln>
              </a:rPr>
              <a:t>ίο</a:t>
            </a:r>
            <a:r>
              <a:rPr lang="en-US" sz="4000" dirty="0">
                <a:ln w="3175" cmpd="sng">
                  <a:noFill/>
                </a:ln>
              </a:rPr>
              <a:t>-α</a:t>
            </a:r>
            <a:r>
              <a:rPr lang="en-US" sz="4000" dirty="0" err="1">
                <a:ln w="3175" cmpd="sng">
                  <a:noFill/>
                </a:ln>
              </a:rPr>
              <a:t>ιθ</a:t>
            </a:r>
            <a:r>
              <a:rPr lang="en-US" sz="4000" dirty="0">
                <a:ln w="3175" cmpd="sng">
                  <a:noFill/>
                </a:ln>
              </a:rPr>
              <a:t>ανόλης</a:t>
            </a:r>
          </a:p>
        </p:txBody>
      </p:sp>
      <p:pic>
        <p:nvPicPr>
          <p:cNvPr id="8" name="Picture 7">
            <a:extLst>
              <a:ext uri="{FF2B5EF4-FFF2-40B4-BE49-F238E27FC236}">
                <a16:creationId xmlns:a16="http://schemas.microsoft.com/office/drawing/2014/main" id="{312BBE66-137A-42AC-832A-A3691723CDB5}"/>
              </a:ext>
            </a:extLst>
          </p:cNvPr>
          <p:cNvPicPr>
            <a:picLocks noChangeAspect="1"/>
          </p:cNvPicPr>
          <p:nvPr/>
        </p:nvPicPr>
        <p:blipFill>
          <a:blip r:embed="rId2"/>
          <a:stretch>
            <a:fillRect/>
          </a:stretch>
        </p:blipFill>
        <p:spPr>
          <a:xfrm>
            <a:off x="1085850" y="684925"/>
            <a:ext cx="10286981" cy="3296526"/>
          </a:xfrm>
          <a:prstGeom prst="rect">
            <a:avLst/>
          </a:prstGeom>
        </p:spPr>
      </p:pic>
      <p:pic>
        <p:nvPicPr>
          <p:cNvPr id="3" name="Picture 2">
            <a:extLst>
              <a:ext uri="{FF2B5EF4-FFF2-40B4-BE49-F238E27FC236}">
                <a16:creationId xmlns:a16="http://schemas.microsoft.com/office/drawing/2014/main" id="{22B2F980-FAA1-4F01-B6A7-5294EDA53CD4}"/>
              </a:ext>
            </a:extLst>
          </p:cNvPr>
          <p:cNvPicPr>
            <a:picLocks noChangeAspect="1"/>
          </p:cNvPicPr>
          <p:nvPr/>
        </p:nvPicPr>
        <p:blipFill>
          <a:blip r:embed="rId3"/>
          <a:stretch>
            <a:fillRect/>
          </a:stretch>
        </p:blipFill>
        <p:spPr>
          <a:xfrm>
            <a:off x="2639061" y="3981451"/>
            <a:ext cx="6525128" cy="2859795"/>
          </a:xfrm>
          <a:prstGeom prst="rect">
            <a:avLst/>
          </a:prstGeom>
        </p:spPr>
      </p:pic>
    </p:spTree>
    <p:extLst>
      <p:ext uri="{BB962C8B-B14F-4D97-AF65-F5344CB8AC3E}">
        <p14:creationId xmlns:p14="http://schemas.microsoft.com/office/powerpoint/2010/main" val="11567553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C870B731-127B-4C74-A52A-F6C594A442FE}"/>
              </a:ext>
            </a:extLst>
          </p:cNvPr>
          <p:cNvSpPr txBox="1">
            <a:spLocks/>
          </p:cNvSpPr>
          <p:nvPr/>
        </p:nvSpPr>
        <p:spPr>
          <a:xfrm>
            <a:off x="892269" y="-234586"/>
            <a:ext cx="10018713" cy="111810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spcAft>
                <a:spcPts val="600"/>
              </a:spcAft>
            </a:pPr>
            <a:r>
              <a:rPr lang="en-US" sz="4000" dirty="0">
                <a:ln w="3175" cmpd="sng">
                  <a:noFill/>
                </a:ln>
              </a:rPr>
              <a:t>Παρα</a:t>
            </a:r>
            <a:r>
              <a:rPr lang="en-US" sz="4000" dirty="0" err="1">
                <a:ln w="3175" cmpd="sng">
                  <a:noFill/>
                </a:ln>
              </a:rPr>
              <a:t>γωγή</a:t>
            </a:r>
            <a:r>
              <a:rPr lang="en-US" sz="4000" dirty="0">
                <a:ln w="3175" cmpd="sng">
                  <a:noFill/>
                </a:ln>
              </a:rPr>
              <a:t> β</a:t>
            </a:r>
            <a:r>
              <a:rPr lang="en-US" sz="4000" dirty="0" err="1">
                <a:ln w="3175" cmpd="sng">
                  <a:noFill/>
                </a:ln>
              </a:rPr>
              <a:t>ίο</a:t>
            </a:r>
            <a:r>
              <a:rPr lang="en-US" sz="4000" dirty="0">
                <a:ln w="3175" cmpd="sng">
                  <a:noFill/>
                </a:ln>
              </a:rPr>
              <a:t>-α</a:t>
            </a:r>
            <a:r>
              <a:rPr lang="en-US" sz="4000" dirty="0" err="1">
                <a:ln w="3175" cmpd="sng">
                  <a:noFill/>
                </a:ln>
              </a:rPr>
              <a:t>ιθ</a:t>
            </a:r>
            <a:r>
              <a:rPr lang="en-US" sz="4000" dirty="0">
                <a:ln w="3175" cmpd="sng">
                  <a:noFill/>
                </a:ln>
              </a:rPr>
              <a:t>ανόλης</a:t>
            </a:r>
          </a:p>
        </p:txBody>
      </p:sp>
      <p:pic>
        <p:nvPicPr>
          <p:cNvPr id="8" name="Picture 7">
            <a:extLst>
              <a:ext uri="{FF2B5EF4-FFF2-40B4-BE49-F238E27FC236}">
                <a16:creationId xmlns:a16="http://schemas.microsoft.com/office/drawing/2014/main" id="{312BBE66-137A-42AC-832A-A3691723CDB5}"/>
              </a:ext>
            </a:extLst>
          </p:cNvPr>
          <p:cNvPicPr>
            <a:picLocks noChangeAspect="1"/>
          </p:cNvPicPr>
          <p:nvPr/>
        </p:nvPicPr>
        <p:blipFill>
          <a:blip r:embed="rId2"/>
          <a:stretch>
            <a:fillRect/>
          </a:stretch>
        </p:blipFill>
        <p:spPr>
          <a:xfrm>
            <a:off x="0" y="1904124"/>
            <a:ext cx="12192000" cy="3907001"/>
          </a:xfrm>
          <a:prstGeom prst="rect">
            <a:avLst/>
          </a:prstGeom>
        </p:spPr>
      </p:pic>
    </p:spTree>
    <p:extLst>
      <p:ext uri="{BB962C8B-B14F-4D97-AF65-F5344CB8AC3E}">
        <p14:creationId xmlns:p14="http://schemas.microsoft.com/office/powerpoint/2010/main" val="3405179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3">
            <a:extLst>
              <a:ext uri="{FF2B5EF4-FFF2-40B4-BE49-F238E27FC236}">
                <a16:creationId xmlns:a16="http://schemas.microsoft.com/office/drawing/2014/main" id="{1271A4CE-4E49-BDCD-3661-A1EE7B0D5FB0}"/>
              </a:ext>
            </a:extLst>
          </p:cNvPr>
          <p:cNvSpPr txBox="1">
            <a:spLocks/>
          </p:cNvSpPr>
          <p:nvPr/>
        </p:nvSpPr>
        <p:spPr>
          <a:xfrm>
            <a:off x="2665754" y="104738"/>
            <a:ext cx="7605471" cy="77852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spcAft>
                <a:spcPts val="600"/>
              </a:spcAft>
            </a:pPr>
            <a:r>
              <a:rPr lang="el-GR" sz="4000" dirty="0">
                <a:ln w="3175" cmpd="sng">
                  <a:noFill/>
                </a:ln>
              </a:rPr>
              <a:t>Ασκήσεις/παραδείγματα εφαρμογής </a:t>
            </a:r>
            <a:r>
              <a:rPr lang="en-US" sz="4000" dirty="0">
                <a:ln w="3175" cmpd="sng">
                  <a:noFill/>
                </a:ln>
              </a:rPr>
              <a:t>LCA</a:t>
            </a:r>
          </a:p>
        </p:txBody>
      </p:sp>
      <p:grpSp>
        <p:nvGrpSpPr>
          <p:cNvPr id="7" name="Ομάδα 91">
            <a:extLst>
              <a:ext uri="{FF2B5EF4-FFF2-40B4-BE49-F238E27FC236}">
                <a16:creationId xmlns:a16="http://schemas.microsoft.com/office/drawing/2014/main" id="{1DA292D3-8017-7C1D-E420-5EE0F49345A2}"/>
              </a:ext>
            </a:extLst>
          </p:cNvPr>
          <p:cNvGrpSpPr/>
          <p:nvPr/>
        </p:nvGrpSpPr>
        <p:grpSpPr>
          <a:xfrm>
            <a:off x="1816189" y="2380595"/>
            <a:ext cx="9944888" cy="4295571"/>
            <a:chOff x="79761" y="8610"/>
            <a:chExt cx="10946922" cy="6584798"/>
          </a:xfrm>
        </p:grpSpPr>
        <p:sp>
          <p:nvSpPr>
            <p:cNvPr id="8" name="TextBox 7">
              <a:extLst>
                <a:ext uri="{FF2B5EF4-FFF2-40B4-BE49-F238E27FC236}">
                  <a16:creationId xmlns:a16="http://schemas.microsoft.com/office/drawing/2014/main" id="{13E5FFAA-F0B9-3A04-CB46-472785DD74B5}"/>
                </a:ext>
              </a:extLst>
            </p:cNvPr>
            <p:cNvSpPr txBox="1"/>
            <p:nvPr/>
          </p:nvSpPr>
          <p:spPr>
            <a:xfrm>
              <a:off x="79761" y="5371177"/>
              <a:ext cx="2586916" cy="1012843"/>
            </a:xfrm>
            <a:prstGeom prst="rect">
              <a:avLst/>
            </a:prstGeom>
            <a:noFill/>
          </p:spPr>
          <p:txBody>
            <a:bodyPr wrap="square" rtlCol="0">
              <a:spAutoFit/>
            </a:bodyPr>
            <a:lstStyle/>
            <a:p>
              <a:r>
                <a:rPr lang="el-GR" sz="1200" dirty="0">
                  <a:latin typeface="Times New Roman" panose="02020603050405020304" pitchFamily="18" charset="0"/>
                  <a:cs typeface="Times New Roman" panose="02020603050405020304" pitchFamily="18" charset="0"/>
                </a:rPr>
                <a:t>Μάζα 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 που παράγετε σε αυτό το στάδιο 0.7 </a:t>
              </a:r>
              <a:r>
                <a:rPr lang="en-US" sz="1200" dirty="0">
                  <a:latin typeface="Times New Roman" panose="02020603050405020304" pitchFamily="18" charset="0"/>
                  <a:cs typeface="Times New Roman" panose="02020603050405020304" pitchFamily="18" charset="0"/>
                </a:rPr>
                <a:t>kg/kg </a:t>
              </a:r>
              <a:r>
                <a:rPr lang="el-GR" sz="1200" dirty="0">
                  <a:latin typeface="Times New Roman" panose="02020603050405020304" pitchFamily="18" charset="0"/>
                  <a:cs typeface="Times New Roman" panose="02020603050405020304" pitchFamily="18" charset="0"/>
                </a:rPr>
                <a:t>προϊόντος</a:t>
              </a:r>
            </a:p>
          </p:txBody>
        </p:sp>
        <p:grpSp>
          <p:nvGrpSpPr>
            <p:cNvPr id="48" name="Ομάδα 93">
              <a:extLst>
                <a:ext uri="{FF2B5EF4-FFF2-40B4-BE49-F238E27FC236}">
                  <a16:creationId xmlns:a16="http://schemas.microsoft.com/office/drawing/2014/main" id="{01C6892B-06DA-13D8-706F-E4A0DDAD661B}"/>
                </a:ext>
              </a:extLst>
            </p:cNvPr>
            <p:cNvGrpSpPr/>
            <p:nvPr/>
          </p:nvGrpSpPr>
          <p:grpSpPr>
            <a:xfrm>
              <a:off x="478030" y="8610"/>
              <a:ext cx="10548653" cy="6584798"/>
              <a:chOff x="449093" y="20185"/>
              <a:chExt cx="10548653" cy="6584798"/>
            </a:xfrm>
          </p:grpSpPr>
          <p:sp>
            <p:nvSpPr>
              <p:cNvPr id="49" name="Ορθογώνιο: Στρογγύλεμα γωνιών 94">
                <a:extLst>
                  <a:ext uri="{FF2B5EF4-FFF2-40B4-BE49-F238E27FC236}">
                    <a16:creationId xmlns:a16="http://schemas.microsoft.com/office/drawing/2014/main" id="{CE56827E-1206-68D6-1E33-EA3CBBC42E46}"/>
                  </a:ext>
                </a:extLst>
              </p:cNvPr>
              <p:cNvSpPr/>
              <p:nvPr/>
            </p:nvSpPr>
            <p:spPr>
              <a:xfrm>
                <a:off x="4058591" y="956607"/>
                <a:ext cx="1774211" cy="62514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latin typeface="Times New Roman" panose="02020603050405020304" pitchFamily="18" charset="0"/>
                    <a:cs typeface="Times New Roman" panose="02020603050405020304" pitchFamily="18" charset="0"/>
                  </a:rPr>
                  <a:t>Καλλιέργεια</a:t>
                </a:r>
              </a:p>
              <a:p>
                <a:pPr algn="ctr"/>
                <a:r>
                  <a:rPr lang="el-GR" sz="1200" dirty="0">
                    <a:latin typeface="Times New Roman" panose="02020603050405020304" pitchFamily="18" charset="0"/>
                    <a:cs typeface="Times New Roman" panose="02020603050405020304" pitchFamily="18" charset="0"/>
                  </a:rPr>
                  <a:t>(παραγωγή 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a:t>
                </a:r>
                <a:endParaRPr lang="en-US" sz="1200" dirty="0">
                  <a:latin typeface="Times New Roman" panose="02020603050405020304" pitchFamily="18" charset="0"/>
                  <a:cs typeface="Times New Roman" panose="02020603050405020304" pitchFamily="18" charset="0"/>
                </a:endParaRPr>
              </a:p>
            </p:txBody>
          </p:sp>
          <p:sp>
            <p:nvSpPr>
              <p:cNvPr id="50" name="Ορθογώνιο: Στρογγύλεμα γωνιών 95">
                <a:extLst>
                  <a:ext uri="{FF2B5EF4-FFF2-40B4-BE49-F238E27FC236}">
                    <a16:creationId xmlns:a16="http://schemas.microsoft.com/office/drawing/2014/main" id="{CFFB80BF-9467-1DE6-1375-D18804B41AE6}"/>
                  </a:ext>
                </a:extLst>
              </p:cNvPr>
              <p:cNvSpPr/>
              <p:nvPr/>
            </p:nvSpPr>
            <p:spPr>
              <a:xfrm>
                <a:off x="4058591" y="3017060"/>
                <a:ext cx="1774211" cy="7003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latin typeface="Times New Roman" panose="02020603050405020304" pitchFamily="18" charset="0"/>
                    <a:cs typeface="Times New Roman" panose="02020603050405020304" pitchFamily="18" charset="0"/>
                  </a:rPr>
                  <a:t>Παραγωγή προϊόντος</a:t>
                </a:r>
                <a:endParaRPr lang="en-US" sz="1200" dirty="0">
                  <a:latin typeface="Times New Roman" panose="02020603050405020304" pitchFamily="18" charset="0"/>
                  <a:cs typeface="Times New Roman" panose="02020603050405020304" pitchFamily="18" charset="0"/>
                </a:endParaRPr>
              </a:p>
            </p:txBody>
          </p:sp>
          <p:sp>
            <p:nvSpPr>
              <p:cNvPr id="51" name="Ορθογώνιο: Στρογγύλεμα γωνιών 96">
                <a:extLst>
                  <a:ext uri="{FF2B5EF4-FFF2-40B4-BE49-F238E27FC236}">
                    <a16:creationId xmlns:a16="http://schemas.microsoft.com/office/drawing/2014/main" id="{189EDBA2-1CB0-7EFA-44EA-8E9E09A95EB9}"/>
                  </a:ext>
                </a:extLst>
              </p:cNvPr>
              <p:cNvSpPr/>
              <p:nvPr/>
            </p:nvSpPr>
            <p:spPr>
              <a:xfrm>
                <a:off x="4092406" y="1961662"/>
                <a:ext cx="1725852" cy="70038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latin typeface="Times New Roman" panose="02020603050405020304" pitchFamily="18" charset="0"/>
                    <a:cs typeface="Times New Roman" panose="02020603050405020304" pitchFamily="18" charset="0"/>
                  </a:rPr>
                  <a:t>Επεξεργασία 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a:t>
                </a:r>
                <a:endParaRPr lang="en-US" sz="1200" dirty="0">
                  <a:latin typeface="Times New Roman" panose="02020603050405020304" pitchFamily="18" charset="0"/>
                  <a:cs typeface="Times New Roman" panose="02020603050405020304" pitchFamily="18" charset="0"/>
                </a:endParaRPr>
              </a:p>
            </p:txBody>
          </p:sp>
          <p:sp>
            <p:nvSpPr>
              <p:cNvPr id="52" name="Ορθογώνιο: Στρογγύλεμα γωνιών 97">
                <a:extLst>
                  <a:ext uri="{FF2B5EF4-FFF2-40B4-BE49-F238E27FC236}">
                    <a16:creationId xmlns:a16="http://schemas.microsoft.com/office/drawing/2014/main" id="{7C91B4BB-400D-14D6-47B5-9172B9080E59}"/>
                  </a:ext>
                </a:extLst>
              </p:cNvPr>
              <p:cNvSpPr/>
              <p:nvPr/>
            </p:nvSpPr>
            <p:spPr>
              <a:xfrm>
                <a:off x="4058591" y="4025538"/>
                <a:ext cx="1774211" cy="6552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latin typeface="Times New Roman" panose="02020603050405020304" pitchFamily="18" charset="0"/>
                    <a:cs typeface="Times New Roman" panose="02020603050405020304" pitchFamily="18" charset="0"/>
                  </a:rPr>
                  <a:t>Χρήση προϊόντος </a:t>
                </a:r>
                <a:endParaRPr lang="en-US" sz="1200" dirty="0">
                  <a:latin typeface="Times New Roman" panose="02020603050405020304" pitchFamily="18" charset="0"/>
                  <a:cs typeface="Times New Roman" panose="02020603050405020304" pitchFamily="18" charset="0"/>
                </a:endParaRPr>
              </a:p>
            </p:txBody>
          </p:sp>
          <p:sp>
            <p:nvSpPr>
              <p:cNvPr id="53" name="Ορθογώνιο: Στρογγύλεμα γωνιών 98">
                <a:extLst>
                  <a:ext uri="{FF2B5EF4-FFF2-40B4-BE49-F238E27FC236}">
                    <a16:creationId xmlns:a16="http://schemas.microsoft.com/office/drawing/2014/main" id="{0695E0A5-29C3-BEEF-38CA-F02095E9C234}"/>
                  </a:ext>
                </a:extLst>
              </p:cNvPr>
              <p:cNvSpPr/>
              <p:nvPr/>
            </p:nvSpPr>
            <p:spPr>
              <a:xfrm>
                <a:off x="2448046" y="5715837"/>
                <a:ext cx="2165641" cy="6552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latin typeface="Times New Roman" panose="02020603050405020304" pitchFamily="18" charset="0"/>
                    <a:cs typeface="Times New Roman" panose="02020603050405020304" pitchFamily="18" charset="0"/>
                  </a:rPr>
                  <a:t>  Ανακύκλωση του προϊόντος  </a:t>
                </a:r>
                <a:endParaRPr lang="en-US" sz="1200" dirty="0">
                  <a:latin typeface="Times New Roman" panose="02020603050405020304" pitchFamily="18" charset="0"/>
                  <a:cs typeface="Times New Roman" panose="02020603050405020304" pitchFamily="18" charset="0"/>
                </a:endParaRPr>
              </a:p>
            </p:txBody>
          </p:sp>
          <p:sp>
            <p:nvSpPr>
              <p:cNvPr id="54" name="Ορθογώνιο: Στρογγύλεμα γωνιών 99">
                <a:extLst>
                  <a:ext uri="{FF2B5EF4-FFF2-40B4-BE49-F238E27FC236}">
                    <a16:creationId xmlns:a16="http://schemas.microsoft.com/office/drawing/2014/main" id="{D931EB62-9E5E-B779-922B-C8E24638A137}"/>
                  </a:ext>
                </a:extLst>
              </p:cNvPr>
              <p:cNvSpPr/>
              <p:nvPr/>
            </p:nvSpPr>
            <p:spPr>
              <a:xfrm>
                <a:off x="5535506" y="5714014"/>
                <a:ext cx="2060112" cy="6552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200" dirty="0">
                    <a:latin typeface="Times New Roman" panose="02020603050405020304" pitchFamily="18" charset="0"/>
                    <a:cs typeface="Times New Roman" panose="02020603050405020304" pitchFamily="18" charset="0"/>
                  </a:rPr>
                  <a:t>Παραγωγή ενέργειας μέσω καύσης του προϊόντος </a:t>
                </a:r>
                <a:endParaRPr lang="en-US" sz="1200" dirty="0">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6165AF40-85F2-6A30-1150-EE89F5F10E82}"/>
                  </a:ext>
                </a:extLst>
              </p:cNvPr>
              <p:cNvSpPr txBox="1"/>
              <p:nvPr/>
            </p:nvSpPr>
            <p:spPr>
              <a:xfrm>
                <a:off x="4050227" y="4838241"/>
                <a:ext cx="1852942" cy="990778"/>
              </a:xfrm>
              <a:prstGeom prst="rect">
                <a:avLst/>
              </a:prstGeom>
              <a:noFill/>
            </p:spPr>
            <p:txBody>
              <a:bodyPr wrap="square">
                <a:spAutoFit/>
              </a:bodyPr>
              <a:lstStyle/>
              <a:p>
                <a:pPr algn="ctr"/>
                <a:r>
                  <a:rPr lang="el-GR" sz="1200" dirty="0">
                    <a:latin typeface="Times New Roman" panose="02020603050405020304" pitchFamily="18" charset="0"/>
                    <a:cs typeface="Times New Roman" panose="02020603050405020304" pitchFamily="18" charset="0"/>
                  </a:rPr>
                  <a:t>Εναλλακτικές </a:t>
                </a:r>
                <a:r>
                  <a:rPr lang="en-US" sz="1200" dirty="0">
                    <a:latin typeface="Times New Roman" panose="02020603050405020304" pitchFamily="18" charset="0"/>
                    <a:cs typeface="Times New Roman" panose="02020603050405020304" pitchFamily="18" charset="0"/>
                  </a:rPr>
                  <a:t>επ</a:t>
                </a:r>
                <a:r>
                  <a:rPr lang="en-US" sz="1200" dirty="0" err="1">
                    <a:latin typeface="Times New Roman" panose="02020603050405020304" pitchFamily="18" charset="0"/>
                    <a:cs typeface="Times New Roman" panose="02020603050405020304" pitchFamily="18" charset="0"/>
                  </a:rPr>
                  <a:t>ιλογές</a:t>
                </a:r>
                <a:r>
                  <a:rPr lang="en-US" sz="1200" dirty="0">
                    <a:latin typeface="Times New Roman" panose="02020603050405020304" pitchFamily="18" charset="0"/>
                    <a:cs typeface="Times New Roman" panose="02020603050405020304" pitchFamily="18" charset="0"/>
                  </a:rPr>
                  <a:t> τέλους ζωής του προιόντος </a:t>
                </a:r>
              </a:p>
            </p:txBody>
          </p:sp>
          <p:cxnSp>
            <p:nvCxnSpPr>
              <p:cNvPr id="56" name="Ευθύγραμμο βέλος σύνδεσης 101">
                <a:extLst>
                  <a:ext uri="{FF2B5EF4-FFF2-40B4-BE49-F238E27FC236}">
                    <a16:creationId xmlns:a16="http://schemas.microsoft.com/office/drawing/2014/main" id="{4BD1BEEC-1B77-F8EC-FE25-9456399FD76E}"/>
                  </a:ext>
                </a:extLst>
              </p:cNvPr>
              <p:cNvCxnSpPr>
                <a:cxnSpLocks/>
                <a:stCxn id="49" idx="2"/>
                <a:endCxn id="51" idx="0"/>
              </p:cNvCxnSpPr>
              <p:nvPr/>
            </p:nvCxnSpPr>
            <p:spPr>
              <a:xfrm>
                <a:off x="4945697" y="1581752"/>
                <a:ext cx="9635" cy="3799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Ευθύγραμμο βέλος σύνδεσης 102">
                <a:extLst>
                  <a:ext uri="{FF2B5EF4-FFF2-40B4-BE49-F238E27FC236}">
                    <a16:creationId xmlns:a16="http://schemas.microsoft.com/office/drawing/2014/main" id="{69079BA8-3927-C037-FCB3-3C32E565415A}"/>
                  </a:ext>
                </a:extLst>
              </p:cNvPr>
              <p:cNvCxnSpPr>
                <a:cxnSpLocks/>
                <a:stCxn id="51" idx="2"/>
                <a:endCxn id="50" idx="0"/>
              </p:cNvCxnSpPr>
              <p:nvPr/>
            </p:nvCxnSpPr>
            <p:spPr>
              <a:xfrm flipH="1">
                <a:off x="4945697" y="2662047"/>
                <a:ext cx="9635" cy="35501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Ευθύγραμμο βέλος σύνδεσης 103">
                <a:extLst>
                  <a:ext uri="{FF2B5EF4-FFF2-40B4-BE49-F238E27FC236}">
                    <a16:creationId xmlns:a16="http://schemas.microsoft.com/office/drawing/2014/main" id="{BED04D75-DC92-0B00-A032-9AA2C60572B0}"/>
                  </a:ext>
                </a:extLst>
              </p:cNvPr>
              <p:cNvCxnSpPr>
                <a:cxnSpLocks/>
                <a:stCxn id="50" idx="2"/>
                <a:endCxn id="52" idx="0"/>
              </p:cNvCxnSpPr>
              <p:nvPr/>
            </p:nvCxnSpPr>
            <p:spPr>
              <a:xfrm>
                <a:off x="4945697" y="3717445"/>
                <a:ext cx="0" cy="3080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Ευθύγραμμο βέλος σύνδεσης 104">
                <a:extLst>
                  <a:ext uri="{FF2B5EF4-FFF2-40B4-BE49-F238E27FC236}">
                    <a16:creationId xmlns:a16="http://schemas.microsoft.com/office/drawing/2014/main" id="{78D5C685-7AE9-6D44-3C91-A288016C7CC6}"/>
                  </a:ext>
                </a:extLst>
              </p:cNvPr>
              <p:cNvCxnSpPr>
                <a:cxnSpLocks/>
                <a:stCxn id="52" idx="2"/>
                <a:endCxn id="54" idx="0"/>
              </p:cNvCxnSpPr>
              <p:nvPr/>
            </p:nvCxnSpPr>
            <p:spPr>
              <a:xfrm>
                <a:off x="4945697" y="4680777"/>
                <a:ext cx="1619865" cy="103323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0" name="Ευθύγραμμο βέλος σύνδεσης 105">
                <a:extLst>
                  <a:ext uri="{FF2B5EF4-FFF2-40B4-BE49-F238E27FC236}">
                    <a16:creationId xmlns:a16="http://schemas.microsoft.com/office/drawing/2014/main" id="{EE72F227-932F-DE68-8B4D-B42F48FF6141}"/>
                  </a:ext>
                </a:extLst>
              </p:cNvPr>
              <p:cNvCxnSpPr>
                <a:cxnSpLocks/>
                <a:stCxn id="52" idx="2"/>
                <a:endCxn id="53" idx="0"/>
              </p:cNvCxnSpPr>
              <p:nvPr/>
            </p:nvCxnSpPr>
            <p:spPr>
              <a:xfrm flipH="1">
                <a:off x="3530867" y="4680777"/>
                <a:ext cx="1414830" cy="10350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Ευθύγραμμο βέλος σύνδεσης 106">
                <a:extLst>
                  <a:ext uri="{FF2B5EF4-FFF2-40B4-BE49-F238E27FC236}">
                    <a16:creationId xmlns:a16="http://schemas.microsoft.com/office/drawing/2014/main" id="{015CCFA1-2973-935F-9FD8-4BE1BAE9611D}"/>
                  </a:ext>
                </a:extLst>
              </p:cNvPr>
              <p:cNvCxnSpPr>
                <a:cxnSpLocks/>
              </p:cNvCxnSpPr>
              <p:nvPr/>
            </p:nvCxnSpPr>
            <p:spPr>
              <a:xfrm>
                <a:off x="2770065" y="1265144"/>
                <a:ext cx="12801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2" name="Ευθύγραμμο βέλος σύνδεσης 107">
                <a:extLst>
                  <a:ext uri="{FF2B5EF4-FFF2-40B4-BE49-F238E27FC236}">
                    <a16:creationId xmlns:a16="http://schemas.microsoft.com/office/drawing/2014/main" id="{75C1D0F7-A5D2-99EF-167F-2537142881FF}"/>
                  </a:ext>
                </a:extLst>
              </p:cNvPr>
              <p:cNvCxnSpPr>
                <a:cxnSpLocks/>
                <a:stCxn id="63" idx="2"/>
                <a:endCxn id="49" idx="0"/>
              </p:cNvCxnSpPr>
              <p:nvPr/>
            </p:nvCxnSpPr>
            <p:spPr>
              <a:xfrm flipH="1">
                <a:off x="4945696" y="444804"/>
                <a:ext cx="21709" cy="51180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3A4AA81-CE21-180F-6012-AF431A3A3055}"/>
                  </a:ext>
                </a:extLst>
              </p:cNvPr>
              <p:cNvSpPr txBox="1"/>
              <p:nvPr/>
            </p:nvSpPr>
            <p:spPr>
              <a:xfrm>
                <a:off x="2623084" y="20185"/>
                <a:ext cx="4688643" cy="424619"/>
              </a:xfrm>
              <a:prstGeom prst="rect">
                <a:avLst/>
              </a:prstGeom>
              <a:noFill/>
            </p:spPr>
            <p:txBody>
              <a:bodyPr wrap="square" rtlCol="0">
                <a:spAutoFit/>
              </a:bodyPr>
              <a:lstStyle/>
              <a:p>
                <a:r>
                  <a:rPr lang="el-GR" sz="1200" dirty="0">
                    <a:latin typeface="Times New Roman" panose="02020603050405020304" pitchFamily="18" charset="0"/>
                    <a:cs typeface="Times New Roman" panose="02020603050405020304" pitchFamily="18" charset="0"/>
                  </a:rPr>
                  <a:t>Απορρόφηση </a:t>
                </a:r>
                <a:r>
                  <a:rPr lang="en-US" sz="1200" dirty="0">
                    <a:latin typeface="Times New Roman" panose="02020603050405020304" pitchFamily="18" charset="0"/>
                    <a:cs typeface="Times New Roman" panose="02020603050405020304" pitchFamily="18" charset="0"/>
                  </a:rPr>
                  <a:t>CO</a:t>
                </a:r>
                <a:r>
                  <a:rPr lang="en-US" sz="1200" baseline="-25000"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από την καλλιέργεια  </a:t>
                </a:r>
                <a:r>
                  <a:rPr lang="en-US" sz="1200" dirty="0">
                    <a:latin typeface="Times New Roman" panose="02020603050405020304" pitchFamily="18" charset="0"/>
                    <a:cs typeface="Times New Roman" panose="02020603050405020304" pitchFamily="18" charset="0"/>
                  </a:rPr>
                  <a:t>0.7 kg/kg 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a:t>
                </a:r>
                <a:endParaRPr lang="en-US" sz="1200" dirty="0">
                  <a:latin typeface="Times New Roman" panose="02020603050405020304" pitchFamily="18" charset="0"/>
                  <a:cs typeface="Times New Roman" panose="02020603050405020304" pitchFamily="18" charset="0"/>
                </a:endParaRPr>
              </a:p>
            </p:txBody>
          </p:sp>
          <p:sp>
            <p:nvSpPr>
              <p:cNvPr id="64" name="TextBox 63">
                <a:extLst>
                  <a:ext uri="{FF2B5EF4-FFF2-40B4-BE49-F238E27FC236}">
                    <a16:creationId xmlns:a16="http://schemas.microsoft.com/office/drawing/2014/main" id="{18AE8413-E95C-1B09-12EC-367A264FF9CA}"/>
                  </a:ext>
                </a:extLst>
              </p:cNvPr>
              <p:cNvSpPr txBox="1"/>
              <p:nvPr/>
            </p:nvSpPr>
            <p:spPr>
              <a:xfrm>
                <a:off x="616715" y="834747"/>
                <a:ext cx="3153621" cy="961552"/>
              </a:xfrm>
              <a:prstGeom prst="rect">
                <a:avLst/>
              </a:prstGeom>
              <a:noFill/>
            </p:spPr>
            <p:txBody>
              <a:bodyPr wrap="square" rtlCol="0">
                <a:spAutoFit/>
              </a:bodyPr>
              <a:lstStyle/>
              <a:p>
                <a:pPr>
                  <a:lnSpc>
                    <a:spcPct val="150000"/>
                  </a:lnSpc>
                </a:pPr>
                <a:r>
                  <a:rPr lang="el-GR" sz="1200" dirty="0">
                    <a:latin typeface="Times New Roman" panose="02020603050405020304" pitchFamily="18" charset="0"/>
                    <a:cs typeface="Times New Roman" panose="02020603050405020304" pitchFamily="18" charset="0"/>
                  </a:rPr>
                  <a:t>Ενέργεια 2 </a:t>
                </a:r>
                <a:r>
                  <a:rPr lang="en-US" sz="1200" dirty="0">
                    <a:latin typeface="Times New Roman" panose="02020603050405020304" pitchFamily="18" charset="0"/>
                    <a:cs typeface="Times New Roman" panose="02020603050405020304" pitchFamily="18" charset="0"/>
                  </a:rPr>
                  <a:t>kJ/kg </a:t>
                </a:r>
                <a:r>
                  <a:rPr lang="el-GR" sz="1200" dirty="0">
                    <a:latin typeface="Times New Roman" panose="02020603050405020304" pitchFamily="18" charset="0"/>
                    <a:cs typeface="Times New Roman" panose="02020603050405020304" pitchFamily="18" charset="0"/>
                  </a:rPr>
                  <a:t>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a:t>
                </a:r>
              </a:p>
              <a:p>
                <a:pPr>
                  <a:lnSpc>
                    <a:spcPct val="150000"/>
                  </a:lnSpc>
                </a:pPr>
                <a:r>
                  <a:rPr lang="el-GR" sz="1200" dirty="0">
                    <a:latin typeface="Times New Roman" panose="02020603050405020304" pitchFamily="18" charset="0"/>
                    <a:cs typeface="Times New Roman" panose="02020603050405020304" pitchFamily="18" charset="0"/>
                  </a:rPr>
                  <a:t>Φυτοφάρμακα 0.01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kg 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a:t>
                </a:r>
                <a:endParaRPr lang="en-US" sz="1200" dirty="0">
                  <a:latin typeface="Times New Roman" panose="02020603050405020304" pitchFamily="18" charset="0"/>
                  <a:cs typeface="Times New Roman" panose="02020603050405020304" pitchFamily="18" charset="0"/>
                </a:endParaRPr>
              </a:p>
            </p:txBody>
          </p:sp>
          <p:sp>
            <p:nvSpPr>
              <p:cNvPr id="65" name="TextBox 64">
                <a:extLst>
                  <a:ext uri="{FF2B5EF4-FFF2-40B4-BE49-F238E27FC236}">
                    <a16:creationId xmlns:a16="http://schemas.microsoft.com/office/drawing/2014/main" id="{2A80D0B4-1EE9-5078-D76B-AE70C55C458D}"/>
                  </a:ext>
                </a:extLst>
              </p:cNvPr>
              <p:cNvSpPr txBox="1"/>
              <p:nvPr/>
            </p:nvSpPr>
            <p:spPr>
              <a:xfrm>
                <a:off x="685165" y="1888379"/>
                <a:ext cx="2600116" cy="961552"/>
              </a:xfrm>
              <a:prstGeom prst="rect">
                <a:avLst/>
              </a:prstGeom>
              <a:noFill/>
            </p:spPr>
            <p:txBody>
              <a:bodyPr wrap="square" rtlCol="0">
                <a:spAutoFit/>
              </a:bodyPr>
              <a:lstStyle/>
              <a:p>
                <a:pPr>
                  <a:lnSpc>
                    <a:spcPct val="150000"/>
                  </a:lnSpc>
                </a:pPr>
                <a:r>
                  <a:rPr lang="el-GR" sz="1200" dirty="0">
                    <a:latin typeface="Times New Roman" panose="02020603050405020304" pitchFamily="18" charset="0"/>
                    <a:cs typeface="Times New Roman" panose="02020603050405020304" pitchFamily="18" charset="0"/>
                  </a:rPr>
                  <a:t>Ενέργεια </a:t>
                </a:r>
                <a:r>
                  <a:rPr lang="en-US" sz="1200" dirty="0">
                    <a:latin typeface="Times New Roman" panose="02020603050405020304" pitchFamily="18" charset="0"/>
                    <a:cs typeface="Times New Roman" panose="02020603050405020304" pitchFamily="18" charset="0"/>
                  </a:rPr>
                  <a:t>3</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kJ/kg </a:t>
                </a:r>
                <a:r>
                  <a:rPr lang="el-GR" sz="1200" dirty="0">
                    <a:latin typeface="Times New Roman" panose="02020603050405020304" pitchFamily="18" charset="0"/>
                    <a:cs typeface="Times New Roman" panose="02020603050405020304" pitchFamily="18" charset="0"/>
                  </a:rPr>
                  <a:t>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a:t>
                </a:r>
              </a:p>
              <a:p>
                <a:pPr>
                  <a:lnSpc>
                    <a:spcPct val="150000"/>
                  </a:lnSpc>
                </a:pP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NaOH </a:t>
                </a:r>
                <a:r>
                  <a:rPr lang="el-GR" sz="12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2</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kg 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a:t>
                </a:r>
                <a:endParaRPr lang="en-US" sz="1200" dirty="0">
                  <a:latin typeface="Times New Roman" panose="02020603050405020304" pitchFamily="18" charset="0"/>
                  <a:cs typeface="Times New Roman" panose="02020603050405020304" pitchFamily="18" charset="0"/>
                </a:endParaRPr>
              </a:p>
            </p:txBody>
          </p:sp>
          <p:sp>
            <p:nvSpPr>
              <p:cNvPr id="66" name="TextBox 65">
                <a:extLst>
                  <a:ext uri="{FF2B5EF4-FFF2-40B4-BE49-F238E27FC236}">
                    <a16:creationId xmlns:a16="http://schemas.microsoft.com/office/drawing/2014/main" id="{2FC99E12-5668-2C24-A7FD-F805F23B6675}"/>
                  </a:ext>
                </a:extLst>
              </p:cNvPr>
              <p:cNvSpPr txBox="1"/>
              <p:nvPr/>
            </p:nvSpPr>
            <p:spPr>
              <a:xfrm>
                <a:off x="449093" y="2939161"/>
                <a:ext cx="2851649" cy="1155681"/>
              </a:xfrm>
              <a:prstGeom prst="rect">
                <a:avLst/>
              </a:prstGeom>
              <a:noFill/>
            </p:spPr>
            <p:txBody>
              <a:bodyPr wrap="square" rtlCol="0">
                <a:spAutoFit/>
              </a:bodyPr>
              <a:lstStyle/>
              <a:p>
                <a:pPr>
                  <a:lnSpc>
                    <a:spcPct val="150000"/>
                  </a:lnSpc>
                </a:pPr>
                <a:r>
                  <a:rPr lang="el-GR" sz="1200" dirty="0">
                    <a:latin typeface="Times New Roman" panose="02020603050405020304" pitchFamily="18" charset="0"/>
                    <a:cs typeface="Times New Roman" panose="02020603050405020304" pitchFamily="18" charset="0"/>
                  </a:rPr>
                  <a:t>Ενέργεια </a:t>
                </a:r>
                <a:r>
                  <a:rPr lang="en-US" sz="1200" dirty="0">
                    <a:latin typeface="Times New Roman" panose="02020603050405020304" pitchFamily="18" charset="0"/>
                    <a:cs typeface="Times New Roman" panose="02020603050405020304" pitchFamily="18" charset="0"/>
                  </a:rPr>
                  <a:t>3.5</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kJ/kg </a:t>
                </a:r>
                <a:r>
                  <a:rPr lang="el-GR" sz="1200" dirty="0">
                    <a:latin typeface="Times New Roman" panose="02020603050405020304" pitchFamily="18" charset="0"/>
                    <a:cs typeface="Times New Roman" panose="02020603050405020304" pitchFamily="18" charset="0"/>
                  </a:rPr>
                  <a:t>προϊόντος</a:t>
                </a:r>
              </a:p>
              <a:p>
                <a:r>
                  <a:rPr lang="en-US" sz="1200" dirty="0">
                    <a:latin typeface="Times New Roman" panose="02020603050405020304" pitchFamily="18" charset="0"/>
                    <a:cs typeface="Times New Roman" panose="02020603050405020304" pitchFamily="18" charset="0"/>
                  </a:rPr>
                  <a:t>NaOH </a:t>
                </a:r>
                <a:r>
                  <a:rPr lang="el-GR" sz="12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01</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kg </a:t>
                </a:r>
                <a:r>
                  <a:rPr lang="el-GR" sz="1200" dirty="0">
                    <a:latin typeface="Times New Roman" panose="02020603050405020304" pitchFamily="18" charset="0"/>
                    <a:cs typeface="Times New Roman" panose="02020603050405020304" pitchFamily="18" charset="0"/>
                  </a:rPr>
                  <a:t>προϊόντος</a:t>
                </a:r>
                <a:endParaRPr lang="en-US" sz="1200" dirty="0">
                  <a:latin typeface="Times New Roman" panose="02020603050405020304" pitchFamily="18" charset="0"/>
                  <a:cs typeface="Times New Roman" panose="02020603050405020304" pitchFamily="18" charset="0"/>
                </a:endParaRPr>
              </a:p>
              <a:p>
                <a:r>
                  <a:rPr lang="el-GR" sz="1200" dirty="0">
                    <a:latin typeface="Times New Roman" panose="02020603050405020304" pitchFamily="18" charset="0"/>
                    <a:cs typeface="Times New Roman" panose="02020603050405020304" pitchFamily="18" charset="0"/>
                  </a:rPr>
                  <a:t>H</a:t>
                </a:r>
                <a:r>
                  <a:rPr lang="en-US" sz="1200" dirty="0">
                    <a:latin typeface="Times New Roman" panose="02020603050405020304" pitchFamily="18" charset="0"/>
                    <a:cs typeface="Times New Roman" panose="02020603050405020304" pitchFamily="18" charset="0"/>
                  </a:rPr>
                  <a:t>Cl</a:t>
                </a:r>
                <a:r>
                  <a:rPr lang="el-GR" sz="1200" dirty="0">
                    <a:latin typeface="Times New Roman" panose="02020603050405020304" pitchFamily="18" charset="0"/>
                    <a:cs typeface="Times New Roman" panose="02020603050405020304" pitchFamily="18" charset="0"/>
                  </a:rPr>
                  <a:t> 0.01 </a:t>
                </a:r>
                <a:r>
                  <a:rPr lang="el-GR" sz="1200" dirty="0" err="1">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προϊόντος</a:t>
                </a:r>
              </a:p>
            </p:txBody>
          </p:sp>
          <p:sp>
            <p:nvSpPr>
              <p:cNvPr id="67" name="TextBox 66">
                <a:extLst>
                  <a:ext uri="{FF2B5EF4-FFF2-40B4-BE49-F238E27FC236}">
                    <a16:creationId xmlns:a16="http://schemas.microsoft.com/office/drawing/2014/main" id="{8901B3C3-1663-C637-6E78-BB698C1777ED}"/>
                  </a:ext>
                </a:extLst>
              </p:cNvPr>
              <p:cNvSpPr txBox="1"/>
              <p:nvPr/>
            </p:nvSpPr>
            <p:spPr>
              <a:xfrm>
                <a:off x="946095" y="4199369"/>
                <a:ext cx="2225392" cy="961552"/>
              </a:xfrm>
              <a:prstGeom prst="rect">
                <a:avLst/>
              </a:prstGeom>
              <a:noFill/>
            </p:spPr>
            <p:txBody>
              <a:bodyPr wrap="square" rtlCol="0">
                <a:spAutoFit/>
              </a:bodyPr>
              <a:lstStyle/>
              <a:p>
                <a:pPr>
                  <a:lnSpc>
                    <a:spcPct val="150000"/>
                  </a:lnSpc>
                </a:pPr>
                <a:r>
                  <a:rPr lang="el-GR" sz="1200" dirty="0">
                    <a:latin typeface="Times New Roman" panose="02020603050405020304" pitchFamily="18" charset="0"/>
                    <a:cs typeface="Times New Roman" panose="02020603050405020304" pitchFamily="18" charset="0"/>
                  </a:rPr>
                  <a:t>Ενέργεια </a:t>
                </a:r>
                <a:r>
                  <a:rPr lang="en-US" sz="1200" dirty="0">
                    <a:latin typeface="Times New Roman" panose="02020603050405020304" pitchFamily="18" charset="0"/>
                    <a:cs typeface="Times New Roman" panose="02020603050405020304" pitchFamily="18" charset="0"/>
                  </a:rPr>
                  <a:t>0.2</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kJ/kg </a:t>
                </a:r>
                <a:r>
                  <a:rPr lang="el-GR" sz="1200" dirty="0">
                    <a:latin typeface="Times New Roman" panose="02020603050405020304" pitchFamily="18" charset="0"/>
                    <a:cs typeface="Times New Roman" panose="02020603050405020304" pitchFamily="18" charset="0"/>
                  </a:rPr>
                  <a:t>προϊόντος</a:t>
                </a:r>
              </a:p>
            </p:txBody>
          </p:sp>
          <p:sp>
            <p:nvSpPr>
              <p:cNvPr id="68" name="TextBox 67">
                <a:extLst>
                  <a:ext uri="{FF2B5EF4-FFF2-40B4-BE49-F238E27FC236}">
                    <a16:creationId xmlns:a16="http://schemas.microsoft.com/office/drawing/2014/main" id="{195C318C-F45E-13E8-F274-DEE65A7F34FD}"/>
                  </a:ext>
                </a:extLst>
              </p:cNvPr>
              <p:cNvSpPr txBox="1"/>
              <p:nvPr/>
            </p:nvSpPr>
            <p:spPr>
              <a:xfrm rot="19707845">
                <a:off x="2828485" y="4472593"/>
                <a:ext cx="1591208" cy="961552"/>
              </a:xfrm>
              <a:prstGeom prst="rect">
                <a:avLst/>
              </a:prstGeom>
              <a:noFill/>
            </p:spPr>
            <p:txBody>
              <a:bodyPr wrap="square" rtlCol="0">
                <a:spAutoFit/>
              </a:bodyPr>
              <a:lstStyle/>
              <a:p>
                <a:pPr>
                  <a:lnSpc>
                    <a:spcPct val="150000"/>
                  </a:lnSpc>
                </a:pPr>
                <a:r>
                  <a:rPr lang="el-GR" sz="1200" dirty="0">
                    <a:latin typeface="Times New Roman" panose="02020603050405020304" pitchFamily="18" charset="0"/>
                    <a:cs typeface="Times New Roman" panose="02020603050405020304" pitchFamily="18" charset="0"/>
                  </a:rPr>
                  <a:t>Ε</a:t>
                </a:r>
                <a:r>
                  <a:rPr lang="en-US" sz="1200" dirty="0">
                    <a:latin typeface="Times New Roman" panose="02020603050405020304" pitchFamily="18" charset="0"/>
                    <a:cs typeface="Times New Roman" panose="02020603050405020304" pitchFamily="18" charset="0"/>
                  </a:rPr>
                  <a:t>=</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2</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kJ/kg </a:t>
                </a:r>
                <a:r>
                  <a:rPr lang="el-GR" sz="1200" dirty="0">
                    <a:latin typeface="Times New Roman" panose="02020603050405020304" pitchFamily="18" charset="0"/>
                    <a:cs typeface="Times New Roman" panose="02020603050405020304" pitchFamily="18" charset="0"/>
                  </a:rPr>
                  <a:t>προϊόντος</a:t>
                </a:r>
              </a:p>
            </p:txBody>
          </p:sp>
          <p:sp>
            <p:nvSpPr>
              <p:cNvPr id="69" name="TextBox 68">
                <a:extLst>
                  <a:ext uri="{FF2B5EF4-FFF2-40B4-BE49-F238E27FC236}">
                    <a16:creationId xmlns:a16="http://schemas.microsoft.com/office/drawing/2014/main" id="{EBC7395D-B3F6-5713-C31F-6BD90C99A758}"/>
                  </a:ext>
                </a:extLst>
              </p:cNvPr>
              <p:cNvSpPr txBox="1"/>
              <p:nvPr/>
            </p:nvSpPr>
            <p:spPr>
              <a:xfrm>
                <a:off x="8818782" y="5614205"/>
                <a:ext cx="2178964" cy="990778"/>
              </a:xfrm>
              <a:prstGeom prst="rect">
                <a:avLst/>
              </a:prstGeom>
              <a:noFill/>
            </p:spPr>
            <p:txBody>
              <a:bodyPr wrap="square" rtlCol="0">
                <a:spAutoFit/>
              </a:bodyPr>
              <a:lstStyle/>
              <a:p>
                <a:r>
                  <a:rPr lang="el-GR" sz="1200" dirty="0">
                    <a:latin typeface="Times New Roman" panose="02020603050405020304" pitchFamily="18" charset="0"/>
                    <a:cs typeface="Times New Roman" panose="02020603050405020304" pitchFamily="18" charset="0"/>
                  </a:rPr>
                  <a:t>Ενέργεια</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που παράγετε σε αυτό το στάδιο 3 </a:t>
                </a:r>
                <a:r>
                  <a:rPr lang="en-US" sz="1200" dirty="0">
                    <a:latin typeface="Times New Roman" panose="02020603050405020304" pitchFamily="18" charset="0"/>
                    <a:cs typeface="Times New Roman" panose="02020603050405020304" pitchFamily="18" charset="0"/>
                  </a:rPr>
                  <a:t>kJ/kg </a:t>
                </a:r>
                <a:r>
                  <a:rPr lang="el-GR" sz="1200" dirty="0">
                    <a:latin typeface="Times New Roman" panose="02020603050405020304" pitchFamily="18" charset="0"/>
                    <a:cs typeface="Times New Roman" panose="02020603050405020304" pitchFamily="18" charset="0"/>
                  </a:rPr>
                  <a:t>προϊόντος</a:t>
                </a:r>
              </a:p>
            </p:txBody>
          </p:sp>
          <p:sp>
            <p:nvSpPr>
              <p:cNvPr id="70" name="TextBox 69">
                <a:extLst>
                  <a:ext uri="{FF2B5EF4-FFF2-40B4-BE49-F238E27FC236}">
                    <a16:creationId xmlns:a16="http://schemas.microsoft.com/office/drawing/2014/main" id="{22E19329-F810-AF87-CBF8-2EBCB77175C4}"/>
                  </a:ext>
                </a:extLst>
              </p:cNvPr>
              <p:cNvSpPr txBox="1"/>
              <p:nvPr/>
            </p:nvSpPr>
            <p:spPr>
              <a:xfrm rot="1709725">
                <a:off x="5694902" y="4566276"/>
                <a:ext cx="1593175" cy="961552"/>
              </a:xfrm>
              <a:prstGeom prst="rect">
                <a:avLst/>
              </a:prstGeom>
              <a:noFill/>
            </p:spPr>
            <p:txBody>
              <a:bodyPr wrap="square" rtlCol="0">
                <a:spAutoFit/>
              </a:bodyPr>
              <a:lstStyle/>
              <a:p>
                <a:pPr>
                  <a:lnSpc>
                    <a:spcPct val="150000"/>
                  </a:lnSpc>
                </a:pPr>
                <a:r>
                  <a:rPr lang="el-GR" sz="1200" dirty="0">
                    <a:latin typeface="Times New Roman" panose="02020603050405020304" pitchFamily="18" charset="0"/>
                    <a:cs typeface="Times New Roman" panose="02020603050405020304" pitchFamily="18" charset="0"/>
                  </a:rPr>
                  <a:t>Ε</a:t>
                </a:r>
                <a:r>
                  <a:rPr lang="en-US" sz="1200" dirty="0">
                    <a:latin typeface="Times New Roman" panose="02020603050405020304" pitchFamily="18" charset="0"/>
                    <a:cs typeface="Times New Roman" panose="02020603050405020304" pitchFamily="18" charset="0"/>
                  </a:rPr>
                  <a:t>=</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2</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kJ/kg </a:t>
                </a:r>
                <a:r>
                  <a:rPr lang="el-GR" sz="1200" dirty="0">
                    <a:latin typeface="Times New Roman" panose="02020603050405020304" pitchFamily="18" charset="0"/>
                    <a:cs typeface="Times New Roman" panose="02020603050405020304" pitchFamily="18" charset="0"/>
                  </a:rPr>
                  <a:t>προϊόντος</a:t>
                </a:r>
              </a:p>
            </p:txBody>
          </p:sp>
          <p:cxnSp>
            <p:nvCxnSpPr>
              <p:cNvPr id="71" name="Ευθύγραμμο βέλος σύνδεσης 116">
                <a:extLst>
                  <a:ext uri="{FF2B5EF4-FFF2-40B4-BE49-F238E27FC236}">
                    <a16:creationId xmlns:a16="http://schemas.microsoft.com/office/drawing/2014/main" id="{A7100CAE-36A9-4C85-0744-A7D315F4D91C}"/>
                  </a:ext>
                </a:extLst>
              </p:cNvPr>
              <p:cNvCxnSpPr>
                <a:cxnSpLocks/>
              </p:cNvCxnSpPr>
              <p:nvPr/>
            </p:nvCxnSpPr>
            <p:spPr>
              <a:xfrm>
                <a:off x="7580343" y="5987531"/>
                <a:ext cx="13716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2" name="Ευθύγραμμο βέλος σύνδεσης 117">
                <a:extLst>
                  <a:ext uri="{FF2B5EF4-FFF2-40B4-BE49-F238E27FC236}">
                    <a16:creationId xmlns:a16="http://schemas.microsoft.com/office/drawing/2014/main" id="{ECC5A372-0AB9-9C0A-41FE-26E822E3768D}"/>
                  </a:ext>
                </a:extLst>
              </p:cNvPr>
              <p:cNvCxnSpPr>
                <a:cxnSpLocks/>
              </p:cNvCxnSpPr>
              <p:nvPr/>
            </p:nvCxnSpPr>
            <p:spPr>
              <a:xfrm flipH="1" flipV="1">
                <a:off x="1072634" y="6041632"/>
                <a:ext cx="137160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3" name="Γραμμή σύνδεσης: Καμπύλη 118">
                <a:extLst>
                  <a:ext uri="{FF2B5EF4-FFF2-40B4-BE49-F238E27FC236}">
                    <a16:creationId xmlns:a16="http://schemas.microsoft.com/office/drawing/2014/main" id="{649850E6-AFB5-6DAD-B6C5-8C4BD918A47F}"/>
                  </a:ext>
                </a:extLst>
              </p:cNvPr>
              <p:cNvCxnSpPr>
                <a:cxnSpLocks/>
                <a:stCxn id="49" idx="3"/>
                <a:endCxn id="51" idx="3"/>
              </p:cNvCxnSpPr>
              <p:nvPr/>
            </p:nvCxnSpPr>
            <p:spPr>
              <a:xfrm flipH="1">
                <a:off x="5818258" y="1269180"/>
                <a:ext cx="14544" cy="1042675"/>
              </a:xfrm>
              <a:prstGeom prst="curvedConnector3">
                <a:avLst>
                  <a:gd name="adj1" fmla="val -157178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4" name="Γραμμή σύνδεσης: Καμπύλη 119">
                <a:extLst>
                  <a:ext uri="{FF2B5EF4-FFF2-40B4-BE49-F238E27FC236}">
                    <a16:creationId xmlns:a16="http://schemas.microsoft.com/office/drawing/2014/main" id="{79810A32-A7EB-95AE-B49C-E56A926449B2}"/>
                  </a:ext>
                </a:extLst>
              </p:cNvPr>
              <p:cNvCxnSpPr>
                <a:cxnSpLocks/>
                <a:stCxn id="51" idx="3"/>
                <a:endCxn id="50" idx="3"/>
              </p:cNvCxnSpPr>
              <p:nvPr/>
            </p:nvCxnSpPr>
            <p:spPr>
              <a:xfrm>
                <a:off x="5818258" y="2311855"/>
                <a:ext cx="14544" cy="1055398"/>
              </a:xfrm>
              <a:prstGeom prst="curvedConnector3">
                <a:avLst>
                  <a:gd name="adj1" fmla="val 1671782"/>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5" name="Γραμμή σύνδεσης: Καμπύλη 120">
                <a:extLst>
                  <a:ext uri="{FF2B5EF4-FFF2-40B4-BE49-F238E27FC236}">
                    <a16:creationId xmlns:a16="http://schemas.microsoft.com/office/drawing/2014/main" id="{DECEEE4D-CB81-B25A-685B-5C7540D20559}"/>
                  </a:ext>
                </a:extLst>
              </p:cNvPr>
              <p:cNvCxnSpPr>
                <a:cxnSpLocks/>
                <a:stCxn id="50" idx="3"/>
                <a:endCxn id="52" idx="3"/>
              </p:cNvCxnSpPr>
              <p:nvPr/>
            </p:nvCxnSpPr>
            <p:spPr>
              <a:xfrm>
                <a:off x="5832802" y="3367253"/>
                <a:ext cx="12700" cy="985905"/>
              </a:xfrm>
              <a:prstGeom prst="curvedConnector3">
                <a:avLst>
                  <a:gd name="adj1" fmla="val 1800000"/>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76" name="Ευθύγραμμο βέλος σύνδεσης 121">
                <a:extLst>
                  <a:ext uri="{FF2B5EF4-FFF2-40B4-BE49-F238E27FC236}">
                    <a16:creationId xmlns:a16="http://schemas.microsoft.com/office/drawing/2014/main" id="{1169CE14-B4CC-BF57-6457-4B740BBD4A18}"/>
                  </a:ext>
                </a:extLst>
              </p:cNvPr>
              <p:cNvCxnSpPr>
                <a:cxnSpLocks/>
              </p:cNvCxnSpPr>
              <p:nvPr/>
            </p:nvCxnSpPr>
            <p:spPr>
              <a:xfrm>
                <a:off x="2812245" y="2311853"/>
                <a:ext cx="12801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A43C419A-6692-17B5-9105-1D5CE2284CCD}"/>
                  </a:ext>
                </a:extLst>
              </p:cNvPr>
              <p:cNvSpPr txBox="1"/>
              <p:nvPr/>
            </p:nvSpPr>
            <p:spPr>
              <a:xfrm>
                <a:off x="6081971" y="1572115"/>
                <a:ext cx="2037786" cy="961552"/>
              </a:xfrm>
              <a:prstGeom prst="rect">
                <a:avLst/>
              </a:prstGeom>
              <a:noFill/>
            </p:spPr>
            <p:txBody>
              <a:bodyPr wrap="square" rtlCol="0">
                <a:spAutoFit/>
              </a:bodyPr>
              <a:lstStyle/>
              <a:p>
                <a:pPr>
                  <a:lnSpc>
                    <a:spcPct val="150000"/>
                  </a:lnSpc>
                </a:pPr>
                <a:r>
                  <a:rPr lang="el-GR" sz="1200" dirty="0">
                    <a:latin typeface="Times New Roman" panose="02020603050405020304" pitchFamily="18" charset="0"/>
                    <a:cs typeface="Times New Roman" panose="02020603050405020304" pitchFamily="18" charset="0"/>
                  </a:rPr>
                  <a:t>Παράγονται 2 </a:t>
                </a:r>
                <a:r>
                  <a:rPr lang="en-US" sz="1200" dirty="0">
                    <a:latin typeface="Times New Roman" panose="02020603050405020304" pitchFamily="18" charset="0"/>
                    <a:cs typeface="Times New Roman" panose="02020603050405020304" pitchFamily="18" charset="0"/>
                  </a:rPr>
                  <a:t>kg </a:t>
                </a:r>
                <a:r>
                  <a:rPr lang="el-GR" sz="1200" dirty="0">
                    <a:latin typeface="Times New Roman" panose="02020603050405020304" pitchFamily="18" charset="0"/>
                    <a:cs typeface="Times New Roman" panose="02020603050405020304" pitchFamily="18" charset="0"/>
                  </a:rPr>
                  <a:t>1</a:t>
                </a:r>
                <a:r>
                  <a:rPr lang="el-GR" sz="1200" baseline="30000" dirty="0">
                    <a:latin typeface="Times New Roman" panose="02020603050405020304" pitchFamily="18" charset="0"/>
                    <a:cs typeface="Times New Roman" panose="02020603050405020304" pitchFamily="18" charset="0"/>
                  </a:rPr>
                  <a:t>ης </a:t>
                </a:r>
                <a:r>
                  <a:rPr lang="el-GR" sz="1200" dirty="0">
                    <a:latin typeface="Times New Roman" panose="02020603050405020304" pitchFamily="18" charset="0"/>
                    <a:cs typeface="Times New Roman" panose="02020603050405020304" pitchFamily="18" charset="0"/>
                  </a:rPr>
                  <a:t>ύλης</a:t>
                </a:r>
                <a:r>
                  <a:rPr lang="el-GR" sz="1200" baseline="300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cxnSp>
            <p:nvCxnSpPr>
              <p:cNvPr id="78" name="Ευθύγραμμο βέλος σύνδεσης 123">
                <a:extLst>
                  <a:ext uri="{FF2B5EF4-FFF2-40B4-BE49-F238E27FC236}">
                    <a16:creationId xmlns:a16="http://schemas.microsoft.com/office/drawing/2014/main" id="{F87B15DF-7A08-E7A8-7019-6FCDC25C10EB}"/>
                  </a:ext>
                </a:extLst>
              </p:cNvPr>
              <p:cNvCxnSpPr>
                <a:cxnSpLocks/>
              </p:cNvCxnSpPr>
              <p:nvPr/>
            </p:nvCxnSpPr>
            <p:spPr>
              <a:xfrm>
                <a:off x="2784966" y="3408396"/>
                <a:ext cx="12801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9" name="Ευθύγραμμο βέλος σύνδεσης 124">
                <a:extLst>
                  <a:ext uri="{FF2B5EF4-FFF2-40B4-BE49-F238E27FC236}">
                    <a16:creationId xmlns:a16="http://schemas.microsoft.com/office/drawing/2014/main" id="{AA39E0FC-EE1A-CE45-765F-98F7F491730D}"/>
                  </a:ext>
                </a:extLst>
              </p:cNvPr>
              <p:cNvCxnSpPr>
                <a:cxnSpLocks/>
              </p:cNvCxnSpPr>
              <p:nvPr/>
            </p:nvCxnSpPr>
            <p:spPr>
              <a:xfrm>
                <a:off x="2784966" y="4353157"/>
                <a:ext cx="128016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C4379F8E-C47F-4C37-0B7D-14F1E7A18FA7}"/>
                  </a:ext>
                </a:extLst>
              </p:cNvPr>
              <p:cNvSpPr txBox="1"/>
              <p:nvPr/>
            </p:nvSpPr>
            <p:spPr>
              <a:xfrm>
                <a:off x="6081971" y="3109716"/>
                <a:ext cx="2037786" cy="961552"/>
              </a:xfrm>
              <a:prstGeom prst="rect">
                <a:avLst/>
              </a:prstGeom>
              <a:noFill/>
            </p:spPr>
            <p:txBody>
              <a:bodyPr wrap="square" rtlCol="0">
                <a:spAutoFit/>
              </a:bodyPr>
              <a:lstStyle/>
              <a:p>
                <a:pPr>
                  <a:lnSpc>
                    <a:spcPct val="150000"/>
                  </a:lnSpc>
                </a:pPr>
                <a:r>
                  <a:rPr lang="el-GR" sz="1200" dirty="0">
                    <a:latin typeface="Times New Roman" panose="02020603050405020304" pitchFamily="18" charset="0"/>
                    <a:cs typeface="Times New Roman" panose="02020603050405020304" pitchFamily="18" charset="0"/>
                  </a:rPr>
                  <a:t>Παράγονται 1 </a:t>
                </a:r>
                <a:r>
                  <a:rPr lang="en-US" sz="1200" dirty="0">
                    <a:latin typeface="Times New Roman" panose="02020603050405020304" pitchFamily="18" charset="0"/>
                    <a:cs typeface="Times New Roman" panose="02020603050405020304" pitchFamily="18" charset="0"/>
                  </a:rPr>
                  <a:t>kg </a:t>
                </a:r>
                <a:r>
                  <a:rPr lang="el-GR" sz="1200" dirty="0">
                    <a:latin typeface="Times New Roman" panose="02020603050405020304" pitchFamily="18" charset="0"/>
                    <a:cs typeface="Times New Roman" panose="02020603050405020304" pitchFamily="18" charset="0"/>
                  </a:rPr>
                  <a:t>προϊόντος</a:t>
                </a:r>
                <a:r>
                  <a:rPr lang="el-GR" sz="1200" baseline="300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grpSp>
      </p:grpSp>
      <p:sp>
        <p:nvSpPr>
          <p:cNvPr id="81" name="Title 3">
            <a:extLst>
              <a:ext uri="{FF2B5EF4-FFF2-40B4-BE49-F238E27FC236}">
                <a16:creationId xmlns:a16="http://schemas.microsoft.com/office/drawing/2014/main" id="{FBE420DD-7E95-1CBD-EA2D-98832BE00668}"/>
              </a:ext>
            </a:extLst>
          </p:cNvPr>
          <p:cNvSpPr txBox="1">
            <a:spLocks/>
          </p:cNvSpPr>
          <p:nvPr/>
        </p:nvSpPr>
        <p:spPr>
          <a:xfrm>
            <a:off x="259605" y="792763"/>
            <a:ext cx="11672789" cy="20453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Το παρακάτω διάγραμμα ροής δείχνει τα στάδια παραγωγής ενός </a:t>
            </a:r>
            <a:r>
              <a:rPr lang="el-GR" sz="1400" dirty="0" err="1">
                <a:highlight>
                  <a:srgbClr val="DADCDD"/>
                </a:highlight>
                <a:latin typeface="Times New Roman" panose="02020603050405020304" pitchFamily="18" charset="0"/>
                <a:ea typeface="Verdana" panose="020B0604030504040204" pitchFamily="34" charset="0"/>
                <a:cs typeface="Times New Roman" panose="02020603050405020304" pitchFamily="18" charset="0"/>
              </a:rPr>
              <a:t>βιο</a:t>
            </a:r>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-πλαστικού το οποίο χρησιμοποιεί ως πρώτη ύλη ζάχαρα που προέρχονται από καλλιέργεια τεύτλων. Στο διάγραμμα αναγράφονται τα ποσά ενέργειας και μάζας  που χρειάζονται σε κάθε στάδιο. </a:t>
            </a:r>
          </a:p>
          <a:p>
            <a:pPr algn="just"/>
            <a:endPar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endParaRPr>
          </a:p>
          <a:p>
            <a:pPr marL="290211" indent="-128586" algn="just">
              <a:buFont typeface="+mj-lt"/>
              <a:buAutoNum type="alphaLcParenR"/>
            </a:pPr>
            <a:r>
              <a:rPr lang="en-US"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 </a:t>
            </a:r>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Να υπολογιστούν οι επιπτώσεις της παραγωγής του </a:t>
            </a:r>
            <a:r>
              <a:rPr lang="el-GR" sz="1400" dirty="0" err="1">
                <a:highlight>
                  <a:srgbClr val="DADCDD"/>
                </a:highlight>
                <a:latin typeface="Times New Roman" panose="02020603050405020304" pitchFamily="18" charset="0"/>
                <a:ea typeface="Verdana" panose="020B0604030504040204" pitchFamily="34" charset="0"/>
                <a:cs typeface="Times New Roman" panose="02020603050405020304" pitchFamily="18" charset="0"/>
              </a:rPr>
              <a:t>βιο</a:t>
            </a:r>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-πλαστικού ως προς την δυνητική αύξηση της θέρμανσης του πλανήτη εκφρασμένη σε ισοδύναμα διοξειδίου του άνθρακα με λειτουργική μονάδα </a:t>
            </a:r>
            <a:r>
              <a:rPr lang="en-US"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kg </a:t>
            </a:r>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προϊόντος (</a:t>
            </a:r>
            <a:r>
              <a:rPr lang="en-US"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kg CO</a:t>
            </a:r>
            <a:r>
              <a:rPr lang="en-US" sz="1400" baseline="-250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2-eq</a:t>
            </a:r>
            <a:r>
              <a:rPr lang="en-US"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/kg</a:t>
            </a:r>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 </a:t>
            </a:r>
            <a:r>
              <a:rPr lang="el-GR" sz="1400" dirty="0" err="1">
                <a:highlight>
                  <a:srgbClr val="DADCDD"/>
                </a:highlight>
                <a:latin typeface="Times New Roman" panose="02020603050405020304" pitchFamily="18" charset="0"/>
                <a:ea typeface="Verdana" panose="020B0604030504040204" pitchFamily="34" charset="0"/>
                <a:cs typeface="Times New Roman" panose="02020603050405020304" pitchFamily="18" charset="0"/>
              </a:rPr>
              <a:t>προιόντος</a:t>
            </a:r>
            <a:r>
              <a:rPr lang="en-US"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a:t>
            </a:r>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 Ο υπολογισμός θα γίνει για τα στάδια από την καλλιέργεια μέχρι και την χρήση.</a:t>
            </a:r>
          </a:p>
          <a:p>
            <a:pPr marL="287533" indent="-125907" algn="just">
              <a:buFont typeface="+mj-lt"/>
              <a:buAutoNum type="alphaLcParenR"/>
            </a:pPr>
            <a:r>
              <a:rPr lang="en-US"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 </a:t>
            </a:r>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Να επιλέξετε το τέλος ζωής του προϊόντος από τις εναλλακτικές επιλογές που δίνονται, ώστε να έχει το σύστημα το μικρότερο περιβαλλοντικό αποτύπωμα. </a:t>
            </a:r>
          </a:p>
          <a:p>
            <a:pPr algn="just"/>
            <a:endParaRPr lang="en-US"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endParaRPr>
          </a:p>
        </p:txBody>
      </p:sp>
      <p:graphicFrame>
        <p:nvGraphicFramePr>
          <p:cNvPr id="82" name="Content Placeholder 3">
            <a:extLst>
              <a:ext uri="{FF2B5EF4-FFF2-40B4-BE49-F238E27FC236}">
                <a16:creationId xmlns:a16="http://schemas.microsoft.com/office/drawing/2014/main" id="{90FF5A3E-5211-F8C6-93D8-0AC326200B99}"/>
              </a:ext>
            </a:extLst>
          </p:cNvPr>
          <p:cNvGraphicFramePr>
            <a:graphicFrameLocks/>
          </p:cNvGraphicFramePr>
          <p:nvPr>
            <p:extLst>
              <p:ext uri="{D42A27DB-BD31-4B8C-83A1-F6EECF244321}">
                <p14:modId xmlns:p14="http://schemas.microsoft.com/office/powerpoint/2010/main" val="1130823211"/>
              </p:ext>
            </p:extLst>
          </p:nvPr>
        </p:nvGraphicFramePr>
        <p:xfrm>
          <a:off x="9218362" y="2553058"/>
          <a:ext cx="2721631" cy="1489456"/>
        </p:xfrm>
        <a:graphic>
          <a:graphicData uri="http://schemas.openxmlformats.org/drawingml/2006/table">
            <a:tbl>
              <a:tblPr firstRow="1" firstCol="1" bandRow="1">
                <a:tableStyleId>{5C22544A-7EE6-4342-B048-85BDC9FD1C3A}</a:tableStyleId>
              </a:tblPr>
              <a:tblGrid>
                <a:gridCol w="964016">
                  <a:extLst>
                    <a:ext uri="{9D8B030D-6E8A-4147-A177-3AD203B41FA5}">
                      <a16:colId xmlns:a16="http://schemas.microsoft.com/office/drawing/2014/main" val="20000"/>
                    </a:ext>
                  </a:extLst>
                </a:gridCol>
                <a:gridCol w="527398">
                  <a:extLst>
                    <a:ext uri="{9D8B030D-6E8A-4147-A177-3AD203B41FA5}">
                      <a16:colId xmlns:a16="http://schemas.microsoft.com/office/drawing/2014/main" val="20001"/>
                    </a:ext>
                  </a:extLst>
                </a:gridCol>
                <a:gridCol w="1230217">
                  <a:extLst>
                    <a:ext uri="{9D8B030D-6E8A-4147-A177-3AD203B41FA5}">
                      <a16:colId xmlns:a16="http://schemas.microsoft.com/office/drawing/2014/main" val="20002"/>
                    </a:ext>
                  </a:extLst>
                </a:gridCol>
              </a:tblGrid>
              <a:tr h="235541">
                <a:tc>
                  <a:txBody>
                    <a:bodyPr/>
                    <a:lstStyle/>
                    <a:p>
                      <a:pPr algn="l">
                        <a:lnSpc>
                          <a:spcPct val="100000"/>
                        </a:lnSpc>
                        <a:spcAft>
                          <a:spcPts val="0"/>
                        </a:spcAft>
                      </a:pPr>
                      <a:r>
                        <a:rPr lang="en-US" sz="1000" dirty="0">
                          <a:solidFill>
                            <a:schemeClr val="tx1"/>
                          </a:solidFill>
                          <a:effectLst/>
                        </a:rPr>
                        <a:t>GHG</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000" dirty="0">
                          <a:solidFill>
                            <a:schemeClr val="tx1"/>
                          </a:solidFill>
                          <a:effectLst/>
                          <a:latin typeface="Calibri"/>
                          <a:ea typeface="Times New Roman"/>
                          <a:cs typeface="Times New Roman"/>
                        </a:rPr>
                        <a:t>Units</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000" dirty="0">
                          <a:solidFill>
                            <a:schemeClr val="tx1"/>
                          </a:solidFill>
                          <a:effectLst/>
                        </a:rPr>
                        <a:t>GWP100 </a:t>
                      </a:r>
                    </a:p>
                    <a:p>
                      <a:pPr algn="ctr">
                        <a:lnSpc>
                          <a:spcPct val="100000"/>
                        </a:lnSpc>
                        <a:spcAft>
                          <a:spcPts val="0"/>
                        </a:spcAft>
                      </a:pPr>
                      <a:r>
                        <a:rPr lang="en-US" sz="1000" dirty="0">
                          <a:solidFill>
                            <a:schemeClr val="tx1"/>
                          </a:solidFill>
                          <a:effectLst/>
                        </a:rPr>
                        <a:t>(kg-CO2 equivalent)</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1654">
                <a:tc>
                  <a:txBody>
                    <a:bodyPr/>
                    <a:lstStyle/>
                    <a:p>
                      <a:pPr algn="l">
                        <a:lnSpc>
                          <a:spcPts val="1600"/>
                        </a:lnSpc>
                        <a:spcAft>
                          <a:spcPts val="0"/>
                        </a:spcAft>
                      </a:pPr>
                      <a:r>
                        <a:rPr lang="el-GR" sz="1000" dirty="0">
                          <a:solidFill>
                            <a:schemeClr val="tx1"/>
                          </a:solidFill>
                          <a:effectLst/>
                        </a:rPr>
                        <a:t>Ενέργεια </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100" dirty="0">
                          <a:solidFill>
                            <a:schemeClr val="tx1"/>
                          </a:solidFill>
                          <a:effectLst/>
                          <a:latin typeface="Calibri"/>
                          <a:ea typeface="Times New Roman"/>
                          <a:cs typeface="Times New Roman"/>
                        </a:rPr>
                        <a:t>kJ</a:t>
                      </a:r>
                      <a:endParaRPr lang="el-GR" sz="11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400" dirty="0">
                          <a:solidFill>
                            <a:schemeClr val="tx1"/>
                          </a:solidFill>
                          <a:effectLst/>
                          <a:latin typeface="Calibri"/>
                          <a:ea typeface="Times New Roman"/>
                          <a:cs typeface="Times New Roman"/>
                        </a:rPr>
                        <a:t>0,5</a:t>
                      </a:r>
                      <a:endParaRPr lang="el-GR" sz="14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4781">
                <a:tc>
                  <a:txBody>
                    <a:bodyPr/>
                    <a:lstStyle/>
                    <a:p>
                      <a:pPr algn="l">
                        <a:lnSpc>
                          <a:spcPts val="1600"/>
                        </a:lnSpc>
                        <a:spcAft>
                          <a:spcPts val="0"/>
                        </a:spcAft>
                      </a:pPr>
                      <a:r>
                        <a:rPr lang="el-GR" sz="1000" dirty="0">
                          <a:solidFill>
                            <a:schemeClr val="tx1"/>
                          </a:solidFill>
                          <a:effectLst/>
                          <a:latin typeface="Calibri"/>
                          <a:ea typeface="Times New Roman"/>
                          <a:cs typeface="Times New Roman"/>
                        </a:rPr>
                        <a:t>Υδροξείδιο του νατρίου </a:t>
                      </a:r>
                      <a:r>
                        <a:rPr lang="en-US" sz="1000" dirty="0">
                          <a:solidFill>
                            <a:schemeClr val="tx1"/>
                          </a:solidFill>
                          <a:effectLst/>
                          <a:latin typeface="Calibri"/>
                          <a:ea typeface="Times New Roman"/>
                          <a:cs typeface="Times New Roman"/>
                        </a:rPr>
                        <a:t>(</a:t>
                      </a:r>
                      <a:r>
                        <a:rPr lang="en-US" sz="1000" dirty="0">
                          <a:solidFill>
                            <a:schemeClr val="tx1"/>
                          </a:solidFill>
                          <a:effectLst/>
                          <a:latin typeface="+mn-lt"/>
                          <a:ea typeface="Times New Roman"/>
                          <a:cs typeface="Times New Roman"/>
                        </a:rPr>
                        <a:t>NaOH)</a:t>
                      </a:r>
                      <a:r>
                        <a:rPr lang="el-GR" sz="1000" dirty="0">
                          <a:solidFill>
                            <a:schemeClr val="tx1"/>
                          </a:solidFill>
                          <a:effectLst/>
                          <a:latin typeface="Calibri"/>
                          <a:ea typeface="Times New Roman"/>
                          <a:cs typeface="Times New Roman"/>
                        </a:rPr>
                        <a:t> </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100" dirty="0">
                          <a:solidFill>
                            <a:schemeClr val="tx1"/>
                          </a:solidFill>
                          <a:effectLst/>
                          <a:latin typeface="Calibri"/>
                          <a:ea typeface="Times New Roman"/>
                          <a:cs typeface="Times New Roman"/>
                        </a:rPr>
                        <a:t>kg</a:t>
                      </a:r>
                      <a:endParaRPr lang="el-GR" sz="11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l-GR" sz="1400" dirty="0">
                          <a:solidFill>
                            <a:schemeClr val="tx1"/>
                          </a:solidFill>
                          <a:effectLst/>
                        </a:rPr>
                        <a:t>1,1</a:t>
                      </a:r>
                      <a:endParaRPr lang="el-GR" sz="14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4781">
                <a:tc>
                  <a:txBody>
                    <a:bodyPr/>
                    <a:lstStyle/>
                    <a:p>
                      <a:pPr algn="l">
                        <a:lnSpc>
                          <a:spcPts val="1600"/>
                        </a:lnSpc>
                        <a:spcAft>
                          <a:spcPts val="0"/>
                        </a:spcAft>
                      </a:pPr>
                      <a:r>
                        <a:rPr lang="el-GR" sz="1000" dirty="0">
                          <a:solidFill>
                            <a:schemeClr val="tx1"/>
                          </a:solidFill>
                          <a:effectLst/>
                        </a:rPr>
                        <a:t>Υδροχλωρικό οξύ </a:t>
                      </a:r>
                      <a:r>
                        <a:rPr lang="en-US" sz="1000" dirty="0">
                          <a:solidFill>
                            <a:schemeClr val="tx1"/>
                          </a:solidFill>
                          <a:effectLst/>
                        </a:rPr>
                        <a:t>(HCl)</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100" dirty="0">
                          <a:solidFill>
                            <a:schemeClr val="tx1"/>
                          </a:solidFill>
                          <a:effectLst/>
                          <a:latin typeface="Calibri"/>
                          <a:ea typeface="Times New Roman"/>
                          <a:cs typeface="Times New Roman"/>
                        </a:rPr>
                        <a:t>Kg</a:t>
                      </a:r>
                      <a:endParaRPr lang="el-GR" sz="11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400" dirty="0">
                          <a:solidFill>
                            <a:schemeClr val="tx1"/>
                          </a:solidFill>
                          <a:effectLst/>
                        </a:rPr>
                        <a:t>0,6</a:t>
                      </a:r>
                      <a:endParaRPr lang="el-GR" sz="14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24104">
                <a:tc>
                  <a:txBody>
                    <a:bodyPr/>
                    <a:lstStyle/>
                    <a:p>
                      <a:pPr algn="l">
                        <a:lnSpc>
                          <a:spcPts val="1600"/>
                        </a:lnSpc>
                        <a:spcAft>
                          <a:spcPts val="0"/>
                        </a:spcAft>
                      </a:pPr>
                      <a:r>
                        <a:rPr lang="el-GR" sz="1000" dirty="0">
                          <a:solidFill>
                            <a:schemeClr val="tx1"/>
                          </a:solidFill>
                          <a:effectLst/>
                        </a:rPr>
                        <a:t>Φυτοφάρμακα</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100" dirty="0">
                          <a:solidFill>
                            <a:schemeClr val="tx1"/>
                          </a:solidFill>
                          <a:effectLst/>
                          <a:latin typeface="Calibri"/>
                          <a:ea typeface="Times New Roman"/>
                          <a:cs typeface="Times New Roman"/>
                        </a:rPr>
                        <a:t>kg</a:t>
                      </a:r>
                      <a:endParaRPr lang="el-GR" sz="11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400" dirty="0">
                          <a:solidFill>
                            <a:schemeClr val="tx1"/>
                          </a:solidFill>
                          <a:effectLst/>
                        </a:rPr>
                        <a:t>140</a:t>
                      </a:r>
                      <a:endParaRPr lang="el-GR" sz="14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34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5ED43278-C17F-C6A0-5E3F-B667960A6499}"/>
              </a:ext>
            </a:extLst>
          </p:cNvPr>
          <p:cNvSpPr txBox="1">
            <a:spLocks/>
          </p:cNvSpPr>
          <p:nvPr/>
        </p:nvSpPr>
        <p:spPr>
          <a:xfrm>
            <a:off x="215675" y="53747"/>
            <a:ext cx="11102410" cy="17676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endPar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endParaRPr>
          </a:p>
          <a:p>
            <a:pPr algn="just"/>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Το παρακάτω διάγραμμα ροής δείχνει τα στάδια παραγωγής ενός </a:t>
            </a:r>
            <a:r>
              <a:rPr lang="el-GR" sz="1400" dirty="0" err="1">
                <a:highlight>
                  <a:srgbClr val="DADCDD"/>
                </a:highlight>
                <a:latin typeface="Times New Roman" panose="02020603050405020304" pitchFamily="18" charset="0"/>
                <a:ea typeface="Verdana" panose="020B0604030504040204" pitchFamily="34" charset="0"/>
                <a:cs typeface="Times New Roman" panose="02020603050405020304" pitchFamily="18" charset="0"/>
              </a:rPr>
              <a:t>βιο</a:t>
            </a:r>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-πλαστικού το οποίο χρησιμοποιεί ως πρώτη ύλη ζάχαρα που μπορεί να  προέλθει από καλλιέργεια τεύτλων, παραπροϊόντα καλλιέργεια και τέλος από παραπροϊόντα βιομηχανίας τροφίμων. Στο διάγραμμα αναγράφονται τα ποσά ενέργειας και μάζας  που χρειάζονται σε κάθε στάδιο. Να υπολογιστούν οι επιπτώσεις της παραγωγής του </a:t>
            </a:r>
            <a:r>
              <a:rPr lang="el-GR" sz="1400" dirty="0" err="1">
                <a:highlight>
                  <a:srgbClr val="DADCDD"/>
                </a:highlight>
                <a:latin typeface="Times New Roman" panose="02020603050405020304" pitchFamily="18" charset="0"/>
                <a:ea typeface="Verdana" panose="020B0604030504040204" pitchFamily="34" charset="0"/>
                <a:cs typeface="Times New Roman" panose="02020603050405020304" pitchFamily="18" charset="0"/>
              </a:rPr>
              <a:t>βιο</a:t>
            </a:r>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-πλαστικού ως προς την δυνητική αύξηση της θέρμανσης του πλανήτη εκφρασμένη σε ισοδύναμα διοξειδίου του άνθρακα με λειτουργική μονάδα </a:t>
            </a:r>
            <a:r>
              <a:rPr lang="en-US"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kg </a:t>
            </a:r>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προϊόντος (</a:t>
            </a:r>
            <a:r>
              <a:rPr lang="en-US"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kg CO</a:t>
            </a:r>
            <a:r>
              <a:rPr lang="en-US" sz="1400" baseline="-250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2-eq</a:t>
            </a:r>
            <a:r>
              <a:rPr lang="en-US"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/kg</a:t>
            </a:r>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 </a:t>
            </a:r>
            <a:r>
              <a:rPr lang="el-GR" sz="1400" dirty="0" err="1">
                <a:highlight>
                  <a:srgbClr val="DADCDD"/>
                </a:highlight>
                <a:latin typeface="Times New Roman" panose="02020603050405020304" pitchFamily="18" charset="0"/>
                <a:ea typeface="Verdana" panose="020B0604030504040204" pitchFamily="34" charset="0"/>
                <a:cs typeface="Times New Roman" panose="02020603050405020304" pitchFamily="18" charset="0"/>
              </a:rPr>
              <a:t>προιόντος</a:t>
            </a:r>
            <a:r>
              <a:rPr lang="en-US"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a:t>
            </a:r>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 για τις περιπτώσεις:</a:t>
            </a:r>
          </a:p>
          <a:p>
            <a:pPr marL="161626" algn="just"/>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α) </a:t>
            </a:r>
            <a:r>
              <a:rPr lang="en-US"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Cradle-to-gate LCA approach </a:t>
            </a:r>
            <a:endPar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endParaRPr>
          </a:p>
          <a:p>
            <a:pPr marL="161626" algn="just"/>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β) </a:t>
            </a:r>
            <a:r>
              <a:rPr lang="en-US"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Cradle-to-cradle LCA approach</a:t>
            </a:r>
            <a:r>
              <a:rPr lang="el-GR"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 και για τις 3 πρώτες ύλες </a:t>
            </a:r>
          </a:p>
          <a:p>
            <a:pPr algn="just"/>
            <a:endParaRPr lang="en-US" sz="1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endParaRPr>
          </a:p>
        </p:txBody>
      </p:sp>
      <p:grpSp>
        <p:nvGrpSpPr>
          <p:cNvPr id="3" name="Ομάδα 71">
            <a:extLst>
              <a:ext uri="{FF2B5EF4-FFF2-40B4-BE49-F238E27FC236}">
                <a16:creationId xmlns:a16="http://schemas.microsoft.com/office/drawing/2014/main" id="{CD04DAEC-D2AB-D7F5-0B07-DA028EF78CD9}"/>
              </a:ext>
            </a:extLst>
          </p:cNvPr>
          <p:cNvGrpSpPr/>
          <p:nvPr/>
        </p:nvGrpSpPr>
        <p:grpSpPr>
          <a:xfrm>
            <a:off x="2144138" y="2149813"/>
            <a:ext cx="7903723" cy="4603192"/>
            <a:chOff x="-386123" y="3201058"/>
            <a:chExt cx="5308460" cy="3484615"/>
          </a:xfrm>
        </p:grpSpPr>
        <p:sp>
          <p:nvSpPr>
            <p:cNvPr id="4" name="Ορθογώνιο: Στρογγύλεμα γωνιών 61">
              <a:extLst>
                <a:ext uri="{FF2B5EF4-FFF2-40B4-BE49-F238E27FC236}">
                  <a16:creationId xmlns:a16="http://schemas.microsoft.com/office/drawing/2014/main" id="{022D0272-07A0-456C-EDE7-D55BAA765DC1}"/>
                </a:ext>
              </a:extLst>
            </p:cNvPr>
            <p:cNvSpPr/>
            <p:nvPr/>
          </p:nvSpPr>
          <p:spPr>
            <a:xfrm>
              <a:off x="1928784" y="4839591"/>
              <a:ext cx="1161787" cy="83157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9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D24C30B-4295-28B9-F5EC-212E70BFBB16}"/>
                </a:ext>
              </a:extLst>
            </p:cNvPr>
            <p:cNvSpPr txBox="1"/>
            <p:nvPr/>
          </p:nvSpPr>
          <p:spPr>
            <a:xfrm>
              <a:off x="258849" y="6216253"/>
              <a:ext cx="1251732" cy="384428"/>
            </a:xfrm>
            <a:prstGeom prst="rect">
              <a:avLst/>
            </a:prstGeom>
            <a:noFill/>
          </p:spPr>
          <p:txBody>
            <a:bodyPr wrap="square" rtlCol="0">
              <a:spAutoFit/>
            </a:bodyPr>
            <a:lstStyle/>
            <a:p>
              <a:r>
                <a:rPr lang="el-GR" sz="900" dirty="0">
                  <a:latin typeface="Times New Roman" panose="02020603050405020304" pitchFamily="18" charset="0"/>
                  <a:cs typeface="Times New Roman" panose="02020603050405020304" pitchFamily="18" charset="0"/>
                </a:rPr>
                <a:t>Μάζα 1</a:t>
              </a:r>
              <a:r>
                <a:rPr lang="el-GR" sz="900" baseline="30000" dirty="0">
                  <a:latin typeface="Times New Roman" panose="02020603050405020304" pitchFamily="18" charset="0"/>
                  <a:cs typeface="Times New Roman" panose="02020603050405020304" pitchFamily="18" charset="0"/>
                </a:rPr>
                <a:t>ης</a:t>
              </a:r>
              <a:r>
                <a:rPr lang="el-GR" sz="900" dirty="0">
                  <a:latin typeface="Times New Roman" panose="02020603050405020304" pitchFamily="18" charset="0"/>
                  <a:cs typeface="Times New Roman" panose="02020603050405020304" pitchFamily="18" charset="0"/>
                </a:rPr>
                <a:t> ύλης που παράγετε σε αυτό το στάδιο 0.7 </a:t>
              </a:r>
              <a:r>
                <a:rPr lang="en-US" sz="900" dirty="0">
                  <a:latin typeface="Times New Roman" panose="02020603050405020304" pitchFamily="18" charset="0"/>
                  <a:cs typeface="Times New Roman" panose="02020603050405020304" pitchFamily="18" charset="0"/>
                </a:rPr>
                <a:t>kg/kg </a:t>
              </a:r>
              <a:r>
                <a:rPr lang="el-GR" sz="900" dirty="0">
                  <a:latin typeface="Times New Roman" panose="02020603050405020304" pitchFamily="18" charset="0"/>
                  <a:cs typeface="Times New Roman" panose="02020603050405020304" pitchFamily="18" charset="0"/>
                </a:rPr>
                <a:t>προϊόντος</a:t>
              </a:r>
            </a:p>
          </p:txBody>
        </p:sp>
        <p:sp>
          <p:nvSpPr>
            <p:cNvPr id="6" name="Ορθογώνιο: Στρογγύλεμα γωνιών 4">
              <a:extLst>
                <a:ext uri="{FF2B5EF4-FFF2-40B4-BE49-F238E27FC236}">
                  <a16:creationId xmlns:a16="http://schemas.microsoft.com/office/drawing/2014/main" id="{01B208A4-69C6-088D-009A-5C9C7F4E2833}"/>
                </a:ext>
              </a:extLst>
            </p:cNvPr>
            <p:cNvSpPr/>
            <p:nvPr/>
          </p:nvSpPr>
          <p:spPr>
            <a:xfrm>
              <a:off x="1155847" y="3695512"/>
              <a:ext cx="835089" cy="3279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a:latin typeface="Times New Roman" panose="02020603050405020304" pitchFamily="18" charset="0"/>
                  <a:cs typeface="Times New Roman" panose="02020603050405020304" pitchFamily="18" charset="0"/>
                </a:rPr>
                <a:t>1) </a:t>
              </a:r>
              <a:r>
                <a:rPr lang="el-GR" sz="900" dirty="0">
                  <a:latin typeface="Times New Roman" panose="02020603050405020304" pitchFamily="18" charset="0"/>
                  <a:cs typeface="Times New Roman" panose="02020603050405020304" pitchFamily="18" charset="0"/>
                </a:rPr>
                <a:t>Καλλιέργεια</a:t>
              </a:r>
            </a:p>
            <a:p>
              <a:pPr algn="ctr"/>
              <a:r>
                <a:rPr lang="el-GR" sz="900" dirty="0">
                  <a:latin typeface="Times New Roman" panose="02020603050405020304" pitchFamily="18" charset="0"/>
                  <a:cs typeface="Times New Roman" panose="02020603050405020304" pitchFamily="18" charset="0"/>
                </a:rPr>
                <a:t>(παραγωγή 1</a:t>
              </a:r>
              <a:r>
                <a:rPr lang="el-GR" sz="900" baseline="30000" dirty="0">
                  <a:latin typeface="Times New Roman" panose="02020603050405020304" pitchFamily="18" charset="0"/>
                  <a:cs typeface="Times New Roman" panose="02020603050405020304" pitchFamily="18" charset="0"/>
                </a:rPr>
                <a:t>ης</a:t>
              </a:r>
              <a:r>
                <a:rPr lang="el-GR" sz="900" dirty="0">
                  <a:latin typeface="Times New Roman" panose="02020603050405020304" pitchFamily="18" charset="0"/>
                  <a:cs typeface="Times New Roman" panose="02020603050405020304" pitchFamily="18" charset="0"/>
                </a:rPr>
                <a:t> ύλης)</a:t>
              </a:r>
              <a:endParaRPr lang="en-US" sz="900" dirty="0">
                <a:latin typeface="Times New Roman" panose="02020603050405020304" pitchFamily="18" charset="0"/>
                <a:cs typeface="Times New Roman" panose="02020603050405020304" pitchFamily="18" charset="0"/>
              </a:endParaRPr>
            </a:p>
          </p:txBody>
        </p:sp>
        <p:sp>
          <p:nvSpPr>
            <p:cNvPr id="9" name="Ορθογώνιο: Στρογγύλεμα γωνιών 46">
              <a:extLst>
                <a:ext uri="{FF2B5EF4-FFF2-40B4-BE49-F238E27FC236}">
                  <a16:creationId xmlns:a16="http://schemas.microsoft.com/office/drawing/2014/main" id="{452D24DA-17CC-751B-2CE2-349819A9F1ED}"/>
                </a:ext>
              </a:extLst>
            </p:cNvPr>
            <p:cNvSpPr/>
            <p:nvPr/>
          </p:nvSpPr>
          <p:spPr>
            <a:xfrm>
              <a:off x="2073067" y="4920475"/>
              <a:ext cx="858488" cy="367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900" dirty="0">
                  <a:latin typeface="Times New Roman" panose="02020603050405020304" pitchFamily="18" charset="0"/>
                  <a:cs typeface="Times New Roman" panose="02020603050405020304" pitchFamily="18" charset="0"/>
                </a:rPr>
                <a:t>Βιοτεχνολογική παραγωγή μονομερών </a:t>
              </a:r>
              <a:endParaRPr lang="en-US" sz="900" dirty="0">
                <a:latin typeface="Times New Roman" panose="02020603050405020304" pitchFamily="18" charset="0"/>
                <a:cs typeface="Times New Roman" panose="02020603050405020304" pitchFamily="18" charset="0"/>
              </a:endParaRPr>
            </a:p>
          </p:txBody>
        </p:sp>
        <p:sp>
          <p:nvSpPr>
            <p:cNvPr id="10" name="Ορθογώνιο: Στρογγύλεμα γωνιών 47">
              <a:extLst>
                <a:ext uri="{FF2B5EF4-FFF2-40B4-BE49-F238E27FC236}">
                  <a16:creationId xmlns:a16="http://schemas.microsoft.com/office/drawing/2014/main" id="{B3684CDA-0192-7D13-45B8-93FA0541C9DB}"/>
                </a:ext>
              </a:extLst>
            </p:cNvPr>
            <p:cNvSpPr/>
            <p:nvPr/>
          </p:nvSpPr>
          <p:spPr>
            <a:xfrm>
              <a:off x="1140121" y="4288051"/>
              <a:ext cx="835089" cy="367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900" dirty="0">
                  <a:latin typeface="Times New Roman" panose="02020603050405020304" pitchFamily="18" charset="0"/>
                  <a:cs typeface="Times New Roman" panose="02020603050405020304" pitchFamily="18" charset="0"/>
                </a:rPr>
                <a:t>1) Επεξεργασία 1</a:t>
              </a:r>
              <a:r>
                <a:rPr lang="el-GR" sz="900" baseline="30000" dirty="0">
                  <a:latin typeface="Times New Roman" panose="02020603050405020304" pitchFamily="18" charset="0"/>
                  <a:cs typeface="Times New Roman" panose="02020603050405020304" pitchFamily="18" charset="0"/>
                </a:rPr>
                <a:t>ης</a:t>
              </a:r>
              <a:r>
                <a:rPr lang="el-GR" sz="900" dirty="0">
                  <a:latin typeface="Times New Roman" panose="02020603050405020304" pitchFamily="18" charset="0"/>
                  <a:cs typeface="Times New Roman" panose="02020603050405020304" pitchFamily="18" charset="0"/>
                </a:rPr>
                <a:t> ύλης</a:t>
              </a:r>
              <a:endParaRPr lang="en-US" sz="900" dirty="0">
                <a:latin typeface="Times New Roman" panose="02020603050405020304" pitchFamily="18" charset="0"/>
                <a:cs typeface="Times New Roman" panose="02020603050405020304" pitchFamily="18" charset="0"/>
              </a:endParaRPr>
            </a:p>
          </p:txBody>
        </p:sp>
        <p:sp>
          <p:nvSpPr>
            <p:cNvPr id="11" name="Ορθογώνιο: Στρογγύλεμα γωνιών 48">
              <a:extLst>
                <a:ext uri="{FF2B5EF4-FFF2-40B4-BE49-F238E27FC236}">
                  <a16:creationId xmlns:a16="http://schemas.microsoft.com/office/drawing/2014/main" id="{FBBF27CF-B620-7D63-BCA8-F23CBACC9C6A}"/>
                </a:ext>
              </a:extLst>
            </p:cNvPr>
            <p:cNvSpPr/>
            <p:nvPr/>
          </p:nvSpPr>
          <p:spPr>
            <a:xfrm>
              <a:off x="2089428" y="5834730"/>
              <a:ext cx="858488" cy="3436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900" dirty="0">
                  <a:latin typeface="Times New Roman" panose="02020603050405020304" pitchFamily="18" charset="0"/>
                  <a:cs typeface="Times New Roman" panose="02020603050405020304" pitchFamily="18" charset="0"/>
                </a:rPr>
                <a:t>Χρήση προϊόντος </a:t>
              </a:r>
              <a:endParaRPr lang="en-US" sz="900" dirty="0">
                <a:latin typeface="Times New Roman" panose="02020603050405020304" pitchFamily="18" charset="0"/>
                <a:cs typeface="Times New Roman" panose="02020603050405020304" pitchFamily="18" charset="0"/>
              </a:endParaRPr>
            </a:p>
          </p:txBody>
        </p:sp>
        <p:sp>
          <p:nvSpPr>
            <p:cNvPr id="12" name="Ορθογώνιο: Στρογγύλεμα γωνιών 49">
              <a:extLst>
                <a:ext uri="{FF2B5EF4-FFF2-40B4-BE49-F238E27FC236}">
                  <a16:creationId xmlns:a16="http://schemas.microsoft.com/office/drawing/2014/main" id="{68F724FA-D6DD-4D8B-E120-BA2F9EEBB75D}"/>
                </a:ext>
              </a:extLst>
            </p:cNvPr>
            <p:cNvSpPr/>
            <p:nvPr/>
          </p:nvSpPr>
          <p:spPr>
            <a:xfrm>
              <a:off x="1993956" y="6341982"/>
              <a:ext cx="1047889" cy="34369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900" dirty="0">
                  <a:latin typeface="Times New Roman" panose="02020603050405020304" pitchFamily="18" charset="0"/>
                  <a:cs typeface="Times New Roman" panose="02020603050405020304" pitchFamily="18" charset="0"/>
                </a:rPr>
                <a:t>  Ανακύκλωση του προϊόντος  </a:t>
              </a:r>
              <a:endParaRPr lang="en-US" sz="900" dirty="0">
                <a:latin typeface="Times New Roman" panose="02020603050405020304" pitchFamily="18" charset="0"/>
                <a:cs typeface="Times New Roman" panose="02020603050405020304" pitchFamily="18" charset="0"/>
              </a:endParaRPr>
            </a:p>
          </p:txBody>
        </p:sp>
        <p:cxnSp>
          <p:nvCxnSpPr>
            <p:cNvPr id="13" name="Ευθύγραμμο βέλος σύνδεσης 7">
              <a:extLst>
                <a:ext uri="{FF2B5EF4-FFF2-40B4-BE49-F238E27FC236}">
                  <a16:creationId xmlns:a16="http://schemas.microsoft.com/office/drawing/2014/main" id="{8934BE65-39AE-69A2-388D-5519A1F7CE95}"/>
                </a:ext>
              </a:extLst>
            </p:cNvPr>
            <p:cNvCxnSpPr>
              <a:cxnSpLocks/>
              <a:stCxn id="32" idx="2"/>
              <a:endCxn id="42" idx="0"/>
            </p:cNvCxnSpPr>
            <p:nvPr/>
          </p:nvCxnSpPr>
          <p:spPr>
            <a:xfrm flipH="1">
              <a:off x="3421738" y="4016952"/>
              <a:ext cx="37350" cy="26944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Ευθύγραμμο βέλος σύνδεσης 53">
              <a:extLst>
                <a:ext uri="{FF2B5EF4-FFF2-40B4-BE49-F238E27FC236}">
                  <a16:creationId xmlns:a16="http://schemas.microsoft.com/office/drawing/2014/main" id="{A57C70AA-DD5E-0B31-B769-B04C32CAB883}"/>
                </a:ext>
              </a:extLst>
            </p:cNvPr>
            <p:cNvCxnSpPr>
              <a:cxnSpLocks/>
              <a:stCxn id="10" idx="2"/>
              <a:endCxn id="4" idx="0"/>
            </p:cNvCxnSpPr>
            <p:nvPr/>
          </p:nvCxnSpPr>
          <p:spPr>
            <a:xfrm>
              <a:off x="1557665" y="4655422"/>
              <a:ext cx="952012" cy="1841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Ευθύγραμμο βέλος σύνδεσης 54">
              <a:extLst>
                <a:ext uri="{FF2B5EF4-FFF2-40B4-BE49-F238E27FC236}">
                  <a16:creationId xmlns:a16="http://schemas.microsoft.com/office/drawing/2014/main" id="{A6D4CDBD-54FF-5AAD-7996-6FA04C84A9C9}"/>
                </a:ext>
              </a:extLst>
            </p:cNvPr>
            <p:cNvCxnSpPr>
              <a:cxnSpLocks/>
              <a:stCxn id="37" idx="2"/>
              <a:endCxn id="11" idx="0"/>
            </p:cNvCxnSpPr>
            <p:nvPr/>
          </p:nvCxnSpPr>
          <p:spPr>
            <a:xfrm>
              <a:off x="2514010" y="5644409"/>
              <a:ext cx="4662" cy="1903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56">
              <a:extLst>
                <a:ext uri="{FF2B5EF4-FFF2-40B4-BE49-F238E27FC236}">
                  <a16:creationId xmlns:a16="http://schemas.microsoft.com/office/drawing/2014/main" id="{0DA8E048-8FF9-F98F-5E65-5A28F7D3BCA4}"/>
                </a:ext>
              </a:extLst>
            </p:cNvPr>
            <p:cNvCxnSpPr>
              <a:cxnSpLocks/>
              <a:stCxn id="11" idx="2"/>
              <a:endCxn id="12" idx="0"/>
            </p:cNvCxnSpPr>
            <p:nvPr/>
          </p:nvCxnSpPr>
          <p:spPr>
            <a:xfrm flipH="1">
              <a:off x="2517901" y="6178421"/>
              <a:ext cx="772" cy="1635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58">
              <a:extLst>
                <a:ext uri="{FF2B5EF4-FFF2-40B4-BE49-F238E27FC236}">
                  <a16:creationId xmlns:a16="http://schemas.microsoft.com/office/drawing/2014/main" id="{6CDB5CEA-9775-D1B8-8F9E-9786C953A6B1}"/>
                </a:ext>
              </a:extLst>
            </p:cNvPr>
            <p:cNvCxnSpPr>
              <a:cxnSpLocks/>
            </p:cNvCxnSpPr>
            <p:nvPr/>
          </p:nvCxnSpPr>
          <p:spPr>
            <a:xfrm>
              <a:off x="635585" y="3875102"/>
              <a:ext cx="52026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66">
              <a:extLst>
                <a:ext uri="{FF2B5EF4-FFF2-40B4-BE49-F238E27FC236}">
                  <a16:creationId xmlns:a16="http://schemas.microsoft.com/office/drawing/2014/main" id="{CDE15904-8CDD-9D6D-C8EC-4B16E01F2EC6}"/>
                </a:ext>
              </a:extLst>
            </p:cNvPr>
            <p:cNvCxnSpPr>
              <a:cxnSpLocks/>
              <a:endCxn id="6" idx="0"/>
            </p:cNvCxnSpPr>
            <p:nvPr/>
          </p:nvCxnSpPr>
          <p:spPr>
            <a:xfrm>
              <a:off x="1573390" y="3468827"/>
              <a:ext cx="0" cy="2266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1AEEBD1-1C6A-0B9A-9131-0307964C6DAC}"/>
                </a:ext>
              </a:extLst>
            </p:cNvPr>
            <p:cNvSpPr txBox="1"/>
            <p:nvPr/>
          </p:nvSpPr>
          <p:spPr>
            <a:xfrm>
              <a:off x="900955" y="3319818"/>
              <a:ext cx="1312445" cy="279584"/>
            </a:xfrm>
            <a:prstGeom prst="rect">
              <a:avLst/>
            </a:prstGeom>
            <a:noFill/>
          </p:spPr>
          <p:txBody>
            <a:bodyPr wrap="square" rtlCol="0">
              <a:spAutoFit/>
            </a:bodyPr>
            <a:lstStyle/>
            <a:p>
              <a:r>
                <a:rPr lang="el-GR" sz="900" dirty="0">
                  <a:latin typeface="Times New Roman" panose="02020603050405020304" pitchFamily="18" charset="0"/>
                  <a:cs typeface="Times New Roman" panose="02020603050405020304" pitchFamily="18" charset="0"/>
                </a:rPr>
                <a:t>Απορρόφηση </a:t>
              </a:r>
              <a:r>
                <a:rPr lang="en-US" sz="900" dirty="0">
                  <a:latin typeface="Times New Roman" panose="02020603050405020304" pitchFamily="18" charset="0"/>
                  <a:cs typeface="Times New Roman" panose="02020603050405020304" pitchFamily="18" charset="0"/>
                </a:rPr>
                <a:t>CO</a:t>
              </a:r>
              <a:r>
                <a:rPr lang="en-US" sz="900" baseline="-25000" dirty="0">
                  <a:latin typeface="Times New Roman" panose="02020603050405020304" pitchFamily="18" charset="0"/>
                  <a:cs typeface="Times New Roman" panose="02020603050405020304" pitchFamily="18" charset="0"/>
                </a:rPr>
                <a:t>2</a:t>
              </a:r>
              <a:r>
                <a:rPr lang="el-GR" sz="900" baseline="-250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0.7 kg/kg 1</a:t>
              </a:r>
              <a:r>
                <a:rPr lang="el-GR" sz="900" baseline="30000" dirty="0">
                  <a:latin typeface="Times New Roman" panose="02020603050405020304" pitchFamily="18" charset="0"/>
                  <a:cs typeface="Times New Roman" panose="02020603050405020304" pitchFamily="18" charset="0"/>
                </a:rPr>
                <a:t>ης</a:t>
              </a:r>
              <a:r>
                <a:rPr lang="el-GR" sz="900" dirty="0">
                  <a:latin typeface="Times New Roman" panose="02020603050405020304" pitchFamily="18" charset="0"/>
                  <a:cs typeface="Times New Roman" panose="02020603050405020304" pitchFamily="18" charset="0"/>
                </a:rPr>
                <a:t> ύλης</a:t>
              </a:r>
              <a:endParaRPr lang="en-US" sz="9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BF918AEE-BEA5-AD38-E720-04E81E2AE8B7}"/>
                </a:ext>
              </a:extLst>
            </p:cNvPr>
            <p:cNvSpPr txBox="1"/>
            <p:nvPr/>
          </p:nvSpPr>
          <p:spPr>
            <a:xfrm>
              <a:off x="2502310" y="3408744"/>
              <a:ext cx="1179621" cy="208329"/>
            </a:xfrm>
            <a:prstGeom prst="rect">
              <a:avLst/>
            </a:prstGeom>
            <a:noFill/>
          </p:spPr>
          <p:txBody>
            <a:bodyPr wrap="square" rtlCol="0">
              <a:spAutoFit/>
            </a:bodyPr>
            <a:lstStyle/>
            <a:p>
              <a:pPr>
                <a:lnSpc>
                  <a:spcPct val="150000"/>
                </a:lnSpc>
              </a:pPr>
              <a:r>
                <a:rPr lang="el-GR" sz="900" dirty="0">
                  <a:latin typeface="Times New Roman" panose="02020603050405020304" pitchFamily="18" charset="0"/>
                  <a:cs typeface="Times New Roman" panose="02020603050405020304" pitchFamily="18" charset="0"/>
                </a:rPr>
                <a:t>Ενέργεια 1 </a:t>
              </a:r>
              <a:r>
                <a:rPr lang="en-US" sz="900" dirty="0">
                  <a:latin typeface="Times New Roman" panose="02020603050405020304" pitchFamily="18" charset="0"/>
                  <a:cs typeface="Times New Roman" panose="02020603050405020304" pitchFamily="18" charset="0"/>
                </a:rPr>
                <a:t>kJ/kg </a:t>
              </a:r>
              <a:r>
                <a:rPr lang="el-GR" sz="900" dirty="0">
                  <a:latin typeface="Times New Roman" panose="02020603050405020304" pitchFamily="18" charset="0"/>
                  <a:cs typeface="Times New Roman" panose="02020603050405020304" pitchFamily="18" charset="0"/>
                </a:rPr>
                <a:t>1</a:t>
              </a:r>
              <a:r>
                <a:rPr lang="el-GR" sz="900" baseline="30000" dirty="0">
                  <a:latin typeface="Times New Roman" panose="02020603050405020304" pitchFamily="18" charset="0"/>
                  <a:cs typeface="Times New Roman" panose="02020603050405020304" pitchFamily="18" charset="0"/>
                </a:rPr>
                <a:t>ης</a:t>
              </a:r>
              <a:r>
                <a:rPr lang="el-GR" sz="900" dirty="0">
                  <a:latin typeface="Times New Roman" panose="02020603050405020304" pitchFamily="18" charset="0"/>
                  <a:cs typeface="Times New Roman" panose="02020603050405020304" pitchFamily="18" charset="0"/>
                </a:rPr>
                <a:t> ύλης</a:t>
              </a:r>
            </a:p>
          </p:txBody>
        </p:sp>
        <p:sp>
          <p:nvSpPr>
            <p:cNvPr id="21" name="TextBox 20">
              <a:extLst>
                <a:ext uri="{FF2B5EF4-FFF2-40B4-BE49-F238E27FC236}">
                  <a16:creationId xmlns:a16="http://schemas.microsoft.com/office/drawing/2014/main" id="{7E56C968-64BB-34AA-C7BD-1A2ECF2BBAB1}"/>
                </a:ext>
              </a:extLst>
            </p:cNvPr>
            <p:cNvSpPr txBox="1"/>
            <p:nvPr/>
          </p:nvSpPr>
          <p:spPr>
            <a:xfrm>
              <a:off x="-386123" y="4315819"/>
              <a:ext cx="1416880" cy="365595"/>
            </a:xfrm>
            <a:prstGeom prst="rect">
              <a:avLst/>
            </a:prstGeom>
            <a:noFill/>
          </p:spPr>
          <p:txBody>
            <a:bodyPr wrap="square" rtlCol="0">
              <a:spAutoFit/>
            </a:bodyPr>
            <a:lstStyle/>
            <a:p>
              <a:pPr>
                <a:lnSpc>
                  <a:spcPct val="150000"/>
                </a:lnSpc>
              </a:pPr>
              <a:r>
                <a:rPr lang="el-GR" sz="900" dirty="0">
                  <a:latin typeface="Times New Roman" panose="02020603050405020304" pitchFamily="18" charset="0"/>
                  <a:cs typeface="Times New Roman" panose="02020603050405020304" pitchFamily="18" charset="0"/>
                </a:rPr>
                <a:t>Ενέργεια </a:t>
              </a:r>
              <a:r>
                <a:rPr lang="en-US" sz="900" dirty="0">
                  <a:latin typeface="Times New Roman" panose="02020603050405020304" pitchFamily="18" charset="0"/>
                  <a:cs typeface="Times New Roman" panose="02020603050405020304" pitchFamily="18" charset="0"/>
                </a:rPr>
                <a:t>3</a:t>
              </a:r>
              <a:r>
                <a:rPr lang="el-GR"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kJ/kg </a:t>
              </a:r>
              <a:r>
                <a:rPr lang="el-GR" sz="900" dirty="0">
                  <a:latin typeface="Times New Roman" panose="02020603050405020304" pitchFamily="18" charset="0"/>
                  <a:cs typeface="Times New Roman" panose="02020603050405020304" pitchFamily="18" charset="0"/>
                </a:rPr>
                <a:t>1</a:t>
              </a:r>
              <a:r>
                <a:rPr lang="el-GR" sz="900" baseline="30000" dirty="0">
                  <a:latin typeface="Times New Roman" panose="02020603050405020304" pitchFamily="18" charset="0"/>
                  <a:cs typeface="Times New Roman" panose="02020603050405020304" pitchFamily="18" charset="0"/>
                </a:rPr>
                <a:t>ης</a:t>
              </a:r>
              <a:r>
                <a:rPr lang="el-GR" sz="900" dirty="0">
                  <a:latin typeface="Times New Roman" panose="02020603050405020304" pitchFamily="18" charset="0"/>
                  <a:cs typeface="Times New Roman" panose="02020603050405020304" pitchFamily="18" charset="0"/>
                </a:rPr>
                <a:t> ύλης</a:t>
              </a:r>
            </a:p>
            <a:p>
              <a:pPr>
                <a:lnSpc>
                  <a:spcPct val="150000"/>
                </a:lnSpc>
              </a:pPr>
              <a:r>
                <a:rPr lang="el-GR"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NaOH </a:t>
              </a:r>
              <a:r>
                <a:rPr lang="el-GR" sz="900" dirty="0">
                  <a:latin typeface="Times New Roman" panose="02020603050405020304" pitchFamily="18" charset="0"/>
                  <a:cs typeface="Times New Roman" panose="02020603050405020304" pitchFamily="18" charset="0"/>
                </a:rPr>
                <a:t>0.</a:t>
              </a:r>
              <a:r>
                <a:rPr lang="en-US" sz="900" dirty="0">
                  <a:latin typeface="Times New Roman" panose="02020603050405020304" pitchFamily="18" charset="0"/>
                  <a:cs typeface="Times New Roman" panose="02020603050405020304" pitchFamily="18" charset="0"/>
                </a:rPr>
                <a:t>2</a:t>
              </a:r>
              <a:r>
                <a:rPr lang="el-GR"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kg/</a:t>
              </a:r>
              <a:r>
                <a:rPr lang="el-GR"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kg 1</a:t>
              </a:r>
              <a:r>
                <a:rPr lang="el-GR" sz="900" baseline="30000" dirty="0">
                  <a:latin typeface="Times New Roman" panose="02020603050405020304" pitchFamily="18" charset="0"/>
                  <a:cs typeface="Times New Roman" panose="02020603050405020304" pitchFamily="18" charset="0"/>
                </a:rPr>
                <a:t>ης</a:t>
              </a:r>
              <a:r>
                <a:rPr lang="el-GR" sz="900" dirty="0">
                  <a:latin typeface="Times New Roman" panose="02020603050405020304" pitchFamily="18" charset="0"/>
                  <a:cs typeface="Times New Roman" panose="02020603050405020304" pitchFamily="18" charset="0"/>
                </a:rPr>
                <a:t> ύλης</a:t>
              </a:r>
              <a:endParaRPr lang="en-US" sz="900" dirty="0">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12B3DC23-4C1A-7807-FC96-E5BC0994AB7B}"/>
                </a:ext>
              </a:extLst>
            </p:cNvPr>
            <p:cNvSpPr txBox="1"/>
            <p:nvPr/>
          </p:nvSpPr>
          <p:spPr>
            <a:xfrm>
              <a:off x="393902" y="4812889"/>
              <a:ext cx="1228791" cy="698961"/>
            </a:xfrm>
            <a:prstGeom prst="rect">
              <a:avLst/>
            </a:prstGeom>
            <a:noFill/>
          </p:spPr>
          <p:txBody>
            <a:bodyPr wrap="square" rtlCol="0">
              <a:spAutoFit/>
            </a:bodyPr>
            <a:lstStyle/>
            <a:p>
              <a:pPr>
                <a:lnSpc>
                  <a:spcPct val="150000"/>
                </a:lnSpc>
              </a:pPr>
              <a:r>
                <a:rPr lang="el-GR" sz="900" dirty="0">
                  <a:latin typeface="Times New Roman" panose="02020603050405020304" pitchFamily="18" charset="0"/>
                  <a:cs typeface="Times New Roman" panose="02020603050405020304" pitchFamily="18" charset="0"/>
                </a:rPr>
                <a:t>Ενέργεια </a:t>
              </a:r>
              <a:r>
                <a:rPr lang="en-US" sz="900" dirty="0">
                  <a:latin typeface="Times New Roman" panose="02020603050405020304" pitchFamily="18" charset="0"/>
                  <a:cs typeface="Times New Roman" panose="02020603050405020304" pitchFamily="18" charset="0"/>
                </a:rPr>
                <a:t>3.5</a:t>
              </a:r>
              <a:r>
                <a:rPr lang="el-GR"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kJ/kg </a:t>
              </a:r>
              <a:r>
                <a:rPr lang="el-GR" sz="900" dirty="0">
                  <a:latin typeface="Times New Roman" panose="02020603050405020304" pitchFamily="18" charset="0"/>
                  <a:cs typeface="Times New Roman" panose="02020603050405020304" pitchFamily="18" charset="0"/>
                </a:rPr>
                <a:t>προϊόντος</a:t>
              </a:r>
            </a:p>
            <a:p>
              <a:r>
                <a:rPr lang="en-US" sz="900" dirty="0">
                  <a:latin typeface="Times New Roman" panose="02020603050405020304" pitchFamily="18" charset="0"/>
                  <a:cs typeface="Times New Roman" panose="02020603050405020304" pitchFamily="18" charset="0"/>
                </a:rPr>
                <a:t>NaOH </a:t>
              </a:r>
              <a:r>
                <a:rPr lang="el-GR" sz="900" dirty="0">
                  <a:latin typeface="Times New Roman" panose="02020603050405020304" pitchFamily="18" charset="0"/>
                  <a:cs typeface="Times New Roman" panose="02020603050405020304" pitchFamily="18" charset="0"/>
                </a:rPr>
                <a:t>0.</a:t>
              </a:r>
              <a:r>
                <a:rPr lang="en-US" sz="900" dirty="0">
                  <a:latin typeface="Times New Roman" panose="02020603050405020304" pitchFamily="18" charset="0"/>
                  <a:cs typeface="Times New Roman" panose="02020603050405020304" pitchFamily="18" charset="0"/>
                </a:rPr>
                <a:t>01</a:t>
              </a:r>
              <a:r>
                <a:rPr lang="el-GR"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kg/</a:t>
              </a:r>
              <a:r>
                <a:rPr lang="el-GR"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kg </a:t>
              </a:r>
              <a:r>
                <a:rPr lang="el-GR" sz="900" dirty="0">
                  <a:latin typeface="Times New Roman" panose="02020603050405020304" pitchFamily="18" charset="0"/>
                  <a:cs typeface="Times New Roman" panose="02020603050405020304" pitchFamily="18" charset="0"/>
                </a:rPr>
                <a:t>προϊόντος</a:t>
              </a:r>
              <a:endParaRPr lang="en-US" sz="900" dirty="0">
                <a:latin typeface="Times New Roman" panose="02020603050405020304" pitchFamily="18" charset="0"/>
                <a:cs typeface="Times New Roman" panose="02020603050405020304" pitchFamily="18" charset="0"/>
              </a:endParaRPr>
            </a:p>
            <a:p>
              <a:r>
                <a:rPr lang="el-GR" sz="900" dirty="0">
                  <a:latin typeface="Times New Roman" panose="02020603050405020304" pitchFamily="18" charset="0"/>
                  <a:cs typeface="Times New Roman" panose="02020603050405020304" pitchFamily="18" charset="0"/>
                </a:rPr>
                <a:t>H</a:t>
              </a:r>
              <a:r>
                <a:rPr lang="en-US" sz="900" dirty="0">
                  <a:latin typeface="Times New Roman" panose="02020603050405020304" pitchFamily="18" charset="0"/>
                  <a:cs typeface="Times New Roman" panose="02020603050405020304" pitchFamily="18" charset="0"/>
                </a:rPr>
                <a:t>Cl</a:t>
              </a:r>
              <a:r>
                <a:rPr lang="el-GR" sz="900" dirty="0">
                  <a:latin typeface="Times New Roman" panose="02020603050405020304" pitchFamily="18" charset="0"/>
                  <a:cs typeface="Times New Roman" panose="02020603050405020304" pitchFamily="18" charset="0"/>
                </a:rPr>
                <a:t> 0.01 </a:t>
              </a:r>
              <a:r>
                <a:rPr lang="el-GR" sz="900" dirty="0" err="1">
                  <a:latin typeface="Times New Roman" panose="02020603050405020304" pitchFamily="18" charset="0"/>
                  <a:cs typeface="Times New Roman" panose="02020603050405020304" pitchFamily="18" charset="0"/>
                </a:rPr>
                <a:t>kg</a:t>
              </a:r>
              <a:r>
                <a:rPr lang="el-GR" sz="900" dirty="0">
                  <a:latin typeface="Times New Roman" panose="02020603050405020304" pitchFamily="18" charset="0"/>
                  <a:cs typeface="Times New Roman" panose="02020603050405020304" pitchFamily="18" charset="0"/>
                </a:rPr>
                <a:t>/ </a:t>
              </a:r>
              <a:r>
                <a:rPr lang="el-GR" sz="900" dirty="0" err="1">
                  <a:latin typeface="Times New Roman" panose="02020603050405020304" pitchFamily="18" charset="0"/>
                  <a:cs typeface="Times New Roman" panose="02020603050405020304" pitchFamily="18" charset="0"/>
                </a:rPr>
                <a:t>kg</a:t>
              </a:r>
              <a:r>
                <a:rPr lang="el-GR" sz="900" dirty="0">
                  <a:latin typeface="Times New Roman" panose="02020603050405020304" pitchFamily="18" charset="0"/>
                  <a:cs typeface="Times New Roman" panose="02020603050405020304" pitchFamily="18" charset="0"/>
                </a:rPr>
                <a:t> προϊόντος</a:t>
              </a:r>
            </a:p>
          </p:txBody>
        </p:sp>
        <p:sp>
          <p:nvSpPr>
            <p:cNvPr id="23" name="TextBox 22">
              <a:extLst>
                <a:ext uri="{FF2B5EF4-FFF2-40B4-BE49-F238E27FC236}">
                  <a16:creationId xmlns:a16="http://schemas.microsoft.com/office/drawing/2014/main" id="{5285F488-E6D2-44E1-F118-9C0A91DD23D7}"/>
                </a:ext>
              </a:extLst>
            </p:cNvPr>
            <p:cNvSpPr txBox="1"/>
            <p:nvPr/>
          </p:nvSpPr>
          <p:spPr>
            <a:xfrm>
              <a:off x="553804" y="5757656"/>
              <a:ext cx="1076801" cy="365595"/>
            </a:xfrm>
            <a:prstGeom prst="rect">
              <a:avLst/>
            </a:prstGeom>
            <a:noFill/>
          </p:spPr>
          <p:txBody>
            <a:bodyPr wrap="square" rtlCol="0">
              <a:spAutoFit/>
            </a:bodyPr>
            <a:lstStyle/>
            <a:p>
              <a:pPr>
                <a:lnSpc>
                  <a:spcPct val="150000"/>
                </a:lnSpc>
              </a:pPr>
              <a:r>
                <a:rPr lang="el-GR" sz="900" dirty="0">
                  <a:latin typeface="Times New Roman" panose="02020603050405020304" pitchFamily="18" charset="0"/>
                  <a:cs typeface="Times New Roman" panose="02020603050405020304" pitchFamily="18" charset="0"/>
                </a:rPr>
                <a:t>Ενέργεια </a:t>
              </a:r>
              <a:r>
                <a:rPr lang="en-US" sz="900" dirty="0">
                  <a:latin typeface="Times New Roman" panose="02020603050405020304" pitchFamily="18" charset="0"/>
                  <a:cs typeface="Times New Roman" panose="02020603050405020304" pitchFamily="18" charset="0"/>
                </a:rPr>
                <a:t>0.2</a:t>
              </a:r>
              <a:r>
                <a:rPr lang="el-GR"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kJ/kg </a:t>
              </a:r>
              <a:r>
                <a:rPr lang="el-GR" sz="900" dirty="0">
                  <a:latin typeface="Times New Roman" panose="02020603050405020304" pitchFamily="18" charset="0"/>
                  <a:cs typeface="Times New Roman" panose="02020603050405020304" pitchFamily="18" charset="0"/>
                </a:rPr>
                <a:t>προϊόντος</a:t>
              </a:r>
            </a:p>
          </p:txBody>
        </p:sp>
        <p:sp>
          <p:nvSpPr>
            <p:cNvPr id="24" name="TextBox 23">
              <a:extLst>
                <a:ext uri="{FF2B5EF4-FFF2-40B4-BE49-F238E27FC236}">
                  <a16:creationId xmlns:a16="http://schemas.microsoft.com/office/drawing/2014/main" id="{E93B8CCA-D131-3080-63E4-A368D79A180F}"/>
                </a:ext>
              </a:extLst>
            </p:cNvPr>
            <p:cNvSpPr txBox="1"/>
            <p:nvPr/>
          </p:nvSpPr>
          <p:spPr>
            <a:xfrm>
              <a:off x="1653131" y="6097535"/>
              <a:ext cx="1143937" cy="208329"/>
            </a:xfrm>
            <a:prstGeom prst="rect">
              <a:avLst/>
            </a:prstGeom>
            <a:noFill/>
          </p:spPr>
          <p:txBody>
            <a:bodyPr wrap="square" rtlCol="0">
              <a:spAutoFit/>
            </a:bodyPr>
            <a:lstStyle/>
            <a:p>
              <a:pPr>
                <a:lnSpc>
                  <a:spcPct val="150000"/>
                </a:lnSpc>
              </a:pPr>
              <a:r>
                <a:rPr lang="el-GR" sz="900" dirty="0">
                  <a:latin typeface="Times New Roman" panose="02020603050405020304" pitchFamily="18" charset="0"/>
                  <a:cs typeface="Times New Roman" panose="02020603050405020304" pitchFamily="18" charset="0"/>
                </a:rPr>
                <a:t>Ε</a:t>
              </a:r>
              <a:r>
                <a:rPr lang="en-US" sz="900" dirty="0">
                  <a:latin typeface="Times New Roman" panose="02020603050405020304" pitchFamily="18" charset="0"/>
                  <a:cs typeface="Times New Roman" panose="02020603050405020304" pitchFamily="18" charset="0"/>
                </a:rPr>
                <a:t>=</a:t>
              </a:r>
              <a:r>
                <a:rPr lang="el-GR"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2</a:t>
              </a:r>
              <a:r>
                <a:rPr lang="el-GR"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kJ/kg </a:t>
              </a:r>
              <a:r>
                <a:rPr lang="el-GR" sz="900" dirty="0">
                  <a:latin typeface="Times New Roman" panose="02020603050405020304" pitchFamily="18" charset="0"/>
                  <a:cs typeface="Times New Roman" panose="02020603050405020304" pitchFamily="18" charset="0"/>
                </a:rPr>
                <a:t>προϊόντος</a:t>
              </a:r>
            </a:p>
          </p:txBody>
        </p:sp>
        <p:cxnSp>
          <p:nvCxnSpPr>
            <p:cNvPr id="25" name="Ευθύγραμμο βέλος σύνδεσης 85">
              <a:extLst>
                <a:ext uri="{FF2B5EF4-FFF2-40B4-BE49-F238E27FC236}">
                  <a16:creationId xmlns:a16="http://schemas.microsoft.com/office/drawing/2014/main" id="{D3107072-8D1A-4E18-9A30-FA33E083AC1E}"/>
                </a:ext>
              </a:extLst>
            </p:cNvPr>
            <p:cNvCxnSpPr>
              <a:cxnSpLocks/>
            </p:cNvCxnSpPr>
            <p:nvPr/>
          </p:nvCxnSpPr>
          <p:spPr>
            <a:xfrm flipH="1" flipV="1">
              <a:off x="1306738" y="6478566"/>
              <a:ext cx="663677"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Ευθύγραμμο βέλος σύνδεσης 103">
              <a:extLst>
                <a:ext uri="{FF2B5EF4-FFF2-40B4-BE49-F238E27FC236}">
                  <a16:creationId xmlns:a16="http://schemas.microsoft.com/office/drawing/2014/main" id="{2BEBDEC8-5144-A81C-8B5E-D11E8D7853FC}"/>
                </a:ext>
              </a:extLst>
            </p:cNvPr>
            <p:cNvCxnSpPr>
              <a:cxnSpLocks/>
            </p:cNvCxnSpPr>
            <p:nvPr/>
          </p:nvCxnSpPr>
          <p:spPr>
            <a:xfrm>
              <a:off x="520689" y="4484238"/>
              <a:ext cx="6194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EF0BEA5-3391-9F10-9290-573A41466C46}"/>
                </a:ext>
              </a:extLst>
            </p:cNvPr>
            <p:cNvSpPr txBox="1"/>
            <p:nvPr/>
          </p:nvSpPr>
          <p:spPr>
            <a:xfrm>
              <a:off x="3802995" y="4325658"/>
              <a:ext cx="1083054" cy="365595"/>
            </a:xfrm>
            <a:prstGeom prst="rect">
              <a:avLst/>
            </a:prstGeom>
            <a:noFill/>
          </p:spPr>
          <p:txBody>
            <a:bodyPr wrap="square" rtlCol="0">
              <a:spAutoFit/>
            </a:bodyPr>
            <a:lstStyle/>
            <a:p>
              <a:pPr>
                <a:lnSpc>
                  <a:spcPct val="150000"/>
                </a:lnSpc>
              </a:pPr>
              <a:r>
                <a:rPr lang="el-GR" sz="900" dirty="0">
                  <a:latin typeface="Times New Roman" panose="02020603050405020304" pitchFamily="18" charset="0"/>
                  <a:cs typeface="Times New Roman" panose="02020603050405020304" pitchFamily="18" charset="0"/>
                </a:rPr>
                <a:t>Παράγονται 2 </a:t>
              </a:r>
              <a:r>
                <a:rPr lang="en-US" sz="900" dirty="0">
                  <a:latin typeface="Times New Roman" panose="02020603050405020304" pitchFamily="18" charset="0"/>
                  <a:cs typeface="Times New Roman" panose="02020603050405020304" pitchFamily="18" charset="0"/>
                </a:rPr>
                <a:t>kg </a:t>
              </a:r>
              <a:r>
                <a:rPr lang="el-GR" sz="900" dirty="0">
                  <a:latin typeface="Times New Roman" panose="02020603050405020304" pitchFamily="18" charset="0"/>
                  <a:cs typeface="Times New Roman" panose="02020603050405020304" pitchFamily="18" charset="0"/>
                </a:rPr>
                <a:t>1</a:t>
              </a:r>
              <a:r>
                <a:rPr lang="el-GR" sz="900" baseline="30000" dirty="0">
                  <a:latin typeface="Times New Roman" panose="02020603050405020304" pitchFamily="18" charset="0"/>
                  <a:cs typeface="Times New Roman" panose="02020603050405020304" pitchFamily="18" charset="0"/>
                </a:rPr>
                <a:t>ης </a:t>
              </a:r>
              <a:r>
                <a:rPr lang="el-GR" sz="900" dirty="0">
                  <a:latin typeface="Times New Roman" panose="02020603050405020304" pitchFamily="18" charset="0"/>
                  <a:cs typeface="Times New Roman" panose="02020603050405020304" pitchFamily="18" charset="0"/>
                </a:rPr>
                <a:t>ύλης</a:t>
              </a:r>
              <a:r>
                <a:rPr lang="el-GR" sz="900" baseline="30000" dirty="0">
                  <a:latin typeface="Times New Roman" panose="02020603050405020304" pitchFamily="18" charset="0"/>
                  <a:cs typeface="Times New Roman" panose="02020603050405020304" pitchFamily="18" charset="0"/>
                </a:rPr>
                <a:t> </a:t>
              </a:r>
              <a:endParaRPr lang="en-US" sz="900" dirty="0">
                <a:latin typeface="Times New Roman" panose="02020603050405020304" pitchFamily="18" charset="0"/>
                <a:cs typeface="Times New Roman" panose="02020603050405020304" pitchFamily="18" charset="0"/>
              </a:endParaRPr>
            </a:p>
          </p:txBody>
        </p:sp>
        <p:cxnSp>
          <p:nvCxnSpPr>
            <p:cNvPr id="28" name="Ευθύγραμμο βέλος σύνδεσης 104">
              <a:extLst>
                <a:ext uri="{FF2B5EF4-FFF2-40B4-BE49-F238E27FC236}">
                  <a16:creationId xmlns:a16="http://schemas.microsoft.com/office/drawing/2014/main" id="{1E383AB7-7245-10FE-5990-CE4773D07826}"/>
                </a:ext>
              </a:extLst>
            </p:cNvPr>
            <p:cNvCxnSpPr>
              <a:cxnSpLocks/>
            </p:cNvCxnSpPr>
            <p:nvPr/>
          </p:nvCxnSpPr>
          <p:spPr>
            <a:xfrm>
              <a:off x="1453635" y="4995828"/>
              <a:ext cx="6194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105">
              <a:extLst>
                <a:ext uri="{FF2B5EF4-FFF2-40B4-BE49-F238E27FC236}">
                  <a16:creationId xmlns:a16="http://schemas.microsoft.com/office/drawing/2014/main" id="{879A6431-A41F-E789-05E8-70A83C170AE1}"/>
                </a:ext>
              </a:extLst>
            </p:cNvPr>
            <p:cNvCxnSpPr>
              <a:cxnSpLocks/>
            </p:cNvCxnSpPr>
            <p:nvPr/>
          </p:nvCxnSpPr>
          <p:spPr>
            <a:xfrm>
              <a:off x="1259161" y="5963310"/>
              <a:ext cx="6194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810ED42-03C4-29C7-8D4E-3D8F735AAD7E}"/>
                </a:ext>
              </a:extLst>
            </p:cNvPr>
            <p:cNvSpPr txBox="1"/>
            <p:nvPr/>
          </p:nvSpPr>
          <p:spPr>
            <a:xfrm rot="5400000">
              <a:off x="2696222" y="5293135"/>
              <a:ext cx="704396" cy="224650"/>
            </a:xfrm>
            <a:prstGeom prst="rect">
              <a:avLst/>
            </a:prstGeom>
            <a:noFill/>
          </p:spPr>
          <p:txBody>
            <a:bodyPr wrap="square" rtlCol="0">
              <a:spAutoFit/>
            </a:bodyPr>
            <a:lstStyle/>
            <a:p>
              <a:pPr>
                <a:lnSpc>
                  <a:spcPct val="150000"/>
                </a:lnSpc>
              </a:pPr>
              <a:r>
                <a:rPr lang="el-GR" sz="900" dirty="0">
                  <a:latin typeface="Times New Roman" panose="02020603050405020304" pitchFamily="18" charset="0"/>
                  <a:cs typeface="Times New Roman" panose="02020603050405020304" pitchFamily="18" charset="0"/>
                </a:rPr>
                <a:t>Παραγωγή </a:t>
              </a:r>
              <a:endParaRPr lang="en-US" sz="900" dirty="0">
                <a:latin typeface="Times New Roman" panose="02020603050405020304" pitchFamily="18" charset="0"/>
                <a:cs typeface="Times New Roman" panose="02020603050405020304" pitchFamily="18" charset="0"/>
              </a:endParaRPr>
            </a:p>
          </p:txBody>
        </p:sp>
        <p:sp>
          <p:nvSpPr>
            <p:cNvPr id="31" name="Ορθογώνιο: Στρογγύλεμα γωνιών 45">
              <a:extLst>
                <a:ext uri="{FF2B5EF4-FFF2-40B4-BE49-F238E27FC236}">
                  <a16:creationId xmlns:a16="http://schemas.microsoft.com/office/drawing/2014/main" id="{3CEFCB73-5DB5-64D1-1E0B-F2AEA1858CE3}"/>
                </a:ext>
              </a:extLst>
            </p:cNvPr>
            <p:cNvSpPr/>
            <p:nvPr/>
          </p:nvSpPr>
          <p:spPr>
            <a:xfrm>
              <a:off x="2094275" y="3701997"/>
              <a:ext cx="835089" cy="3279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900" dirty="0">
                  <a:latin typeface="Times New Roman" panose="02020603050405020304" pitchFamily="18" charset="0"/>
                  <a:cs typeface="Times New Roman" panose="02020603050405020304" pitchFamily="18" charset="0"/>
                </a:rPr>
                <a:t>2) </a:t>
              </a:r>
              <a:r>
                <a:rPr lang="el-GR" sz="900" dirty="0">
                  <a:latin typeface="Times New Roman" panose="02020603050405020304" pitchFamily="18" charset="0"/>
                  <a:cs typeface="Times New Roman" panose="02020603050405020304" pitchFamily="18" charset="0"/>
                </a:rPr>
                <a:t>Παραπροϊόντα καλλιέργεια ως 1</a:t>
              </a:r>
              <a:r>
                <a:rPr lang="el-GR" sz="900" baseline="30000" dirty="0">
                  <a:latin typeface="Times New Roman" panose="02020603050405020304" pitchFamily="18" charset="0"/>
                  <a:cs typeface="Times New Roman" panose="02020603050405020304" pitchFamily="18" charset="0"/>
                </a:rPr>
                <a:t>η</a:t>
              </a:r>
              <a:r>
                <a:rPr lang="el-GR" sz="900" dirty="0">
                  <a:latin typeface="Times New Roman" panose="02020603050405020304" pitchFamily="18" charset="0"/>
                  <a:cs typeface="Times New Roman" panose="02020603050405020304" pitchFamily="18" charset="0"/>
                </a:rPr>
                <a:t>  ύλη </a:t>
              </a:r>
              <a:r>
                <a:rPr lang="en-US" sz="900" dirty="0">
                  <a:latin typeface="Times New Roman" panose="02020603050405020304" pitchFamily="18" charset="0"/>
                  <a:cs typeface="Times New Roman" panose="02020603050405020304" pitchFamily="18" charset="0"/>
                </a:rPr>
                <a:t> </a:t>
              </a:r>
              <a:r>
                <a:rPr lang="el-GR" sz="900" dirty="0">
                  <a:latin typeface="Times New Roman" panose="02020603050405020304" pitchFamily="18" charset="0"/>
                  <a:cs typeface="Times New Roman" panose="02020603050405020304" pitchFamily="18" charset="0"/>
                </a:rPr>
                <a:t> </a:t>
              </a:r>
              <a:endParaRPr lang="en-US" sz="900" dirty="0">
                <a:latin typeface="Times New Roman" panose="02020603050405020304" pitchFamily="18" charset="0"/>
                <a:cs typeface="Times New Roman" panose="02020603050405020304" pitchFamily="18" charset="0"/>
              </a:endParaRPr>
            </a:p>
          </p:txBody>
        </p:sp>
        <p:sp>
          <p:nvSpPr>
            <p:cNvPr id="32" name="Ορθογώνιο: Στρογγύλεμα γωνιών 35">
              <a:extLst>
                <a:ext uri="{FF2B5EF4-FFF2-40B4-BE49-F238E27FC236}">
                  <a16:creationId xmlns:a16="http://schemas.microsoft.com/office/drawing/2014/main" id="{5A29D0EA-DF3B-58EF-CA32-9F50DAEAB92B}"/>
                </a:ext>
              </a:extLst>
            </p:cNvPr>
            <p:cNvSpPr/>
            <p:nvPr/>
          </p:nvSpPr>
          <p:spPr>
            <a:xfrm>
              <a:off x="3011456" y="3689047"/>
              <a:ext cx="895264" cy="3279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900" dirty="0">
                  <a:latin typeface="Times New Roman" panose="02020603050405020304" pitchFamily="18" charset="0"/>
                  <a:cs typeface="Times New Roman" panose="02020603050405020304" pitchFamily="18" charset="0"/>
                </a:rPr>
                <a:t>3</a:t>
              </a:r>
              <a:r>
                <a:rPr lang="en-US" sz="900" dirty="0">
                  <a:latin typeface="Times New Roman" panose="02020603050405020304" pitchFamily="18" charset="0"/>
                  <a:cs typeface="Times New Roman" panose="02020603050405020304" pitchFamily="18" charset="0"/>
                </a:rPr>
                <a:t>)</a:t>
              </a:r>
              <a:r>
                <a:rPr lang="el-GR" sz="900" dirty="0">
                  <a:latin typeface="Times New Roman" panose="02020603050405020304" pitchFamily="18" charset="0"/>
                  <a:cs typeface="Times New Roman" panose="02020603050405020304" pitchFamily="18" charset="0"/>
                </a:rPr>
                <a:t> Παραπροϊόντα βιομηχανίας τροφίμων ως 1η  ύλη  </a:t>
              </a:r>
              <a:endParaRPr lang="en-US" sz="900"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76F07B97-B009-882E-7F6C-0F1B3C2E57B4}"/>
                </a:ext>
              </a:extLst>
            </p:cNvPr>
            <p:cNvSpPr txBox="1"/>
            <p:nvPr/>
          </p:nvSpPr>
          <p:spPr>
            <a:xfrm>
              <a:off x="1925404" y="3201058"/>
              <a:ext cx="1385090" cy="279584"/>
            </a:xfrm>
            <a:prstGeom prst="rect">
              <a:avLst/>
            </a:prstGeom>
            <a:noFill/>
          </p:spPr>
          <p:txBody>
            <a:bodyPr wrap="square" rtlCol="0">
              <a:spAutoFit/>
            </a:bodyPr>
            <a:lstStyle/>
            <a:p>
              <a:r>
                <a:rPr lang="el-GR" sz="900" dirty="0">
                  <a:latin typeface="Times New Roman" panose="02020603050405020304" pitchFamily="18" charset="0"/>
                  <a:cs typeface="Times New Roman" panose="02020603050405020304" pitchFamily="18" charset="0"/>
                </a:rPr>
                <a:t>Απορρόφηση </a:t>
              </a:r>
              <a:r>
                <a:rPr lang="en-US" sz="900" dirty="0">
                  <a:latin typeface="Times New Roman" panose="02020603050405020304" pitchFamily="18" charset="0"/>
                  <a:cs typeface="Times New Roman" panose="02020603050405020304" pitchFamily="18" charset="0"/>
                </a:rPr>
                <a:t>CO</a:t>
              </a:r>
              <a:r>
                <a:rPr lang="en-US" sz="900" baseline="-25000" dirty="0">
                  <a:latin typeface="Times New Roman" panose="02020603050405020304" pitchFamily="18" charset="0"/>
                  <a:cs typeface="Times New Roman" panose="02020603050405020304" pitchFamily="18" charset="0"/>
                </a:rPr>
                <a:t>2</a:t>
              </a:r>
              <a:r>
                <a:rPr lang="el-GR" sz="900" baseline="-250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0.</a:t>
              </a:r>
              <a:r>
                <a:rPr lang="el-GR" sz="900" dirty="0">
                  <a:latin typeface="Times New Roman" panose="02020603050405020304" pitchFamily="18" charset="0"/>
                  <a:cs typeface="Times New Roman" panose="02020603050405020304" pitchFamily="18" charset="0"/>
                </a:rPr>
                <a:t>1 </a:t>
              </a:r>
              <a:r>
                <a:rPr lang="en-US" sz="900" dirty="0">
                  <a:latin typeface="Times New Roman" panose="02020603050405020304" pitchFamily="18" charset="0"/>
                  <a:cs typeface="Times New Roman" panose="02020603050405020304" pitchFamily="18" charset="0"/>
                </a:rPr>
                <a:t>kg/kg 1</a:t>
              </a:r>
              <a:r>
                <a:rPr lang="el-GR" sz="900" baseline="30000" dirty="0">
                  <a:latin typeface="Times New Roman" panose="02020603050405020304" pitchFamily="18" charset="0"/>
                  <a:cs typeface="Times New Roman" panose="02020603050405020304" pitchFamily="18" charset="0"/>
                </a:rPr>
                <a:t>ης</a:t>
              </a:r>
              <a:r>
                <a:rPr lang="el-GR" sz="900" dirty="0">
                  <a:latin typeface="Times New Roman" panose="02020603050405020304" pitchFamily="18" charset="0"/>
                  <a:cs typeface="Times New Roman" panose="02020603050405020304" pitchFamily="18" charset="0"/>
                </a:rPr>
                <a:t> ύλης</a:t>
              </a:r>
              <a:endParaRPr lang="en-US" sz="900" dirty="0">
                <a:latin typeface="Times New Roman" panose="02020603050405020304" pitchFamily="18" charset="0"/>
                <a:cs typeface="Times New Roman" panose="02020603050405020304" pitchFamily="18" charset="0"/>
              </a:endParaRPr>
            </a:p>
          </p:txBody>
        </p:sp>
        <p:cxnSp>
          <p:nvCxnSpPr>
            <p:cNvPr id="34" name="Ευθύγραμμο βέλος σύνδεσης 38">
              <a:extLst>
                <a:ext uri="{FF2B5EF4-FFF2-40B4-BE49-F238E27FC236}">
                  <a16:creationId xmlns:a16="http://schemas.microsoft.com/office/drawing/2014/main" id="{6997DBB9-D2DB-20EB-A366-5AB58A36472D}"/>
                </a:ext>
              </a:extLst>
            </p:cNvPr>
            <p:cNvCxnSpPr>
              <a:cxnSpLocks/>
            </p:cNvCxnSpPr>
            <p:nvPr/>
          </p:nvCxnSpPr>
          <p:spPr>
            <a:xfrm>
              <a:off x="2495273" y="3321733"/>
              <a:ext cx="0" cy="3802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39F4249-26ED-2F04-DB90-A8510C66D9A7}"/>
                </a:ext>
              </a:extLst>
            </p:cNvPr>
            <p:cNvSpPr txBox="1"/>
            <p:nvPr/>
          </p:nvSpPr>
          <p:spPr>
            <a:xfrm>
              <a:off x="-352859" y="3687793"/>
              <a:ext cx="1574235" cy="365595"/>
            </a:xfrm>
            <a:prstGeom prst="rect">
              <a:avLst/>
            </a:prstGeom>
            <a:noFill/>
          </p:spPr>
          <p:txBody>
            <a:bodyPr wrap="square" rtlCol="0">
              <a:spAutoFit/>
            </a:bodyPr>
            <a:lstStyle/>
            <a:p>
              <a:pPr>
                <a:lnSpc>
                  <a:spcPct val="150000"/>
                </a:lnSpc>
              </a:pPr>
              <a:r>
                <a:rPr lang="el-GR" sz="900" dirty="0">
                  <a:latin typeface="Times New Roman" panose="02020603050405020304" pitchFamily="18" charset="0"/>
                  <a:cs typeface="Times New Roman" panose="02020603050405020304" pitchFamily="18" charset="0"/>
                </a:rPr>
                <a:t>Ενέργεια 2 </a:t>
              </a:r>
              <a:r>
                <a:rPr lang="en-US" sz="900" dirty="0">
                  <a:latin typeface="Times New Roman" panose="02020603050405020304" pitchFamily="18" charset="0"/>
                  <a:cs typeface="Times New Roman" panose="02020603050405020304" pitchFamily="18" charset="0"/>
                </a:rPr>
                <a:t>kJ/kg </a:t>
              </a:r>
              <a:r>
                <a:rPr lang="el-GR" sz="900" dirty="0">
                  <a:latin typeface="Times New Roman" panose="02020603050405020304" pitchFamily="18" charset="0"/>
                  <a:cs typeface="Times New Roman" panose="02020603050405020304" pitchFamily="18" charset="0"/>
                </a:rPr>
                <a:t>1</a:t>
              </a:r>
              <a:r>
                <a:rPr lang="el-GR" sz="900" baseline="30000" dirty="0">
                  <a:latin typeface="Times New Roman" panose="02020603050405020304" pitchFamily="18" charset="0"/>
                  <a:cs typeface="Times New Roman" panose="02020603050405020304" pitchFamily="18" charset="0"/>
                </a:rPr>
                <a:t>ης</a:t>
              </a:r>
              <a:r>
                <a:rPr lang="el-GR" sz="900" dirty="0">
                  <a:latin typeface="Times New Roman" panose="02020603050405020304" pitchFamily="18" charset="0"/>
                  <a:cs typeface="Times New Roman" panose="02020603050405020304" pitchFamily="18" charset="0"/>
                </a:rPr>
                <a:t> ύλης</a:t>
              </a:r>
            </a:p>
            <a:p>
              <a:pPr>
                <a:lnSpc>
                  <a:spcPct val="150000"/>
                </a:lnSpc>
              </a:pPr>
              <a:r>
                <a:rPr lang="el-GR" sz="900" dirty="0">
                  <a:latin typeface="Times New Roman" panose="02020603050405020304" pitchFamily="18" charset="0"/>
                  <a:cs typeface="Times New Roman" panose="02020603050405020304" pitchFamily="18" charset="0"/>
                </a:rPr>
                <a:t>Φυτοφάρμακα 0.01 </a:t>
              </a:r>
              <a:r>
                <a:rPr lang="en-US" sz="900" dirty="0">
                  <a:latin typeface="Times New Roman" panose="02020603050405020304" pitchFamily="18" charset="0"/>
                  <a:cs typeface="Times New Roman" panose="02020603050405020304" pitchFamily="18" charset="0"/>
                </a:rPr>
                <a:t>kg/</a:t>
              </a:r>
              <a:r>
                <a:rPr lang="el-GR" sz="900" dirty="0">
                  <a:latin typeface="Times New Roman" panose="02020603050405020304" pitchFamily="18" charset="0"/>
                  <a:cs typeface="Times New Roman" panose="02020603050405020304" pitchFamily="18" charset="0"/>
                </a:rPr>
                <a:t> </a:t>
              </a:r>
              <a:r>
                <a:rPr lang="en-US" sz="900" dirty="0">
                  <a:latin typeface="Times New Roman" panose="02020603050405020304" pitchFamily="18" charset="0"/>
                  <a:cs typeface="Times New Roman" panose="02020603050405020304" pitchFamily="18" charset="0"/>
                </a:rPr>
                <a:t>kg 1</a:t>
              </a:r>
              <a:r>
                <a:rPr lang="el-GR" sz="900" baseline="30000" dirty="0">
                  <a:latin typeface="Times New Roman" panose="02020603050405020304" pitchFamily="18" charset="0"/>
                  <a:cs typeface="Times New Roman" panose="02020603050405020304" pitchFamily="18" charset="0"/>
                </a:rPr>
                <a:t>ης</a:t>
              </a:r>
              <a:r>
                <a:rPr lang="el-GR" sz="900" dirty="0">
                  <a:latin typeface="Times New Roman" panose="02020603050405020304" pitchFamily="18" charset="0"/>
                  <a:cs typeface="Times New Roman" panose="02020603050405020304" pitchFamily="18" charset="0"/>
                </a:rPr>
                <a:t> ύλης</a:t>
              </a:r>
              <a:endParaRPr lang="en-US" sz="900" dirty="0">
                <a:latin typeface="Times New Roman" panose="02020603050405020304" pitchFamily="18" charset="0"/>
                <a:cs typeface="Times New Roman" panose="02020603050405020304" pitchFamily="18" charset="0"/>
              </a:endParaRPr>
            </a:p>
          </p:txBody>
        </p:sp>
        <p:cxnSp>
          <p:nvCxnSpPr>
            <p:cNvPr id="36" name="Ευθύγραμμο βέλος σύνδεσης 41">
              <a:extLst>
                <a:ext uri="{FF2B5EF4-FFF2-40B4-BE49-F238E27FC236}">
                  <a16:creationId xmlns:a16="http://schemas.microsoft.com/office/drawing/2014/main" id="{8C30A61A-7DE5-158E-54BC-59386E5AE127}"/>
                </a:ext>
              </a:extLst>
            </p:cNvPr>
            <p:cNvCxnSpPr>
              <a:cxnSpLocks/>
              <a:stCxn id="31" idx="2"/>
              <a:endCxn id="41" idx="0"/>
            </p:cNvCxnSpPr>
            <p:nvPr/>
          </p:nvCxnSpPr>
          <p:spPr>
            <a:xfrm>
              <a:off x="2511820" y="4029902"/>
              <a:ext cx="3106" cy="2556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7" name="Ορθογώνιο: Στρογγύλεμα γωνιών 59">
              <a:extLst>
                <a:ext uri="{FF2B5EF4-FFF2-40B4-BE49-F238E27FC236}">
                  <a16:creationId xmlns:a16="http://schemas.microsoft.com/office/drawing/2014/main" id="{7BAA57A2-B8CF-09B8-56E3-A23256A4B976}"/>
                </a:ext>
              </a:extLst>
            </p:cNvPr>
            <p:cNvSpPr/>
            <p:nvPr/>
          </p:nvSpPr>
          <p:spPr>
            <a:xfrm>
              <a:off x="2084766" y="5406604"/>
              <a:ext cx="858488" cy="2378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900" dirty="0">
                  <a:latin typeface="Times New Roman" panose="02020603050405020304" pitchFamily="18" charset="0"/>
                  <a:cs typeface="Times New Roman" panose="02020603050405020304" pitchFamily="18" charset="0"/>
                </a:rPr>
                <a:t>Πολυμερισμός </a:t>
              </a:r>
              <a:endParaRPr lang="en-US" sz="900" dirty="0">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44D5F39B-0536-DDF4-C233-345FCE564A89}"/>
                </a:ext>
              </a:extLst>
            </p:cNvPr>
            <p:cNvSpPr txBox="1"/>
            <p:nvPr/>
          </p:nvSpPr>
          <p:spPr>
            <a:xfrm>
              <a:off x="3137255" y="5257537"/>
              <a:ext cx="986024" cy="365595"/>
            </a:xfrm>
            <a:prstGeom prst="rect">
              <a:avLst/>
            </a:prstGeom>
            <a:noFill/>
          </p:spPr>
          <p:txBody>
            <a:bodyPr wrap="square" rtlCol="0">
              <a:spAutoFit/>
            </a:bodyPr>
            <a:lstStyle/>
            <a:p>
              <a:pPr>
                <a:lnSpc>
                  <a:spcPct val="150000"/>
                </a:lnSpc>
              </a:pPr>
              <a:r>
                <a:rPr lang="el-GR" sz="900" dirty="0">
                  <a:latin typeface="Times New Roman" panose="02020603050405020304" pitchFamily="18" charset="0"/>
                  <a:cs typeface="Times New Roman" panose="02020603050405020304" pitchFamily="18" charset="0"/>
                </a:rPr>
                <a:t>Παράγονται 1 </a:t>
              </a:r>
              <a:r>
                <a:rPr lang="en-US" sz="900" dirty="0">
                  <a:latin typeface="Times New Roman" panose="02020603050405020304" pitchFamily="18" charset="0"/>
                  <a:cs typeface="Times New Roman" panose="02020603050405020304" pitchFamily="18" charset="0"/>
                </a:rPr>
                <a:t>kg </a:t>
              </a:r>
              <a:r>
                <a:rPr lang="el-GR" sz="900" dirty="0">
                  <a:latin typeface="Times New Roman" panose="02020603050405020304" pitchFamily="18" charset="0"/>
                  <a:cs typeface="Times New Roman" panose="02020603050405020304" pitchFamily="18" charset="0"/>
                </a:rPr>
                <a:t>προϊόντος</a:t>
              </a:r>
              <a:r>
                <a:rPr lang="el-GR" sz="900" baseline="30000" dirty="0">
                  <a:latin typeface="Times New Roman" panose="02020603050405020304" pitchFamily="18" charset="0"/>
                  <a:cs typeface="Times New Roman" panose="02020603050405020304" pitchFamily="18" charset="0"/>
                </a:rPr>
                <a:t> </a:t>
              </a:r>
              <a:endParaRPr lang="en-US" sz="900" dirty="0">
                <a:latin typeface="Times New Roman" panose="02020603050405020304" pitchFamily="18" charset="0"/>
                <a:cs typeface="Times New Roman" panose="02020603050405020304" pitchFamily="18" charset="0"/>
              </a:endParaRPr>
            </a:p>
          </p:txBody>
        </p:sp>
        <p:cxnSp>
          <p:nvCxnSpPr>
            <p:cNvPr id="39" name="Ευθύγραμμο βέλος σύνδεσης 65">
              <a:extLst>
                <a:ext uri="{FF2B5EF4-FFF2-40B4-BE49-F238E27FC236}">
                  <a16:creationId xmlns:a16="http://schemas.microsoft.com/office/drawing/2014/main" id="{354A3A0D-BCAE-2192-F592-4591CE376FD3}"/>
                </a:ext>
              </a:extLst>
            </p:cNvPr>
            <p:cNvCxnSpPr>
              <a:cxnSpLocks/>
            </p:cNvCxnSpPr>
            <p:nvPr/>
          </p:nvCxnSpPr>
          <p:spPr>
            <a:xfrm>
              <a:off x="1427625" y="5495341"/>
              <a:ext cx="61943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661BB16-F38D-9867-7D29-B36DD9EF00BD}"/>
                </a:ext>
              </a:extLst>
            </p:cNvPr>
            <p:cNvSpPr txBox="1"/>
            <p:nvPr/>
          </p:nvSpPr>
          <p:spPr>
            <a:xfrm>
              <a:off x="480865" y="5295951"/>
              <a:ext cx="1076801" cy="365595"/>
            </a:xfrm>
            <a:prstGeom prst="rect">
              <a:avLst/>
            </a:prstGeom>
            <a:noFill/>
          </p:spPr>
          <p:txBody>
            <a:bodyPr wrap="square" rtlCol="0">
              <a:spAutoFit/>
            </a:bodyPr>
            <a:lstStyle/>
            <a:p>
              <a:pPr>
                <a:lnSpc>
                  <a:spcPct val="150000"/>
                </a:lnSpc>
              </a:pPr>
              <a:r>
                <a:rPr lang="el-GR" sz="900" dirty="0">
                  <a:latin typeface="Times New Roman" panose="02020603050405020304" pitchFamily="18" charset="0"/>
                  <a:cs typeface="Times New Roman" panose="02020603050405020304" pitchFamily="18" charset="0"/>
                </a:rPr>
                <a:t>Ενέργεια </a:t>
              </a:r>
              <a:r>
                <a:rPr lang="en-US" sz="900" dirty="0">
                  <a:latin typeface="Times New Roman" panose="02020603050405020304" pitchFamily="18" charset="0"/>
                  <a:cs typeface="Times New Roman" panose="02020603050405020304" pitchFamily="18" charset="0"/>
                </a:rPr>
                <a:t>0.</a:t>
              </a:r>
              <a:r>
                <a:rPr lang="el-GR" sz="900" dirty="0">
                  <a:latin typeface="Times New Roman" panose="02020603050405020304" pitchFamily="18" charset="0"/>
                  <a:cs typeface="Times New Roman" panose="02020603050405020304" pitchFamily="18" charset="0"/>
                </a:rPr>
                <a:t>8 </a:t>
              </a:r>
              <a:r>
                <a:rPr lang="en-US" sz="900" dirty="0">
                  <a:latin typeface="Times New Roman" panose="02020603050405020304" pitchFamily="18" charset="0"/>
                  <a:cs typeface="Times New Roman" panose="02020603050405020304" pitchFamily="18" charset="0"/>
                </a:rPr>
                <a:t>kJ/kg </a:t>
              </a:r>
              <a:r>
                <a:rPr lang="el-GR" sz="900" dirty="0">
                  <a:latin typeface="Times New Roman" panose="02020603050405020304" pitchFamily="18" charset="0"/>
                  <a:cs typeface="Times New Roman" panose="02020603050405020304" pitchFamily="18" charset="0"/>
                </a:rPr>
                <a:t>προϊόντος</a:t>
              </a:r>
            </a:p>
          </p:txBody>
        </p:sp>
        <p:sp>
          <p:nvSpPr>
            <p:cNvPr id="41" name="Ορθογώνιο: Στρογγύλεμα γωνιών 72">
              <a:extLst>
                <a:ext uri="{FF2B5EF4-FFF2-40B4-BE49-F238E27FC236}">
                  <a16:creationId xmlns:a16="http://schemas.microsoft.com/office/drawing/2014/main" id="{988587D1-1487-ADB5-73C1-93CE96E8CB13}"/>
                </a:ext>
              </a:extLst>
            </p:cNvPr>
            <p:cNvSpPr/>
            <p:nvPr/>
          </p:nvSpPr>
          <p:spPr>
            <a:xfrm>
              <a:off x="2097381" y="4285567"/>
              <a:ext cx="835089" cy="367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900" dirty="0">
                  <a:latin typeface="Times New Roman" panose="02020603050405020304" pitchFamily="18" charset="0"/>
                  <a:cs typeface="Times New Roman" panose="02020603050405020304" pitchFamily="18" charset="0"/>
                </a:rPr>
                <a:t>1) Επεξεργασία 1</a:t>
              </a:r>
              <a:r>
                <a:rPr lang="el-GR" sz="900" baseline="30000" dirty="0">
                  <a:latin typeface="Times New Roman" panose="02020603050405020304" pitchFamily="18" charset="0"/>
                  <a:cs typeface="Times New Roman" panose="02020603050405020304" pitchFamily="18" charset="0"/>
                </a:rPr>
                <a:t>ης</a:t>
              </a:r>
              <a:r>
                <a:rPr lang="el-GR" sz="900" dirty="0">
                  <a:latin typeface="Times New Roman" panose="02020603050405020304" pitchFamily="18" charset="0"/>
                  <a:cs typeface="Times New Roman" panose="02020603050405020304" pitchFamily="18" charset="0"/>
                </a:rPr>
                <a:t> ύλης</a:t>
              </a:r>
              <a:endParaRPr lang="en-US" sz="900" dirty="0">
                <a:latin typeface="Times New Roman" panose="02020603050405020304" pitchFamily="18" charset="0"/>
                <a:cs typeface="Times New Roman" panose="02020603050405020304" pitchFamily="18" charset="0"/>
              </a:endParaRPr>
            </a:p>
          </p:txBody>
        </p:sp>
        <p:sp>
          <p:nvSpPr>
            <p:cNvPr id="42" name="Ορθογώνιο: Στρογγύλεμα γωνιών 76">
              <a:extLst>
                <a:ext uri="{FF2B5EF4-FFF2-40B4-BE49-F238E27FC236}">
                  <a16:creationId xmlns:a16="http://schemas.microsoft.com/office/drawing/2014/main" id="{594391A7-8F3C-32ED-8534-F024C99893E3}"/>
                </a:ext>
              </a:extLst>
            </p:cNvPr>
            <p:cNvSpPr/>
            <p:nvPr/>
          </p:nvSpPr>
          <p:spPr>
            <a:xfrm>
              <a:off x="3004193" y="4286395"/>
              <a:ext cx="835089" cy="36737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900" dirty="0">
                  <a:latin typeface="Times New Roman" panose="02020603050405020304" pitchFamily="18" charset="0"/>
                  <a:cs typeface="Times New Roman" panose="02020603050405020304" pitchFamily="18" charset="0"/>
                </a:rPr>
                <a:t>1) Επεξεργασία 1</a:t>
              </a:r>
              <a:r>
                <a:rPr lang="el-GR" sz="900" baseline="30000" dirty="0">
                  <a:latin typeface="Times New Roman" panose="02020603050405020304" pitchFamily="18" charset="0"/>
                  <a:cs typeface="Times New Roman" panose="02020603050405020304" pitchFamily="18" charset="0"/>
                </a:rPr>
                <a:t>ης</a:t>
              </a:r>
              <a:r>
                <a:rPr lang="el-GR" sz="900" dirty="0">
                  <a:latin typeface="Times New Roman" panose="02020603050405020304" pitchFamily="18" charset="0"/>
                  <a:cs typeface="Times New Roman" panose="02020603050405020304" pitchFamily="18" charset="0"/>
                </a:rPr>
                <a:t> ύλης</a:t>
              </a:r>
              <a:endParaRPr lang="en-US" sz="900" dirty="0">
                <a:latin typeface="Times New Roman" panose="02020603050405020304" pitchFamily="18" charset="0"/>
                <a:cs typeface="Times New Roman" panose="02020603050405020304" pitchFamily="18" charset="0"/>
              </a:endParaRPr>
            </a:p>
          </p:txBody>
        </p:sp>
        <p:cxnSp>
          <p:nvCxnSpPr>
            <p:cNvPr id="43" name="Ευθύγραμμο βέλος σύνδεσης 77">
              <a:extLst>
                <a:ext uri="{FF2B5EF4-FFF2-40B4-BE49-F238E27FC236}">
                  <a16:creationId xmlns:a16="http://schemas.microsoft.com/office/drawing/2014/main" id="{D3A3EEF5-F61C-A451-5C47-B1537F65E73B}"/>
                </a:ext>
              </a:extLst>
            </p:cNvPr>
            <p:cNvCxnSpPr>
              <a:cxnSpLocks/>
              <a:stCxn id="42" idx="2"/>
              <a:endCxn id="4" idx="0"/>
            </p:cNvCxnSpPr>
            <p:nvPr/>
          </p:nvCxnSpPr>
          <p:spPr>
            <a:xfrm flipH="1">
              <a:off x="2509677" y="4653766"/>
              <a:ext cx="912061" cy="1858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Ευθύγραμμο βέλος σύνδεσης 89">
              <a:extLst>
                <a:ext uri="{FF2B5EF4-FFF2-40B4-BE49-F238E27FC236}">
                  <a16:creationId xmlns:a16="http://schemas.microsoft.com/office/drawing/2014/main" id="{76BF29A4-305F-D440-FE7E-A980491207C6}"/>
                </a:ext>
              </a:extLst>
            </p:cNvPr>
            <p:cNvCxnSpPr>
              <a:cxnSpLocks/>
              <a:stCxn id="41" idx="2"/>
              <a:endCxn id="4" idx="0"/>
            </p:cNvCxnSpPr>
            <p:nvPr/>
          </p:nvCxnSpPr>
          <p:spPr>
            <a:xfrm flipH="1">
              <a:off x="2509678" y="4652938"/>
              <a:ext cx="5248" cy="1866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709AE87-CC4D-17B0-4252-A01467536A65}"/>
                </a:ext>
              </a:extLst>
            </p:cNvPr>
            <p:cNvSpPr txBox="1"/>
            <p:nvPr/>
          </p:nvSpPr>
          <p:spPr>
            <a:xfrm>
              <a:off x="3839282" y="3786267"/>
              <a:ext cx="1083055" cy="365595"/>
            </a:xfrm>
            <a:prstGeom prst="rect">
              <a:avLst/>
            </a:prstGeom>
            <a:noFill/>
          </p:spPr>
          <p:txBody>
            <a:bodyPr wrap="square" rtlCol="0">
              <a:spAutoFit/>
            </a:bodyPr>
            <a:lstStyle/>
            <a:p>
              <a:pPr>
                <a:lnSpc>
                  <a:spcPct val="150000"/>
                </a:lnSpc>
              </a:pPr>
              <a:r>
                <a:rPr lang="el-GR" sz="900" dirty="0">
                  <a:latin typeface="Times New Roman" panose="02020603050405020304" pitchFamily="18" charset="0"/>
                  <a:cs typeface="Times New Roman" panose="02020603050405020304" pitchFamily="18" charset="0"/>
                </a:rPr>
                <a:t>Ενέργεια 0.7 </a:t>
              </a:r>
              <a:r>
                <a:rPr lang="en-US" sz="900" dirty="0">
                  <a:latin typeface="Times New Roman" panose="02020603050405020304" pitchFamily="18" charset="0"/>
                  <a:cs typeface="Times New Roman" panose="02020603050405020304" pitchFamily="18" charset="0"/>
                </a:rPr>
                <a:t>kJ/kg </a:t>
              </a:r>
              <a:r>
                <a:rPr lang="el-GR" sz="900" dirty="0">
                  <a:latin typeface="Times New Roman" panose="02020603050405020304" pitchFamily="18" charset="0"/>
                  <a:cs typeface="Times New Roman" panose="02020603050405020304" pitchFamily="18" charset="0"/>
                </a:rPr>
                <a:t>1</a:t>
              </a:r>
              <a:r>
                <a:rPr lang="el-GR" sz="900" baseline="30000" dirty="0">
                  <a:latin typeface="Times New Roman" panose="02020603050405020304" pitchFamily="18" charset="0"/>
                  <a:cs typeface="Times New Roman" panose="02020603050405020304" pitchFamily="18" charset="0"/>
                </a:rPr>
                <a:t>ης</a:t>
              </a:r>
              <a:r>
                <a:rPr lang="el-GR" sz="900" dirty="0">
                  <a:latin typeface="Times New Roman" panose="02020603050405020304" pitchFamily="18" charset="0"/>
                  <a:cs typeface="Times New Roman" panose="02020603050405020304" pitchFamily="18" charset="0"/>
                </a:rPr>
                <a:t> ύλης</a:t>
              </a:r>
            </a:p>
          </p:txBody>
        </p:sp>
      </p:grpSp>
      <p:sp>
        <p:nvSpPr>
          <p:cNvPr id="46" name="Title 3">
            <a:extLst>
              <a:ext uri="{FF2B5EF4-FFF2-40B4-BE49-F238E27FC236}">
                <a16:creationId xmlns:a16="http://schemas.microsoft.com/office/drawing/2014/main" id="{1271A4CE-4E49-BDCD-3661-A1EE7B0D5FB0}"/>
              </a:ext>
            </a:extLst>
          </p:cNvPr>
          <p:cNvSpPr txBox="1">
            <a:spLocks/>
          </p:cNvSpPr>
          <p:nvPr/>
        </p:nvSpPr>
        <p:spPr>
          <a:xfrm>
            <a:off x="2665754" y="104738"/>
            <a:ext cx="7605471" cy="778522"/>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spcAft>
                <a:spcPts val="600"/>
              </a:spcAft>
            </a:pPr>
            <a:r>
              <a:rPr lang="el-GR" sz="4000" dirty="0">
                <a:ln w="3175" cmpd="sng">
                  <a:noFill/>
                </a:ln>
              </a:rPr>
              <a:t>Ασκήσεις/παραδείγματα εφαρμογής </a:t>
            </a:r>
            <a:r>
              <a:rPr lang="en-US" sz="4000" dirty="0">
                <a:ln w="3175" cmpd="sng">
                  <a:noFill/>
                </a:ln>
              </a:rPr>
              <a:t>LCA</a:t>
            </a:r>
          </a:p>
        </p:txBody>
      </p:sp>
      <p:graphicFrame>
        <p:nvGraphicFramePr>
          <p:cNvPr id="47" name="Content Placeholder 3">
            <a:extLst>
              <a:ext uri="{FF2B5EF4-FFF2-40B4-BE49-F238E27FC236}">
                <a16:creationId xmlns:a16="http://schemas.microsoft.com/office/drawing/2014/main" id="{5D5D6E0A-E6E0-2945-6157-2DCA4FB0E1F6}"/>
              </a:ext>
            </a:extLst>
          </p:cNvPr>
          <p:cNvGraphicFramePr>
            <a:graphicFrameLocks/>
          </p:cNvGraphicFramePr>
          <p:nvPr>
            <p:extLst>
              <p:ext uri="{D42A27DB-BD31-4B8C-83A1-F6EECF244321}">
                <p14:modId xmlns:p14="http://schemas.microsoft.com/office/powerpoint/2010/main" val="2317613593"/>
              </p:ext>
            </p:extLst>
          </p:nvPr>
        </p:nvGraphicFramePr>
        <p:xfrm>
          <a:off x="9036794" y="4421171"/>
          <a:ext cx="2667526" cy="2070011"/>
        </p:xfrm>
        <a:graphic>
          <a:graphicData uri="http://schemas.openxmlformats.org/drawingml/2006/table">
            <a:tbl>
              <a:tblPr firstRow="1" firstCol="1" bandRow="1">
                <a:tableStyleId>{5C22544A-7EE6-4342-B048-85BDC9FD1C3A}</a:tableStyleId>
              </a:tblPr>
              <a:tblGrid>
                <a:gridCol w="944852">
                  <a:extLst>
                    <a:ext uri="{9D8B030D-6E8A-4147-A177-3AD203B41FA5}">
                      <a16:colId xmlns:a16="http://schemas.microsoft.com/office/drawing/2014/main" val="20000"/>
                    </a:ext>
                  </a:extLst>
                </a:gridCol>
                <a:gridCol w="516913">
                  <a:extLst>
                    <a:ext uri="{9D8B030D-6E8A-4147-A177-3AD203B41FA5}">
                      <a16:colId xmlns:a16="http://schemas.microsoft.com/office/drawing/2014/main" val="20001"/>
                    </a:ext>
                  </a:extLst>
                </a:gridCol>
                <a:gridCol w="1205761">
                  <a:extLst>
                    <a:ext uri="{9D8B030D-6E8A-4147-A177-3AD203B41FA5}">
                      <a16:colId xmlns:a16="http://schemas.microsoft.com/office/drawing/2014/main" val="20002"/>
                    </a:ext>
                  </a:extLst>
                </a:gridCol>
              </a:tblGrid>
              <a:tr h="363947">
                <a:tc>
                  <a:txBody>
                    <a:bodyPr/>
                    <a:lstStyle/>
                    <a:p>
                      <a:pPr algn="l">
                        <a:lnSpc>
                          <a:spcPct val="100000"/>
                        </a:lnSpc>
                        <a:spcAft>
                          <a:spcPts val="0"/>
                        </a:spcAft>
                      </a:pPr>
                      <a:r>
                        <a:rPr lang="en-US" sz="1000" dirty="0">
                          <a:solidFill>
                            <a:schemeClr val="tx1"/>
                          </a:solidFill>
                          <a:effectLst/>
                        </a:rPr>
                        <a:t>GHG</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000" dirty="0">
                          <a:solidFill>
                            <a:schemeClr val="tx1"/>
                          </a:solidFill>
                          <a:effectLst/>
                          <a:latin typeface="Calibri"/>
                          <a:ea typeface="Times New Roman"/>
                          <a:cs typeface="Times New Roman"/>
                        </a:rPr>
                        <a:t>Units</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000" dirty="0">
                          <a:solidFill>
                            <a:schemeClr val="tx1"/>
                          </a:solidFill>
                          <a:effectLst/>
                        </a:rPr>
                        <a:t>GWP100 </a:t>
                      </a:r>
                    </a:p>
                    <a:p>
                      <a:pPr algn="ctr">
                        <a:lnSpc>
                          <a:spcPct val="100000"/>
                        </a:lnSpc>
                        <a:spcAft>
                          <a:spcPts val="0"/>
                        </a:spcAft>
                      </a:pPr>
                      <a:r>
                        <a:rPr lang="en-US" sz="1000" dirty="0">
                          <a:solidFill>
                            <a:schemeClr val="tx1"/>
                          </a:solidFill>
                          <a:effectLst/>
                        </a:rPr>
                        <a:t>(kg-CO2 equivalent)</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6587">
                <a:tc>
                  <a:txBody>
                    <a:bodyPr/>
                    <a:lstStyle/>
                    <a:p>
                      <a:pPr algn="l">
                        <a:lnSpc>
                          <a:spcPts val="1600"/>
                        </a:lnSpc>
                        <a:spcAft>
                          <a:spcPts val="0"/>
                        </a:spcAft>
                      </a:pPr>
                      <a:r>
                        <a:rPr lang="el-GR" sz="1000" dirty="0">
                          <a:solidFill>
                            <a:schemeClr val="tx1"/>
                          </a:solidFill>
                          <a:effectLst/>
                        </a:rPr>
                        <a:t>Ενέργεια </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000" dirty="0">
                          <a:solidFill>
                            <a:schemeClr val="tx1"/>
                          </a:solidFill>
                          <a:effectLst/>
                          <a:latin typeface="Calibri"/>
                          <a:ea typeface="Times New Roman"/>
                          <a:cs typeface="Times New Roman"/>
                        </a:rPr>
                        <a:t>kJ</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000" dirty="0">
                          <a:solidFill>
                            <a:schemeClr val="tx1"/>
                          </a:solidFill>
                          <a:effectLst/>
                          <a:latin typeface="Calibri"/>
                          <a:ea typeface="Times New Roman"/>
                          <a:cs typeface="Times New Roman"/>
                        </a:rPr>
                        <a:t>0.5</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80562">
                <a:tc>
                  <a:txBody>
                    <a:bodyPr/>
                    <a:lstStyle/>
                    <a:p>
                      <a:pPr algn="l">
                        <a:lnSpc>
                          <a:spcPts val="1600"/>
                        </a:lnSpc>
                        <a:spcAft>
                          <a:spcPts val="0"/>
                        </a:spcAft>
                      </a:pPr>
                      <a:r>
                        <a:rPr lang="el-GR" sz="1000" dirty="0">
                          <a:solidFill>
                            <a:schemeClr val="tx1"/>
                          </a:solidFill>
                          <a:effectLst/>
                          <a:latin typeface="Calibri"/>
                          <a:ea typeface="Times New Roman"/>
                          <a:cs typeface="Times New Roman"/>
                        </a:rPr>
                        <a:t>Υδροξείδιο του νατρίου </a:t>
                      </a:r>
                      <a:r>
                        <a:rPr lang="en-US" sz="1000" dirty="0">
                          <a:solidFill>
                            <a:schemeClr val="tx1"/>
                          </a:solidFill>
                          <a:effectLst/>
                          <a:latin typeface="Calibri"/>
                          <a:ea typeface="Times New Roman"/>
                          <a:cs typeface="Times New Roman"/>
                        </a:rPr>
                        <a:t>(</a:t>
                      </a:r>
                      <a:r>
                        <a:rPr lang="en-US" sz="1000" dirty="0">
                          <a:solidFill>
                            <a:schemeClr val="tx1"/>
                          </a:solidFill>
                          <a:effectLst/>
                          <a:latin typeface="+mn-lt"/>
                          <a:ea typeface="Times New Roman"/>
                          <a:cs typeface="Times New Roman"/>
                        </a:rPr>
                        <a:t>NaOH)</a:t>
                      </a:r>
                      <a:r>
                        <a:rPr lang="el-GR" sz="1000" dirty="0">
                          <a:solidFill>
                            <a:schemeClr val="tx1"/>
                          </a:solidFill>
                          <a:effectLst/>
                          <a:latin typeface="Calibri"/>
                          <a:ea typeface="Times New Roman"/>
                          <a:cs typeface="Times New Roman"/>
                        </a:rPr>
                        <a:t> </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000" dirty="0">
                          <a:solidFill>
                            <a:schemeClr val="tx1"/>
                          </a:solidFill>
                          <a:effectLst/>
                          <a:latin typeface="Calibri"/>
                          <a:ea typeface="Times New Roman"/>
                          <a:cs typeface="Times New Roman"/>
                        </a:rPr>
                        <a:t>kg</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l-GR" sz="1000" dirty="0">
                          <a:solidFill>
                            <a:schemeClr val="tx1"/>
                          </a:solidFill>
                          <a:effectLst/>
                        </a:rPr>
                        <a:t>1,1</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0562">
                <a:tc>
                  <a:txBody>
                    <a:bodyPr/>
                    <a:lstStyle/>
                    <a:p>
                      <a:pPr algn="l">
                        <a:lnSpc>
                          <a:spcPts val="1600"/>
                        </a:lnSpc>
                        <a:spcAft>
                          <a:spcPts val="0"/>
                        </a:spcAft>
                      </a:pPr>
                      <a:r>
                        <a:rPr lang="el-GR" sz="1000" dirty="0">
                          <a:solidFill>
                            <a:schemeClr val="tx1"/>
                          </a:solidFill>
                          <a:effectLst/>
                        </a:rPr>
                        <a:t>Υδροχλωρικό οξύ </a:t>
                      </a:r>
                      <a:r>
                        <a:rPr lang="en-US" sz="1000" dirty="0">
                          <a:solidFill>
                            <a:schemeClr val="tx1"/>
                          </a:solidFill>
                          <a:effectLst/>
                        </a:rPr>
                        <a:t>(HCl)</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000" dirty="0">
                          <a:solidFill>
                            <a:schemeClr val="tx1"/>
                          </a:solidFill>
                          <a:effectLst/>
                          <a:latin typeface="Calibri"/>
                          <a:ea typeface="Times New Roman"/>
                          <a:cs typeface="Times New Roman"/>
                        </a:rPr>
                        <a:t>Kg</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000" dirty="0">
                          <a:solidFill>
                            <a:schemeClr val="tx1"/>
                          </a:solidFill>
                          <a:effectLst/>
                        </a:rPr>
                        <a:t>0.6</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66587">
                <a:tc>
                  <a:txBody>
                    <a:bodyPr/>
                    <a:lstStyle/>
                    <a:p>
                      <a:pPr algn="l">
                        <a:lnSpc>
                          <a:spcPts val="1600"/>
                        </a:lnSpc>
                        <a:spcAft>
                          <a:spcPts val="0"/>
                        </a:spcAft>
                      </a:pPr>
                      <a:r>
                        <a:rPr lang="el-GR" sz="1000" dirty="0">
                          <a:solidFill>
                            <a:schemeClr val="tx1"/>
                          </a:solidFill>
                          <a:effectLst/>
                        </a:rPr>
                        <a:t>Φυτοφάρμακα</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000" dirty="0">
                          <a:solidFill>
                            <a:schemeClr val="tx1"/>
                          </a:solidFill>
                          <a:effectLst/>
                          <a:latin typeface="Calibri"/>
                          <a:ea typeface="Times New Roman"/>
                          <a:cs typeface="Times New Roman"/>
                        </a:rPr>
                        <a:t>kg</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000" dirty="0">
                          <a:solidFill>
                            <a:schemeClr val="tx1"/>
                          </a:solidFill>
                          <a:effectLst/>
                        </a:rPr>
                        <a:t>140</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378855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6"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7"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8"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9"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0"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1"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53" name="Rectangle 52">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56"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7"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60"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61"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62"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63"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64"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65"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Title 1">
            <a:extLst>
              <a:ext uri="{FF2B5EF4-FFF2-40B4-BE49-F238E27FC236}">
                <a16:creationId xmlns:a16="http://schemas.microsoft.com/office/drawing/2014/main" id="{4EE54281-2FE3-92DD-8662-FA35DEFDC8D3}"/>
              </a:ext>
            </a:extLst>
          </p:cNvPr>
          <p:cNvSpPr txBox="1">
            <a:spLocks/>
          </p:cNvSpPr>
          <p:nvPr/>
        </p:nvSpPr>
        <p:spPr>
          <a:xfrm>
            <a:off x="3962399" y="685800"/>
            <a:ext cx="7345891" cy="141393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dirty="0"/>
              <a:t>Allocation Basics-</a:t>
            </a:r>
            <a:r>
              <a:rPr lang="el-GR" dirty="0"/>
              <a:t>Βασικά στοιχεία κατανομής</a:t>
            </a:r>
            <a:endParaRPr lang="en-US" dirty="0"/>
          </a:p>
        </p:txBody>
      </p:sp>
      <p:pic>
        <p:nvPicPr>
          <p:cNvPr id="3" name="Picture 2">
            <a:extLst>
              <a:ext uri="{FF2B5EF4-FFF2-40B4-BE49-F238E27FC236}">
                <a16:creationId xmlns:a16="http://schemas.microsoft.com/office/drawing/2014/main" id="{E7721EF1-D203-3BF7-3CE6-B38F2E54789D}"/>
              </a:ext>
            </a:extLst>
          </p:cNvPr>
          <p:cNvPicPr>
            <a:picLocks noChangeAspect="1"/>
          </p:cNvPicPr>
          <p:nvPr/>
        </p:nvPicPr>
        <p:blipFill rotWithShape="1">
          <a:blip r:embed="rId3"/>
          <a:srcRect l="20819" r="27315"/>
          <a:stretch/>
        </p:blipFill>
        <p:spPr>
          <a:xfrm>
            <a:off x="20" y="10"/>
            <a:ext cx="373748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ln w="38100">
            <a:noFill/>
          </a:ln>
          <a:effectLst/>
        </p:spPr>
      </p:pic>
      <p:sp>
        <p:nvSpPr>
          <p:cNvPr id="2" name="Content Placeholder 2">
            <a:extLst>
              <a:ext uri="{FF2B5EF4-FFF2-40B4-BE49-F238E27FC236}">
                <a16:creationId xmlns:a16="http://schemas.microsoft.com/office/drawing/2014/main" id="{44349C72-0E19-1817-A3B5-BA6A69F71971}"/>
              </a:ext>
            </a:extLst>
          </p:cNvPr>
          <p:cNvSpPr txBox="1">
            <a:spLocks/>
          </p:cNvSpPr>
          <p:nvPr/>
        </p:nvSpPr>
        <p:spPr>
          <a:xfrm>
            <a:off x="3126125" y="2094971"/>
            <a:ext cx="8459644" cy="3742267"/>
          </a:xfrm>
          <a:prstGeom prst="rect">
            <a:avLst/>
          </a:prstGeom>
        </p:spPr>
        <p:txBody>
          <a:bodyPr vert="horz" lIns="91440" tIns="45720" rIns="91440" bIns="45720" rtlCol="0" anchor="ctr">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l-GR" dirty="0"/>
              <a:t>Ανάγκη αντιστοίχισης εισόδων και/ή εξόδων στα διάφορα προϊόντα του συστήματος</a:t>
            </a:r>
            <a:endParaRPr lang="en-US" dirty="0"/>
          </a:p>
          <a:p>
            <a:pPr lvl="1"/>
            <a:r>
              <a:rPr lang="el-GR" dirty="0"/>
              <a:t>Αν μόνο ένα προϊόν, δεν χρειάζεται να </a:t>
            </a:r>
            <a:r>
              <a:rPr lang="el-GR" dirty="0" err="1"/>
              <a:t>διαθέσετε!Πρέπει</a:t>
            </a:r>
            <a:r>
              <a:rPr lang="el-GR" dirty="0"/>
              <a:t> να τεκμηριώνεται/αιτιολογείται</a:t>
            </a:r>
            <a:endParaRPr lang="en-US" dirty="0"/>
          </a:p>
          <a:p>
            <a:pPr lvl="1"/>
            <a:r>
              <a:rPr lang="el-GR" dirty="0"/>
              <a:t>Γενικά η μέθοδος (μαθηματικά) είναι απλή – εξάγοντας τους παράγοντες κατανομής***</a:t>
            </a:r>
            <a:endParaRPr lang="en-US" dirty="0"/>
          </a:p>
          <a:p>
            <a:pPr lvl="1"/>
            <a:r>
              <a:rPr lang="el-GR" dirty="0"/>
              <a:t>Το αρχικό in/</a:t>
            </a:r>
            <a:r>
              <a:rPr lang="el-GR" dirty="0" err="1"/>
              <a:t>out</a:t>
            </a:r>
            <a:r>
              <a:rPr lang="el-GR" dirty="0"/>
              <a:t> πρέπει να ισούται με το άθροισμα των εκχωρημένων τιμών</a:t>
            </a:r>
            <a:endParaRPr lang="en-US" dirty="0"/>
          </a:p>
          <a:p>
            <a:r>
              <a:rPr lang="el-GR" dirty="0"/>
              <a:t>Χρησιμοποιήστε ανάλυση ευαισθησίας για να αξιολογήσετε την επίδραση των εναλλακτικών κατανομών</a:t>
            </a:r>
            <a:endParaRPr lang="en-US" dirty="0"/>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pPr defTabSz="914400">
                <a:spcAft>
                  <a:spcPts val="600"/>
                </a:spcAft>
              </a:pPr>
              <a:t>1/2/2023</a:t>
            </a:fld>
            <a:endParaRPr lang="en-US"/>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pPr defTabSz="914400">
                <a:spcAft>
                  <a:spcPts val="600"/>
                </a:spcAft>
              </a:pPr>
              <a:t>38</a:t>
            </a:fld>
            <a:endParaRPr lang="en-US"/>
          </a:p>
        </p:txBody>
      </p:sp>
    </p:spTree>
    <p:extLst>
      <p:ext uri="{BB962C8B-B14F-4D97-AF65-F5344CB8AC3E}">
        <p14:creationId xmlns:p14="http://schemas.microsoft.com/office/powerpoint/2010/main" val="423501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2/1/2023</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39</a:t>
            </a:fld>
            <a:endParaRPr lang="en-GB"/>
          </a:p>
        </p:txBody>
      </p:sp>
      <p:sp>
        <p:nvSpPr>
          <p:cNvPr id="4" name="Content Placeholder 2">
            <a:extLst>
              <a:ext uri="{FF2B5EF4-FFF2-40B4-BE49-F238E27FC236}">
                <a16:creationId xmlns:a16="http://schemas.microsoft.com/office/drawing/2014/main" id="{AA7CD45D-2DA8-8604-7E4C-2A878F72D173}"/>
              </a:ext>
            </a:extLst>
          </p:cNvPr>
          <p:cNvSpPr txBox="1">
            <a:spLocks/>
          </p:cNvSpPr>
          <p:nvPr/>
        </p:nvSpPr>
        <p:spPr>
          <a:xfrm>
            <a:off x="1745642" y="1363662"/>
            <a:ext cx="8153400" cy="4702175"/>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514350" indent="-514350">
              <a:buAutoNum type="arabicParenR"/>
            </a:pPr>
            <a:r>
              <a:rPr lang="el-GR" sz="2800" dirty="0"/>
              <a:t>Προσπαθήστε να αποφύγετε την κατανομή</a:t>
            </a:r>
            <a:endParaRPr lang="en-US" sz="2800" dirty="0"/>
          </a:p>
          <a:p>
            <a:pPr lvl="1"/>
            <a:r>
              <a:rPr lang="el-GR" sz="2800" dirty="0"/>
              <a:t>Επέκταση συστήματος;</a:t>
            </a:r>
            <a:endParaRPr lang="en-US" sz="2800" dirty="0"/>
          </a:p>
          <a:p>
            <a:pPr lvl="1"/>
            <a:r>
              <a:rPr lang="el-GR" sz="2800" dirty="0"/>
              <a:t>Αν δεν είναι εφικτό, τότε…</a:t>
            </a:r>
            <a:endParaRPr lang="en-US" sz="2800" dirty="0"/>
          </a:p>
          <a:p>
            <a:pPr marL="514350" indent="-514350">
              <a:buAutoNum type="arabicParenR"/>
            </a:pPr>
            <a:r>
              <a:rPr lang="el-GR" sz="2800" dirty="0"/>
              <a:t> Κατανομή με επιμερισμό των εισροών/εξόδων σε προϊόντα με βάση τις «υποκείμενες φυσικές σχέσεις»</a:t>
            </a:r>
            <a:endParaRPr lang="en-US" sz="2800" dirty="0"/>
          </a:p>
          <a:p>
            <a:pPr lvl="1"/>
            <a:r>
              <a:rPr lang="el-GR" sz="2800" dirty="0"/>
              <a:t>Μάζα, όγκος, περιεκτικότητα σε θερμότητα κ.λπ.</a:t>
            </a:r>
            <a:endParaRPr lang="en-US" sz="2800" dirty="0"/>
          </a:p>
          <a:p>
            <a:pPr lvl="1"/>
            <a:r>
              <a:rPr lang="el-GR" sz="2800" dirty="0"/>
              <a:t>Κατανομή αναλογικά.</a:t>
            </a:r>
            <a:endParaRPr lang="en-US" sz="2800" dirty="0"/>
          </a:p>
        </p:txBody>
      </p:sp>
      <p:sp>
        <p:nvSpPr>
          <p:cNvPr id="6" name="TextBox 5">
            <a:extLst>
              <a:ext uri="{FF2B5EF4-FFF2-40B4-BE49-F238E27FC236}">
                <a16:creationId xmlns:a16="http://schemas.microsoft.com/office/drawing/2014/main" id="{B6E956CB-22EB-31B1-6E29-E2C2882FF2F6}"/>
              </a:ext>
            </a:extLst>
          </p:cNvPr>
          <p:cNvSpPr txBox="1"/>
          <p:nvPr/>
        </p:nvSpPr>
        <p:spPr>
          <a:xfrm>
            <a:off x="1895872" y="500163"/>
            <a:ext cx="10014188" cy="584775"/>
          </a:xfrm>
          <a:prstGeom prst="rect">
            <a:avLst/>
          </a:prstGeom>
          <a:noFill/>
        </p:spPr>
        <p:txBody>
          <a:bodyPr wrap="square">
            <a:spAutoFit/>
          </a:bodyPr>
          <a:lstStyle/>
          <a:p>
            <a:r>
              <a:rPr lang="en-US" sz="3200" b="1" dirty="0"/>
              <a:t>Allocation Steps (from ISO)</a:t>
            </a:r>
            <a:r>
              <a:rPr lang="el-GR" sz="3200" b="1" dirty="0"/>
              <a:t>-Βήματα επιμερισμού</a:t>
            </a:r>
            <a:endParaRPr lang="en-US" sz="3200" b="1" dirty="0"/>
          </a:p>
        </p:txBody>
      </p:sp>
    </p:spTree>
    <p:extLst>
      <p:ext uri="{BB962C8B-B14F-4D97-AF65-F5344CB8AC3E}">
        <p14:creationId xmlns:p14="http://schemas.microsoft.com/office/powerpoint/2010/main" val="328627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60594-A67C-488F-BB14-E8022A8A5F28}"/>
              </a:ext>
            </a:extLst>
          </p:cNvPr>
          <p:cNvSpPr>
            <a:spLocks noGrp="1"/>
          </p:cNvSpPr>
          <p:nvPr>
            <p:ph type="dt" sz="half" idx="10"/>
          </p:nvPr>
        </p:nvSpPr>
        <p:spPr/>
        <p:txBody>
          <a:bodyPr/>
          <a:lstStyle/>
          <a:p>
            <a:fld id="{1002910D-FA01-4A01-AED5-0429594A1B66}" type="datetime1">
              <a:rPr lang="el-GR" smtClean="0"/>
              <a:t>2/1/2023</a:t>
            </a:fld>
            <a:endParaRPr lang="en-GB"/>
          </a:p>
        </p:txBody>
      </p:sp>
      <p:sp>
        <p:nvSpPr>
          <p:cNvPr id="3" name="Footer Placeholder 2">
            <a:extLst>
              <a:ext uri="{FF2B5EF4-FFF2-40B4-BE49-F238E27FC236}">
                <a16:creationId xmlns:a16="http://schemas.microsoft.com/office/drawing/2014/main" id="{ADBAB525-90FC-4A08-82AE-C7A16A4A3CBB}"/>
              </a:ext>
            </a:extLst>
          </p:cNvPr>
          <p:cNvSpPr>
            <a:spLocks noGrp="1"/>
          </p:cNvSpPr>
          <p:nvPr>
            <p:ph type="ftr" sz="quarter" idx="11"/>
          </p:nvPr>
        </p:nvSpPr>
        <p:spPr/>
        <p:txBody>
          <a:bodyPr/>
          <a:lstStyle/>
          <a:p>
            <a:r>
              <a:rPr lang="el-GR"/>
              <a:t>Τμήμα Μηχανικών Περιβάλλοντος</a:t>
            </a:r>
            <a:r>
              <a:rPr lang="en-US"/>
              <a:t>-</a:t>
            </a:r>
            <a:r>
              <a:rPr lang="el-GR"/>
              <a:t>Ανάλυση Κύκλου Ζωής με έμφαση</a:t>
            </a:r>
            <a:r>
              <a:rPr lang="en-US"/>
              <a:t> </a:t>
            </a:r>
            <a:r>
              <a:rPr lang="el-GR"/>
              <a:t>στο Περιβάλλον (Κωδικός μαθήματος: ENE.2120)</a:t>
            </a:r>
            <a:r>
              <a:rPr lang="en-US"/>
              <a:t>-</a:t>
            </a:r>
            <a:r>
              <a:rPr lang="el-GR"/>
              <a:t> Δημήτριος Λαδάκης</a:t>
            </a:r>
            <a:endParaRPr lang="en-GB" dirty="0"/>
          </a:p>
        </p:txBody>
      </p:sp>
      <p:sp>
        <p:nvSpPr>
          <p:cNvPr id="4" name="Slide Number Placeholder 3">
            <a:extLst>
              <a:ext uri="{FF2B5EF4-FFF2-40B4-BE49-F238E27FC236}">
                <a16:creationId xmlns:a16="http://schemas.microsoft.com/office/drawing/2014/main" id="{79B4CC55-943F-4281-9782-B32CA89CEAB0}"/>
              </a:ext>
            </a:extLst>
          </p:cNvPr>
          <p:cNvSpPr>
            <a:spLocks noGrp="1"/>
          </p:cNvSpPr>
          <p:nvPr>
            <p:ph type="sldNum" sz="quarter" idx="12"/>
          </p:nvPr>
        </p:nvSpPr>
        <p:spPr/>
        <p:txBody>
          <a:bodyPr/>
          <a:lstStyle/>
          <a:p>
            <a:fld id="{060BE2B2-99FD-4D9E-B17B-CAD074BEE313}" type="slidenum">
              <a:rPr lang="en-GB" smtClean="0"/>
              <a:pPr/>
              <a:t>4</a:t>
            </a:fld>
            <a:endParaRPr lang="en-GB"/>
          </a:p>
        </p:txBody>
      </p:sp>
      <p:sp>
        <p:nvSpPr>
          <p:cNvPr id="26" name="Title 3">
            <a:extLst>
              <a:ext uri="{FF2B5EF4-FFF2-40B4-BE49-F238E27FC236}">
                <a16:creationId xmlns:a16="http://schemas.microsoft.com/office/drawing/2014/main" id="{272892A5-992C-4828-9B17-ED4B2334FC7E}"/>
              </a:ext>
            </a:extLst>
          </p:cNvPr>
          <p:cNvSpPr txBox="1">
            <a:spLocks/>
          </p:cNvSpPr>
          <p:nvPr/>
        </p:nvSpPr>
        <p:spPr>
          <a:xfrm>
            <a:off x="195105" y="263138"/>
            <a:ext cx="11375571" cy="5449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cs typeface="Verdana" panose="020B0604030504040204" pitchFamily="34" charset="0"/>
              </a:rPr>
              <a:t>Παραγωγή </a:t>
            </a:r>
            <a:r>
              <a:rPr lang="el-GR" sz="3200" dirty="0" err="1">
                <a:solidFill>
                  <a:srgbClr val="357DA8"/>
                </a:solidFill>
                <a:latin typeface="+mn-lt"/>
                <a:ea typeface="Verdana" panose="020B0604030504040204" pitchFamily="34" charset="0"/>
                <a:cs typeface="Verdana" panose="020B0604030504040204" pitchFamily="34" charset="0"/>
              </a:rPr>
              <a:t>βιο</a:t>
            </a:r>
            <a:r>
              <a:rPr lang="el-GR" sz="3200" dirty="0">
                <a:solidFill>
                  <a:srgbClr val="357DA8"/>
                </a:solidFill>
                <a:latin typeface="+mn-lt"/>
                <a:ea typeface="Verdana" panose="020B0604030504040204" pitchFamily="34" charset="0"/>
                <a:cs typeface="Verdana" panose="020B0604030504040204" pitchFamily="34" charset="0"/>
              </a:rPr>
              <a:t>-πολυμερούς</a:t>
            </a:r>
            <a:endParaRPr lang="en-US" sz="3200" dirty="0">
              <a:solidFill>
                <a:srgbClr val="357DA8"/>
              </a:solidFill>
              <a:latin typeface="+mn-lt"/>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33BE5CF3-BE59-447C-BD01-EBCA1EA5B5A8}"/>
              </a:ext>
            </a:extLst>
          </p:cNvPr>
          <p:cNvSpPr txBox="1"/>
          <p:nvPr/>
        </p:nvSpPr>
        <p:spPr>
          <a:xfrm>
            <a:off x="2645124" y="736009"/>
            <a:ext cx="2346369" cy="584775"/>
          </a:xfrm>
          <a:prstGeom prst="rect">
            <a:avLst/>
          </a:prstGeom>
          <a:noFill/>
        </p:spPr>
        <p:txBody>
          <a:bodyPr wrap="square" rtlCol="0">
            <a:spAutoFit/>
          </a:bodyPr>
          <a:lstStyle/>
          <a:p>
            <a:r>
              <a:rPr lang="en-US" sz="3200" dirty="0"/>
              <a:t>Succinic acid</a:t>
            </a:r>
          </a:p>
        </p:txBody>
      </p:sp>
      <p:pic>
        <p:nvPicPr>
          <p:cNvPr id="8" name="Picture 7">
            <a:extLst>
              <a:ext uri="{FF2B5EF4-FFF2-40B4-BE49-F238E27FC236}">
                <a16:creationId xmlns:a16="http://schemas.microsoft.com/office/drawing/2014/main" id="{E3FB907E-9957-4942-A60D-02D30420463F}"/>
              </a:ext>
            </a:extLst>
          </p:cNvPr>
          <p:cNvPicPr>
            <a:picLocks noChangeAspect="1"/>
          </p:cNvPicPr>
          <p:nvPr/>
        </p:nvPicPr>
        <p:blipFill>
          <a:blip r:embed="rId2"/>
          <a:stretch>
            <a:fillRect/>
          </a:stretch>
        </p:blipFill>
        <p:spPr>
          <a:xfrm>
            <a:off x="2062946" y="1509404"/>
            <a:ext cx="7394873" cy="3861192"/>
          </a:xfrm>
          <a:prstGeom prst="rect">
            <a:avLst/>
          </a:prstGeom>
        </p:spPr>
      </p:pic>
    </p:spTree>
    <p:extLst>
      <p:ext uri="{BB962C8B-B14F-4D97-AF65-F5344CB8AC3E}">
        <p14:creationId xmlns:p14="http://schemas.microsoft.com/office/powerpoint/2010/main" val="1072348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2/1/2023</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40</a:t>
            </a:fld>
            <a:endParaRPr lang="en-GB"/>
          </a:p>
        </p:txBody>
      </p:sp>
      <p:sp>
        <p:nvSpPr>
          <p:cNvPr id="4" name="Content Placeholder 2">
            <a:extLst>
              <a:ext uri="{FF2B5EF4-FFF2-40B4-BE49-F238E27FC236}">
                <a16:creationId xmlns:a16="http://schemas.microsoft.com/office/drawing/2014/main" id="{AA7CD45D-2DA8-8604-7E4C-2A878F72D173}"/>
              </a:ext>
            </a:extLst>
          </p:cNvPr>
          <p:cNvSpPr txBox="1">
            <a:spLocks/>
          </p:cNvSpPr>
          <p:nvPr/>
        </p:nvSpPr>
        <p:spPr>
          <a:xfrm>
            <a:off x="1745642" y="1363662"/>
            <a:ext cx="9326218" cy="4702175"/>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514350" indent="-514350">
              <a:buFont typeface="+mj-lt"/>
              <a:buAutoNum type="arabicParenR" startAt="3"/>
            </a:pPr>
            <a:r>
              <a:rPr lang="el-GR" sz="2800" dirty="0"/>
              <a:t>Εάν η κατανομή δεν μπορεί να βασίζεται σε φυσικά χαρακτηριστικά, μπορούν να χρησιμοποιηθούν άλλες μέθοδοι</a:t>
            </a:r>
            <a:endParaRPr lang="en-US" sz="2800" dirty="0"/>
          </a:p>
          <a:p>
            <a:pPr lvl="1"/>
            <a:r>
              <a:rPr lang="el-GR" sz="2400" dirty="0"/>
              <a:t>π.χ. με οικονομική αξία (αυτή ΔΕΝ είναι προεπιλεγμένη επιλογή μεθόδου)</a:t>
            </a:r>
            <a:endParaRPr lang="en-US" sz="2400" dirty="0"/>
          </a:p>
          <a:p>
            <a:pPr lvl="1"/>
            <a:r>
              <a:rPr lang="el-GR" sz="2400" dirty="0"/>
              <a:t>Πόσο αξίζει το Α έναντι του Β;</a:t>
            </a:r>
            <a:endParaRPr lang="en-US" sz="2400" dirty="0"/>
          </a:p>
          <a:p>
            <a:pPr lvl="1"/>
            <a:r>
              <a:rPr lang="el-GR" sz="2400" dirty="0"/>
              <a:t>Χρησιμοποιήστε γενικά συνεπή κατανομή σε όλο το σύστημα (όχι «επιλογή και επιλογή» για το καθένα)</a:t>
            </a:r>
            <a:endParaRPr lang="en-US" sz="2400" dirty="0"/>
          </a:p>
          <a:p>
            <a:pPr lvl="1"/>
            <a:r>
              <a:rPr lang="el-GR" sz="2400" dirty="0"/>
              <a:t>Ειδικοί κανόνες για ανακύκλωση </a:t>
            </a:r>
            <a:r>
              <a:rPr lang="el-GR" sz="2400" dirty="0" err="1"/>
              <a:t>κλπ</a:t>
            </a:r>
            <a:r>
              <a:rPr lang="el-GR" sz="2400" dirty="0"/>
              <a:t> θα δούμε αργότερα</a:t>
            </a:r>
            <a:endParaRPr lang="en-US" sz="2400" dirty="0"/>
          </a:p>
        </p:txBody>
      </p:sp>
      <p:sp>
        <p:nvSpPr>
          <p:cNvPr id="6" name="TextBox 5">
            <a:extLst>
              <a:ext uri="{FF2B5EF4-FFF2-40B4-BE49-F238E27FC236}">
                <a16:creationId xmlns:a16="http://schemas.microsoft.com/office/drawing/2014/main" id="{B6E956CB-22EB-31B1-6E29-E2C2882FF2F6}"/>
              </a:ext>
            </a:extLst>
          </p:cNvPr>
          <p:cNvSpPr txBox="1"/>
          <p:nvPr/>
        </p:nvSpPr>
        <p:spPr>
          <a:xfrm>
            <a:off x="1895872" y="500163"/>
            <a:ext cx="10014188" cy="584775"/>
          </a:xfrm>
          <a:prstGeom prst="rect">
            <a:avLst/>
          </a:prstGeom>
          <a:noFill/>
        </p:spPr>
        <p:txBody>
          <a:bodyPr wrap="square">
            <a:spAutoFit/>
          </a:bodyPr>
          <a:lstStyle/>
          <a:p>
            <a:r>
              <a:rPr lang="en-US" sz="3200" b="1" dirty="0"/>
              <a:t>Allocation Steps (from ISO)</a:t>
            </a:r>
            <a:r>
              <a:rPr lang="el-GR" sz="3200" b="1" dirty="0"/>
              <a:t>-Βήματα επιμερισμού</a:t>
            </a:r>
            <a:endParaRPr lang="en-US" sz="3200" b="1" dirty="0"/>
          </a:p>
        </p:txBody>
      </p:sp>
    </p:spTree>
    <p:extLst>
      <p:ext uri="{BB962C8B-B14F-4D97-AF65-F5344CB8AC3E}">
        <p14:creationId xmlns:p14="http://schemas.microsoft.com/office/powerpoint/2010/main" val="16092416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15FF890B-3CE7-403A-AECE-2DE04FC7AF8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46" name="Freeform 6">
              <a:extLst>
                <a:ext uri="{FF2B5EF4-FFF2-40B4-BE49-F238E27FC236}">
                  <a16:creationId xmlns:a16="http://schemas.microsoft.com/office/drawing/2014/main" id="{99A4E160-6CFD-4514-9E20-CA6692CCD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7" name="Freeform 7">
              <a:extLst>
                <a:ext uri="{FF2B5EF4-FFF2-40B4-BE49-F238E27FC236}">
                  <a16:creationId xmlns:a16="http://schemas.microsoft.com/office/drawing/2014/main" id="{3DCD16F5-8D15-45FD-BA62-ADAC08183A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8" name="Freeform 8">
              <a:extLst>
                <a:ext uri="{FF2B5EF4-FFF2-40B4-BE49-F238E27FC236}">
                  <a16:creationId xmlns:a16="http://schemas.microsoft.com/office/drawing/2014/main" id="{E7CFAF28-6FDA-4C2C-BE51-123D1115F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9" name="Freeform 9">
              <a:extLst>
                <a:ext uri="{FF2B5EF4-FFF2-40B4-BE49-F238E27FC236}">
                  <a16:creationId xmlns:a16="http://schemas.microsoft.com/office/drawing/2014/main" id="{1FD12703-0627-4991-B2A4-F96519F90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0" name="Freeform 10">
              <a:extLst>
                <a:ext uri="{FF2B5EF4-FFF2-40B4-BE49-F238E27FC236}">
                  <a16:creationId xmlns:a16="http://schemas.microsoft.com/office/drawing/2014/main" id="{A5758E0B-DF61-40A8-B765-BC6841906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1" name="Freeform 11">
              <a:extLst>
                <a:ext uri="{FF2B5EF4-FFF2-40B4-BE49-F238E27FC236}">
                  <a16:creationId xmlns:a16="http://schemas.microsoft.com/office/drawing/2014/main" id="{3E063A1F-9566-4436-B4E3-2890FBBC2C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pSp>
        <p:nvGrpSpPr>
          <p:cNvPr id="53" name="Group 52">
            <a:extLst>
              <a:ext uri="{FF2B5EF4-FFF2-40B4-BE49-F238E27FC236}">
                <a16:creationId xmlns:a16="http://schemas.microsoft.com/office/drawing/2014/main" id="{28A4A409-9242-444A-AC1F-809866828B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54" name="Freeform 6">
              <a:extLst>
                <a:ext uri="{FF2B5EF4-FFF2-40B4-BE49-F238E27FC236}">
                  <a16:creationId xmlns:a16="http://schemas.microsoft.com/office/drawing/2014/main" id="{ABF65108-5AB6-40BD-BCAF-526D8E3091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5" name="Freeform 7">
              <a:extLst>
                <a:ext uri="{FF2B5EF4-FFF2-40B4-BE49-F238E27FC236}">
                  <a16:creationId xmlns:a16="http://schemas.microsoft.com/office/drawing/2014/main" id="{C77C904B-BC3A-472F-BB70-8750D41E41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56" name="Freeform 8">
              <a:extLst>
                <a:ext uri="{FF2B5EF4-FFF2-40B4-BE49-F238E27FC236}">
                  <a16:creationId xmlns:a16="http://schemas.microsoft.com/office/drawing/2014/main" id="{E910D569-2CFD-4010-B886-2F31BB8EC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57" name="Freeform 9">
              <a:extLst>
                <a:ext uri="{FF2B5EF4-FFF2-40B4-BE49-F238E27FC236}">
                  <a16:creationId xmlns:a16="http://schemas.microsoft.com/office/drawing/2014/main" id="{5A816932-FBAD-46C0-AA92-336589A5A9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58" name="Freeform 10">
              <a:extLst>
                <a:ext uri="{FF2B5EF4-FFF2-40B4-BE49-F238E27FC236}">
                  <a16:creationId xmlns:a16="http://schemas.microsoft.com/office/drawing/2014/main" id="{3D914BDD-E5E0-4DFB-8072-5B498F94A6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59" name="Freeform 11">
              <a:extLst>
                <a:ext uri="{FF2B5EF4-FFF2-40B4-BE49-F238E27FC236}">
                  <a16:creationId xmlns:a16="http://schemas.microsoft.com/office/drawing/2014/main" id="{ED9E392E-46C2-4B84-A121-9B2BC452F0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6" name="TextBox 5">
            <a:extLst>
              <a:ext uri="{FF2B5EF4-FFF2-40B4-BE49-F238E27FC236}">
                <a16:creationId xmlns:a16="http://schemas.microsoft.com/office/drawing/2014/main" id="{B6E956CB-22EB-31B1-6E29-E2C2882FF2F6}"/>
              </a:ext>
            </a:extLst>
          </p:cNvPr>
          <p:cNvSpPr txBox="1"/>
          <p:nvPr/>
        </p:nvSpPr>
        <p:spPr>
          <a:xfrm>
            <a:off x="998537" y="652462"/>
            <a:ext cx="3679477" cy="1752599"/>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000" b="1" dirty="0">
                <a:ln w="3175" cmpd="sng">
                  <a:noFill/>
                </a:ln>
                <a:latin typeface="+mj-lt"/>
                <a:ea typeface="+mj-ea"/>
                <a:cs typeface="+mj-cs"/>
              </a:rPr>
              <a:t>Allocation Steps (from ISO)-</a:t>
            </a:r>
            <a:r>
              <a:rPr lang="en-US" sz="3000" b="1" dirty="0" err="1">
                <a:ln w="3175" cmpd="sng">
                  <a:noFill/>
                </a:ln>
                <a:latin typeface="+mj-lt"/>
                <a:ea typeface="+mj-ea"/>
                <a:cs typeface="+mj-cs"/>
              </a:rPr>
              <a:t>Βήμ</a:t>
            </a:r>
            <a:r>
              <a:rPr lang="en-US" sz="3000" b="1" dirty="0">
                <a:ln w="3175" cmpd="sng">
                  <a:noFill/>
                </a:ln>
                <a:latin typeface="+mj-lt"/>
                <a:ea typeface="+mj-ea"/>
                <a:cs typeface="+mj-cs"/>
              </a:rPr>
              <a:t>ατα επιμερισμού</a:t>
            </a:r>
          </a:p>
        </p:txBody>
      </p:sp>
      <p:sp>
        <p:nvSpPr>
          <p:cNvPr id="3" name="TextBox 2">
            <a:extLst>
              <a:ext uri="{FF2B5EF4-FFF2-40B4-BE49-F238E27FC236}">
                <a16:creationId xmlns:a16="http://schemas.microsoft.com/office/drawing/2014/main" id="{E9EFBBA5-ED58-9A47-AB0B-5E3871254FB6}"/>
              </a:ext>
            </a:extLst>
          </p:cNvPr>
          <p:cNvSpPr txBox="1"/>
          <p:nvPr/>
        </p:nvSpPr>
        <p:spPr>
          <a:xfrm>
            <a:off x="1120140" y="2666999"/>
            <a:ext cx="3176557" cy="2423161"/>
          </a:xfrm>
          <a:prstGeom prst="rect">
            <a:avLst/>
          </a:prstGeom>
        </p:spPr>
        <p:txBody>
          <a:bodyPr vert="horz" lIns="91440" tIns="45720" rIns="91440" bIns="45720" rtlCol="0" anchor="ctr">
            <a:normAutofit/>
          </a:bodyPr>
          <a:lstStyle/>
          <a:p>
            <a:pPr>
              <a:spcBef>
                <a:spcPct val="20000"/>
              </a:spcBef>
              <a:spcAft>
                <a:spcPts val="600"/>
              </a:spcAft>
              <a:buClr>
                <a:schemeClr val="accent1">
                  <a:lumMod val="75000"/>
                </a:schemeClr>
              </a:buClr>
              <a:buSzPct val="145000"/>
              <a:buFont typeface="Arial"/>
              <a:buChar char="•"/>
            </a:pPr>
            <a:r>
              <a:rPr lang="en-US" b="1" dirty="0"/>
              <a:t>Mass Allocation Factors (επ</a:t>
            </a:r>
            <a:r>
              <a:rPr lang="en-US" b="1" dirty="0" err="1"/>
              <a:t>ιμερισμός</a:t>
            </a:r>
            <a:r>
              <a:rPr lang="en-US" b="1" dirty="0"/>
              <a:t> </a:t>
            </a:r>
            <a:r>
              <a:rPr lang="en-US" b="1" dirty="0" err="1"/>
              <a:t>με</a:t>
            </a:r>
            <a:r>
              <a:rPr lang="en-US" b="1" dirty="0"/>
              <a:t> β</a:t>
            </a:r>
            <a:r>
              <a:rPr lang="en-US" b="1" dirty="0" err="1"/>
              <a:t>άση</a:t>
            </a:r>
            <a:r>
              <a:rPr lang="en-US" b="1" dirty="0"/>
              <a:t> </a:t>
            </a:r>
            <a:r>
              <a:rPr lang="en-US" b="1" dirty="0" err="1"/>
              <a:t>την</a:t>
            </a:r>
            <a:r>
              <a:rPr lang="en-US" b="1" dirty="0"/>
              <a:t> </a:t>
            </a:r>
            <a:r>
              <a:rPr lang="en-US" b="1" dirty="0" err="1"/>
              <a:t>μάζ</a:t>
            </a:r>
            <a:r>
              <a:rPr lang="en-US" b="1" dirty="0"/>
              <a:t>α):</a:t>
            </a:r>
          </a:p>
          <a:p>
            <a:pPr>
              <a:spcBef>
                <a:spcPct val="20000"/>
              </a:spcBef>
              <a:spcAft>
                <a:spcPts val="600"/>
              </a:spcAft>
              <a:buClr>
                <a:schemeClr val="accent1">
                  <a:lumMod val="75000"/>
                </a:schemeClr>
              </a:buClr>
              <a:buSzPct val="145000"/>
              <a:buFont typeface="Arial"/>
              <a:buChar char="•"/>
            </a:pPr>
            <a:r>
              <a:rPr lang="en-US" dirty="0"/>
              <a:t>Product D – 10 kg/14 kg = 0.71						</a:t>
            </a:r>
          </a:p>
          <a:p>
            <a:pPr>
              <a:spcBef>
                <a:spcPct val="20000"/>
              </a:spcBef>
              <a:spcAft>
                <a:spcPts val="600"/>
              </a:spcAft>
              <a:buClr>
                <a:schemeClr val="accent1">
                  <a:lumMod val="75000"/>
                </a:schemeClr>
              </a:buClr>
              <a:buSzPct val="145000"/>
              <a:buFont typeface="Arial"/>
              <a:buChar char="•"/>
            </a:pPr>
            <a:r>
              <a:rPr lang="en-US" dirty="0"/>
              <a:t>Product E –   4 kg/14 kg = 0.29</a:t>
            </a: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smtClean="0"/>
              <a:pPr defTabSz="914400">
                <a:spcAft>
                  <a:spcPts val="600"/>
                </a:spcAft>
              </a:pPr>
              <a:t>1/2/2023</a:t>
            </a:fld>
            <a:endParaRPr lang="en-US"/>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smtClean="0"/>
              <a:pPr defTabSz="914400">
                <a:spcAft>
                  <a:spcPts val="600"/>
                </a:spcAft>
              </a:pPr>
              <a:t>41</a:t>
            </a:fld>
            <a:endParaRPr lang="en-US"/>
          </a:p>
        </p:txBody>
      </p:sp>
      <p:sp>
        <p:nvSpPr>
          <p:cNvPr id="61" name="Rounded Rectangle 16">
            <a:extLst>
              <a:ext uri="{FF2B5EF4-FFF2-40B4-BE49-F238E27FC236}">
                <a16:creationId xmlns:a16="http://schemas.microsoft.com/office/drawing/2014/main" id="{21ECAAB0-702B-4C08-B30F-0AFAC3479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1162" y="648931"/>
            <a:ext cx="6881862"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BD10D24E-8FA7-B1BB-79D3-862988BE55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6" r="-3" b="1346"/>
          <a:stretch/>
        </p:blipFill>
        <p:spPr bwMode="auto">
          <a:xfrm>
            <a:off x="4670364" y="805070"/>
            <a:ext cx="6783457" cy="498613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36981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2/1/2023</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42</a:t>
            </a:fld>
            <a:endParaRPr lang="en-GB"/>
          </a:p>
        </p:txBody>
      </p:sp>
      <p:pic>
        <p:nvPicPr>
          <p:cNvPr id="2" name="Picture 2">
            <a:extLst>
              <a:ext uri="{FF2B5EF4-FFF2-40B4-BE49-F238E27FC236}">
                <a16:creationId xmlns:a16="http://schemas.microsoft.com/office/drawing/2014/main" id="{26675248-72F2-BEBF-4F08-2F3457C408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871" y="262074"/>
            <a:ext cx="10316816" cy="6333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9561AB4-95FA-9070-D005-4FA6EFAA831F}"/>
                  </a:ext>
                </a:extLst>
              </p:cNvPr>
              <p:cNvSpPr txBox="1"/>
              <p:nvPr/>
            </p:nvSpPr>
            <p:spPr>
              <a:xfrm>
                <a:off x="6541523" y="3281085"/>
                <a:ext cx="5039139" cy="646331"/>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 </m:t>
                      </m:r>
                      <m:r>
                        <a:rPr lang="en-US" i="1">
                          <a:latin typeface="Cambria Math" panose="02040503050406030204" pitchFamily="18" charset="0"/>
                        </a:rPr>
                        <m:t>𝑘𝑔</m:t>
                      </m:r>
                      <m:r>
                        <a:rPr lang="en-US" i="1">
                          <a:latin typeface="Cambria Math" panose="02040503050406030204" pitchFamily="18" charset="0"/>
                        </a:rPr>
                        <m:t> </m:t>
                      </m:r>
                      <m:r>
                        <a:rPr lang="en-US" i="1">
                          <a:latin typeface="Cambria Math" panose="02040503050406030204" pitchFamily="18" charset="0"/>
                        </a:rPr>
                        <m:t>𝑊𝑊</m:t>
                      </m:r>
                      <m:r>
                        <a:rPr lang="en-US" i="1">
                          <a:latin typeface="Cambria Math" panose="02040503050406030204" pitchFamily="18" charset="0"/>
                        </a:rPr>
                        <m:t> </m:t>
                      </m:r>
                      <m:r>
                        <a:rPr lang="en-US" i="1">
                          <a:latin typeface="Cambria Math" panose="02040503050406030204" pitchFamily="18" charset="0"/>
                        </a:rPr>
                        <m:t>𝑓𝑟𝑜𝑚</m:t>
                      </m:r>
                      <m:r>
                        <a:rPr lang="en-US" i="1">
                          <a:latin typeface="Cambria Math" panose="02040503050406030204" pitchFamily="18" charset="0"/>
                        </a:rPr>
                        <m:t> </m:t>
                      </m:r>
                      <m:r>
                        <a:rPr lang="en-US" i="1">
                          <a:latin typeface="Cambria Math" panose="02040503050406030204" pitchFamily="18" charset="0"/>
                        </a:rPr>
                        <m:t>𝑃𝑟𝑜𝑑𝑢𝑐𝑡</m:t>
                      </m:r>
                      <m:r>
                        <a:rPr lang="en-US" i="1">
                          <a:latin typeface="Cambria Math" panose="02040503050406030204" pitchFamily="18" charset="0"/>
                        </a:rPr>
                        <m:t> </m:t>
                      </m:r>
                      <m:r>
                        <a:rPr lang="en-US" i="1">
                          <a:latin typeface="Cambria Math" panose="02040503050406030204" pitchFamily="18" charset="0"/>
                        </a:rPr>
                        <m:t>𝐷</m:t>
                      </m:r>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6 </m:t>
                      </m:r>
                      <m:r>
                        <a:rPr lang="en-US" b="0" i="1" smtClean="0">
                          <a:latin typeface="Cambria Math" panose="02040503050406030204" pitchFamily="18" charset="0"/>
                        </a:rPr>
                        <m:t>𝑘𝑔</m:t>
                      </m:r>
                      <m:r>
                        <a:rPr lang="en-US" b="0" i="1" smtClean="0">
                          <a:latin typeface="Cambria Math" panose="02040503050406030204" pitchFamily="18" charset="0"/>
                        </a:rPr>
                        <m:t> </m:t>
                      </m:r>
                      <m:r>
                        <a:rPr lang="en-US" b="0" i="1" smtClean="0">
                          <a:latin typeface="Cambria Math" panose="02040503050406030204" pitchFamily="18" charset="0"/>
                        </a:rPr>
                        <m:t>𝑊𝑊𝑓𝑟𝑜𝑚</m:t>
                      </m:r>
                      <m:r>
                        <a:rPr lang="en-US" b="0" i="1" smtClean="0">
                          <a:latin typeface="Cambria Math" panose="02040503050406030204" pitchFamily="18" charset="0"/>
                        </a:rPr>
                        <m:t> </m:t>
                      </m:r>
                      <m:r>
                        <a:rPr lang="en-US" b="0" i="1" smtClean="0">
                          <a:latin typeface="Cambria Math" panose="02040503050406030204" pitchFamily="18" charset="0"/>
                        </a:rPr>
                        <m:t>𝐷</m:t>
                      </m:r>
                      <m:r>
                        <a:rPr lang="en-US" b="0" i="1" smtClean="0">
                          <a:latin typeface="Cambria Math" panose="02040503050406030204" pitchFamily="18" charset="0"/>
                        </a:rPr>
                        <m:t>&amp;</m:t>
                      </m:r>
                      <m:r>
                        <a:rPr lang="en-US" b="0" i="1" smtClean="0">
                          <a:latin typeface="Cambria Math" panose="02040503050406030204" pitchFamily="18" charset="0"/>
                        </a:rPr>
                        <m:t>𝐸</m:t>
                      </m:r>
                      <m:r>
                        <a:rPr lang="en-US" b="0" i="1" smtClean="0">
                          <a:latin typeface="Cambria Math" panose="02040503050406030204" pitchFamily="18" charset="0"/>
                        </a:rPr>
                        <m:t>∗0.71=4.3 </m:t>
                      </m:r>
                      <m:r>
                        <a:rPr lang="en-US" b="0" i="1" smtClean="0">
                          <a:latin typeface="Cambria Math" panose="02040503050406030204" pitchFamily="18" charset="0"/>
                        </a:rPr>
                        <m:t>𝑘𝑔</m:t>
                      </m:r>
                      <m:r>
                        <a:rPr lang="en-US" b="0" i="1" smtClean="0">
                          <a:latin typeface="Cambria Math" panose="02040503050406030204" pitchFamily="18" charset="0"/>
                        </a:rPr>
                        <m:t> </m:t>
                      </m:r>
                      <m:r>
                        <a:rPr lang="en-US" b="0" i="1" smtClean="0">
                          <a:latin typeface="Cambria Math" panose="02040503050406030204" pitchFamily="18" charset="0"/>
                        </a:rPr>
                        <m:t>𝑊𝑊𝑓𝑟𝑜𝑚</m:t>
                      </m:r>
                      <m:r>
                        <a:rPr lang="en-US" b="0" i="1" smtClean="0">
                          <a:latin typeface="Cambria Math" panose="02040503050406030204" pitchFamily="18" charset="0"/>
                        </a:rPr>
                        <m:t> </m:t>
                      </m:r>
                      <m:r>
                        <a:rPr lang="en-US" b="0" i="1" smtClean="0">
                          <a:latin typeface="Cambria Math" panose="02040503050406030204" pitchFamily="18" charset="0"/>
                        </a:rPr>
                        <m:t>𝐷</m:t>
                      </m:r>
                    </m:oMath>
                  </m:oMathPara>
                </a14:m>
                <a:endParaRPr lang="en-US" b="0" dirty="0"/>
              </a:p>
            </p:txBody>
          </p:sp>
        </mc:Choice>
        <mc:Fallback xmlns="">
          <p:sp>
            <p:nvSpPr>
              <p:cNvPr id="3" name="TextBox 2">
                <a:extLst>
                  <a:ext uri="{FF2B5EF4-FFF2-40B4-BE49-F238E27FC236}">
                    <a16:creationId xmlns:a16="http://schemas.microsoft.com/office/drawing/2014/main" id="{39561AB4-95FA-9070-D005-4FA6EFAA831F}"/>
                  </a:ext>
                </a:extLst>
              </p:cNvPr>
              <p:cNvSpPr txBox="1">
                <a:spLocks noRot="1" noChangeAspect="1" noMove="1" noResize="1" noEditPoints="1" noAdjustHandles="1" noChangeArrowheads="1" noChangeShapeType="1" noTextEdit="1"/>
              </p:cNvSpPr>
              <p:nvPr/>
            </p:nvSpPr>
            <p:spPr>
              <a:xfrm>
                <a:off x="6541523" y="3281085"/>
                <a:ext cx="5039139" cy="646331"/>
              </a:xfrm>
              <a:prstGeom prst="rect">
                <a:avLst/>
              </a:prstGeom>
              <a:blipFill>
                <a:blip r:embed="rId3"/>
                <a:stretch>
                  <a:fillRect b="-754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2FE97FD-37F2-65AE-0401-E7D5A2076C9F}"/>
              </a:ext>
            </a:extLst>
          </p:cNvPr>
          <p:cNvPicPr>
            <a:picLocks noChangeAspect="1"/>
          </p:cNvPicPr>
          <p:nvPr/>
        </p:nvPicPr>
        <p:blipFill>
          <a:blip r:embed="rId4"/>
          <a:stretch>
            <a:fillRect/>
          </a:stretch>
        </p:blipFill>
        <p:spPr>
          <a:xfrm>
            <a:off x="2736894" y="4075330"/>
            <a:ext cx="7453935" cy="2105222"/>
          </a:xfrm>
          <a:prstGeom prst="rect">
            <a:avLst/>
          </a:prstGeom>
        </p:spPr>
      </p:pic>
      <p:sp>
        <p:nvSpPr>
          <p:cNvPr id="5" name="Rectangle 4">
            <a:extLst>
              <a:ext uri="{FF2B5EF4-FFF2-40B4-BE49-F238E27FC236}">
                <a16:creationId xmlns:a16="http://schemas.microsoft.com/office/drawing/2014/main" id="{B50D82DB-2334-2A10-12B4-3ED274CA9B08}"/>
              </a:ext>
            </a:extLst>
          </p:cNvPr>
          <p:cNvSpPr/>
          <p:nvPr/>
        </p:nvSpPr>
        <p:spPr>
          <a:xfrm>
            <a:off x="5763872" y="4075330"/>
            <a:ext cx="2793650" cy="2105222"/>
          </a:xfrm>
          <a:custGeom>
            <a:avLst/>
            <a:gdLst>
              <a:gd name="connsiteX0" fmla="*/ 0 w 2793650"/>
              <a:gd name="connsiteY0" fmla="*/ 0 h 2105222"/>
              <a:gd name="connsiteX1" fmla="*/ 614603 w 2793650"/>
              <a:gd name="connsiteY1" fmla="*/ 0 h 2105222"/>
              <a:gd name="connsiteX2" fmla="*/ 1229206 w 2793650"/>
              <a:gd name="connsiteY2" fmla="*/ 0 h 2105222"/>
              <a:gd name="connsiteX3" fmla="*/ 1815873 w 2793650"/>
              <a:gd name="connsiteY3" fmla="*/ 0 h 2105222"/>
              <a:gd name="connsiteX4" fmla="*/ 2793650 w 2793650"/>
              <a:gd name="connsiteY4" fmla="*/ 0 h 2105222"/>
              <a:gd name="connsiteX5" fmla="*/ 2793650 w 2793650"/>
              <a:gd name="connsiteY5" fmla="*/ 484201 h 2105222"/>
              <a:gd name="connsiteX6" fmla="*/ 2793650 w 2793650"/>
              <a:gd name="connsiteY6" fmla="*/ 947350 h 2105222"/>
              <a:gd name="connsiteX7" fmla="*/ 2793650 w 2793650"/>
              <a:gd name="connsiteY7" fmla="*/ 1473655 h 2105222"/>
              <a:gd name="connsiteX8" fmla="*/ 2793650 w 2793650"/>
              <a:gd name="connsiteY8" fmla="*/ 2105222 h 2105222"/>
              <a:gd name="connsiteX9" fmla="*/ 2206984 w 2793650"/>
              <a:gd name="connsiteY9" fmla="*/ 2105222 h 2105222"/>
              <a:gd name="connsiteX10" fmla="*/ 1704127 w 2793650"/>
              <a:gd name="connsiteY10" fmla="*/ 2105222 h 2105222"/>
              <a:gd name="connsiteX11" fmla="*/ 1089524 w 2793650"/>
              <a:gd name="connsiteY11" fmla="*/ 2105222 h 2105222"/>
              <a:gd name="connsiteX12" fmla="*/ 586666 w 2793650"/>
              <a:gd name="connsiteY12" fmla="*/ 2105222 h 2105222"/>
              <a:gd name="connsiteX13" fmla="*/ 0 w 2793650"/>
              <a:gd name="connsiteY13" fmla="*/ 2105222 h 2105222"/>
              <a:gd name="connsiteX14" fmla="*/ 0 w 2793650"/>
              <a:gd name="connsiteY14" fmla="*/ 1536812 h 2105222"/>
              <a:gd name="connsiteX15" fmla="*/ 0 w 2793650"/>
              <a:gd name="connsiteY15" fmla="*/ 1052611 h 2105222"/>
              <a:gd name="connsiteX16" fmla="*/ 0 w 2793650"/>
              <a:gd name="connsiteY16" fmla="*/ 589462 h 2105222"/>
              <a:gd name="connsiteX17" fmla="*/ 0 w 2793650"/>
              <a:gd name="connsiteY17" fmla="*/ 0 h 210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93650" h="2105222" extrusionOk="0">
                <a:moveTo>
                  <a:pt x="0" y="0"/>
                </a:moveTo>
                <a:cubicBezTo>
                  <a:pt x="165334" y="-64833"/>
                  <a:pt x="467341" y="14327"/>
                  <a:pt x="614603" y="0"/>
                </a:cubicBezTo>
                <a:cubicBezTo>
                  <a:pt x="761865" y="-14327"/>
                  <a:pt x="973741" y="19718"/>
                  <a:pt x="1229206" y="0"/>
                </a:cubicBezTo>
                <a:cubicBezTo>
                  <a:pt x="1484671" y="-19718"/>
                  <a:pt x="1657594" y="23083"/>
                  <a:pt x="1815873" y="0"/>
                </a:cubicBezTo>
                <a:cubicBezTo>
                  <a:pt x="1974152" y="-23083"/>
                  <a:pt x="2376477" y="97288"/>
                  <a:pt x="2793650" y="0"/>
                </a:cubicBezTo>
                <a:cubicBezTo>
                  <a:pt x="2811204" y="176954"/>
                  <a:pt x="2748378" y="365645"/>
                  <a:pt x="2793650" y="484201"/>
                </a:cubicBezTo>
                <a:cubicBezTo>
                  <a:pt x="2838922" y="602757"/>
                  <a:pt x="2740632" y="815238"/>
                  <a:pt x="2793650" y="947350"/>
                </a:cubicBezTo>
                <a:cubicBezTo>
                  <a:pt x="2846668" y="1079462"/>
                  <a:pt x="2784269" y="1219664"/>
                  <a:pt x="2793650" y="1473655"/>
                </a:cubicBezTo>
                <a:cubicBezTo>
                  <a:pt x="2803031" y="1727646"/>
                  <a:pt x="2774080" y="1931627"/>
                  <a:pt x="2793650" y="2105222"/>
                </a:cubicBezTo>
                <a:cubicBezTo>
                  <a:pt x="2525751" y="2133283"/>
                  <a:pt x="2379287" y="2051548"/>
                  <a:pt x="2206984" y="2105222"/>
                </a:cubicBezTo>
                <a:cubicBezTo>
                  <a:pt x="2034681" y="2158896"/>
                  <a:pt x="1928971" y="2076658"/>
                  <a:pt x="1704127" y="2105222"/>
                </a:cubicBezTo>
                <a:cubicBezTo>
                  <a:pt x="1479283" y="2133786"/>
                  <a:pt x="1301958" y="2083442"/>
                  <a:pt x="1089524" y="2105222"/>
                </a:cubicBezTo>
                <a:cubicBezTo>
                  <a:pt x="877090" y="2127002"/>
                  <a:pt x="753717" y="2084226"/>
                  <a:pt x="586666" y="2105222"/>
                </a:cubicBezTo>
                <a:cubicBezTo>
                  <a:pt x="419615" y="2126218"/>
                  <a:pt x="246806" y="2099352"/>
                  <a:pt x="0" y="2105222"/>
                </a:cubicBezTo>
                <a:cubicBezTo>
                  <a:pt x="-51264" y="1917601"/>
                  <a:pt x="27090" y="1681353"/>
                  <a:pt x="0" y="1536812"/>
                </a:cubicBezTo>
                <a:cubicBezTo>
                  <a:pt x="-27090" y="1392271"/>
                  <a:pt x="11796" y="1161256"/>
                  <a:pt x="0" y="1052611"/>
                </a:cubicBezTo>
                <a:cubicBezTo>
                  <a:pt x="-11796" y="943966"/>
                  <a:pt x="40865" y="767691"/>
                  <a:pt x="0" y="589462"/>
                </a:cubicBezTo>
                <a:cubicBezTo>
                  <a:pt x="-40865" y="411233"/>
                  <a:pt x="48479" y="209577"/>
                  <a:pt x="0" y="0"/>
                </a:cubicBezTo>
                <a:close/>
              </a:path>
            </a:pathLst>
          </a:custGeom>
          <a:noFill/>
          <a:ln w="57150">
            <a:solidFill>
              <a:srgbClr val="FF0000"/>
            </a:solidFill>
            <a:extLst>
              <a:ext uri="{C807C97D-BFC1-408E-A445-0C87EB9F89A2}">
                <ask:lineSketchStyleProps xmlns:ask="http://schemas.microsoft.com/office/drawing/2018/sketchyshapes" sd="370692693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Rectangle 5">
            <a:extLst>
              <a:ext uri="{FF2B5EF4-FFF2-40B4-BE49-F238E27FC236}">
                <a16:creationId xmlns:a16="http://schemas.microsoft.com/office/drawing/2014/main" id="{337569A5-803F-6391-9F36-7D2E2F1B6334}"/>
              </a:ext>
            </a:extLst>
          </p:cNvPr>
          <p:cNvSpPr/>
          <p:nvPr/>
        </p:nvSpPr>
        <p:spPr>
          <a:xfrm>
            <a:off x="8891752" y="4075329"/>
            <a:ext cx="1299077" cy="2105222"/>
          </a:xfrm>
          <a:custGeom>
            <a:avLst/>
            <a:gdLst>
              <a:gd name="connsiteX0" fmla="*/ 0 w 1299077"/>
              <a:gd name="connsiteY0" fmla="*/ 0 h 2105222"/>
              <a:gd name="connsiteX1" fmla="*/ 459007 w 1299077"/>
              <a:gd name="connsiteY1" fmla="*/ 0 h 2105222"/>
              <a:gd name="connsiteX2" fmla="*/ 918014 w 1299077"/>
              <a:gd name="connsiteY2" fmla="*/ 0 h 2105222"/>
              <a:gd name="connsiteX3" fmla="*/ 1299077 w 1299077"/>
              <a:gd name="connsiteY3" fmla="*/ 0 h 2105222"/>
              <a:gd name="connsiteX4" fmla="*/ 1299077 w 1299077"/>
              <a:gd name="connsiteY4" fmla="*/ 526306 h 2105222"/>
              <a:gd name="connsiteX5" fmla="*/ 1299077 w 1299077"/>
              <a:gd name="connsiteY5" fmla="*/ 989454 h 2105222"/>
              <a:gd name="connsiteX6" fmla="*/ 1299077 w 1299077"/>
              <a:gd name="connsiteY6" fmla="*/ 1452603 h 2105222"/>
              <a:gd name="connsiteX7" fmla="*/ 1299077 w 1299077"/>
              <a:gd name="connsiteY7" fmla="*/ 2105222 h 2105222"/>
              <a:gd name="connsiteX8" fmla="*/ 840070 w 1299077"/>
              <a:gd name="connsiteY8" fmla="*/ 2105222 h 2105222"/>
              <a:gd name="connsiteX9" fmla="*/ 407044 w 1299077"/>
              <a:gd name="connsiteY9" fmla="*/ 2105222 h 2105222"/>
              <a:gd name="connsiteX10" fmla="*/ 0 w 1299077"/>
              <a:gd name="connsiteY10" fmla="*/ 2105222 h 2105222"/>
              <a:gd name="connsiteX11" fmla="*/ 0 w 1299077"/>
              <a:gd name="connsiteY11" fmla="*/ 1536812 h 2105222"/>
              <a:gd name="connsiteX12" fmla="*/ 0 w 1299077"/>
              <a:gd name="connsiteY12" fmla="*/ 1052611 h 2105222"/>
              <a:gd name="connsiteX13" fmla="*/ 0 w 1299077"/>
              <a:gd name="connsiteY13" fmla="*/ 526306 h 2105222"/>
              <a:gd name="connsiteX14" fmla="*/ 0 w 1299077"/>
              <a:gd name="connsiteY14" fmla="*/ 0 h 210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9077" h="2105222" extrusionOk="0">
                <a:moveTo>
                  <a:pt x="0" y="0"/>
                </a:moveTo>
                <a:cubicBezTo>
                  <a:pt x="153221" y="-31727"/>
                  <a:pt x="358493" y="19566"/>
                  <a:pt x="459007" y="0"/>
                </a:cubicBezTo>
                <a:cubicBezTo>
                  <a:pt x="559521" y="-19566"/>
                  <a:pt x="706862" y="38138"/>
                  <a:pt x="918014" y="0"/>
                </a:cubicBezTo>
                <a:cubicBezTo>
                  <a:pt x="1129166" y="-38138"/>
                  <a:pt x="1196690" y="37313"/>
                  <a:pt x="1299077" y="0"/>
                </a:cubicBezTo>
                <a:cubicBezTo>
                  <a:pt x="1313145" y="198288"/>
                  <a:pt x="1269620" y="265875"/>
                  <a:pt x="1299077" y="526306"/>
                </a:cubicBezTo>
                <a:cubicBezTo>
                  <a:pt x="1328534" y="786737"/>
                  <a:pt x="1288658" y="793900"/>
                  <a:pt x="1299077" y="989454"/>
                </a:cubicBezTo>
                <a:cubicBezTo>
                  <a:pt x="1309496" y="1185008"/>
                  <a:pt x="1246059" y="1320491"/>
                  <a:pt x="1299077" y="1452603"/>
                </a:cubicBezTo>
                <a:cubicBezTo>
                  <a:pt x="1352095" y="1584715"/>
                  <a:pt x="1268455" y="1813337"/>
                  <a:pt x="1299077" y="2105222"/>
                </a:cubicBezTo>
                <a:cubicBezTo>
                  <a:pt x="1138307" y="2136514"/>
                  <a:pt x="1034858" y="2079810"/>
                  <a:pt x="840070" y="2105222"/>
                </a:cubicBezTo>
                <a:cubicBezTo>
                  <a:pt x="645282" y="2130634"/>
                  <a:pt x="570180" y="2092830"/>
                  <a:pt x="407044" y="2105222"/>
                </a:cubicBezTo>
                <a:cubicBezTo>
                  <a:pt x="243908" y="2117614"/>
                  <a:pt x="88370" y="2092534"/>
                  <a:pt x="0" y="2105222"/>
                </a:cubicBezTo>
                <a:cubicBezTo>
                  <a:pt x="-52450" y="1904420"/>
                  <a:pt x="11320" y="1689104"/>
                  <a:pt x="0" y="1536812"/>
                </a:cubicBezTo>
                <a:cubicBezTo>
                  <a:pt x="-11320" y="1384520"/>
                  <a:pt x="13336" y="1277941"/>
                  <a:pt x="0" y="1052611"/>
                </a:cubicBezTo>
                <a:cubicBezTo>
                  <a:pt x="-13336" y="827281"/>
                  <a:pt x="23710" y="698510"/>
                  <a:pt x="0" y="526306"/>
                </a:cubicBezTo>
                <a:cubicBezTo>
                  <a:pt x="-23710" y="354103"/>
                  <a:pt x="1276" y="150605"/>
                  <a:pt x="0" y="0"/>
                </a:cubicBezTo>
                <a:close/>
              </a:path>
            </a:pathLst>
          </a:custGeom>
          <a:noFill/>
          <a:ln w="57150">
            <a:solidFill>
              <a:srgbClr val="FF0000"/>
            </a:solidFill>
            <a:extLst>
              <a:ext uri="{C807C97D-BFC1-408E-A445-0C87EB9F89A2}">
                <ask:lineSketchStyleProps xmlns:ask="http://schemas.microsoft.com/office/drawing/2018/sketchyshapes" sd="3706926935">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TextBox 6">
            <a:extLst>
              <a:ext uri="{FF2B5EF4-FFF2-40B4-BE49-F238E27FC236}">
                <a16:creationId xmlns:a16="http://schemas.microsoft.com/office/drawing/2014/main" id="{FC60AE92-E9CB-C216-6DB4-E6472BD8CB80}"/>
              </a:ext>
            </a:extLst>
          </p:cNvPr>
          <p:cNvSpPr txBox="1"/>
          <p:nvPr/>
        </p:nvSpPr>
        <p:spPr>
          <a:xfrm>
            <a:off x="866476" y="2459628"/>
            <a:ext cx="2577830" cy="1200329"/>
          </a:xfrm>
          <a:prstGeom prst="rect">
            <a:avLst/>
          </a:prstGeom>
          <a:solidFill>
            <a:schemeClr val="accent2">
              <a:lumMod val="20000"/>
              <a:lumOff val="80000"/>
            </a:schemeClr>
          </a:solidFill>
        </p:spPr>
        <p:txBody>
          <a:bodyPr wrap="square" rtlCol="0">
            <a:spAutoFit/>
          </a:bodyPr>
          <a:lstStyle/>
          <a:p>
            <a:r>
              <a:rPr lang="el-GR" sz="2400" dirty="0"/>
              <a:t>Ελέγχετε πάντα για διατήρηση της μάζας!</a:t>
            </a:r>
            <a:endParaRPr lang="en-US" sz="2400" dirty="0"/>
          </a:p>
        </p:txBody>
      </p:sp>
    </p:spTree>
    <p:extLst>
      <p:ext uri="{BB962C8B-B14F-4D97-AF65-F5344CB8AC3E}">
        <p14:creationId xmlns:p14="http://schemas.microsoft.com/office/powerpoint/2010/main" val="350657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2/1/2023</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43</a:t>
            </a:fld>
            <a:endParaRPr lang="en-GB"/>
          </a:p>
        </p:txBody>
      </p:sp>
      <p:sp>
        <p:nvSpPr>
          <p:cNvPr id="2" name="Title 1">
            <a:extLst>
              <a:ext uri="{FF2B5EF4-FFF2-40B4-BE49-F238E27FC236}">
                <a16:creationId xmlns:a16="http://schemas.microsoft.com/office/drawing/2014/main" id="{E0612092-7B9D-EAA3-5F7B-685182E0E76C}"/>
              </a:ext>
            </a:extLst>
          </p:cNvPr>
          <p:cNvSpPr txBox="1">
            <a:spLocks/>
          </p:cNvSpPr>
          <p:nvPr/>
        </p:nvSpPr>
        <p:spPr>
          <a:xfrm>
            <a:off x="1143000" y="501433"/>
            <a:ext cx="6798956" cy="99060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Παραδείγματα επιμερισμού</a:t>
            </a:r>
            <a:endParaRPr lang="en-US" dirty="0"/>
          </a:p>
        </p:txBody>
      </p:sp>
      <p:sp>
        <p:nvSpPr>
          <p:cNvPr id="6" name="TextBox 5">
            <a:extLst>
              <a:ext uri="{FF2B5EF4-FFF2-40B4-BE49-F238E27FC236}">
                <a16:creationId xmlns:a16="http://schemas.microsoft.com/office/drawing/2014/main" id="{00B2A05B-0AC2-A838-4E7B-234AD0A720CE}"/>
              </a:ext>
            </a:extLst>
          </p:cNvPr>
          <p:cNvSpPr txBox="1"/>
          <p:nvPr/>
        </p:nvSpPr>
        <p:spPr>
          <a:xfrm>
            <a:off x="1026899" y="2780644"/>
            <a:ext cx="6313526" cy="1646605"/>
          </a:xfrm>
          <a:prstGeom prst="rect">
            <a:avLst/>
          </a:prstGeom>
          <a:noFill/>
        </p:spPr>
        <p:txBody>
          <a:bodyPr wrap="square">
            <a:spAutoFit/>
          </a:bodyPr>
          <a:lstStyle/>
          <a:p>
            <a:pPr marL="285750" indent="-285750">
              <a:spcAft>
                <a:spcPts val="1800"/>
              </a:spcAft>
              <a:buFont typeface="Wingdings" panose="05000000000000000000" pitchFamily="2" charset="2"/>
              <a:buChar char="q"/>
            </a:pPr>
            <a:r>
              <a:rPr lang="en-US" sz="2400" dirty="0" err="1"/>
              <a:t>Πώς</a:t>
            </a:r>
            <a:r>
              <a:rPr lang="en-US" sz="2400" dirty="0"/>
              <a:t> θα κατα</a:t>
            </a:r>
            <a:r>
              <a:rPr lang="en-US" sz="2400" dirty="0" err="1"/>
              <a:t>νείμ</a:t>
            </a:r>
            <a:r>
              <a:rPr lang="en-US" sz="2400" dirty="0"/>
              <a:t>αμε τη χρήση ενέργειας σε κάθε φρούτο;</a:t>
            </a:r>
            <a:endParaRPr lang="el-GR" sz="2400" dirty="0"/>
          </a:p>
          <a:p>
            <a:pPr marL="285750" indent="-285750">
              <a:spcAft>
                <a:spcPts val="1800"/>
              </a:spcAft>
              <a:buFont typeface="Wingdings" panose="05000000000000000000" pitchFamily="2" charset="2"/>
              <a:buChar char="q"/>
            </a:pPr>
            <a:r>
              <a:rPr lang="el-GR" sz="2400" dirty="0" err="1"/>
              <a:t>Ποιές</a:t>
            </a:r>
            <a:r>
              <a:rPr lang="en-US" sz="2400" dirty="0"/>
              <a:t> </a:t>
            </a:r>
            <a:r>
              <a:rPr lang="en-US" sz="2400" dirty="0" err="1"/>
              <a:t>είν</a:t>
            </a:r>
            <a:r>
              <a:rPr lang="en-US" sz="2400" dirty="0"/>
              <a:t>αι οι επιλογές;</a:t>
            </a:r>
            <a:r>
              <a:rPr lang="el-GR" sz="2400" dirty="0"/>
              <a:t> </a:t>
            </a:r>
            <a:r>
              <a:rPr lang="en-US" sz="1400" dirty="0"/>
              <a:t>Number, Mass, Volume,</a:t>
            </a:r>
            <a:r>
              <a:rPr lang="el-GR" sz="1400" dirty="0"/>
              <a:t> </a:t>
            </a:r>
            <a:r>
              <a:rPr lang="en-US" sz="1400" dirty="0"/>
              <a:t>Economic Value</a:t>
            </a:r>
            <a:r>
              <a:rPr lang="el-GR" sz="1400" dirty="0"/>
              <a:t> </a:t>
            </a:r>
            <a:r>
              <a:rPr lang="en-US" sz="1400" dirty="0"/>
              <a:t>Anything else?</a:t>
            </a:r>
            <a:endParaRPr lang="el-GR" sz="2400" dirty="0"/>
          </a:p>
        </p:txBody>
      </p:sp>
      <p:pic>
        <p:nvPicPr>
          <p:cNvPr id="7" name="Picture 6" descr="funny-transport-2034.jpg">
            <a:extLst>
              <a:ext uri="{FF2B5EF4-FFF2-40B4-BE49-F238E27FC236}">
                <a16:creationId xmlns:a16="http://schemas.microsoft.com/office/drawing/2014/main" id="{9A0FC9D3-5385-6551-B0FA-343678D8E5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3016" y="501868"/>
            <a:ext cx="4318000" cy="6096000"/>
          </a:xfrm>
          <a:prstGeom prst="rect">
            <a:avLst/>
          </a:prstGeom>
        </p:spPr>
      </p:pic>
    </p:spTree>
    <p:extLst>
      <p:ext uri="{BB962C8B-B14F-4D97-AF65-F5344CB8AC3E}">
        <p14:creationId xmlns:p14="http://schemas.microsoft.com/office/powerpoint/2010/main" val="3071928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0812" y="0"/>
            <a:ext cx="2436813" cy="6858001"/>
            <a:chOff x="1320800" y="0"/>
            <a:chExt cx="2436813" cy="6858001"/>
          </a:xfrm>
        </p:grpSpPr>
        <p:sp>
          <p:nvSpPr>
            <p:cNvPr id="25"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6"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7"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8"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9"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0"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32" name="Rectangle 31">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uit-truck.jpg">
            <a:extLst>
              <a:ext uri="{FF2B5EF4-FFF2-40B4-BE49-F238E27FC236}">
                <a16:creationId xmlns:a16="http://schemas.microsoft.com/office/drawing/2014/main" id="{348A0BC6-B3A3-070F-5D89-C70F7C2CA01F}"/>
              </a:ext>
            </a:extLst>
          </p:cNvPr>
          <p:cNvPicPr>
            <a:picLocks noChangeAspect="1"/>
          </p:cNvPicPr>
          <p:nvPr/>
        </p:nvPicPr>
        <p:blipFill rotWithShape="1">
          <a:blip r:embed="rId3">
            <a:extLst>
              <a:ext uri="{28A0092B-C50C-407E-A947-70E740481C1C}">
                <a14:useLocalDpi xmlns:a14="http://schemas.microsoft.com/office/drawing/2010/main" val="0"/>
              </a:ext>
            </a:extLst>
          </a:blip>
          <a:srcRect l="16353" r="25695"/>
          <a:stretch/>
        </p:blipFill>
        <p:spPr>
          <a:xfrm>
            <a:off x="6892924" y="10"/>
            <a:ext cx="529907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34" name="Group 33">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32760" y="0"/>
            <a:ext cx="2436813" cy="6858001"/>
            <a:chOff x="1320800" y="0"/>
            <a:chExt cx="2436813" cy="6858001"/>
          </a:xfrm>
        </p:grpSpPr>
        <p:sp>
          <p:nvSpPr>
            <p:cNvPr id="35"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6"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7"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8"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9"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0"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4" name="Title 1">
            <a:extLst>
              <a:ext uri="{FF2B5EF4-FFF2-40B4-BE49-F238E27FC236}">
                <a16:creationId xmlns:a16="http://schemas.microsoft.com/office/drawing/2014/main" id="{FFE9910D-85FE-3F00-AA5C-9300F52E3A1B}"/>
              </a:ext>
            </a:extLst>
          </p:cNvPr>
          <p:cNvSpPr txBox="1">
            <a:spLocks/>
          </p:cNvSpPr>
          <p:nvPr/>
        </p:nvSpPr>
        <p:spPr>
          <a:xfrm>
            <a:off x="843379" y="652462"/>
            <a:ext cx="5503263" cy="17525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n-US" dirty="0"/>
              <a:t>Παρα</a:t>
            </a:r>
            <a:r>
              <a:rPr lang="en-US" dirty="0" err="1"/>
              <a:t>δείγμ</a:t>
            </a:r>
            <a:r>
              <a:rPr lang="en-US" dirty="0"/>
              <a:t>ατα </a:t>
            </a:r>
            <a:r>
              <a:rPr lang="el-GR" dirty="0"/>
              <a:t>Κατανομής/</a:t>
            </a:r>
            <a:r>
              <a:rPr lang="en-US" dirty="0"/>
              <a:t>επ</a:t>
            </a:r>
            <a:r>
              <a:rPr lang="en-US" dirty="0" err="1"/>
              <a:t>ιμερισμού</a:t>
            </a:r>
            <a:endParaRPr lang="en-US" dirty="0"/>
          </a:p>
        </p:txBody>
      </p:sp>
      <p:sp>
        <p:nvSpPr>
          <p:cNvPr id="3" name="TextBox 2">
            <a:extLst>
              <a:ext uri="{FF2B5EF4-FFF2-40B4-BE49-F238E27FC236}">
                <a16:creationId xmlns:a16="http://schemas.microsoft.com/office/drawing/2014/main" id="{E4BA89C3-72C8-AD8C-EC3F-99F123B2A1E4}"/>
              </a:ext>
            </a:extLst>
          </p:cNvPr>
          <p:cNvSpPr txBox="1"/>
          <p:nvPr/>
        </p:nvSpPr>
        <p:spPr>
          <a:xfrm>
            <a:off x="643468" y="2666999"/>
            <a:ext cx="5260680" cy="3124201"/>
          </a:xfrm>
          <a:prstGeom prst="rect">
            <a:avLst/>
          </a:prstGeom>
        </p:spPr>
        <p:txBody>
          <a:bodyPr vert="horz" lIns="91440" tIns="45720" rIns="91440" bIns="45720" rtlCol="0" anchor="ctr">
            <a:normAutofit/>
          </a:bodyPr>
          <a:lstStyle/>
          <a:p>
            <a:pPr marL="285750" indent="-285750">
              <a:lnSpc>
                <a:spcPct val="90000"/>
              </a:lnSpc>
              <a:spcBef>
                <a:spcPct val="20000"/>
              </a:spcBef>
              <a:spcAft>
                <a:spcPts val="600"/>
              </a:spcAft>
              <a:buClr>
                <a:schemeClr val="accent1">
                  <a:lumMod val="75000"/>
                </a:schemeClr>
              </a:buClr>
              <a:buSzPct val="145000"/>
              <a:buFont typeface="Arial"/>
              <a:buChar char="•"/>
            </a:pPr>
            <a:r>
              <a:rPr lang="en-US" sz="2000" dirty="0"/>
              <a:t>Φα</a:t>
            </a:r>
            <a:r>
              <a:rPr lang="en-US" sz="2000" dirty="0" err="1"/>
              <a:t>ντ</a:t>
            </a:r>
            <a:r>
              <a:rPr lang="en-US" sz="2000" dirty="0"/>
              <a:t>αστείτε ότι κάναμε ένα LCA με ανανά</a:t>
            </a:r>
          </a:p>
          <a:p>
            <a:pPr marL="285750" indent="-285750">
              <a:lnSpc>
                <a:spcPct val="90000"/>
              </a:lnSpc>
              <a:spcBef>
                <a:spcPct val="20000"/>
              </a:spcBef>
              <a:spcAft>
                <a:spcPts val="600"/>
              </a:spcAft>
              <a:buClr>
                <a:schemeClr val="accent1">
                  <a:lumMod val="75000"/>
                </a:schemeClr>
              </a:buClr>
              <a:buSzPct val="145000"/>
              <a:buFont typeface="Arial"/>
              <a:buChar char="•"/>
            </a:pPr>
            <a:r>
              <a:rPr lang="en-US" sz="2000" dirty="0" err="1"/>
              <a:t>Το</a:t>
            </a:r>
            <a:r>
              <a:rPr lang="en-US" sz="2000" dirty="0"/>
              <a:t> </a:t>
            </a:r>
            <a:r>
              <a:rPr lang="en-US" sz="2000" dirty="0" err="1"/>
              <a:t>φορτηγό</a:t>
            </a:r>
            <a:r>
              <a:rPr lang="en-US" sz="2000" dirty="0"/>
              <a:t> </a:t>
            </a:r>
            <a:r>
              <a:rPr lang="en-US" sz="2000" dirty="0" err="1"/>
              <a:t>είν</a:t>
            </a:r>
            <a:r>
              <a:rPr lang="en-US" sz="2000" dirty="0"/>
              <a:t>αι μια διαδικασία μεταφοράς φρούτων στην αγορά. </a:t>
            </a:r>
            <a:r>
              <a:rPr lang="en-US" sz="2000" dirty="0" err="1"/>
              <a:t>Οι</a:t>
            </a:r>
            <a:r>
              <a:rPr lang="en-US" sz="2000" dirty="0"/>
              <a:t> </a:t>
            </a:r>
            <a:r>
              <a:rPr lang="en-US" sz="2000" dirty="0" err="1"/>
              <a:t>εισροές</a:t>
            </a:r>
            <a:r>
              <a:rPr lang="en-US" sz="2000" dirty="0"/>
              <a:t> </a:t>
            </a:r>
            <a:r>
              <a:rPr lang="en-US" sz="2000" dirty="0" err="1"/>
              <a:t>είν</a:t>
            </a:r>
            <a:r>
              <a:rPr lang="en-US" sz="2000" dirty="0"/>
              <a:t>αι καύσιμα κλπ. </a:t>
            </a:r>
            <a:r>
              <a:rPr lang="en-US" sz="2000" dirty="0" err="1"/>
              <a:t>Οι</a:t>
            </a:r>
            <a:r>
              <a:rPr lang="en-US" sz="2000" dirty="0"/>
              <a:t> </a:t>
            </a:r>
            <a:r>
              <a:rPr lang="en-US" sz="2000" dirty="0" err="1"/>
              <a:t>έξοδοι</a:t>
            </a:r>
            <a:r>
              <a:rPr lang="en-US" sz="2000" dirty="0"/>
              <a:t> </a:t>
            </a:r>
            <a:r>
              <a:rPr lang="en-US" sz="2000" dirty="0" err="1"/>
              <a:t>είν</a:t>
            </a:r>
            <a:r>
              <a:rPr lang="en-US" sz="2000" dirty="0"/>
              <a:t>αι οι εκπομπές αέρα κ.λπ.</a:t>
            </a:r>
          </a:p>
          <a:p>
            <a:pPr marL="285750" indent="-285750">
              <a:lnSpc>
                <a:spcPct val="90000"/>
              </a:lnSpc>
              <a:spcBef>
                <a:spcPct val="20000"/>
              </a:spcBef>
              <a:spcAft>
                <a:spcPts val="600"/>
              </a:spcAft>
              <a:buClr>
                <a:schemeClr val="accent1">
                  <a:lumMod val="75000"/>
                </a:schemeClr>
              </a:buClr>
              <a:buSzPct val="145000"/>
              <a:buFont typeface="Arial"/>
              <a:buChar char="•"/>
            </a:pPr>
            <a:r>
              <a:rPr lang="en-US" sz="2000" dirty="0" err="1"/>
              <a:t>Δίνοντ</a:t>
            </a:r>
            <a:r>
              <a:rPr lang="en-US" sz="2000" dirty="0"/>
              <a:t>αι: 2 γαλόνια βενζίνη/ταξίδι, μόνο ορατά φρούτα</a:t>
            </a:r>
          </a:p>
          <a:p>
            <a:pPr marL="285750" indent="-285750">
              <a:lnSpc>
                <a:spcPct val="90000"/>
              </a:lnSpc>
              <a:spcBef>
                <a:spcPct val="20000"/>
              </a:spcBef>
              <a:spcAft>
                <a:spcPts val="600"/>
              </a:spcAft>
              <a:buClr>
                <a:schemeClr val="accent1">
                  <a:lumMod val="75000"/>
                </a:schemeClr>
              </a:buClr>
              <a:buSzPct val="145000"/>
              <a:buFont typeface="Arial"/>
              <a:buChar char="•"/>
            </a:pPr>
            <a:r>
              <a:rPr lang="en-US" sz="2000" dirty="0" err="1"/>
              <a:t>Πόσο</a:t>
            </a:r>
            <a:r>
              <a:rPr lang="en-US" sz="2000" dirty="0"/>
              <a:t> α</a:t>
            </a:r>
            <a:r>
              <a:rPr lang="en-US" sz="2000" dirty="0" err="1"/>
              <a:t>έριο</a:t>
            </a:r>
            <a:r>
              <a:rPr lang="en-US" sz="2000" dirty="0"/>
              <a:t> </a:t>
            </a:r>
            <a:r>
              <a:rPr lang="en-US" sz="2000" dirty="0" err="1"/>
              <a:t>δι</a:t>
            </a:r>
            <a:r>
              <a:rPr lang="en-US" sz="2000" dirty="0"/>
              <a:t>ατίθεται σε κάθε μονάδα ανανά; Κάθε μονάδα καρπούζι;</a:t>
            </a: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44</a:t>
            </a:fld>
            <a:endParaRPr lang="en-US">
              <a:solidFill>
                <a:srgbClr val="FFFFFF"/>
              </a:solidFill>
            </a:endParaRPr>
          </a:p>
        </p:txBody>
      </p:sp>
    </p:spTree>
    <p:extLst>
      <p:ext uri="{BB962C8B-B14F-4D97-AF65-F5344CB8AC3E}">
        <p14:creationId xmlns:p14="http://schemas.microsoft.com/office/powerpoint/2010/main" val="3543791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E9910D-85FE-3F00-AA5C-9300F52E3A1B}"/>
              </a:ext>
            </a:extLst>
          </p:cNvPr>
          <p:cNvSpPr txBox="1">
            <a:spLocks/>
          </p:cNvSpPr>
          <p:nvPr/>
        </p:nvSpPr>
        <p:spPr>
          <a:xfrm>
            <a:off x="1325880" y="327661"/>
            <a:ext cx="10660380" cy="115062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l-GR" dirty="0"/>
              <a:t>Δεδομένα κατανομής – Μικρή ομαδική εργασία</a:t>
            </a:r>
            <a:endParaRPr lang="en-US" dirty="0"/>
          </a:p>
        </p:txBody>
      </p:sp>
      <p:sp>
        <p:nvSpPr>
          <p:cNvPr id="3" name="TextBox 2">
            <a:extLst>
              <a:ext uri="{FF2B5EF4-FFF2-40B4-BE49-F238E27FC236}">
                <a16:creationId xmlns:a16="http://schemas.microsoft.com/office/drawing/2014/main" id="{E4BA89C3-72C8-AD8C-EC3F-99F123B2A1E4}"/>
              </a:ext>
            </a:extLst>
          </p:cNvPr>
          <p:cNvSpPr txBox="1"/>
          <p:nvPr/>
        </p:nvSpPr>
        <p:spPr>
          <a:xfrm>
            <a:off x="2446231" y="1242061"/>
            <a:ext cx="6217709" cy="967741"/>
          </a:xfrm>
          <a:prstGeom prst="rect">
            <a:avLst/>
          </a:prstGeom>
        </p:spPr>
        <p:txBody>
          <a:bodyPr vert="horz" lIns="91440" tIns="45720" rIns="91440" bIns="45720" rtlCol="0" anchor="ctr">
            <a:normAutofit/>
          </a:bodyPr>
          <a:lstStyle/>
          <a:p>
            <a:pPr marL="285750" indent="-285750">
              <a:lnSpc>
                <a:spcPct val="90000"/>
              </a:lnSpc>
              <a:spcBef>
                <a:spcPct val="20000"/>
              </a:spcBef>
              <a:spcAft>
                <a:spcPts val="600"/>
              </a:spcAft>
              <a:buClr>
                <a:schemeClr val="accent1">
                  <a:lumMod val="75000"/>
                </a:schemeClr>
              </a:buClr>
              <a:buSzPct val="145000"/>
              <a:buFont typeface="Arial"/>
              <a:buChar char="•"/>
            </a:pPr>
            <a:r>
              <a:rPr lang="el-GR" sz="2000" b="1" dirty="0"/>
              <a:t>Η μη κατανεμημένη ροή είναι 2 γαλόνια βενζίνης</a:t>
            </a:r>
            <a:endParaRPr lang="en-US" sz="2000" b="1" dirty="0"/>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45</a:t>
            </a:fld>
            <a:endParaRPr lang="en-US">
              <a:solidFill>
                <a:srgbClr val="FFFFFF"/>
              </a:solidFill>
            </a:endParaRPr>
          </a:p>
        </p:txBody>
      </p:sp>
      <p:sp>
        <p:nvSpPr>
          <p:cNvPr id="7" name="TextBox 6">
            <a:extLst>
              <a:ext uri="{FF2B5EF4-FFF2-40B4-BE49-F238E27FC236}">
                <a16:creationId xmlns:a16="http://schemas.microsoft.com/office/drawing/2014/main" id="{5C9B9A88-02A9-2DB3-CBC9-07392FC24618}"/>
              </a:ext>
            </a:extLst>
          </p:cNvPr>
          <p:cNvSpPr txBox="1"/>
          <p:nvPr/>
        </p:nvSpPr>
        <p:spPr>
          <a:xfrm>
            <a:off x="2529945" y="4855308"/>
            <a:ext cx="8001000" cy="830997"/>
          </a:xfrm>
          <a:prstGeom prst="rect">
            <a:avLst/>
          </a:prstGeom>
          <a:noFill/>
        </p:spPr>
        <p:txBody>
          <a:bodyPr wrap="square">
            <a:spAutoFit/>
          </a:bodyPr>
          <a:lstStyle/>
          <a:p>
            <a:r>
              <a:rPr lang="en-US" sz="2400" b="1" dirty="0" err="1"/>
              <a:t>Μην</a:t>
            </a:r>
            <a:r>
              <a:rPr lang="en-US" sz="2400" b="1" dirty="0"/>
              <a:t> </a:t>
            </a:r>
            <a:r>
              <a:rPr lang="en-US" sz="2400" b="1" dirty="0" err="1"/>
              <a:t>ξεχάσετε</a:t>
            </a:r>
            <a:r>
              <a:rPr lang="en-US" sz="2400" b="1" dirty="0"/>
              <a:t> να επ</a:t>
            </a:r>
            <a:r>
              <a:rPr lang="en-US" sz="2400" b="1" dirty="0" err="1"/>
              <a:t>ικυρώσετε</a:t>
            </a:r>
            <a:r>
              <a:rPr lang="en-US" sz="2400" b="1" dirty="0"/>
              <a:t> α</a:t>
            </a:r>
            <a:r>
              <a:rPr lang="en-US" sz="2400" b="1" dirty="0" err="1"/>
              <a:t>υτό</a:t>
            </a:r>
            <a:r>
              <a:rPr lang="en-US" sz="2400" b="1" dirty="0"/>
              <a:t> </a:t>
            </a:r>
            <a:r>
              <a:rPr lang="en-US" sz="2400" b="1" dirty="0" err="1"/>
              <a:t>το</a:t>
            </a:r>
            <a:r>
              <a:rPr lang="en-US" sz="2400" b="1" dirty="0"/>
              <a:t> </a:t>
            </a:r>
            <a:r>
              <a:rPr lang="en-US" sz="2400" b="1" dirty="0" err="1"/>
              <a:t>άθροισμ</a:t>
            </a:r>
            <a:r>
              <a:rPr lang="en-US" sz="2400" b="1" dirty="0"/>
              <a:t>α των παραγόντων που έχουν κατανεμηθεί σε όλους = 1 !</a:t>
            </a:r>
          </a:p>
        </p:txBody>
      </p:sp>
      <p:graphicFrame>
        <p:nvGraphicFramePr>
          <p:cNvPr id="9" name="Content Placeholder 3">
            <a:extLst>
              <a:ext uri="{FF2B5EF4-FFF2-40B4-BE49-F238E27FC236}">
                <a16:creationId xmlns:a16="http://schemas.microsoft.com/office/drawing/2014/main" id="{43054D01-6421-F375-9CB4-C348E887C80E}"/>
              </a:ext>
            </a:extLst>
          </p:cNvPr>
          <p:cNvGraphicFramePr>
            <a:graphicFrameLocks/>
          </p:cNvGraphicFramePr>
          <p:nvPr>
            <p:extLst>
              <p:ext uri="{D42A27DB-BD31-4B8C-83A1-F6EECF244321}">
                <p14:modId xmlns:p14="http://schemas.microsoft.com/office/powerpoint/2010/main" val="3023964160"/>
              </p:ext>
            </p:extLst>
          </p:nvPr>
        </p:nvGraphicFramePr>
        <p:xfrm>
          <a:off x="2022426" y="2322349"/>
          <a:ext cx="8377719" cy="2016760"/>
        </p:xfrm>
        <a:graphic>
          <a:graphicData uri="http://schemas.openxmlformats.org/drawingml/2006/table">
            <a:tbl>
              <a:tblPr firstRow="1" bandRow="1">
                <a:tableStyleId>{5C22544A-7EE6-4342-B048-85BDC9FD1C3A}</a:tableStyleId>
              </a:tblPr>
              <a:tblGrid>
                <a:gridCol w="2578520">
                  <a:extLst>
                    <a:ext uri="{9D8B030D-6E8A-4147-A177-3AD203B41FA5}">
                      <a16:colId xmlns:a16="http://schemas.microsoft.com/office/drawing/2014/main" val="20000"/>
                    </a:ext>
                  </a:extLst>
                </a:gridCol>
                <a:gridCol w="2845263">
                  <a:extLst>
                    <a:ext uri="{9D8B030D-6E8A-4147-A177-3AD203B41FA5}">
                      <a16:colId xmlns:a16="http://schemas.microsoft.com/office/drawing/2014/main" val="20001"/>
                    </a:ext>
                  </a:extLst>
                </a:gridCol>
                <a:gridCol w="2953936">
                  <a:extLst>
                    <a:ext uri="{9D8B030D-6E8A-4147-A177-3AD203B41FA5}">
                      <a16:colId xmlns:a16="http://schemas.microsoft.com/office/drawing/2014/main" val="20002"/>
                    </a:ext>
                  </a:extLst>
                </a:gridCol>
              </a:tblGrid>
              <a:tr h="504190">
                <a:tc>
                  <a:txBody>
                    <a:bodyPr/>
                    <a:lstStyle/>
                    <a:p>
                      <a:r>
                        <a:rPr lang="en-US" sz="2400" dirty="0">
                          <a:solidFill>
                            <a:schemeClr val="tx1"/>
                          </a:solidFill>
                        </a:rPr>
                        <a:t>Metric</a:t>
                      </a:r>
                    </a:p>
                  </a:txBody>
                  <a:tcPr/>
                </a:tc>
                <a:tc>
                  <a:txBody>
                    <a:bodyPr/>
                    <a:lstStyle/>
                    <a:p>
                      <a:pPr algn="ctr"/>
                      <a:r>
                        <a:rPr lang="el-GR" sz="2400" dirty="0">
                          <a:solidFill>
                            <a:schemeClr val="tx1"/>
                          </a:solidFill>
                        </a:rPr>
                        <a:t>Ανανάδες</a:t>
                      </a:r>
                      <a:endParaRPr lang="en-US" sz="2400" dirty="0">
                        <a:solidFill>
                          <a:schemeClr val="tx1"/>
                        </a:solidFill>
                      </a:endParaRPr>
                    </a:p>
                  </a:txBody>
                  <a:tcPr/>
                </a:tc>
                <a:tc>
                  <a:txBody>
                    <a:bodyPr/>
                    <a:lstStyle/>
                    <a:p>
                      <a:pPr algn="ctr"/>
                      <a:r>
                        <a:rPr lang="el-GR" sz="2400" dirty="0">
                          <a:solidFill>
                            <a:schemeClr val="tx1"/>
                          </a:solidFill>
                        </a:rPr>
                        <a:t>Καρπούζια</a:t>
                      </a:r>
                      <a:endParaRPr lang="en-US" sz="2400" dirty="0">
                        <a:solidFill>
                          <a:schemeClr val="tx1"/>
                        </a:solidFill>
                      </a:endParaRPr>
                    </a:p>
                  </a:txBody>
                  <a:tcPr/>
                </a:tc>
                <a:extLst>
                  <a:ext uri="{0D108BD9-81ED-4DB2-BD59-A6C34878D82A}">
                    <a16:rowId xmlns:a16="http://schemas.microsoft.com/office/drawing/2014/main" val="10000"/>
                  </a:ext>
                </a:extLst>
              </a:tr>
              <a:tr h="504190">
                <a:tc>
                  <a:txBody>
                    <a:bodyPr/>
                    <a:lstStyle/>
                    <a:p>
                      <a:r>
                        <a:rPr lang="el-GR" sz="2400" dirty="0"/>
                        <a:t>Αριθμός</a:t>
                      </a:r>
                      <a:endParaRPr lang="en-US" sz="2400" dirty="0"/>
                    </a:p>
                  </a:txBody>
                  <a:tcPr/>
                </a:tc>
                <a:tc>
                  <a:txBody>
                    <a:bodyPr/>
                    <a:lstStyle/>
                    <a:p>
                      <a:pPr algn="ctr"/>
                      <a:r>
                        <a:rPr lang="en-US" sz="2400" dirty="0"/>
                        <a:t>4</a:t>
                      </a:r>
                    </a:p>
                  </a:txBody>
                  <a:tcPr/>
                </a:tc>
                <a:tc>
                  <a:txBody>
                    <a:bodyPr/>
                    <a:lstStyle/>
                    <a:p>
                      <a:pPr algn="ctr"/>
                      <a:r>
                        <a:rPr lang="en-US" sz="2400" dirty="0"/>
                        <a:t>12</a:t>
                      </a:r>
                    </a:p>
                  </a:txBody>
                  <a:tcPr/>
                </a:tc>
                <a:extLst>
                  <a:ext uri="{0D108BD9-81ED-4DB2-BD59-A6C34878D82A}">
                    <a16:rowId xmlns:a16="http://schemas.microsoft.com/office/drawing/2014/main" val="10001"/>
                  </a:ext>
                </a:extLst>
              </a:tr>
              <a:tr h="504190">
                <a:tc>
                  <a:txBody>
                    <a:bodyPr/>
                    <a:lstStyle/>
                    <a:p>
                      <a:r>
                        <a:rPr lang="el-GR" sz="2400" dirty="0"/>
                        <a:t>Μάζα</a:t>
                      </a:r>
                      <a:endParaRPr lang="en-US" sz="2400" dirty="0"/>
                    </a:p>
                  </a:txBody>
                  <a:tcPr/>
                </a:tc>
                <a:tc>
                  <a:txBody>
                    <a:bodyPr/>
                    <a:lstStyle/>
                    <a:p>
                      <a:pPr algn="ctr"/>
                      <a:r>
                        <a:rPr lang="en-US" sz="2400" dirty="0"/>
                        <a:t>2 Kg</a:t>
                      </a:r>
                      <a:r>
                        <a:rPr lang="el-GR" sz="2400" dirty="0"/>
                        <a:t> ανά μονάδα</a:t>
                      </a:r>
                      <a:endParaRPr lang="en-US" sz="2400" dirty="0"/>
                    </a:p>
                  </a:txBody>
                  <a:tcPr/>
                </a:tc>
                <a:tc>
                  <a:txBody>
                    <a:bodyPr/>
                    <a:lstStyle/>
                    <a:p>
                      <a:pPr algn="ctr"/>
                      <a:r>
                        <a:rPr lang="en-US" sz="2400" dirty="0"/>
                        <a:t>5 kg </a:t>
                      </a:r>
                      <a:r>
                        <a:rPr lang="el-GR" sz="2400" dirty="0"/>
                        <a:t>ανά μονάδα</a:t>
                      </a:r>
                      <a:endParaRPr lang="en-US" sz="2400" dirty="0"/>
                    </a:p>
                  </a:txBody>
                  <a:tcPr/>
                </a:tc>
                <a:extLst>
                  <a:ext uri="{0D108BD9-81ED-4DB2-BD59-A6C34878D82A}">
                    <a16:rowId xmlns:a16="http://schemas.microsoft.com/office/drawing/2014/main" val="10002"/>
                  </a:ext>
                </a:extLst>
              </a:tr>
              <a:tr h="504190">
                <a:tc>
                  <a:txBody>
                    <a:bodyPr/>
                    <a:lstStyle/>
                    <a:p>
                      <a:r>
                        <a:rPr lang="el-GR" sz="2400" dirty="0"/>
                        <a:t>Οικονομική αξία</a:t>
                      </a:r>
                      <a:endParaRPr lang="en-US" sz="2400" dirty="0"/>
                    </a:p>
                  </a:txBody>
                  <a:tcPr/>
                </a:tc>
                <a:tc>
                  <a:txBody>
                    <a:bodyPr/>
                    <a:lstStyle/>
                    <a:p>
                      <a:pPr algn="ctr"/>
                      <a:r>
                        <a:rPr lang="en-US" sz="2400" dirty="0"/>
                        <a:t>$2 </a:t>
                      </a:r>
                      <a:r>
                        <a:rPr lang="el-GR" sz="2400" dirty="0"/>
                        <a:t>/</a:t>
                      </a:r>
                      <a:r>
                        <a:rPr lang="en-US" sz="2400" dirty="0"/>
                        <a:t> kg</a:t>
                      </a:r>
                    </a:p>
                  </a:txBody>
                  <a:tcPr/>
                </a:tc>
                <a:tc>
                  <a:txBody>
                    <a:bodyPr/>
                    <a:lstStyle/>
                    <a:p>
                      <a:pPr algn="ctr"/>
                      <a:r>
                        <a:rPr lang="en-US" sz="2400" dirty="0"/>
                        <a:t>$0.80</a:t>
                      </a:r>
                      <a:r>
                        <a:rPr lang="en-US" sz="2400" baseline="0" dirty="0"/>
                        <a:t> </a:t>
                      </a:r>
                      <a:r>
                        <a:rPr lang="el-GR" sz="2400" baseline="0" dirty="0"/>
                        <a:t>/</a:t>
                      </a:r>
                      <a:r>
                        <a:rPr lang="en-US" sz="2400" baseline="0" dirty="0"/>
                        <a:t> kg</a:t>
                      </a:r>
                      <a:endParaRPr lang="en-US" sz="24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36683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46</a:t>
            </a:fld>
            <a:endParaRPr lang="en-US">
              <a:solidFill>
                <a:srgbClr val="FFFFFF"/>
              </a:solidFill>
            </a:endParaRPr>
          </a:p>
        </p:txBody>
      </p:sp>
      <p:sp>
        <p:nvSpPr>
          <p:cNvPr id="6" name="TextBox 5">
            <a:extLst>
              <a:ext uri="{FF2B5EF4-FFF2-40B4-BE49-F238E27FC236}">
                <a16:creationId xmlns:a16="http://schemas.microsoft.com/office/drawing/2014/main" id="{B64D9F91-8781-B104-3059-B95EEB3B9D2B}"/>
              </a:ext>
            </a:extLst>
          </p:cNvPr>
          <p:cNvSpPr txBox="1"/>
          <p:nvPr/>
        </p:nvSpPr>
        <p:spPr>
          <a:xfrm>
            <a:off x="1907499" y="1496702"/>
            <a:ext cx="6094948" cy="707886"/>
          </a:xfrm>
          <a:prstGeom prst="rect">
            <a:avLst/>
          </a:prstGeom>
          <a:noFill/>
        </p:spPr>
        <p:txBody>
          <a:bodyPr wrap="square">
            <a:spAutoFit/>
          </a:bodyPr>
          <a:lstStyle/>
          <a:p>
            <a:r>
              <a:rPr lang="en-US" sz="2000" b="1" dirty="0"/>
              <a:t>Η </a:t>
            </a:r>
            <a:r>
              <a:rPr lang="en-US" sz="2000" b="1" dirty="0" err="1"/>
              <a:t>μη</a:t>
            </a:r>
            <a:r>
              <a:rPr lang="en-US" sz="2000" b="1" dirty="0"/>
              <a:t> κατα</a:t>
            </a:r>
            <a:r>
              <a:rPr lang="en-US" sz="2000" b="1" dirty="0" err="1"/>
              <a:t>νεμημένη</a:t>
            </a:r>
            <a:r>
              <a:rPr lang="en-US" sz="2000" b="1" dirty="0"/>
              <a:t> </a:t>
            </a:r>
            <a:r>
              <a:rPr lang="en-US" sz="2000" b="1" dirty="0" err="1"/>
              <a:t>ροή</a:t>
            </a:r>
            <a:r>
              <a:rPr lang="en-US" sz="2000" b="1" dirty="0"/>
              <a:t> </a:t>
            </a:r>
            <a:r>
              <a:rPr lang="en-US" sz="2000" b="1" dirty="0" err="1"/>
              <a:t>είν</a:t>
            </a:r>
            <a:r>
              <a:rPr lang="en-US" sz="2000" b="1" dirty="0"/>
              <a:t>αι 2</a:t>
            </a:r>
            <a:r>
              <a:rPr lang="el-GR" sz="2000" b="1" dirty="0"/>
              <a:t> λίτρα</a:t>
            </a:r>
            <a:r>
              <a:rPr lang="en-US" sz="2000" b="1" dirty="0"/>
              <a:t> β</a:t>
            </a:r>
            <a:r>
              <a:rPr lang="en-US" sz="2000" b="1" dirty="0" err="1"/>
              <a:t>ενζίνης</a:t>
            </a:r>
            <a:endParaRPr lang="el-GR" sz="2000" b="1" dirty="0"/>
          </a:p>
          <a:p>
            <a:r>
              <a:rPr lang="en-US" sz="2000" b="1" dirty="0" err="1"/>
              <a:t>Πο</a:t>
            </a:r>
            <a:r>
              <a:rPr lang="el-GR" sz="2000" b="1" dirty="0"/>
              <a:t>ί</a:t>
            </a:r>
            <a:r>
              <a:rPr lang="en-US" sz="2000" b="1" dirty="0" err="1"/>
              <a:t>ες</a:t>
            </a:r>
            <a:r>
              <a:rPr lang="en-US" sz="2000" b="1" dirty="0"/>
              <a:t> είναι οι λειτουργικές μονάδες;</a:t>
            </a:r>
          </a:p>
        </p:txBody>
      </p:sp>
      <p:graphicFrame>
        <p:nvGraphicFramePr>
          <p:cNvPr id="8" name="Content Placeholder 3">
            <a:extLst>
              <a:ext uri="{FF2B5EF4-FFF2-40B4-BE49-F238E27FC236}">
                <a16:creationId xmlns:a16="http://schemas.microsoft.com/office/drawing/2014/main" id="{0928674E-63D5-6C75-8801-94A1A113E4A5}"/>
              </a:ext>
            </a:extLst>
          </p:cNvPr>
          <p:cNvGraphicFramePr>
            <a:graphicFrameLocks/>
          </p:cNvGraphicFramePr>
          <p:nvPr>
            <p:extLst>
              <p:ext uri="{D42A27DB-BD31-4B8C-83A1-F6EECF244321}">
                <p14:modId xmlns:p14="http://schemas.microsoft.com/office/powerpoint/2010/main" val="926958426"/>
              </p:ext>
            </p:extLst>
          </p:nvPr>
        </p:nvGraphicFramePr>
        <p:xfrm>
          <a:off x="1203959" y="2294248"/>
          <a:ext cx="10299064" cy="2837180"/>
        </p:xfrm>
        <a:graphic>
          <a:graphicData uri="http://schemas.openxmlformats.org/drawingml/2006/table">
            <a:tbl>
              <a:tblPr firstRow="1" bandRow="1">
                <a:tableStyleId>{5C22544A-7EE6-4342-B048-85BDC9FD1C3A}</a:tableStyleId>
              </a:tblPr>
              <a:tblGrid>
                <a:gridCol w="2616527">
                  <a:extLst>
                    <a:ext uri="{9D8B030D-6E8A-4147-A177-3AD203B41FA5}">
                      <a16:colId xmlns:a16="http://schemas.microsoft.com/office/drawing/2014/main" val="20000"/>
                    </a:ext>
                  </a:extLst>
                </a:gridCol>
                <a:gridCol w="1582094">
                  <a:extLst>
                    <a:ext uri="{9D8B030D-6E8A-4147-A177-3AD203B41FA5}">
                      <a16:colId xmlns:a16="http://schemas.microsoft.com/office/drawing/2014/main" val="20001"/>
                    </a:ext>
                  </a:extLst>
                </a:gridCol>
                <a:gridCol w="2003040">
                  <a:extLst>
                    <a:ext uri="{9D8B030D-6E8A-4147-A177-3AD203B41FA5}">
                      <a16:colId xmlns:a16="http://schemas.microsoft.com/office/drawing/2014/main" val="20002"/>
                    </a:ext>
                  </a:extLst>
                </a:gridCol>
                <a:gridCol w="1967791">
                  <a:extLst>
                    <a:ext uri="{9D8B030D-6E8A-4147-A177-3AD203B41FA5}">
                      <a16:colId xmlns:a16="http://schemas.microsoft.com/office/drawing/2014/main" val="2532909681"/>
                    </a:ext>
                  </a:extLst>
                </a:gridCol>
                <a:gridCol w="2129612">
                  <a:extLst>
                    <a:ext uri="{9D8B030D-6E8A-4147-A177-3AD203B41FA5}">
                      <a16:colId xmlns:a16="http://schemas.microsoft.com/office/drawing/2014/main" val="3141929644"/>
                    </a:ext>
                  </a:extLst>
                </a:gridCol>
              </a:tblGrid>
              <a:tr h="504190">
                <a:tc>
                  <a:txBody>
                    <a:bodyPr/>
                    <a:lstStyle/>
                    <a:p>
                      <a:pPr algn="ctr"/>
                      <a:r>
                        <a:rPr lang="en-US" sz="1800" dirty="0">
                          <a:solidFill>
                            <a:schemeClr val="tx1"/>
                          </a:solidFill>
                        </a:rPr>
                        <a:t>Metric</a:t>
                      </a:r>
                    </a:p>
                  </a:txBody>
                  <a:tcPr anchor="ctr"/>
                </a:tc>
                <a:tc>
                  <a:txBody>
                    <a:bodyPr/>
                    <a:lstStyle/>
                    <a:p>
                      <a:pPr algn="ctr"/>
                      <a:r>
                        <a:rPr lang="el-GR" sz="1800" dirty="0">
                          <a:solidFill>
                            <a:schemeClr val="tx1"/>
                          </a:solidFill>
                        </a:rPr>
                        <a:t>Ανανάδες</a:t>
                      </a:r>
                      <a:endParaRPr lang="en-US" sz="1800" dirty="0">
                        <a:solidFill>
                          <a:schemeClr val="tx1"/>
                        </a:solidFill>
                      </a:endParaRPr>
                    </a:p>
                  </a:txBody>
                  <a:tcPr anchor="ctr"/>
                </a:tc>
                <a:tc>
                  <a:txBody>
                    <a:bodyPr/>
                    <a:lstStyle/>
                    <a:p>
                      <a:pPr algn="ctr"/>
                      <a:r>
                        <a:rPr lang="el-GR" sz="1800" dirty="0">
                          <a:solidFill>
                            <a:schemeClr val="tx1"/>
                          </a:solidFill>
                        </a:rPr>
                        <a:t>Καρπούζια</a:t>
                      </a:r>
                      <a:endParaRPr lang="en-US" sz="1800" dirty="0">
                        <a:solidFill>
                          <a:schemeClr val="tx1"/>
                        </a:solidFill>
                      </a:endParaRPr>
                    </a:p>
                  </a:txBody>
                  <a:tcPr anchor="ctr"/>
                </a:tc>
                <a:tc>
                  <a:txBody>
                    <a:bodyPr/>
                    <a:lstStyle/>
                    <a:p>
                      <a:pPr algn="ctr"/>
                      <a:r>
                        <a:rPr lang="el-GR" sz="1800" dirty="0">
                          <a:solidFill>
                            <a:schemeClr val="tx1"/>
                          </a:solidFill>
                        </a:rPr>
                        <a:t>Κλάσμα κατανομής ανά μονάδα ανανά</a:t>
                      </a:r>
                      <a:endParaRPr lang="en-US" sz="1800" dirty="0">
                        <a:solidFill>
                          <a:schemeClr val="tx1"/>
                        </a:solidFill>
                      </a:endParaRPr>
                    </a:p>
                  </a:txBody>
                  <a:tcPr anchor="ctr"/>
                </a:tc>
                <a:tc>
                  <a:txBody>
                    <a:bodyPr/>
                    <a:lstStyle/>
                    <a:p>
                      <a:pPr algn="ctr"/>
                      <a:r>
                        <a:rPr lang="el-GR" sz="1800" dirty="0">
                          <a:solidFill>
                            <a:schemeClr val="tx1"/>
                          </a:solidFill>
                        </a:rPr>
                        <a:t>Κλάσμα κατανομής ανά μονάδα  καρπουζιού</a:t>
                      </a:r>
                      <a:endParaRPr lang="en-US" sz="1800" dirty="0">
                        <a:solidFill>
                          <a:schemeClr val="tx1"/>
                        </a:solidFill>
                      </a:endParaRPr>
                    </a:p>
                  </a:txBody>
                  <a:tcPr anchor="ctr"/>
                </a:tc>
                <a:extLst>
                  <a:ext uri="{0D108BD9-81ED-4DB2-BD59-A6C34878D82A}">
                    <a16:rowId xmlns:a16="http://schemas.microsoft.com/office/drawing/2014/main" val="10000"/>
                  </a:ext>
                </a:extLst>
              </a:tr>
              <a:tr h="504190">
                <a:tc>
                  <a:txBody>
                    <a:bodyPr/>
                    <a:lstStyle/>
                    <a:p>
                      <a:pPr algn="ctr"/>
                      <a:r>
                        <a:rPr lang="el-GR" sz="1800" dirty="0"/>
                        <a:t>Αριθμός</a:t>
                      </a:r>
                      <a:endParaRPr lang="en-US" sz="1800" dirty="0"/>
                    </a:p>
                  </a:txBody>
                  <a:tcPr/>
                </a:tc>
                <a:tc>
                  <a:txBody>
                    <a:bodyPr/>
                    <a:lstStyle/>
                    <a:p>
                      <a:pPr algn="ctr"/>
                      <a:r>
                        <a:rPr lang="en-US" sz="1800" dirty="0"/>
                        <a:t>4</a:t>
                      </a:r>
                    </a:p>
                  </a:txBody>
                  <a:tcPr/>
                </a:tc>
                <a:tc>
                  <a:txBody>
                    <a:bodyPr/>
                    <a:lstStyle/>
                    <a:p>
                      <a:pPr algn="ctr"/>
                      <a:r>
                        <a:rPr lang="en-US" sz="1800" dirty="0"/>
                        <a:t>12</a:t>
                      </a:r>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10001"/>
                  </a:ext>
                </a:extLst>
              </a:tr>
              <a:tr h="504190">
                <a:tc>
                  <a:txBody>
                    <a:bodyPr/>
                    <a:lstStyle/>
                    <a:p>
                      <a:pPr algn="ctr"/>
                      <a:r>
                        <a:rPr lang="el-GR" sz="1800" dirty="0"/>
                        <a:t>Μάζα</a:t>
                      </a:r>
                      <a:endParaRPr lang="en-US" sz="1800" dirty="0"/>
                    </a:p>
                  </a:txBody>
                  <a:tcPr/>
                </a:tc>
                <a:tc>
                  <a:txBody>
                    <a:bodyPr/>
                    <a:lstStyle/>
                    <a:p>
                      <a:pPr algn="ctr"/>
                      <a:r>
                        <a:rPr lang="en-US" sz="1800" dirty="0"/>
                        <a:t>2 Kg</a:t>
                      </a:r>
                      <a:r>
                        <a:rPr lang="el-GR" sz="1800" dirty="0"/>
                        <a:t> ανά μονάδα</a:t>
                      </a:r>
                      <a:endParaRPr lang="en-US" sz="1800" dirty="0"/>
                    </a:p>
                  </a:txBody>
                  <a:tcPr/>
                </a:tc>
                <a:tc>
                  <a:txBody>
                    <a:bodyPr/>
                    <a:lstStyle/>
                    <a:p>
                      <a:pPr algn="ctr"/>
                      <a:r>
                        <a:rPr lang="en-US" sz="1800" dirty="0"/>
                        <a:t>5 kg </a:t>
                      </a:r>
                      <a:r>
                        <a:rPr lang="el-GR" sz="1800" dirty="0"/>
                        <a:t>ανά μονάδα</a:t>
                      </a:r>
                      <a:endParaRPr lang="en-US" sz="1800"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10002"/>
                  </a:ext>
                </a:extLst>
              </a:tr>
              <a:tr h="504190">
                <a:tc>
                  <a:txBody>
                    <a:bodyPr/>
                    <a:lstStyle/>
                    <a:p>
                      <a:pPr algn="ctr"/>
                      <a:r>
                        <a:rPr lang="el-GR" sz="1800" dirty="0"/>
                        <a:t>Οικονομική αξία</a:t>
                      </a:r>
                      <a:endParaRPr lang="en-US" sz="1800" dirty="0"/>
                    </a:p>
                  </a:txBody>
                  <a:tcPr/>
                </a:tc>
                <a:tc>
                  <a:txBody>
                    <a:bodyPr/>
                    <a:lstStyle/>
                    <a:p>
                      <a:pPr algn="ctr"/>
                      <a:r>
                        <a:rPr lang="en-US" sz="1800" dirty="0"/>
                        <a:t>$2 /kg</a:t>
                      </a:r>
                    </a:p>
                  </a:txBody>
                  <a:tcPr/>
                </a:tc>
                <a:tc>
                  <a:txBody>
                    <a:bodyPr/>
                    <a:lstStyle/>
                    <a:p>
                      <a:pPr algn="ctr"/>
                      <a:r>
                        <a:rPr lang="en-US" sz="1800" dirty="0"/>
                        <a:t>$0,80</a:t>
                      </a:r>
                      <a:r>
                        <a:rPr lang="en-US" sz="1800" baseline="0" dirty="0"/>
                        <a:t> / kg</a:t>
                      </a:r>
                      <a:endParaRPr lang="en-US" sz="1800" dirty="0"/>
                    </a:p>
                  </a:txBody>
                  <a:tcPr/>
                </a:tc>
                <a:tc>
                  <a:txBody>
                    <a:bodyPr/>
                    <a:lstStyle/>
                    <a:p>
                      <a:pPr algn="ctr"/>
                      <a:endParaRPr lang="en-US" sz="1800" dirty="0"/>
                    </a:p>
                  </a:txBody>
                  <a:tcPr/>
                </a:tc>
                <a:tc>
                  <a:txBody>
                    <a:bodyPr/>
                    <a:lstStyle/>
                    <a:p>
                      <a:pPr algn="ctr"/>
                      <a:endParaRPr lang="en-US" sz="1800" dirty="0"/>
                    </a:p>
                  </a:txBody>
                  <a:tcPr/>
                </a:tc>
                <a:extLst>
                  <a:ext uri="{0D108BD9-81ED-4DB2-BD59-A6C34878D82A}">
                    <a16:rowId xmlns:a16="http://schemas.microsoft.com/office/drawing/2014/main" val="10003"/>
                  </a:ext>
                </a:extLst>
              </a:tr>
            </a:tbl>
          </a:graphicData>
        </a:graphic>
      </p:graphicFrame>
      <p:sp>
        <p:nvSpPr>
          <p:cNvPr id="2" name="Title 1">
            <a:extLst>
              <a:ext uri="{FF2B5EF4-FFF2-40B4-BE49-F238E27FC236}">
                <a16:creationId xmlns:a16="http://schemas.microsoft.com/office/drawing/2014/main" id="{25A1DDE9-BA77-3008-5233-255934ECEDE5}"/>
              </a:ext>
            </a:extLst>
          </p:cNvPr>
          <p:cNvSpPr txBox="1">
            <a:spLocks/>
          </p:cNvSpPr>
          <p:nvPr/>
        </p:nvSpPr>
        <p:spPr>
          <a:xfrm>
            <a:off x="3064662" y="138999"/>
            <a:ext cx="7093559" cy="9412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l-GR" dirty="0"/>
              <a:t>Παραδείγματα</a:t>
            </a:r>
            <a:r>
              <a:rPr lang="en-US" dirty="0"/>
              <a:t> επιμερισμού</a:t>
            </a:r>
          </a:p>
        </p:txBody>
      </p:sp>
    </p:spTree>
    <p:extLst>
      <p:ext uri="{BB962C8B-B14F-4D97-AF65-F5344CB8AC3E}">
        <p14:creationId xmlns:p14="http://schemas.microsoft.com/office/powerpoint/2010/main" val="13897361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47</a:t>
            </a:fld>
            <a:endParaRPr lang="en-US">
              <a:solidFill>
                <a:srgbClr val="FFFFFF"/>
              </a:solidFill>
            </a:endParaRPr>
          </a:p>
        </p:txBody>
      </p:sp>
      <p:sp>
        <p:nvSpPr>
          <p:cNvPr id="10" name="TextBox 9">
            <a:extLst>
              <a:ext uri="{FF2B5EF4-FFF2-40B4-BE49-F238E27FC236}">
                <a16:creationId xmlns:a16="http://schemas.microsoft.com/office/drawing/2014/main" id="{E6FF25EA-1810-C141-8632-E840F8DD231E}"/>
              </a:ext>
            </a:extLst>
          </p:cNvPr>
          <p:cNvSpPr txBox="1"/>
          <p:nvPr/>
        </p:nvSpPr>
        <p:spPr>
          <a:xfrm>
            <a:off x="1364809" y="1589191"/>
            <a:ext cx="10513337" cy="830997"/>
          </a:xfrm>
          <a:prstGeom prst="rect">
            <a:avLst/>
          </a:prstGeom>
          <a:noFill/>
        </p:spPr>
        <p:txBody>
          <a:bodyPr wrap="square">
            <a:spAutoFit/>
          </a:bodyPr>
          <a:lstStyle/>
          <a:p>
            <a:r>
              <a:rPr lang="en-US" sz="2400" dirty="0"/>
              <a:t>Κατα</a:t>
            </a:r>
            <a:r>
              <a:rPr lang="en-US" sz="2400" dirty="0" err="1"/>
              <a:t>νέμουμε</a:t>
            </a:r>
            <a:r>
              <a:rPr lang="en-US" sz="2400" dirty="0"/>
              <a:t> </a:t>
            </a:r>
            <a:r>
              <a:rPr lang="en-US" sz="2400" b="1" u="sng" dirty="0" err="1"/>
              <a:t>μον</a:t>
            </a:r>
            <a:r>
              <a:rPr lang="en-US" sz="2400" b="1" u="sng" dirty="0"/>
              <a:t>αδιαίες</a:t>
            </a:r>
            <a:r>
              <a:rPr lang="en-US" sz="2400" dirty="0"/>
              <a:t> ροές διεργασιών σε προϊόντα μέσω ενός παράγωγου συντελεστή κατανομής (στη δεξιά πλευρά) που σχετίζεται με κάθε προϊόν</a:t>
            </a:r>
          </a:p>
        </p:txBody>
      </p:sp>
      <p:graphicFrame>
        <p:nvGraphicFramePr>
          <p:cNvPr id="2" name="Object 1">
            <a:extLst>
              <a:ext uri="{FF2B5EF4-FFF2-40B4-BE49-F238E27FC236}">
                <a16:creationId xmlns:a16="http://schemas.microsoft.com/office/drawing/2014/main" id="{9C2BDD97-1E90-33BF-F97D-565DA24BDD8F}"/>
              </a:ext>
            </a:extLst>
          </p:cNvPr>
          <p:cNvGraphicFramePr>
            <a:graphicFrameLocks noChangeAspect="1"/>
          </p:cNvGraphicFramePr>
          <p:nvPr>
            <p:extLst>
              <p:ext uri="{D42A27DB-BD31-4B8C-83A1-F6EECF244321}">
                <p14:modId xmlns:p14="http://schemas.microsoft.com/office/powerpoint/2010/main" val="942623648"/>
              </p:ext>
            </p:extLst>
          </p:nvPr>
        </p:nvGraphicFramePr>
        <p:xfrm>
          <a:off x="1225350" y="2858159"/>
          <a:ext cx="10188576" cy="993775"/>
        </p:xfrm>
        <a:graphic>
          <a:graphicData uri="http://schemas.openxmlformats.org/presentationml/2006/ole">
            <mc:AlternateContent xmlns:mc="http://schemas.openxmlformats.org/markup-compatibility/2006">
              <mc:Choice xmlns:v="urn:schemas-microsoft-com:vml" Requires="v">
                <p:oleObj name="Document" r:id="rId3" imgW="4243155" imgH="414233" progId="Word.Document.12">
                  <p:embed/>
                </p:oleObj>
              </mc:Choice>
              <mc:Fallback>
                <p:oleObj name="Document" r:id="rId3" imgW="4243155" imgH="414233" progId="Word.Document.12">
                  <p:embed/>
                  <p:pic>
                    <p:nvPicPr>
                      <p:cNvPr id="4" name="Object 3"/>
                      <p:cNvPicPr/>
                      <p:nvPr/>
                    </p:nvPicPr>
                    <p:blipFill>
                      <a:blip r:embed="rId4"/>
                      <a:stretch>
                        <a:fillRect/>
                      </a:stretch>
                    </p:blipFill>
                    <p:spPr>
                      <a:xfrm>
                        <a:off x="1225350" y="2858159"/>
                        <a:ext cx="10188576" cy="993775"/>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658086A6-84F7-09B5-358B-06677160B688}"/>
              </a:ext>
            </a:extLst>
          </p:cNvPr>
          <p:cNvSpPr txBox="1"/>
          <p:nvPr/>
        </p:nvSpPr>
        <p:spPr>
          <a:xfrm>
            <a:off x="900589" y="3741369"/>
            <a:ext cx="10513337" cy="1938992"/>
          </a:xfrm>
          <a:prstGeom prst="rect">
            <a:avLst/>
          </a:prstGeom>
          <a:noFill/>
        </p:spPr>
        <p:txBody>
          <a:bodyPr wrap="square">
            <a:spAutoFit/>
          </a:bodyPr>
          <a:lstStyle/>
          <a:p>
            <a:r>
              <a:rPr lang="el-GR" sz="2400" dirty="0"/>
              <a:t>Ό</a:t>
            </a:r>
            <a:r>
              <a:rPr lang="en-US" sz="2400" dirty="0"/>
              <a:t>π</a:t>
            </a:r>
            <a:r>
              <a:rPr lang="en-US" sz="2400" dirty="0" err="1"/>
              <a:t>ου</a:t>
            </a:r>
            <a:r>
              <a:rPr lang="el-GR" sz="2400" dirty="0"/>
              <a:t>:</a:t>
            </a:r>
          </a:p>
          <a:p>
            <a:pPr marL="285750" indent="-285750">
              <a:buFont typeface="Arial" panose="020B0604020202020204" pitchFamily="34" charset="0"/>
              <a:buChar char="•"/>
            </a:pPr>
            <a:r>
              <a:rPr lang="en-US" sz="2400" dirty="0" err="1"/>
              <a:t>i</a:t>
            </a:r>
            <a:r>
              <a:rPr lang="en-US" sz="2400" dirty="0"/>
              <a:t> </a:t>
            </a:r>
            <a:r>
              <a:rPr lang="en-US" sz="2400" dirty="0" err="1"/>
              <a:t>ροές</a:t>
            </a:r>
            <a:endParaRPr lang="en-US" sz="2400" dirty="0"/>
          </a:p>
          <a:p>
            <a:pPr marL="285750" indent="-285750">
              <a:buFont typeface="Arial" panose="020B0604020202020204" pitchFamily="34" charset="0"/>
              <a:buChar char="•"/>
            </a:pPr>
            <a:r>
              <a:rPr lang="en-US" sz="2400" dirty="0"/>
              <a:t>j είναι τα συμπροϊόντα (με ευρετήριο k έως n)</a:t>
            </a:r>
          </a:p>
          <a:p>
            <a:pPr marL="285750" indent="-285750">
              <a:buFont typeface="Arial" panose="020B0604020202020204" pitchFamily="34" charset="0"/>
              <a:buChar char="•"/>
            </a:pPr>
            <a:r>
              <a:rPr lang="en-US" sz="2400" dirty="0" err="1"/>
              <a:t>w</a:t>
            </a:r>
            <a:r>
              <a:rPr lang="en-US" sz="2400" baseline="-25000" dirty="0" err="1"/>
              <a:t>j</a:t>
            </a:r>
            <a:r>
              <a:rPr lang="en-US" sz="2400" dirty="0"/>
              <a:t> είναι η μοναδιαία παράμετρος του παραπροϊόντος j (π.χ. </a:t>
            </a:r>
            <a:r>
              <a:rPr lang="en-US" sz="2400" dirty="0" err="1"/>
              <a:t>μάζ</a:t>
            </a:r>
            <a:r>
              <a:rPr lang="en-US" sz="2400" dirty="0"/>
              <a:t>α ανά μονάδα)</a:t>
            </a:r>
          </a:p>
          <a:p>
            <a:pPr marL="285750" indent="-285750">
              <a:buFont typeface="Arial" panose="020B0604020202020204" pitchFamily="34" charset="0"/>
              <a:buChar char="•"/>
            </a:pPr>
            <a:r>
              <a:rPr lang="en-US" sz="2400" dirty="0"/>
              <a:t>m είναι ο αριθμός των μονάδων</a:t>
            </a:r>
          </a:p>
        </p:txBody>
      </p:sp>
      <p:sp>
        <p:nvSpPr>
          <p:cNvPr id="3" name="Title 1">
            <a:extLst>
              <a:ext uri="{FF2B5EF4-FFF2-40B4-BE49-F238E27FC236}">
                <a16:creationId xmlns:a16="http://schemas.microsoft.com/office/drawing/2014/main" id="{5DB30AD2-31EA-15FE-3060-DA264EB88CEA}"/>
              </a:ext>
            </a:extLst>
          </p:cNvPr>
          <p:cNvSpPr txBox="1">
            <a:spLocks/>
          </p:cNvSpPr>
          <p:nvPr/>
        </p:nvSpPr>
        <p:spPr>
          <a:xfrm>
            <a:off x="3064662" y="138999"/>
            <a:ext cx="7093559" cy="9412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l-GR" dirty="0"/>
              <a:t>Παραδείγματα</a:t>
            </a:r>
            <a:r>
              <a:rPr lang="en-US" dirty="0"/>
              <a:t> επιμερισμού</a:t>
            </a:r>
          </a:p>
        </p:txBody>
      </p:sp>
    </p:spTree>
    <p:extLst>
      <p:ext uri="{BB962C8B-B14F-4D97-AF65-F5344CB8AC3E}">
        <p14:creationId xmlns:p14="http://schemas.microsoft.com/office/powerpoint/2010/main" val="32971913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E9910D-85FE-3F00-AA5C-9300F52E3A1B}"/>
              </a:ext>
            </a:extLst>
          </p:cNvPr>
          <p:cNvSpPr txBox="1">
            <a:spLocks/>
          </p:cNvSpPr>
          <p:nvPr/>
        </p:nvSpPr>
        <p:spPr>
          <a:xfrm>
            <a:off x="2325522" y="138400"/>
            <a:ext cx="7093559" cy="9412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n-US" dirty="0"/>
              <a:t>Παρ</a:t>
            </a:r>
            <a:r>
              <a:rPr lang="el-GR" dirty="0"/>
              <a:t>ά</a:t>
            </a:r>
            <a:r>
              <a:rPr lang="en-US" dirty="0" err="1"/>
              <a:t>δε</a:t>
            </a:r>
            <a:r>
              <a:rPr lang="el-GR" dirty="0"/>
              <a:t>ι</a:t>
            </a:r>
            <a:r>
              <a:rPr lang="en-US" dirty="0" err="1"/>
              <a:t>γμ</a:t>
            </a:r>
            <a:r>
              <a:rPr lang="en-US" dirty="0"/>
              <a:t>ατα επιμερισμού</a:t>
            </a: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48</a:t>
            </a:fld>
            <a:endParaRPr lang="en-US">
              <a:solidFill>
                <a:srgbClr val="FFFFFF"/>
              </a:solidFill>
            </a:endParaRPr>
          </a:p>
        </p:txBody>
      </p:sp>
      <p:graphicFrame>
        <p:nvGraphicFramePr>
          <p:cNvPr id="8" name="Content Placeholder 3">
            <a:extLst>
              <a:ext uri="{FF2B5EF4-FFF2-40B4-BE49-F238E27FC236}">
                <a16:creationId xmlns:a16="http://schemas.microsoft.com/office/drawing/2014/main" id="{0928674E-63D5-6C75-8801-94A1A113E4A5}"/>
              </a:ext>
            </a:extLst>
          </p:cNvPr>
          <p:cNvGraphicFramePr>
            <a:graphicFrameLocks/>
          </p:cNvGraphicFramePr>
          <p:nvPr>
            <p:extLst>
              <p:ext uri="{D42A27DB-BD31-4B8C-83A1-F6EECF244321}">
                <p14:modId xmlns:p14="http://schemas.microsoft.com/office/powerpoint/2010/main" val="3566866295"/>
              </p:ext>
            </p:extLst>
          </p:nvPr>
        </p:nvGraphicFramePr>
        <p:xfrm>
          <a:off x="510540" y="943226"/>
          <a:ext cx="10992483" cy="1571313"/>
        </p:xfrm>
        <a:graphic>
          <a:graphicData uri="http://schemas.openxmlformats.org/drawingml/2006/table">
            <a:tbl>
              <a:tblPr firstRow="1" bandRow="1">
                <a:tableStyleId>{5C22544A-7EE6-4342-B048-85BDC9FD1C3A}</a:tableStyleId>
              </a:tblPr>
              <a:tblGrid>
                <a:gridCol w="2651727">
                  <a:extLst>
                    <a:ext uri="{9D8B030D-6E8A-4147-A177-3AD203B41FA5}">
                      <a16:colId xmlns:a16="http://schemas.microsoft.com/office/drawing/2014/main" val="20000"/>
                    </a:ext>
                  </a:extLst>
                </a:gridCol>
                <a:gridCol w="1780262">
                  <a:extLst>
                    <a:ext uri="{9D8B030D-6E8A-4147-A177-3AD203B41FA5}">
                      <a16:colId xmlns:a16="http://schemas.microsoft.com/office/drawing/2014/main" val="20001"/>
                    </a:ext>
                  </a:extLst>
                </a:gridCol>
                <a:gridCol w="2187218">
                  <a:extLst>
                    <a:ext uri="{9D8B030D-6E8A-4147-A177-3AD203B41FA5}">
                      <a16:colId xmlns:a16="http://schemas.microsoft.com/office/drawing/2014/main" val="20002"/>
                    </a:ext>
                  </a:extLst>
                </a:gridCol>
                <a:gridCol w="2100280">
                  <a:extLst>
                    <a:ext uri="{9D8B030D-6E8A-4147-A177-3AD203B41FA5}">
                      <a16:colId xmlns:a16="http://schemas.microsoft.com/office/drawing/2014/main" val="2532909681"/>
                    </a:ext>
                  </a:extLst>
                </a:gridCol>
                <a:gridCol w="2272996">
                  <a:extLst>
                    <a:ext uri="{9D8B030D-6E8A-4147-A177-3AD203B41FA5}">
                      <a16:colId xmlns:a16="http://schemas.microsoft.com/office/drawing/2014/main" val="3141929644"/>
                    </a:ext>
                  </a:extLst>
                </a:gridCol>
              </a:tblGrid>
              <a:tr h="463699">
                <a:tc>
                  <a:txBody>
                    <a:bodyPr/>
                    <a:lstStyle/>
                    <a:p>
                      <a:pPr algn="ctr"/>
                      <a:r>
                        <a:rPr lang="en-US" sz="1400" dirty="0">
                          <a:solidFill>
                            <a:schemeClr val="tx1"/>
                          </a:solidFill>
                        </a:rPr>
                        <a:t>Metric</a:t>
                      </a:r>
                    </a:p>
                  </a:txBody>
                  <a:tcPr anchor="ctr"/>
                </a:tc>
                <a:tc>
                  <a:txBody>
                    <a:bodyPr/>
                    <a:lstStyle/>
                    <a:p>
                      <a:pPr algn="ctr"/>
                      <a:r>
                        <a:rPr lang="el-GR" sz="1400" dirty="0">
                          <a:solidFill>
                            <a:schemeClr val="tx1"/>
                          </a:solidFill>
                        </a:rPr>
                        <a:t>Ανανάδες</a:t>
                      </a:r>
                      <a:endParaRPr lang="en-US" sz="1400" dirty="0">
                        <a:solidFill>
                          <a:schemeClr val="tx1"/>
                        </a:solidFill>
                      </a:endParaRPr>
                    </a:p>
                  </a:txBody>
                  <a:tcPr anchor="ctr"/>
                </a:tc>
                <a:tc>
                  <a:txBody>
                    <a:bodyPr/>
                    <a:lstStyle/>
                    <a:p>
                      <a:pPr algn="ctr"/>
                      <a:r>
                        <a:rPr lang="el-GR" sz="1400" dirty="0">
                          <a:solidFill>
                            <a:schemeClr val="tx1"/>
                          </a:solidFill>
                        </a:rPr>
                        <a:t>Καρπούζια</a:t>
                      </a:r>
                      <a:endParaRPr lang="en-US" sz="1400" dirty="0">
                        <a:solidFill>
                          <a:schemeClr val="tx1"/>
                        </a:solidFill>
                      </a:endParaRPr>
                    </a:p>
                  </a:txBody>
                  <a:tcPr anchor="ctr"/>
                </a:tc>
                <a:tc>
                  <a:txBody>
                    <a:bodyPr/>
                    <a:lstStyle/>
                    <a:p>
                      <a:pPr algn="ctr"/>
                      <a:r>
                        <a:rPr lang="el-GR" sz="1400" dirty="0">
                          <a:solidFill>
                            <a:schemeClr val="tx1"/>
                          </a:solidFill>
                        </a:rPr>
                        <a:t>Κλάσμα κατανομής ανά μονάδα ανανά</a:t>
                      </a:r>
                      <a:endParaRPr lang="en-US" sz="1400" dirty="0">
                        <a:solidFill>
                          <a:schemeClr val="tx1"/>
                        </a:solidFill>
                      </a:endParaRPr>
                    </a:p>
                  </a:txBody>
                  <a:tcPr anchor="ctr"/>
                </a:tc>
                <a:tc>
                  <a:txBody>
                    <a:bodyPr/>
                    <a:lstStyle/>
                    <a:p>
                      <a:pPr algn="ctr"/>
                      <a:r>
                        <a:rPr lang="el-GR" sz="1400" dirty="0">
                          <a:solidFill>
                            <a:schemeClr val="tx1"/>
                          </a:solidFill>
                        </a:rPr>
                        <a:t>Κλάσμα κατανομής ανά μονάδα  καρπουζιού</a:t>
                      </a:r>
                      <a:endParaRPr lang="en-US" sz="1400" dirty="0">
                        <a:solidFill>
                          <a:schemeClr val="tx1"/>
                        </a:solidFill>
                      </a:endParaRPr>
                    </a:p>
                  </a:txBody>
                  <a:tcPr anchor="ctr"/>
                </a:tc>
                <a:extLst>
                  <a:ext uri="{0D108BD9-81ED-4DB2-BD59-A6C34878D82A}">
                    <a16:rowId xmlns:a16="http://schemas.microsoft.com/office/drawing/2014/main" val="10000"/>
                  </a:ext>
                </a:extLst>
              </a:tr>
              <a:tr h="351051">
                <a:tc>
                  <a:txBody>
                    <a:bodyPr/>
                    <a:lstStyle/>
                    <a:p>
                      <a:pPr algn="ctr"/>
                      <a:r>
                        <a:rPr lang="el-GR" sz="1400" dirty="0"/>
                        <a:t>Αριθμός</a:t>
                      </a:r>
                      <a:endParaRPr lang="en-US" sz="1400" dirty="0"/>
                    </a:p>
                  </a:txBody>
                  <a:tcPr/>
                </a:tc>
                <a:tc>
                  <a:txBody>
                    <a:bodyPr/>
                    <a:lstStyle/>
                    <a:p>
                      <a:pPr algn="ctr"/>
                      <a:r>
                        <a:rPr lang="en-US" sz="1400" dirty="0"/>
                        <a:t>4</a:t>
                      </a:r>
                    </a:p>
                  </a:txBody>
                  <a:tcPr/>
                </a:tc>
                <a:tc>
                  <a:txBody>
                    <a:bodyPr/>
                    <a:lstStyle/>
                    <a:p>
                      <a:pPr algn="ctr"/>
                      <a:r>
                        <a:rPr lang="en-US" sz="1400" dirty="0"/>
                        <a:t>12</a:t>
                      </a:r>
                    </a:p>
                  </a:txBody>
                  <a:tcPr/>
                </a:tc>
                <a:tc>
                  <a:txBody>
                    <a:bodyPr/>
                    <a:lstStyle/>
                    <a:p>
                      <a:pPr algn="ctr"/>
                      <a:r>
                        <a:rPr lang="en-US" sz="1400" dirty="0"/>
                        <a:t>1/16th</a:t>
                      </a:r>
                    </a:p>
                  </a:txBody>
                  <a:tcPr/>
                </a:tc>
                <a:tc>
                  <a:txBody>
                    <a:bodyPr/>
                    <a:lstStyle/>
                    <a:p>
                      <a:pPr algn="ctr"/>
                      <a:r>
                        <a:rPr lang="en-US" sz="1400" dirty="0"/>
                        <a:t>1/16th</a:t>
                      </a:r>
                    </a:p>
                  </a:txBody>
                  <a:tcPr/>
                </a:tc>
                <a:extLst>
                  <a:ext uri="{0D108BD9-81ED-4DB2-BD59-A6C34878D82A}">
                    <a16:rowId xmlns:a16="http://schemas.microsoft.com/office/drawing/2014/main" val="10001"/>
                  </a:ext>
                </a:extLst>
              </a:tr>
              <a:tr h="351051">
                <a:tc>
                  <a:txBody>
                    <a:bodyPr/>
                    <a:lstStyle/>
                    <a:p>
                      <a:pPr algn="ctr"/>
                      <a:r>
                        <a:rPr lang="el-GR" sz="1400" dirty="0"/>
                        <a:t>Μάζα</a:t>
                      </a:r>
                      <a:endParaRPr lang="en-US" sz="1400" dirty="0"/>
                    </a:p>
                  </a:txBody>
                  <a:tcPr/>
                </a:tc>
                <a:tc>
                  <a:txBody>
                    <a:bodyPr/>
                    <a:lstStyle/>
                    <a:p>
                      <a:pPr algn="ctr"/>
                      <a:r>
                        <a:rPr lang="en-US" sz="1400" dirty="0"/>
                        <a:t>2 Kg</a:t>
                      </a:r>
                      <a:r>
                        <a:rPr lang="el-GR" sz="1400" dirty="0"/>
                        <a:t> ανά μονάδα</a:t>
                      </a:r>
                      <a:endParaRPr lang="en-US" sz="1400" dirty="0"/>
                    </a:p>
                  </a:txBody>
                  <a:tcPr/>
                </a:tc>
                <a:tc>
                  <a:txBody>
                    <a:bodyPr/>
                    <a:lstStyle/>
                    <a:p>
                      <a:pPr algn="ctr"/>
                      <a:r>
                        <a:rPr lang="en-US" sz="1400" dirty="0"/>
                        <a:t>5 kg </a:t>
                      </a:r>
                      <a:r>
                        <a:rPr lang="el-GR" sz="1400" dirty="0"/>
                        <a:t>ανά μονάδα</a:t>
                      </a:r>
                      <a:endParaRPr lang="en-US" sz="1400" dirty="0"/>
                    </a:p>
                  </a:txBody>
                  <a:tcPr/>
                </a:tc>
                <a:tc>
                  <a:txBody>
                    <a:bodyPr/>
                    <a:lstStyle/>
                    <a:p>
                      <a:pPr algn="ctr"/>
                      <a:r>
                        <a:rPr lang="en-US" sz="1400" dirty="0"/>
                        <a:t>1/34</a:t>
                      </a:r>
                    </a:p>
                  </a:txBody>
                  <a:tcPr/>
                </a:tc>
                <a:tc>
                  <a:txBody>
                    <a:bodyPr/>
                    <a:lstStyle/>
                    <a:p>
                      <a:pPr algn="ctr"/>
                      <a:r>
                        <a:rPr lang="en-US" sz="1400" dirty="0"/>
                        <a:t>5/68</a:t>
                      </a:r>
                    </a:p>
                  </a:txBody>
                  <a:tcPr/>
                </a:tc>
                <a:extLst>
                  <a:ext uri="{0D108BD9-81ED-4DB2-BD59-A6C34878D82A}">
                    <a16:rowId xmlns:a16="http://schemas.microsoft.com/office/drawing/2014/main" val="10002"/>
                  </a:ext>
                </a:extLst>
              </a:tr>
              <a:tr h="351051">
                <a:tc>
                  <a:txBody>
                    <a:bodyPr/>
                    <a:lstStyle/>
                    <a:p>
                      <a:pPr algn="ctr"/>
                      <a:r>
                        <a:rPr lang="el-GR" sz="1400" dirty="0"/>
                        <a:t>Οικονομική αξία</a:t>
                      </a:r>
                      <a:endParaRPr lang="en-US" sz="1400" dirty="0"/>
                    </a:p>
                  </a:txBody>
                  <a:tcPr/>
                </a:tc>
                <a:tc>
                  <a:txBody>
                    <a:bodyPr/>
                    <a:lstStyle/>
                    <a:p>
                      <a:pPr algn="ctr"/>
                      <a:r>
                        <a:rPr lang="en-US" sz="1400" dirty="0"/>
                        <a:t>$2 </a:t>
                      </a:r>
                      <a:r>
                        <a:rPr lang="el-GR" sz="1400" dirty="0"/>
                        <a:t>/</a:t>
                      </a:r>
                      <a:r>
                        <a:rPr lang="en-US" sz="1400" dirty="0"/>
                        <a:t> kg</a:t>
                      </a:r>
                    </a:p>
                  </a:txBody>
                  <a:tcPr/>
                </a:tc>
                <a:tc>
                  <a:txBody>
                    <a:bodyPr/>
                    <a:lstStyle/>
                    <a:p>
                      <a:pPr algn="ctr"/>
                      <a:r>
                        <a:rPr lang="en-US" sz="1400" dirty="0"/>
                        <a:t>$0.80</a:t>
                      </a:r>
                      <a:r>
                        <a:rPr lang="en-US" sz="1400" baseline="0" dirty="0"/>
                        <a:t> </a:t>
                      </a:r>
                      <a:r>
                        <a:rPr lang="el-GR" sz="1400" baseline="0" dirty="0"/>
                        <a:t>/</a:t>
                      </a:r>
                      <a:r>
                        <a:rPr lang="en-US" sz="1400" baseline="0" dirty="0"/>
                        <a:t> kg</a:t>
                      </a:r>
                      <a:endParaRPr lang="en-US" sz="1400" dirty="0"/>
                    </a:p>
                  </a:txBody>
                  <a:tcPr/>
                </a:tc>
                <a:tc>
                  <a:txBody>
                    <a:bodyPr/>
                    <a:lstStyle/>
                    <a:p>
                      <a:pPr algn="ctr"/>
                      <a:r>
                        <a:rPr lang="en-US" sz="1400" dirty="0"/>
                        <a:t>1/16</a:t>
                      </a:r>
                    </a:p>
                  </a:txBody>
                  <a:tcPr/>
                </a:tc>
                <a:tc>
                  <a:txBody>
                    <a:bodyPr/>
                    <a:lstStyle/>
                    <a:p>
                      <a:pPr algn="ctr"/>
                      <a:r>
                        <a:rPr lang="en-US" sz="1400" dirty="0"/>
                        <a:t>1/16</a:t>
                      </a:r>
                    </a:p>
                  </a:txBody>
                  <a:tcPr/>
                </a:tc>
                <a:extLst>
                  <a:ext uri="{0D108BD9-81ED-4DB2-BD59-A6C34878D82A}">
                    <a16:rowId xmlns:a16="http://schemas.microsoft.com/office/drawing/2014/main" val="10003"/>
                  </a:ext>
                </a:extLst>
              </a:tr>
            </a:tbl>
          </a:graphicData>
        </a:graphic>
      </p:graphicFrame>
      <mc:AlternateContent xmlns:mc="http://schemas.openxmlformats.org/markup-compatibility/2006" xmlns:a14="http://schemas.microsoft.com/office/drawing/2010/main">
        <mc:Choice Requires="a14">
          <p:sp>
            <p:nvSpPr>
              <p:cNvPr id="2" name="Content Placeholder 2">
                <a:extLst>
                  <a:ext uri="{FF2B5EF4-FFF2-40B4-BE49-F238E27FC236}">
                    <a16:creationId xmlns:a16="http://schemas.microsoft.com/office/drawing/2014/main" id="{4FE6284A-E6E7-2646-48AC-73962A5A7920}"/>
                  </a:ext>
                </a:extLst>
              </p:cNvPr>
              <p:cNvSpPr txBox="1">
                <a:spLocks/>
              </p:cNvSpPr>
              <p:nvPr/>
            </p:nvSpPr>
            <p:spPr>
              <a:xfrm>
                <a:off x="1952240" y="5005628"/>
                <a:ext cx="7426323" cy="1755293"/>
              </a:xfrm>
              <a:prstGeom prst="rect">
                <a:avLst/>
              </a:prstGeom>
            </p:spPr>
            <p:txBody>
              <a:bodyPr vert="horz" lIns="91440" tIns="45720" rIns="91440" bIns="45720" rtlCol="0">
                <a:normAutofit lnSpcReduction="1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l-GR" sz="1400" dirty="0"/>
                  <a:t>Για την κατανομή της βενζίνης που χρησιμοποιήθηκε ανά είδος, πολλαπλασιάζεται </a:t>
                </a:r>
                <a:r>
                  <a:rPr lang="en-US" sz="1400" dirty="0"/>
                  <a:t> </a:t>
                </a:r>
                <a:r>
                  <a:rPr lang="el-GR" sz="1400" dirty="0"/>
                  <a:t>η ποσότητα της βενζίνης </a:t>
                </a:r>
                <a:r>
                  <a:rPr lang="en-US" sz="1400" b="1" dirty="0"/>
                  <a:t>2</a:t>
                </a:r>
                <a:r>
                  <a:rPr lang="el-GR" sz="1400" b="1" dirty="0"/>
                  <a:t> </a:t>
                </a:r>
                <a:r>
                  <a:rPr lang="en-US" sz="1400" b="1" dirty="0"/>
                  <a:t>L*</a:t>
                </a:r>
                <a:r>
                  <a:rPr lang="el-GR" sz="1400" b="1" dirty="0"/>
                  <a:t>κλάσμα κατανομής </a:t>
                </a:r>
                <a:r>
                  <a:rPr lang="en-US" sz="1400" b="1" dirty="0"/>
                  <a:t> </a:t>
                </a:r>
                <a:r>
                  <a:rPr lang="el-GR" sz="1400" dirty="0"/>
                  <a:t>(</a:t>
                </a:r>
                <a:r>
                  <a:rPr lang="en-US" sz="1400" dirty="0"/>
                  <a:t>fraction</a:t>
                </a:r>
                <a:r>
                  <a:rPr lang="el-GR" sz="1400" dirty="0"/>
                  <a:t>)</a:t>
                </a:r>
                <a:endParaRPr lang="en-US" sz="1400" dirty="0"/>
              </a:p>
              <a:p>
                <a:r>
                  <a:rPr lang="el-GR" sz="1400" dirty="0"/>
                  <a:t>Επικύρωση: ελέγξτε το άθροισμα των κλασμάτων σε 1</a:t>
                </a:r>
                <a:r>
                  <a:rPr lang="en-US" sz="1400" dirty="0"/>
                  <a:t>  </a:t>
                </a:r>
              </a:p>
              <a:p>
                <a:pPr lvl="1"/>
                <a:r>
                  <a:rPr lang="el-GR" sz="1400" dirty="0"/>
                  <a:t>Αριθμός ή Οικονομική Αξία </a:t>
                </a:r>
                <a:r>
                  <a:rPr lang="en-US" sz="1400" dirty="0"/>
                  <a:t>: </a:t>
                </a:r>
                <a14:m>
                  <m:oMath xmlns:m="http://schemas.openxmlformats.org/officeDocument/2006/math">
                    <m:r>
                      <a:rPr lang="en-US" sz="1400" dirty="0">
                        <a:latin typeface="Cambria Math" panose="02040503050406030204" pitchFamily="18" charset="0"/>
                      </a:rPr>
                      <m:t>4∗</m:t>
                    </m:r>
                    <m:d>
                      <m:dPr>
                        <m:ctrlPr>
                          <a:rPr lang="en-US" sz="1400" i="1" dirty="0">
                            <a:latin typeface="Cambria Math" panose="02040503050406030204" pitchFamily="18" charset="0"/>
                          </a:rPr>
                        </m:ctrlPr>
                      </m:dPr>
                      <m:e>
                        <m:f>
                          <m:fPr>
                            <m:ctrlPr>
                              <a:rPr lang="en-US" sz="1400" i="1" dirty="0">
                                <a:latin typeface="Cambria Math" panose="02040503050406030204" pitchFamily="18" charset="0"/>
                              </a:rPr>
                            </m:ctrlPr>
                          </m:fPr>
                          <m:num>
                            <m:r>
                              <a:rPr lang="en-US" sz="1400" dirty="0">
                                <a:latin typeface="Cambria Math" panose="02040503050406030204" pitchFamily="18" charset="0"/>
                              </a:rPr>
                              <m:t>1</m:t>
                            </m:r>
                          </m:num>
                          <m:den>
                            <m:r>
                              <a:rPr lang="en-US" sz="1400" dirty="0">
                                <a:latin typeface="Cambria Math" panose="02040503050406030204" pitchFamily="18" charset="0"/>
                              </a:rPr>
                              <m:t>16</m:t>
                            </m:r>
                          </m:den>
                        </m:f>
                      </m:e>
                    </m:d>
                    <m:r>
                      <a:rPr lang="en-US" sz="1400" dirty="0">
                        <a:latin typeface="Cambria Math" panose="02040503050406030204" pitchFamily="18" charset="0"/>
                      </a:rPr>
                      <m:t>+ 12∗</m:t>
                    </m:r>
                    <m:d>
                      <m:dPr>
                        <m:ctrlPr>
                          <a:rPr lang="en-US" sz="1400" i="1" dirty="0">
                            <a:latin typeface="Cambria Math" panose="02040503050406030204" pitchFamily="18" charset="0"/>
                          </a:rPr>
                        </m:ctrlPr>
                      </m:dPr>
                      <m:e>
                        <m:f>
                          <m:fPr>
                            <m:ctrlPr>
                              <a:rPr lang="en-US" sz="1400" i="1" dirty="0">
                                <a:latin typeface="Cambria Math" panose="02040503050406030204" pitchFamily="18" charset="0"/>
                              </a:rPr>
                            </m:ctrlPr>
                          </m:fPr>
                          <m:num>
                            <m:r>
                              <a:rPr lang="en-US" sz="1400" dirty="0">
                                <a:latin typeface="Cambria Math" panose="02040503050406030204" pitchFamily="18" charset="0"/>
                              </a:rPr>
                              <m:t>1</m:t>
                            </m:r>
                          </m:num>
                          <m:den>
                            <m:r>
                              <a:rPr lang="en-US" sz="1400" dirty="0">
                                <a:latin typeface="Cambria Math" panose="02040503050406030204" pitchFamily="18" charset="0"/>
                              </a:rPr>
                              <m:t>16</m:t>
                            </m:r>
                          </m:den>
                        </m:f>
                      </m:e>
                    </m:d>
                    <m:r>
                      <a:rPr lang="en-US" sz="1400" dirty="0">
                        <a:latin typeface="Cambria Math" panose="02040503050406030204" pitchFamily="18" charset="0"/>
                      </a:rPr>
                      <m:t>=1</m:t>
                    </m:r>
                  </m:oMath>
                </a14:m>
                <a:endParaRPr lang="en-US" sz="1400" dirty="0"/>
              </a:p>
              <a:p>
                <a:pPr lvl="1"/>
                <a:r>
                  <a:rPr lang="el-GR" sz="1400" dirty="0"/>
                  <a:t>Μάζα</a:t>
                </a:r>
                <a:r>
                  <a:rPr lang="en-US" sz="1400" dirty="0"/>
                  <a:t>: </a:t>
                </a:r>
                <a14:m>
                  <m:oMath xmlns:m="http://schemas.openxmlformats.org/officeDocument/2006/math">
                    <m:r>
                      <a:rPr lang="en-US" sz="1400" dirty="0">
                        <a:latin typeface="Cambria Math" panose="02040503050406030204" pitchFamily="18" charset="0"/>
                      </a:rPr>
                      <m:t>4∗</m:t>
                    </m:r>
                    <m:d>
                      <m:dPr>
                        <m:ctrlPr>
                          <a:rPr lang="en-US" sz="1400" i="1" dirty="0">
                            <a:latin typeface="Cambria Math" panose="02040503050406030204" pitchFamily="18" charset="0"/>
                          </a:rPr>
                        </m:ctrlPr>
                      </m:dPr>
                      <m:e>
                        <m:f>
                          <m:fPr>
                            <m:ctrlPr>
                              <a:rPr lang="en-US" sz="1400" i="1" dirty="0">
                                <a:latin typeface="Cambria Math" panose="02040503050406030204" pitchFamily="18" charset="0"/>
                              </a:rPr>
                            </m:ctrlPr>
                          </m:fPr>
                          <m:num>
                            <m:r>
                              <a:rPr lang="en-US" sz="1400" dirty="0">
                                <a:latin typeface="Cambria Math" panose="02040503050406030204" pitchFamily="18" charset="0"/>
                              </a:rPr>
                              <m:t>1</m:t>
                            </m:r>
                          </m:num>
                          <m:den>
                            <m:r>
                              <a:rPr lang="en-US" sz="1400" dirty="0">
                                <a:latin typeface="Cambria Math" panose="02040503050406030204" pitchFamily="18" charset="0"/>
                              </a:rPr>
                              <m:t>34</m:t>
                            </m:r>
                          </m:den>
                        </m:f>
                      </m:e>
                    </m:d>
                    <m:r>
                      <a:rPr lang="en-US" sz="1400" dirty="0">
                        <a:latin typeface="Cambria Math" panose="02040503050406030204" pitchFamily="18" charset="0"/>
                      </a:rPr>
                      <m:t>+ 12∗</m:t>
                    </m:r>
                    <m:d>
                      <m:dPr>
                        <m:ctrlPr>
                          <a:rPr lang="en-US" sz="1400" i="1" dirty="0">
                            <a:latin typeface="Cambria Math" panose="02040503050406030204" pitchFamily="18" charset="0"/>
                          </a:rPr>
                        </m:ctrlPr>
                      </m:dPr>
                      <m:e>
                        <m:f>
                          <m:fPr>
                            <m:ctrlPr>
                              <a:rPr lang="en-US" sz="1400" i="1" dirty="0">
                                <a:latin typeface="Cambria Math" panose="02040503050406030204" pitchFamily="18" charset="0"/>
                              </a:rPr>
                            </m:ctrlPr>
                          </m:fPr>
                          <m:num>
                            <m:r>
                              <a:rPr lang="en-US" sz="1400" dirty="0">
                                <a:latin typeface="Cambria Math" panose="02040503050406030204" pitchFamily="18" charset="0"/>
                              </a:rPr>
                              <m:t>5</m:t>
                            </m:r>
                          </m:num>
                          <m:den>
                            <m:r>
                              <a:rPr lang="en-US" sz="1400" dirty="0">
                                <a:latin typeface="Cambria Math" panose="02040503050406030204" pitchFamily="18" charset="0"/>
                              </a:rPr>
                              <m:t>68</m:t>
                            </m:r>
                          </m:den>
                        </m:f>
                      </m:e>
                    </m:d>
                    <m:r>
                      <a:rPr lang="en-US" sz="1400" dirty="0">
                        <a:latin typeface="Cambria Math" panose="02040503050406030204" pitchFamily="18" charset="0"/>
                      </a:rPr>
                      <m:t>=</m:t>
                    </m:r>
                    <m:f>
                      <m:fPr>
                        <m:ctrlPr>
                          <a:rPr lang="en-US" sz="1400" i="1" dirty="0">
                            <a:latin typeface="Cambria Math" panose="02040503050406030204" pitchFamily="18" charset="0"/>
                          </a:rPr>
                        </m:ctrlPr>
                      </m:fPr>
                      <m:num>
                        <m:r>
                          <a:rPr lang="en-US" sz="1400" dirty="0">
                            <a:latin typeface="Cambria Math" panose="02040503050406030204" pitchFamily="18" charset="0"/>
                          </a:rPr>
                          <m:t>4</m:t>
                        </m:r>
                      </m:num>
                      <m:den>
                        <m:r>
                          <a:rPr lang="en-US" sz="1400" dirty="0">
                            <a:latin typeface="Cambria Math" panose="02040503050406030204" pitchFamily="18" charset="0"/>
                          </a:rPr>
                          <m:t>34</m:t>
                        </m:r>
                      </m:den>
                    </m:f>
                    <m:r>
                      <a:rPr lang="en-US" sz="1400" dirty="0">
                        <a:latin typeface="Cambria Math" panose="02040503050406030204" pitchFamily="18" charset="0"/>
                      </a:rPr>
                      <m:t>+</m:t>
                    </m:r>
                    <m:f>
                      <m:fPr>
                        <m:ctrlPr>
                          <a:rPr lang="en-US" sz="1400" i="1" dirty="0">
                            <a:latin typeface="Cambria Math" panose="02040503050406030204" pitchFamily="18" charset="0"/>
                          </a:rPr>
                        </m:ctrlPr>
                      </m:fPr>
                      <m:num>
                        <m:r>
                          <a:rPr lang="en-US" sz="1400" dirty="0">
                            <a:latin typeface="Cambria Math" panose="02040503050406030204" pitchFamily="18" charset="0"/>
                          </a:rPr>
                          <m:t>30</m:t>
                        </m:r>
                      </m:num>
                      <m:den>
                        <m:r>
                          <a:rPr lang="en-US" sz="1400" dirty="0">
                            <a:latin typeface="Cambria Math" panose="02040503050406030204" pitchFamily="18" charset="0"/>
                          </a:rPr>
                          <m:t>34</m:t>
                        </m:r>
                      </m:den>
                    </m:f>
                    <m:r>
                      <a:rPr lang="en-US" sz="1400" dirty="0">
                        <a:latin typeface="Cambria Math" panose="02040503050406030204" pitchFamily="18" charset="0"/>
                      </a:rPr>
                      <m:t>=1 </m:t>
                    </m:r>
                  </m:oMath>
                </a14:m>
                <a:endParaRPr lang="en-US" sz="1400" dirty="0"/>
              </a:p>
            </p:txBody>
          </p:sp>
        </mc:Choice>
        <mc:Fallback xmlns="">
          <p:sp>
            <p:nvSpPr>
              <p:cNvPr id="2" name="Content Placeholder 2">
                <a:extLst>
                  <a:ext uri="{FF2B5EF4-FFF2-40B4-BE49-F238E27FC236}">
                    <a16:creationId xmlns:a16="http://schemas.microsoft.com/office/drawing/2014/main" id="{4FE6284A-E6E7-2646-48AC-73962A5A7920}"/>
                  </a:ext>
                </a:extLst>
              </p:cNvPr>
              <p:cNvSpPr txBox="1">
                <a:spLocks noRot="1" noChangeAspect="1" noMove="1" noResize="1" noEditPoints="1" noAdjustHandles="1" noChangeArrowheads="1" noChangeShapeType="1" noTextEdit="1"/>
              </p:cNvSpPr>
              <p:nvPr/>
            </p:nvSpPr>
            <p:spPr>
              <a:xfrm>
                <a:off x="1952240" y="5005628"/>
                <a:ext cx="7426323" cy="1755293"/>
              </a:xfrm>
              <a:prstGeom prst="rect">
                <a:avLst/>
              </a:prstGeom>
              <a:blipFill>
                <a:blip r:embed="rId3"/>
                <a:stretch>
                  <a:fillRect l="-739" t="-65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BC30C52-273A-5AB0-06F4-C7CDF8D129B2}"/>
                  </a:ext>
                </a:extLst>
              </p:cNvPr>
              <p:cNvSpPr txBox="1">
                <a:spLocks/>
              </p:cNvSpPr>
              <p:nvPr/>
            </p:nvSpPr>
            <p:spPr>
              <a:xfrm>
                <a:off x="79514" y="2745496"/>
                <a:ext cx="12041256" cy="2139587"/>
              </a:xfrm>
              <a:prstGeom prst="rect">
                <a:avLst/>
              </a:prstGeom>
              <a:solidFill>
                <a:schemeClr val="tx2">
                  <a:lumMod val="10000"/>
                  <a:lumOff val="90000"/>
                </a:schemeClr>
              </a:solidFill>
            </p:spPr>
            <p:txBody>
              <a:bodyPr vert="horz" lIns="91440" tIns="45720" rIns="91440" bIns="45720" rtlCol="0">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lvl="1"/>
                <a:r>
                  <a:rPr lang="el-GR" sz="1400" dirty="0"/>
                  <a:t>Υπολογισμός κλασμάτων για Αριθμό: Έχουμε συνολικά 16 αντικείμενα (4 ανανάδες+ 12 καρπούζια). Επόμενος ο ένας ανανάς ή Καρπούζη καταλαμβάνει </a:t>
                </a:r>
                <a:r>
                  <a:rPr lang="el-GR" sz="1400" b="1" u="sng" dirty="0"/>
                  <a:t>1/16</a:t>
                </a:r>
                <a:r>
                  <a:rPr lang="el-GR" sz="1400" dirty="0"/>
                  <a:t> του συνόλου*</a:t>
                </a:r>
              </a:p>
              <a:p>
                <a:pPr lvl="1"/>
                <a:r>
                  <a:rPr lang="el-GR" sz="1400" dirty="0"/>
                  <a:t>Υπολογισμός κλασμάτων για Οικονομική Αξία </a:t>
                </a:r>
                <a:r>
                  <a:rPr lang="en-US" sz="1400" dirty="0"/>
                  <a:t>: </a:t>
                </a:r>
                <a:r>
                  <a:rPr lang="el-GR" sz="1400" dirty="0"/>
                  <a:t>Έχουμε 4 ανανάδες με αξία  $2/</a:t>
                </a:r>
                <a:r>
                  <a:rPr lang="en-US" sz="1400" dirty="0"/>
                  <a:t>kg </a:t>
                </a:r>
                <a:r>
                  <a:rPr lang="el-GR" sz="1400" dirty="0"/>
                  <a:t>+ 12 καρπούζια</a:t>
                </a:r>
                <a:r>
                  <a:rPr lang="en-US" sz="1400" dirty="0"/>
                  <a:t> </a:t>
                </a:r>
                <a:r>
                  <a:rPr lang="el-GR" sz="1400" dirty="0"/>
                  <a:t>με αξία </a:t>
                </a:r>
                <a:r>
                  <a:rPr lang="en-US" sz="1400" dirty="0"/>
                  <a:t>0.8/kg. </a:t>
                </a:r>
                <a:r>
                  <a:rPr lang="el-GR" sz="1400" dirty="0"/>
                  <a:t>Η συνολική αξία του εμπορεύματος είναι: </a:t>
                </a:r>
                <a14:m>
                  <m:oMath xmlns:m="http://schemas.openxmlformats.org/officeDocument/2006/math">
                    <m:r>
                      <a:rPr lang="en-US" sz="1400" dirty="0" smtClean="0">
                        <a:latin typeface="Cambria Math" panose="02040503050406030204" pitchFamily="18" charset="0"/>
                      </a:rPr>
                      <m:t>4</m:t>
                    </m:r>
                    <m:r>
                      <a:rPr lang="el-GR" sz="1400" b="0" i="0" dirty="0" smtClean="0">
                        <a:latin typeface="Cambria Math" panose="02040503050406030204" pitchFamily="18" charset="0"/>
                      </a:rPr>
                      <m:t>∗2</m:t>
                    </m:r>
                    <m:r>
                      <m:rPr>
                        <m:sty m:val="p"/>
                      </m:rPr>
                      <a:rPr lang="en-US" sz="1400" b="0" i="0" dirty="0" smtClean="0">
                        <a:latin typeface="Cambria Math" panose="02040503050406030204" pitchFamily="18" charset="0"/>
                      </a:rPr>
                      <m:t>kg</m:t>
                    </m:r>
                    <m:r>
                      <a:rPr lang="en-US" sz="1400" dirty="0" smtClean="0">
                        <a:latin typeface="Cambria Math" panose="02040503050406030204" pitchFamily="18" charset="0"/>
                      </a:rPr>
                      <m:t>∗</m:t>
                    </m:r>
                    <m:r>
                      <a:rPr lang="en-US" sz="1400" b="0" i="0" dirty="0" smtClean="0">
                        <a:latin typeface="Cambria Math" panose="02040503050406030204" pitchFamily="18" charset="0"/>
                      </a:rPr>
                      <m:t>$2+</m:t>
                    </m:r>
                    <m:r>
                      <a:rPr lang="en-US" sz="1400" dirty="0">
                        <a:latin typeface="Cambria Math" panose="02040503050406030204" pitchFamily="18" charset="0"/>
                      </a:rPr>
                      <m:t> 12∗</m:t>
                    </m:r>
                    <m:r>
                      <a:rPr lang="en-US" sz="1400" b="0" i="0" dirty="0" smtClean="0">
                        <a:latin typeface="Cambria Math" panose="02040503050406030204" pitchFamily="18" charset="0"/>
                      </a:rPr>
                      <m:t>5</m:t>
                    </m:r>
                    <m:r>
                      <m:rPr>
                        <m:sty m:val="p"/>
                      </m:rPr>
                      <a:rPr lang="en-US" sz="1400" b="0" i="0" dirty="0" smtClean="0">
                        <a:latin typeface="Cambria Math" panose="02040503050406030204" pitchFamily="18" charset="0"/>
                      </a:rPr>
                      <m:t>kg</m:t>
                    </m:r>
                    <m:r>
                      <a:rPr lang="en-US" sz="1400" b="0" i="0" dirty="0" smtClean="0">
                        <a:latin typeface="Cambria Math" panose="02040503050406030204" pitchFamily="18" charset="0"/>
                      </a:rPr>
                      <m:t>∗$0.8=$16+$4</m:t>
                    </m:r>
                    <m:r>
                      <a:rPr lang="en-US" sz="1400" b="0" i="0" dirty="0" smtClean="0">
                        <a:latin typeface="Cambria Math" panose="02040503050406030204" pitchFamily="18" charset="0"/>
                      </a:rPr>
                      <m:t>8=$6</m:t>
                    </m:r>
                    <m:r>
                      <a:rPr lang="en-US" sz="1400" b="0" i="0" dirty="0" smtClean="0">
                        <a:latin typeface="Cambria Math" panose="02040503050406030204" pitchFamily="18" charset="0"/>
                      </a:rPr>
                      <m:t>4 </m:t>
                    </m:r>
                  </m:oMath>
                </a14:m>
                <a:r>
                  <a:rPr lang="el-GR" sz="1400" dirty="0"/>
                  <a:t> άρα ο ένας ανανάς </a:t>
                </a:r>
                <a:r>
                  <a:rPr lang="el-GR" sz="1400" b="1" dirty="0"/>
                  <a:t>2</a:t>
                </a:r>
                <a:r>
                  <a:rPr lang="en-US" sz="1400" b="1" dirty="0"/>
                  <a:t>kg*$2=4/68=1/16 </a:t>
                </a:r>
                <a:r>
                  <a:rPr lang="el-GR" sz="1400" dirty="0"/>
                  <a:t>και το ένα καρπούζι </a:t>
                </a:r>
                <a:r>
                  <a:rPr lang="el-GR" sz="1400" b="1" dirty="0"/>
                  <a:t>5</a:t>
                </a:r>
                <a:r>
                  <a:rPr lang="en-US" sz="1400" b="1" dirty="0"/>
                  <a:t>kg*$</a:t>
                </a:r>
                <a:r>
                  <a:rPr lang="el-GR" sz="1400" b="1" dirty="0"/>
                  <a:t>0.8</a:t>
                </a:r>
                <a:r>
                  <a:rPr lang="en-US" sz="1400" b="1" dirty="0"/>
                  <a:t>=4/68=1/16 </a:t>
                </a:r>
                <a:endParaRPr lang="el-GR" sz="1400" b="1" dirty="0"/>
              </a:p>
              <a:p>
                <a:pPr lvl="1"/>
                <a:r>
                  <a:rPr lang="el-GR" sz="1400" dirty="0"/>
                  <a:t>Υπολογισμός κλασμάτων για Μάζα</a:t>
                </a:r>
                <a:r>
                  <a:rPr lang="en-US" sz="1400" dirty="0"/>
                  <a:t>:</a:t>
                </a:r>
                <a14:m>
                  <m:oMath xmlns:m="http://schemas.openxmlformats.org/officeDocument/2006/math">
                    <m:r>
                      <a:rPr lang="en-US" sz="1400" dirty="0">
                        <a:latin typeface="Cambria Math" panose="02040503050406030204" pitchFamily="18" charset="0"/>
                      </a:rPr>
                      <m:t>4</m:t>
                    </m:r>
                    <m:r>
                      <a:rPr lang="el-GR" sz="1400" dirty="0">
                        <a:latin typeface="Cambria Math" panose="02040503050406030204" pitchFamily="18" charset="0"/>
                      </a:rPr>
                      <m:t>∗2</m:t>
                    </m:r>
                    <m:r>
                      <m:rPr>
                        <m:sty m:val="p"/>
                      </m:rPr>
                      <a:rPr lang="en-US" sz="1400" dirty="0">
                        <a:latin typeface="Cambria Math" panose="02040503050406030204" pitchFamily="18" charset="0"/>
                      </a:rPr>
                      <m:t>kg</m:t>
                    </m:r>
                    <m:r>
                      <a:rPr lang="en-US" sz="1400" dirty="0">
                        <a:latin typeface="Cambria Math" panose="02040503050406030204" pitchFamily="18" charset="0"/>
                      </a:rPr>
                      <m:t>+ 12∗5</m:t>
                    </m:r>
                    <m:r>
                      <m:rPr>
                        <m:sty m:val="p"/>
                      </m:rPr>
                      <a:rPr lang="en-US" sz="1400" dirty="0">
                        <a:latin typeface="Cambria Math" panose="02040503050406030204" pitchFamily="18" charset="0"/>
                      </a:rPr>
                      <m:t>kg</m:t>
                    </m:r>
                    <m:r>
                      <a:rPr lang="en-US" sz="1400" dirty="0">
                        <a:latin typeface="Cambria Math" panose="02040503050406030204" pitchFamily="18" charset="0"/>
                      </a:rPr>
                      <m:t>=8+60=68</m:t>
                    </m:r>
                    <m:r>
                      <a:rPr lang="el-GR" sz="1400" b="0" i="1" dirty="0" smtClean="0">
                        <a:latin typeface="Cambria Math" panose="02040503050406030204" pitchFamily="18" charset="0"/>
                      </a:rPr>
                      <m:t> </m:t>
                    </m:r>
                  </m:oMath>
                </a14:m>
                <a:r>
                  <a:rPr lang="el-GR" sz="1400" dirty="0"/>
                  <a:t>άρα για τον ένα ανανά 2</a:t>
                </a:r>
                <a:r>
                  <a:rPr lang="en-US" sz="1400" baseline="-25000" dirty="0"/>
                  <a:t>kg</a:t>
                </a:r>
                <a:r>
                  <a:rPr lang="el-GR" sz="1400" dirty="0"/>
                  <a:t>/68</a:t>
                </a:r>
                <a:r>
                  <a:rPr lang="en-US" sz="1400" baseline="-25000" dirty="0"/>
                  <a:t>kg</a:t>
                </a:r>
                <a:r>
                  <a:rPr lang="el-GR" sz="1400" dirty="0"/>
                  <a:t>= </a:t>
                </a:r>
                <a:r>
                  <a:rPr lang="en-US" sz="1400" b="1" dirty="0"/>
                  <a:t>1</a:t>
                </a:r>
                <a:r>
                  <a:rPr lang="en-US" sz="1400" b="1" baseline="-25000" dirty="0"/>
                  <a:t>kg</a:t>
                </a:r>
                <a:r>
                  <a:rPr lang="en-US" sz="1400" b="1" dirty="0"/>
                  <a:t>/34</a:t>
                </a:r>
                <a:r>
                  <a:rPr lang="en-US" sz="1400" b="1" baseline="-25000" dirty="0"/>
                  <a:t>kg </a:t>
                </a:r>
                <a:r>
                  <a:rPr lang="en-US" sz="1400" b="1" dirty="0"/>
                  <a:t> </a:t>
                </a:r>
                <a:r>
                  <a:rPr lang="el-GR" sz="1400" dirty="0"/>
                  <a:t>και το ένα καρπούζι είναι </a:t>
                </a:r>
                <a:r>
                  <a:rPr lang="el-GR" sz="1400" b="1" dirty="0"/>
                  <a:t>5</a:t>
                </a:r>
                <a:r>
                  <a:rPr lang="en-US" sz="1400" b="1" baseline="-25000" dirty="0"/>
                  <a:t>kg</a:t>
                </a:r>
                <a:r>
                  <a:rPr lang="el-GR" sz="1400" b="1" dirty="0"/>
                  <a:t>/68</a:t>
                </a:r>
                <a:r>
                  <a:rPr lang="en-US" sz="1400" b="1" baseline="-25000" dirty="0"/>
                  <a:t>kg</a:t>
                </a:r>
                <a:endParaRPr lang="el-GR" sz="1400" b="1" baseline="-25000" dirty="0"/>
              </a:p>
              <a:p>
                <a:pPr marL="457200" lvl="1" indent="0">
                  <a:buNone/>
                </a:pPr>
                <a:r>
                  <a:rPr lang="el-GR" sz="1400" dirty="0"/>
                  <a:t>*(προσοχή έχουμε ορίσει λειτουργική μονάδα (</a:t>
                </a:r>
                <a:r>
                  <a:rPr lang="en-US" sz="1400" dirty="0"/>
                  <a:t>Functional Unit)</a:t>
                </a:r>
                <a:r>
                  <a:rPr lang="el-GR" sz="1400" dirty="0"/>
                  <a:t> το ένα φρούτο και για αυτό κάνουμε αναγωγή σε αυτό)</a:t>
                </a:r>
                <a:endParaRPr lang="en-US" sz="1400" dirty="0"/>
              </a:p>
            </p:txBody>
          </p:sp>
        </mc:Choice>
        <mc:Fallback>
          <p:sp>
            <p:nvSpPr>
              <p:cNvPr id="3" name="Content Placeholder 2">
                <a:extLst>
                  <a:ext uri="{FF2B5EF4-FFF2-40B4-BE49-F238E27FC236}">
                    <a16:creationId xmlns:a16="http://schemas.microsoft.com/office/drawing/2014/main" id="{2BC30C52-273A-5AB0-06F4-C7CDF8D129B2}"/>
                  </a:ext>
                </a:extLst>
              </p:cNvPr>
              <p:cNvSpPr txBox="1">
                <a:spLocks noRot="1" noChangeAspect="1" noMove="1" noResize="1" noEditPoints="1" noAdjustHandles="1" noChangeArrowheads="1" noChangeShapeType="1" noTextEdit="1"/>
              </p:cNvSpPr>
              <p:nvPr/>
            </p:nvSpPr>
            <p:spPr>
              <a:xfrm>
                <a:off x="79514" y="2745496"/>
                <a:ext cx="12041256" cy="2139587"/>
              </a:xfrm>
              <a:prstGeom prst="rect">
                <a:avLst/>
              </a:prstGeom>
              <a:blipFill>
                <a:blip r:embed="rId4"/>
                <a:stretch>
                  <a:fillRect t="-4274"/>
                </a:stretch>
              </a:blipFill>
            </p:spPr>
            <p:txBody>
              <a:bodyPr/>
              <a:lstStyle/>
              <a:p>
                <a:r>
                  <a:rPr lang="en-US">
                    <a:noFill/>
                  </a:rPr>
                  <a:t> </a:t>
                </a:r>
              </a:p>
            </p:txBody>
          </p:sp>
        </mc:Fallback>
      </mc:AlternateContent>
    </p:spTree>
    <p:extLst>
      <p:ext uri="{BB962C8B-B14F-4D97-AF65-F5344CB8AC3E}">
        <p14:creationId xmlns:p14="http://schemas.microsoft.com/office/powerpoint/2010/main" val="2326955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E9910D-85FE-3F00-AA5C-9300F52E3A1B}"/>
              </a:ext>
            </a:extLst>
          </p:cNvPr>
          <p:cNvSpPr txBox="1">
            <a:spLocks/>
          </p:cNvSpPr>
          <p:nvPr/>
        </p:nvSpPr>
        <p:spPr>
          <a:xfrm>
            <a:off x="3064662" y="138999"/>
            <a:ext cx="7093559" cy="9412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l-GR" dirty="0"/>
              <a:t>Παραδείγματα</a:t>
            </a:r>
            <a:r>
              <a:rPr lang="en-US" dirty="0"/>
              <a:t> επιμερισμού</a:t>
            </a: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49</a:t>
            </a:fld>
            <a:endParaRPr lang="en-US">
              <a:solidFill>
                <a:srgbClr val="FFFFFF"/>
              </a:solidFill>
            </a:endParaRP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F158D33-4096-8508-E67C-1F8F93C9BBEC}"/>
                  </a:ext>
                </a:extLst>
              </p:cNvPr>
              <p:cNvSpPr/>
              <p:nvPr/>
            </p:nvSpPr>
            <p:spPr>
              <a:xfrm>
                <a:off x="109331" y="1171790"/>
                <a:ext cx="11897139" cy="2810641"/>
              </a:xfrm>
              <a:prstGeom prst="rect">
                <a:avLst/>
              </a:prstGeom>
              <a:solidFill>
                <a:schemeClr val="bg1">
                  <a:lumMod val="95000"/>
                </a:schemeClr>
              </a:solidFill>
            </p:spPr>
            <p:txBody>
              <a:bodyPr wrap="square">
                <a:spAutoFit/>
              </a:bodyPr>
              <a:lstStyle/>
              <a:p>
                <a:r>
                  <a:rPr lang="el-GR" dirty="0"/>
                  <a:t>Επομένως για να βρούμε πόσα λίτρα καυσίμου αντιστοιχούν στο κάθε φρούτο θα πρέπει να πολλαπλασιάσουμε το σύνολο του καυσίμου με τον συντελεστή που υπολογίστηκε προηγουμένως: </a:t>
                </a:r>
              </a:p>
              <a:p>
                <a:r>
                  <a:rPr lang="el-GR" dirty="0"/>
                  <a:t>Για την μάζα  </a:t>
                </a:r>
                <a14:m>
                  <m:oMath xmlns:m="http://schemas.openxmlformats.org/officeDocument/2006/math">
                    <m:r>
                      <a:rPr lang="en-US" i="1" smtClean="0">
                        <a:latin typeface="Cambria Math" panose="02040503050406030204" pitchFamily="18" charset="0"/>
                      </a:rPr>
                      <m:t>𝑥</m:t>
                    </m:r>
                    <m:r>
                      <a:rPr lang="en-US" i="0">
                        <a:latin typeface="Cambria Math" panose="02040503050406030204" pitchFamily="18" charset="0"/>
                      </a:rPr>
                      <m:t> </m:t>
                    </m:r>
                    <m:f>
                      <m:fPr>
                        <m:ctrlPr>
                          <a:rPr lang="en-US" i="1">
                            <a:latin typeface="Cambria Math" panose="02040503050406030204" pitchFamily="18" charset="0"/>
                          </a:rPr>
                        </m:ctrlPr>
                      </m:fPr>
                      <m:num>
                        <m:r>
                          <a:rPr lang="en-US" b="0" i="1" smtClean="0">
                            <a:latin typeface="Cambria Math" panose="02040503050406030204" pitchFamily="18" charset="0"/>
                          </a:rPr>
                          <m:t>𝐿</m:t>
                        </m:r>
                        <m:r>
                          <a:rPr lang="el-GR" b="0" i="0" smtClean="0">
                            <a:latin typeface="Cambria Math" panose="02040503050406030204" pitchFamily="18" charset="0"/>
                          </a:rPr>
                          <m:t> </m:t>
                        </m:r>
                        <m:r>
                          <m:rPr>
                            <m:sty m:val="p"/>
                          </m:rPr>
                          <a:rPr lang="el-GR">
                            <a:latin typeface="Cambria Math" panose="02040503050406030204" pitchFamily="18" charset="0"/>
                          </a:rPr>
                          <m:t>καυσίμου</m:t>
                        </m:r>
                      </m:num>
                      <m:den>
                        <m:r>
                          <a:rPr lang="el-GR" b="0" i="1" smtClean="0">
                            <a:latin typeface="Cambria Math" panose="02040503050406030204" pitchFamily="18" charset="0"/>
                          </a:rPr>
                          <m:t>𝛼𝜈𝛼𝜈𝛼𝜍</m:t>
                        </m:r>
                      </m:den>
                    </m:f>
                    <m:r>
                      <a:rPr lang="en-US" i="0">
                        <a:latin typeface="Cambria Math" panose="02040503050406030204" pitchFamily="18" charset="0"/>
                      </a:rPr>
                      <m:t>=</m:t>
                    </m:r>
                  </m:oMath>
                </a14:m>
                <a:r>
                  <a:rPr lang="en-US" i="0" dirty="0">
                    <a:latin typeface="Cambria Math" panose="02040503050406030204" pitchFamily="18" charset="0"/>
                  </a:rPr>
                  <a:t> </a:t>
                </a:r>
                <a14:m>
                  <m:oMath xmlns:m="http://schemas.openxmlformats.org/officeDocument/2006/math">
                    <m:r>
                      <a:rPr lang="en-US" i="0">
                        <a:latin typeface="Cambria Math" panose="02040503050406030204" pitchFamily="18" charset="0"/>
                      </a:rPr>
                      <m:t>2</m:t>
                    </m:r>
                    <m:r>
                      <a:rPr lang="el-GR" b="0" i="0" smtClean="0">
                        <a:latin typeface="Cambria Math" panose="02040503050406030204" pitchFamily="18" charset="0"/>
                      </a:rPr>
                      <m:t> </m:t>
                    </m:r>
                    <m:r>
                      <a:rPr lang="en-US" b="0" i="1" smtClean="0">
                        <a:latin typeface="Cambria Math" panose="02040503050406030204" pitchFamily="18" charset="0"/>
                      </a:rPr>
                      <m:t>𝐿</m:t>
                    </m:r>
                    <m:r>
                      <m:rPr>
                        <m:sty m:val="p"/>
                      </m:rPr>
                      <a:rPr lang="el-GR">
                        <a:latin typeface="Cambria Math" panose="02040503050406030204" pitchFamily="18" charset="0"/>
                      </a:rPr>
                      <m:t>καυσίμου</m:t>
                    </m:r>
                    <m:r>
                      <a:rPr lang="en-US" b="0" i="1" smtClean="0">
                        <a:latin typeface="Cambria Math" panose="02040503050406030204" pitchFamily="18" charset="0"/>
                      </a:rPr>
                      <m:t>∗</m:t>
                    </m:r>
                    <m:f>
                      <m:fPr>
                        <m:ctrlPr>
                          <a:rPr lang="en-US" i="1">
                            <a:latin typeface="Cambria Math" panose="02040503050406030204" pitchFamily="18" charset="0"/>
                          </a:rPr>
                        </m:ctrlPr>
                      </m:fPr>
                      <m:num>
                        <m:f>
                          <m:fPr>
                            <m:ctrlPr>
                              <a:rPr lang="en-US" i="1">
                                <a:latin typeface="Cambria Math" panose="02040503050406030204" pitchFamily="18" charset="0"/>
                              </a:rPr>
                            </m:ctrlPr>
                          </m:fPr>
                          <m:num>
                            <m:r>
                              <a:rPr lang="en-US">
                                <a:latin typeface="Cambria Math" panose="02040503050406030204" pitchFamily="18" charset="0"/>
                              </a:rPr>
                              <m:t>2 </m:t>
                            </m:r>
                            <m:r>
                              <a:rPr lang="en-US" i="1">
                                <a:latin typeface="Cambria Math" panose="02040503050406030204" pitchFamily="18" charset="0"/>
                              </a:rPr>
                              <m:t>𝑘𝑔</m:t>
                            </m:r>
                          </m:num>
                          <m:den>
                            <m:r>
                              <a:rPr lang="el-GR" i="1">
                                <a:latin typeface="Cambria Math" panose="02040503050406030204" pitchFamily="18" charset="0"/>
                              </a:rPr>
                              <m:t>𝛼𝜈𝛼𝜈𝛼𝜍</m:t>
                            </m:r>
                          </m:den>
                        </m:f>
                      </m:num>
                      <m:den>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0">
                                    <a:latin typeface="Cambria Math" panose="02040503050406030204" pitchFamily="18" charset="0"/>
                                  </a:rPr>
                                  <m:t>2 </m:t>
                                </m:r>
                                <m:r>
                                  <a:rPr lang="en-US" b="0" i="1" smtClean="0">
                                    <a:latin typeface="Cambria Math" panose="02040503050406030204" pitchFamily="18" charset="0"/>
                                  </a:rPr>
                                  <m:t>𝑘𝑔</m:t>
                                </m:r>
                              </m:num>
                              <m:den>
                                <m:r>
                                  <a:rPr lang="el-GR" b="0" i="1" smtClean="0">
                                    <a:latin typeface="Cambria Math" panose="02040503050406030204" pitchFamily="18" charset="0"/>
                                  </a:rPr>
                                  <m:t>𝛼𝜈𝛼𝜈𝛼𝜍</m:t>
                                </m:r>
                              </m:den>
                            </m:f>
                            <m:r>
                              <a:rPr lang="en-US" i="0">
                                <a:latin typeface="Cambria Math" panose="02040503050406030204" pitchFamily="18" charset="0"/>
                              </a:rPr>
                              <m:t>∗4 </m:t>
                            </m:r>
                            <m:r>
                              <a:rPr lang="el-GR" b="0" i="1" smtClean="0">
                                <a:latin typeface="Cambria Math" panose="02040503050406030204" pitchFamily="18" charset="0"/>
                              </a:rPr>
                              <m:t>𝛼𝜈𝛼𝜈𝛼𝜍</m:t>
                            </m:r>
                          </m:e>
                        </m:d>
                        <m:r>
                          <a:rPr lang="en-US" b="0" i="0" smtClean="0">
                            <a:latin typeface="Cambria Math" panose="02040503050406030204" pitchFamily="18" charset="0"/>
                          </a:rPr>
                          <m:t> </m:t>
                        </m:r>
                        <m:r>
                          <a:rPr lang="en-US" i="0">
                            <a:latin typeface="Cambria Math" panose="02040503050406030204" pitchFamily="18" charset="0"/>
                          </a:rPr>
                          <m:t>+</m:t>
                        </m:r>
                        <m:r>
                          <a:rPr lang="en-US" b="0" i="0" smtClean="0">
                            <a:latin typeface="Cambria Math" panose="02040503050406030204" pitchFamily="18" charset="0"/>
                          </a:rPr>
                          <m:t> </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0">
                                    <a:latin typeface="Cambria Math" panose="02040503050406030204" pitchFamily="18" charset="0"/>
                                  </a:rPr>
                                  <m:t>5 </m:t>
                                </m:r>
                                <m:r>
                                  <a:rPr lang="en-US" b="0" i="1" smtClean="0">
                                    <a:latin typeface="Cambria Math" panose="02040503050406030204" pitchFamily="18" charset="0"/>
                                  </a:rPr>
                                  <m:t>𝑘𝑔</m:t>
                                </m:r>
                              </m:num>
                              <m:den>
                                <m:r>
                                  <a:rPr lang="el-GR" b="0" i="1" smtClean="0">
                                    <a:latin typeface="Cambria Math" panose="02040503050406030204" pitchFamily="18" charset="0"/>
                                  </a:rPr>
                                  <m:t>𝜅𝛼𝜌𝜋𝜊</m:t>
                                </m:r>
                                <m:r>
                                  <m:rPr>
                                    <m:sty m:val="p"/>
                                  </m:rPr>
                                  <a:rPr lang="el-GR" b="0" i="1" smtClean="0">
                                    <a:latin typeface="Cambria Math" panose="02040503050406030204" pitchFamily="18" charset="0"/>
                                  </a:rPr>
                                  <m:t>ύ</m:t>
                                </m:r>
                                <m:r>
                                  <a:rPr lang="el-GR" b="0" i="1" smtClean="0">
                                    <a:latin typeface="Cambria Math" panose="02040503050406030204" pitchFamily="18" charset="0"/>
                                  </a:rPr>
                                  <m:t>𝜁𝜄</m:t>
                                </m:r>
                              </m:den>
                            </m:f>
                            <m:r>
                              <a:rPr lang="en-US" i="0">
                                <a:latin typeface="Cambria Math" panose="02040503050406030204" pitchFamily="18" charset="0"/>
                              </a:rPr>
                              <m:t>∗12 </m:t>
                            </m:r>
                            <m:r>
                              <a:rPr lang="el-GR" b="0" i="1" smtClean="0">
                                <a:latin typeface="Cambria Math" panose="02040503050406030204" pitchFamily="18" charset="0"/>
                              </a:rPr>
                              <m:t>𝜅𝛼𝜌𝜋𝜊</m:t>
                            </m:r>
                            <m:r>
                              <m:rPr>
                                <m:sty m:val="p"/>
                              </m:rPr>
                              <a:rPr lang="el-GR" b="0" i="1" smtClean="0">
                                <a:latin typeface="Cambria Math" panose="02040503050406030204" pitchFamily="18" charset="0"/>
                              </a:rPr>
                              <m:t>ύ</m:t>
                            </m:r>
                            <m:r>
                              <a:rPr lang="el-GR" b="0" i="1" smtClean="0">
                                <a:latin typeface="Cambria Math" panose="02040503050406030204" pitchFamily="18" charset="0"/>
                              </a:rPr>
                              <m:t>𝜁𝜄</m:t>
                            </m:r>
                          </m:e>
                        </m:d>
                      </m:den>
                    </m:f>
                    <m:r>
                      <a:rPr lang="en-US" b="0" i="1" smtClean="0">
                        <a:latin typeface="Cambria Math" panose="02040503050406030204" pitchFamily="18" charset="0"/>
                      </a:rPr>
                      <m:t>=2</m:t>
                    </m:r>
                    <m:r>
                      <a:rPr lang="el-GR" b="0" i="1" smtClean="0">
                        <a:latin typeface="Cambria Math" panose="02040503050406030204" pitchFamily="18" charset="0"/>
                      </a:rPr>
                      <m:t> </m:t>
                    </m:r>
                    <m:r>
                      <a:rPr lang="en-US" i="1">
                        <a:latin typeface="Cambria Math" panose="02040503050406030204" pitchFamily="18" charset="0"/>
                      </a:rPr>
                      <m:t>𝐿</m:t>
                    </m:r>
                    <m:r>
                      <m:rPr>
                        <m:sty m:val="p"/>
                      </m:rPr>
                      <a:rPr lang="el-GR">
                        <a:latin typeface="Cambria Math" panose="02040503050406030204" pitchFamily="18" charset="0"/>
                      </a:rPr>
                      <m:t>καυσίμο</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2 </m:t>
                        </m:r>
                        <m:r>
                          <a:rPr lang="en-US" b="0" i="1" smtClean="0">
                            <a:latin typeface="Cambria Math" panose="02040503050406030204" pitchFamily="18" charset="0"/>
                          </a:rPr>
                          <m:t>𝑘𝑔</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l-GR" b="0" i="1" smtClean="0">
                                <a:latin typeface="Cambria Math" panose="02040503050406030204" pitchFamily="18" charset="0"/>
                              </a:rPr>
                              <m:t>𝜀𝜈𝛼𝜍</m:t>
                            </m:r>
                            <m:r>
                              <a:rPr lang="el-GR" b="0" i="1" smtClean="0">
                                <a:latin typeface="Cambria Math" panose="02040503050406030204" pitchFamily="18" charset="0"/>
                              </a:rPr>
                              <m:t> </m:t>
                            </m:r>
                            <m:r>
                              <a:rPr lang="el-GR" b="0" i="1" smtClean="0">
                                <a:latin typeface="Cambria Math" panose="02040503050406030204" pitchFamily="18" charset="0"/>
                              </a:rPr>
                              <m:t>𝛼𝜈𝛼𝜈𝛼𝜍</m:t>
                            </m:r>
                          </m:e>
                        </m:d>
                      </m:num>
                      <m:den>
                        <m:r>
                          <a:rPr lang="en-US" b="0" i="1" smtClean="0">
                            <a:latin typeface="Cambria Math" panose="02040503050406030204" pitchFamily="18" charset="0"/>
                          </a:rPr>
                          <m:t>68 </m:t>
                        </m:r>
                        <m:r>
                          <a:rPr lang="en-US" b="0" i="1" smtClean="0">
                            <a:latin typeface="Cambria Math" panose="02040503050406030204" pitchFamily="18" charset="0"/>
                          </a:rPr>
                          <m:t>𝑘𝑔</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l-GR" b="0" i="1" smtClean="0">
                                <a:latin typeface="Cambria Math" panose="02040503050406030204" pitchFamily="18" charset="0"/>
                              </a:rPr>
                              <m:t>𝜎</m:t>
                            </m:r>
                            <m:r>
                              <m:rPr>
                                <m:sty m:val="p"/>
                              </m:rPr>
                              <a:rPr lang="el-GR" b="0" i="1" smtClean="0">
                                <a:latin typeface="Cambria Math" panose="02040503050406030204" pitchFamily="18" charset="0"/>
                              </a:rPr>
                              <m:t>ύ</m:t>
                            </m:r>
                            <m:r>
                              <a:rPr lang="el-GR" b="0" i="1" smtClean="0">
                                <a:latin typeface="Cambria Math" panose="02040503050406030204" pitchFamily="18" charset="0"/>
                              </a:rPr>
                              <m:t>𝜈𝜊𝜆𝜊</m:t>
                            </m:r>
                            <m:r>
                              <a:rPr lang="el-GR" b="0" i="1" smtClean="0">
                                <a:latin typeface="Cambria Math" panose="02040503050406030204" pitchFamily="18" charset="0"/>
                              </a:rPr>
                              <m:t> </m:t>
                            </m:r>
                            <m:r>
                              <a:rPr lang="el-GR" b="0" i="1" smtClean="0">
                                <a:latin typeface="Cambria Math" panose="02040503050406030204" pitchFamily="18" charset="0"/>
                              </a:rPr>
                              <m:t>𝜏𝜊𝜐</m:t>
                            </m:r>
                            <m:r>
                              <a:rPr lang="el-GR" b="0" i="1" smtClean="0">
                                <a:latin typeface="Cambria Math" panose="02040503050406030204" pitchFamily="18" charset="0"/>
                              </a:rPr>
                              <m:t> </m:t>
                            </m:r>
                            <m:r>
                              <a:rPr lang="el-GR" b="0" i="1" smtClean="0">
                                <a:latin typeface="Cambria Math" panose="02040503050406030204" pitchFamily="18" charset="0"/>
                              </a:rPr>
                              <m:t>𝜑𝜊𝜌𝜏</m:t>
                            </m:r>
                            <m:r>
                              <m:rPr>
                                <m:sty m:val="p"/>
                              </m:rPr>
                              <a:rPr lang="el-GR" b="0" i="0" smtClean="0">
                                <a:latin typeface="Cambria Math" panose="02040503050406030204" pitchFamily="18" charset="0"/>
                              </a:rPr>
                              <m:t>ι</m:t>
                            </m:r>
                            <m:r>
                              <a:rPr lang="el-GR" b="0" i="1" smtClean="0">
                                <a:latin typeface="Cambria Math" panose="02040503050406030204" pitchFamily="18" charset="0"/>
                              </a:rPr>
                              <m:t>𝜊𝜐</m:t>
                            </m:r>
                          </m:e>
                        </m:d>
                      </m:den>
                    </m:f>
                    <m:r>
                      <a:rPr lang="en-US" b="0" i="1" smtClean="0">
                        <a:latin typeface="Cambria Math" panose="02040503050406030204" pitchFamily="18" charset="0"/>
                      </a:rPr>
                      <m:t>=</m:t>
                    </m:r>
                    <m:r>
                      <a:rPr lang="en-US">
                        <a:latin typeface="Cambria Math" panose="02040503050406030204" pitchFamily="18" charset="0"/>
                      </a:rPr>
                      <m:t>2</m:t>
                    </m:r>
                    <m:r>
                      <a:rPr lang="el-GR" b="0" i="1" smtClean="0">
                        <a:latin typeface="Cambria Math" panose="02040503050406030204" pitchFamily="18" charset="0"/>
                      </a:rPr>
                      <m:t> </m:t>
                    </m:r>
                    <m:r>
                      <a:rPr lang="en-US" i="1">
                        <a:latin typeface="Cambria Math" panose="02040503050406030204" pitchFamily="18" charset="0"/>
                      </a:rPr>
                      <m:t>𝐿</m:t>
                    </m:r>
                    <m:r>
                      <a:rPr lang="el-GR" b="0" i="0" smtClean="0">
                        <a:latin typeface="Cambria Math" panose="02040503050406030204" pitchFamily="18" charset="0"/>
                      </a:rPr>
                      <m:t> </m:t>
                    </m:r>
                    <m:r>
                      <m:rPr>
                        <m:sty m:val="p"/>
                      </m:rPr>
                      <a:rPr lang="el-GR">
                        <a:latin typeface="Cambria Math" panose="02040503050406030204" pitchFamily="18" charset="0"/>
                      </a:rPr>
                      <m:t>καυσίμου</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34</m:t>
                        </m:r>
                      </m:den>
                    </m:f>
                    <m:r>
                      <a:rPr lang="en-US" i="1">
                        <a:latin typeface="Cambria Math" panose="02040503050406030204" pitchFamily="18" charset="0"/>
                      </a:rPr>
                      <m:t>=0.059 </m:t>
                    </m:r>
                    <m:f>
                      <m:fPr>
                        <m:ctrlPr>
                          <a:rPr lang="en-US" i="1">
                            <a:latin typeface="Cambria Math" panose="02040503050406030204" pitchFamily="18" charset="0"/>
                          </a:rPr>
                        </m:ctrlPr>
                      </m:fPr>
                      <m:num>
                        <m:r>
                          <m:rPr>
                            <m:sty m:val="p"/>
                          </m:rPr>
                          <a:rPr lang="en-US" b="0" i="0" smtClean="0">
                            <a:latin typeface="Cambria Math" panose="02040503050406030204" pitchFamily="18" charset="0"/>
                          </a:rPr>
                          <m:t>L</m:t>
                        </m:r>
                        <m:r>
                          <a:rPr lang="en-US" b="0" i="0" smtClean="0">
                            <a:latin typeface="Cambria Math" panose="02040503050406030204" pitchFamily="18" charset="0"/>
                          </a:rPr>
                          <m:t> </m:t>
                        </m:r>
                        <m:r>
                          <m:rPr>
                            <m:sty m:val="p"/>
                          </m:rPr>
                          <a:rPr lang="el-GR" b="0" i="0" smtClean="0">
                            <a:latin typeface="Cambria Math" panose="02040503050406030204" pitchFamily="18" charset="0"/>
                          </a:rPr>
                          <m:t>καυσίμου</m:t>
                        </m:r>
                      </m:num>
                      <m:den>
                        <m:r>
                          <a:rPr lang="el-GR" b="0" i="1" smtClean="0">
                            <a:latin typeface="Cambria Math" panose="02040503050406030204" pitchFamily="18" charset="0"/>
                          </a:rPr>
                          <m:t>𝛼𝜈𝛼𝜈𝛼</m:t>
                        </m:r>
                      </m:den>
                    </m:f>
                  </m:oMath>
                </a14:m>
                <a:r>
                  <a:rPr lang="en-US" dirty="0"/>
                  <a:t> </a:t>
                </a:r>
              </a:p>
              <a:p>
                <a:endParaRPr lang="en-US" dirty="0"/>
              </a:p>
              <a:p>
                <a:r>
                  <a:rPr lang="el-GR" dirty="0"/>
                  <a:t>Το ίδιο και για το καρπούζι</a:t>
                </a:r>
                <a:r>
                  <a:rPr lang="en-US" dirty="0"/>
                  <a:t>:</a:t>
                </a:r>
              </a:p>
              <a:p>
                <a14:m>
                  <m:oMath xmlns:m="http://schemas.openxmlformats.org/officeDocument/2006/math">
                    <m:r>
                      <a:rPr lang="en-US" i="1">
                        <a:latin typeface="Cambria Math" panose="02040503050406030204" pitchFamily="18" charset="0"/>
                      </a:rPr>
                      <m:t>2 </m:t>
                    </m:r>
                    <m:r>
                      <m:rPr>
                        <m:sty m:val="p"/>
                      </m:rPr>
                      <a:rPr lang="en-US" b="0" i="0" smtClean="0">
                        <a:latin typeface="Cambria Math" panose="02040503050406030204" pitchFamily="18" charset="0"/>
                      </a:rPr>
                      <m:t>L</m:t>
                    </m:r>
                    <m:r>
                      <a:rPr lang="el-GR" b="0" i="0" smtClean="0">
                        <a:latin typeface="Cambria Math" panose="02040503050406030204" pitchFamily="18" charset="0"/>
                      </a:rPr>
                      <m:t> </m:t>
                    </m:r>
                    <m:r>
                      <m:rPr>
                        <m:sty m:val="p"/>
                      </m:rPr>
                      <a:rPr lang="el-GR">
                        <a:latin typeface="Cambria Math" panose="02040503050406030204" pitchFamily="18" charset="0"/>
                      </a:rPr>
                      <m:t>καυσίμου</m:t>
                    </m:r>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5</m:t>
                        </m:r>
                      </m:num>
                      <m:den>
                        <m:r>
                          <a:rPr lang="en-US" b="0" i="1" smtClean="0">
                            <a:latin typeface="Cambria Math" panose="02040503050406030204" pitchFamily="18" charset="0"/>
                          </a:rPr>
                          <m:t>68</m:t>
                        </m:r>
                      </m:den>
                    </m:f>
                    <m:r>
                      <a:rPr lang="en-US" i="1">
                        <a:latin typeface="Cambria Math" panose="02040503050406030204" pitchFamily="18" charset="0"/>
                      </a:rPr>
                      <m:t>=0.</m:t>
                    </m:r>
                    <m:r>
                      <a:rPr lang="en-US" b="0" i="1" smtClean="0">
                        <a:latin typeface="Cambria Math" panose="02040503050406030204" pitchFamily="18" charset="0"/>
                      </a:rPr>
                      <m:t>147</m:t>
                    </m:r>
                    <m:r>
                      <a:rPr lang="en-US" i="1">
                        <a:latin typeface="Cambria Math" panose="02040503050406030204" pitchFamily="18" charset="0"/>
                      </a:rPr>
                      <m:t> </m:t>
                    </m:r>
                    <m:f>
                      <m:fPr>
                        <m:ctrlPr>
                          <a:rPr lang="en-US" i="1">
                            <a:latin typeface="Cambria Math" panose="02040503050406030204" pitchFamily="18" charset="0"/>
                          </a:rPr>
                        </m:ctrlPr>
                      </m:fPr>
                      <m:num>
                        <m:r>
                          <m:rPr>
                            <m:sty m:val="p"/>
                          </m:rPr>
                          <a:rPr lang="en-US" b="0" i="0" smtClean="0">
                            <a:latin typeface="Cambria Math" panose="02040503050406030204" pitchFamily="18" charset="0"/>
                          </a:rPr>
                          <m:t>L</m:t>
                        </m:r>
                        <m:r>
                          <a:rPr lang="en-US" b="0" i="0" smtClean="0">
                            <a:latin typeface="Cambria Math" panose="02040503050406030204" pitchFamily="18" charset="0"/>
                          </a:rPr>
                          <m:t> </m:t>
                        </m:r>
                        <m:r>
                          <m:rPr>
                            <m:sty m:val="p"/>
                          </m:rPr>
                          <a:rPr lang="el-GR" b="0" i="0" smtClean="0">
                            <a:latin typeface="Cambria Math" panose="02040503050406030204" pitchFamily="18" charset="0"/>
                          </a:rPr>
                          <m:t>καυσίμου</m:t>
                        </m:r>
                        <m:r>
                          <a:rPr lang="el-GR" b="0" i="0" smtClean="0">
                            <a:latin typeface="Cambria Math" panose="02040503050406030204" pitchFamily="18" charset="0"/>
                          </a:rPr>
                          <m:t> </m:t>
                        </m:r>
                      </m:num>
                      <m:den>
                        <m:r>
                          <a:rPr lang="el-GR" b="0" i="1" smtClean="0">
                            <a:latin typeface="Cambria Math" panose="02040503050406030204" pitchFamily="18" charset="0"/>
                          </a:rPr>
                          <m:t>𝜅𝛼𝜌𝜋𝜊</m:t>
                        </m:r>
                        <m:r>
                          <m:rPr>
                            <m:sty m:val="p"/>
                          </m:rPr>
                          <a:rPr lang="el-GR" b="0" i="1" smtClean="0">
                            <a:latin typeface="Cambria Math" panose="02040503050406030204" pitchFamily="18" charset="0"/>
                          </a:rPr>
                          <m:t>ύ</m:t>
                        </m:r>
                        <m:r>
                          <a:rPr lang="el-GR" b="0" i="1" smtClean="0">
                            <a:latin typeface="Cambria Math" panose="02040503050406030204" pitchFamily="18" charset="0"/>
                          </a:rPr>
                          <m:t>𝜁𝜄</m:t>
                        </m:r>
                      </m:den>
                    </m:f>
                  </m:oMath>
                </a14:m>
                <a:r>
                  <a:rPr lang="en-US" dirty="0"/>
                  <a:t> </a:t>
                </a:r>
              </a:p>
            </p:txBody>
          </p:sp>
        </mc:Choice>
        <mc:Fallback xmlns="">
          <p:sp>
            <p:nvSpPr>
              <p:cNvPr id="3" name="Rectangle 2">
                <a:extLst>
                  <a:ext uri="{FF2B5EF4-FFF2-40B4-BE49-F238E27FC236}">
                    <a16:creationId xmlns:a16="http://schemas.microsoft.com/office/drawing/2014/main" id="{FF158D33-4096-8508-E67C-1F8F93C9BBEC}"/>
                  </a:ext>
                </a:extLst>
              </p:cNvPr>
              <p:cNvSpPr>
                <a:spLocks noRot="1" noChangeAspect="1" noMove="1" noResize="1" noEditPoints="1" noAdjustHandles="1" noChangeArrowheads="1" noChangeShapeType="1" noTextEdit="1"/>
              </p:cNvSpPr>
              <p:nvPr/>
            </p:nvSpPr>
            <p:spPr>
              <a:xfrm>
                <a:off x="109331" y="1171790"/>
                <a:ext cx="11897139" cy="2810641"/>
              </a:xfrm>
              <a:prstGeom prst="rect">
                <a:avLst/>
              </a:prstGeom>
              <a:blipFill>
                <a:blip r:embed="rId3"/>
                <a:stretch>
                  <a:fillRect l="-461" t="-1085" b="-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5">
                <a:extLst>
                  <a:ext uri="{FF2B5EF4-FFF2-40B4-BE49-F238E27FC236}">
                    <a16:creationId xmlns:a16="http://schemas.microsoft.com/office/drawing/2014/main" id="{59290A73-E96E-E673-8FAF-AF622265DFB0}"/>
                  </a:ext>
                </a:extLst>
              </p:cNvPr>
              <p:cNvSpPr txBox="1">
                <a:spLocks/>
              </p:cNvSpPr>
              <p:nvPr/>
            </p:nvSpPr>
            <p:spPr>
              <a:xfrm>
                <a:off x="2333355" y="4351039"/>
                <a:ext cx="8309114" cy="2241588"/>
              </a:xfrm>
              <a:prstGeom prst="rect">
                <a:avLst/>
              </a:prstGeom>
            </p:spPr>
            <p:txBody>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m:rPr>
                          <m:nor/>
                        </m:rPr>
                        <a:rPr lang="el-GR" sz="1800" i="1" dirty="0" smtClean="0"/>
                        <m:t>ελέγξτε</m:t>
                      </m:r>
                      <m:r>
                        <m:rPr>
                          <m:nor/>
                        </m:rPr>
                        <a:rPr lang="el-GR" sz="1800" i="1" dirty="0" smtClean="0"/>
                        <m:t> </m:t>
                      </m:r>
                      <m:r>
                        <m:rPr>
                          <m:nor/>
                        </m:rPr>
                        <a:rPr lang="el-GR" sz="1800" i="1" dirty="0" smtClean="0"/>
                        <m:t>το</m:t>
                      </m:r>
                      <m:r>
                        <m:rPr>
                          <m:nor/>
                        </m:rPr>
                        <a:rPr lang="el-GR" sz="1800" i="1" dirty="0" smtClean="0"/>
                        <m:t> </m:t>
                      </m:r>
                      <m:r>
                        <m:rPr>
                          <m:nor/>
                        </m:rPr>
                        <a:rPr lang="el-GR" sz="1800" i="1" dirty="0" smtClean="0"/>
                        <m:t>ισοζύγιο</m:t>
                      </m:r>
                      <m:r>
                        <m:rPr>
                          <m:nor/>
                        </m:rPr>
                        <a:rPr lang="el-GR" sz="1800" i="1" dirty="0" smtClean="0"/>
                        <m:t> </m:t>
                      </m:r>
                      <m:r>
                        <m:rPr>
                          <m:nor/>
                        </m:rPr>
                        <a:rPr lang="el-GR" sz="1800" i="1" dirty="0" smtClean="0"/>
                        <m:t>μάζας</m:t>
                      </m:r>
                      <m:r>
                        <m:rPr>
                          <m:nor/>
                        </m:rPr>
                        <a:rPr lang="en-US" sz="1800" b="0" i="1" dirty="0" smtClean="0"/>
                        <m:t> </m:t>
                      </m:r>
                      <m:r>
                        <m:rPr>
                          <m:nor/>
                        </m:rPr>
                        <a:rPr lang="el-GR" sz="1800" b="0" i="1" dirty="0" smtClean="0"/>
                        <m:t>για</m:t>
                      </m:r>
                      <m:r>
                        <m:rPr>
                          <m:nor/>
                        </m:rPr>
                        <a:rPr lang="el-GR" sz="1800" b="0" i="1" dirty="0" smtClean="0"/>
                        <m:t> </m:t>
                      </m:r>
                      <m:r>
                        <m:rPr>
                          <m:nor/>
                        </m:rPr>
                        <a:rPr lang="el-GR" sz="1800" b="0" i="1" dirty="0" smtClean="0"/>
                        <m:t>τα</m:t>
                      </m:r>
                      <m:r>
                        <m:rPr>
                          <m:nor/>
                        </m:rPr>
                        <a:rPr lang="el-GR" sz="1800" b="0" i="1" dirty="0" smtClean="0"/>
                        <m:t> 2 </m:t>
                      </m:r>
                      <m:r>
                        <m:rPr>
                          <m:nor/>
                        </m:rPr>
                        <a:rPr lang="el-GR" sz="1800" b="0" i="1" dirty="0" smtClean="0"/>
                        <m:t>λιτρα</m:t>
                      </m:r>
                      <m:r>
                        <m:rPr>
                          <m:nor/>
                        </m:rPr>
                        <a:rPr lang="el-GR" sz="1800" b="0" i="1" dirty="0" smtClean="0"/>
                        <m:t> </m:t>
                      </m:r>
                      <m:r>
                        <m:rPr>
                          <m:nor/>
                        </m:rPr>
                        <a:rPr lang="el-GR" sz="1800" b="0" i="1" dirty="0" smtClean="0"/>
                        <m:t>καυσίμου</m:t>
                      </m:r>
                    </m:oMath>
                  </m:oMathPara>
                </a14:m>
                <a:endParaRPr lang="en-US" sz="1800" i="1" dirty="0">
                  <a:latin typeface="Cambria Math" panose="02040503050406030204" pitchFamily="18" charset="0"/>
                </a:endParaRPr>
              </a:p>
              <a:p>
                <a:pPr marL="0" indent="0">
                  <a:buFont typeface="Arial"/>
                  <a:buNone/>
                </a:pPr>
                <a14:m>
                  <m:oMath xmlns:m="http://schemas.openxmlformats.org/officeDocument/2006/math">
                    <m:r>
                      <a:rPr lang="en-US" sz="1800" i="1" smtClean="0">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r>
                              <a:rPr lang="en-US" sz="1800" i="1" smtClean="0">
                                <a:latin typeface="Cambria Math" panose="02040503050406030204" pitchFamily="18" charset="0"/>
                              </a:rPr>
                              <m:t>0.059 </m:t>
                            </m:r>
                            <m:r>
                              <m:rPr>
                                <m:sty m:val="p"/>
                              </m:rPr>
                              <a:rPr lang="en-US" sz="1800" b="0" i="0" smtClean="0">
                                <a:latin typeface="Cambria Math" panose="02040503050406030204" pitchFamily="18" charset="0"/>
                              </a:rPr>
                              <m:t>L</m:t>
                            </m:r>
                          </m:num>
                          <m:den>
                            <m:r>
                              <a:rPr lang="el-GR" sz="1800" b="0" i="1" smtClean="0">
                                <a:latin typeface="Cambria Math" panose="02040503050406030204" pitchFamily="18" charset="0"/>
                              </a:rPr>
                              <m:t>𝛼𝜈𝛼𝜈𝛼</m:t>
                            </m:r>
                          </m:den>
                        </m:f>
                        <m:r>
                          <a:rPr lang="en-US" sz="1800" i="1" smtClean="0">
                            <a:latin typeface="Cambria Math" panose="02040503050406030204" pitchFamily="18" charset="0"/>
                          </a:rPr>
                          <m:t>∗4 </m:t>
                        </m:r>
                        <m:r>
                          <a:rPr lang="el-GR" sz="1800" b="0" i="1" smtClean="0">
                            <a:latin typeface="Cambria Math" panose="02040503050406030204" pitchFamily="18" charset="0"/>
                          </a:rPr>
                          <m:t>𝛼𝜈𝛼𝜈𝛼𝛿𝜀𝜍</m:t>
                        </m:r>
                      </m:e>
                    </m:d>
                    <m:r>
                      <a:rPr lang="en-US" sz="1800" i="1" smtClean="0">
                        <a:latin typeface="Cambria Math" panose="02040503050406030204" pitchFamily="18" charset="0"/>
                      </a:rPr>
                      <m:t>+</m:t>
                    </m:r>
                    <m:d>
                      <m:dPr>
                        <m:ctrlPr>
                          <a:rPr lang="en-US" sz="1800" i="1" smtClean="0">
                            <a:latin typeface="Cambria Math" panose="02040503050406030204" pitchFamily="18" charset="0"/>
                          </a:rPr>
                        </m:ctrlPr>
                      </m:dPr>
                      <m:e>
                        <m:f>
                          <m:fPr>
                            <m:ctrlPr>
                              <a:rPr lang="en-US" sz="1800" i="1" smtClean="0">
                                <a:latin typeface="Cambria Math" panose="02040503050406030204" pitchFamily="18" charset="0"/>
                              </a:rPr>
                            </m:ctrlPr>
                          </m:fPr>
                          <m:num>
                            <m:r>
                              <a:rPr lang="en-US" sz="1800" i="1" smtClean="0">
                                <a:latin typeface="Cambria Math" panose="02040503050406030204" pitchFamily="18" charset="0"/>
                              </a:rPr>
                              <m:t>0.147 </m:t>
                            </m:r>
                            <m:r>
                              <m:rPr>
                                <m:sty m:val="p"/>
                              </m:rPr>
                              <a:rPr lang="en-US" sz="1800" b="0" i="0" smtClean="0">
                                <a:latin typeface="Cambria Math" panose="02040503050406030204" pitchFamily="18" charset="0"/>
                              </a:rPr>
                              <m:t>L</m:t>
                            </m:r>
                          </m:num>
                          <m:den>
                            <m:r>
                              <a:rPr lang="el-GR" sz="1800" b="0" i="1" smtClean="0">
                                <a:latin typeface="Cambria Math" panose="02040503050406030204" pitchFamily="18" charset="0"/>
                              </a:rPr>
                              <m:t>𝜅𝛼𝜌𝜋𝜊</m:t>
                            </m:r>
                            <m:r>
                              <m:rPr>
                                <m:sty m:val="p"/>
                              </m:rPr>
                              <a:rPr lang="el-GR" sz="1800" b="0" i="1" smtClean="0">
                                <a:latin typeface="Cambria Math" panose="02040503050406030204" pitchFamily="18" charset="0"/>
                              </a:rPr>
                              <m:t>ύ</m:t>
                            </m:r>
                            <m:r>
                              <a:rPr lang="el-GR" sz="1800" b="0" i="1" smtClean="0">
                                <a:latin typeface="Cambria Math" panose="02040503050406030204" pitchFamily="18" charset="0"/>
                              </a:rPr>
                              <m:t>𝜁𝜄</m:t>
                            </m:r>
                          </m:den>
                        </m:f>
                        <m:r>
                          <a:rPr lang="en-US" sz="1800" i="1" smtClean="0">
                            <a:latin typeface="Cambria Math" panose="02040503050406030204" pitchFamily="18" charset="0"/>
                          </a:rPr>
                          <m:t>∗12 </m:t>
                        </m:r>
                        <m:r>
                          <a:rPr lang="el-GR" sz="1800" b="0" i="1" smtClean="0">
                            <a:latin typeface="Cambria Math" panose="02040503050406030204" pitchFamily="18" charset="0"/>
                          </a:rPr>
                          <m:t>𝜅𝛼𝜌𝜋𝜊</m:t>
                        </m:r>
                        <m:r>
                          <m:rPr>
                            <m:sty m:val="p"/>
                          </m:rPr>
                          <a:rPr lang="el-GR" sz="1800" b="0" i="1" smtClean="0">
                            <a:latin typeface="Cambria Math" panose="02040503050406030204" pitchFamily="18" charset="0"/>
                          </a:rPr>
                          <m:t>ύ</m:t>
                        </m:r>
                        <m:r>
                          <a:rPr lang="el-GR" sz="1800" b="0" i="1" smtClean="0">
                            <a:latin typeface="Cambria Math" panose="02040503050406030204" pitchFamily="18" charset="0"/>
                          </a:rPr>
                          <m:t>𝜁𝜄𝛼</m:t>
                        </m:r>
                      </m:e>
                    </m:d>
                  </m:oMath>
                </a14:m>
                <a:r>
                  <a:rPr lang="en-US" sz="1800" i="1" dirty="0">
                    <a:latin typeface="Cambria Math" panose="02040503050406030204" pitchFamily="18" charset="0"/>
                  </a:rPr>
                  <a:t> </a:t>
                </a:r>
              </a:p>
              <a:p>
                <a:pPr marL="0" indent="0">
                  <a:buNone/>
                </a:pPr>
                <a14:m>
                  <m:oMath xmlns:m="http://schemas.openxmlformats.org/officeDocument/2006/math">
                    <m:r>
                      <a:rPr lang="en-US" sz="1800" i="1" smtClean="0">
                        <a:latin typeface="Cambria Math" panose="02040503050406030204" pitchFamily="18" charset="0"/>
                      </a:rPr>
                      <m:t>=</m:t>
                    </m:r>
                    <m:d>
                      <m:dPr>
                        <m:ctrlPr>
                          <a:rPr lang="el-GR" sz="1800" b="0" i="1" smtClean="0">
                            <a:latin typeface="Cambria Math" panose="02040503050406030204" pitchFamily="18" charset="0"/>
                          </a:rPr>
                        </m:ctrlPr>
                      </m:dPr>
                      <m:e>
                        <m:r>
                          <a:rPr lang="en-US" sz="1800" i="1" smtClean="0">
                            <a:latin typeface="Cambria Math" panose="02040503050406030204" pitchFamily="18" charset="0"/>
                          </a:rPr>
                          <m:t>0.236+1.76</m:t>
                        </m:r>
                      </m:e>
                    </m:d>
                    <m:r>
                      <a:rPr lang="en-US" sz="1800" i="1">
                        <a:latin typeface="Cambria Math" panose="02040503050406030204" pitchFamily="18" charset="0"/>
                      </a:rPr>
                      <m:t>𝐿</m:t>
                    </m:r>
                    <m:r>
                      <a:rPr lang="el-GR" sz="1800">
                        <a:latin typeface="Cambria Math" panose="02040503050406030204" pitchFamily="18" charset="0"/>
                      </a:rPr>
                      <m:t> </m:t>
                    </m:r>
                    <m:r>
                      <m:rPr>
                        <m:sty m:val="p"/>
                      </m:rPr>
                      <a:rPr lang="el-GR" sz="1800">
                        <a:latin typeface="Cambria Math" panose="02040503050406030204" pitchFamily="18" charset="0"/>
                      </a:rPr>
                      <m:t>καυσίμο</m:t>
                    </m:r>
                  </m:oMath>
                </a14:m>
                <a:r>
                  <a:rPr lang="el-GR" sz="1800" i="1" dirty="0">
                    <a:latin typeface="Cambria Math" panose="02040503050406030204" pitchFamily="18" charset="0"/>
                  </a:rPr>
                  <a:t> </a:t>
                </a:r>
                <a:endParaRPr lang="en-US" sz="1800" i="1" dirty="0">
                  <a:latin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sz="1800" i="1" smtClean="0">
                          <a:latin typeface="Cambria Math" panose="02040503050406030204" pitchFamily="18" charset="0"/>
                        </a:rPr>
                        <m:t>=2.0</m:t>
                      </m:r>
                      <m:r>
                        <a:rPr lang="el-GR" sz="1800" b="0" i="1" smtClean="0">
                          <a:latin typeface="Cambria Math" panose="02040503050406030204" pitchFamily="18" charset="0"/>
                        </a:rPr>
                        <m:t> </m:t>
                      </m:r>
                      <m:r>
                        <a:rPr lang="en-US" sz="1800" i="1">
                          <a:latin typeface="Cambria Math" panose="02040503050406030204" pitchFamily="18" charset="0"/>
                        </a:rPr>
                        <m:t>𝐿</m:t>
                      </m:r>
                      <m:r>
                        <a:rPr lang="el-GR" sz="1800">
                          <a:latin typeface="Cambria Math" panose="02040503050406030204" pitchFamily="18" charset="0"/>
                        </a:rPr>
                        <m:t> </m:t>
                      </m:r>
                      <m:r>
                        <m:rPr>
                          <m:sty m:val="p"/>
                        </m:rPr>
                        <a:rPr lang="el-GR" sz="1800">
                          <a:latin typeface="Cambria Math" panose="02040503050406030204" pitchFamily="18" charset="0"/>
                        </a:rPr>
                        <m:t>καυσίμου</m:t>
                      </m:r>
                    </m:oMath>
                  </m:oMathPara>
                </a14:m>
                <a:endParaRPr lang="en-US" sz="1800" dirty="0"/>
              </a:p>
            </p:txBody>
          </p:sp>
        </mc:Choice>
        <mc:Fallback xmlns="">
          <p:sp>
            <p:nvSpPr>
              <p:cNvPr id="5" name="Content Placeholder 5">
                <a:extLst>
                  <a:ext uri="{FF2B5EF4-FFF2-40B4-BE49-F238E27FC236}">
                    <a16:creationId xmlns:a16="http://schemas.microsoft.com/office/drawing/2014/main" id="{59290A73-E96E-E673-8FAF-AF622265DFB0}"/>
                  </a:ext>
                </a:extLst>
              </p:cNvPr>
              <p:cNvSpPr txBox="1">
                <a:spLocks noRot="1" noChangeAspect="1" noMove="1" noResize="1" noEditPoints="1" noAdjustHandles="1" noChangeArrowheads="1" noChangeShapeType="1" noTextEdit="1"/>
              </p:cNvSpPr>
              <p:nvPr/>
            </p:nvSpPr>
            <p:spPr>
              <a:xfrm>
                <a:off x="2333355" y="4351039"/>
                <a:ext cx="8309114" cy="2241588"/>
              </a:xfrm>
              <a:prstGeom prst="rect">
                <a:avLst/>
              </a:prstGeom>
              <a:blipFill>
                <a:blip r:embed="rId4"/>
                <a:stretch>
                  <a:fillRect l="-293"/>
                </a:stretch>
              </a:blipFill>
            </p:spPr>
            <p:txBody>
              <a:bodyPr/>
              <a:lstStyle/>
              <a:p>
                <a:r>
                  <a:rPr lang="en-US">
                    <a:noFill/>
                  </a:rPr>
                  <a:t> </a:t>
                </a:r>
              </a:p>
            </p:txBody>
          </p:sp>
        </mc:Fallback>
      </mc:AlternateContent>
      <p:sp>
        <p:nvSpPr>
          <p:cNvPr id="6" name="Rectangle: Rounded Corners 5">
            <a:extLst>
              <a:ext uri="{FF2B5EF4-FFF2-40B4-BE49-F238E27FC236}">
                <a16:creationId xmlns:a16="http://schemas.microsoft.com/office/drawing/2014/main" id="{C963AAC1-0238-D4E5-D86F-08D47DC8B0D7}"/>
              </a:ext>
            </a:extLst>
          </p:cNvPr>
          <p:cNvSpPr/>
          <p:nvPr/>
        </p:nvSpPr>
        <p:spPr>
          <a:xfrm>
            <a:off x="4299947" y="1806129"/>
            <a:ext cx="3695385" cy="68768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098DC48-4E5B-CA00-7671-947A4B2D157F}"/>
              </a:ext>
            </a:extLst>
          </p:cNvPr>
          <p:cNvCxnSpPr>
            <a:cxnSpLocks/>
            <a:stCxn id="6" idx="3"/>
            <a:endCxn id="9" idx="0"/>
          </p:cNvCxnSpPr>
          <p:nvPr/>
        </p:nvCxnSpPr>
        <p:spPr>
          <a:xfrm>
            <a:off x="7995332" y="2149974"/>
            <a:ext cx="1437867" cy="616711"/>
          </a:xfrm>
          <a:prstGeom prst="straightConnector1">
            <a:avLst/>
          </a:prstGeom>
          <a:ln w="28575">
            <a:solidFill>
              <a:srgbClr val="357DA8"/>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E9B0F9A3-F4E4-C2B4-AC75-DD21E5AE758B}"/>
              </a:ext>
            </a:extLst>
          </p:cNvPr>
          <p:cNvSpPr/>
          <p:nvPr/>
        </p:nvSpPr>
        <p:spPr>
          <a:xfrm>
            <a:off x="7363375" y="2766685"/>
            <a:ext cx="4139648" cy="1205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Αυτό είναι το κλάσμα κατανομής με βάση την μάζα του ανανά  που υπολογιστικέ και προηγούμενος και ήταν ίσο με 1/34 </a:t>
            </a:r>
            <a:endParaRPr lang="en-US" dirty="0"/>
          </a:p>
        </p:txBody>
      </p:sp>
    </p:spTree>
    <p:extLst>
      <p:ext uri="{BB962C8B-B14F-4D97-AF65-F5344CB8AC3E}">
        <p14:creationId xmlns:p14="http://schemas.microsoft.com/office/powerpoint/2010/main" val="375950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9542B521-4DE9-465C-9294-786094FD1A7B}"/>
              </a:ext>
            </a:extLst>
          </p:cNvPr>
          <p:cNvSpPr txBox="1">
            <a:spLocks/>
          </p:cNvSpPr>
          <p:nvPr/>
        </p:nvSpPr>
        <p:spPr>
          <a:xfrm>
            <a:off x="195105" y="323981"/>
            <a:ext cx="11375571" cy="62730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rPr>
              <a:t>Ισοζύγια</a:t>
            </a:r>
            <a:r>
              <a:rPr lang="el-GR" sz="3200" dirty="0">
                <a:solidFill>
                  <a:srgbClr val="357DA8"/>
                </a:solidFill>
                <a:latin typeface="+mn-lt"/>
                <a:ea typeface="Verdana" panose="020B0604030504040204" pitchFamily="34" charset="0"/>
                <a:cs typeface="Verdana" panose="020B0604030504040204" pitchFamily="34" charset="0"/>
              </a:rPr>
              <a:t> μάζας και ενέργειας των διεργασιών</a:t>
            </a:r>
          </a:p>
          <a:p>
            <a:pPr algn="ctr"/>
            <a:endParaRPr lang="en-US" sz="3200" dirty="0">
              <a:solidFill>
                <a:srgbClr val="357DA8"/>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2/1/2023</a:t>
            </a:fld>
            <a:endParaRPr lang="en-GB"/>
          </a:p>
        </p:txBody>
      </p:sp>
      <p:sp>
        <p:nvSpPr>
          <p:cNvPr id="18" name="Footer Placeholder 17">
            <a:extLst>
              <a:ext uri="{FF2B5EF4-FFF2-40B4-BE49-F238E27FC236}">
                <a16:creationId xmlns:a16="http://schemas.microsoft.com/office/drawing/2014/main" id="{B247E80E-66C9-42B3-948F-2A086EFAB6EF}"/>
              </a:ext>
            </a:extLst>
          </p:cNvPr>
          <p:cNvSpPr>
            <a:spLocks noGrp="1"/>
          </p:cNvSpPr>
          <p:nvPr>
            <p:ph type="ftr" sz="quarter" idx="11"/>
          </p:nvPr>
        </p:nvSpPr>
        <p:spPr/>
        <p:txBody>
          <a:bodyPr/>
          <a:lstStyle/>
          <a:p>
            <a:r>
              <a:rPr lang="el-GR"/>
              <a:t>Τεχνικές Ολοκληρωμένου Σχεδιασμού Βιώσιμων Βιομηχανιών και Συστημάτων Διεργασιών. Δημήτριος Λαδάκης</a:t>
            </a:r>
            <a:endParaRPr lang="en-GB" dirty="0"/>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5</a:t>
            </a:fld>
            <a:endParaRPr lang="en-GB"/>
          </a:p>
        </p:txBody>
      </p:sp>
      <p:pic>
        <p:nvPicPr>
          <p:cNvPr id="8" name="Εικόνα 3">
            <a:extLst>
              <a:ext uri="{FF2B5EF4-FFF2-40B4-BE49-F238E27FC236}">
                <a16:creationId xmlns:a16="http://schemas.microsoft.com/office/drawing/2014/main" id="{D5EFE407-DDE8-4D82-B34F-D2B83AFEF51E}"/>
              </a:ext>
            </a:extLst>
          </p:cNvPr>
          <p:cNvPicPr/>
          <p:nvPr/>
        </p:nvPicPr>
        <p:blipFill rotWithShape="1">
          <a:blip r:embed="rId2" cstate="print"/>
          <a:srcRect l="1824" t="18278" r="4107" b="19428"/>
          <a:stretch/>
        </p:blipFill>
        <p:spPr bwMode="auto">
          <a:xfrm>
            <a:off x="1217760" y="2341383"/>
            <a:ext cx="9756479" cy="4213412"/>
          </a:xfrm>
          <a:prstGeom prst="rect">
            <a:avLst/>
          </a:prstGeom>
          <a:noFill/>
          <a:ln>
            <a:noFill/>
          </a:ln>
          <a:extLst>
            <a:ext uri="{53640926-AAD7-44D8-BBD7-CCE9431645EC}">
              <a14:shadowObscured xmlns:a14="http://schemas.microsoft.com/office/drawing/2010/main"/>
            </a:ext>
          </a:extLst>
        </p:spPr>
      </p:pic>
      <p:sp>
        <p:nvSpPr>
          <p:cNvPr id="13" name="TextBox 12">
            <a:extLst>
              <a:ext uri="{FF2B5EF4-FFF2-40B4-BE49-F238E27FC236}">
                <a16:creationId xmlns:a16="http://schemas.microsoft.com/office/drawing/2014/main" id="{70952859-D82A-4D46-B78D-3FEEE220D498}"/>
              </a:ext>
            </a:extLst>
          </p:cNvPr>
          <p:cNvSpPr txBox="1"/>
          <p:nvPr/>
        </p:nvSpPr>
        <p:spPr>
          <a:xfrm>
            <a:off x="1336430" y="1174146"/>
            <a:ext cx="9339439" cy="1323439"/>
          </a:xfrm>
          <a:prstGeom prst="rect">
            <a:avLst/>
          </a:prstGeom>
          <a:noFill/>
        </p:spPr>
        <p:txBody>
          <a:bodyPr wrap="square">
            <a:spAutoFit/>
          </a:bodyPr>
          <a:lstStyle/>
          <a:p>
            <a:r>
              <a:rPr lang="el-GR" sz="1600" dirty="0">
                <a:latin typeface="Verdana" panose="020B0604030504040204" pitchFamily="34" charset="0"/>
                <a:ea typeface="Verdana" panose="020B0604030504040204" pitchFamily="34" charset="0"/>
                <a:cs typeface="Times New Roman" panose="02020603050405020304" pitchFamily="18" charset="0"/>
              </a:rPr>
              <a:t>Προσομοίωση με υ</a:t>
            </a:r>
            <a:r>
              <a:rPr lang="el-GR" sz="16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πολογιστικά εργαλεία (</a:t>
            </a:r>
            <a:r>
              <a:rPr lang="el-GR" sz="1600" b="0" i="0" kern="1200" dirty="0" err="1">
                <a:solidFill>
                  <a:schemeClr val="dk1"/>
                </a:solidFill>
                <a:effectLst/>
                <a:latin typeface="Verdana" panose="020B0604030504040204" pitchFamily="34" charset="0"/>
                <a:ea typeface="Verdana" panose="020B0604030504040204" pitchFamily="34" charset="0"/>
              </a:rPr>
              <a:t>UniSim</a:t>
            </a:r>
            <a:r>
              <a:rPr lang="el-GR" sz="1600" b="0" i="0" kern="1200" dirty="0">
                <a:solidFill>
                  <a:schemeClr val="dk1"/>
                </a:solidFill>
                <a:effectLst/>
                <a:latin typeface="Verdana" panose="020B0604030504040204" pitchFamily="34" charset="0"/>
                <a:ea typeface="Verdana" panose="020B0604030504040204" pitchFamily="34" charset="0"/>
              </a:rPr>
              <a:t> </a:t>
            </a:r>
            <a:r>
              <a:rPr lang="el-GR" sz="1600" b="0" i="0" kern="1200" dirty="0" err="1">
                <a:solidFill>
                  <a:schemeClr val="dk1"/>
                </a:solidFill>
                <a:effectLst/>
                <a:latin typeface="Verdana" panose="020B0604030504040204" pitchFamily="34" charset="0"/>
                <a:ea typeface="Verdana" panose="020B0604030504040204" pitchFamily="34" charset="0"/>
              </a:rPr>
              <a:t>Design-Honeywell</a:t>
            </a:r>
            <a:r>
              <a:rPr lang="en-US" sz="1600" b="0" i="0" kern="1200" dirty="0">
                <a:solidFill>
                  <a:schemeClr val="dk1"/>
                </a:solidFill>
                <a:effectLst/>
                <a:latin typeface="Verdana" panose="020B0604030504040204" pitchFamily="34" charset="0"/>
                <a:ea typeface="Verdana" panose="020B0604030504040204" pitchFamily="34" charset="0"/>
              </a:rPr>
              <a:t>, Aspen Plus</a:t>
            </a:r>
            <a:r>
              <a:rPr lang="el-GR" sz="16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a:t>
            </a:r>
          </a:p>
          <a:p>
            <a:pPr marL="285750" indent="-285750">
              <a:buFont typeface="Arial" panose="020B0604020202020204" pitchFamily="34" charset="0"/>
              <a:buChar char="•"/>
            </a:pPr>
            <a:r>
              <a:rPr lang="el-GR" sz="1600" dirty="0">
                <a:latin typeface="Verdana" panose="020B0604030504040204" pitchFamily="34" charset="0"/>
                <a:ea typeface="Verdana" panose="020B0604030504040204" pitchFamily="34" charset="0"/>
              </a:rPr>
              <a:t>Δυνατότητα υπολογισμού ισοζυγίων μάζας και ενέργειας με ακρίβεια </a:t>
            </a:r>
          </a:p>
          <a:p>
            <a:pPr marL="285750" indent="-285750">
              <a:buFont typeface="Arial" panose="020B0604020202020204" pitchFamily="34" charset="0"/>
              <a:buChar char="•"/>
            </a:pPr>
            <a:r>
              <a:rPr lang="el-GR" sz="1600" dirty="0">
                <a:latin typeface="Verdana" panose="020B0604030504040204" pitchFamily="34" charset="0"/>
                <a:ea typeface="Verdana" panose="020B0604030504040204" pitchFamily="34" charset="0"/>
              </a:rPr>
              <a:t>Διαθέτουν βιβλιοθήκες δεδομένων για πολλές χημικές ουσίες και ενώσεις </a:t>
            </a:r>
          </a:p>
          <a:p>
            <a:pPr marL="285750" indent="-285750">
              <a:buFont typeface="Arial" panose="020B0604020202020204" pitchFamily="34" charset="0"/>
              <a:buChar char="•"/>
            </a:pPr>
            <a:r>
              <a:rPr lang="el-GR" sz="1600" dirty="0">
                <a:latin typeface="Verdana" panose="020B0604030504040204" pitchFamily="34" charset="0"/>
                <a:ea typeface="Verdana" panose="020B0604030504040204" pitchFamily="34" charset="0"/>
              </a:rPr>
              <a:t>Ικανότητα επίλυσης μαθηματικών μοντέλων και βελτιστοποίησης</a:t>
            </a:r>
            <a:endParaRPr lang="en-US" sz="16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l-GR" sz="1600" dirty="0">
                <a:latin typeface="Verdana" panose="020B0604030504040204" pitchFamily="34" charset="0"/>
                <a:ea typeface="Verdana" panose="020B0604030504040204" pitchFamily="34" charset="0"/>
              </a:rPr>
              <a:t>Προτυποποίηση αποτελεσμάτων </a:t>
            </a:r>
          </a:p>
        </p:txBody>
      </p:sp>
    </p:spTree>
    <p:extLst>
      <p:ext uri="{BB962C8B-B14F-4D97-AF65-F5344CB8AC3E}">
        <p14:creationId xmlns:p14="http://schemas.microsoft.com/office/powerpoint/2010/main" val="927911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E9910D-85FE-3F00-AA5C-9300F52E3A1B}"/>
              </a:ext>
            </a:extLst>
          </p:cNvPr>
          <p:cNvSpPr txBox="1">
            <a:spLocks/>
          </p:cNvSpPr>
          <p:nvPr/>
        </p:nvSpPr>
        <p:spPr>
          <a:xfrm>
            <a:off x="2013102" y="190732"/>
            <a:ext cx="7093559" cy="9412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l-GR" dirty="0"/>
              <a:t>Καταλληλόλητα των Μεθόδων</a:t>
            </a:r>
            <a:endParaRPr lang="en-US" dirty="0"/>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50</a:t>
            </a:fld>
            <a:endParaRPr lang="en-US">
              <a:solidFill>
                <a:srgbClr val="FFFFFF"/>
              </a:solidFill>
            </a:endParaRPr>
          </a:p>
        </p:txBody>
      </p:sp>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E3FE99D5-734E-5F9B-DD3C-F472BF144030}"/>
              </a:ext>
            </a:extLst>
          </p:cNvPr>
          <p:cNvSpPr txBox="1"/>
          <p:nvPr/>
        </p:nvSpPr>
        <p:spPr>
          <a:xfrm>
            <a:off x="1616150" y="1745644"/>
            <a:ext cx="8959700" cy="3970318"/>
          </a:xfrm>
          <a:prstGeom prst="rect">
            <a:avLst/>
          </a:prstGeom>
          <a:noFill/>
        </p:spPr>
        <p:txBody>
          <a:bodyPr wrap="square">
            <a:spAutoFit/>
          </a:bodyPr>
          <a:lstStyle/>
          <a:p>
            <a:pPr marL="285750" indent="-285750">
              <a:buFont typeface="Arial" panose="020B0604020202020204" pitchFamily="34" charset="0"/>
              <a:buChar char="•"/>
            </a:pPr>
            <a:r>
              <a:rPr lang="en-US" sz="2800" dirty="0" err="1"/>
              <a:t>Το</a:t>
            </a:r>
            <a:r>
              <a:rPr lang="en-US" sz="2800" dirty="0"/>
              <a:t> ISO </a:t>
            </a:r>
            <a:r>
              <a:rPr lang="en-US" sz="2800" dirty="0" err="1"/>
              <a:t>δεν</a:t>
            </a:r>
            <a:r>
              <a:rPr lang="en-US" sz="2800" dirty="0"/>
              <a:t> π</a:t>
            </a:r>
            <a:r>
              <a:rPr lang="en-US" sz="2800" dirty="0" err="1"/>
              <a:t>ροσδιορίζει</a:t>
            </a:r>
            <a:r>
              <a:rPr lang="en-US" sz="2800" dirty="0"/>
              <a:t> π</a:t>
            </a:r>
            <a:r>
              <a:rPr lang="en-US" sz="2800" dirty="0" err="1"/>
              <a:t>οι</a:t>
            </a:r>
            <a:r>
              <a:rPr lang="en-US" sz="2800" dirty="0"/>
              <a:t>α μέθοδο κατανομής (π.χ. </a:t>
            </a:r>
            <a:r>
              <a:rPr lang="en-US" sz="2800" dirty="0" err="1"/>
              <a:t>μάζ</a:t>
            </a:r>
            <a:r>
              <a:rPr lang="en-US" sz="2800" dirty="0"/>
              <a:t>α, ενέργεια) να χρησιμοποιήσει</a:t>
            </a:r>
            <a:endParaRPr lang="el-GR" sz="2800" dirty="0"/>
          </a:p>
          <a:p>
            <a:endParaRPr lang="en-US" sz="2800" dirty="0"/>
          </a:p>
          <a:p>
            <a:pPr marL="285750" indent="-285750">
              <a:buFont typeface="Arial" panose="020B0604020202020204" pitchFamily="34" charset="0"/>
              <a:buChar char="•"/>
            </a:pPr>
            <a:r>
              <a:rPr lang="en-US" sz="2800" dirty="0"/>
              <a:t>Λ</a:t>
            </a:r>
            <a:r>
              <a:rPr lang="el-GR" sz="2800" dirty="0" err="1"/>
              <a:t>έει</a:t>
            </a:r>
            <a:r>
              <a:rPr lang="en-US" sz="2800" dirty="0"/>
              <a:t> μόνο εάν δεν μπορείτε να αποφύγετε, δοκιμάστε πρώτα τη φυσική σχέση</a:t>
            </a:r>
            <a:endParaRPr lang="el-GR" sz="2800" dirty="0"/>
          </a:p>
          <a:p>
            <a:pPr marL="742950" lvl="1" indent="-285750">
              <a:buFont typeface="Arial" panose="020B0604020202020204" pitchFamily="34" charset="0"/>
              <a:buChar char="•"/>
            </a:pPr>
            <a:r>
              <a:rPr lang="en-US" sz="2800" dirty="0"/>
              <a:t>Η μάζα μπορεί να έχει περισσότερο νόημα (γιατί;)</a:t>
            </a:r>
            <a:endParaRPr lang="el-GR" sz="2800" dirty="0"/>
          </a:p>
          <a:p>
            <a:pPr marL="742950" lvl="1" indent="-285750">
              <a:buFont typeface="Arial" panose="020B0604020202020204" pitchFamily="34" charset="0"/>
              <a:buChar char="•"/>
            </a:pPr>
            <a:r>
              <a:rPr lang="en-US" sz="2800" dirty="0"/>
              <a:t>Μπ</a:t>
            </a:r>
            <a:r>
              <a:rPr lang="en-US" sz="2800" dirty="0" err="1"/>
              <a:t>ορείτε</a:t>
            </a:r>
            <a:r>
              <a:rPr lang="en-US" sz="2800" dirty="0"/>
              <a:t> να επιλέξετε να </a:t>
            </a:r>
            <a:r>
              <a:rPr lang="en-US" sz="2800" dirty="0" err="1"/>
              <a:t>μην</a:t>
            </a:r>
            <a:r>
              <a:rPr lang="en-US" sz="2800" dirty="0"/>
              <a:t> απ</a:t>
            </a:r>
            <a:r>
              <a:rPr lang="en-US" sz="2800" dirty="0" err="1"/>
              <a:t>οφύγετε</a:t>
            </a:r>
            <a:endParaRPr lang="el-GR" sz="2800" dirty="0"/>
          </a:p>
          <a:p>
            <a:pPr marL="742950" lvl="1" indent="-285750">
              <a:buFont typeface="Arial" panose="020B0604020202020204" pitchFamily="34" charset="0"/>
              <a:buChar char="•"/>
            </a:pPr>
            <a:endParaRPr lang="el-GR" sz="2800" dirty="0"/>
          </a:p>
          <a:p>
            <a:pPr marL="285750" indent="-285750">
              <a:buFont typeface="Arial" panose="020B0604020202020204" pitchFamily="34" charset="0"/>
              <a:buChar char="•"/>
            </a:pPr>
            <a:r>
              <a:rPr lang="en-US" sz="2800" dirty="0"/>
              <a:t>ΠΩΣ ΝΑ ΑΠΟΦΑΣΙΣΕΙΣ;</a:t>
            </a:r>
          </a:p>
        </p:txBody>
      </p:sp>
    </p:spTree>
    <p:extLst>
      <p:ext uri="{BB962C8B-B14F-4D97-AF65-F5344CB8AC3E}">
        <p14:creationId xmlns:p14="http://schemas.microsoft.com/office/powerpoint/2010/main" val="2023045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FE9910D-85FE-3F00-AA5C-9300F52E3A1B}"/>
              </a:ext>
            </a:extLst>
          </p:cNvPr>
          <p:cNvSpPr txBox="1">
            <a:spLocks/>
          </p:cNvSpPr>
          <p:nvPr/>
        </p:nvSpPr>
        <p:spPr>
          <a:xfrm>
            <a:off x="2013102" y="190732"/>
            <a:ext cx="7093559" cy="941202"/>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spcAft>
                <a:spcPts val="600"/>
              </a:spcAft>
            </a:pPr>
            <a:r>
              <a:rPr lang="el-GR" dirty="0"/>
              <a:t>Κατανομή – Ανάλυση Ευαισθησίας</a:t>
            </a:r>
            <a:endParaRPr lang="en-US" dirty="0"/>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51</a:t>
            </a:fld>
            <a:endParaRPr lang="en-US">
              <a:solidFill>
                <a:srgbClr val="FFFFFF"/>
              </a:solidFill>
            </a:endParaRPr>
          </a:p>
        </p:txBody>
      </p:sp>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E3FE99D5-734E-5F9B-DD3C-F472BF144030}"/>
              </a:ext>
            </a:extLst>
          </p:cNvPr>
          <p:cNvSpPr txBox="1"/>
          <p:nvPr/>
        </p:nvSpPr>
        <p:spPr>
          <a:xfrm>
            <a:off x="1447208" y="1543625"/>
            <a:ext cx="10458910" cy="4339650"/>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l-GR" sz="2800" dirty="0"/>
              <a:t>Έχει σημασία η επιλογή της μεθόδου κατανομής;</a:t>
            </a:r>
          </a:p>
          <a:p>
            <a:pPr marL="742950" lvl="1" indent="-285750">
              <a:spcAft>
                <a:spcPts val="1200"/>
              </a:spcAft>
              <a:buFont typeface="Arial" panose="020B0604020202020204" pitchFamily="34" charset="0"/>
              <a:buChar char="•"/>
            </a:pPr>
            <a:r>
              <a:rPr lang="el-GR" sz="2400" dirty="0"/>
              <a:t>Π.χ.: αν επιλέγαμε την κατανομή βάσει μάζας στο μοντέλο μας, ποια θα ήταν η κατανομή μας;</a:t>
            </a:r>
          </a:p>
          <a:p>
            <a:pPr marL="742950" lvl="1" indent="-285750">
              <a:spcAft>
                <a:spcPts val="1200"/>
              </a:spcAft>
              <a:buFont typeface="Arial" panose="020B0604020202020204" pitchFamily="34" charset="0"/>
              <a:buChar char="•"/>
            </a:pPr>
            <a:r>
              <a:rPr lang="el-GR" sz="2400" dirty="0"/>
              <a:t>Πόσο διαφορετικό θα ήταν για τον αριθμό ή την οικονομική αξία;</a:t>
            </a:r>
          </a:p>
          <a:p>
            <a:pPr marL="285750" indent="-285750">
              <a:spcAft>
                <a:spcPts val="1200"/>
              </a:spcAft>
              <a:buFont typeface="Arial" panose="020B0604020202020204" pitchFamily="34" charset="0"/>
              <a:buChar char="•"/>
            </a:pPr>
            <a:r>
              <a:rPr lang="el-GR" sz="2800" dirty="0"/>
              <a:t>Η ανάλυση ευαισθησίας είναι γενική, δεν επικεντρώνεται μόνο σε αυτό το μικρό κομμάτι.</a:t>
            </a:r>
          </a:p>
          <a:p>
            <a:pPr marL="742950" lvl="1" indent="-285750">
              <a:spcAft>
                <a:spcPts val="1200"/>
              </a:spcAft>
              <a:buFont typeface="Arial" panose="020B0604020202020204" pitchFamily="34" charset="0"/>
              <a:buChar char="•"/>
            </a:pPr>
            <a:r>
              <a:rPr lang="el-GR" sz="2400" dirty="0"/>
              <a:t>Φανταστείτε ότι κάναμε πλήρη ενεργειακή LCA από ανανά... Ο τρόπος που κατανείμαμε τη βενζίνη σε αυτή τη μικρή διαδικασία είναι μάλλον αμελητέα συνολικά. Αυτό είναι που έχει σημασία</a:t>
            </a:r>
            <a:r>
              <a:rPr lang="el-GR" sz="2800" dirty="0"/>
              <a:t>.</a:t>
            </a:r>
            <a:endParaRPr lang="en-US" sz="2800" dirty="0"/>
          </a:p>
        </p:txBody>
      </p:sp>
    </p:spTree>
    <p:extLst>
      <p:ext uri="{BB962C8B-B14F-4D97-AF65-F5344CB8AC3E}">
        <p14:creationId xmlns:p14="http://schemas.microsoft.com/office/powerpoint/2010/main" val="918790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52</a:t>
            </a:fld>
            <a:endParaRPr lang="en-US">
              <a:solidFill>
                <a:srgbClr val="FFFFFF"/>
              </a:solidFill>
            </a:endParaRPr>
          </a:p>
        </p:txBody>
      </p:sp>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D9349E78-B9E3-F0C9-A7D4-1F6F422E8170}"/>
              </a:ext>
            </a:extLst>
          </p:cNvPr>
          <p:cNvSpPr txBox="1"/>
          <p:nvPr/>
        </p:nvSpPr>
        <p:spPr>
          <a:xfrm>
            <a:off x="2196469" y="1182231"/>
            <a:ext cx="8397363" cy="2677656"/>
          </a:xfrm>
          <a:prstGeom prst="rect">
            <a:avLst/>
          </a:prstGeom>
          <a:noFill/>
        </p:spPr>
        <p:txBody>
          <a:bodyPr wrap="square">
            <a:spAutoFit/>
          </a:bodyPr>
          <a:lstStyle/>
          <a:p>
            <a:r>
              <a:rPr lang="en-US" sz="2800" b="1" dirty="0" err="1"/>
              <a:t>Μέθοδοι</a:t>
            </a:r>
            <a:r>
              <a:rPr lang="en-US" sz="2800" b="1" dirty="0"/>
              <a:t>:</a:t>
            </a:r>
            <a:endParaRPr lang="el-GR" sz="2800" b="1" dirty="0"/>
          </a:p>
          <a:p>
            <a:pPr marL="457200" indent="-457200">
              <a:buFont typeface="Arial" panose="020B0604020202020204" pitchFamily="34" charset="0"/>
              <a:buChar char="•"/>
            </a:pPr>
            <a:endParaRPr lang="el-GR" sz="2800" b="1" dirty="0"/>
          </a:p>
          <a:p>
            <a:pPr marL="457200" indent="-457200">
              <a:buFont typeface="Arial" panose="020B0604020202020204" pitchFamily="34" charset="0"/>
              <a:buChar char="•"/>
            </a:pPr>
            <a:r>
              <a:rPr lang="en-US" sz="2800" b="1" dirty="0"/>
              <a:t>Απ</a:t>
            </a:r>
            <a:r>
              <a:rPr lang="en-US" sz="2800" b="1" dirty="0" err="1"/>
              <a:t>οσύνθεση</a:t>
            </a:r>
            <a:r>
              <a:rPr lang="en-US" sz="2800" b="1" dirty="0"/>
              <a:t> (αποφεύγει την κατα</a:t>
            </a:r>
            <a:r>
              <a:rPr lang="en-US" sz="2800" b="1" dirty="0" err="1"/>
              <a:t>νομή</a:t>
            </a:r>
            <a:r>
              <a:rPr lang="en-US" sz="2800" b="1" dirty="0"/>
              <a:t>)</a:t>
            </a:r>
            <a:endParaRPr lang="el-GR" sz="2800" b="1" dirty="0"/>
          </a:p>
          <a:p>
            <a:pPr marL="457200" indent="-457200">
              <a:buFont typeface="Arial" panose="020B0604020202020204" pitchFamily="34" charset="0"/>
              <a:buChar char="•"/>
            </a:pPr>
            <a:r>
              <a:rPr lang="en-US" sz="2800" b="1" dirty="0"/>
              <a:t>Επ</a:t>
            </a:r>
            <a:r>
              <a:rPr lang="en-US" sz="2800" b="1" dirty="0" err="1"/>
              <a:t>έκτ</a:t>
            </a:r>
            <a:r>
              <a:rPr lang="en-US" sz="2800" b="1" dirty="0"/>
              <a:t>αση συστήματος (αποφεύγει την κατανομή)</a:t>
            </a:r>
            <a:endParaRPr lang="el-GR" sz="2800" b="1" dirty="0"/>
          </a:p>
          <a:p>
            <a:pPr marL="457200" indent="-457200">
              <a:buFont typeface="Arial" panose="020B0604020202020204" pitchFamily="34" charset="0"/>
              <a:buChar char="•"/>
            </a:pPr>
            <a:r>
              <a:rPr lang="en-US" sz="2800" b="1" dirty="0"/>
              <a:t>Κατα</a:t>
            </a:r>
            <a:r>
              <a:rPr lang="en-US" sz="2800" b="1" dirty="0" err="1"/>
              <a:t>νομή</a:t>
            </a:r>
            <a:r>
              <a:rPr lang="en-US" sz="2800" b="1" dirty="0"/>
              <a:t> κατά μάζα, ενέργεια ή οικονομική αξία</a:t>
            </a:r>
            <a:endParaRPr lang="el-GR" sz="2800" b="1" dirty="0"/>
          </a:p>
        </p:txBody>
      </p:sp>
    </p:spTree>
    <p:extLst>
      <p:ext uri="{BB962C8B-B14F-4D97-AF65-F5344CB8AC3E}">
        <p14:creationId xmlns:p14="http://schemas.microsoft.com/office/powerpoint/2010/main" val="26167274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53</a:t>
            </a:fld>
            <a:endParaRPr lang="en-US">
              <a:solidFill>
                <a:srgbClr val="FFFFFF"/>
              </a:solidFill>
            </a:endParaRPr>
          </a:p>
        </p:txBody>
      </p:sp>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0" name="Group 49">
            <a:extLst>
              <a:ext uri="{FF2B5EF4-FFF2-40B4-BE49-F238E27FC236}">
                <a16:creationId xmlns:a16="http://schemas.microsoft.com/office/drawing/2014/main" id="{9CEA0CD2-D992-4F08-FABB-AF6D8C211A14}"/>
              </a:ext>
            </a:extLst>
          </p:cNvPr>
          <p:cNvGrpSpPr/>
          <p:nvPr/>
        </p:nvGrpSpPr>
        <p:grpSpPr>
          <a:xfrm>
            <a:off x="7734966" y="3563783"/>
            <a:ext cx="628898" cy="2487613"/>
            <a:chOff x="5783263" y="3552825"/>
            <a:chExt cx="628898" cy="2487613"/>
          </a:xfrm>
        </p:grpSpPr>
        <p:sp>
          <p:nvSpPr>
            <p:cNvPr id="51" name="Text Box 41">
              <a:extLst>
                <a:ext uri="{FF2B5EF4-FFF2-40B4-BE49-F238E27FC236}">
                  <a16:creationId xmlns:a16="http://schemas.microsoft.com/office/drawing/2014/main" id="{333F1EFE-BF72-EC59-23F0-2DBE665D4580}"/>
                </a:ext>
              </a:extLst>
            </p:cNvPr>
            <p:cNvSpPr txBox="1">
              <a:spLocks noChangeArrowheads="1"/>
            </p:cNvSpPr>
            <p:nvPr/>
          </p:nvSpPr>
          <p:spPr bwMode="auto">
            <a:xfrm>
              <a:off x="5783263" y="3552825"/>
              <a:ext cx="628898" cy="338554"/>
            </a:xfrm>
            <a:prstGeom prst="rect">
              <a:avLst/>
            </a:prstGeom>
            <a:noFill/>
            <a:ln w="9525">
              <a:noFill/>
              <a:miter lim="800000"/>
              <a:headEnd/>
              <a:tailEnd/>
            </a:ln>
          </p:spPr>
          <p:txBody>
            <a:bodyPr wrap="none">
              <a:prstTxWarp prst="textNoShape">
                <a:avLst/>
              </a:prstTxWarp>
              <a:spAutoFit/>
            </a:bodyPr>
            <a:lstStyle/>
            <a:p>
              <a:r>
                <a:rPr lang="en-US" sz="1600" dirty="0"/>
                <a:t>10 kg</a:t>
              </a:r>
            </a:p>
          </p:txBody>
        </p:sp>
        <p:sp>
          <p:nvSpPr>
            <p:cNvPr id="52" name="Text Box 42">
              <a:extLst>
                <a:ext uri="{FF2B5EF4-FFF2-40B4-BE49-F238E27FC236}">
                  <a16:creationId xmlns:a16="http://schemas.microsoft.com/office/drawing/2014/main" id="{240EFEA2-CC19-3621-4292-CF447236539D}"/>
                </a:ext>
              </a:extLst>
            </p:cNvPr>
            <p:cNvSpPr txBox="1">
              <a:spLocks noChangeArrowheads="1"/>
            </p:cNvSpPr>
            <p:nvPr/>
          </p:nvSpPr>
          <p:spPr bwMode="auto">
            <a:xfrm>
              <a:off x="5783263" y="4027488"/>
              <a:ext cx="524903" cy="338554"/>
            </a:xfrm>
            <a:prstGeom prst="rect">
              <a:avLst/>
            </a:prstGeom>
            <a:noFill/>
            <a:ln w="9525">
              <a:noFill/>
              <a:miter lim="800000"/>
              <a:headEnd/>
              <a:tailEnd/>
            </a:ln>
          </p:spPr>
          <p:txBody>
            <a:bodyPr wrap="none">
              <a:prstTxWarp prst="textNoShape">
                <a:avLst/>
              </a:prstTxWarp>
              <a:spAutoFit/>
            </a:bodyPr>
            <a:lstStyle/>
            <a:p>
              <a:r>
                <a:rPr lang="en-US" sz="1600" dirty="0"/>
                <a:t>4 kg</a:t>
              </a:r>
            </a:p>
          </p:txBody>
        </p:sp>
        <p:sp>
          <p:nvSpPr>
            <p:cNvPr id="53" name="Text Box 43">
              <a:extLst>
                <a:ext uri="{FF2B5EF4-FFF2-40B4-BE49-F238E27FC236}">
                  <a16:creationId xmlns:a16="http://schemas.microsoft.com/office/drawing/2014/main" id="{2D7EDC26-A03E-C0A6-850B-59BF88AE1EF5}"/>
                </a:ext>
              </a:extLst>
            </p:cNvPr>
            <p:cNvSpPr txBox="1">
              <a:spLocks noChangeArrowheads="1"/>
            </p:cNvSpPr>
            <p:nvPr/>
          </p:nvSpPr>
          <p:spPr bwMode="auto">
            <a:xfrm>
              <a:off x="5783263" y="4840288"/>
              <a:ext cx="566738" cy="369888"/>
            </a:xfrm>
            <a:prstGeom prst="rect">
              <a:avLst/>
            </a:prstGeom>
            <a:noFill/>
            <a:ln w="9525">
              <a:noFill/>
              <a:round/>
              <a:headEnd/>
              <a:tailEnd type="triangle" w="med" len="med"/>
            </a:ln>
          </p:spPr>
          <p:txBody>
            <a:bodyPr wrap="none" anchor="ctr">
              <a:prstTxWarp prst="textNoShape">
                <a:avLst/>
              </a:prstTxWarp>
            </a:bodyPr>
            <a:lstStyle/>
            <a:p>
              <a:r>
                <a:rPr lang="en-US" sz="1600" dirty="0"/>
                <a:t>6 kg</a:t>
              </a:r>
            </a:p>
          </p:txBody>
        </p:sp>
        <p:sp>
          <p:nvSpPr>
            <p:cNvPr id="54" name="Text Box 44">
              <a:extLst>
                <a:ext uri="{FF2B5EF4-FFF2-40B4-BE49-F238E27FC236}">
                  <a16:creationId xmlns:a16="http://schemas.microsoft.com/office/drawing/2014/main" id="{162A55D1-82A2-91EE-4F96-C39436B65723}"/>
                </a:ext>
              </a:extLst>
            </p:cNvPr>
            <p:cNvSpPr txBox="1">
              <a:spLocks noChangeArrowheads="1"/>
            </p:cNvSpPr>
            <p:nvPr/>
          </p:nvSpPr>
          <p:spPr bwMode="auto">
            <a:xfrm>
              <a:off x="5783263" y="5280025"/>
              <a:ext cx="524903" cy="338554"/>
            </a:xfrm>
            <a:prstGeom prst="rect">
              <a:avLst/>
            </a:prstGeom>
            <a:noFill/>
            <a:ln w="9525">
              <a:noFill/>
              <a:miter lim="800000"/>
              <a:headEnd/>
              <a:tailEnd/>
            </a:ln>
          </p:spPr>
          <p:txBody>
            <a:bodyPr wrap="none">
              <a:prstTxWarp prst="textNoShape">
                <a:avLst/>
              </a:prstTxWarp>
              <a:spAutoFit/>
            </a:bodyPr>
            <a:lstStyle/>
            <a:p>
              <a:r>
                <a:rPr lang="en-US" sz="1600" dirty="0"/>
                <a:t>7 kg</a:t>
              </a:r>
            </a:p>
          </p:txBody>
        </p:sp>
        <p:sp>
          <p:nvSpPr>
            <p:cNvPr id="55" name="Text Box 45">
              <a:extLst>
                <a:ext uri="{FF2B5EF4-FFF2-40B4-BE49-F238E27FC236}">
                  <a16:creationId xmlns:a16="http://schemas.microsoft.com/office/drawing/2014/main" id="{70DD00EC-674C-8D19-F470-CC9577C111FB}"/>
                </a:ext>
              </a:extLst>
            </p:cNvPr>
            <p:cNvSpPr txBox="1">
              <a:spLocks noChangeArrowheads="1"/>
            </p:cNvSpPr>
            <p:nvPr/>
          </p:nvSpPr>
          <p:spPr bwMode="auto">
            <a:xfrm>
              <a:off x="5784851" y="5703888"/>
              <a:ext cx="568325" cy="336550"/>
            </a:xfrm>
            <a:prstGeom prst="rect">
              <a:avLst/>
            </a:prstGeom>
            <a:noFill/>
            <a:ln w="9525">
              <a:noFill/>
              <a:miter lim="800000"/>
              <a:headEnd/>
              <a:tailEnd/>
            </a:ln>
          </p:spPr>
          <p:txBody>
            <a:bodyPr wrap="none">
              <a:prstTxWarp prst="textNoShape">
                <a:avLst/>
              </a:prstTxWarp>
              <a:spAutoFit/>
            </a:bodyPr>
            <a:lstStyle/>
            <a:p>
              <a:r>
                <a:rPr lang="en-US" sz="1600" dirty="0"/>
                <a:t>1 kg</a:t>
              </a:r>
            </a:p>
          </p:txBody>
        </p:sp>
      </p:grpSp>
      <p:grpSp>
        <p:nvGrpSpPr>
          <p:cNvPr id="56" name="Group 55">
            <a:extLst>
              <a:ext uri="{FF2B5EF4-FFF2-40B4-BE49-F238E27FC236}">
                <a16:creationId xmlns:a16="http://schemas.microsoft.com/office/drawing/2014/main" id="{9781014F-0E3B-F7A0-B580-1DA4C1346C27}"/>
              </a:ext>
            </a:extLst>
          </p:cNvPr>
          <p:cNvGrpSpPr/>
          <p:nvPr/>
        </p:nvGrpSpPr>
        <p:grpSpPr>
          <a:xfrm>
            <a:off x="2959766" y="2750983"/>
            <a:ext cx="3198813" cy="2451100"/>
            <a:chOff x="931863" y="2603500"/>
            <a:chExt cx="3198813" cy="2451100"/>
          </a:xfrm>
        </p:grpSpPr>
        <p:sp>
          <p:nvSpPr>
            <p:cNvPr id="57" name="Line 24">
              <a:extLst>
                <a:ext uri="{FF2B5EF4-FFF2-40B4-BE49-F238E27FC236}">
                  <a16:creationId xmlns:a16="http://schemas.microsoft.com/office/drawing/2014/main" id="{A50190F0-FB34-EE8B-C8EB-3FDB1B2A0C60}"/>
                </a:ext>
              </a:extLst>
            </p:cNvPr>
            <p:cNvSpPr>
              <a:spLocks noChangeShapeType="1"/>
            </p:cNvSpPr>
            <p:nvPr/>
          </p:nvSpPr>
          <p:spPr bwMode="auto">
            <a:xfrm>
              <a:off x="3556001" y="3249613"/>
              <a:ext cx="0" cy="203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 name="Line 8">
              <a:extLst>
                <a:ext uri="{FF2B5EF4-FFF2-40B4-BE49-F238E27FC236}">
                  <a16:creationId xmlns:a16="http://schemas.microsoft.com/office/drawing/2014/main" id="{0D7F7CC5-1F83-4338-0441-BA3D12983F9A}"/>
                </a:ext>
              </a:extLst>
            </p:cNvPr>
            <p:cNvSpPr>
              <a:spLocks noChangeShapeType="1"/>
            </p:cNvSpPr>
            <p:nvPr/>
          </p:nvSpPr>
          <p:spPr bwMode="auto">
            <a:xfrm>
              <a:off x="1531938" y="36988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 name="Line 9">
              <a:extLst>
                <a:ext uri="{FF2B5EF4-FFF2-40B4-BE49-F238E27FC236}">
                  <a16:creationId xmlns:a16="http://schemas.microsoft.com/office/drawing/2014/main" id="{00CE01C8-B9D9-0300-7D77-E08AC2C26F52}"/>
                </a:ext>
              </a:extLst>
            </p:cNvPr>
            <p:cNvSpPr>
              <a:spLocks noChangeShapeType="1"/>
            </p:cNvSpPr>
            <p:nvPr/>
          </p:nvSpPr>
          <p:spPr bwMode="auto">
            <a:xfrm>
              <a:off x="1531938" y="42576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0" name="Line 10">
              <a:extLst>
                <a:ext uri="{FF2B5EF4-FFF2-40B4-BE49-F238E27FC236}">
                  <a16:creationId xmlns:a16="http://schemas.microsoft.com/office/drawing/2014/main" id="{37C9F2EC-5410-6146-1C3B-BFCE2918E5A6}"/>
                </a:ext>
              </a:extLst>
            </p:cNvPr>
            <p:cNvSpPr>
              <a:spLocks noChangeShapeType="1"/>
            </p:cNvSpPr>
            <p:nvPr/>
          </p:nvSpPr>
          <p:spPr bwMode="auto">
            <a:xfrm>
              <a:off x="1519238" y="48164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 name="Text Box 11">
              <a:extLst>
                <a:ext uri="{FF2B5EF4-FFF2-40B4-BE49-F238E27FC236}">
                  <a16:creationId xmlns:a16="http://schemas.microsoft.com/office/drawing/2014/main" id="{9ADC9F66-F47F-7141-9A46-13120A5A43D1}"/>
                </a:ext>
              </a:extLst>
            </p:cNvPr>
            <p:cNvSpPr txBox="1">
              <a:spLocks noChangeArrowheads="1"/>
            </p:cNvSpPr>
            <p:nvPr/>
          </p:nvSpPr>
          <p:spPr bwMode="auto">
            <a:xfrm>
              <a:off x="941388" y="3454400"/>
              <a:ext cx="387350" cy="457200"/>
            </a:xfrm>
            <a:prstGeom prst="rect">
              <a:avLst/>
            </a:prstGeom>
            <a:noFill/>
            <a:ln w="9525">
              <a:noFill/>
              <a:miter lim="800000"/>
              <a:headEnd/>
              <a:tailEnd/>
            </a:ln>
          </p:spPr>
          <p:txBody>
            <a:bodyPr wrap="none">
              <a:prstTxWarp prst="textNoShape">
                <a:avLst/>
              </a:prstTxWarp>
              <a:spAutoFit/>
            </a:bodyPr>
            <a:lstStyle/>
            <a:p>
              <a:r>
                <a:rPr lang="en-US" dirty="0"/>
                <a:t>A</a:t>
              </a:r>
            </a:p>
          </p:txBody>
        </p:sp>
        <p:sp>
          <p:nvSpPr>
            <p:cNvPr id="62" name="Text Box 12">
              <a:extLst>
                <a:ext uri="{FF2B5EF4-FFF2-40B4-BE49-F238E27FC236}">
                  <a16:creationId xmlns:a16="http://schemas.microsoft.com/office/drawing/2014/main" id="{D69E9247-295E-B2BC-43B3-B829B94F76B5}"/>
                </a:ext>
              </a:extLst>
            </p:cNvPr>
            <p:cNvSpPr txBox="1">
              <a:spLocks noChangeArrowheads="1"/>
            </p:cNvSpPr>
            <p:nvPr/>
          </p:nvSpPr>
          <p:spPr bwMode="auto">
            <a:xfrm>
              <a:off x="939801" y="4013200"/>
              <a:ext cx="387350" cy="457200"/>
            </a:xfrm>
            <a:prstGeom prst="rect">
              <a:avLst/>
            </a:prstGeom>
            <a:noFill/>
            <a:ln w="9525">
              <a:noFill/>
              <a:miter lim="800000"/>
              <a:headEnd/>
              <a:tailEnd/>
            </a:ln>
          </p:spPr>
          <p:txBody>
            <a:bodyPr wrap="none">
              <a:prstTxWarp prst="textNoShape">
                <a:avLst/>
              </a:prstTxWarp>
              <a:spAutoFit/>
            </a:bodyPr>
            <a:lstStyle/>
            <a:p>
              <a:r>
                <a:rPr lang="en-US"/>
                <a:t>B</a:t>
              </a:r>
            </a:p>
          </p:txBody>
        </p:sp>
        <p:sp>
          <p:nvSpPr>
            <p:cNvPr id="63" name="Text Box 13">
              <a:extLst>
                <a:ext uri="{FF2B5EF4-FFF2-40B4-BE49-F238E27FC236}">
                  <a16:creationId xmlns:a16="http://schemas.microsoft.com/office/drawing/2014/main" id="{F443CA59-6809-769A-EE59-0D7E4CA5FA66}"/>
                </a:ext>
              </a:extLst>
            </p:cNvPr>
            <p:cNvSpPr txBox="1">
              <a:spLocks noChangeArrowheads="1"/>
            </p:cNvSpPr>
            <p:nvPr/>
          </p:nvSpPr>
          <p:spPr bwMode="auto">
            <a:xfrm>
              <a:off x="931863" y="4597400"/>
              <a:ext cx="404813" cy="457200"/>
            </a:xfrm>
            <a:prstGeom prst="rect">
              <a:avLst/>
            </a:prstGeom>
            <a:noFill/>
            <a:ln w="9525">
              <a:noFill/>
              <a:miter lim="800000"/>
              <a:headEnd/>
              <a:tailEnd/>
            </a:ln>
          </p:spPr>
          <p:txBody>
            <a:bodyPr wrap="none">
              <a:prstTxWarp prst="textNoShape">
                <a:avLst/>
              </a:prstTxWarp>
              <a:spAutoFit/>
            </a:bodyPr>
            <a:lstStyle/>
            <a:p>
              <a:r>
                <a:rPr lang="en-US" dirty="0"/>
                <a:t>C</a:t>
              </a:r>
            </a:p>
          </p:txBody>
        </p:sp>
        <p:sp>
          <p:nvSpPr>
            <p:cNvPr id="64" name="Line 21">
              <a:extLst>
                <a:ext uri="{FF2B5EF4-FFF2-40B4-BE49-F238E27FC236}">
                  <a16:creationId xmlns:a16="http://schemas.microsoft.com/office/drawing/2014/main" id="{64E747CF-A94C-AF44-5852-D7C78F2CC13A}"/>
                </a:ext>
              </a:extLst>
            </p:cNvPr>
            <p:cNvSpPr>
              <a:spLocks noChangeShapeType="1"/>
            </p:cNvSpPr>
            <p:nvPr/>
          </p:nvSpPr>
          <p:spPr bwMode="auto">
            <a:xfrm>
              <a:off x="2844801" y="3249613"/>
              <a:ext cx="71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 name="Line 22">
              <a:extLst>
                <a:ext uri="{FF2B5EF4-FFF2-40B4-BE49-F238E27FC236}">
                  <a16:creationId xmlns:a16="http://schemas.microsoft.com/office/drawing/2014/main" id="{10BF8EE2-72A8-9FEA-D812-75DE54364CBF}"/>
                </a:ext>
              </a:extLst>
            </p:cNvPr>
            <p:cNvSpPr>
              <a:spLocks noChangeShapeType="1"/>
            </p:cNvSpPr>
            <p:nvPr/>
          </p:nvSpPr>
          <p:spPr bwMode="auto">
            <a:xfrm>
              <a:off x="2489201" y="2809875"/>
              <a:ext cx="164147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6" name="Line 23">
              <a:extLst>
                <a:ext uri="{FF2B5EF4-FFF2-40B4-BE49-F238E27FC236}">
                  <a16:creationId xmlns:a16="http://schemas.microsoft.com/office/drawing/2014/main" id="{3068E423-6621-CD08-B01F-88D90AF54882}"/>
                </a:ext>
              </a:extLst>
            </p:cNvPr>
            <p:cNvSpPr>
              <a:spLocks noChangeShapeType="1"/>
            </p:cNvSpPr>
            <p:nvPr/>
          </p:nvSpPr>
          <p:spPr bwMode="auto">
            <a:xfrm>
              <a:off x="4130676" y="2809875"/>
              <a:ext cx="0" cy="64293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7" name="Text Box 25">
              <a:extLst>
                <a:ext uri="{FF2B5EF4-FFF2-40B4-BE49-F238E27FC236}">
                  <a16:creationId xmlns:a16="http://schemas.microsoft.com/office/drawing/2014/main" id="{14EE5337-9DC2-79C0-ED0B-8E0675E8BA42}"/>
                </a:ext>
              </a:extLst>
            </p:cNvPr>
            <p:cNvSpPr txBox="1">
              <a:spLocks noChangeArrowheads="1"/>
            </p:cNvSpPr>
            <p:nvPr/>
          </p:nvSpPr>
          <p:spPr bwMode="auto">
            <a:xfrm>
              <a:off x="1957388" y="2603500"/>
              <a:ext cx="415925" cy="369888"/>
            </a:xfrm>
            <a:prstGeom prst="rect">
              <a:avLst/>
            </a:prstGeom>
            <a:noFill/>
            <a:ln w="9525">
              <a:noFill/>
              <a:miter lim="800000"/>
              <a:headEnd/>
              <a:tailEnd/>
            </a:ln>
          </p:spPr>
          <p:txBody>
            <a:bodyPr wrap="none">
              <a:prstTxWarp prst="textNoShape">
                <a:avLst/>
              </a:prstTxWarp>
              <a:spAutoFit/>
            </a:bodyPr>
            <a:lstStyle/>
            <a:p>
              <a:r>
                <a:rPr lang="en-US" dirty="0"/>
                <a:t>O</a:t>
              </a:r>
              <a:r>
                <a:rPr lang="en-US" baseline="-25000" dirty="0"/>
                <a:t>2</a:t>
              </a:r>
            </a:p>
          </p:txBody>
        </p:sp>
        <p:sp>
          <p:nvSpPr>
            <p:cNvPr id="68" name="Text Box 26">
              <a:extLst>
                <a:ext uri="{FF2B5EF4-FFF2-40B4-BE49-F238E27FC236}">
                  <a16:creationId xmlns:a16="http://schemas.microsoft.com/office/drawing/2014/main" id="{DD94C8FE-EFA8-8332-A5E0-A000329CD823}"/>
                </a:ext>
              </a:extLst>
            </p:cNvPr>
            <p:cNvSpPr txBox="1">
              <a:spLocks noChangeArrowheads="1"/>
            </p:cNvSpPr>
            <p:nvPr/>
          </p:nvSpPr>
          <p:spPr bwMode="auto">
            <a:xfrm>
              <a:off x="1860551" y="2979738"/>
              <a:ext cx="930275" cy="457200"/>
            </a:xfrm>
            <a:prstGeom prst="rect">
              <a:avLst/>
            </a:prstGeom>
            <a:noFill/>
            <a:ln w="9525">
              <a:noFill/>
              <a:miter lim="800000"/>
              <a:headEnd/>
              <a:tailEnd/>
            </a:ln>
          </p:spPr>
          <p:txBody>
            <a:bodyPr wrap="none">
              <a:prstTxWarp prst="textNoShape">
                <a:avLst/>
              </a:prstTxWarp>
              <a:spAutoFit/>
            </a:bodyPr>
            <a:lstStyle/>
            <a:p>
              <a:r>
                <a:rPr lang="en-US" dirty="0"/>
                <a:t>Fuels</a:t>
              </a:r>
            </a:p>
          </p:txBody>
        </p:sp>
      </p:grpSp>
      <p:grpSp>
        <p:nvGrpSpPr>
          <p:cNvPr id="69" name="Group 68">
            <a:extLst>
              <a:ext uri="{FF2B5EF4-FFF2-40B4-BE49-F238E27FC236}">
                <a16:creationId xmlns:a16="http://schemas.microsoft.com/office/drawing/2014/main" id="{48FC856E-D89B-AA58-2100-915534C06999}"/>
              </a:ext>
            </a:extLst>
          </p:cNvPr>
          <p:cNvGrpSpPr/>
          <p:nvPr/>
        </p:nvGrpSpPr>
        <p:grpSpPr>
          <a:xfrm>
            <a:off x="7230141" y="3855883"/>
            <a:ext cx="2035175" cy="939800"/>
            <a:chOff x="5202238" y="3708400"/>
            <a:chExt cx="2035175" cy="939800"/>
          </a:xfrm>
        </p:grpSpPr>
        <p:sp>
          <p:nvSpPr>
            <p:cNvPr id="70" name="Line 16">
              <a:extLst>
                <a:ext uri="{FF2B5EF4-FFF2-40B4-BE49-F238E27FC236}">
                  <a16:creationId xmlns:a16="http://schemas.microsoft.com/office/drawing/2014/main" id="{F28280F6-1766-9723-B5A2-EFD592CF399D}"/>
                </a:ext>
              </a:extLst>
            </p:cNvPr>
            <p:cNvSpPr>
              <a:spLocks noChangeShapeType="1"/>
            </p:cNvSpPr>
            <p:nvPr/>
          </p:nvSpPr>
          <p:spPr bwMode="auto">
            <a:xfrm>
              <a:off x="5202238" y="39274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 name="Line 17">
              <a:extLst>
                <a:ext uri="{FF2B5EF4-FFF2-40B4-BE49-F238E27FC236}">
                  <a16:creationId xmlns:a16="http://schemas.microsoft.com/office/drawing/2014/main" id="{C4132E27-EF0E-7DF0-8194-620687974DF9}"/>
                </a:ext>
              </a:extLst>
            </p:cNvPr>
            <p:cNvSpPr>
              <a:spLocks noChangeShapeType="1"/>
            </p:cNvSpPr>
            <p:nvPr/>
          </p:nvSpPr>
          <p:spPr bwMode="auto">
            <a:xfrm>
              <a:off x="5227638" y="43973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2" name="Text Box 18">
              <a:extLst>
                <a:ext uri="{FF2B5EF4-FFF2-40B4-BE49-F238E27FC236}">
                  <a16:creationId xmlns:a16="http://schemas.microsoft.com/office/drawing/2014/main" id="{B1586503-44F7-D74F-07E0-68A57F7E68A0}"/>
                </a:ext>
              </a:extLst>
            </p:cNvPr>
            <p:cNvSpPr txBox="1">
              <a:spLocks noChangeArrowheads="1"/>
            </p:cNvSpPr>
            <p:nvPr/>
          </p:nvSpPr>
          <p:spPr bwMode="auto">
            <a:xfrm>
              <a:off x="6824663" y="3708400"/>
              <a:ext cx="404813" cy="457200"/>
            </a:xfrm>
            <a:prstGeom prst="rect">
              <a:avLst/>
            </a:prstGeom>
            <a:noFill/>
            <a:ln w="9525">
              <a:noFill/>
              <a:miter lim="800000"/>
              <a:headEnd/>
              <a:tailEnd/>
            </a:ln>
          </p:spPr>
          <p:txBody>
            <a:bodyPr wrap="none">
              <a:prstTxWarp prst="textNoShape">
                <a:avLst/>
              </a:prstTxWarp>
              <a:spAutoFit/>
            </a:bodyPr>
            <a:lstStyle/>
            <a:p>
              <a:r>
                <a:rPr lang="en-US" dirty="0"/>
                <a:t>D</a:t>
              </a:r>
            </a:p>
          </p:txBody>
        </p:sp>
        <p:sp>
          <p:nvSpPr>
            <p:cNvPr id="73" name="Text Box 19">
              <a:extLst>
                <a:ext uri="{FF2B5EF4-FFF2-40B4-BE49-F238E27FC236}">
                  <a16:creationId xmlns:a16="http://schemas.microsoft.com/office/drawing/2014/main" id="{0CB212B0-16A9-3C5F-E99F-389ECA38E529}"/>
                </a:ext>
              </a:extLst>
            </p:cNvPr>
            <p:cNvSpPr txBox="1">
              <a:spLocks noChangeArrowheads="1"/>
            </p:cNvSpPr>
            <p:nvPr/>
          </p:nvSpPr>
          <p:spPr bwMode="auto">
            <a:xfrm>
              <a:off x="6850063" y="4191000"/>
              <a:ext cx="387350" cy="457200"/>
            </a:xfrm>
            <a:prstGeom prst="rect">
              <a:avLst/>
            </a:prstGeom>
            <a:noFill/>
            <a:ln w="9525">
              <a:noFill/>
              <a:miter lim="800000"/>
              <a:headEnd/>
              <a:tailEnd/>
            </a:ln>
          </p:spPr>
          <p:txBody>
            <a:bodyPr wrap="none">
              <a:prstTxWarp prst="textNoShape">
                <a:avLst/>
              </a:prstTxWarp>
              <a:spAutoFit/>
            </a:bodyPr>
            <a:lstStyle/>
            <a:p>
              <a:r>
                <a:rPr lang="en-US"/>
                <a:t>E</a:t>
              </a:r>
            </a:p>
          </p:txBody>
        </p:sp>
      </p:grpSp>
      <p:grpSp>
        <p:nvGrpSpPr>
          <p:cNvPr id="74" name="Group 73">
            <a:extLst>
              <a:ext uri="{FF2B5EF4-FFF2-40B4-BE49-F238E27FC236}">
                <a16:creationId xmlns:a16="http://schemas.microsoft.com/office/drawing/2014/main" id="{4970940D-96E6-700D-91C8-C13A2D8B56E3}"/>
              </a:ext>
            </a:extLst>
          </p:cNvPr>
          <p:cNvGrpSpPr/>
          <p:nvPr/>
        </p:nvGrpSpPr>
        <p:grpSpPr>
          <a:xfrm>
            <a:off x="5345779" y="5079846"/>
            <a:ext cx="4767262" cy="1311275"/>
            <a:chOff x="3317876" y="4932363"/>
            <a:chExt cx="4767262" cy="1311275"/>
          </a:xfrm>
        </p:grpSpPr>
        <p:grpSp>
          <p:nvGrpSpPr>
            <p:cNvPr id="75" name="Group 74">
              <a:extLst>
                <a:ext uri="{FF2B5EF4-FFF2-40B4-BE49-F238E27FC236}">
                  <a16:creationId xmlns:a16="http://schemas.microsoft.com/office/drawing/2014/main" id="{AE6B52CE-AEA4-BEB9-FC25-545F9D626663}"/>
                </a:ext>
              </a:extLst>
            </p:cNvPr>
            <p:cNvGrpSpPr/>
            <p:nvPr/>
          </p:nvGrpSpPr>
          <p:grpSpPr>
            <a:xfrm>
              <a:off x="3317876" y="4932363"/>
              <a:ext cx="4756150" cy="1095375"/>
              <a:chOff x="3317876" y="4932363"/>
              <a:chExt cx="4756150" cy="1095375"/>
            </a:xfrm>
          </p:grpSpPr>
          <p:sp>
            <p:nvSpPr>
              <p:cNvPr id="77" name="Line 30">
                <a:extLst>
                  <a:ext uri="{FF2B5EF4-FFF2-40B4-BE49-F238E27FC236}">
                    <a16:creationId xmlns:a16="http://schemas.microsoft.com/office/drawing/2014/main" id="{BEDEE864-3430-0F59-CC11-38A723750640}"/>
                  </a:ext>
                </a:extLst>
              </p:cNvPr>
              <p:cNvSpPr>
                <a:spLocks noChangeShapeType="1"/>
              </p:cNvSpPr>
              <p:nvPr/>
            </p:nvSpPr>
            <p:spPr bwMode="auto">
              <a:xfrm>
                <a:off x="3317876" y="4994275"/>
                <a:ext cx="0" cy="101441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8" name="Line 33">
                <a:extLst>
                  <a:ext uri="{FF2B5EF4-FFF2-40B4-BE49-F238E27FC236}">
                    <a16:creationId xmlns:a16="http://schemas.microsoft.com/office/drawing/2014/main" id="{4EC15A89-877F-8E5C-4EB8-99A4B36F0D4D}"/>
                  </a:ext>
                </a:extLst>
              </p:cNvPr>
              <p:cNvSpPr>
                <a:spLocks noChangeShapeType="1"/>
              </p:cNvSpPr>
              <p:nvPr/>
            </p:nvSpPr>
            <p:spPr bwMode="auto">
              <a:xfrm>
                <a:off x="3317876" y="6027738"/>
                <a:ext cx="333692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nvGrpSpPr>
              <p:cNvPr id="79" name="Group 78">
                <a:extLst>
                  <a:ext uri="{FF2B5EF4-FFF2-40B4-BE49-F238E27FC236}">
                    <a16:creationId xmlns:a16="http://schemas.microsoft.com/office/drawing/2014/main" id="{D5ED1067-5BA8-C7B3-8681-597599693FBF}"/>
                  </a:ext>
                </a:extLst>
              </p:cNvPr>
              <p:cNvGrpSpPr/>
              <p:nvPr/>
            </p:nvGrpSpPr>
            <p:grpSpPr>
              <a:xfrm>
                <a:off x="4148138" y="4932363"/>
                <a:ext cx="3925888" cy="896937"/>
                <a:chOff x="4148138" y="4932363"/>
                <a:chExt cx="3925888" cy="896937"/>
              </a:xfrm>
            </p:grpSpPr>
            <p:sp>
              <p:nvSpPr>
                <p:cNvPr id="80" name="Line 31">
                  <a:extLst>
                    <a:ext uri="{FF2B5EF4-FFF2-40B4-BE49-F238E27FC236}">
                      <a16:creationId xmlns:a16="http://schemas.microsoft.com/office/drawing/2014/main" id="{FBDF0E73-4FE1-F576-6F4C-41BEFC77398D}"/>
                    </a:ext>
                  </a:extLst>
                </p:cNvPr>
                <p:cNvSpPr>
                  <a:spLocks noChangeShapeType="1"/>
                </p:cNvSpPr>
                <p:nvPr/>
              </p:nvSpPr>
              <p:spPr bwMode="auto">
                <a:xfrm>
                  <a:off x="4148138" y="4994275"/>
                  <a:ext cx="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1" name="Line 32">
                  <a:extLst>
                    <a:ext uri="{FF2B5EF4-FFF2-40B4-BE49-F238E27FC236}">
                      <a16:creationId xmlns:a16="http://schemas.microsoft.com/office/drawing/2014/main" id="{DC989105-F9C6-2AD0-95B5-46DE7DA816D0}"/>
                    </a:ext>
                  </a:extLst>
                </p:cNvPr>
                <p:cNvSpPr>
                  <a:spLocks noChangeShapeType="1"/>
                </p:cNvSpPr>
                <p:nvPr/>
              </p:nvSpPr>
              <p:spPr bwMode="auto">
                <a:xfrm>
                  <a:off x="4892676" y="4994275"/>
                  <a:ext cx="0" cy="1857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2" name="Line 34">
                  <a:extLst>
                    <a:ext uri="{FF2B5EF4-FFF2-40B4-BE49-F238E27FC236}">
                      <a16:creationId xmlns:a16="http://schemas.microsoft.com/office/drawing/2014/main" id="{51D02177-CA52-498D-BA17-D6CB062CEE33}"/>
                    </a:ext>
                  </a:extLst>
                </p:cNvPr>
                <p:cNvSpPr>
                  <a:spLocks noChangeShapeType="1"/>
                </p:cNvSpPr>
                <p:nvPr/>
              </p:nvSpPr>
              <p:spPr bwMode="auto">
                <a:xfrm>
                  <a:off x="4148138" y="5603875"/>
                  <a:ext cx="2506663"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83" name="Line 35">
                  <a:extLst>
                    <a:ext uri="{FF2B5EF4-FFF2-40B4-BE49-F238E27FC236}">
                      <a16:creationId xmlns:a16="http://schemas.microsoft.com/office/drawing/2014/main" id="{429C288B-8EBA-7CA6-F4C4-61B546095F00}"/>
                    </a:ext>
                  </a:extLst>
                </p:cNvPr>
                <p:cNvSpPr>
                  <a:spLocks noChangeShapeType="1"/>
                </p:cNvSpPr>
                <p:nvPr/>
              </p:nvSpPr>
              <p:spPr bwMode="auto">
                <a:xfrm>
                  <a:off x="4892676" y="5180013"/>
                  <a:ext cx="176212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84" name="Text Box 36">
                  <a:extLst>
                    <a:ext uri="{FF2B5EF4-FFF2-40B4-BE49-F238E27FC236}">
                      <a16:creationId xmlns:a16="http://schemas.microsoft.com/office/drawing/2014/main" id="{C6D24AE6-C2BF-9505-F0D7-4F85560DDD95}"/>
                    </a:ext>
                  </a:extLst>
                </p:cNvPr>
                <p:cNvSpPr txBox="1">
                  <a:spLocks noChangeArrowheads="1"/>
                </p:cNvSpPr>
                <p:nvPr/>
              </p:nvSpPr>
              <p:spPr bwMode="auto">
                <a:xfrm>
                  <a:off x="6799263" y="4932363"/>
                  <a:ext cx="1274763" cy="369888"/>
                </a:xfrm>
                <a:prstGeom prst="rect">
                  <a:avLst/>
                </a:prstGeom>
                <a:noFill/>
                <a:ln w="9525">
                  <a:noFill/>
                  <a:miter lim="800000"/>
                  <a:headEnd/>
                  <a:tailEnd/>
                </a:ln>
              </p:spPr>
              <p:txBody>
                <a:bodyPr wrap="none">
                  <a:prstTxWarp prst="textNoShape">
                    <a:avLst/>
                  </a:prstTxWarp>
                  <a:spAutoFit/>
                </a:bodyPr>
                <a:lstStyle/>
                <a:p>
                  <a:r>
                    <a:rPr lang="en-US" dirty="0"/>
                    <a:t>wastewater</a:t>
                  </a:r>
                </a:p>
              </p:txBody>
            </p:sp>
            <p:sp>
              <p:nvSpPr>
                <p:cNvPr id="85" name="Text Box 37">
                  <a:extLst>
                    <a:ext uri="{FF2B5EF4-FFF2-40B4-BE49-F238E27FC236}">
                      <a16:creationId xmlns:a16="http://schemas.microsoft.com/office/drawing/2014/main" id="{A2405ABA-2E29-9D08-5E7E-47F0441D0019}"/>
                    </a:ext>
                  </a:extLst>
                </p:cNvPr>
                <p:cNvSpPr txBox="1">
                  <a:spLocks noChangeArrowheads="1"/>
                </p:cNvSpPr>
                <p:nvPr/>
              </p:nvSpPr>
              <p:spPr bwMode="auto">
                <a:xfrm>
                  <a:off x="6799263" y="5372100"/>
                  <a:ext cx="839788" cy="457200"/>
                </a:xfrm>
                <a:prstGeom prst="rect">
                  <a:avLst/>
                </a:prstGeom>
                <a:noFill/>
                <a:ln w="9525">
                  <a:noFill/>
                  <a:miter lim="800000"/>
                  <a:headEnd/>
                  <a:tailEnd/>
                </a:ln>
              </p:spPr>
              <p:txBody>
                <a:bodyPr wrap="none">
                  <a:prstTxWarp prst="textNoShape">
                    <a:avLst/>
                  </a:prstTxWarp>
                  <a:spAutoFit/>
                </a:bodyPr>
                <a:lstStyle/>
                <a:p>
                  <a:r>
                    <a:rPr lang="en-US" dirty="0"/>
                    <a:t> CO</a:t>
                  </a:r>
                  <a:r>
                    <a:rPr lang="en-US" baseline="-25000" dirty="0"/>
                    <a:t>2</a:t>
                  </a:r>
                  <a:endParaRPr lang="en-US" dirty="0"/>
                </a:p>
              </p:txBody>
            </p:sp>
          </p:grpSp>
        </p:grpSp>
        <p:sp>
          <p:nvSpPr>
            <p:cNvPr id="76" name="Text Box 38">
              <a:extLst>
                <a:ext uri="{FF2B5EF4-FFF2-40B4-BE49-F238E27FC236}">
                  <a16:creationId xmlns:a16="http://schemas.microsoft.com/office/drawing/2014/main" id="{A0830581-387A-1FBB-72A9-3303EF923B1C}"/>
                </a:ext>
              </a:extLst>
            </p:cNvPr>
            <p:cNvSpPr txBox="1">
              <a:spLocks noChangeArrowheads="1"/>
            </p:cNvSpPr>
            <p:nvPr/>
          </p:nvSpPr>
          <p:spPr bwMode="auto">
            <a:xfrm>
              <a:off x="6748463" y="5786438"/>
              <a:ext cx="1336675" cy="457200"/>
            </a:xfrm>
            <a:prstGeom prst="rect">
              <a:avLst/>
            </a:prstGeom>
            <a:noFill/>
            <a:ln w="9525">
              <a:noFill/>
              <a:miter lim="800000"/>
              <a:headEnd/>
              <a:tailEnd/>
            </a:ln>
          </p:spPr>
          <p:txBody>
            <a:bodyPr wrap="none">
              <a:prstTxWarp prst="textNoShape">
                <a:avLst/>
              </a:prstTxWarp>
              <a:spAutoFit/>
            </a:bodyPr>
            <a:lstStyle/>
            <a:p>
              <a:r>
                <a:rPr lang="en-US" dirty="0"/>
                <a:t>pollutant</a:t>
              </a:r>
            </a:p>
          </p:txBody>
        </p:sp>
      </p:grpSp>
      <p:grpSp>
        <p:nvGrpSpPr>
          <p:cNvPr id="86" name="Group 85">
            <a:extLst>
              <a:ext uri="{FF2B5EF4-FFF2-40B4-BE49-F238E27FC236}">
                <a16:creationId xmlns:a16="http://schemas.microsoft.com/office/drawing/2014/main" id="{D25103D0-E5A9-3F26-2AEB-77017AB41980}"/>
              </a:ext>
            </a:extLst>
          </p:cNvPr>
          <p:cNvGrpSpPr/>
          <p:nvPr/>
        </p:nvGrpSpPr>
        <p:grpSpPr>
          <a:xfrm>
            <a:off x="3839241" y="2582708"/>
            <a:ext cx="1653616" cy="2733675"/>
            <a:chOff x="1811338" y="2435225"/>
            <a:chExt cx="1653616" cy="2733675"/>
          </a:xfrm>
        </p:grpSpPr>
        <p:sp>
          <p:nvSpPr>
            <p:cNvPr id="87" name="Text Box 27">
              <a:extLst>
                <a:ext uri="{FF2B5EF4-FFF2-40B4-BE49-F238E27FC236}">
                  <a16:creationId xmlns:a16="http://schemas.microsoft.com/office/drawing/2014/main" id="{4B94D53B-7E07-A0EA-1F6C-BFD72A47893F}"/>
                </a:ext>
              </a:extLst>
            </p:cNvPr>
            <p:cNvSpPr txBox="1">
              <a:spLocks noChangeArrowheads="1"/>
            </p:cNvSpPr>
            <p:nvPr/>
          </p:nvSpPr>
          <p:spPr bwMode="auto">
            <a:xfrm>
              <a:off x="1811338" y="3706813"/>
              <a:ext cx="681038" cy="336550"/>
            </a:xfrm>
            <a:prstGeom prst="rect">
              <a:avLst/>
            </a:prstGeom>
            <a:noFill/>
            <a:ln w="9525">
              <a:noFill/>
              <a:miter lim="800000"/>
              <a:headEnd/>
              <a:tailEnd/>
            </a:ln>
          </p:spPr>
          <p:txBody>
            <a:bodyPr wrap="none">
              <a:prstTxWarp prst="textNoShape">
                <a:avLst/>
              </a:prstTxWarp>
              <a:spAutoFit/>
            </a:bodyPr>
            <a:lstStyle/>
            <a:p>
              <a:r>
                <a:rPr lang="en-US" sz="1600" dirty="0"/>
                <a:t>10 kg</a:t>
              </a:r>
            </a:p>
          </p:txBody>
        </p:sp>
        <p:sp>
          <p:nvSpPr>
            <p:cNvPr id="88" name="Text Box 28">
              <a:extLst>
                <a:ext uri="{FF2B5EF4-FFF2-40B4-BE49-F238E27FC236}">
                  <a16:creationId xmlns:a16="http://schemas.microsoft.com/office/drawing/2014/main" id="{6400ED79-F03D-83E0-5D0C-827D7974A690}"/>
                </a:ext>
              </a:extLst>
            </p:cNvPr>
            <p:cNvSpPr txBox="1">
              <a:spLocks noChangeArrowheads="1"/>
            </p:cNvSpPr>
            <p:nvPr/>
          </p:nvSpPr>
          <p:spPr bwMode="auto">
            <a:xfrm>
              <a:off x="1905001" y="4265613"/>
              <a:ext cx="568325" cy="336550"/>
            </a:xfrm>
            <a:prstGeom prst="rect">
              <a:avLst/>
            </a:prstGeom>
            <a:noFill/>
            <a:ln w="9525">
              <a:noFill/>
              <a:miter lim="800000"/>
              <a:headEnd/>
              <a:tailEnd/>
            </a:ln>
          </p:spPr>
          <p:txBody>
            <a:bodyPr wrap="none">
              <a:prstTxWarp prst="textNoShape">
                <a:avLst/>
              </a:prstTxWarp>
              <a:spAutoFit/>
            </a:bodyPr>
            <a:lstStyle/>
            <a:p>
              <a:r>
                <a:rPr lang="en-US" sz="1600" dirty="0"/>
                <a:t>5 kg</a:t>
              </a:r>
            </a:p>
          </p:txBody>
        </p:sp>
        <p:sp>
          <p:nvSpPr>
            <p:cNvPr id="89" name="Text Box 29">
              <a:extLst>
                <a:ext uri="{FF2B5EF4-FFF2-40B4-BE49-F238E27FC236}">
                  <a16:creationId xmlns:a16="http://schemas.microsoft.com/office/drawing/2014/main" id="{A97D96B4-89BA-0E4D-EAA6-2693C3CCDB67}"/>
                </a:ext>
              </a:extLst>
            </p:cNvPr>
            <p:cNvSpPr txBox="1">
              <a:spLocks noChangeArrowheads="1"/>
            </p:cNvSpPr>
            <p:nvPr/>
          </p:nvSpPr>
          <p:spPr bwMode="auto">
            <a:xfrm>
              <a:off x="1855788" y="4832350"/>
              <a:ext cx="625475" cy="336550"/>
            </a:xfrm>
            <a:prstGeom prst="rect">
              <a:avLst/>
            </a:prstGeom>
            <a:noFill/>
            <a:ln w="9525">
              <a:noFill/>
              <a:miter lim="800000"/>
              <a:headEnd/>
              <a:tailEnd/>
            </a:ln>
          </p:spPr>
          <p:txBody>
            <a:bodyPr wrap="none">
              <a:prstTxWarp prst="textNoShape">
                <a:avLst/>
              </a:prstTxWarp>
              <a:spAutoFit/>
            </a:bodyPr>
            <a:lstStyle/>
            <a:p>
              <a:r>
                <a:rPr lang="en-US" sz="1600" dirty="0"/>
                <a:t> 5 kg</a:t>
              </a:r>
            </a:p>
          </p:txBody>
        </p:sp>
        <p:sp>
          <p:nvSpPr>
            <p:cNvPr id="90" name="Text Box 46">
              <a:extLst>
                <a:ext uri="{FF2B5EF4-FFF2-40B4-BE49-F238E27FC236}">
                  <a16:creationId xmlns:a16="http://schemas.microsoft.com/office/drawing/2014/main" id="{E1956559-3CE8-48D0-4865-566AAE537A7A}"/>
                </a:ext>
              </a:extLst>
            </p:cNvPr>
            <p:cNvSpPr txBox="1">
              <a:spLocks noChangeArrowheads="1"/>
            </p:cNvSpPr>
            <p:nvPr/>
          </p:nvSpPr>
          <p:spPr bwMode="auto">
            <a:xfrm>
              <a:off x="2940051" y="2876550"/>
              <a:ext cx="524903" cy="338554"/>
            </a:xfrm>
            <a:prstGeom prst="rect">
              <a:avLst/>
            </a:prstGeom>
            <a:noFill/>
            <a:ln w="9525">
              <a:noFill/>
              <a:miter lim="800000"/>
              <a:headEnd/>
              <a:tailEnd/>
            </a:ln>
          </p:spPr>
          <p:txBody>
            <a:bodyPr wrap="none">
              <a:prstTxWarp prst="textNoShape">
                <a:avLst/>
              </a:prstTxWarp>
              <a:spAutoFit/>
            </a:bodyPr>
            <a:lstStyle/>
            <a:p>
              <a:r>
                <a:rPr lang="en-US" sz="1600" dirty="0"/>
                <a:t>2 kg</a:t>
              </a:r>
            </a:p>
          </p:txBody>
        </p:sp>
        <p:sp>
          <p:nvSpPr>
            <p:cNvPr id="91" name="Text Box 47">
              <a:extLst>
                <a:ext uri="{FF2B5EF4-FFF2-40B4-BE49-F238E27FC236}">
                  <a16:creationId xmlns:a16="http://schemas.microsoft.com/office/drawing/2014/main" id="{E5D28173-19B9-BDF6-1E2C-89D1470B532B}"/>
                </a:ext>
              </a:extLst>
            </p:cNvPr>
            <p:cNvSpPr txBox="1">
              <a:spLocks noChangeArrowheads="1"/>
            </p:cNvSpPr>
            <p:nvPr/>
          </p:nvSpPr>
          <p:spPr bwMode="auto">
            <a:xfrm>
              <a:off x="2838451" y="2435225"/>
              <a:ext cx="524903" cy="338554"/>
            </a:xfrm>
            <a:prstGeom prst="rect">
              <a:avLst/>
            </a:prstGeom>
            <a:noFill/>
            <a:ln w="9525">
              <a:noFill/>
              <a:miter lim="800000"/>
              <a:headEnd/>
              <a:tailEnd/>
            </a:ln>
          </p:spPr>
          <p:txBody>
            <a:bodyPr wrap="none">
              <a:prstTxWarp prst="textNoShape">
                <a:avLst/>
              </a:prstTxWarp>
              <a:spAutoFit/>
            </a:bodyPr>
            <a:lstStyle/>
            <a:p>
              <a:r>
                <a:rPr lang="en-US" sz="1600" dirty="0"/>
                <a:t>6 kg</a:t>
              </a:r>
            </a:p>
          </p:txBody>
        </p:sp>
      </p:grpSp>
      <p:grpSp>
        <p:nvGrpSpPr>
          <p:cNvPr id="92" name="Group 91">
            <a:extLst>
              <a:ext uri="{FF2B5EF4-FFF2-40B4-BE49-F238E27FC236}">
                <a16:creationId xmlns:a16="http://schemas.microsoft.com/office/drawing/2014/main" id="{42F925BD-94F0-E932-23F2-4088E88DBFB9}"/>
              </a:ext>
            </a:extLst>
          </p:cNvPr>
          <p:cNvGrpSpPr/>
          <p:nvPr/>
        </p:nvGrpSpPr>
        <p:grpSpPr>
          <a:xfrm>
            <a:off x="2408903" y="477683"/>
            <a:ext cx="8204200" cy="2082800"/>
            <a:chOff x="381000" y="330200"/>
            <a:chExt cx="8204200" cy="2082800"/>
          </a:xfrm>
        </p:grpSpPr>
        <p:sp>
          <p:nvSpPr>
            <p:cNvPr id="93" name="Rectangle 92">
              <a:extLst>
                <a:ext uri="{FF2B5EF4-FFF2-40B4-BE49-F238E27FC236}">
                  <a16:creationId xmlns:a16="http://schemas.microsoft.com/office/drawing/2014/main" id="{C410E985-0043-2A5B-4A2D-F2B02BCC2DB5}"/>
                </a:ext>
              </a:extLst>
            </p:cNvPr>
            <p:cNvSpPr/>
            <p:nvPr/>
          </p:nvSpPr>
          <p:spPr>
            <a:xfrm>
              <a:off x="381000" y="330200"/>
              <a:ext cx="8204200" cy="20828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4" name="Group 50">
              <a:extLst>
                <a:ext uri="{FF2B5EF4-FFF2-40B4-BE49-F238E27FC236}">
                  <a16:creationId xmlns:a16="http://schemas.microsoft.com/office/drawing/2014/main" id="{7BFF5A30-7205-7CE3-1D3A-536272E6425A}"/>
                </a:ext>
              </a:extLst>
            </p:cNvPr>
            <p:cNvGrpSpPr>
              <a:grpSpLocks/>
            </p:cNvGrpSpPr>
            <p:nvPr/>
          </p:nvGrpSpPr>
          <p:grpSpPr bwMode="auto">
            <a:xfrm>
              <a:off x="534988" y="530225"/>
              <a:ext cx="7775575" cy="1711325"/>
              <a:chOff x="327" y="206"/>
              <a:chExt cx="4898" cy="1078"/>
            </a:xfrm>
          </p:grpSpPr>
          <p:sp>
            <p:nvSpPr>
              <p:cNvPr id="96" name="Text Box 3">
                <a:extLst>
                  <a:ext uri="{FF2B5EF4-FFF2-40B4-BE49-F238E27FC236}">
                    <a16:creationId xmlns:a16="http://schemas.microsoft.com/office/drawing/2014/main" id="{F0475CB4-763B-3431-5F59-55E60C1DCEED}"/>
                  </a:ext>
                </a:extLst>
              </p:cNvPr>
              <p:cNvSpPr txBox="1">
                <a:spLocks noChangeArrowheads="1"/>
              </p:cNvSpPr>
              <p:nvPr/>
            </p:nvSpPr>
            <p:spPr bwMode="auto">
              <a:xfrm>
                <a:off x="1950" y="617"/>
                <a:ext cx="1978" cy="291"/>
              </a:xfrm>
              <a:prstGeom prst="rect">
                <a:avLst/>
              </a:prstGeom>
              <a:noFill/>
              <a:ln w="9525">
                <a:noFill/>
                <a:miter lim="800000"/>
                <a:headEnd/>
                <a:tailEnd/>
              </a:ln>
            </p:spPr>
            <p:txBody>
              <a:bodyPr wrap="none">
                <a:prstTxWarp prst="textNoShape">
                  <a:avLst/>
                </a:prstTxWarp>
                <a:spAutoFit/>
              </a:bodyPr>
              <a:lstStyle/>
              <a:p>
                <a:r>
                  <a:rPr lang="en-US" b="1" dirty="0"/>
                  <a:t>A + B + C   </a:t>
                </a:r>
                <a:r>
                  <a:rPr lang="en-US" b="1" dirty="0">
                    <a:latin typeface="+mn-lt"/>
                    <a:cs typeface="Symbol" charset="2"/>
                    <a:sym typeface="Symbol" charset="2"/>
                  </a:rPr>
                  <a:t>→</a:t>
                </a:r>
                <a:r>
                  <a:rPr lang="en-US" b="1" dirty="0"/>
                  <a:t>   D + E</a:t>
                </a:r>
              </a:p>
            </p:txBody>
          </p:sp>
          <p:sp>
            <p:nvSpPr>
              <p:cNvPr id="97" name="Text Box 5">
                <a:extLst>
                  <a:ext uri="{FF2B5EF4-FFF2-40B4-BE49-F238E27FC236}">
                    <a16:creationId xmlns:a16="http://schemas.microsoft.com/office/drawing/2014/main" id="{FB859019-C52B-38AB-910C-E68D2E1F8237}"/>
                  </a:ext>
                </a:extLst>
              </p:cNvPr>
              <p:cNvSpPr txBox="1">
                <a:spLocks noChangeArrowheads="1"/>
              </p:cNvSpPr>
              <p:nvPr/>
            </p:nvSpPr>
            <p:spPr bwMode="auto">
              <a:xfrm>
                <a:off x="4351" y="617"/>
                <a:ext cx="874" cy="288"/>
              </a:xfrm>
              <a:prstGeom prst="rect">
                <a:avLst/>
              </a:prstGeom>
              <a:noFill/>
              <a:ln w="9525">
                <a:noFill/>
                <a:miter lim="800000"/>
                <a:headEnd/>
                <a:tailEnd/>
              </a:ln>
            </p:spPr>
            <p:txBody>
              <a:bodyPr wrap="none">
                <a:prstTxWarp prst="textNoShape">
                  <a:avLst/>
                </a:prstTxWarp>
                <a:spAutoFit/>
              </a:bodyPr>
              <a:lstStyle/>
              <a:p>
                <a:r>
                  <a:rPr lang="en-US" dirty="0"/>
                  <a:t>Products</a:t>
                </a:r>
              </a:p>
            </p:txBody>
          </p:sp>
          <p:sp>
            <p:nvSpPr>
              <p:cNvPr id="98" name="Text Box 7">
                <a:extLst>
                  <a:ext uri="{FF2B5EF4-FFF2-40B4-BE49-F238E27FC236}">
                    <a16:creationId xmlns:a16="http://schemas.microsoft.com/office/drawing/2014/main" id="{F5F91038-384D-4824-A572-2EF0C39CA701}"/>
                  </a:ext>
                </a:extLst>
              </p:cNvPr>
              <p:cNvSpPr txBox="1">
                <a:spLocks noChangeArrowheads="1"/>
              </p:cNvSpPr>
              <p:nvPr/>
            </p:nvSpPr>
            <p:spPr bwMode="auto">
              <a:xfrm>
                <a:off x="327" y="386"/>
                <a:ext cx="1279" cy="748"/>
              </a:xfrm>
              <a:prstGeom prst="rect">
                <a:avLst/>
              </a:prstGeom>
              <a:noFill/>
              <a:ln w="9525">
                <a:noFill/>
                <a:miter lim="800000"/>
                <a:headEnd/>
                <a:tailEnd/>
              </a:ln>
            </p:spPr>
            <p:txBody>
              <a:bodyPr wrap="none">
                <a:prstTxWarp prst="textNoShape">
                  <a:avLst/>
                </a:prstTxWarp>
                <a:spAutoFit/>
              </a:bodyPr>
              <a:lstStyle/>
              <a:p>
                <a:pPr algn="ctr"/>
                <a:r>
                  <a:rPr lang="en-US" dirty="0"/>
                  <a:t>Feedstocks</a:t>
                </a:r>
              </a:p>
              <a:p>
                <a:pPr algn="ctr"/>
                <a:r>
                  <a:rPr lang="en-US" dirty="0"/>
                  <a:t>or</a:t>
                </a:r>
              </a:p>
              <a:p>
                <a:pPr algn="ctr"/>
                <a:r>
                  <a:rPr lang="en-US" dirty="0"/>
                  <a:t>Intermediates</a:t>
                </a:r>
              </a:p>
            </p:txBody>
          </p:sp>
          <p:sp>
            <p:nvSpPr>
              <p:cNvPr id="99" name="Line 14">
                <a:extLst>
                  <a:ext uri="{FF2B5EF4-FFF2-40B4-BE49-F238E27FC236}">
                    <a16:creationId xmlns:a16="http://schemas.microsoft.com/office/drawing/2014/main" id="{596E9D91-FDB8-5B2A-2185-6813DD6D02E2}"/>
                  </a:ext>
                </a:extLst>
              </p:cNvPr>
              <p:cNvSpPr>
                <a:spLocks noChangeShapeType="1"/>
              </p:cNvSpPr>
              <p:nvPr/>
            </p:nvSpPr>
            <p:spPr bwMode="auto">
              <a:xfrm flipV="1">
                <a:off x="2508" y="436"/>
                <a:ext cx="423" cy="59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00" name="Text Box 15">
                <a:extLst>
                  <a:ext uri="{FF2B5EF4-FFF2-40B4-BE49-F238E27FC236}">
                    <a16:creationId xmlns:a16="http://schemas.microsoft.com/office/drawing/2014/main" id="{B553A3DB-D28F-DE6D-E63B-581E10FBBB52}"/>
                  </a:ext>
                </a:extLst>
              </p:cNvPr>
              <p:cNvSpPr txBox="1">
                <a:spLocks noChangeArrowheads="1"/>
              </p:cNvSpPr>
              <p:nvPr/>
            </p:nvSpPr>
            <p:spPr bwMode="auto">
              <a:xfrm>
                <a:off x="1981" y="1051"/>
                <a:ext cx="1683" cy="233"/>
              </a:xfrm>
              <a:prstGeom prst="rect">
                <a:avLst/>
              </a:prstGeom>
              <a:noFill/>
              <a:ln w="9525">
                <a:noFill/>
                <a:miter lim="800000"/>
                <a:headEnd/>
                <a:tailEnd/>
              </a:ln>
            </p:spPr>
            <p:txBody>
              <a:bodyPr wrap="none">
                <a:prstTxWarp prst="textNoShape">
                  <a:avLst/>
                </a:prstTxWarp>
                <a:spAutoFit/>
              </a:bodyPr>
              <a:lstStyle/>
              <a:p>
                <a:r>
                  <a:rPr lang="en-US" dirty="0"/>
                  <a:t>Energy + “Other” Reactant</a:t>
                </a:r>
              </a:p>
            </p:txBody>
          </p:sp>
          <p:sp>
            <p:nvSpPr>
              <p:cNvPr id="101" name="Text Box 20">
                <a:extLst>
                  <a:ext uri="{FF2B5EF4-FFF2-40B4-BE49-F238E27FC236}">
                    <a16:creationId xmlns:a16="http://schemas.microsoft.com/office/drawing/2014/main" id="{5DE25E4C-8991-ED23-7D28-0A65F960889A}"/>
                  </a:ext>
                </a:extLst>
              </p:cNvPr>
              <p:cNvSpPr txBox="1">
                <a:spLocks noChangeArrowheads="1"/>
              </p:cNvSpPr>
              <p:nvPr/>
            </p:nvSpPr>
            <p:spPr bwMode="auto">
              <a:xfrm>
                <a:off x="2931" y="206"/>
                <a:ext cx="991" cy="288"/>
              </a:xfrm>
              <a:prstGeom prst="rect">
                <a:avLst/>
              </a:prstGeom>
              <a:noFill/>
              <a:ln w="9525">
                <a:noFill/>
                <a:miter lim="800000"/>
                <a:headEnd/>
                <a:tailEnd/>
              </a:ln>
            </p:spPr>
            <p:txBody>
              <a:bodyPr wrap="none">
                <a:prstTxWarp prst="textNoShape">
                  <a:avLst/>
                </a:prstTxWarp>
                <a:spAutoFit/>
              </a:bodyPr>
              <a:lstStyle/>
              <a:p>
                <a:r>
                  <a:rPr lang="en-US"/>
                  <a:t>Emissions</a:t>
                </a:r>
              </a:p>
            </p:txBody>
          </p:sp>
        </p:grpSp>
        <p:sp>
          <p:nvSpPr>
            <p:cNvPr id="95" name="TextBox 94">
              <a:extLst>
                <a:ext uri="{FF2B5EF4-FFF2-40B4-BE49-F238E27FC236}">
                  <a16:creationId xmlns:a16="http://schemas.microsoft.com/office/drawing/2014/main" id="{0B623CDB-F875-0622-150C-CE4E0FCB0127}"/>
                </a:ext>
              </a:extLst>
            </p:cNvPr>
            <p:cNvSpPr txBox="1"/>
            <p:nvPr/>
          </p:nvSpPr>
          <p:spPr>
            <a:xfrm>
              <a:off x="825500" y="444500"/>
              <a:ext cx="1556836" cy="369332"/>
            </a:xfrm>
            <a:prstGeom prst="rect">
              <a:avLst/>
            </a:prstGeom>
            <a:noFill/>
          </p:spPr>
          <p:txBody>
            <a:bodyPr wrap="none" rtlCol="0">
              <a:spAutoFit/>
            </a:bodyPr>
            <a:lstStyle/>
            <a:p>
              <a:r>
                <a:rPr lang="en-US" dirty="0">
                  <a:solidFill>
                    <a:srgbClr val="008000"/>
                  </a:solidFill>
                </a:rPr>
                <a:t>Model Process</a:t>
              </a:r>
            </a:p>
          </p:txBody>
        </p:sp>
      </p:grpSp>
      <p:sp>
        <p:nvSpPr>
          <p:cNvPr id="102" name="Rectangle 101">
            <a:extLst>
              <a:ext uri="{FF2B5EF4-FFF2-40B4-BE49-F238E27FC236}">
                <a16:creationId xmlns:a16="http://schemas.microsoft.com/office/drawing/2014/main" id="{14CE918E-30C6-D344-2EF5-9DF6B781D563}"/>
              </a:ext>
            </a:extLst>
          </p:cNvPr>
          <p:cNvSpPr/>
          <p:nvPr/>
        </p:nvSpPr>
        <p:spPr>
          <a:xfrm>
            <a:off x="7450803" y="2712883"/>
            <a:ext cx="3162300" cy="7366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Mass Balance</a:t>
            </a:r>
          </a:p>
        </p:txBody>
      </p:sp>
      <p:sp>
        <p:nvSpPr>
          <p:cNvPr id="103" name="Rectangle 2">
            <a:extLst>
              <a:ext uri="{FF2B5EF4-FFF2-40B4-BE49-F238E27FC236}">
                <a16:creationId xmlns:a16="http://schemas.microsoft.com/office/drawing/2014/main" id="{81B74A29-4A8C-A988-35C0-0C5BDD253906}"/>
              </a:ext>
            </a:extLst>
          </p:cNvPr>
          <p:cNvSpPr>
            <a:spLocks noChangeArrowheads="1"/>
          </p:cNvSpPr>
          <p:nvPr/>
        </p:nvSpPr>
        <p:spPr bwMode="auto">
          <a:xfrm>
            <a:off x="5019282" y="3576483"/>
            <a:ext cx="2249488" cy="1549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3184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54</a:t>
            </a:fld>
            <a:endParaRPr lang="en-US">
              <a:solidFill>
                <a:srgbClr val="FFFFFF"/>
              </a:solidFill>
            </a:endParaRPr>
          </a:p>
        </p:txBody>
      </p:sp>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48310931-E0AE-41B9-41A4-414E30B68729}"/>
              </a:ext>
            </a:extLst>
          </p:cNvPr>
          <p:cNvGrpSpPr/>
          <p:nvPr/>
        </p:nvGrpSpPr>
        <p:grpSpPr>
          <a:xfrm>
            <a:off x="7365596" y="3429000"/>
            <a:ext cx="628898" cy="2487613"/>
            <a:chOff x="5783263" y="3552825"/>
            <a:chExt cx="628898" cy="2487613"/>
          </a:xfrm>
        </p:grpSpPr>
        <p:sp>
          <p:nvSpPr>
            <p:cNvPr id="3" name="Text Box 41">
              <a:extLst>
                <a:ext uri="{FF2B5EF4-FFF2-40B4-BE49-F238E27FC236}">
                  <a16:creationId xmlns:a16="http://schemas.microsoft.com/office/drawing/2014/main" id="{1DA77D38-8632-D85E-829C-D8C3068308CE}"/>
                </a:ext>
              </a:extLst>
            </p:cNvPr>
            <p:cNvSpPr txBox="1">
              <a:spLocks noChangeArrowheads="1"/>
            </p:cNvSpPr>
            <p:nvPr/>
          </p:nvSpPr>
          <p:spPr bwMode="auto">
            <a:xfrm>
              <a:off x="5783263" y="3552825"/>
              <a:ext cx="628898" cy="338554"/>
            </a:xfrm>
            <a:prstGeom prst="rect">
              <a:avLst/>
            </a:prstGeom>
            <a:noFill/>
            <a:ln w="9525">
              <a:noFill/>
              <a:miter lim="800000"/>
              <a:headEnd/>
              <a:tailEnd/>
            </a:ln>
          </p:spPr>
          <p:txBody>
            <a:bodyPr wrap="none">
              <a:prstTxWarp prst="textNoShape">
                <a:avLst/>
              </a:prstTxWarp>
              <a:spAutoFit/>
            </a:bodyPr>
            <a:lstStyle/>
            <a:p>
              <a:r>
                <a:rPr lang="en-US" sz="1600" dirty="0"/>
                <a:t>10 kg</a:t>
              </a:r>
            </a:p>
          </p:txBody>
        </p:sp>
        <p:sp>
          <p:nvSpPr>
            <p:cNvPr id="4" name="Text Box 42">
              <a:extLst>
                <a:ext uri="{FF2B5EF4-FFF2-40B4-BE49-F238E27FC236}">
                  <a16:creationId xmlns:a16="http://schemas.microsoft.com/office/drawing/2014/main" id="{A18EE663-E6D3-9ACA-3901-FCF8F38A0669}"/>
                </a:ext>
              </a:extLst>
            </p:cNvPr>
            <p:cNvSpPr txBox="1">
              <a:spLocks noChangeArrowheads="1"/>
            </p:cNvSpPr>
            <p:nvPr/>
          </p:nvSpPr>
          <p:spPr bwMode="auto">
            <a:xfrm>
              <a:off x="5783263" y="4027488"/>
              <a:ext cx="524903" cy="338554"/>
            </a:xfrm>
            <a:prstGeom prst="rect">
              <a:avLst/>
            </a:prstGeom>
            <a:noFill/>
            <a:ln w="9525">
              <a:noFill/>
              <a:miter lim="800000"/>
              <a:headEnd/>
              <a:tailEnd/>
            </a:ln>
          </p:spPr>
          <p:txBody>
            <a:bodyPr wrap="none">
              <a:prstTxWarp prst="textNoShape">
                <a:avLst/>
              </a:prstTxWarp>
              <a:spAutoFit/>
            </a:bodyPr>
            <a:lstStyle/>
            <a:p>
              <a:r>
                <a:rPr lang="en-US" sz="1600" dirty="0"/>
                <a:t>4 kg</a:t>
              </a:r>
            </a:p>
          </p:txBody>
        </p:sp>
        <p:sp>
          <p:nvSpPr>
            <p:cNvPr id="5" name="Text Box 43">
              <a:extLst>
                <a:ext uri="{FF2B5EF4-FFF2-40B4-BE49-F238E27FC236}">
                  <a16:creationId xmlns:a16="http://schemas.microsoft.com/office/drawing/2014/main" id="{5405273E-5AD6-9B0B-2F16-78AC7044AA14}"/>
                </a:ext>
              </a:extLst>
            </p:cNvPr>
            <p:cNvSpPr txBox="1">
              <a:spLocks noChangeArrowheads="1"/>
            </p:cNvSpPr>
            <p:nvPr/>
          </p:nvSpPr>
          <p:spPr bwMode="auto">
            <a:xfrm>
              <a:off x="5783263" y="4840288"/>
              <a:ext cx="566738" cy="369888"/>
            </a:xfrm>
            <a:prstGeom prst="rect">
              <a:avLst/>
            </a:prstGeom>
            <a:noFill/>
            <a:ln w="9525">
              <a:noFill/>
              <a:round/>
              <a:headEnd/>
              <a:tailEnd type="triangle" w="med" len="med"/>
            </a:ln>
          </p:spPr>
          <p:txBody>
            <a:bodyPr wrap="none" anchor="ctr">
              <a:prstTxWarp prst="textNoShape">
                <a:avLst/>
              </a:prstTxWarp>
            </a:bodyPr>
            <a:lstStyle/>
            <a:p>
              <a:r>
                <a:rPr lang="en-US" sz="1600" dirty="0"/>
                <a:t>6 kg</a:t>
              </a:r>
            </a:p>
          </p:txBody>
        </p:sp>
        <p:sp>
          <p:nvSpPr>
            <p:cNvPr id="6" name="Text Box 44">
              <a:extLst>
                <a:ext uri="{FF2B5EF4-FFF2-40B4-BE49-F238E27FC236}">
                  <a16:creationId xmlns:a16="http://schemas.microsoft.com/office/drawing/2014/main" id="{256546E5-DA3A-60F6-7272-0DA798108470}"/>
                </a:ext>
              </a:extLst>
            </p:cNvPr>
            <p:cNvSpPr txBox="1">
              <a:spLocks noChangeArrowheads="1"/>
            </p:cNvSpPr>
            <p:nvPr/>
          </p:nvSpPr>
          <p:spPr bwMode="auto">
            <a:xfrm>
              <a:off x="5783263" y="5280025"/>
              <a:ext cx="524903" cy="338554"/>
            </a:xfrm>
            <a:prstGeom prst="rect">
              <a:avLst/>
            </a:prstGeom>
            <a:noFill/>
            <a:ln w="9525">
              <a:noFill/>
              <a:miter lim="800000"/>
              <a:headEnd/>
              <a:tailEnd/>
            </a:ln>
          </p:spPr>
          <p:txBody>
            <a:bodyPr wrap="none">
              <a:prstTxWarp prst="textNoShape">
                <a:avLst/>
              </a:prstTxWarp>
              <a:spAutoFit/>
            </a:bodyPr>
            <a:lstStyle/>
            <a:p>
              <a:r>
                <a:rPr lang="en-US" sz="1600" dirty="0"/>
                <a:t>7 kg</a:t>
              </a:r>
            </a:p>
          </p:txBody>
        </p:sp>
        <p:sp>
          <p:nvSpPr>
            <p:cNvPr id="7" name="Text Box 45">
              <a:extLst>
                <a:ext uri="{FF2B5EF4-FFF2-40B4-BE49-F238E27FC236}">
                  <a16:creationId xmlns:a16="http://schemas.microsoft.com/office/drawing/2014/main" id="{3510B0D7-9640-2C3A-2496-2598ED0DC6CA}"/>
                </a:ext>
              </a:extLst>
            </p:cNvPr>
            <p:cNvSpPr txBox="1">
              <a:spLocks noChangeArrowheads="1"/>
            </p:cNvSpPr>
            <p:nvPr/>
          </p:nvSpPr>
          <p:spPr bwMode="auto">
            <a:xfrm>
              <a:off x="5784851" y="5703888"/>
              <a:ext cx="568325" cy="336550"/>
            </a:xfrm>
            <a:prstGeom prst="rect">
              <a:avLst/>
            </a:prstGeom>
            <a:noFill/>
            <a:ln w="9525">
              <a:noFill/>
              <a:miter lim="800000"/>
              <a:headEnd/>
              <a:tailEnd/>
            </a:ln>
          </p:spPr>
          <p:txBody>
            <a:bodyPr wrap="none">
              <a:prstTxWarp prst="textNoShape">
                <a:avLst/>
              </a:prstTxWarp>
              <a:spAutoFit/>
            </a:bodyPr>
            <a:lstStyle/>
            <a:p>
              <a:r>
                <a:rPr lang="en-US" sz="1600" dirty="0"/>
                <a:t>1 kg</a:t>
              </a:r>
            </a:p>
          </p:txBody>
        </p:sp>
      </p:grpSp>
      <p:grpSp>
        <p:nvGrpSpPr>
          <p:cNvPr id="9" name="Group 8">
            <a:extLst>
              <a:ext uri="{FF2B5EF4-FFF2-40B4-BE49-F238E27FC236}">
                <a16:creationId xmlns:a16="http://schemas.microsoft.com/office/drawing/2014/main" id="{C6821AE1-9D3F-A9C6-8011-CAEE8205DC52}"/>
              </a:ext>
            </a:extLst>
          </p:cNvPr>
          <p:cNvGrpSpPr/>
          <p:nvPr/>
        </p:nvGrpSpPr>
        <p:grpSpPr>
          <a:xfrm>
            <a:off x="2590396" y="2616200"/>
            <a:ext cx="3198813" cy="2451100"/>
            <a:chOff x="931863" y="2603500"/>
            <a:chExt cx="3198813" cy="2451100"/>
          </a:xfrm>
        </p:grpSpPr>
        <p:sp>
          <p:nvSpPr>
            <p:cNvPr id="10" name="Line 24">
              <a:extLst>
                <a:ext uri="{FF2B5EF4-FFF2-40B4-BE49-F238E27FC236}">
                  <a16:creationId xmlns:a16="http://schemas.microsoft.com/office/drawing/2014/main" id="{EFD592C9-ACED-84D1-9896-CA00E7303C4D}"/>
                </a:ext>
              </a:extLst>
            </p:cNvPr>
            <p:cNvSpPr>
              <a:spLocks noChangeShapeType="1"/>
            </p:cNvSpPr>
            <p:nvPr/>
          </p:nvSpPr>
          <p:spPr bwMode="auto">
            <a:xfrm>
              <a:off x="3556001" y="3249613"/>
              <a:ext cx="0" cy="203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2" name="Line 8">
              <a:extLst>
                <a:ext uri="{FF2B5EF4-FFF2-40B4-BE49-F238E27FC236}">
                  <a16:creationId xmlns:a16="http://schemas.microsoft.com/office/drawing/2014/main" id="{F593EA64-AA2C-245E-F459-E21B866092A7}"/>
                </a:ext>
              </a:extLst>
            </p:cNvPr>
            <p:cNvSpPr>
              <a:spLocks noChangeShapeType="1"/>
            </p:cNvSpPr>
            <p:nvPr/>
          </p:nvSpPr>
          <p:spPr bwMode="auto">
            <a:xfrm>
              <a:off x="1531938" y="36988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3" name="Line 9">
              <a:extLst>
                <a:ext uri="{FF2B5EF4-FFF2-40B4-BE49-F238E27FC236}">
                  <a16:creationId xmlns:a16="http://schemas.microsoft.com/office/drawing/2014/main" id="{439EE3E7-CB8D-F245-A875-E212AC4115F8}"/>
                </a:ext>
              </a:extLst>
            </p:cNvPr>
            <p:cNvSpPr>
              <a:spLocks noChangeShapeType="1"/>
            </p:cNvSpPr>
            <p:nvPr/>
          </p:nvSpPr>
          <p:spPr bwMode="auto">
            <a:xfrm>
              <a:off x="1531938" y="42576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4" name="Line 10">
              <a:extLst>
                <a:ext uri="{FF2B5EF4-FFF2-40B4-BE49-F238E27FC236}">
                  <a16:creationId xmlns:a16="http://schemas.microsoft.com/office/drawing/2014/main" id="{04F8FB5E-5EE7-8CFF-BCD5-07AFF23E8F3E}"/>
                </a:ext>
              </a:extLst>
            </p:cNvPr>
            <p:cNvSpPr>
              <a:spLocks noChangeShapeType="1"/>
            </p:cNvSpPr>
            <p:nvPr/>
          </p:nvSpPr>
          <p:spPr bwMode="auto">
            <a:xfrm>
              <a:off x="1519238" y="48164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5" name="Text Box 11">
              <a:extLst>
                <a:ext uri="{FF2B5EF4-FFF2-40B4-BE49-F238E27FC236}">
                  <a16:creationId xmlns:a16="http://schemas.microsoft.com/office/drawing/2014/main" id="{3329ECE5-EC9A-0EE4-BF42-F7F42A56F674}"/>
                </a:ext>
              </a:extLst>
            </p:cNvPr>
            <p:cNvSpPr txBox="1">
              <a:spLocks noChangeArrowheads="1"/>
            </p:cNvSpPr>
            <p:nvPr/>
          </p:nvSpPr>
          <p:spPr bwMode="auto">
            <a:xfrm>
              <a:off x="941388" y="3454400"/>
              <a:ext cx="387350" cy="457200"/>
            </a:xfrm>
            <a:prstGeom prst="rect">
              <a:avLst/>
            </a:prstGeom>
            <a:noFill/>
            <a:ln w="9525">
              <a:noFill/>
              <a:miter lim="800000"/>
              <a:headEnd/>
              <a:tailEnd/>
            </a:ln>
          </p:spPr>
          <p:txBody>
            <a:bodyPr wrap="none">
              <a:prstTxWarp prst="textNoShape">
                <a:avLst/>
              </a:prstTxWarp>
              <a:spAutoFit/>
            </a:bodyPr>
            <a:lstStyle/>
            <a:p>
              <a:r>
                <a:rPr lang="en-US" dirty="0"/>
                <a:t>A</a:t>
              </a:r>
            </a:p>
          </p:txBody>
        </p:sp>
        <p:sp>
          <p:nvSpPr>
            <p:cNvPr id="16" name="Text Box 12">
              <a:extLst>
                <a:ext uri="{FF2B5EF4-FFF2-40B4-BE49-F238E27FC236}">
                  <a16:creationId xmlns:a16="http://schemas.microsoft.com/office/drawing/2014/main" id="{6CF73DED-D0C1-3423-06A5-D154A3032D1A}"/>
                </a:ext>
              </a:extLst>
            </p:cNvPr>
            <p:cNvSpPr txBox="1">
              <a:spLocks noChangeArrowheads="1"/>
            </p:cNvSpPr>
            <p:nvPr/>
          </p:nvSpPr>
          <p:spPr bwMode="auto">
            <a:xfrm>
              <a:off x="939801" y="4013200"/>
              <a:ext cx="387350" cy="457200"/>
            </a:xfrm>
            <a:prstGeom prst="rect">
              <a:avLst/>
            </a:prstGeom>
            <a:noFill/>
            <a:ln w="9525">
              <a:noFill/>
              <a:miter lim="800000"/>
              <a:headEnd/>
              <a:tailEnd/>
            </a:ln>
          </p:spPr>
          <p:txBody>
            <a:bodyPr wrap="none">
              <a:prstTxWarp prst="textNoShape">
                <a:avLst/>
              </a:prstTxWarp>
              <a:spAutoFit/>
            </a:bodyPr>
            <a:lstStyle/>
            <a:p>
              <a:r>
                <a:rPr lang="en-US"/>
                <a:t>B</a:t>
              </a:r>
            </a:p>
          </p:txBody>
        </p:sp>
        <p:sp>
          <p:nvSpPr>
            <p:cNvPr id="18" name="Text Box 13">
              <a:extLst>
                <a:ext uri="{FF2B5EF4-FFF2-40B4-BE49-F238E27FC236}">
                  <a16:creationId xmlns:a16="http://schemas.microsoft.com/office/drawing/2014/main" id="{D7C01D2A-506B-0F37-E6A5-8994870DBF47}"/>
                </a:ext>
              </a:extLst>
            </p:cNvPr>
            <p:cNvSpPr txBox="1">
              <a:spLocks noChangeArrowheads="1"/>
            </p:cNvSpPr>
            <p:nvPr/>
          </p:nvSpPr>
          <p:spPr bwMode="auto">
            <a:xfrm>
              <a:off x="931863" y="4597400"/>
              <a:ext cx="404813" cy="457200"/>
            </a:xfrm>
            <a:prstGeom prst="rect">
              <a:avLst/>
            </a:prstGeom>
            <a:noFill/>
            <a:ln w="9525">
              <a:noFill/>
              <a:miter lim="800000"/>
              <a:headEnd/>
              <a:tailEnd/>
            </a:ln>
          </p:spPr>
          <p:txBody>
            <a:bodyPr wrap="none">
              <a:prstTxWarp prst="textNoShape">
                <a:avLst/>
              </a:prstTxWarp>
              <a:spAutoFit/>
            </a:bodyPr>
            <a:lstStyle/>
            <a:p>
              <a:r>
                <a:rPr lang="en-US" dirty="0"/>
                <a:t>C</a:t>
              </a:r>
            </a:p>
          </p:txBody>
        </p:sp>
        <p:sp>
          <p:nvSpPr>
            <p:cNvPr id="20" name="Line 21">
              <a:extLst>
                <a:ext uri="{FF2B5EF4-FFF2-40B4-BE49-F238E27FC236}">
                  <a16:creationId xmlns:a16="http://schemas.microsoft.com/office/drawing/2014/main" id="{2DC01ECE-7EEB-2F49-0326-1A02EFCBD637}"/>
                </a:ext>
              </a:extLst>
            </p:cNvPr>
            <p:cNvSpPr>
              <a:spLocks noChangeShapeType="1"/>
            </p:cNvSpPr>
            <p:nvPr/>
          </p:nvSpPr>
          <p:spPr bwMode="auto">
            <a:xfrm>
              <a:off x="2844801" y="3249613"/>
              <a:ext cx="71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1" name="Line 22">
              <a:extLst>
                <a:ext uri="{FF2B5EF4-FFF2-40B4-BE49-F238E27FC236}">
                  <a16:creationId xmlns:a16="http://schemas.microsoft.com/office/drawing/2014/main" id="{3CC865D7-5276-7D1E-A308-900E22DFF415}"/>
                </a:ext>
              </a:extLst>
            </p:cNvPr>
            <p:cNvSpPr>
              <a:spLocks noChangeShapeType="1"/>
            </p:cNvSpPr>
            <p:nvPr/>
          </p:nvSpPr>
          <p:spPr bwMode="auto">
            <a:xfrm>
              <a:off x="2489201" y="2809875"/>
              <a:ext cx="164147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2" name="Line 23">
              <a:extLst>
                <a:ext uri="{FF2B5EF4-FFF2-40B4-BE49-F238E27FC236}">
                  <a16:creationId xmlns:a16="http://schemas.microsoft.com/office/drawing/2014/main" id="{F7BC3C19-6E86-985F-F4C2-253E722FEB94}"/>
                </a:ext>
              </a:extLst>
            </p:cNvPr>
            <p:cNvSpPr>
              <a:spLocks noChangeShapeType="1"/>
            </p:cNvSpPr>
            <p:nvPr/>
          </p:nvSpPr>
          <p:spPr bwMode="auto">
            <a:xfrm>
              <a:off x="4130676" y="2809875"/>
              <a:ext cx="0" cy="64293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3" name="Text Box 25">
              <a:extLst>
                <a:ext uri="{FF2B5EF4-FFF2-40B4-BE49-F238E27FC236}">
                  <a16:creationId xmlns:a16="http://schemas.microsoft.com/office/drawing/2014/main" id="{579FBAC6-4360-BD51-659C-D47F594E9418}"/>
                </a:ext>
              </a:extLst>
            </p:cNvPr>
            <p:cNvSpPr txBox="1">
              <a:spLocks noChangeArrowheads="1"/>
            </p:cNvSpPr>
            <p:nvPr/>
          </p:nvSpPr>
          <p:spPr bwMode="auto">
            <a:xfrm>
              <a:off x="1957388" y="2603500"/>
              <a:ext cx="415925" cy="369888"/>
            </a:xfrm>
            <a:prstGeom prst="rect">
              <a:avLst/>
            </a:prstGeom>
            <a:noFill/>
            <a:ln w="9525">
              <a:noFill/>
              <a:miter lim="800000"/>
              <a:headEnd/>
              <a:tailEnd/>
            </a:ln>
          </p:spPr>
          <p:txBody>
            <a:bodyPr wrap="none">
              <a:prstTxWarp prst="textNoShape">
                <a:avLst/>
              </a:prstTxWarp>
              <a:spAutoFit/>
            </a:bodyPr>
            <a:lstStyle/>
            <a:p>
              <a:r>
                <a:rPr lang="en-US" dirty="0"/>
                <a:t>O</a:t>
              </a:r>
              <a:r>
                <a:rPr lang="en-US" baseline="-25000" dirty="0"/>
                <a:t>2</a:t>
              </a:r>
            </a:p>
          </p:txBody>
        </p:sp>
        <p:sp>
          <p:nvSpPr>
            <p:cNvPr id="24" name="Text Box 26">
              <a:extLst>
                <a:ext uri="{FF2B5EF4-FFF2-40B4-BE49-F238E27FC236}">
                  <a16:creationId xmlns:a16="http://schemas.microsoft.com/office/drawing/2014/main" id="{DFAA00C2-A0E4-EE58-137B-55898E1C6753}"/>
                </a:ext>
              </a:extLst>
            </p:cNvPr>
            <p:cNvSpPr txBox="1">
              <a:spLocks noChangeArrowheads="1"/>
            </p:cNvSpPr>
            <p:nvPr/>
          </p:nvSpPr>
          <p:spPr bwMode="auto">
            <a:xfrm>
              <a:off x="1860551" y="2979738"/>
              <a:ext cx="930275" cy="457200"/>
            </a:xfrm>
            <a:prstGeom prst="rect">
              <a:avLst/>
            </a:prstGeom>
            <a:noFill/>
            <a:ln w="9525">
              <a:noFill/>
              <a:miter lim="800000"/>
              <a:headEnd/>
              <a:tailEnd/>
            </a:ln>
          </p:spPr>
          <p:txBody>
            <a:bodyPr wrap="none">
              <a:prstTxWarp prst="textNoShape">
                <a:avLst/>
              </a:prstTxWarp>
              <a:spAutoFit/>
            </a:bodyPr>
            <a:lstStyle/>
            <a:p>
              <a:r>
                <a:rPr lang="en-US" dirty="0"/>
                <a:t>Fuels</a:t>
              </a:r>
            </a:p>
          </p:txBody>
        </p:sp>
      </p:grpSp>
      <p:sp>
        <p:nvSpPr>
          <p:cNvPr id="25" name="Line 8">
            <a:extLst>
              <a:ext uri="{FF2B5EF4-FFF2-40B4-BE49-F238E27FC236}">
                <a16:creationId xmlns:a16="http://schemas.microsoft.com/office/drawing/2014/main" id="{2B7F8C66-A9E6-1130-A2E5-CBC3CFF9AA48}"/>
              </a:ext>
            </a:extLst>
          </p:cNvPr>
          <p:cNvSpPr>
            <a:spLocks noChangeShapeType="1"/>
          </p:cNvSpPr>
          <p:nvPr/>
        </p:nvSpPr>
        <p:spPr bwMode="auto">
          <a:xfrm>
            <a:off x="5449483" y="3460750"/>
            <a:ext cx="666750" cy="0"/>
          </a:xfrm>
          <a:prstGeom prst="line">
            <a:avLst/>
          </a:prstGeom>
          <a:noFill/>
          <a:ln w="9525">
            <a:solidFill>
              <a:schemeClr val="tx1"/>
            </a:solidFill>
            <a:round/>
            <a:headEnd type="none"/>
            <a:tailEnd type="none" w="med" len="med"/>
          </a:ln>
        </p:spPr>
        <p:txBody>
          <a:bodyPr wrap="none" anchor="ctr">
            <a:prstTxWarp prst="textNoShape">
              <a:avLst/>
            </a:prstTxWarp>
          </a:bodyPr>
          <a:lstStyle/>
          <a:p>
            <a:endParaRPr lang="en-US"/>
          </a:p>
        </p:txBody>
      </p:sp>
      <p:sp>
        <p:nvSpPr>
          <p:cNvPr id="26" name="Rectangle 2">
            <a:extLst>
              <a:ext uri="{FF2B5EF4-FFF2-40B4-BE49-F238E27FC236}">
                <a16:creationId xmlns:a16="http://schemas.microsoft.com/office/drawing/2014/main" id="{CAD3B5C3-5F03-3530-582B-5E00C9094CD7}"/>
              </a:ext>
            </a:extLst>
          </p:cNvPr>
          <p:cNvSpPr>
            <a:spLocks noChangeArrowheads="1"/>
          </p:cNvSpPr>
          <p:nvPr/>
        </p:nvSpPr>
        <p:spPr bwMode="auto">
          <a:xfrm>
            <a:off x="4676371" y="3457575"/>
            <a:ext cx="2184400" cy="1549400"/>
          </a:xfrm>
          <a:prstGeom prst="rect">
            <a:avLst/>
          </a:prstGeom>
          <a:noFill/>
          <a:ln w="9525">
            <a:solidFill>
              <a:schemeClr val="tx1"/>
            </a:solidFill>
            <a:miter lim="800000"/>
            <a:headEnd/>
            <a:tailEnd/>
          </a:ln>
        </p:spPr>
        <p:txBody>
          <a:bodyPr wrap="none" anchor="ctr">
            <a:prstTxWarp prst="textNoShape">
              <a:avLst/>
            </a:prstTxWarp>
          </a:bodyPr>
          <a:lstStyle/>
          <a:p>
            <a:endParaRPr lang="en-US"/>
          </a:p>
        </p:txBody>
      </p:sp>
      <p:grpSp>
        <p:nvGrpSpPr>
          <p:cNvPr id="27" name="Group 26">
            <a:extLst>
              <a:ext uri="{FF2B5EF4-FFF2-40B4-BE49-F238E27FC236}">
                <a16:creationId xmlns:a16="http://schemas.microsoft.com/office/drawing/2014/main" id="{90F64695-63E7-2E8D-0E17-14E48CAB804D}"/>
              </a:ext>
            </a:extLst>
          </p:cNvPr>
          <p:cNvGrpSpPr/>
          <p:nvPr/>
        </p:nvGrpSpPr>
        <p:grpSpPr>
          <a:xfrm>
            <a:off x="6860771" y="3721100"/>
            <a:ext cx="2035175" cy="939800"/>
            <a:chOff x="5202238" y="3708400"/>
            <a:chExt cx="2035175" cy="939800"/>
          </a:xfrm>
        </p:grpSpPr>
        <p:sp>
          <p:nvSpPr>
            <p:cNvPr id="28" name="Line 16">
              <a:extLst>
                <a:ext uri="{FF2B5EF4-FFF2-40B4-BE49-F238E27FC236}">
                  <a16:creationId xmlns:a16="http://schemas.microsoft.com/office/drawing/2014/main" id="{D7555BA6-89A7-A41F-E200-FD0A1D623BAF}"/>
                </a:ext>
              </a:extLst>
            </p:cNvPr>
            <p:cNvSpPr>
              <a:spLocks noChangeShapeType="1"/>
            </p:cNvSpPr>
            <p:nvPr/>
          </p:nvSpPr>
          <p:spPr bwMode="auto">
            <a:xfrm>
              <a:off x="5202238" y="39274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9" name="Line 17">
              <a:extLst>
                <a:ext uri="{FF2B5EF4-FFF2-40B4-BE49-F238E27FC236}">
                  <a16:creationId xmlns:a16="http://schemas.microsoft.com/office/drawing/2014/main" id="{45B65C09-1945-4BB0-7774-559B28B3B686}"/>
                </a:ext>
              </a:extLst>
            </p:cNvPr>
            <p:cNvSpPr>
              <a:spLocks noChangeShapeType="1"/>
            </p:cNvSpPr>
            <p:nvPr/>
          </p:nvSpPr>
          <p:spPr bwMode="auto">
            <a:xfrm>
              <a:off x="5227638" y="43973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0" name="Text Box 18">
              <a:extLst>
                <a:ext uri="{FF2B5EF4-FFF2-40B4-BE49-F238E27FC236}">
                  <a16:creationId xmlns:a16="http://schemas.microsoft.com/office/drawing/2014/main" id="{E1D899BF-BC47-CC02-EAA8-510B584DB1B3}"/>
                </a:ext>
              </a:extLst>
            </p:cNvPr>
            <p:cNvSpPr txBox="1">
              <a:spLocks noChangeArrowheads="1"/>
            </p:cNvSpPr>
            <p:nvPr/>
          </p:nvSpPr>
          <p:spPr bwMode="auto">
            <a:xfrm>
              <a:off x="6824663" y="3708400"/>
              <a:ext cx="404813" cy="457200"/>
            </a:xfrm>
            <a:prstGeom prst="rect">
              <a:avLst/>
            </a:prstGeom>
            <a:noFill/>
            <a:ln w="9525">
              <a:noFill/>
              <a:miter lim="800000"/>
              <a:headEnd/>
              <a:tailEnd/>
            </a:ln>
          </p:spPr>
          <p:txBody>
            <a:bodyPr wrap="none">
              <a:prstTxWarp prst="textNoShape">
                <a:avLst/>
              </a:prstTxWarp>
              <a:spAutoFit/>
            </a:bodyPr>
            <a:lstStyle/>
            <a:p>
              <a:r>
                <a:rPr lang="en-US" dirty="0"/>
                <a:t>D</a:t>
              </a:r>
            </a:p>
          </p:txBody>
        </p:sp>
        <p:sp>
          <p:nvSpPr>
            <p:cNvPr id="31" name="Text Box 19">
              <a:extLst>
                <a:ext uri="{FF2B5EF4-FFF2-40B4-BE49-F238E27FC236}">
                  <a16:creationId xmlns:a16="http://schemas.microsoft.com/office/drawing/2014/main" id="{FC6A71BF-C480-37B1-DF61-908A50E0078A}"/>
                </a:ext>
              </a:extLst>
            </p:cNvPr>
            <p:cNvSpPr txBox="1">
              <a:spLocks noChangeArrowheads="1"/>
            </p:cNvSpPr>
            <p:nvPr/>
          </p:nvSpPr>
          <p:spPr bwMode="auto">
            <a:xfrm>
              <a:off x="6850063" y="4191000"/>
              <a:ext cx="387350" cy="457200"/>
            </a:xfrm>
            <a:prstGeom prst="rect">
              <a:avLst/>
            </a:prstGeom>
            <a:noFill/>
            <a:ln w="9525">
              <a:noFill/>
              <a:miter lim="800000"/>
              <a:headEnd/>
              <a:tailEnd/>
            </a:ln>
          </p:spPr>
          <p:txBody>
            <a:bodyPr wrap="none">
              <a:prstTxWarp prst="textNoShape">
                <a:avLst/>
              </a:prstTxWarp>
              <a:spAutoFit/>
            </a:bodyPr>
            <a:lstStyle/>
            <a:p>
              <a:r>
                <a:rPr lang="en-US"/>
                <a:t>E</a:t>
              </a:r>
            </a:p>
          </p:txBody>
        </p:sp>
      </p:grpSp>
      <p:grpSp>
        <p:nvGrpSpPr>
          <p:cNvPr id="32" name="Group 31">
            <a:extLst>
              <a:ext uri="{FF2B5EF4-FFF2-40B4-BE49-F238E27FC236}">
                <a16:creationId xmlns:a16="http://schemas.microsoft.com/office/drawing/2014/main" id="{067394AE-A5C0-5C0F-8D5F-F27001DE8CCF}"/>
              </a:ext>
            </a:extLst>
          </p:cNvPr>
          <p:cNvGrpSpPr/>
          <p:nvPr/>
        </p:nvGrpSpPr>
        <p:grpSpPr>
          <a:xfrm>
            <a:off x="4976409" y="4945063"/>
            <a:ext cx="4767262" cy="1311275"/>
            <a:chOff x="3317876" y="4932363"/>
            <a:chExt cx="4767262" cy="1311275"/>
          </a:xfrm>
        </p:grpSpPr>
        <p:grpSp>
          <p:nvGrpSpPr>
            <p:cNvPr id="33" name="Group 32">
              <a:extLst>
                <a:ext uri="{FF2B5EF4-FFF2-40B4-BE49-F238E27FC236}">
                  <a16:creationId xmlns:a16="http://schemas.microsoft.com/office/drawing/2014/main" id="{A3F678C5-0042-E51C-0726-E73706BA262B}"/>
                </a:ext>
              </a:extLst>
            </p:cNvPr>
            <p:cNvGrpSpPr/>
            <p:nvPr/>
          </p:nvGrpSpPr>
          <p:grpSpPr>
            <a:xfrm>
              <a:off x="3317876" y="4932363"/>
              <a:ext cx="4756150" cy="1095375"/>
              <a:chOff x="3317876" y="4932363"/>
              <a:chExt cx="4756150" cy="1095375"/>
            </a:xfrm>
          </p:grpSpPr>
          <p:sp>
            <p:nvSpPr>
              <p:cNvPr id="35" name="Line 30">
                <a:extLst>
                  <a:ext uri="{FF2B5EF4-FFF2-40B4-BE49-F238E27FC236}">
                    <a16:creationId xmlns:a16="http://schemas.microsoft.com/office/drawing/2014/main" id="{1C5C5A1E-A670-B152-2189-5FD87D27BB85}"/>
                  </a:ext>
                </a:extLst>
              </p:cNvPr>
              <p:cNvSpPr>
                <a:spLocks noChangeShapeType="1"/>
              </p:cNvSpPr>
              <p:nvPr/>
            </p:nvSpPr>
            <p:spPr bwMode="auto">
              <a:xfrm>
                <a:off x="3317876" y="4994275"/>
                <a:ext cx="0" cy="101441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 name="Line 33">
                <a:extLst>
                  <a:ext uri="{FF2B5EF4-FFF2-40B4-BE49-F238E27FC236}">
                    <a16:creationId xmlns:a16="http://schemas.microsoft.com/office/drawing/2014/main" id="{D71D0917-FA4B-4AD3-1E94-EEA5601EA733}"/>
                  </a:ext>
                </a:extLst>
              </p:cNvPr>
              <p:cNvSpPr>
                <a:spLocks noChangeShapeType="1"/>
              </p:cNvSpPr>
              <p:nvPr/>
            </p:nvSpPr>
            <p:spPr bwMode="auto">
              <a:xfrm>
                <a:off x="3317876" y="6027738"/>
                <a:ext cx="333692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nvGrpSpPr>
              <p:cNvPr id="37" name="Group 36">
                <a:extLst>
                  <a:ext uri="{FF2B5EF4-FFF2-40B4-BE49-F238E27FC236}">
                    <a16:creationId xmlns:a16="http://schemas.microsoft.com/office/drawing/2014/main" id="{11F0A0A3-46D9-B11A-E86C-9CBD358DB62A}"/>
                  </a:ext>
                </a:extLst>
              </p:cNvPr>
              <p:cNvGrpSpPr/>
              <p:nvPr/>
            </p:nvGrpSpPr>
            <p:grpSpPr>
              <a:xfrm>
                <a:off x="4148138" y="4932363"/>
                <a:ext cx="3925888" cy="896937"/>
                <a:chOff x="4148138" y="4932363"/>
                <a:chExt cx="3925888" cy="896937"/>
              </a:xfrm>
            </p:grpSpPr>
            <p:sp>
              <p:nvSpPr>
                <p:cNvPr id="38" name="Line 31">
                  <a:extLst>
                    <a:ext uri="{FF2B5EF4-FFF2-40B4-BE49-F238E27FC236}">
                      <a16:creationId xmlns:a16="http://schemas.microsoft.com/office/drawing/2014/main" id="{CA8170D5-A128-AE95-C2E4-FA68ABFD0BFE}"/>
                    </a:ext>
                  </a:extLst>
                </p:cNvPr>
                <p:cNvSpPr>
                  <a:spLocks noChangeShapeType="1"/>
                </p:cNvSpPr>
                <p:nvPr/>
              </p:nvSpPr>
              <p:spPr bwMode="auto">
                <a:xfrm>
                  <a:off x="4148138" y="4994275"/>
                  <a:ext cx="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9" name="Line 32">
                  <a:extLst>
                    <a:ext uri="{FF2B5EF4-FFF2-40B4-BE49-F238E27FC236}">
                      <a16:creationId xmlns:a16="http://schemas.microsoft.com/office/drawing/2014/main" id="{EDE0A1DE-E64C-D6DF-512E-D576C46CCA64}"/>
                    </a:ext>
                  </a:extLst>
                </p:cNvPr>
                <p:cNvSpPr>
                  <a:spLocks noChangeShapeType="1"/>
                </p:cNvSpPr>
                <p:nvPr/>
              </p:nvSpPr>
              <p:spPr bwMode="auto">
                <a:xfrm>
                  <a:off x="4892676" y="4994275"/>
                  <a:ext cx="0" cy="1857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0" name="Line 34">
                  <a:extLst>
                    <a:ext uri="{FF2B5EF4-FFF2-40B4-BE49-F238E27FC236}">
                      <a16:creationId xmlns:a16="http://schemas.microsoft.com/office/drawing/2014/main" id="{7D3FCC9C-B24A-758F-FBFD-B561EF5561B0}"/>
                    </a:ext>
                  </a:extLst>
                </p:cNvPr>
                <p:cNvSpPr>
                  <a:spLocks noChangeShapeType="1"/>
                </p:cNvSpPr>
                <p:nvPr/>
              </p:nvSpPr>
              <p:spPr bwMode="auto">
                <a:xfrm>
                  <a:off x="4148138" y="5603875"/>
                  <a:ext cx="2506663"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1" name="Line 35">
                  <a:extLst>
                    <a:ext uri="{FF2B5EF4-FFF2-40B4-BE49-F238E27FC236}">
                      <a16:creationId xmlns:a16="http://schemas.microsoft.com/office/drawing/2014/main" id="{B1B1230E-EF93-1BBE-0EBE-8AC51F25988D}"/>
                    </a:ext>
                  </a:extLst>
                </p:cNvPr>
                <p:cNvSpPr>
                  <a:spLocks noChangeShapeType="1"/>
                </p:cNvSpPr>
                <p:nvPr/>
              </p:nvSpPr>
              <p:spPr bwMode="auto">
                <a:xfrm>
                  <a:off x="4892676" y="5180013"/>
                  <a:ext cx="176212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2" name="Text Box 36">
                  <a:extLst>
                    <a:ext uri="{FF2B5EF4-FFF2-40B4-BE49-F238E27FC236}">
                      <a16:creationId xmlns:a16="http://schemas.microsoft.com/office/drawing/2014/main" id="{C3F91522-F1F8-DF50-B728-0C01B47129F5}"/>
                    </a:ext>
                  </a:extLst>
                </p:cNvPr>
                <p:cNvSpPr txBox="1">
                  <a:spLocks noChangeArrowheads="1"/>
                </p:cNvSpPr>
                <p:nvPr/>
              </p:nvSpPr>
              <p:spPr bwMode="auto">
                <a:xfrm>
                  <a:off x="6799263" y="4932363"/>
                  <a:ext cx="1274763" cy="369888"/>
                </a:xfrm>
                <a:prstGeom prst="rect">
                  <a:avLst/>
                </a:prstGeom>
                <a:noFill/>
                <a:ln w="9525">
                  <a:noFill/>
                  <a:miter lim="800000"/>
                  <a:headEnd/>
                  <a:tailEnd/>
                </a:ln>
              </p:spPr>
              <p:txBody>
                <a:bodyPr wrap="none">
                  <a:prstTxWarp prst="textNoShape">
                    <a:avLst/>
                  </a:prstTxWarp>
                  <a:spAutoFit/>
                </a:bodyPr>
                <a:lstStyle/>
                <a:p>
                  <a:r>
                    <a:rPr lang="en-US" dirty="0"/>
                    <a:t>wastewater</a:t>
                  </a:r>
                </a:p>
              </p:txBody>
            </p:sp>
            <p:sp>
              <p:nvSpPr>
                <p:cNvPr id="43" name="Text Box 37">
                  <a:extLst>
                    <a:ext uri="{FF2B5EF4-FFF2-40B4-BE49-F238E27FC236}">
                      <a16:creationId xmlns:a16="http://schemas.microsoft.com/office/drawing/2014/main" id="{F2BB48A7-83B7-FB8E-E2CA-609335622433}"/>
                    </a:ext>
                  </a:extLst>
                </p:cNvPr>
                <p:cNvSpPr txBox="1">
                  <a:spLocks noChangeArrowheads="1"/>
                </p:cNvSpPr>
                <p:nvPr/>
              </p:nvSpPr>
              <p:spPr bwMode="auto">
                <a:xfrm>
                  <a:off x="6799263" y="5372100"/>
                  <a:ext cx="839788" cy="457200"/>
                </a:xfrm>
                <a:prstGeom prst="rect">
                  <a:avLst/>
                </a:prstGeom>
                <a:noFill/>
                <a:ln w="9525">
                  <a:noFill/>
                  <a:miter lim="800000"/>
                  <a:headEnd/>
                  <a:tailEnd/>
                </a:ln>
              </p:spPr>
              <p:txBody>
                <a:bodyPr wrap="none">
                  <a:prstTxWarp prst="textNoShape">
                    <a:avLst/>
                  </a:prstTxWarp>
                  <a:spAutoFit/>
                </a:bodyPr>
                <a:lstStyle/>
                <a:p>
                  <a:r>
                    <a:rPr lang="en-US" dirty="0"/>
                    <a:t> CO</a:t>
                  </a:r>
                  <a:r>
                    <a:rPr lang="en-US" baseline="-25000" dirty="0"/>
                    <a:t>2</a:t>
                  </a:r>
                  <a:endParaRPr lang="en-US" dirty="0"/>
                </a:p>
              </p:txBody>
            </p:sp>
          </p:grpSp>
        </p:grpSp>
        <p:sp>
          <p:nvSpPr>
            <p:cNvPr id="34" name="Text Box 38">
              <a:extLst>
                <a:ext uri="{FF2B5EF4-FFF2-40B4-BE49-F238E27FC236}">
                  <a16:creationId xmlns:a16="http://schemas.microsoft.com/office/drawing/2014/main" id="{CD8405D5-8B08-8FE4-1F62-48BB39364A26}"/>
                </a:ext>
              </a:extLst>
            </p:cNvPr>
            <p:cNvSpPr txBox="1">
              <a:spLocks noChangeArrowheads="1"/>
            </p:cNvSpPr>
            <p:nvPr/>
          </p:nvSpPr>
          <p:spPr bwMode="auto">
            <a:xfrm>
              <a:off x="6748463" y="5786438"/>
              <a:ext cx="1336675" cy="457200"/>
            </a:xfrm>
            <a:prstGeom prst="rect">
              <a:avLst/>
            </a:prstGeom>
            <a:noFill/>
            <a:ln w="9525">
              <a:noFill/>
              <a:miter lim="800000"/>
              <a:headEnd/>
              <a:tailEnd/>
            </a:ln>
          </p:spPr>
          <p:txBody>
            <a:bodyPr wrap="none">
              <a:prstTxWarp prst="textNoShape">
                <a:avLst/>
              </a:prstTxWarp>
              <a:spAutoFit/>
            </a:bodyPr>
            <a:lstStyle/>
            <a:p>
              <a:r>
                <a:rPr lang="en-US" dirty="0"/>
                <a:t>pollutant</a:t>
              </a:r>
            </a:p>
          </p:txBody>
        </p:sp>
      </p:grpSp>
      <p:grpSp>
        <p:nvGrpSpPr>
          <p:cNvPr id="44" name="Group 43">
            <a:extLst>
              <a:ext uri="{FF2B5EF4-FFF2-40B4-BE49-F238E27FC236}">
                <a16:creationId xmlns:a16="http://schemas.microsoft.com/office/drawing/2014/main" id="{1FCED1D5-5147-40DA-1078-0B0788F14E7C}"/>
              </a:ext>
            </a:extLst>
          </p:cNvPr>
          <p:cNvGrpSpPr/>
          <p:nvPr/>
        </p:nvGrpSpPr>
        <p:grpSpPr>
          <a:xfrm>
            <a:off x="3469871" y="2447925"/>
            <a:ext cx="1653616" cy="2733675"/>
            <a:chOff x="1811338" y="2435225"/>
            <a:chExt cx="1653616" cy="2733675"/>
          </a:xfrm>
        </p:grpSpPr>
        <p:sp>
          <p:nvSpPr>
            <p:cNvPr id="45" name="Text Box 27">
              <a:extLst>
                <a:ext uri="{FF2B5EF4-FFF2-40B4-BE49-F238E27FC236}">
                  <a16:creationId xmlns:a16="http://schemas.microsoft.com/office/drawing/2014/main" id="{7C5A02DF-607B-1B8C-FB3F-32BA9D8786F5}"/>
                </a:ext>
              </a:extLst>
            </p:cNvPr>
            <p:cNvSpPr txBox="1">
              <a:spLocks noChangeArrowheads="1"/>
            </p:cNvSpPr>
            <p:nvPr/>
          </p:nvSpPr>
          <p:spPr bwMode="auto">
            <a:xfrm>
              <a:off x="1811338" y="3706813"/>
              <a:ext cx="681038" cy="336550"/>
            </a:xfrm>
            <a:prstGeom prst="rect">
              <a:avLst/>
            </a:prstGeom>
            <a:noFill/>
            <a:ln w="9525">
              <a:noFill/>
              <a:miter lim="800000"/>
              <a:headEnd/>
              <a:tailEnd/>
            </a:ln>
          </p:spPr>
          <p:txBody>
            <a:bodyPr wrap="none">
              <a:prstTxWarp prst="textNoShape">
                <a:avLst/>
              </a:prstTxWarp>
              <a:spAutoFit/>
            </a:bodyPr>
            <a:lstStyle/>
            <a:p>
              <a:r>
                <a:rPr lang="en-US" sz="1600" dirty="0"/>
                <a:t>10 kg</a:t>
              </a:r>
            </a:p>
          </p:txBody>
        </p:sp>
        <p:sp>
          <p:nvSpPr>
            <p:cNvPr id="46" name="Text Box 28">
              <a:extLst>
                <a:ext uri="{FF2B5EF4-FFF2-40B4-BE49-F238E27FC236}">
                  <a16:creationId xmlns:a16="http://schemas.microsoft.com/office/drawing/2014/main" id="{ABAEEA3A-ED92-7C5C-4D25-01F5F5900F76}"/>
                </a:ext>
              </a:extLst>
            </p:cNvPr>
            <p:cNvSpPr txBox="1">
              <a:spLocks noChangeArrowheads="1"/>
            </p:cNvSpPr>
            <p:nvPr/>
          </p:nvSpPr>
          <p:spPr bwMode="auto">
            <a:xfrm>
              <a:off x="1905001" y="4265613"/>
              <a:ext cx="568325" cy="336550"/>
            </a:xfrm>
            <a:prstGeom prst="rect">
              <a:avLst/>
            </a:prstGeom>
            <a:noFill/>
            <a:ln w="9525">
              <a:noFill/>
              <a:miter lim="800000"/>
              <a:headEnd/>
              <a:tailEnd/>
            </a:ln>
          </p:spPr>
          <p:txBody>
            <a:bodyPr wrap="none">
              <a:prstTxWarp prst="textNoShape">
                <a:avLst/>
              </a:prstTxWarp>
              <a:spAutoFit/>
            </a:bodyPr>
            <a:lstStyle/>
            <a:p>
              <a:r>
                <a:rPr lang="en-US" sz="1600" dirty="0"/>
                <a:t>5 kg</a:t>
              </a:r>
            </a:p>
          </p:txBody>
        </p:sp>
        <p:sp>
          <p:nvSpPr>
            <p:cNvPr id="47" name="Text Box 29">
              <a:extLst>
                <a:ext uri="{FF2B5EF4-FFF2-40B4-BE49-F238E27FC236}">
                  <a16:creationId xmlns:a16="http://schemas.microsoft.com/office/drawing/2014/main" id="{F510FC21-093D-7DF7-0080-42350A9509B5}"/>
                </a:ext>
              </a:extLst>
            </p:cNvPr>
            <p:cNvSpPr txBox="1">
              <a:spLocks noChangeArrowheads="1"/>
            </p:cNvSpPr>
            <p:nvPr/>
          </p:nvSpPr>
          <p:spPr bwMode="auto">
            <a:xfrm>
              <a:off x="1855788" y="4832350"/>
              <a:ext cx="625475" cy="336550"/>
            </a:xfrm>
            <a:prstGeom prst="rect">
              <a:avLst/>
            </a:prstGeom>
            <a:noFill/>
            <a:ln w="9525">
              <a:noFill/>
              <a:miter lim="800000"/>
              <a:headEnd/>
              <a:tailEnd/>
            </a:ln>
          </p:spPr>
          <p:txBody>
            <a:bodyPr wrap="none">
              <a:prstTxWarp prst="textNoShape">
                <a:avLst/>
              </a:prstTxWarp>
              <a:spAutoFit/>
            </a:bodyPr>
            <a:lstStyle/>
            <a:p>
              <a:r>
                <a:rPr lang="en-US" sz="1600" dirty="0"/>
                <a:t> 5 kg</a:t>
              </a:r>
            </a:p>
          </p:txBody>
        </p:sp>
        <p:sp>
          <p:nvSpPr>
            <p:cNvPr id="48" name="Text Box 46">
              <a:extLst>
                <a:ext uri="{FF2B5EF4-FFF2-40B4-BE49-F238E27FC236}">
                  <a16:creationId xmlns:a16="http://schemas.microsoft.com/office/drawing/2014/main" id="{06895933-912E-7723-AFA1-E6EEF9FE3ED3}"/>
                </a:ext>
              </a:extLst>
            </p:cNvPr>
            <p:cNvSpPr txBox="1">
              <a:spLocks noChangeArrowheads="1"/>
            </p:cNvSpPr>
            <p:nvPr/>
          </p:nvSpPr>
          <p:spPr bwMode="auto">
            <a:xfrm>
              <a:off x="2940051" y="2876550"/>
              <a:ext cx="524903" cy="338554"/>
            </a:xfrm>
            <a:prstGeom prst="rect">
              <a:avLst/>
            </a:prstGeom>
            <a:noFill/>
            <a:ln w="9525">
              <a:noFill/>
              <a:miter lim="800000"/>
              <a:headEnd/>
              <a:tailEnd/>
            </a:ln>
          </p:spPr>
          <p:txBody>
            <a:bodyPr wrap="none">
              <a:prstTxWarp prst="textNoShape">
                <a:avLst/>
              </a:prstTxWarp>
              <a:spAutoFit/>
            </a:bodyPr>
            <a:lstStyle/>
            <a:p>
              <a:r>
                <a:rPr lang="en-US" sz="1600" dirty="0"/>
                <a:t>2 kg</a:t>
              </a:r>
            </a:p>
          </p:txBody>
        </p:sp>
        <p:sp>
          <p:nvSpPr>
            <p:cNvPr id="49" name="Text Box 47">
              <a:extLst>
                <a:ext uri="{FF2B5EF4-FFF2-40B4-BE49-F238E27FC236}">
                  <a16:creationId xmlns:a16="http://schemas.microsoft.com/office/drawing/2014/main" id="{52A2CA3C-3412-9C52-1636-83DD8C29D03A}"/>
                </a:ext>
              </a:extLst>
            </p:cNvPr>
            <p:cNvSpPr txBox="1">
              <a:spLocks noChangeArrowheads="1"/>
            </p:cNvSpPr>
            <p:nvPr/>
          </p:nvSpPr>
          <p:spPr bwMode="auto">
            <a:xfrm>
              <a:off x="2838451" y="2435225"/>
              <a:ext cx="524903" cy="338554"/>
            </a:xfrm>
            <a:prstGeom prst="rect">
              <a:avLst/>
            </a:prstGeom>
            <a:noFill/>
            <a:ln w="9525">
              <a:noFill/>
              <a:miter lim="800000"/>
              <a:headEnd/>
              <a:tailEnd/>
            </a:ln>
          </p:spPr>
          <p:txBody>
            <a:bodyPr wrap="none">
              <a:prstTxWarp prst="textNoShape">
                <a:avLst/>
              </a:prstTxWarp>
              <a:spAutoFit/>
            </a:bodyPr>
            <a:lstStyle/>
            <a:p>
              <a:r>
                <a:rPr lang="en-US" sz="1600" dirty="0"/>
                <a:t>6 kg</a:t>
              </a:r>
            </a:p>
          </p:txBody>
        </p:sp>
      </p:grpSp>
      <p:grpSp>
        <p:nvGrpSpPr>
          <p:cNvPr id="50" name="Group 49">
            <a:extLst>
              <a:ext uri="{FF2B5EF4-FFF2-40B4-BE49-F238E27FC236}">
                <a16:creationId xmlns:a16="http://schemas.microsoft.com/office/drawing/2014/main" id="{6320C270-564D-042B-860E-E014FCA35982}"/>
              </a:ext>
            </a:extLst>
          </p:cNvPr>
          <p:cNvGrpSpPr/>
          <p:nvPr/>
        </p:nvGrpSpPr>
        <p:grpSpPr>
          <a:xfrm>
            <a:off x="2039533" y="342900"/>
            <a:ext cx="8204200" cy="2082800"/>
            <a:chOff x="381000" y="330200"/>
            <a:chExt cx="8204200" cy="2082800"/>
          </a:xfrm>
        </p:grpSpPr>
        <p:sp>
          <p:nvSpPr>
            <p:cNvPr id="51" name="Rectangle 50">
              <a:extLst>
                <a:ext uri="{FF2B5EF4-FFF2-40B4-BE49-F238E27FC236}">
                  <a16:creationId xmlns:a16="http://schemas.microsoft.com/office/drawing/2014/main" id="{DAFB1D94-8218-E7E7-44C3-C6A673E130BE}"/>
                </a:ext>
              </a:extLst>
            </p:cNvPr>
            <p:cNvSpPr/>
            <p:nvPr/>
          </p:nvSpPr>
          <p:spPr>
            <a:xfrm>
              <a:off x="381000" y="330200"/>
              <a:ext cx="8204200" cy="20828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2" name="Group 50">
              <a:extLst>
                <a:ext uri="{FF2B5EF4-FFF2-40B4-BE49-F238E27FC236}">
                  <a16:creationId xmlns:a16="http://schemas.microsoft.com/office/drawing/2014/main" id="{F7CDF26C-B29D-349C-4035-7102A509B560}"/>
                </a:ext>
              </a:extLst>
            </p:cNvPr>
            <p:cNvGrpSpPr>
              <a:grpSpLocks/>
            </p:cNvGrpSpPr>
            <p:nvPr/>
          </p:nvGrpSpPr>
          <p:grpSpPr bwMode="auto">
            <a:xfrm>
              <a:off x="534988" y="530225"/>
              <a:ext cx="7775575" cy="1711325"/>
              <a:chOff x="327" y="206"/>
              <a:chExt cx="4898" cy="1078"/>
            </a:xfrm>
          </p:grpSpPr>
          <p:sp>
            <p:nvSpPr>
              <p:cNvPr id="54" name="Text Box 3">
                <a:extLst>
                  <a:ext uri="{FF2B5EF4-FFF2-40B4-BE49-F238E27FC236}">
                    <a16:creationId xmlns:a16="http://schemas.microsoft.com/office/drawing/2014/main" id="{69022050-9F17-2E1F-93C3-84C92C724ED5}"/>
                  </a:ext>
                </a:extLst>
              </p:cNvPr>
              <p:cNvSpPr txBox="1">
                <a:spLocks noChangeArrowheads="1"/>
              </p:cNvSpPr>
              <p:nvPr/>
            </p:nvSpPr>
            <p:spPr bwMode="auto">
              <a:xfrm>
                <a:off x="1950" y="617"/>
                <a:ext cx="1978" cy="291"/>
              </a:xfrm>
              <a:prstGeom prst="rect">
                <a:avLst/>
              </a:prstGeom>
              <a:noFill/>
              <a:ln w="9525">
                <a:noFill/>
                <a:miter lim="800000"/>
                <a:headEnd/>
                <a:tailEnd/>
              </a:ln>
            </p:spPr>
            <p:txBody>
              <a:bodyPr wrap="none">
                <a:prstTxWarp prst="textNoShape">
                  <a:avLst/>
                </a:prstTxWarp>
                <a:spAutoFit/>
              </a:bodyPr>
              <a:lstStyle/>
              <a:p>
                <a:r>
                  <a:rPr lang="en-US" b="1" dirty="0"/>
                  <a:t>A + B + C   </a:t>
                </a:r>
                <a:r>
                  <a:rPr lang="en-US" b="1" dirty="0">
                    <a:latin typeface="+mn-lt"/>
                    <a:cs typeface="Symbol" charset="2"/>
                    <a:sym typeface="Symbol" charset="2"/>
                  </a:rPr>
                  <a:t>→</a:t>
                </a:r>
                <a:r>
                  <a:rPr lang="en-US" b="1" dirty="0"/>
                  <a:t>   D + E</a:t>
                </a:r>
              </a:p>
            </p:txBody>
          </p:sp>
          <p:sp>
            <p:nvSpPr>
              <p:cNvPr id="55" name="Text Box 5">
                <a:extLst>
                  <a:ext uri="{FF2B5EF4-FFF2-40B4-BE49-F238E27FC236}">
                    <a16:creationId xmlns:a16="http://schemas.microsoft.com/office/drawing/2014/main" id="{51ABD58C-3CA8-7783-CC16-3A8DBE253177}"/>
                  </a:ext>
                </a:extLst>
              </p:cNvPr>
              <p:cNvSpPr txBox="1">
                <a:spLocks noChangeArrowheads="1"/>
              </p:cNvSpPr>
              <p:nvPr/>
            </p:nvSpPr>
            <p:spPr bwMode="auto">
              <a:xfrm>
                <a:off x="4351" y="617"/>
                <a:ext cx="874" cy="288"/>
              </a:xfrm>
              <a:prstGeom prst="rect">
                <a:avLst/>
              </a:prstGeom>
              <a:noFill/>
              <a:ln w="9525">
                <a:noFill/>
                <a:miter lim="800000"/>
                <a:headEnd/>
                <a:tailEnd/>
              </a:ln>
            </p:spPr>
            <p:txBody>
              <a:bodyPr wrap="none">
                <a:prstTxWarp prst="textNoShape">
                  <a:avLst/>
                </a:prstTxWarp>
                <a:spAutoFit/>
              </a:bodyPr>
              <a:lstStyle/>
              <a:p>
                <a:r>
                  <a:rPr lang="en-US" dirty="0"/>
                  <a:t>Products</a:t>
                </a:r>
              </a:p>
            </p:txBody>
          </p:sp>
          <p:sp>
            <p:nvSpPr>
              <p:cNvPr id="56" name="Text Box 7">
                <a:extLst>
                  <a:ext uri="{FF2B5EF4-FFF2-40B4-BE49-F238E27FC236}">
                    <a16:creationId xmlns:a16="http://schemas.microsoft.com/office/drawing/2014/main" id="{B05F1814-B9D5-5558-3419-E127CE83B384}"/>
                  </a:ext>
                </a:extLst>
              </p:cNvPr>
              <p:cNvSpPr txBox="1">
                <a:spLocks noChangeArrowheads="1"/>
              </p:cNvSpPr>
              <p:nvPr/>
            </p:nvSpPr>
            <p:spPr bwMode="auto">
              <a:xfrm>
                <a:off x="327" y="386"/>
                <a:ext cx="1279" cy="748"/>
              </a:xfrm>
              <a:prstGeom prst="rect">
                <a:avLst/>
              </a:prstGeom>
              <a:noFill/>
              <a:ln w="9525">
                <a:noFill/>
                <a:miter lim="800000"/>
                <a:headEnd/>
                <a:tailEnd/>
              </a:ln>
            </p:spPr>
            <p:txBody>
              <a:bodyPr wrap="none">
                <a:prstTxWarp prst="textNoShape">
                  <a:avLst/>
                </a:prstTxWarp>
                <a:spAutoFit/>
              </a:bodyPr>
              <a:lstStyle/>
              <a:p>
                <a:pPr algn="ctr"/>
                <a:r>
                  <a:rPr lang="en-US" dirty="0"/>
                  <a:t>Feedstocks</a:t>
                </a:r>
              </a:p>
              <a:p>
                <a:pPr algn="ctr"/>
                <a:r>
                  <a:rPr lang="en-US" dirty="0"/>
                  <a:t>or</a:t>
                </a:r>
              </a:p>
              <a:p>
                <a:pPr algn="ctr"/>
                <a:r>
                  <a:rPr lang="en-US" dirty="0"/>
                  <a:t>Intermediates</a:t>
                </a:r>
              </a:p>
            </p:txBody>
          </p:sp>
          <p:sp>
            <p:nvSpPr>
              <p:cNvPr id="57" name="Line 14">
                <a:extLst>
                  <a:ext uri="{FF2B5EF4-FFF2-40B4-BE49-F238E27FC236}">
                    <a16:creationId xmlns:a16="http://schemas.microsoft.com/office/drawing/2014/main" id="{4E41E44F-1EC9-C0F8-DE3A-343FFA978BDC}"/>
                  </a:ext>
                </a:extLst>
              </p:cNvPr>
              <p:cNvSpPr>
                <a:spLocks noChangeShapeType="1"/>
              </p:cNvSpPr>
              <p:nvPr/>
            </p:nvSpPr>
            <p:spPr bwMode="auto">
              <a:xfrm flipV="1">
                <a:off x="2508" y="436"/>
                <a:ext cx="423" cy="59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 name="Text Box 15">
                <a:extLst>
                  <a:ext uri="{FF2B5EF4-FFF2-40B4-BE49-F238E27FC236}">
                    <a16:creationId xmlns:a16="http://schemas.microsoft.com/office/drawing/2014/main" id="{5ABD6C63-3BF2-E99B-AE1E-0D891FB6B8F4}"/>
                  </a:ext>
                </a:extLst>
              </p:cNvPr>
              <p:cNvSpPr txBox="1">
                <a:spLocks noChangeArrowheads="1"/>
              </p:cNvSpPr>
              <p:nvPr/>
            </p:nvSpPr>
            <p:spPr bwMode="auto">
              <a:xfrm>
                <a:off x="1981" y="1051"/>
                <a:ext cx="1683" cy="233"/>
              </a:xfrm>
              <a:prstGeom prst="rect">
                <a:avLst/>
              </a:prstGeom>
              <a:noFill/>
              <a:ln w="9525">
                <a:noFill/>
                <a:miter lim="800000"/>
                <a:headEnd/>
                <a:tailEnd/>
              </a:ln>
            </p:spPr>
            <p:txBody>
              <a:bodyPr wrap="none">
                <a:prstTxWarp prst="textNoShape">
                  <a:avLst/>
                </a:prstTxWarp>
                <a:spAutoFit/>
              </a:bodyPr>
              <a:lstStyle/>
              <a:p>
                <a:r>
                  <a:rPr lang="en-US" dirty="0"/>
                  <a:t>Energy + “Other” Reactant</a:t>
                </a:r>
              </a:p>
            </p:txBody>
          </p:sp>
          <p:sp>
            <p:nvSpPr>
              <p:cNvPr id="59" name="Text Box 20">
                <a:extLst>
                  <a:ext uri="{FF2B5EF4-FFF2-40B4-BE49-F238E27FC236}">
                    <a16:creationId xmlns:a16="http://schemas.microsoft.com/office/drawing/2014/main" id="{655FA50B-C556-F059-FAE7-5502AB2FA522}"/>
                  </a:ext>
                </a:extLst>
              </p:cNvPr>
              <p:cNvSpPr txBox="1">
                <a:spLocks noChangeArrowheads="1"/>
              </p:cNvSpPr>
              <p:nvPr/>
            </p:nvSpPr>
            <p:spPr bwMode="auto">
              <a:xfrm>
                <a:off x="2931" y="206"/>
                <a:ext cx="991" cy="288"/>
              </a:xfrm>
              <a:prstGeom prst="rect">
                <a:avLst/>
              </a:prstGeom>
              <a:noFill/>
              <a:ln w="9525">
                <a:noFill/>
                <a:miter lim="800000"/>
                <a:headEnd/>
                <a:tailEnd/>
              </a:ln>
            </p:spPr>
            <p:txBody>
              <a:bodyPr wrap="none">
                <a:prstTxWarp prst="textNoShape">
                  <a:avLst/>
                </a:prstTxWarp>
                <a:spAutoFit/>
              </a:bodyPr>
              <a:lstStyle/>
              <a:p>
                <a:r>
                  <a:rPr lang="en-US"/>
                  <a:t>Emissions</a:t>
                </a:r>
              </a:p>
            </p:txBody>
          </p:sp>
        </p:grpSp>
        <p:sp>
          <p:nvSpPr>
            <p:cNvPr id="53" name="TextBox 52">
              <a:extLst>
                <a:ext uri="{FF2B5EF4-FFF2-40B4-BE49-F238E27FC236}">
                  <a16:creationId xmlns:a16="http://schemas.microsoft.com/office/drawing/2014/main" id="{E9B3F234-9E2B-55DD-75A3-CEBF68312763}"/>
                </a:ext>
              </a:extLst>
            </p:cNvPr>
            <p:cNvSpPr txBox="1"/>
            <p:nvPr/>
          </p:nvSpPr>
          <p:spPr>
            <a:xfrm>
              <a:off x="825500" y="444500"/>
              <a:ext cx="1556836" cy="369332"/>
            </a:xfrm>
            <a:prstGeom prst="rect">
              <a:avLst/>
            </a:prstGeom>
            <a:noFill/>
          </p:spPr>
          <p:txBody>
            <a:bodyPr wrap="none" rtlCol="0">
              <a:spAutoFit/>
            </a:bodyPr>
            <a:lstStyle/>
            <a:p>
              <a:r>
                <a:rPr lang="en-US" dirty="0">
                  <a:solidFill>
                    <a:srgbClr val="008000"/>
                  </a:solidFill>
                </a:rPr>
                <a:t>Model Process</a:t>
              </a:r>
            </a:p>
          </p:txBody>
        </p:sp>
      </p:grpSp>
      <p:grpSp>
        <p:nvGrpSpPr>
          <p:cNvPr id="60" name="Group 59">
            <a:extLst>
              <a:ext uri="{FF2B5EF4-FFF2-40B4-BE49-F238E27FC236}">
                <a16:creationId xmlns:a16="http://schemas.microsoft.com/office/drawing/2014/main" id="{91C43C79-88FE-F64A-304C-0ABF518AC42C}"/>
              </a:ext>
            </a:extLst>
          </p:cNvPr>
          <p:cNvGrpSpPr/>
          <p:nvPr/>
        </p:nvGrpSpPr>
        <p:grpSpPr>
          <a:xfrm>
            <a:off x="4658909" y="3411538"/>
            <a:ext cx="2719387" cy="2198687"/>
            <a:chOff x="3000376" y="3398838"/>
            <a:chExt cx="2719387" cy="2198687"/>
          </a:xfrm>
        </p:grpSpPr>
        <p:sp>
          <p:nvSpPr>
            <p:cNvPr id="61" name="Line 21">
              <a:extLst>
                <a:ext uri="{FF2B5EF4-FFF2-40B4-BE49-F238E27FC236}">
                  <a16:creationId xmlns:a16="http://schemas.microsoft.com/office/drawing/2014/main" id="{712E6591-2800-1143-C36F-888106394823}"/>
                </a:ext>
              </a:extLst>
            </p:cNvPr>
            <p:cNvSpPr>
              <a:spLocks noChangeShapeType="1"/>
            </p:cNvSpPr>
            <p:nvPr/>
          </p:nvSpPr>
          <p:spPr bwMode="auto">
            <a:xfrm>
              <a:off x="3387724" y="3833813"/>
              <a:ext cx="444501" cy="0"/>
            </a:xfrm>
            <a:prstGeom prst="line">
              <a:avLst/>
            </a:prstGeom>
            <a:noFill/>
            <a:ln w="9525">
              <a:solidFill>
                <a:schemeClr val="tx1"/>
              </a:solidFill>
              <a:round/>
              <a:headEnd type="none"/>
              <a:tailEnd type="triangle"/>
            </a:ln>
          </p:spPr>
          <p:txBody>
            <a:bodyPr wrap="none" anchor="ctr">
              <a:prstTxWarp prst="textNoShape">
                <a:avLst/>
              </a:prstTxWarp>
            </a:bodyPr>
            <a:lstStyle/>
            <a:p>
              <a:endParaRPr lang="en-US"/>
            </a:p>
          </p:txBody>
        </p:sp>
        <p:sp>
          <p:nvSpPr>
            <p:cNvPr id="62" name="Line 31">
              <a:extLst>
                <a:ext uri="{FF2B5EF4-FFF2-40B4-BE49-F238E27FC236}">
                  <a16:creationId xmlns:a16="http://schemas.microsoft.com/office/drawing/2014/main" id="{3C76C4C1-9F97-1769-D6CA-F1DD22011985}"/>
                </a:ext>
              </a:extLst>
            </p:cNvPr>
            <p:cNvSpPr>
              <a:spLocks noChangeShapeType="1"/>
            </p:cNvSpPr>
            <p:nvPr/>
          </p:nvSpPr>
          <p:spPr bwMode="auto">
            <a:xfrm>
              <a:off x="3316288" y="4879975"/>
              <a:ext cx="0" cy="320675"/>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63" name="Group 62">
              <a:extLst>
                <a:ext uri="{FF2B5EF4-FFF2-40B4-BE49-F238E27FC236}">
                  <a16:creationId xmlns:a16="http://schemas.microsoft.com/office/drawing/2014/main" id="{3F83DC7F-342A-D75A-5D90-16A0814ECF4E}"/>
                </a:ext>
              </a:extLst>
            </p:cNvPr>
            <p:cNvGrpSpPr/>
            <p:nvPr/>
          </p:nvGrpSpPr>
          <p:grpSpPr>
            <a:xfrm>
              <a:off x="3000376" y="3398838"/>
              <a:ext cx="2719387" cy="2198687"/>
              <a:chOff x="3000376" y="3398838"/>
              <a:chExt cx="2719387" cy="2198687"/>
            </a:xfrm>
          </p:grpSpPr>
          <p:grpSp>
            <p:nvGrpSpPr>
              <p:cNvPr id="64" name="Group 63">
                <a:extLst>
                  <a:ext uri="{FF2B5EF4-FFF2-40B4-BE49-F238E27FC236}">
                    <a16:creationId xmlns:a16="http://schemas.microsoft.com/office/drawing/2014/main" id="{4EF0C888-9484-1E05-FE9A-EAA700E5434D}"/>
                  </a:ext>
                </a:extLst>
              </p:cNvPr>
              <p:cNvGrpSpPr/>
              <p:nvPr/>
            </p:nvGrpSpPr>
            <p:grpSpPr>
              <a:xfrm>
                <a:off x="3000376" y="3398838"/>
                <a:ext cx="2719387" cy="1776412"/>
                <a:chOff x="3000376" y="3398838"/>
                <a:chExt cx="2719387" cy="1776412"/>
              </a:xfrm>
            </p:grpSpPr>
            <p:sp>
              <p:nvSpPr>
                <p:cNvPr id="69" name="Line 21">
                  <a:extLst>
                    <a:ext uri="{FF2B5EF4-FFF2-40B4-BE49-F238E27FC236}">
                      <a16:creationId xmlns:a16="http://schemas.microsoft.com/office/drawing/2014/main" id="{17351918-7F64-EAED-22ED-A55122AD5093}"/>
                    </a:ext>
                  </a:extLst>
                </p:cNvPr>
                <p:cNvSpPr>
                  <a:spLocks noChangeShapeType="1"/>
                </p:cNvSpPr>
                <p:nvPr/>
              </p:nvSpPr>
              <p:spPr bwMode="auto">
                <a:xfrm>
                  <a:off x="3000376" y="3694113"/>
                  <a:ext cx="387349"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0" name="Line 21">
                  <a:extLst>
                    <a:ext uri="{FF2B5EF4-FFF2-40B4-BE49-F238E27FC236}">
                      <a16:creationId xmlns:a16="http://schemas.microsoft.com/office/drawing/2014/main" id="{4356ECE6-3350-D04F-8F08-F65C394EF164}"/>
                    </a:ext>
                  </a:extLst>
                </p:cNvPr>
                <p:cNvSpPr>
                  <a:spLocks noChangeShapeType="1"/>
                </p:cNvSpPr>
                <p:nvPr/>
              </p:nvSpPr>
              <p:spPr bwMode="auto">
                <a:xfrm>
                  <a:off x="3006726" y="4256088"/>
                  <a:ext cx="380999"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 name="Line 21">
                  <a:extLst>
                    <a:ext uri="{FF2B5EF4-FFF2-40B4-BE49-F238E27FC236}">
                      <a16:creationId xmlns:a16="http://schemas.microsoft.com/office/drawing/2014/main" id="{7AC85671-84FF-B435-020E-8B80E1DDB673}"/>
                    </a:ext>
                  </a:extLst>
                </p:cNvPr>
                <p:cNvSpPr>
                  <a:spLocks noChangeShapeType="1"/>
                </p:cNvSpPr>
                <p:nvPr/>
              </p:nvSpPr>
              <p:spPr bwMode="auto">
                <a:xfrm>
                  <a:off x="3390899" y="3929063"/>
                  <a:ext cx="444501" cy="0"/>
                </a:xfrm>
                <a:prstGeom prst="line">
                  <a:avLst/>
                </a:prstGeom>
                <a:noFill/>
                <a:ln w="9525">
                  <a:solidFill>
                    <a:schemeClr val="tx1"/>
                  </a:solidFill>
                  <a:round/>
                  <a:headEnd type="none"/>
                  <a:tailEnd type="triangle"/>
                </a:ln>
              </p:spPr>
              <p:txBody>
                <a:bodyPr wrap="none" anchor="ctr">
                  <a:prstTxWarp prst="textNoShape">
                    <a:avLst/>
                  </a:prstTxWarp>
                </a:bodyPr>
                <a:lstStyle/>
                <a:p>
                  <a:endParaRPr lang="en-US"/>
                </a:p>
              </p:txBody>
            </p:sp>
            <p:sp>
              <p:nvSpPr>
                <p:cNvPr id="72" name="Line 21">
                  <a:extLst>
                    <a:ext uri="{FF2B5EF4-FFF2-40B4-BE49-F238E27FC236}">
                      <a16:creationId xmlns:a16="http://schemas.microsoft.com/office/drawing/2014/main" id="{563DDEC8-8CF8-3076-AB59-0FB66CF3BD43}"/>
                    </a:ext>
                  </a:extLst>
                </p:cNvPr>
                <p:cNvSpPr>
                  <a:spLocks noChangeShapeType="1"/>
                </p:cNvSpPr>
                <p:nvPr/>
              </p:nvSpPr>
              <p:spPr bwMode="auto">
                <a:xfrm>
                  <a:off x="3019426" y="4814888"/>
                  <a:ext cx="380999"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3" name="Line 21">
                  <a:extLst>
                    <a:ext uri="{FF2B5EF4-FFF2-40B4-BE49-F238E27FC236}">
                      <a16:creationId xmlns:a16="http://schemas.microsoft.com/office/drawing/2014/main" id="{9400EE59-7FA1-E7B6-3082-41BA32B42C1C}"/>
                    </a:ext>
                  </a:extLst>
                </p:cNvPr>
                <p:cNvSpPr>
                  <a:spLocks noChangeShapeType="1"/>
                </p:cNvSpPr>
                <p:nvPr/>
              </p:nvSpPr>
              <p:spPr bwMode="auto">
                <a:xfrm>
                  <a:off x="3390899" y="4503738"/>
                  <a:ext cx="444501" cy="0"/>
                </a:xfrm>
                <a:prstGeom prst="line">
                  <a:avLst/>
                </a:prstGeom>
                <a:noFill/>
                <a:ln w="9525">
                  <a:solidFill>
                    <a:schemeClr val="tx1"/>
                  </a:solidFill>
                  <a:round/>
                  <a:headEnd type="none"/>
                  <a:tailEnd type="triangle"/>
                </a:ln>
              </p:spPr>
              <p:txBody>
                <a:bodyPr wrap="none" anchor="ctr">
                  <a:prstTxWarp prst="textNoShape">
                    <a:avLst/>
                  </a:prstTxWarp>
                </a:bodyPr>
                <a:lstStyle/>
                <a:p>
                  <a:endParaRPr lang="en-US"/>
                </a:p>
              </p:txBody>
            </p:sp>
            <p:sp>
              <p:nvSpPr>
                <p:cNvPr id="74" name="Line 21">
                  <a:extLst>
                    <a:ext uri="{FF2B5EF4-FFF2-40B4-BE49-F238E27FC236}">
                      <a16:creationId xmlns:a16="http://schemas.microsoft.com/office/drawing/2014/main" id="{D93C07F2-3C7C-6DCD-ACA9-024B4EA49DA8}"/>
                    </a:ext>
                  </a:extLst>
                </p:cNvPr>
                <p:cNvSpPr>
                  <a:spLocks noChangeShapeType="1"/>
                </p:cNvSpPr>
                <p:nvPr/>
              </p:nvSpPr>
              <p:spPr bwMode="auto">
                <a:xfrm>
                  <a:off x="4130676" y="3516313"/>
                  <a:ext cx="387349"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5" name="Line 22">
                  <a:extLst>
                    <a:ext uri="{FF2B5EF4-FFF2-40B4-BE49-F238E27FC236}">
                      <a16:creationId xmlns:a16="http://schemas.microsoft.com/office/drawing/2014/main" id="{89E5DA7D-B328-2AA7-06C3-D41A65597342}"/>
                    </a:ext>
                  </a:extLst>
                </p:cNvPr>
                <p:cNvSpPr>
                  <a:spLocks noChangeShapeType="1"/>
                </p:cNvSpPr>
                <p:nvPr/>
              </p:nvSpPr>
              <p:spPr bwMode="auto">
                <a:xfrm>
                  <a:off x="3927476" y="4397375"/>
                  <a:ext cx="164147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 name="Line 8">
                  <a:extLst>
                    <a:ext uri="{FF2B5EF4-FFF2-40B4-BE49-F238E27FC236}">
                      <a16:creationId xmlns:a16="http://schemas.microsoft.com/office/drawing/2014/main" id="{0B1A7835-CFF9-3D57-6511-52B7C21FE6EB}"/>
                    </a:ext>
                  </a:extLst>
                </p:cNvPr>
                <p:cNvSpPr>
                  <a:spLocks noChangeShapeType="1"/>
                </p:cNvSpPr>
                <p:nvPr/>
              </p:nvSpPr>
              <p:spPr bwMode="auto">
                <a:xfrm>
                  <a:off x="4246563" y="3927475"/>
                  <a:ext cx="1473200" cy="0"/>
                </a:xfrm>
                <a:prstGeom prst="line">
                  <a:avLst/>
                </a:prstGeom>
                <a:noFill/>
                <a:ln w="9525">
                  <a:solidFill>
                    <a:schemeClr val="tx1"/>
                  </a:solidFill>
                  <a:round/>
                  <a:headEnd type="none"/>
                  <a:tailEnd type="none" w="med" len="med"/>
                </a:ln>
              </p:spPr>
              <p:txBody>
                <a:bodyPr wrap="none" anchor="ctr">
                  <a:prstTxWarp prst="textNoShape">
                    <a:avLst/>
                  </a:prstTxWarp>
                </a:bodyPr>
                <a:lstStyle/>
                <a:p>
                  <a:endParaRPr lang="en-US"/>
                </a:p>
              </p:txBody>
            </p:sp>
            <p:sp>
              <p:nvSpPr>
                <p:cNvPr id="77" name="Line 8">
                  <a:extLst>
                    <a:ext uri="{FF2B5EF4-FFF2-40B4-BE49-F238E27FC236}">
                      <a16:creationId xmlns:a16="http://schemas.microsoft.com/office/drawing/2014/main" id="{40B80895-0238-3DA8-2785-AE2ACCEE57DC}"/>
                    </a:ext>
                  </a:extLst>
                </p:cNvPr>
                <p:cNvSpPr>
                  <a:spLocks noChangeShapeType="1"/>
                </p:cNvSpPr>
                <p:nvPr/>
              </p:nvSpPr>
              <p:spPr bwMode="auto">
                <a:xfrm>
                  <a:off x="3321050" y="4876800"/>
                  <a:ext cx="609600" cy="0"/>
                </a:xfrm>
                <a:prstGeom prst="line">
                  <a:avLst/>
                </a:prstGeom>
                <a:noFill/>
                <a:ln w="9525">
                  <a:solidFill>
                    <a:schemeClr val="tx1"/>
                  </a:solidFill>
                  <a:round/>
                  <a:headEnd type="none"/>
                  <a:tailEnd type="none" w="med" len="med"/>
                </a:ln>
              </p:spPr>
              <p:txBody>
                <a:bodyPr wrap="none" anchor="ctr">
                  <a:prstTxWarp prst="textNoShape">
                    <a:avLst/>
                  </a:prstTxWarp>
                </a:bodyPr>
                <a:lstStyle/>
                <a:p>
                  <a:endParaRPr lang="en-US"/>
                </a:p>
              </p:txBody>
            </p:sp>
            <p:sp>
              <p:nvSpPr>
                <p:cNvPr id="78" name="Line 8">
                  <a:extLst>
                    <a:ext uri="{FF2B5EF4-FFF2-40B4-BE49-F238E27FC236}">
                      <a16:creationId xmlns:a16="http://schemas.microsoft.com/office/drawing/2014/main" id="{0A6558EC-9D4F-4159-39C4-F9B20D739320}"/>
                    </a:ext>
                  </a:extLst>
                </p:cNvPr>
                <p:cNvSpPr>
                  <a:spLocks noChangeShapeType="1"/>
                </p:cNvSpPr>
                <p:nvPr/>
              </p:nvSpPr>
              <p:spPr bwMode="auto">
                <a:xfrm>
                  <a:off x="4229100" y="4864100"/>
                  <a:ext cx="666750" cy="0"/>
                </a:xfrm>
                <a:prstGeom prst="line">
                  <a:avLst/>
                </a:prstGeom>
                <a:noFill/>
                <a:ln w="9525">
                  <a:solidFill>
                    <a:schemeClr val="tx1"/>
                  </a:solidFill>
                  <a:round/>
                  <a:headEnd type="none"/>
                  <a:tailEnd type="none" w="med" len="med"/>
                </a:ln>
              </p:spPr>
              <p:txBody>
                <a:bodyPr wrap="none" anchor="ctr">
                  <a:prstTxWarp prst="textNoShape">
                    <a:avLst/>
                  </a:prstTxWarp>
                </a:bodyPr>
                <a:lstStyle/>
                <a:p>
                  <a:endParaRPr lang="en-US"/>
                </a:p>
              </p:txBody>
            </p:sp>
            <p:sp>
              <p:nvSpPr>
                <p:cNvPr id="79" name="Line 8">
                  <a:extLst>
                    <a:ext uri="{FF2B5EF4-FFF2-40B4-BE49-F238E27FC236}">
                      <a16:creationId xmlns:a16="http://schemas.microsoft.com/office/drawing/2014/main" id="{1C5931D8-F155-1400-4B05-964494E45D01}"/>
                    </a:ext>
                  </a:extLst>
                </p:cNvPr>
                <p:cNvSpPr>
                  <a:spLocks noChangeShapeType="1"/>
                </p:cNvSpPr>
                <p:nvPr/>
              </p:nvSpPr>
              <p:spPr bwMode="auto">
                <a:xfrm>
                  <a:off x="4152900" y="4064000"/>
                  <a:ext cx="666750" cy="0"/>
                </a:xfrm>
                <a:prstGeom prst="line">
                  <a:avLst/>
                </a:prstGeom>
                <a:noFill/>
                <a:ln w="9525">
                  <a:solidFill>
                    <a:schemeClr val="tx1"/>
                  </a:solidFill>
                  <a:round/>
                  <a:headEnd type="none"/>
                  <a:tailEnd type="none" w="med" len="med"/>
                </a:ln>
              </p:spPr>
              <p:txBody>
                <a:bodyPr wrap="none" anchor="ctr">
                  <a:prstTxWarp prst="textNoShape">
                    <a:avLst/>
                  </a:prstTxWarp>
                </a:bodyPr>
                <a:lstStyle/>
                <a:p>
                  <a:endParaRPr lang="en-US"/>
                </a:p>
              </p:txBody>
            </p:sp>
            <p:sp>
              <p:nvSpPr>
                <p:cNvPr id="80" name="Line 31">
                  <a:extLst>
                    <a:ext uri="{FF2B5EF4-FFF2-40B4-BE49-F238E27FC236}">
                      <a16:creationId xmlns:a16="http://schemas.microsoft.com/office/drawing/2014/main" id="{938B9576-3147-B917-ADA9-3B7EDB75F3ED}"/>
                    </a:ext>
                  </a:extLst>
                </p:cNvPr>
                <p:cNvSpPr>
                  <a:spLocks noChangeShapeType="1"/>
                </p:cNvSpPr>
                <p:nvPr/>
              </p:nvSpPr>
              <p:spPr bwMode="auto">
                <a:xfrm>
                  <a:off x="4148138" y="4549775"/>
                  <a:ext cx="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1" name="Line 31">
                  <a:extLst>
                    <a:ext uri="{FF2B5EF4-FFF2-40B4-BE49-F238E27FC236}">
                      <a16:creationId xmlns:a16="http://schemas.microsoft.com/office/drawing/2014/main" id="{DAA7BC6C-F90B-1AD6-A2CC-A770935F8244}"/>
                    </a:ext>
                  </a:extLst>
                </p:cNvPr>
                <p:cNvSpPr>
                  <a:spLocks noChangeShapeType="1"/>
                </p:cNvSpPr>
                <p:nvPr/>
              </p:nvSpPr>
              <p:spPr bwMode="auto">
                <a:xfrm>
                  <a:off x="3922713" y="4552950"/>
                  <a:ext cx="0" cy="3206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2" name="Line 31">
                  <a:extLst>
                    <a:ext uri="{FF2B5EF4-FFF2-40B4-BE49-F238E27FC236}">
                      <a16:creationId xmlns:a16="http://schemas.microsoft.com/office/drawing/2014/main" id="{E63C9CFF-B742-69F5-7C43-C27BF22AD27A}"/>
                    </a:ext>
                  </a:extLst>
                </p:cNvPr>
                <p:cNvSpPr>
                  <a:spLocks noChangeShapeType="1"/>
                </p:cNvSpPr>
                <p:nvPr/>
              </p:nvSpPr>
              <p:spPr bwMode="auto">
                <a:xfrm>
                  <a:off x="4233863" y="4549775"/>
                  <a:ext cx="0" cy="3206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3" name="Line 31">
                  <a:extLst>
                    <a:ext uri="{FF2B5EF4-FFF2-40B4-BE49-F238E27FC236}">
                      <a16:creationId xmlns:a16="http://schemas.microsoft.com/office/drawing/2014/main" id="{F63FE02D-C061-40F3-4CE1-EAEC6F494BC5}"/>
                    </a:ext>
                  </a:extLst>
                </p:cNvPr>
                <p:cNvSpPr>
                  <a:spLocks noChangeShapeType="1"/>
                </p:cNvSpPr>
                <p:nvPr/>
              </p:nvSpPr>
              <p:spPr bwMode="auto">
                <a:xfrm>
                  <a:off x="4891088" y="4854575"/>
                  <a:ext cx="0" cy="3206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4" name="Line 31">
                  <a:extLst>
                    <a:ext uri="{FF2B5EF4-FFF2-40B4-BE49-F238E27FC236}">
                      <a16:creationId xmlns:a16="http://schemas.microsoft.com/office/drawing/2014/main" id="{D5288598-D054-4ECF-40D9-DF41F291787C}"/>
                    </a:ext>
                  </a:extLst>
                </p:cNvPr>
                <p:cNvSpPr>
                  <a:spLocks noChangeShapeType="1"/>
                </p:cNvSpPr>
                <p:nvPr/>
              </p:nvSpPr>
              <p:spPr bwMode="auto">
                <a:xfrm>
                  <a:off x="3316288" y="4146550"/>
                  <a:ext cx="0" cy="7397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5" name="Line 31">
                  <a:extLst>
                    <a:ext uri="{FF2B5EF4-FFF2-40B4-BE49-F238E27FC236}">
                      <a16:creationId xmlns:a16="http://schemas.microsoft.com/office/drawing/2014/main" id="{3284AD3B-3245-5441-A490-B891EEC8A2FF}"/>
                    </a:ext>
                  </a:extLst>
                </p:cNvPr>
                <p:cNvSpPr>
                  <a:spLocks noChangeShapeType="1"/>
                </p:cNvSpPr>
                <p:nvPr/>
              </p:nvSpPr>
              <p:spPr bwMode="auto">
                <a:xfrm>
                  <a:off x="4821238" y="4057650"/>
                  <a:ext cx="0" cy="8032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6" name="Rectangle 85">
                  <a:extLst>
                    <a:ext uri="{FF2B5EF4-FFF2-40B4-BE49-F238E27FC236}">
                      <a16:creationId xmlns:a16="http://schemas.microsoft.com/office/drawing/2014/main" id="{B7B6B513-3318-191E-A691-D25129C85E33}"/>
                    </a:ext>
                  </a:extLst>
                </p:cNvPr>
                <p:cNvSpPr/>
                <p:nvPr/>
              </p:nvSpPr>
              <p:spPr>
                <a:xfrm>
                  <a:off x="3835400" y="3644900"/>
                  <a:ext cx="431800" cy="29845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BEA234A4-8F6A-424E-E017-755FCB1CC4AA}"/>
                    </a:ext>
                  </a:extLst>
                </p:cNvPr>
                <p:cNvSpPr/>
                <p:nvPr/>
              </p:nvSpPr>
              <p:spPr>
                <a:xfrm>
                  <a:off x="3838575" y="4251325"/>
                  <a:ext cx="431800" cy="29845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903EE072-6A88-CCEA-603C-AD8EBABED842}"/>
                    </a:ext>
                  </a:extLst>
                </p:cNvPr>
                <p:cNvCxnSpPr>
                  <a:stCxn id="10" idx="1"/>
                </p:cNvCxnSpPr>
                <p:nvPr/>
              </p:nvCxnSpPr>
              <p:spPr>
                <a:xfrm>
                  <a:off x="5214535" y="3465513"/>
                  <a:ext cx="0" cy="855662"/>
                </a:xfrm>
                <a:prstGeom prst="line">
                  <a:avLst/>
                </a:prstGeom>
                <a:noFill/>
                <a:ln w="9525">
                  <a:solidFill>
                    <a:schemeClr val="tx1"/>
                  </a:solidFill>
                  <a:round/>
                  <a:headEnd/>
                  <a:tailEnd/>
                </a:ln>
              </p:spPr>
            </p:cxnSp>
            <p:cxnSp>
              <p:nvCxnSpPr>
                <p:cNvPr id="89" name="Straight Connector 88">
                  <a:extLst>
                    <a:ext uri="{FF2B5EF4-FFF2-40B4-BE49-F238E27FC236}">
                      <a16:creationId xmlns:a16="http://schemas.microsoft.com/office/drawing/2014/main" id="{56D38E1E-2E75-42D0-966C-A33EEB93690D}"/>
                    </a:ext>
                  </a:extLst>
                </p:cNvPr>
                <p:cNvCxnSpPr/>
                <p:nvPr/>
              </p:nvCxnSpPr>
              <p:spPr>
                <a:xfrm>
                  <a:off x="4127502" y="3398838"/>
                  <a:ext cx="6348" cy="249237"/>
                </a:xfrm>
                <a:prstGeom prst="line">
                  <a:avLst/>
                </a:prstGeom>
                <a:noFill/>
                <a:ln w="9525">
                  <a:solidFill>
                    <a:schemeClr val="tx1"/>
                  </a:solidFill>
                  <a:round/>
                  <a:headEnd type="none"/>
                  <a:tailEnd type="triangle"/>
                </a:ln>
              </p:spPr>
            </p:cxnSp>
            <p:cxnSp>
              <p:nvCxnSpPr>
                <p:cNvPr id="90" name="Straight Connector 89">
                  <a:extLst>
                    <a:ext uri="{FF2B5EF4-FFF2-40B4-BE49-F238E27FC236}">
                      <a16:creationId xmlns:a16="http://schemas.microsoft.com/office/drawing/2014/main" id="{ADE43D97-A7F3-2F10-EB25-40A3D6AC8B77}"/>
                    </a:ext>
                  </a:extLst>
                </p:cNvPr>
                <p:cNvCxnSpPr/>
                <p:nvPr/>
              </p:nvCxnSpPr>
              <p:spPr>
                <a:xfrm flipH="1">
                  <a:off x="3562350" y="3705225"/>
                  <a:ext cx="276227" cy="0"/>
                </a:xfrm>
                <a:prstGeom prst="line">
                  <a:avLst/>
                </a:prstGeom>
                <a:noFill/>
                <a:ln w="9525">
                  <a:solidFill>
                    <a:schemeClr val="tx1"/>
                  </a:solidFill>
                  <a:round/>
                  <a:headEnd type="triangle"/>
                  <a:tailEnd type="none"/>
                </a:ln>
              </p:spPr>
            </p:cxnSp>
            <p:cxnSp>
              <p:nvCxnSpPr>
                <p:cNvPr id="91" name="Straight Connector 90">
                  <a:extLst>
                    <a:ext uri="{FF2B5EF4-FFF2-40B4-BE49-F238E27FC236}">
                      <a16:creationId xmlns:a16="http://schemas.microsoft.com/office/drawing/2014/main" id="{977591F4-CCF2-6E79-00D6-5456AD10B31D}"/>
                    </a:ext>
                  </a:extLst>
                </p:cNvPr>
                <p:cNvCxnSpPr/>
                <p:nvPr/>
              </p:nvCxnSpPr>
              <p:spPr>
                <a:xfrm flipH="1">
                  <a:off x="3556000" y="4305300"/>
                  <a:ext cx="276227" cy="0"/>
                </a:xfrm>
                <a:prstGeom prst="line">
                  <a:avLst/>
                </a:prstGeom>
                <a:noFill/>
                <a:ln w="9525">
                  <a:solidFill>
                    <a:schemeClr val="tx1"/>
                  </a:solidFill>
                  <a:round/>
                  <a:headEnd type="triangle"/>
                  <a:tailEnd type="none"/>
                </a:ln>
              </p:spPr>
            </p:cxnSp>
            <p:cxnSp>
              <p:nvCxnSpPr>
                <p:cNvPr id="92" name="Straight Connector 91">
                  <a:extLst>
                    <a:ext uri="{FF2B5EF4-FFF2-40B4-BE49-F238E27FC236}">
                      <a16:creationId xmlns:a16="http://schemas.microsoft.com/office/drawing/2014/main" id="{040A54CD-E31F-5748-B78A-BFECC3410221}"/>
                    </a:ext>
                  </a:extLst>
                </p:cNvPr>
                <p:cNvCxnSpPr>
                  <a:endCxn id="61" idx="0"/>
                </p:cNvCxnSpPr>
                <p:nvPr/>
              </p:nvCxnSpPr>
              <p:spPr>
                <a:xfrm flipH="1">
                  <a:off x="3387724" y="3687763"/>
                  <a:ext cx="3" cy="146050"/>
                </a:xfrm>
                <a:prstGeom prst="line">
                  <a:avLst/>
                </a:prstGeom>
                <a:noFill/>
                <a:ln w="9525">
                  <a:solidFill>
                    <a:schemeClr val="tx1"/>
                  </a:solidFill>
                  <a:round/>
                  <a:headEnd/>
                  <a:tailEnd/>
                </a:ln>
              </p:spPr>
            </p:cxnSp>
            <p:cxnSp>
              <p:nvCxnSpPr>
                <p:cNvPr id="93" name="Straight Connector 92">
                  <a:extLst>
                    <a:ext uri="{FF2B5EF4-FFF2-40B4-BE49-F238E27FC236}">
                      <a16:creationId xmlns:a16="http://schemas.microsoft.com/office/drawing/2014/main" id="{DA5A9594-28B0-EEC1-494D-0DE147869FCE}"/>
                    </a:ext>
                  </a:extLst>
                </p:cNvPr>
                <p:cNvCxnSpPr/>
                <p:nvPr/>
              </p:nvCxnSpPr>
              <p:spPr>
                <a:xfrm>
                  <a:off x="3381377" y="3927475"/>
                  <a:ext cx="0" cy="317500"/>
                </a:xfrm>
                <a:prstGeom prst="line">
                  <a:avLst/>
                </a:prstGeom>
                <a:noFill/>
                <a:ln w="9525">
                  <a:solidFill>
                    <a:schemeClr val="tx1"/>
                  </a:solidFill>
                  <a:round/>
                  <a:headEnd/>
                  <a:tailEnd/>
                </a:ln>
              </p:spPr>
            </p:cxnSp>
            <p:cxnSp>
              <p:nvCxnSpPr>
                <p:cNvPr id="94" name="Straight Connector 93">
                  <a:extLst>
                    <a:ext uri="{FF2B5EF4-FFF2-40B4-BE49-F238E27FC236}">
                      <a16:creationId xmlns:a16="http://schemas.microsoft.com/office/drawing/2014/main" id="{9B0016C9-CB9F-DD67-1301-51B7C2AE1079}"/>
                    </a:ext>
                  </a:extLst>
                </p:cNvPr>
                <p:cNvCxnSpPr/>
                <p:nvPr/>
              </p:nvCxnSpPr>
              <p:spPr>
                <a:xfrm>
                  <a:off x="3390902" y="4502150"/>
                  <a:ext cx="0" cy="317500"/>
                </a:xfrm>
                <a:prstGeom prst="line">
                  <a:avLst/>
                </a:prstGeom>
                <a:noFill/>
                <a:ln w="9525">
                  <a:solidFill>
                    <a:schemeClr val="tx1"/>
                  </a:solidFill>
                  <a:round/>
                  <a:headEnd/>
                  <a:tailEnd/>
                </a:ln>
              </p:spPr>
            </p:cxnSp>
            <p:cxnSp>
              <p:nvCxnSpPr>
                <p:cNvPr id="95" name="Straight Connector 94">
                  <a:extLst>
                    <a:ext uri="{FF2B5EF4-FFF2-40B4-BE49-F238E27FC236}">
                      <a16:creationId xmlns:a16="http://schemas.microsoft.com/office/drawing/2014/main" id="{AF3EC0C8-4ABA-CDCE-5488-6A6D22675037}"/>
                    </a:ext>
                  </a:extLst>
                </p:cNvPr>
                <p:cNvCxnSpPr/>
                <p:nvPr/>
              </p:nvCxnSpPr>
              <p:spPr>
                <a:xfrm>
                  <a:off x="4518027" y="3513138"/>
                  <a:ext cx="0" cy="773112"/>
                </a:xfrm>
                <a:prstGeom prst="line">
                  <a:avLst/>
                </a:prstGeom>
                <a:noFill/>
                <a:ln w="9525">
                  <a:solidFill>
                    <a:schemeClr val="tx1"/>
                  </a:solidFill>
                  <a:round/>
                  <a:headEnd/>
                  <a:tailEnd/>
                </a:ln>
              </p:spPr>
            </p:cxnSp>
            <p:cxnSp>
              <p:nvCxnSpPr>
                <p:cNvPr id="96" name="Straight Connector 95">
                  <a:extLst>
                    <a:ext uri="{FF2B5EF4-FFF2-40B4-BE49-F238E27FC236}">
                      <a16:creationId xmlns:a16="http://schemas.microsoft.com/office/drawing/2014/main" id="{2A0A98EA-755E-DEFD-33C1-6473CEE239B5}"/>
                    </a:ext>
                  </a:extLst>
                </p:cNvPr>
                <p:cNvCxnSpPr/>
                <p:nvPr/>
              </p:nvCxnSpPr>
              <p:spPr>
                <a:xfrm>
                  <a:off x="4013202" y="3946525"/>
                  <a:ext cx="0" cy="212725"/>
                </a:xfrm>
                <a:prstGeom prst="line">
                  <a:avLst/>
                </a:prstGeom>
                <a:noFill/>
                <a:ln w="9525">
                  <a:solidFill>
                    <a:schemeClr val="tx1"/>
                  </a:solidFill>
                  <a:round/>
                  <a:headEnd/>
                  <a:tailEnd/>
                </a:ln>
              </p:spPr>
            </p:cxnSp>
            <p:cxnSp>
              <p:nvCxnSpPr>
                <p:cNvPr id="97" name="Straight Connector 96">
                  <a:extLst>
                    <a:ext uri="{FF2B5EF4-FFF2-40B4-BE49-F238E27FC236}">
                      <a16:creationId xmlns:a16="http://schemas.microsoft.com/office/drawing/2014/main" id="{6BD4871D-1614-98DE-D956-FA0E8580A977}"/>
                    </a:ext>
                  </a:extLst>
                </p:cNvPr>
                <p:cNvCxnSpPr/>
                <p:nvPr/>
              </p:nvCxnSpPr>
              <p:spPr>
                <a:xfrm>
                  <a:off x="3902077" y="3943350"/>
                  <a:ext cx="0" cy="209550"/>
                </a:xfrm>
                <a:prstGeom prst="line">
                  <a:avLst/>
                </a:prstGeom>
                <a:noFill/>
                <a:ln w="9525">
                  <a:solidFill>
                    <a:schemeClr val="tx1"/>
                  </a:solidFill>
                  <a:round/>
                  <a:headEnd/>
                  <a:tailEnd/>
                </a:ln>
              </p:spPr>
            </p:cxnSp>
            <p:cxnSp>
              <p:nvCxnSpPr>
                <p:cNvPr id="98" name="Straight Connector 97">
                  <a:extLst>
                    <a:ext uri="{FF2B5EF4-FFF2-40B4-BE49-F238E27FC236}">
                      <a16:creationId xmlns:a16="http://schemas.microsoft.com/office/drawing/2014/main" id="{B3F3B8C0-CADC-1616-F922-93AB352A2C4B}"/>
                    </a:ext>
                  </a:extLst>
                </p:cNvPr>
                <p:cNvCxnSpPr/>
                <p:nvPr/>
              </p:nvCxnSpPr>
              <p:spPr>
                <a:xfrm>
                  <a:off x="4159252" y="3943350"/>
                  <a:ext cx="0" cy="114300"/>
                </a:xfrm>
                <a:prstGeom prst="line">
                  <a:avLst/>
                </a:prstGeom>
                <a:noFill/>
                <a:ln w="9525">
                  <a:solidFill>
                    <a:schemeClr val="tx1"/>
                  </a:solidFill>
                  <a:round/>
                  <a:headEnd/>
                  <a:tailEnd/>
                </a:ln>
              </p:spPr>
            </p:cxnSp>
          </p:grpSp>
          <p:sp>
            <p:nvSpPr>
              <p:cNvPr id="65" name="Line 8">
                <a:extLst>
                  <a:ext uri="{FF2B5EF4-FFF2-40B4-BE49-F238E27FC236}">
                    <a16:creationId xmlns:a16="http://schemas.microsoft.com/office/drawing/2014/main" id="{53BAC997-5ADB-CE0B-D191-2D6B6DB75789}"/>
                  </a:ext>
                </a:extLst>
              </p:cNvPr>
              <p:cNvSpPr>
                <a:spLocks noChangeShapeType="1"/>
              </p:cNvSpPr>
              <p:nvPr/>
            </p:nvSpPr>
            <p:spPr bwMode="auto">
              <a:xfrm>
                <a:off x="4010025" y="4156075"/>
                <a:ext cx="666750" cy="0"/>
              </a:xfrm>
              <a:prstGeom prst="line">
                <a:avLst/>
              </a:prstGeom>
              <a:noFill/>
              <a:ln w="9525">
                <a:solidFill>
                  <a:schemeClr val="tx1"/>
                </a:solidFill>
                <a:round/>
                <a:headEnd type="none"/>
                <a:tailEnd type="none" w="med" len="med"/>
              </a:ln>
            </p:spPr>
            <p:txBody>
              <a:bodyPr wrap="none" anchor="ctr">
                <a:prstTxWarp prst="textNoShape">
                  <a:avLst/>
                </a:prstTxWarp>
              </a:bodyPr>
              <a:lstStyle/>
              <a:p>
                <a:endParaRPr lang="en-US"/>
              </a:p>
            </p:txBody>
          </p:sp>
          <p:sp>
            <p:nvSpPr>
              <p:cNvPr id="66" name="Line 8">
                <a:extLst>
                  <a:ext uri="{FF2B5EF4-FFF2-40B4-BE49-F238E27FC236}">
                    <a16:creationId xmlns:a16="http://schemas.microsoft.com/office/drawing/2014/main" id="{23B7CAD2-F9A0-8D8E-BF77-78334E632864}"/>
                  </a:ext>
                </a:extLst>
              </p:cNvPr>
              <p:cNvSpPr>
                <a:spLocks noChangeShapeType="1"/>
              </p:cNvSpPr>
              <p:nvPr/>
            </p:nvSpPr>
            <p:spPr bwMode="auto">
              <a:xfrm>
                <a:off x="3317874" y="4149725"/>
                <a:ext cx="587375" cy="0"/>
              </a:xfrm>
              <a:prstGeom prst="line">
                <a:avLst/>
              </a:prstGeom>
              <a:noFill/>
              <a:ln w="9525">
                <a:solidFill>
                  <a:schemeClr val="tx1"/>
                </a:solidFill>
                <a:round/>
                <a:headEnd type="none"/>
                <a:tailEnd type="none" w="med" len="med"/>
              </a:ln>
            </p:spPr>
            <p:txBody>
              <a:bodyPr wrap="none" anchor="ctr">
                <a:prstTxWarp prst="textNoShape">
                  <a:avLst/>
                </a:prstTxWarp>
              </a:bodyPr>
              <a:lstStyle/>
              <a:p>
                <a:endParaRPr lang="en-US"/>
              </a:p>
            </p:txBody>
          </p:sp>
          <p:sp>
            <p:nvSpPr>
              <p:cNvPr id="67" name="Line 31">
                <a:extLst>
                  <a:ext uri="{FF2B5EF4-FFF2-40B4-BE49-F238E27FC236}">
                    <a16:creationId xmlns:a16="http://schemas.microsoft.com/office/drawing/2014/main" id="{EDF7E317-A2F3-1101-3416-B3482D1604C2}"/>
                  </a:ext>
                </a:extLst>
              </p:cNvPr>
              <p:cNvSpPr>
                <a:spLocks noChangeShapeType="1"/>
              </p:cNvSpPr>
              <p:nvPr/>
            </p:nvSpPr>
            <p:spPr bwMode="auto">
              <a:xfrm>
                <a:off x="4665663" y="4159250"/>
                <a:ext cx="0" cy="1438275"/>
              </a:xfrm>
              <a:prstGeom prst="line">
                <a:avLst/>
              </a:prstGeom>
              <a:noFill/>
              <a:ln w="9525">
                <a:solidFill>
                  <a:schemeClr val="tx1"/>
                </a:solidFill>
                <a:round/>
                <a:headEnd/>
                <a:tailEnd/>
              </a:ln>
            </p:spPr>
            <p:txBody>
              <a:bodyPr wrap="none" anchor="ctr">
                <a:prstTxWarp prst="textNoShape">
                  <a:avLst/>
                </a:prstTxWarp>
              </a:bodyPr>
              <a:lstStyle/>
              <a:p>
                <a:endParaRPr lang="en-US"/>
              </a:p>
            </p:txBody>
          </p:sp>
          <p:cxnSp>
            <p:nvCxnSpPr>
              <p:cNvPr id="68" name="Straight Connector 67">
                <a:extLst>
                  <a:ext uri="{FF2B5EF4-FFF2-40B4-BE49-F238E27FC236}">
                    <a16:creationId xmlns:a16="http://schemas.microsoft.com/office/drawing/2014/main" id="{A5AB883B-8003-2619-B2A0-5A0E0AA65A64}"/>
                  </a:ext>
                </a:extLst>
              </p:cNvPr>
              <p:cNvCxnSpPr/>
              <p:nvPr/>
            </p:nvCxnSpPr>
            <p:spPr>
              <a:xfrm>
                <a:off x="4260850" y="4283075"/>
                <a:ext cx="266700" cy="0"/>
              </a:xfrm>
              <a:prstGeom prst="line">
                <a:avLst/>
              </a:prstGeom>
              <a:noFill/>
              <a:ln w="9525">
                <a:solidFill>
                  <a:schemeClr val="tx1"/>
                </a:solidFill>
                <a:round/>
                <a:headEnd type="triangle"/>
                <a:tailEnd type="none"/>
              </a:ln>
            </p:spPr>
          </p:cxnSp>
        </p:grpSp>
      </p:grpSp>
      <p:sp>
        <p:nvSpPr>
          <p:cNvPr id="99" name="Rectangle 2">
            <a:extLst>
              <a:ext uri="{FF2B5EF4-FFF2-40B4-BE49-F238E27FC236}">
                <a16:creationId xmlns:a16="http://schemas.microsoft.com/office/drawing/2014/main" id="{FA11EEB1-B0BB-1334-358F-AA55D157C896}"/>
              </a:ext>
            </a:extLst>
          </p:cNvPr>
          <p:cNvSpPr>
            <a:spLocks noChangeArrowheads="1"/>
          </p:cNvSpPr>
          <p:nvPr/>
        </p:nvSpPr>
        <p:spPr bwMode="auto">
          <a:xfrm>
            <a:off x="4679546" y="3462867"/>
            <a:ext cx="2184400" cy="1549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sp>
        <p:nvSpPr>
          <p:cNvPr id="100" name="Rectangle 99">
            <a:extLst>
              <a:ext uri="{FF2B5EF4-FFF2-40B4-BE49-F238E27FC236}">
                <a16:creationId xmlns:a16="http://schemas.microsoft.com/office/drawing/2014/main" id="{EF69EA85-FC41-C214-62CB-5144C7E322CB}"/>
              </a:ext>
            </a:extLst>
          </p:cNvPr>
          <p:cNvSpPr/>
          <p:nvPr/>
        </p:nvSpPr>
        <p:spPr>
          <a:xfrm>
            <a:off x="7081433" y="2489200"/>
            <a:ext cx="3162300" cy="59055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Disaggregation</a:t>
            </a:r>
          </a:p>
        </p:txBody>
      </p:sp>
      <p:sp>
        <p:nvSpPr>
          <p:cNvPr id="101" name="TextBox 100">
            <a:extLst>
              <a:ext uri="{FF2B5EF4-FFF2-40B4-BE49-F238E27FC236}">
                <a16:creationId xmlns:a16="http://schemas.microsoft.com/office/drawing/2014/main" id="{5949D991-4FA4-1F44-A947-EDF45429A572}"/>
              </a:ext>
            </a:extLst>
          </p:cNvPr>
          <p:cNvSpPr txBox="1"/>
          <p:nvPr/>
        </p:nvSpPr>
        <p:spPr>
          <a:xfrm>
            <a:off x="2193521" y="6364843"/>
            <a:ext cx="8290513" cy="369332"/>
          </a:xfrm>
          <a:prstGeom prst="rect">
            <a:avLst/>
          </a:prstGeom>
          <a:noFill/>
        </p:spPr>
        <p:txBody>
          <a:bodyPr wrap="none" rtlCol="0">
            <a:spAutoFit/>
          </a:bodyPr>
          <a:lstStyle/>
          <a:p>
            <a:r>
              <a:rPr lang="en-US" dirty="0"/>
              <a:t>Even though we’d generally care about inputs AND outputs, will focus on outputs here</a:t>
            </a:r>
          </a:p>
        </p:txBody>
      </p:sp>
    </p:spTree>
    <p:extLst>
      <p:ext uri="{BB962C8B-B14F-4D97-AF65-F5344CB8AC3E}">
        <p14:creationId xmlns:p14="http://schemas.microsoft.com/office/powerpoint/2010/main" val="75700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55</a:t>
            </a:fld>
            <a:endParaRPr lang="en-US">
              <a:solidFill>
                <a:srgbClr val="FFFFFF"/>
              </a:solidFill>
            </a:endParaRPr>
          </a:p>
        </p:txBody>
      </p:sp>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129C3A95-5A9B-6EBF-E2DB-9371D64A4EFD}"/>
              </a:ext>
            </a:extLst>
          </p:cNvPr>
          <p:cNvGrpSpPr/>
          <p:nvPr/>
        </p:nvGrpSpPr>
        <p:grpSpPr>
          <a:xfrm>
            <a:off x="2099187" y="337574"/>
            <a:ext cx="8204200" cy="2082800"/>
            <a:chOff x="381000" y="330200"/>
            <a:chExt cx="8204200" cy="2082800"/>
          </a:xfrm>
        </p:grpSpPr>
        <p:sp>
          <p:nvSpPr>
            <p:cNvPr id="3" name="Rectangle 2">
              <a:extLst>
                <a:ext uri="{FF2B5EF4-FFF2-40B4-BE49-F238E27FC236}">
                  <a16:creationId xmlns:a16="http://schemas.microsoft.com/office/drawing/2014/main" id="{05CAD9C2-C9EA-3394-2986-51ACBC78B942}"/>
                </a:ext>
              </a:extLst>
            </p:cNvPr>
            <p:cNvSpPr/>
            <p:nvPr/>
          </p:nvSpPr>
          <p:spPr>
            <a:xfrm>
              <a:off x="381000" y="330200"/>
              <a:ext cx="8204200" cy="20828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50">
              <a:extLst>
                <a:ext uri="{FF2B5EF4-FFF2-40B4-BE49-F238E27FC236}">
                  <a16:creationId xmlns:a16="http://schemas.microsoft.com/office/drawing/2014/main" id="{7C044D8C-D157-104A-883C-AC5FB28D58D3}"/>
                </a:ext>
              </a:extLst>
            </p:cNvPr>
            <p:cNvGrpSpPr>
              <a:grpSpLocks/>
            </p:cNvGrpSpPr>
            <p:nvPr/>
          </p:nvGrpSpPr>
          <p:grpSpPr bwMode="auto">
            <a:xfrm>
              <a:off x="534988" y="530225"/>
              <a:ext cx="7775575" cy="1711325"/>
              <a:chOff x="327" y="206"/>
              <a:chExt cx="4898" cy="1078"/>
            </a:xfrm>
          </p:grpSpPr>
          <p:sp>
            <p:nvSpPr>
              <p:cNvPr id="6" name="Text Box 3">
                <a:extLst>
                  <a:ext uri="{FF2B5EF4-FFF2-40B4-BE49-F238E27FC236}">
                    <a16:creationId xmlns:a16="http://schemas.microsoft.com/office/drawing/2014/main" id="{76010C9F-7788-83EC-AA05-EB5B341C2168}"/>
                  </a:ext>
                </a:extLst>
              </p:cNvPr>
              <p:cNvSpPr txBox="1">
                <a:spLocks noChangeArrowheads="1"/>
              </p:cNvSpPr>
              <p:nvPr/>
            </p:nvSpPr>
            <p:spPr bwMode="auto">
              <a:xfrm>
                <a:off x="1950" y="617"/>
                <a:ext cx="1978" cy="291"/>
              </a:xfrm>
              <a:prstGeom prst="rect">
                <a:avLst/>
              </a:prstGeom>
              <a:noFill/>
              <a:ln w="9525">
                <a:noFill/>
                <a:miter lim="800000"/>
                <a:headEnd/>
                <a:tailEnd/>
              </a:ln>
            </p:spPr>
            <p:txBody>
              <a:bodyPr wrap="none">
                <a:prstTxWarp prst="textNoShape">
                  <a:avLst/>
                </a:prstTxWarp>
                <a:spAutoFit/>
              </a:bodyPr>
              <a:lstStyle/>
              <a:p>
                <a:r>
                  <a:rPr lang="en-US" b="1" dirty="0"/>
                  <a:t>A + B + C   </a:t>
                </a:r>
                <a:r>
                  <a:rPr lang="en-US" b="1" dirty="0">
                    <a:latin typeface="+mn-lt"/>
                    <a:cs typeface="Symbol" charset="2"/>
                    <a:sym typeface="Symbol" charset="2"/>
                  </a:rPr>
                  <a:t>→</a:t>
                </a:r>
                <a:r>
                  <a:rPr lang="en-US" b="1" dirty="0"/>
                  <a:t>   D + E</a:t>
                </a:r>
              </a:p>
            </p:txBody>
          </p:sp>
          <p:sp>
            <p:nvSpPr>
              <p:cNvPr id="7" name="Text Box 5">
                <a:extLst>
                  <a:ext uri="{FF2B5EF4-FFF2-40B4-BE49-F238E27FC236}">
                    <a16:creationId xmlns:a16="http://schemas.microsoft.com/office/drawing/2014/main" id="{77C2B6C8-6079-BE12-5705-8668621F72FC}"/>
                  </a:ext>
                </a:extLst>
              </p:cNvPr>
              <p:cNvSpPr txBox="1">
                <a:spLocks noChangeArrowheads="1"/>
              </p:cNvSpPr>
              <p:nvPr/>
            </p:nvSpPr>
            <p:spPr bwMode="auto">
              <a:xfrm>
                <a:off x="4351" y="617"/>
                <a:ext cx="874" cy="288"/>
              </a:xfrm>
              <a:prstGeom prst="rect">
                <a:avLst/>
              </a:prstGeom>
              <a:noFill/>
              <a:ln w="9525">
                <a:noFill/>
                <a:miter lim="800000"/>
                <a:headEnd/>
                <a:tailEnd/>
              </a:ln>
            </p:spPr>
            <p:txBody>
              <a:bodyPr wrap="none">
                <a:prstTxWarp prst="textNoShape">
                  <a:avLst/>
                </a:prstTxWarp>
                <a:spAutoFit/>
              </a:bodyPr>
              <a:lstStyle/>
              <a:p>
                <a:r>
                  <a:rPr lang="en-US" dirty="0"/>
                  <a:t>Products</a:t>
                </a:r>
              </a:p>
            </p:txBody>
          </p:sp>
          <p:sp>
            <p:nvSpPr>
              <p:cNvPr id="9" name="Text Box 7">
                <a:extLst>
                  <a:ext uri="{FF2B5EF4-FFF2-40B4-BE49-F238E27FC236}">
                    <a16:creationId xmlns:a16="http://schemas.microsoft.com/office/drawing/2014/main" id="{FC87CEBB-B3FE-4739-BFFE-FD813D3D9E14}"/>
                  </a:ext>
                </a:extLst>
              </p:cNvPr>
              <p:cNvSpPr txBox="1">
                <a:spLocks noChangeArrowheads="1"/>
              </p:cNvSpPr>
              <p:nvPr/>
            </p:nvSpPr>
            <p:spPr bwMode="auto">
              <a:xfrm>
                <a:off x="327" y="386"/>
                <a:ext cx="1279" cy="748"/>
              </a:xfrm>
              <a:prstGeom prst="rect">
                <a:avLst/>
              </a:prstGeom>
              <a:noFill/>
              <a:ln w="9525">
                <a:noFill/>
                <a:miter lim="800000"/>
                <a:headEnd/>
                <a:tailEnd/>
              </a:ln>
            </p:spPr>
            <p:txBody>
              <a:bodyPr wrap="none">
                <a:prstTxWarp prst="textNoShape">
                  <a:avLst/>
                </a:prstTxWarp>
                <a:spAutoFit/>
              </a:bodyPr>
              <a:lstStyle/>
              <a:p>
                <a:pPr algn="ctr"/>
                <a:r>
                  <a:rPr lang="en-US"/>
                  <a:t>Feedstocks</a:t>
                </a:r>
              </a:p>
              <a:p>
                <a:pPr algn="ctr"/>
                <a:r>
                  <a:rPr lang="en-US"/>
                  <a:t>or</a:t>
                </a:r>
              </a:p>
              <a:p>
                <a:pPr algn="ctr"/>
                <a:r>
                  <a:rPr lang="en-US"/>
                  <a:t>Intermediates</a:t>
                </a:r>
              </a:p>
            </p:txBody>
          </p:sp>
          <p:sp>
            <p:nvSpPr>
              <p:cNvPr id="10" name="Line 14">
                <a:extLst>
                  <a:ext uri="{FF2B5EF4-FFF2-40B4-BE49-F238E27FC236}">
                    <a16:creationId xmlns:a16="http://schemas.microsoft.com/office/drawing/2014/main" id="{6893801B-E60E-25EB-56E2-669C16103CF5}"/>
                  </a:ext>
                </a:extLst>
              </p:cNvPr>
              <p:cNvSpPr>
                <a:spLocks noChangeShapeType="1"/>
              </p:cNvSpPr>
              <p:nvPr/>
            </p:nvSpPr>
            <p:spPr bwMode="auto">
              <a:xfrm flipV="1">
                <a:off x="2508" y="436"/>
                <a:ext cx="423" cy="59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2" name="Text Box 15">
                <a:extLst>
                  <a:ext uri="{FF2B5EF4-FFF2-40B4-BE49-F238E27FC236}">
                    <a16:creationId xmlns:a16="http://schemas.microsoft.com/office/drawing/2014/main" id="{C9D26ABB-E04D-47F4-B523-90003C81348F}"/>
                  </a:ext>
                </a:extLst>
              </p:cNvPr>
              <p:cNvSpPr txBox="1">
                <a:spLocks noChangeArrowheads="1"/>
              </p:cNvSpPr>
              <p:nvPr/>
            </p:nvSpPr>
            <p:spPr bwMode="auto">
              <a:xfrm>
                <a:off x="1981" y="1051"/>
                <a:ext cx="1672" cy="233"/>
              </a:xfrm>
              <a:prstGeom prst="rect">
                <a:avLst/>
              </a:prstGeom>
              <a:noFill/>
              <a:ln w="9525">
                <a:noFill/>
                <a:miter lim="800000"/>
                <a:headEnd/>
                <a:tailEnd/>
              </a:ln>
            </p:spPr>
            <p:txBody>
              <a:bodyPr wrap="none">
                <a:prstTxWarp prst="textNoShape">
                  <a:avLst/>
                </a:prstTxWarp>
                <a:spAutoFit/>
              </a:bodyPr>
              <a:lstStyle/>
              <a:p>
                <a:r>
                  <a:rPr lang="en-US" dirty="0"/>
                  <a:t>Energy + “Other Reactant”</a:t>
                </a:r>
              </a:p>
            </p:txBody>
          </p:sp>
          <p:sp>
            <p:nvSpPr>
              <p:cNvPr id="13" name="Text Box 20">
                <a:extLst>
                  <a:ext uri="{FF2B5EF4-FFF2-40B4-BE49-F238E27FC236}">
                    <a16:creationId xmlns:a16="http://schemas.microsoft.com/office/drawing/2014/main" id="{F0009BB1-57A9-5869-23AF-366387E678E2}"/>
                  </a:ext>
                </a:extLst>
              </p:cNvPr>
              <p:cNvSpPr txBox="1">
                <a:spLocks noChangeArrowheads="1"/>
              </p:cNvSpPr>
              <p:nvPr/>
            </p:nvSpPr>
            <p:spPr bwMode="auto">
              <a:xfrm>
                <a:off x="2931" y="206"/>
                <a:ext cx="991" cy="288"/>
              </a:xfrm>
              <a:prstGeom prst="rect">
                <a:avLst/>
              </a:prstGeom>
              <a:noFill/>
              <a:ln w="9525">
                <a:noFill/>
                <a:miter lim="800000"/>
                <a:headEnd/>
                <a:tailEnd/>
              </a:ln>
            </p:spPr>
            <p:txBody>
              <a:bodyPr wrap="none">
                <a:prstTxWarp prst="textNoShape">
                  <a:avLst/>
                </a:prstTxWarp>
                <a:spAutoFit/>
              </a:bodyPr>
              <a:lstStyle/>
              <a:p>
                <a:r>
                  <a:rPr lang="en-US"/>
                  <a:t>Emissions</a:t>
                </a:r>
              </a:p>
            </p:txBody>
          </p:sp>
        </p:grpSp>
        <p:sp>
          <p:nvSpPr>
            <p:cNvPr id="5" name="TextBox 4">
              <a:extLst>
                <a:ext uri="{FF2B5EF4-FFF2-40B4-BE49-F238E27FC236}">
                  <a16:creationId xmlns:a16="http://schemas.microsoft.com/office/drawing/2014/main" id="{BD9A932E-274F-5C7A-136D-E49B84F25673}"/>
                </a:ext>
              </a:extLst>
            </p:cNvPr>
            <p:cNvSpPr txBox="1"/>
            <p:nvPr/>
          </p:nvSpPr>
          <p:spPr>
            <a:xfrm>
              <a:off x="825500" y="444500"/>
              <a:ext cx="1556836" cy="369332"/>
            </a:xfrm>
            <a:prstGeom prst="rect">
              <a:avLst/>
            </a:prstGeom>
            <a:noFill/>
          </p:spPr>
          <p:txBody>
            <a:bodyPr wrap="none" rtlCol="0">
              <a:spAutoFit/>
            </a:bodyPr>
            <a:lstStyle/>
            <a:p>
              <a:r>
                <a:rPr lang="en-US" dirty="0">
                  <a:solidFill>
                    <a:srgbClr val="008000"/>
                  </a:solidFill>
                </a:rPr>
                <a:t>Model Process</a:t>
              </a:r>
            </a:p>
          </p:txBody>
        </p:sp>
      </p:grpSp>
      <p:sp>
        <p:nvSpPr>
          <p:cNvPr id="14" name="Rectangle 13">
            <a:extLst>
              <a:ext uri="{FF2B5EF4-FFF2-40B4-BE49-F238E27FC236}">
                <a16:creationId xmlns:a16="http://schemas.microsoft.com/office/drawing/2014/main" id="{3F683A70-B1A3-7EDC-AADA-6BD723B69DAB}"/>
              </a:ext>
            </a:extLst>
          </p:cNvPr>
          <p:cNvSpPr/>
          <p:nvPr/>
        </p:nvSpPr>
        <p:spPr>
          <a:xfrm>
            <a:off x="7141087" y="2483874"/>
            <a:ext cx="3162300" cy="59055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Disaggregation</a:t>
            </a:r>
          </a:p>
        </p:txBody>
      </p:sp>
      <p:grpSp>
        <p:nvGrpSpPr>
          <p:cNvPr id="15" name="Group 14">
            <a:extLst>
              <a:ext uri="{FF2B5EF4-FFF2-40B4-BE49-F238E27FC236}">
                <a16:creationId xmlns:a16="http://schemas.microsoft.com/office/drawing/2014/main" id="{DE0246EA-3F9A-F8AD-1DBE-30E8A3D2F8DB}"/>
              </a:ext>
            </a:extLst>
          </p:cNvPr>
          <p:cNvGrpSpPr/>
          <p:nvPr/>
        </p:nvGrpSpPr>
        <p:grpSpPr>
          <a:xfrm>
            <a:off x="3312037" y="5069912"/>
            <a:ext cx="5721350" cy="1397019"/>
            <a:chOff x="1530350" y="1912938"/>
            <a:chExt cx="5721350" cy="1397019"/>
          </a:xfrm>
        </p:grpSpPr>
        <p:sp>
          <p:nvSpPr>
            <p:cNvPr id="16" name="Text Box 2">
              <a:extLst>
                <a:ext uri="{FF2B5EF4-FFF2-40B4-BE49-F238E27FC236}">
                  <a16:creationId xmlns:a16="http://schemas.microsoft.com/office/drawing/2014/main" id="{6ECE0AFF-CBCE-B121-279C-606E91E07D3B}"/>
                </a:ext>
              </a:extLst>
            </p:cNvPr>
            <p:cNvSpPr txBox="1">
              <a:spLocks noChangeArrowheads="1"/>
            </p:cNvSpPr>
            <p:nvPr/>
          </p:nvSpPr>
          <p:spPr bwMode="auto">
            <a:xfrm>
              <a:off x="1709815" y="2355850"/>
              <a:ext cx="1832140" cy="738664"/>
            </a:xfrm>
            <a:prstGeom prst="rect">
              <a:avLst/>
            </a:prstGeom>
            <a:noFill/>
            <a:ln w="9525">
              <a:noFill/>
              <a:miter lim="800000"/>
              <a:headEnd/>
              <a:tailEnd/>
            </a:ln>
          </p:spPr>
          <p:txBody>
            <a:bodyPr wrap="none">
              <a:prstTxWarp prst="textNoShape">
                <a:avLst/>
              </a:prstTxWarp>
              <a:spAutoFit/>
            </a:bodyPr>
            <a:lstStyle/>
            <a:p>
              <a:r>
                <a:rPr lang="en-US" sz="1400" dirty="0"/>
                <a:t>D (Mass) kg</a:t>
              </a:r>
            </a:p>
            <a:p>
              <a:endParaRPr lang="en-US" sz="1400" dirty="0"/>
            </a:p>
            <a:p>
              <a:r>
                <a:rPr lang="en-US" sz="1400" dirty="0"/>
                <a:t>D (function unit) kg/kg</a:t>
              </a:r>
            </a:p>
          </p:txBody>
        </p:sp>
        <p:grpSp>
          <p:nvGrpSpPr>
            <p:cNvPr id="18" name="Group 17">
              <a:extLst>
                <a:ext uri="{FF2B5EF4-FFF2-40B4-BE49-F238E27FC236}">
                  <a16:creationId xmlns:a16="http://schemas.microsoft.com/office/drawing/2014/main" id="{6E2FD230-A837-42C6-F786-9D7CD24E91C6}"/>
                </a:ext>
              </a:extLst>
            </p:cNvPr>
            <p:cNvGrpSpPr/>
            <p:nvPr/>
          </p:nvGrpSpPr>
          <p:grpSpPr>
            <a:xfrm>
              <a:off x="3675631" y="1928813"/>
              <a:ext cx="1060241" cy="1165701"/>
              <a:chOff x="3675631" y="1928813"/>
              <a:chExt cx="1060241" cy="1165701"/>
            </a:xfrm>
          </p:grpSpPr>
          <p:sp>
            <p:nvSpPr>
              <p:cNvPr id="30" name="Text Box 5">
                <a:extLst>
                  <a:ext uri="{FF2B5EF4-FFF2-40B4-BE49-F238E27FC236}">
                    <a16:creationId xmlns:a16="http://schemas.microsoft.com/office/drawing/2014/main" id="{2420DE08-02C1-1493-1437-A3BCD1922B72}"/>
                  </a:ext>
                </a:extLst>
              </p:cNvPr>
              <p:cNvSpPr txBox="1">
                <a:spLocks noChangeArrowheads="1"/>
              </p:cNvSpPr>
              <p:nvPr/>
            </p:nvSpPr>
            <p:spPr bwMode="auto">
              <a:xfrm>
                <a:off x="3675631" y="1928813"/>
                <a:ext cx="1060241" cy="307975"/>
              </a:xfrm>
              <a:prstGeom prst="rect">
                <a:avLst/>
              </a:prstGeom>
              <a:noFill/>
              <a:ln w="9525">
                <a:noFill/>
                <a:miter lim="800000"/>
                <a:headEnd/>
                <a:tailEnd/>
              </a:ln>
            </p:spPr>
            <p:txBody>
              <a:bodyPr wrap="none">
                <a:prstTxWarp prst="textNoShape">
                  <a:avLst/>
                </a:prstTxWarp>
                <a:spAutoFit/>
              </a:bodyPr>
              <a:lstStyle/>
              <a:p>
                <a:r>
                  <a:rPr lang="en-US" sz="1400" dirty="0"/>
                  <a:t>Wastewater</a:t>
                </a:r>
              </a:p>
            </p:txBody>
          </p:sp>
          <p:sp>
            <p:nvSpPr>
              <p:cNvPr id="31" name="Text Box 15">
                <a:extLst>
                  <a:ext uri="{FF2B5EF4-FFF2-40B4-BE49-F238E27FC236}">
                    <a16:creationId xmlns:a16="http://schemas.microsoft.com/office/drawing/2014/main" id="{AC49A935-284E-8AFA-CB0C-287E6A3D6A65}"/>
                  </a:ext>
                </a:extLst>
              </p:cNvPr>
              <p:cNvSpPr txBox="1">
                <a:spLocks noChangeArrowheads="1"/>
              </p:cNvSpPr>
              <p:nvPr/>
            </p:nvSpPr>
            <p:spPr bwMode="auto">
              <a:xfrm>
                <a:off x="3953118" y="2355850"/>
                <a:ext cx="411979" cy="738664"/>
              </a:xfrm>
              <a:prstGeom prst="rect">
                <a:avLst/>
              </a:prstGeom>
              <a:noFill/>
              <a:ln w="9525">
                <a:noFill/>
                <a:miter lim="800000"/>
                <a:headEnd/>
                <a:tailEnd/>
              </a:ln>
            </p:spPr>
            <p:txBody>
              <a:bodyPr wrap="none">
                <a:prstTxWarp prst="textNoShape">
                  <a:avLst/>
                </a:prstTxWarp>
                <a:spAutoFit/>
              </a:bodyPr>
              <a:lstStyle/>
              <a:p>
                <a:r>
                  <a:rPr lang="en-US" sz="1400" dirty="0"/>
                  <a:t>1</a:t>
                </a:r>
              </a:p>
              <a:p>
                <a:endParaRPr lang="en-US" sz="1400" dirty="0"/>
              </a:p>
              <a:p>
                <a:r>
                  <a:rPr lang="en-US" sz="1400" dirty="0"/>
                  <a:t>0.1</a:t>
                </a:r>
              </a:p>
            </p:txBody>
          </p:sp>
        </p:grpSp>
        <p:grpSp>
          <p:nvGrpSpPr>
            <p:cNvPr id="20" name="Group 19">
              <a:extLst>
                <a:ext uri="{FF2B5EF4-FFF2-40B4-BE49-F238E27FC236}">
                  <a16:creationId xmlns:a16="http://schemas.microsoft.com/office/drawing/2014/main" id="{C10682DE-CE87-E2FD-EFD4-33C5BA6B0110}"/>
                </a:ext>
              </a:extLst>
            </p:cNvPr>
            <p:cNvGrpSpPr/>
            <p:nvPr/>
          </p:nvGrpSpPr>
          <p:grpSpPr>
            <a:xfrm>
              <a:off x="5063438" y="1922463"/>
              <a:ext cx="436860" cy="1165701"/>
              <a:chOff x="5063438" y="1922463"/>
              <a:chExt cx="436860" cy="1165701"/>
            </a:xfrm>
          </p:grpSpPr>
          <p:sp>
            <p:nvSpPr>
              <p:cNvPr id="28" name="Text Box 6">
                <a:extLst>
                  <a:ext uri="{FF2B5EF4-FFF2-40B4-BE49-F238E27FC236}">
                    <a16:creationId xmlns:a16="http://schemas.microsoft.com/office/drawing/2014/main" id="{DA842B30-CCD0-FF96-5B99-49D96B23C4BD}"/>
                  </a:ext>
                </a:extLst>
              </p:cNvPr>
              <p:cNvSpPr txBox="1">
                <a:spLocks noChangeArrowheads="1"/>
              </p:cNvSpPr>
              <p:nvPr/>
            </p:nvSpPr>
            <p:spPr bwMode="auto">
              <a:xfrm>
                <a:off x="5131845" y="1922463"/>
                <a:ext cx="368453" cy="307975"/>
              </a:xfrm>
              <a:prstGeom prst="rect">
                <a:avLst/>
              </a:prstGeom>
              <a:noFill/>
              <a:ln w="9525">
                <a:noFill/>
                <a:miter lim="800000"/>
                <a:headEnd/>
                <a:tailEnd/>
              </a:ln>
            </p:spPr>
            <p:txBody>
              <a:bodyPr wrap="none">
                <a:prstTxWarp prst="textNoShape">
                  <a:avLst/>
                </a:prstTxWarp>
                <a:spAutoFit/>
              </a:bodyPr>
              <a:lstStyle/>
              <a:p>
                <a:r>
                  <a:rPr lang="en-US" sz="1400" dirty="0"/>
                  <a:t>CO</a:t>
                </a:r>
                <a:r>
                  <a:rPr lang="en-US" sz="1400" baseline="-25000" dirty="0"/>
                  <a:t>2</a:t>
                </a:r>
                <a:endParaRPr lang="en-US" sz="1400" dirty="0"/>
              </a:p>
            </p:txBody>
          </p:sp>
          <p:sp>
            <p:nvSpPr>
              <p:cNvPr id="29" name="Text Box 16">
                <a:extLst>
                  <a:ext uri="{FF2B5EF4-FFF2-40B4-BE49-F238E27FC236}">
                    <a16:creationId xmlns:a16="http://schemas.microsoft.com/office/drawing/2014/main" id="{98442257-314B-520F-4614-C9F78B16FA55}"/>
                  </a:ext>
                </a:extLst>
              </p:cNvPr>
              <p:cNvSpPr txBox="1">
                <a:spLocks noChangeArrowheads="1"/>
              </p:cNvSpPr>
              <p:nvPr/>
            </p:nvSpPr>
            <p:spPr bwMode="auto">
              <a:xfrm>
                <a:off x="5063438" y="2349500"/>
                <a:ext cx="415498" cy="738664"/>
              </a:xfrm>
              <a:prstGeom prst="rect">
                <a:avLst/>
              </a:prstGeom>
              <a:noFill/>
              <a:ln w="9525">
                <a:noFill/>
                <a:miter lim="800000"/>
                <a:headEnd/>
                <a:tailEnd/>
              </a:ln>
            </p:spPr>
            <p:txBody>
              <a:bodyPr wrap="none">
                <a:prstTxWarp prst="textNoShape">
                  <a:avLst/>
                </a:prstTxWarp>
                <a:spAutoFit/>
              </a:bodyPr>
              <a:lstStyle/>
              <a:p>
                <a:r>
                  <a:rPr lang="en-US" sz="1400" dirty="0"/>
                  <a:t>6</a:t>
                </a:r>
              </a:p>
              <a:p>
                <a:endParaRPr lang="en-US" sz="1400" dirty="0"/>
              </a:p>
              <a:p>
                <a:r>
                  <a:rPr lang="en-US" sz="1400" dirty="0"/>
                  <a:t>0.6</a:t>
                </a:r>
              </a:p>
            </p:txBody>
          </p:sp>
        </p:grpSp>
        <p:grpSp>
          <p:nvGrpSpPr>
            <p:cNvPr id="21" name="Group 20">
              <a:extLst>
                <a:ext uri="{FF2B5EF4-FFF2-40B4-BE49-F238E27FC236}">
                  <a16:creationId xmlns:a16="http://schemas.microsoft.com/office/drawing/2014/main" id="{DF8ED6DC-D689-C965-B09B-BEA7B3AF1FFF}"/>
                </a:ext>
              </a:extLst>
            </p:cNvPr>
            <p:cNvGrpSpPr/>
            <p:nvPr/>
          </p:nvGrpSpPr>
          <p:grpSpPr>
            <a:xfrm>
              <a:off x="5946606" y="1927225"/>
              <a:ext cx="720613" cy="1382732"/>
              <a:chOff x="5946606" y="1927225"/>
              <a:chExt cx="720613" cy="1382732"/>
            </a:xfrm>
          </p:grpSpPr>
          <p:sp>
            <p:nvSpPr>
              <p:cNvPr id="26" name="Text Box 7">
                <a:extLst>
                  <a:ext uri="{FF2B5EF4-FFF2-40B4-BE49-F238E27FC236}">
                    <a16:creationId xmlns:a16="http://schemas.microsoft.com/office/drawing/2014/main" id="{5D94F9D9-E99E-BF87-0C1F-E3DD9A7A5E6E}"/>
                  </a:ext>
                </a:extLst>
              </p:cNvPr>
              <p:cNvSpPr txBox="1">
                <a:spLocks noChangeArrowheads="1"/>
              </p:cNvSpPr>
              <p:nvPr/>
            </p:nvSpPr>
            <p:spPr bwMode="auto">
              <a:xfrm>
                <a:off x="5946606" y="1927225"/>
                <a:ext cx="720613" cy="307975"/>
              </a:xfrm>
              <a:prstGeom prst="rect">
                <a:avLst/>
              </a:prstGeom>
              <a:noFill/>
              <a:ln w="9525">
                <a:noFill/>
                <a:miter lim="800000"/>
                <a:headEnd/>
                <a:tailEnd/>
              </a:ln>
            </p:spPr>
            <p:txBody>
              <a:bodyPr wrap="none">
                <a:prstTxWarp prst="textNoShape">
                  <a:avLst/>
                </a:prstTxWarp>
                <a:spAutoFit/>
              </a:bodyPr>
              <a:lstStyle/>
              <a:p>
                <a:r>
                  <a:rPr lang="en-US" sz="1400" dirty="0"/>
                  <a:t>Pollutants</a:t>
                </a:r>
              </a:p>
            </p:txBody>
          </p:sp>
          <p:sp>
            <p:nvSpPr>
              <p:cNvPr id="27" name="Text Box 17">
                <a:extLst>
                  <a:ext uri="{FF2B5EF4-FFF2-40B4-BE49-F238E27FC236}">
                    <a16:creationId xmlns:a16="http://schemas.microsoft.com/office/drawing/2014/main" id="{07771BD1-926F-5D26-4DFA-9AE026D4B0F1}"/>
                  </a:ext>
                </a:extLst>
              </p:cNvPr>
              <p:cNvSpPr txBox="1">
                <a:spLocks noChangeArrowheads="1"/>
              </p:cNvSpPr>
              <p:nvPr/>
            </p:nvSpPr>
            <p:spPr bwMode="auto">
              <a:xfrm>
                <a:off x="6061775" y="2355850"/>
                <a:ext cx="411979" cy="954107"/>
              </a:xfrm>
              <a:prstGeom prst="rect">
                <a:avLst/>
              </a:prstGeom>
              <a:noFill/>
              <a:ln w="9525">
                <a:noFill/>
                <a:miter lim="800000"/>
                <a:headEnd/>
                <a:tailEnd/>
              </a:ln>
            </p:spPr>
            <p:txBody>
              <a:bodyPr wrap="none">
                <a:prstTxWarp prst="textNoShape">
                  <a:avLst/>
                </a:prstTxWarp>
                <a:spAutoFit/>
              </a:bodyPr>
              <a:lstStyle/>
              <a:p>
                <a:r>
                  <a:rPr lang="en-US" sz="1400" dirty="0"/>
                  <a:t>1</a:t>
                </a:r>
              </a:p>
              <a:p>
                <a:endParaRPr lang="en-US" sz="1400" dirty="0"/>
              </a:p>
              <a:p>
                <a:r>
                  <a:rPr lang="en-US" sz="1400" dirty="0"/>
                  <a:t>0.1</a:t>
                </a:r>
              </a:p>
              <a:p>
                <a:endParaRPr lang="en-US" sz="1400" dirty="0"/>
              </a:p>
            </p:txBody>
          </p:sp>
        </p:grpSp>
        <p:grpSp>
          <p:nvGrpSpPr>
            <p:cNvPr id="22" name="Group 21">
              <a:extLst>
                <a:ext uri="{FF2B5EF4-FFF2-40B4-BE49-F238E27FC236}">
                  <a16:creationId xmlns:a16="http://schemas.microsoft.com/office/drawing/2014/main" id="{4EAC9612-F0A2-FF24-35E0-7DEF501AF927}"/>
                </a:ext>
              </a:extLst>
            </p:cNvPr>
            <p:cNvGrpSpPr/>
            <p:nvPr/>
          </p:nvGrpSpPr>
          <p:grpSpPr>
            <a:xfrm>
              <a:off x="1530350" y="1912938"/>
              <a:ext cx="5721350" cy="1268412"/>
              <a:chOff x="1530350" y="1912938"/>
              <a:chExt cx="6381750" cy="1287462"/>
            </a:xfrm>
          </p:grpSpPr>
          <p:sp>
            <p:nvSpPr>
              <p:cNvPr id="23" name="Line 18">
                <a:extLst>
                  <a:ext uri="{FF2B5EF4-FFF2-40B4-BE49-F238E27FC236}">
                    <a16:creationId xmlns:a16="http://schemas.microsoft.com/office/drawing/2014/main" id="{EE7644F3-5ADB-49E0-85D2-04DB0E072206}"/>
                  </a:ext>
                </a:extLst>
              </p:cNvPr>
              <p:cNvSpPr>
                <a:spLocks noChangeShapeType="1"/>
              </p:cNvSpPr>
              <p:nvPr/>
            </p:nvSpPr>
            <p:spPr bwMode="auto">
              <a:xfrm>
                <a:off x="1549400" y="2332038"/>
                <a:ext cx="636270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24" name="Line 19">
                <a:extLst>
                  <a:ext uri="{FF2B5EF4-FFF2-40B4-BE49-F238E27FC236}">
                    <a16:creationId xmlns:a16="http://schemas.microsoft.com/office/drawing/2014/main" id="{60911639-2BA9-5B4C-6E3C-1695BFE277F7}"/>
                  </a:ext>
                </a:extLst>
              </p:cNvPr>
              <p:cNvSpPr>
                <a:spLocks noChangeShapeType="1"/>
              </p:cNvSpPr>
              <p:nvPr/>
            </p:nvSpPr>
            <p:spPr bwMode="auto">
              <a:xfrm>
                <a:off x="1530350" y="3200400"/>
                <a:ext cx="638175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25" name="Line 20">
                <a:extLst>
                  <a:ext uri="{FF2B5EF4-FFF2-40B4-BE49-F238E27FC236}">
                    <a16:creationId xmlns:a16="http://schemas.microsoft.com/office/drawing/2014/main" id="{114CBBF5-B030-2D40-A06A-10BE0D7C615C}"/>
                  </a:ext>
                </a:extLst>
              </p:cNvPr>
              <p:cNvSpPr>
                <a:spLocks noChangeShapeType="1"/>
              </p:cNvSpPr>
              <p:nvPr/>
            </p:nvSpPr>
            <p:spPr bwMode="auto">
              <a:xfrm>
                <a:off x="1549400" y="1912938"/>
                <a:ext cx="636270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grpSp>
      </p:grpSp>
      <p:grpSp>
        <p:nvGrpSpPr>
          <p:cNvPr id="32" name="Group 31">
            <a:extLst>
              <a:ext uri="{FF2B5EF4-FFF2-40B4-BE49-F238E27FC236}">
                <a16:creationId xmlns:a16="http://schemas.microsoft.com/office/drawing/2014/main" id="{075C28A6-628E-E100-23CC-C299A44F234D}"/>
              </a:ext>
            </a:extLst>
          </p:cNvPr>
          <p:cNvGrpSpPr/>
          <p:nvPr/>
        </p:nvGrpSpPr>
        <p:grpSpPr>
          <a:xfrm>
            <a:off x="3248537" y="3253812"/>
            <a:ext cx="5721350" cy="1397019"/>
            <a:chOff x="1530350" y="1912938"/>
            <a:chExt cx="5721350" cy="1397019"/>
          </a:xfrm>
        </p:grpSpPr>
        <p:sp>
          <p:nvSpPr>
            <p:cNvPr id="33" name="Text Box 2">
              <a:extLst>
                <a:ext uri="{FF2B5EF4-FFF2-40B4-BE49-F238E27FC236}">
                  <a16:creationId xmlns:a16="http://schemas.microsoft.com/office/drawing/2014/main" id="{B5B45274-4367-FBDA-2D30-C4017E52C246}"/>
                </a:ext>
              </a:extLst>
            </p:cNvPr>
            <p:cNvSpPr txBox="1">
              <a:spLocks noChangeArrowheads="1"/>
            </p:cNvSpPr>
            <p:nvPr/>
          </p:nvSpPr>
          <p:spPr bwMode="auto">
            <a:xfrm>
              <a:off x="1709815" y="2355850"/>
              <a:ext cx="1809347" cy="738664"/>
            </a:xfrm>
            <a:prstGeom prst="rect">
              <a:avLst/>
            </a:prstGeom>
            <a:noFill/>
            <a:ln w="9525">
              <a:noFill/>
              <a:miter lim="800000"/>
              <a:headEnd/>
              <a:tailEnd/>
            </a:ln>
          </p:spPr>
          <p:txBody>
            <a:bodyPr wrap="none">
              <a:prstTxWarp prst="textNoShape">
                <a:avLst/>
              </a:prstTxWarp>
              <a:spAutoFit/>
            </a:bodyPr>
            <a:lstStyle/>
            <a:p>
              <a:r>
                <a:rPr lang="en-US" sz="1400" dirty="0"/>
                <a:t>E (Mass) kg</a:t>
              </a:r>
            </a:p>
            <a:p>
              <a:endParaRPr lang="en-US" sz="1400" dirty="0"/>
            </a:p>
            <a:p>
              <a:r>
                <a:rPr lang="en-US" sz="1400" dirty="0"/>
                <a:t>E (function unit) kg/kg</a:t>
              </a:r>
            </a:p>
          </p:txBody>
        </p:sp>
        <p:sp>
          <p:nvSpPr>
            <p:cNvPr id="34" name="Text Box 5">
              <a:extLst>
                <a:ext uri="{FF2B5EF4-FFF2-40B4-BE49-F238E27FC236}">
                  <a16:creationId xmlns:a16="http://schemas.microsoft.com/office/drawing/2014/main" id="{4DE96728-6DEB-986F-974B-ED2F0F51A337}"/>
                </a:ext>
              </a:extLst>
            </p:cNvPr>
            <p:cNvSpPr txBox="1">
              <a:spLocks noChangeArrowheads="1"/>
            </p:cNvSpPr>
            <p:nvPr/>
          </p:nvSpPr>
          <p:spPr bwMode="auto">
            <a:xfrm>
              <a:off x="3675631" y="1928813"/>
              <a:ext cx="1060241" cy="307975"/>
            </a:xfrm>
            <a:prstGeom prst="rect">
              <a:avLst/>
            </a:prstGeom>
            <a:noFill/>
            <a:ln w="9525">
              <a:noFill/>
              <a:miter lim="800000"/>
              <a:headEnd/>
              <a:tailEnd/>
            </a:ln>
          </p:spPr>
          <p:txBody>
            <a:bodyPr wrap="none">
              <a:prstTxWarp prst="textNoShape">
                <a:avLst/>
              </a:prstTxWarp>
              <a:spAutoFit/>
            </a:bodyPr>
            <a:lstStyle/>
            <a:p>
              <a:r>
                <a:rPr lang="en-US" sz="1400" dirty="0"/>
                <a:t>Wastewater</a:t>
              </a:r>
            </a:p>
          </p:txBody>
        </p:sp>
        <p:sp>
          <p:nvSpPr>
            <p:cNvPr id="35" name="Text Box 15">
              <a:extLst>
                <a:ext uri="{FF2B5EF4-FFF2-40B4-BE49-F238E27FC236}">
                  <a16:creationId xmlns:a16="http://schemas.microsoft.com/office/drawing/2014/main" id="{EF13AFB3-161C-D555-EC46-E60926143F9D}"/>
                </a:ext>
              </a:extLst>
            </p:cNvPr>
            <p:cNvSpPr txBox="1">
              <a:spLocks noChangeArrowheads="1"/>
            </p:cNvSpPr>
            <p:nvPr/>
          </p:nvSpPr>
          <p:spPr bwMode="auto">
            <a:xfrm>
              <a:off x="4085936" y="2355850"/>
              <a:ext cx="502975" cy="738664"/>
            </a:xfrm>
            <a:prstGeom prst="rect">
              <a:avLst/>
            </a:prstGeom>
            <a:noFill/>
            <a:ln w="9525">
              <a:noFill/>
              <a:miter lim="800000"/>
              <a:headEnd/>
              <a:tailEnd/>
            </a:ln>
          </p:spPr>
          <p:txBody>
            <a:bodyPr wrap="none">
              <a:prstTxWarp prst="textNoShape">
                <a:avLst/>
              </a:prstTxWarp>
              <a:spAutoFit/>
            </a:bodyPr>
            <a:lstStyle/>
            <a:p>
              <a:r>
                <a:rPr lang="en-US" sz="1400" dirty="0"/>
                <a:t>5</a:t>
              </a:r>
            </a:p>
            <a:p>
              <a:endParaRPr lang="en-US" sz="1400" dirty="0"/>
            </a:p>
            <a:p>
              <a:r>
                <a:rPr lang="en-US" sz="1400" dirty="0"/>
                <a:t>1.25</a:t>
              </a:r>
            </a:p>
          </p:txBody>
        </p:sp>
        <p:sp>
          <p:nvSpPr>
            <p:cNvPr id="36" name="Text Box 6">
              <a:extLst>
                <a:ext uri="{FF2B5EF4-FFF2-40B4-BE49-F238E27FC236}">
                  <a16:creationId xmlns:a16="http://schemas.microsoft.com/office/drawing/2014/main" id="{1670BEBD-7A1E-31E4-74A0-3F28A3115503}"/>
                </a:ext>
              </a:extLst>
            </p:cNvPr>
            <p:cNvSpPr txBox="1">
              <a:spLocks noChangeArrowheads="1"/>
            </p:cNvSpPr>
            <p:nvPr/>
          </p:nvSpPr>
          <p:spPr bwMode="auto">
            <a:xfrm>
              <a:off x="5097642" y="1922463"/>
              <a:ext cx="368453" cy="307975"/>
            </a:xfrm>
            <a:prstGeom prst="rect">
              <a:avLst/>
            </a:prstGeom>
            <a:noFill/>
            <a:ln w="9525">
              <a:noFill/>
              <a:miter lim="800000"/>
              <a:headEnd/>
              <a:tailEnd/>
            </a:ln>
          </p:spPr>
          <p:txBody>
            <a:bodyPr wrap="none">
              <a:prstTxWarp prst="textNoShape">
                <a:avLst/>
              </a:prstTxWarp>
              <a:spAutoFit/>
            </a:bodyPr>
            <a:lstStyle/>
            <a:p>
              <a:r>
                <a:rPr lang="en-US" sz="1400" dirty="0"/>
                <a:t>CO</a:t>
              </a:r>
              <a:r>
                <a:rPr lang="en-US" sz="1400" baseline="-25000" dirty="0"/>
                <a:t>2</a:t>
              </a:r>
              <a:endParaRPr lang="en-US" sz="1400" dirty="0"/>
            </a:p>
          </p:txBody>
        </p:sp>
        <p:sp>
          <p:nvSpPr>
            <p:cNvPr id="37" name="Text Box 16">
              <a:extLst>
                <a:ext uri="{FF2B5EF4-FFF2-40B4-BE49-F238E27FC236}">
                  <a16:creationId xmlns:a16="http://schemas.microsoft.com/office/drawing/2014/main" id="{2801450C-5243-0689-6067-9379B0BAC672}"/>
                </a:ext>
              </a:extLst>
            </p:cNvPr>
            <p:cNvSpPr txBox="1">
              <a:spLocks noChangeArrowheads="1"/>
            </p:cNvSpPr>
            <p:nvPr/>
          </p:nvSpPr>
          <p:spPr bwMode="auto">
            <a:xfrm>
              <a:off x="5144038" y="2349500"/>
              <a:ext cx="502975" cy="738664"/>
            </a:xfrm>
            <a:prstGeom prst="rect">
              <a:avLst/>
            </a:prstGeom>
            <a:noFill/>
            <a:ln w="9525">
              <a:noFill/>
              <a:miter lim="800000"/>
              <a:headEnd/>
              <a:tailEnd/>
            </a:ln>
          </p:spPr>
          <p:txBody>
            <a:bodyPr wrap="none">
              <a:prstTxWarp prst="textNoShape">
                <a:avLst/>
              </a:prstTxWarp>
              <a:spAutoFit/>
            </a:bodyPr>
            <a:lstStyle/>
            <a:p>
              <a:r>
                <a:rPr lang="en-US" sz="1400" dirty="0"/>
                <a:t>1</a:t>
              </a:r>
            </a:p>
            <a:p>
              <a:endParaRPr lang="en-US" sz="1400" dirty="0"/>
            </a:p>
            <a:p>
              <a:r>
                <a:rPr lang="en-US" sz="1400" dirty="0"/>
                <a:t>0.25</a:t>
              </a:r>
            </a:p>
          </p:txBody>
        </p:sp>
        <p:sp>
          <p:nvSpPr>
            <p:cNvPr id="38" name="Text Box 7">
              <a:extLst>
                <a:ext uri="{FF2B5EF4-FFF2-40B4-BE49-F238E27FC236}">
                  <a16:creationId xmlns:a16="http://schemas.microsoft.com/office/drawing/2014/main" id="{91307C71-50A4-9F1A-05E8-AAD21F05A2AE}"/>
                </a:ext>
              </a:extLst>
            </p:cNvPr>
            <p:cNvSpPr txBox="1">
              <a:spLocks noChangeArrowheads="1"/>
            </p:cNvSpPr>
            <p:nvPr/>
          </p:nvSpPr>
          <p:spPr bwMode="auto">
            <a:xfrm>
              <a:off x="5946606" y="1927225"/>
              <a:ext cx="720613" cy="307975"/>
            </a:xfrm>
            <a:prstGeom prst="rect">
              <a:avLst/>
            </a:prstGeom>
            <a:noFill/>
            <a:ln w="9525">
              <a:noFill/>
              <a:miter lim="800000"/>
              <a:headEnd/>
              <a:tailEnd/>
            </a:ln>
          </p:spPr>
          <p:txBody>
            <a:bodyPr wrap="none">
              <a:prstTxWarp prst="textNoShape">
                <a:avLst/>
              </a:prstTxWarp>
              <a:spAutoFit/>
            </a:bodyPr>
            <a:lstStyle/>
            <a:p>
              <a:r>
                <a:rPr lang="en-US" sz="1400" dirty="0"/>
                <a:t>Pollutants</a:t>
              </a:r>
            </a:p>
          </p:txBody>
        </p:sp>
        <p:sp>
          <p:nvSpPr>
            <p:cNvPr id="39" name="Text Box 17">
              <a:extLst>
                <a:ext uri="{FF2B5EF4-FFF2-40B4-BE49-F238E27FC236}">
                  <a16:creationId xmlns:a16="http://schemas.microsoft.com/office/drawing/2014/main" id="{1A951D35-04B8-1F5F-FEB4-D4EA5D5C190A}"/>
                </a:ext>
              </a:extLst>
            </p:cNvPr>
            <p:cNvSpPr txBox="1">
              <a:spLocks noChangeArrowheads="1"/>
            </p:cNvSpPr>
            <p:nvPr/>
          </p:nvSpPr>
          <p:spPr bwMode="auto">
            <a:xfrm>
              <a:off x="6187097" y="2355850"/>
              <a:ext cx="239631" cy="954107"/>
            </a:xfrm>
            <a:prstGeom prst="rect">
              <a:avLst/>
            </a:prstGeom>
            <a:noFill/>
            <a:ln w="9525">
              <a:noFill/>
              <a:miter lim="800000"/>
              <a:headEnd/>
              <a:tailEnd/>
            </a:ln>
          </p:spPr>
          <p:txBody>
            <a:bodyPr wrap="none">
              <a:prstTxWarp prst="textNoShape">
                <a:avLst/>
              </a:prstTxWarp>
              <a:spAutoFit/>
            </a:bodyPr>
            <a:lstStyle/>
            <a:p>
              <a:r>
                <a:rPr lang="en-US" sz="1400" dirty="0"/>
                <a:t>-</a:t>
              </a:r>
            </a:p>
            <a:p>
              <a:endParaRPr lang="en-US" sz="1400" dirty="0"/>
            </a:p>
            <a:p>
              <a:r>
                <a:rPr lang="en-US" sz="1400" dirty="0"/>
                <a:t>-</a:t>
              </a:r>
            </a:p>
            <a:p>
              <a:endParaRPr lang="en-US" sz="1400" dirty="0"/>
            </a:p>
          </p:txBody>
        </p:sp>
        <p:grpSp>
          <p:nvGrpSpPr>
            <p:cNvPr id="40" name="Group 39">
              <a:extLst>
                <a:ext uri="{FF2B5EF4-FFF2-40B4-BE49-F238E27FC236}">
                  <a16:creationId xmlns:a16="http://schemas.microsoft.com/office/drawing/2014/main" id="{CEAE9F45-9AE2-D447-1CD6-95866C8DF7C0}"/>
                </a:ext>
              </a:extLst>
            </p:cNvPr>
            <p:cNvGrpSpPr/>
            <p:nvPr/>
          </p:nvGrpSpPr>
          <p:grpSpPr>
            <a:xfrm>
              <a:off x="1530350" y="1912938"/>
              <a:ext cx="5721350" cy="1268412"/>
              <a:chOff x="1530350" y="1912938"/>
              <a:chExt cx="6381750" cy="1287462"/>
            </a:xfrm>
          </p:grpSpPr>
          <p:sp>
            <p:nvSpPr>
              <p:cNvPr id="41" name="Line 18">
                <a:extLst>
                  <a:ext uri="{FF2B5EF4-FFF2-40B4-BE49-F238E27FC236}">
                    <a16:creationId xmlns:a16="http://schemas.microsoft.com/office/drawing/2014/main" id="{192B2821-BD5D-3EA3-7CF7-72E9E0D33A30}"/>
                  </a:ext>
                </a:extLst>
              </p:cNvPr>
              <p:cNvSpPr>
                <a:spLocks noChangeShapeType="1"/>
              </p:cNvSpPr>
              <p:nvPr/>
            </p:nvSpPr>
            <p:spPr bwMode="auto">
              <a:xfrm>
                <a:off x="1549400" y="2332038"/>
                <a:ext cx="636270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42" name="Line 19">
                <a:extLst>
                  <a:ext uri="{FF2B5EF4-FFF2-40B4-BE49-F238E27FC236}">
                    <a16:creationId xmlns:a16="http://schemas.microsoft.com/office/drawing/2014/main" id="{51C1E0A1-3BC9-A93D-61F1-242CEB2B699C}"/>
                  </a:ext>
                </a:extLst>
              </p:cNvPr>
              <p:cNvSpPr>
                <a:spLocks noChangeShapeType="1"/>
              </p:cNvSpPr>
              <p:nvPr/>
            </p:nvSpPr>
            <p:spPr bwMode="auto">
              <a:xfrm>
                <a:off x="1530350" y="3200400"/>
                <a:ext cx="638175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43" name="Line 20">
                <a:extLst>
                  <a:ext uri="{FF2B5EF4-FFF2-40B4-BE49-F238E27FC236}">
                    <a16:creationId xmlns:a16="http://schemas.microsoft.com/office/drawing/2014/main" id="{1253C695-7BF9-4F63-CA5B-31AEB06B112E}"/>
                  </a:ext>
                </a:extLst>
              </p:cNvPr>
              <p:cNvSpPr>
                <a:spLocks noChangeShapeType="1"/>
              </p:cNvSpPr>
              <p:nvPr/>
            </p:nvSpPr>
            <p:spPr bwMode="auto">
              <a:xfrm>
                <a:off x="1549400" y="1912938"/>
                <a:ext cx="636270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grpSp>
      </p:grpSp>
      <p:grpSp>
        <p:nvGrpSpPr>
          <p:cNvPr id="44" name="Group 43">
            <a:extLst>
              <a:ext uri="{FF2B5EF4-FFF2-40B4-BE49-F238E27FC236}">
                <a16:creationId xmlns:a16="http://schemas.microsoft.com/office/drawing/2014/main" id="{BD6A90EA-F787-4AD2-77F8-695D7C1C1BEF}"/>
              </a:ext>
            </a:extLst>
          </p:cNvPr>
          <p:cNvGrpSpPr/>
          <p:nvPr/>
        </p:nvGrpSpPr>
        <p:grpSpPr>
          <a:xfrm>
            <a:off x="2988187" y="3920561"/>
            <a:ext cx="5721350" cy="1409720"/>
            <a:chOff x="1530350" y="1900237"/>
            <a:chExt cx="5721350" cy="1409720"/>
          </a:xfrm>
        </p:grpSpPr>
        <p:sp>
          <p:nvSpPr>
            <p:cNvPr id="45" name="Text Box 2">
              <a:extLst>
                <a:ext uri="{FF2B5EF4-FFF2-40B4-BE49-F238E27FC236}">
                  <a16:creationId xmlns:a16="http://schemas.microsoft.com/office/drawing/2014/main" id="{4E6D3DA5-99F6-D492-3C02-2E59B5BB7498}"/>
                </a:ext>
              </a:extLst>
            </p:cNvPr>
            <p:cNvSpPr txBox="1">
              <a:spLocks noChangeArrowheads="1"/>
            </p:cNvSpPr>
            <p:nvPr/>
          </p:nvSpPr>
          <p:spPr bwMode="auto">
            <a:xfrm>
              <a:off x="1709815" y="2355850"/>
              <a:ext cx="1832140" cy="738664"/>
            </a:xfrm>
            <a:prstGeom prst="rect">
              <a:avLst/>
            </a:prstGeom>
            <a:noFill/>
            <a:ln w="9525">
              <a:noFill/>
              <a:miter lim="800000"/>
              <a:headEnd/>
              <a:tailEnd/>
            </a:ln>
          </p:spPr>
          <p:txBody>
            <a:bodyPr wrap="none">
              <a:prstTxWarp prst="textNoShape">
                <a:avLst/>
              </a:prstTxWarp>
              <a:spAutoFit/>
            </a:bodyPr>
            <a:lstStyle/>
            <a:p>
              <a:r>
                <a:rPr lang="en-US" sz="1400" dirty="0"/>
                <a:t>D (function unit) kg/kg</a:t>
              </a:r>
            </a:p>
            <a:p>
              <a:endParaRPr lang="en-US" sz="1400" dirty="0"/>
            </a:p>
            <a:p>
              <a:r>
                <a:rPr lang="en-US" sz="1400" dirty="0"/>
                <a:t>E (function unit) kg/kg</a:t>
              </a:r>
            </a:p>
          </p:txBody>
        </p:sp>
        <p:sp>
          <p:nvSpPr>
            <p:cNvPr id="46" name="Text Box 5">
              <a:extLst>
                <a:ext uri="{FF2B5EF4-FFF2-40B4-BE49-F238E27FC236}">
                  <a16:creationId xmlns:a16="http://schemas.microsoft.com/office/drawing/2014/main" id="{59863FAB-3605-0F95-106B-C89FF6EAEF92}"/>
                </a:ext>
              </a:extLst>
            </p:cNvPr>
            <p:cNvSpPr txBox="1">
              <a:spLocks noChangeArrowheads="1"/>
            </p:cNvSpPr>
            <p:nvPr/>
          </p:nvSpPr>
          <p:spPr bwMode="auto">
            <a:xfrm>
              <a:off x="3675631" y="1928813"/>
              <a:ext cx="1060241" cy="307975"/>
            </a:xfrm>
            <a:prstGeom prst="rect">
              <a:avLst/>
            </a:prstGeom>
            <a:noFill/>
            <a:ln w="9525">
              <a:noFill/>
              <a:miter lim="800000"/>
              <a:headEnd/>
              <a:tailEnd/>
            </a:ln>
          </p:spPr>
          <p:txBody>
            <a:bodyPr wrap="none">
              <a:prstTxWarp prst="textNoShape">
                <a:avLst/>
              </a:prstTxWarp>
              <a:spAutoFit/>
            </a:bodyPr>
            <a:lstStyle/>
            <a:p>
              <a:r>
                <a:rPr lang="en-US" sz="1400" dirty="0"/>
                <a:t>Wastewater</a:t>
              </a:r>
            </a:p>
          </p:txBody>
        </p:sp>
        <p:sp>
          <p:nvSpPr>
            <p:cNvPr id="47" name="Text Box 15">
              <a:extLst>
                <a:ext uri="{FF2B5EF4-FFF2-40B4-BE49-F238E27FC236}">
                  <a16:creationId xmlns:a16="http://schemas.microsoft.com/office/drawing/2014/main" id="{D54FA5E8-5552-F913-EB9B-EE5803A25A4B}"/>
                </a:ext>
              </a:extLst>
            </p:cNvPr>
            <p:cNvSpPr txBox="1">
              <a:spLocks noChangeArrowheads="1"/>
            </p:cNvSpPr>
            <p:nvPr/>
          </p:nvSpPr>
          <p:spPr bwMode="auto">
            <a:xfrm>
              <a:off x="4085936" y="2355850"/>
              <a:ext cx="502975" cy="738664"/>
            </a:xfrm>
            <a:prstGeom prst="rect">
              <a:avLst/>
            </a:prstGeom>
            <a:noFill/>
            <a:ln w="9525">
              <a:noFill/>
              <a:miter lim="800000"/>
              <a:headEnd/>
              <a:tailEnd/>
            </a:ln>
          </p:spPr>
          <p:txBody>
            <a:bodyPr wrap="none">
              <a:prstTxWarp prst="textNoShape">
                <a:avLst/>
              </a:prstTxWarp>
              <a:spAutoFit/>
            </a:bodyPr>
            <a:lstStyle/>
            <a:p>
              <a:r>
                <a:rPr lang="en-US" sz="1400" dirty="0"/>
                <a:t>0.1</a:t>
              </a:r>
            </a:p>
            <a:p>
              <a:endParaRPr lang="en-US" sz="1400" dirty="0"/>
            </a:p>
            <a:p>
              <a:r>
                <a:rPr lang="en-US" sz="1400" dirty="0"/>
                <a:t>1.25</a:t>
              </a:r>
            </a:p>
          </p:txBody>
        </p:sp>
        <p:sp>
          <p:nvSpPr>
            <p:cNvPr id="48" name="Text Box 6">
              <a:extLst>
                <a:ext uri="{FF2B5EF4-FFF2-40B4-BE49-F238E27FC236}">
                  <a16:creationId xmlns:a16="http://schemas.microsoft.com/office/drawing/2014/main" id="{6A014B5C-BCBB-43CE-C561-CDBFFE047ACC}"/>
                </a:ext>
              </a:extLst>
            </p:cNvPr>
            <p:cNvSpPr txBox="1">
              <a:spLocks noChangeArrowheads="1"/>
            </p:cNvSpPr>
            <p:nvPr/>
          </p:nvSpPr>
          <p:spPr bwMode="auto">
            <a:xfrm>
              <a:off x="5097642" y="1922463"/>
              <a:ext cx="368453" cy="307975"/>
            </a:xfrm>
            <a:prstGeom prst="rect">
              <a:avLst/>
            </a:prstGeom>
            <a:noFill/>
            <a:ln w="9525">
              <a:noFill/>
              <a:miter lim="800000"/>
              <a:headEnd/>
              <a:tailEnd/>
            </a:ln>
          </p:spPr>
          <p:txBody>
            <a:bodyPr wrap="none">
              <a:prstTxWarp prst="textNoShape">
                <a:avLst/>
              </a:prstTxWarp>
              <a:spAutoFit/>
            </a:bodyPr>
            <a:lstStyle/>
            <a:p>
              <a:r>
                <a:rPr lang="en-US" sz="1400" dirty="0"/>
                <a:t>CO</a:t>
              </a:r>
              <a:r>
                <a:rPr lang="en-US" sz="1400" baseline="-25000" dirty="0"/>
                <a:t>2</a:t>
              </a:r>
              <a:endParaRPr lang="en-US" sz="1400" dirty="0"/>
            </a:p>
          </p:txBody>
        </p:sp>
        <p:sp>
          <p:nvSpPr>
            <p:cNvPr id="49" name="Text Box 16">
              <a:extLst>
                <a:ext uri="{FF2B5EF4-FFF2-40B4-BE49-F238E27FC236}">
                  <a16:creationId xmlns:a16="http://schemas.microsoft.com/office/drawing/2014/main" id="{0D33DA98-E5A5-96F3-7FDC-346A70EA12C4}"/>
                </a:ext>
              </a:extLst>
            </p:cNvPr>
            <p:cNvSpPr txBox="1">
              <a:spLocks noChangeArrowheads="1"/>
            </p:cNvSpPr>
            <p:nvPr/>
          </p:nvSpPr>
          <p:spPr bwMode="auto">
            <a:xfrm>
              <a:off x="5144038" y="2349500"/>
              <a:ext cx="502975" cy="738664"/>
            </a:xfrm>
            <a:prstGeom prst="rect">
              <a:avLst/>
            </a:prstGeom>
            <a:noFill/>
            <a:ln w="9525">
              <a:noFill/>
              <a:miter lim="800000"/>
              <a:headEnd/>
              <a:tailEnd/>
            </a:ln>
          </p:spPr>
          <p:txBody>
            <a:bodyPr wrap="none">
              <a:prstTxWarp prst="textNoShape">
                <a:avLst/>
              </a:prstTxWarp>
              <a:spAutoFit/>
            </a:bodyPr>
            <a:lstStyle/>
            <a:p>
              <a:r>
                <a:rPr lang="en-US" sz="1400" dirty="0"/>
                <a:t>0.6</a:t>
              </a:r>
            </a:p>
            <a:p>
              <a:endParaRPr lang="en-US" sz="1400" dirty="0"/>
            </a:p>
            <a:p>
              <a:r>
                <a:rPr lang="en-US" sz="1400" dirty="0"/>
                <a:t>0.25</a:t>
              </a:r>
            </a:p>
          </p:txBody>
        </p:sp>
        <p:sp>
          <p:nvSpPr>
            <p:cNvPr id="50" name="Text Box 7">
              <a:extLst>
                <a:ext uri="{FF2B5EF4-FFF2-40B4-BE49-F238E27FC236}">
                  <a16:creationId xmlns:a16="http://schemas.microsoft.com/office/drawing/2014/main" id="{2682049E-D645-5A62-5A48-693F8E401C43}"/>
                </a:ext>
              </a:extLst>
            </p:cNvPr>
            <p:cNvSpPr txBox="1">
              <a:spLocks noChangeArrowheads="1"/>
            </p:cNvSpPr>
            <p:nvPr/>
          </p:nvSpPr>
          <p:spPr bwMode="auto">
            <a:xfrm>
              <a:off x="5946606" y="1927225"/>
              <a:ext cx="720613" cy="307975"/>
            </a:xfrm>
            <a:prstGeom prst="rect">
              <a:avLst/>
            </a:prstGeom>
            <a:noFill/>
            <a:ln w="9525">
              <a:noFill/>
              <a:miter lim="800000"/>
              <a:headEnd/>
              <a:tailEnd/>
            </a:ln>
          </p:spPr>
          <p:txBody>
            <a:bodyPr wrap="none">
              <a:prstTxWarp prst="textNoShape">
                <a:avLst/>
              </a:prstTxWarp>
              <a:spAutoFit/>
            </a:bodyPr>
            <a:lstStyle/>
            <a:p>
              <a:r>
                <a:rPr lang="en-US" sz="1400" dirty="0"/>
                <a:t>Pollutants</a:t>
              </a:r>
            </a:p>
          </p:txBody>
        </p:sp>
        <p:sp>
          <p:nvSpPr>
            <p:cNvPr id="51" name="Text Box 17">
              <a:extLst>
                <a:ext uri="{FF2B5EF4-FFF2-40B4-BE49-F238E27FC236}">
                  <a16:creationId xmlns:a16="http://schemas.microsoft.com/office/drawing/2014/main" id="{E2F80A42-57F6-D66C-E22B-E7D6CB047C6F}"/>
                </a:ext>
              </a:extLst>
            </p:cNvPr>
            <p:cNvSpPr txBox="1">
              <a:spLocks noChangeArrowheads="1"/>
            </p:cNvSpPr>
            <p:nvPr/>
          </p:nvSpPr>
          <p:spPr bwMode="auto">
            <a:xfrm>
              <a:off x="6187097" y="2355850"/>
              <a:ext cx="415498" cy="954107"/>
            </a:xfrm>
            <a:prstGeom prst="rect">
              <a:avLst/>
            </a:prstGeom>
            <a:noFill/>
            <a:ln w="9525">
              <a:noFill/>
              <a:miter lim="800000"/>
              <a:headEnd/>
              <a:tailEnd/>
            </a:ln>
          </p:spPr>
          <p:txBody>
            <a:bodyPr wrap="none">
              <a:prstTxWarp prst="textNoShape">
                <a:avLst/>
              </a:prstTxWarp>
              <a:spAutoFit/>
            </a:bodyPr>
            <a:lstStyle/>
            <a:p>
              <a:r>
                <a:rPr lang="en-US" sz="1400" dirty="0"/>
                <a:t>0.1</a:t>
              </a:r>
            </a:p>
            <a:p>
              <a:endParaRPr lang="en-US" sz="1400" dirty="0"/>
            </a:p>
            <a:p>
              <a:r>
                <a:rPr lang="en-US" sz="1400" dirty="0"/>
                <a:t>-</a:t>
              </a:r>
            </a:p>
            <a:p>
              <a:endParaRPr lang="en-US" sz="1400" dirty="0"/>
            </a:p>
          </p:txBody>
        </p:sp>
        <p:grpSp>
          <p:nvGrpSpPr>
            <p:cNvPr id="52" name="Group 51">
              <a:extLst>
                <a:ext uri="{FF2B5EF4-FFF2-40B4-BE49-F238E27FC236}">
                  <a16:creationId xmlns:a16="http://schemas.microsoft.com/office/drawing/2014/main" id="{61FA65AC-2B7C-F68E-D928-4616E1600716}"/>
                </a:ext>
              </a:extLst>
            </p:cNvPr>
            <p:cNvGrpSpPr/>
            <p:nvPr/>
          </p:nvGrpSpPr>
          <p:grpSpPr>
            <a:xfrm>
              <a:off x="1530350" y="1900237"/>
              <a:ext cx="5721350" cy="1281112"/>
              <a:chOff x="1530350" y="1900047"/>
              <a:chExt cx="6381750" cy="1300353"/>
            </a:xfrm>
          </p:grpSpPr>
          <p:sp>
            <p:nvSpPr>
              <p:cNvPr id="53" name="Line 18">
                <a:extLst>
                  <a:ext uri="{FF2B5EF4-FFF2-40B4-BE49-F238E27FC236}">
                    <a16:creationId xmlns:a16="http://schemas.microsoft.com/office/drawing/2014/main" id="{F79D2D9F-2D62-3670-C7B1-324D75751001}"/>
                  </a:ext>
                </a:extLst>
              </p:cNvPr>
              <p:cNvSpPr>
                <a:spLocks noChangeShapeType="1"/>
              </p:cNvSpPr>
              <p:nvPr/>
            </p:nvSpPr>
            <p:spPr bwMode="auto">
              <a:xfrm>
                <a:off x="1549400" y="2332038"/>
                <a:ext cx="636270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54" name="Line 19">
                <a:extLst>
                  <a:ext uri="{FF2B5EF4-FFF2-40B4-BE49-F238E27FC236}">
                    <a16:creationId xmlns:a16="http://schemas.microsoft.com/office/drawing/2014/main" id="{EB90AF45-7DFD-E07A-2761-9B8989C6F531}"/>
                  </a:ext>
                </a:extLst>
              </p:cNvPr>
              <p:cNvSpPr>
                <a:spLocks noChangeShapeType="1"/>
              </p:cNvSpPr>
              <p:nvPr/>
            </p:nvSpPr>
            <p:spPr bwMode="auto">
              <a:xfrm>
                <a:off x="1530350" y="3200400"/>
                <a:ext cx="638175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55" name="Line 20">
                <a:extLst>
                  <a:ext uri="{FF2B5EF4-FFF2-40B4-BE49-F238E27FC236}">
                    <a16:creationId xmlns:a16="http://schemas.microsoft.com/office/drawing/2014/main" id="{71BEAA60-EA1A-2D56-8504-0BAE4D7DABC1}"/>
                  </a:ext>
                </a:extLst>
              </p:cNvPr>
              <p:cNvSpPr>
                <a:spLocks noChangeShapeType="1"/>
              </p:cNvSpPr>
              <p:nvPr/>
            </p:nvSpPr>
            <p:spPr bwMode="auto">
              <a:xfrm>
                <a:off x="1542317" y="1900047"/>
                <a:ext cx="636270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grpSp>
      </p:grpSp>
      <p:grpSp>
        <p:nvGrpSpPr>
          <p:cNvPr id="56" name="Group 55">
            <a:extLst>
              <a:ext uri="{FF2B5EF4-FFF2-40B4-BE49-F238E27FC236}">
                <a16:creationId xmlns:a16="http://schemas.microsoft.com/office/drawing/2014/main" id="{9149DB73-A355-C7A1-86A0-A43025546218}"/>
              </a:ext>
            </a:extLst>
          </p:cNvPr>
          <p:cNvGrpSpPr/>
          <p:nvPr/>
        </p:nvGrpSpPr>
        <p:grpSpPr>
          <a:xfrm>
            <a:off x="2440500" y="4671449"/>
            <a:ext cx="6786721" cy="2087007"/>
            <a:chOff x="722313" y="4664075"/>
            <a:chExt cx="6786721" cy="2087007"/>
          </a:xfrm>
        </p:grpSpPr>
        <p:sp>
          <p:nvSpPr>
            <p:cNvPr id="57" name="Rectangle 2">
              <a:extLst>
                <a:ext uri="{FF2B5EF4-FFF2-40B4-BE49-F238E27FC236}">
                  <a16:creationId xmlns:a16="http://schemas.microsoft.com/office/drawing/2014/main" id="{8A0E4E0F-9E7F-1DDB-20CF-A1C7E1CDBD08}"/>
                </a:ext>
              </a:extLst>
            </p:cNvPr>
            <p:cNvSpPr>
              <a:spLocks noChangeArrowheads="1"/>
            </p:cNvSpPr>
            <p:nvPr/>
          </p:nvSpPr>
          <p:spPr bwMode="auto">
            <a:xfrm>
              <a:off x="2612668" y="5611812"/>
              <a:ext cx="2184400" cy="644525"/>
            </a:xfrm>
            <a:prstGeom prst="rect">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sp>
          <p:nvSpPr>
            <p:cNvPr id="58" name="Line 10">
              <a:extLst>
                <a:ext uri="{FF2B5EF4-FFF2-40B4-BE49-F238E27FC236}">
                  <a16:creationId xmlns:a16="http://schemas.microsoft.com/office/drawing/2014/main" id="{5FF8A2B3-4696-F691-DAC3-675A240BB825}"/>
                </a:ext>
              </a:extLst>
            </p:cNvPr>
            <p:cNvSpPr>
              <a:spLocks noChangeShapeType="1"/>
            </p:cNvSpPr>
            <p:nvPr/>
          </p:nvSpPr>
          <p:spPr bwMode="auto">
            <a:xfrm>
              <a:off x="1138238" y="6189662"/>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 name="Text Box 13">
              <a:extLst>
                <a:ext uri="{FF2B5EF4-FFF2-40B4-BE49-F238E27FC236}">
                  <a16:creationId xmlns:a16="http://schemas.microsoft.com/office/drawing/2014/main" id="{C7CC4F7E-5341-7FE1-AB8C-B250EA5D72FF}"/>
                </a:ext>
              </a:extLst>
            </p:cNvPr>
            <p:cNvSpPr txBox="1">
              <a:spLocks noChangeArrowheads="1"/>
            </p:cNvSpPr>
            <p:nvPr/>
          </p:nvSpPr>
          <p:spPr bwMode="auto">
            <a:xfrm>
              <a:off x="722313" y="5961062"/>
              <a:ext cx="404813" cy="457200"/>
            </a:xfrm>
            <a:prstGeom prst="rect">
              <a:avLst/>
            </a:prstGeom>
            <a:noFill/>
            <a:ln w="9525">
              <a:noFill/>
              <a:miter lim="800000"/>
              <a:headEnd/>
              <a:tailEnd/>
            </a:ln>
          </p:spPr>
          <p:txBody>
            <a:bodyPr wrap="none">
              <a:prstTxWarp prst="textNoShape">
                <a:avLst/>
              </a:prstTxWarp>
              <a:spAutoFit/>
            </a:bodyPr>
            <a:lstStyle/>
            <a:p>
              <a:r>
                <a:rPr lang="en-US" dirty="0"/>
                <a:t>C</a:t>
              </a:r>
            </a:p>
          </p:txBody>
        </p:sp>
        <p:sp>
          <p:nvSpPr>
            <p:cNvPr id="60" name="Line 17">
              <a:extLst>
                <a:ext uri="{FF2B5EF4-FFF2-40B4-BE49-F238E27FC236}">
                  <a16:creationId xmlns:a16="http://schemas.microsoft.com/office/drawing/2014/main" id="{F1B02DE3-2C43-48C7-573C-48DE81CA2691}"/>
                </a:ext>
              </a:extLst>
            </p:cNvPr>
            <p:cNvSpPr>
              <a:spLocks noChangeShapeType="1"/>
            </p:cNvSpPr>
            <p:nvPr/>
          </p:nvSpPr>
          <p:spPr bwMode="auto">
            <a:xfrm>
              <a:off x="4805363" y="5929312"/>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 name="Text Box 19">
              <a:extLst>
                <a:ext uri="{FF2B5EF4-FFF2-40B4-BE49-F238E27FC236}">
                  <a16:creationId xmlns:a16="http://schemas.microsoft.com/office/drawing/2014/main" id="{03B75D32-6759-36F8-33F0-8D00A7669238}"/>
                </a:ext>
              </a:extLst>
            </p:cNvPr>
            <p:cNvSpPr txBox="1">
              <a:spLocks noChangeArrowheads="1"/>
            </p:cNvSpPr>
            <p:nvPr/>
          </p:nvSpPr>
          <p:spPr bwMode="auto">
            <a:xfrm>
              <a:off x="6297613" y="5719762"/>
              <a:ext cx="387350" cy="457200"/>
            </a:xfrm>
            <a:prstGeom prst="rect">
              <a:avLst/>
            </a:prstGeom>
            <a:noFill/>
            <a:ln w="9525">
              <a:noFill/>
              <a:miter lim="800000"/>
              <a:headEnd/>
              <a:tailEnd/>
            </a:ln>
          </p:spPr>
          <p:txBody>
            <a:bodyPr wrap="none">
              <a:prstTxWarp prst="textNoShape">
                <a:avLst/>
              </a:prstTxWarp>
              <a:spAutoFit/>
            </a:bodyPr>
            <a:lstStyle/>
            <a:p>
              <a:r>
                <a:rPr lang="en-US" dirty="0"/>
                <a:t>E</a:t>
              </a:r>
            </a:p>
          </p:txBody>
        </p:sp>
        <p:sp>
          <p:nvSpPr>
            <p:cNvPr id="62" name="Line 30">
              <a:extLst>
                <a:ext uri="{FF2B5EF4-FFF2-40B4-BE49-F238E27FC236}">
                  <a16:creationId xmlns:a16="http://schemas.microsoft.com/office/drawing/2014/main" id="{0F4AB439-553F-46A8-E3DF-9566AD5B907F}"/>
                </a:ext>
              </a:extLst>
            </p:cNvPr>
            <p:cNvSpPr>
              <a:spLocks noChangeShapeType="1"/>
            </p:cNvSpPr>
            <p:nvPr/>
          </p:nvSpPr>
          <p:spPr bwMode="auto">
            <a:xfrm>
              <a:off x="2867026" y="6257925"/>
              <a:ext cx="0" cy="3587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3" name="Line 33">
              <a:extLst>
                <a:ext uri="{FF2B5EF4-FFF2-40B4-BE49-F238E27FC236}">
                  <a16:creationId xmlns:a16="http://schemas.microsoft.com/office/drawing/2014/main" id="{D036DA92-1194-439E-459C-10245663BA3F}"/>
                </a:ext>
              </a:extLst>
            </p:cNvPr>
            <p:cNvSpPr>
              <a:spLocks noChangeShapeType="1"/>
            </p:cNvSpPr>
            <p:nvPr/>
          </p:nvSpPr>
          <p:spPr bwMode="auto">
            <a:xfrm>
              <a:off x="2873376" y="6610866"/>
              <a:ext cx="333692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4" name="Text Box 38">
              <a:extLst>
                <a:ext uri="{FF2B5EF4-FFF2-40B4-BE49-F238E27FC236}">
                  <a16:creationId xmlns:a16="http://schemas.microsoft.com/office/drawing/2014/main" id="{D8458CEB-DBC6-C449-CEFF-533F007DA699}"/>
                </a:ext>
              </a:extLst>
            </p:cNvPr>
            <p:cNvSpPr txBox="1">
              <a:spLocks noChangeArrowheads="1"/>
            </p:cNvSpPr>
            <p:nvPr/>
          </p:nvSpPr>
          <p:spPr bwMode="auto">
            <a:xfrm>
              <a:off x="6234113" y="6381750"/>
              <a:ext cx="1274921" cy="369332"/>
            </a:xfrm>
            <a:prstGeom prst="rect">
              <a:avLst/>
            </a:prstGeom>
            <a:noFill/>
            <a:ln w="9525">
              <a:noFill/>
              <a:miter lim="800000"/>
              <a:headEnd/>
              <a:tailEnd/>
            </a:ln>
          </p:spPr>
          <p:txBody>
            <a:bodyPr wrap="none">
              <a:prstTxWarp prst="textNoShape">
                <a:avLst/>
              </a:prstTxWarp>
              <a:spAutoFit/>
            </a:bodyPr>
            <a:lstStyle/>
            <a:p>
              <a:r>
                <a:rPr lang="en-US" dirty="0"/>
                <a:t>wastewater</a:t>
              </a:r>
            </a:p>
          </p:txBody>
        </p:sp>
        <p:sp>
          <p:nvSpPr>
            <p:cNvPr id="65" name="Line 31">
              <a:extLst>
                <a:ext uri="{FF2B5EF4-FFF2-40B4-BE49-F238E27FC236}">
                  <a16:creationId xmlns:a16="http://schemas.microsoft.com/office/drawing/2014/main" id="{AF0BA2B3-9C8F-980B-7300-0DC433536011}"/>
                </a:ext>
              </a:extLst>
            </p:cNvPr>
            <p:cNvSpPr>
              <a:spLocks noChangeShapeType="1"/>
            </p:cNvSpPr>
            <p:nvPr/>
          </p:nvSpPr>
          <p:spPr bwMode="auto">
            <a:xfrm>
              <a:off x="3678238" y="6254750"/>
              <a:ext cx="0" cy="9366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6" name="Line 34">
              <a:extLst>
                <a:ext uri="{FF2B5EF4-FFF2-40B4-BE49-F238E27FC236}">
                  <a16:creationId xmlns:a16="http://schemas.microsoft.com/office/drawing/2014/main" id="{017C186F-459F-CD9A-ED84-DCE92630EE44}"/>
                </a:ext>
              </a:extLst>
            </p:cNvPr>
            <p:cNvSpPr>
              <a:spLocks noChangeShapeType="1"/>
            </p:cNvSpPr>
            <p:nvPr/>
          </p:nvSpPr>
          <p:spPr bwMode="auto">
            <a:xfrm>
              <a:off x="3678238" y="6345237"/>
              <a:ext cx="2506663"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7" name="Text Box 37">
              <a:extLst>
                <a:ext uri="{FF2B5EF4-FFF2-40B4-BE49-F238E27FC236}">
                  <a16:creationId xmlns:a16="http://schemas.microsoft.com/office/drawing/2014/main" id="{65ABB43D-5604-84BC-610E-F8184AAFFEDE}"/>
                </a:ext>
              </a:extLst>
            </p:cNvPr>
            <p:cNvSpPr txBox="1">
              <a:spLocks noChangeArrowheads="1"/>
            </p:cNvSpPr>
            <p:nvPr/>
          </p:nvSpPr>
          <p:spPr bwMode="auto">
            <a:xfrm>
              <a:off x="6170613" y="6113462"/>
              <a:ext cx="839788" cy="457200"/>
            </a:xfrm>
            <a:prstGeom prst="rect">
              <a:avLst/>
            </a:prstGeom>
            <a:noFill/>
            <a:ln w="9525">
              <a:noFill/>
              <a:miter lim="800000"/>
              <a:headEnd/>
              <a:tailEnd/>
            </a:ln>
          </p:spPr>
          <p:txBody>
            <a:bodyPr wrap="none">
              <a:prstTxWarp prst="textNoShape">
                <a:avLst/>
              </a:prstTxWarp>
              <a:spAutoFit/>
            </a:bodyPr>
            <a:lstStyle/>
            <a:p>
              <a:r>
                <a:rPr lang="en-US" dirty="0"/>
                <a:t> CO</a:t>
              </a:r>
              <a:r>
                <a:rPr lang="en-US" baseline="-25000" dirty="0"/>
                <a:t>2</a:t>
              </a:r>
              <a:endParaRPr lang="en-US" dirty="0"/>
            </a:p>
          </p:txBody>
        </p:sp>
        <p:sp>
          <p:nvSpPr>
            <p:cNvPr id="68" name="Line 9">
              <a:extLst>
                <a:ext uri="{FF2B5EF4-FFF2-40B4-BE49-F238E27FC236}">
                  <a16:creationId xmlns:a16="http://schemas.microsoft.com/office/drawing/2014/main" id="{47ECAC16-AA41-D876-7FC8-487A2FFBF6D7}"/>
                </a:ext>
              </a:extLst>
            </p:cNvPr>
            <p:cNvSpPr>
              <a:spLocks noChangeShapeType="1"/>
            </p:cNvSpPr>
            <p:nvPr/>
          </p:nvSpPr>
          <p:spPr bwMode="auto">
            <a:xfrm>
              <a:off x="1138238" y="5740400"/>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9" name="Text Box 12">
              <a:extLst>
                <a:ext uri="{FF2B5EF4-FFF2-40B4-BE49-F238E27FC236}">
                  <a16:creationId xmlns:a16="http://schemas.microsoft.com/office/drawing/2014/main" id="{C7AB91E4-F208-F6C7-A93B-465BF933DD5B}"/>
                </a:ext>
              </a:extLst>
            </p:cNvPr>
            <p:cNvSpPr txBox="1">
              <a:spLocks noChangeArrowheads="1"/>
            </p:cNvSpPr>
            <p:nvPr/>
          </p:nvSpPr>
          <p:spPr bwMode="auto">
            <a:xfrm>
              <a:off x="739776" y="5499100"/>
              <a:ext cx="387350" cy="457200"/>
            </a:xfrm>
            <a:prstGeom prst="rect">
              <a:avLst/>
            </a:prstGeom>
            <a:noFill/>
            <a:ln w="9525">
              <a:noFill/>
              <a:miter lim="800000"/>
              <a:headEnd/>
              <a:tailEnd/>
            </a:ln>
          </p:spPr>
          <p:txBody>
            <a:bodyPr wrap="none">
              <a:prstTxWarp prst="textNoShape">
                <a:avLst/>
              </a:prstTxWarp>
              <a:spAutoFit/>
            </a:bodyPr>
            <a:lstStyle/>
            <a:p>
              <a:r>
                <a:rPr lang="en-US" dirty="0"/>
                <a:t>B</a:t>
              </a:r>
            </a:p>
          </p:txBody>
        </p:sp>
        <p:sp>
          <p:nvSpPr>
            <p:cNvPr id="70" name="Line 22">
              <a:extLst>
                <a:ext uri="{FF2B5EF4-FFF2-40B4-BE49-F238E27FC236}">
                  <a16:creationId xmlns:a16="http://schemas.microsoft.com/office/drawing/2014/main" id="{E6ED242E-74A4-1F60-B0D5-89A73540131C}"/>
                </a:ext>
              </a:extLst>
            </p:cNvPr>
            <p:cNvSpPr>
              <a:spLocks noChangeShapeType="1"/>
            </p:cNvSpPr>
            <p:nvPr/>
          </p:nvSpPr>
          <p:spPr bwMode="auto">
            <a:xfrm>
              <a:off x="1698626" y="4892675"/>
              <a:ext cx="164147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 name="Line 23">
              <a:extLst>
                <a:ext uri="{FF2B5EF4-FFF2-40B4-BE49-F238E27FC236}">
                  <a16:creationId xmlns:a16="http://schemas.microsoft.com/office/drawing/2014/main" id="{E5EE299D-61BE-AB94-E26A-3FC34E16E4A3}"/>
                </a:ext>
              </a:extLst>
            </p:cNvPr>
            <p:cNvSpPr>
              <a:spLocks noChangeShapeType="1"/>
            </p:cNvSpPr>
            <p:nvPr/>
          </p:nvSpPr>
          <p:spPr bwMode="auto">
            <a:xfrm>
              <a:off x="3340101" y="4886325"/>
              <a:ext cx="0" cy="72548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2" name="Text Box 25">
              <a:extLst>
                <a:ext uri="{FF2B5EF4-FFF2-40B4-BE49-F238E27FC236}">
                  <a16:creationId xmlns:a16="http://schemas.microsoft.com/office/drawing/2014/main" id="{D1148EA4-D753-12DF-9DE9-BC7C1907A409}"/>
                </a:ext>
              </a:extLst>
            </p:cNvPr>
            <p:cNvSpPr txBox="1">
              <a:spLocks noChangeArrowheads="1"/>
            </p:cNvSpPr>
            <p:nvPr/>
          </p:nvSpPr>
          <p:spPr bwMode="auto">
            <a:xfrm>
              <a:off x="1274763" y="4664075"/>
              <a:ext cx="415925" cy="369888"/>
            </a:xfrm>
            <a:prstGeom prst="rect">
              <a:avLst/>
            </a:prstGeom>
            <a:noFill/>
            <a:ln w="9525">
              <a:noFill/>
              <a:miter lim="800000"/>
              <a:headEnd/>
              <a:tailEnd/>
            </a:ln>
          </p:spPr>
          <p:txBody>
            <a:bodyPr wrap="none">
              <a:prstTxWarp prst="textNoShape">
                <a:avLst/>
              </a:prstTxWarp>
              <a:spAutoFit/>
            </a:bodyPr>
            <a:lstStyle/>
            <a:p>
              <a:r>
                <a:rPr lang="en-US" dirty="0"/>
                <a:t>O</a:t>
              </a:r>
              <a:r>
                <a:rPr lang="en-US" baseline="-25000" dirty="0"/>
                <a:t>2</a:t>
              </a:r>
            </a:p>
          </p:txBody>
        </p:sp>
        <p:sp>
          <p:nvSpPr>
            <p:cNvPr id="73" name="Line 21">
              <a:extLst>
                <a:ext uri="{FF2B5EF4-FFF2-40B4-BE49-F238E27FC236}">
                  <a16:creationId xmlns:a16="http://schemas.microsoft.com/office/drawing/2014/main" id="{605DA78F-CF8A-8CF6-6858-7C8807294976}"/>
                </a:ext>
              </a:extLst>
            </p:cNvPr>
            <p:cNvSpPr>
              <a:spLocks noChangeShapeType="1"/>
            </p:cNvSpPr>
            <p:nvPr/>
          </p:nvSpPr>
          <p:spPr bwMode="auto">
            <a:xfrm>
              <a:off x="2378076" y="5278438"/>
              <a:ext cx="71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4" name="Line 24">
              <a:extLst>
                <a:ext uri="{FF2B5EF4-FFF2-40B4-BE49-F238E27FC236}">
                  <a16:creationId xmlns:a16="http://schemas.microsoft.com/office/drawing/2014/main" id="{03A56EDB-45FD-D5C1-375E-EE88D21193B7}"/>
                </a:ext>
              </a:extLst>
            </p:cNvPr>
            <p:cNvSpPr>
              <a:spLocks noChangeShapeType="1"/>
            </p:cNvSpPr>
            <p:nvPr/>
          </p:nvSpPr>
          <p:spPr bwMode="auto">
            <a:xfrm>
              <a:off x="3082926" y="5283200"/>
              <a:ext cx="0" cy="3286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5" name="Text Box 26">
              <a:extLst>
                <a:ext uri="{FF2B5EF4-FFF2-40B4-BE49-F238E27FC236}">
                  <a16:creationId xmlns:a16="http://schemas.microsoft.com/office/drawing/2014/main" id="{9FBCB8D3-B8E1-5B3D-3250-0BC72034CA09}"/>
                </a:ext>
              </a:extLst>
            </p:cNvPr>
            <p:cNvSpPr txBox="1">
              <a:spLocks noChangeArrowheads="1"/>
            </p:cNvSpPr>
            <p:nvPr/>
          </p:nvSpPr>
          <p:spPr bwMode="auto">
            <a:xfrm>
              <a:off x="1698626" y="5053013"/>
              <a:ext cx="663574" cy="369332"/>
            </a:xfrm>
            <a:prstGeom prst="rect">
              <a:avLst/>
            </a:prstGeom>
            <a:noFill/>
            <a:ln w="9525">
              <a:noFill/>
              <a:miter lim="800000"/>
              <a:headEnd/>
              <a:tailEnd/>
            </a:ln>
          </p:spPr>
          <p:txBody>
            <a:bodyPr wrap="square">
              <a:prstTxWarp prst="textNoShape">
                <a:avLst/>
              </a:prstTxWarp>
              <a:spAutoFit/>
            </a:bodyPr>
            <a:lstStyle/>
            <a:p>
              <a:r>
                <a:rPr lang="en-US" dirty="0"/>
                <a:t>Fuels</a:t>
              </a:r>
            </a:p>
          </p:txBody>
        </p:sp>
      </p:grpSp>
      <p:grpSp>
        <p:nvGrpSpPr>
          <p:cNvPr id="76" name="Group 75">
            <a:extLst>
              <a:ext uri="{FF2B5EF4-FFF2-40B4-BE49-F238E27FC236}">
                <a16:creationId xmlns:a16="http://schemas.microsoft.com/office/drawing/2014/main" id="{49BB52E8-2C08-57DF-596B-3DB982683794}"/>
              </a:ext>
            </a:extLst>
          </p:cNvPr>
          <p:cNvGrpSpPr/>
          <p:nvPr/>
        </p:nvGrpSpPr>
        <p:grpSpPr>
          <a:xfrm>
            <a:off x="6917250" y="5596962"/>
            <a:ext cx="594753" cy="1062454"/>
            <a:chOff x="5199063" y="5589588"/>
            <a:chExt cx="594753" cy="1062454"/>
          </a:xfrm>
        </p:grpSpPr>
        <p:sp>
          <p:nvSpPr>
            <p:cNvPr id="77" name="Text Box 42">
              <a:extLst>
                <a:ext uri="{FF2B5EF4-FFF2-40B4-BE49-F238E27FC236}">
                  <a16:creationId xmlns:a16="http://schemas.microsoft.com/office/drawing/2014/main" id="{E96BE180-339E-E5C7-39A6-B9CBED1648BC}"/>
                </a:ext>
              </a:extLst>
            </p:cNvPr>
            <p:cNvSpPr txBox="1">
              <a:spLocks noChangeArrowheads="1"/>
            </p:cNvSpPr>
            <p:nvPr/>
          </p:nvSpPr>
          <p:spPr bwMode="auto">
            <a:xfrm>
              <a:off x="5268913" y="5589588"/>
              <a:ext cx="524903" cy="338554"/>
            </a:xfrm>
            <a:prstGeom prst="rect">
              <a:avLst/>
            </a:prstGeom>
            <a:noFill/>
            <a:ln w="9525">
              <a:noFill/>
              <a:miter lim="800000"/>
              <a:headEnd/>
              <a:tailEnd/>
            </a:ln>
          </p:spPr>
          <p:txBody>
            <a:bodyPr wrap="none">
              <a:prstTxWarp prst="textNoShape">
                <a:avLst/>
              </a:prstTxWarp>
              <a:spAutoFit/>
            </a:bodyPr>
            <a:lstStyle/>
            <a:p>
              <a:r>
                <a:rPr lang="en-US" sz="1600" dirty="0"/>
                <a:t>4 kg</a:t>
              </a:r>
            </a:p>
          </p:txBody>
        </p:sp>
        <p:sp>
          <p:nvSpPr>
            <p:cNvPr id="78" name="Text Box 45">
              <a:extLst>
                <a:ext uri="{FF2B5EF4-FFF2-40B4-BE49-F238E27FC236}">
                  <a16:creationId xmlns:a16="http://schemas.microsoft.com/office/drawing/2014/main" id="{61920DA0-5525-E6C9-E501-6B881AAF2C04}"/>
                </a:ext>
              </a:extLst>
            </p:cNvPr>
            <p:cNvSpPr txBox="1">
              <a:spLocks noChangeArrowheads="1"/>
            </p:cNvSpPr>
            <p:nvPr/>
          </p:nvSpPr>
          <p:spPr bwMode="auto">
            <a:xfrm>
              <a:off x="5205413" y="6313488"/>
              <a:ext cx="524903" cy="338554"/>
            </a:xfrm>
            <a:prstGeom prst="rect">
              <a:avLst/>
            </a:prstGeom>
            <a:noFill/>
            <a:ln w="9525">
              <a:noFill/>
              <a:miter lim="800000"/>
              <a:headEnd/>
              <a:tailEnd/>
            </a:ln>
          </p:spPr>
          <p:txBody>
            <a:bodyPr wrap="none">
              <a:prstTxWarp prst="textNoShape">
                <a:avLst/>
              </a:prstTxWarp>
              <a:spAutoFit/>
            </a:bodyPr>
            <a:lstStyle/>
            <a:p>
              <a:r>
                <a:rPr lang="en-US" sz="1600" dirty="0"/>
                <a:t>5 kg</a:t>
              </a:r>
            </a:p>
          </p:txBody>
        </p:sp>
        <p:sp>
          <p:nvSpPr>
            <p:cNvPr id="79" name="Text Box 44">
              <a:extLst>
                <a:ext uri="{FF2B5EF4-FFF2-40B4-BE49-F238E27FC236}">
                  <a16:creationId xmlns:a16="http://schemas.microsoft.com/office/drawing/2014/main" id="{35818865-2179-719D-419C-76E0ED005F3B}"/>
                </a:ext>
              </a:extLst>
            </p:cNvPr>
            <p:cNvSpPr txBox="1">
              <a:spLocks noChangeArrowheads="1"/>
            </p:cNvSpPr>
            <p:nvPr/>
          </p:nvSpPr>
          <p:spPr bwMode="auto">
            <a:xfrm>
              <a:off x="5199063" y="6000750"/>
              <a:ext cx="524903" cy="338554"/>
            </a:xfrm>
            <a:prstGeom prst="rect">
              <a:avLst/>
            </a:prstGeom>
            <a:noFill/>
            <a:ln w="9525">
              <a:noFill/>
              <a:miter lim="800000"/>
              <a:headEnd/>
              <a:tailEnd/>
            </a:ln>
          </p:spPr>
          <p:txBody>
            <a:bodyPr wrap="none">
              <a:prstTxWarp prst="textNoShape">
                <a:avLst/>
              </a:prstTxWarp>
              <a:spAutoFit/>
            </a:bodyPr>
            <a:lstStyle/>
            <a:p>
              <a:r>
                <a:rPr lang="en-US" sz="1600" dirty="0"/>
                <a:t>1 kg</a:t>
              </a:r>
            </a:p>
          </p:txBody>
        </p:sp>
      </p:grpSp>
      <p:grpSp>
        <p:nvGrpSpPr>
          <p:cNvPr id="80" name="Group 79">
            <a:extLst>
              <a:ext uri="{FF2B5EF4-FFF2-40B4-BE49-F238E27FC236}">
                <a16:creationId xmlns:a16="http://schemas.microsoft.com/office/drawing/2014/main" id="{F67A5ACF-0BE5-51FB-C37D-22BE296BFDC3}"/>
              </a:ext>
            </a:extLst>
          </p:cNvPr>
          <p:cNvGrpSpPr/>
          <p:nvPr/>
        </p:nvGrpSpPr>
        <p:grpSpPr>
          <a:xfrm>
            <a:off x="3196150" y="4560324"/>
            <a:ext cx="1529791" cy="1635125"/>
            <a:chOff x="1477963" y="4552950"/>
            <a:chExt cx="1529791" cy="1635125"/>
          </a:xfrm>
        </p:grpSpPr>
        <p:sp>
          <p:nvSpPr>
            <p:cNvPr id="81" name="Text Box 29">
              <a:extLst>
                <a:ext uri="{FF2B5EF4-FFF2-40B4-BE49-F238E27FC236}">
                  <a16:creationId xmlns:a16="http://schemas.microsoft.com/office/drawing/2014/main" id="{0301F6D8-B543-EC7C-0746-21FABEE36853}"/>
                </a:ext>
              </a:extLst>
            </p:cNvPr>
            <p:cNvSpPr txBox="1">
              <a:spLocks noChangeArrowheads="1"/>
            </p:cNvSpPr>
            <p:nvPr/>
          </p:nvSpPr>
          <p:spPr bwMode="auto">
            <a:xfrm>
              <a:off x="1477963" y="5851525"/>
              <a:ext cx="625475" cy="336550"/>
            </a:xfrm>
            <a:prstGeom prst="rect">
              <a:avLst/>
            </a:prstGeom>
            <a:noFill/>
            <a:ln w="9525">
              <a:noFill/>
              <a:miter lim="800000"/>
              <a:headEnd/>
              <a:tailEnd/>
            </a:ln>
          </p:spPr>
          <p:txBody>
            <a:bodyPr wrap="none">
              <a:prstTxWarp prst="textNoShape">
                <a:avLst/>
              </a:prstTxWarp>
              <a:spAutoFit/>
            </a:bodyPr>
            <a:lstStyle/>
            <a:p>
              <a:r>
                <a:rPr lang="en-US" sz="1600" dirty="0"/>
                <a:t> 5 kg</a:t>
              </a:r>
            </a:p>
          </p:txBody>
        </p:sp>
        <p:sp>
          <p:nvSpPr>
            <p:cNvPr id="82" name="Text Box 29">
              <a:extLst>
                <a:ext uri="{FF2B5EF4-FFF2-40B4-BE49-F238E27FC236}">
                  <a16:creationId xmlns:a16="http://schemas.microsoft.com/office/drawing/2014/main" id="{BEA2E866-C927-E0C0-E3F0-11C9A8968A7F}"/>
                </a:ext>
              </a:extLst>
            </p:cNvPr>
            <p:cNvSpPr txBox="1">
              <a:spLocks noChangeArrowheads="1"/>
            </p:cNvSpPr>
            <p:nvPr/>
          </p:nvSpPr>
          <p:spPr bwMode="auto">
            <a:xfrm>
              <a:off x="1487488" y="5397500"/>
              <a:ext cx="571290" cy="338554"/>
            </a:xfrm>
            <a:prstGeom prst="rect">
              <a:avLst/>
            </a:prstGeom>
            <a:noFill/>
            <a:ln w="9525">
              <a:noFill/>
              <a:miter lim="800000"/>
              <a:headEnd/>
              <a:tailEnd/>
            </a:ln>
          </p:spPr>
          <p:txBody>
            <a:bodyPr wrap="none">
              <a:prstTxWarp prst="textNoShape">
                <a:avLst/>
              </a:prstTxWarp>
              <a:spAutoFit/>
            </a:bodyPr>
            <a:lstStyle/>
            <a:p>
              <a:r>
                <a:rPr lang="en-US" sz="1600" dirty="0"/>
                <a:t> 1 kg</a:t>
              </a:r>
            </a:p>
          </p:txBody>
        </p:sp>
        <p:sp>
          <p:nvSpPr>
            <p:cNvPr id="83" name="Text Box 47">
              <a:extLst>
                <a:ext uri="{FF2B5EF4-FFF2-40B4-BE49-F238E27FC236}">
                  <a16:creationId xmlns:a16="http://schemas.microsoft.com/office/drawing/2014/main" id="{A7C2BFF4-2E56-CD3A-9F4A-E65F1503FD84}"/>
                </a:ext>
              </a:extLst>
            </p:cNvPr>
            <p:cNvSpPr txBox="1">
              <a:spLocks noChangeArrowheads="1"/>
            </p:cNvSpPr>
            <p:nvPr/>
          </p:nvSpPr>
          <p:spPr bwMode="auto">
            <a:xfrm>
              <a:off x="2254251" y="4552950"/>
              <a:ext cx="524903" cy="338554"/>
            </a:xfrm>
            <a:prstGeom prst="rect">
              <a:avLst/>
            </a:prstGeom>
            <a:noFill/>
            <a:ln w="9525">
              <a:noFill/>
              <a:miter lim="800000"/>
              <a:headEnd/>
              <a:tailEnd/>
            </a:ln>
          </p:spPr>
          <p:txBody>
            <a:bodyPr wrap="none">
              <a:prstTxWarp prst="textNoShape">
                <a:avLst/>
              </a:prstTxWarp>
              <a:spAutoFit/>
            </a:bodyPr>
            <a:lstStyle/>
            <a:p>
              <a:r>
                <a:rPr lang="en-US" sz="1600" dirty="0"/>
                <a:t>3 kg</a:t>
              </a:r>
            </a:p>
          </p:txBody>
        </p:sp>
        <p:sp>
          <p:nvSpPr>
            <p:cNvPr id="84" name="Text Box 46">
              <a:extLst>
                <a:ext uri="{FF2B5EF4-FFF2-40B4-BE49-F238E27FC236}">
                  <a16:creationId xmlns:a16="http://schemas.microsoft.com/office/drawing/2014/main" id="{DAFD46E0-FC93-0DE0-5350-5278C4C97C7B}"/>
                </a:ext>
              </a:extLst>
            </p:cNvPr>
            <p:cNvSpPr txBox="1">
              <a:spLocks noChangeArrowheads="1"/>
            </p:cNvSpPr>
            <p:nvPr/>
          </p:nvSpPr>
          <p:spPr bwMode="auto">
            <a:xfrm>
              <a:off x="2482851" y="4940300"/>
              <a:ext cx="524903" cy="338554"/>
            </a:xfrm>
            <a:prstGeom prst="rect">
              <a:avLst/>
            </a:prstGeom>
            <a:noFill/>
            <a:ln w="9525">
              <a:noFill/>
              <a:miter lim="800000"/>
              <a:headEnd/>
              <a:tailEnd/>
            </a:ln>
          </p:spPr>
          <p:txBody>
            <a:bodyPr wrap="none">
              <a:prstTxWarp prst="textNoShape">
                <a:avLst/>
              </a:prstTxWarp>
              <a:spAutoFit/>
            </a:bodyPr>
            <a:lstStyle/>
            <a:p>
              <a:r>
                <a:rPr lang="en-US" sz="1600" dirty="0"/>
                <a:t>1 kg</a:t>
              </a:r>
            </a:p>
          </p:txBody>
        </p:sp>
      </p:grpSp>
      <p:grpSp>
        <p:nvGrpSpPr>
          <p:cNvPr id="85" name="Group 84">
            <a:extLst>
              <a:ext uri="{FF2B5EF4-FFF2-40B4-BE49-F238E27FC236}">
                <a16:creationId xmlns:a16="http://schemas.microsoft.com/office/drawing/2014/main" id="{2D8C9AC2-9126-B273-3FAE-5D3D2BB1B9B0}"/>
              </a:ext>
            </a:extLst>
          </p:cNvPr>
          <p:cNvGrpSpPr/>
          <p:nvPr/>
        </p:nvGrpSpPr>
        <p:grpSpPr>
          <a:xfrm>
            <a:off x="2453200" y="2509274"/>
            <a:ext cx="7647146" cy="2485470"/>
            <a:chOff x="735013" y="2501900"/>
            <a:chExt cx="7647146" cy="2485470"/>
          </a:xfrm>
        </p:grpSpPr>
        <p:sp>
          <p:nvSpPr>
            <p:cNvPr id="86" name="Rectangle 2">
              <a:extLst>
                <a:ext uri="{FF2B5EF4-FFF2-40B4-BE49-F238E27FC236}">
                  <a16:creationId xmlns:a16="http://schemas.microsoft.com/office/drawing/2014/main" id="{61FFBD8D-FB49-BE3C-3E53-EC663B5C5749}"/>
                </a:ext>
              </a:extLst>
            </p:cNvPr>
            <p:cNvSpPr>
              <a:spLocks noChangeArrowheads="1"/>
            </p:cNvSpPr>
            <p:nvPr/>
          </p:nvSpPr>
          <p:spPr bwMode="auto">
            <a:xfrm>
              <a:off x="2612668" y="3451225"/>
              <a:ext cx="2184400" cy="644525"/>
            </a:xfrm>
            <a:prstGeom prst="rect">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nvGrpSpPr>
            <p:cNvPr id="87" name="Group 86">
              <a:extLst>
                <a:ext uri="{FF2B5EF4-FFF2-40B4-BE49-F238E27FC236}">
                  <a16:creationId xmlns:a16="http://schemas.microsoft.com/office/drawing/2014/main" id="{42A00E53-3F85-1CEB-9D5E-FC139855E856}"/>
                </a:ext>
              </a:extLst>
            </p:cNvPr>
            <p:cNvGrpSpPr/>
            <p:nvPr/>
          </p:nvGrpSpPr>
          <p:grpSpPr>
            <a:xfrm>
              <a:off x="735013" y="2501900"/>
              <a:ext cx="7647146" cy="2485470"/>
              <a:chOff x="735013" y="2501900"/>
              <a:chExt cx="7647146" cy="2485470"/>
            </a:xfrm>
          </p:grpSpPr>
          <p:sp>
            <p:nvSpPr>
              <p:cNvPr id="88" name="Line 8">
                <a:extLst>
                  <a:ext uri="{FF2B5EF4-FFF2-40B4-BE49-F238E27FC236}">
                    <a16:creationId xmlns:a16="http://schemas.microsoft.com/office/drawing/2014/main" id="{8D09B94D-CF1B-9E85-12DC-8CD4440C2C46}"/>
                  </a:ext>
                </a:extLst>
              </p:cNvPr>
              <p:cNvSpPr>
                <a:spLocks noChangeShapeType="1"/>
              </p:cNvSpPr>
              <p:nvPr/>
            </p:nvSpPr>
            <p:spPr bwMode="auto">
              <a:xfrm>
                <a:off x="1131888" y="35718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89" name="Text Box 11">
                <a:extLst>
                  <a:ext uri="{FF2B5EF4-FFF2-40B4-BE49-F238E27FC236}">
                    <a16:creationId xmlns:a16="http://schemas.microsoft.com/office/drawing/2014/main" id="{F94F30C0-94C7-4ED0-7666-ECDA5B900851}"/>
                  </a:ext>
                </a:extLst>
              </p:cNvPr>
              <p:cNvSpPr txBox="1">
                <a:spLocks noChangeArrowheads="1"/>
              </p:cNvSpPr>
              <p:nvPr/>
            </p:nvSpPr>
            <p:spPr bwMode="auto">
              <a:xfrm>
                <a:off x="735013" y="3362325"/>
                <a:ext cx="317500" cy="369888"/>
              </a:xfrm>
              <a:prstGeom prst="rect">
                <a:avLst/>
              </a:prstGeom>
              <a:noFill/>
              <a:ln w="9525">
                <a:noFill/>
                <a:miter lim="800000"/>
                <a:headEnd/>
                <a:tailEnd/>
              </a:ln>
            </p:spPr>
            <p:txBody>
              <a:bodyPr wrap="none">
                <a:prstTxWarp prst="textNoShape">
                  <a:avLst/>
                </a:prstTxWarp>
                <a:spAutoFit/>
              </a:bodyPr>
              <a:lstStyle/>
              <a:p>
                <a:r>
                  <a:rPr lang="en-US" dirty="0"/>
                  <a:t>A</a:t>
                </a:r>
              </a:p>
            </p:txBody>
          </p:sp>
          <p:sp>
            <p:nvSpPr>
              <p:cNvPr id="90" name="Line 9">
                <a:extLst>
                  <a:ext uri="{FF2B5EF4-FFF2-40B4-BE49-F238E27FC236}">
                    <a16:creationId xmlns:a16="http://schemas.microsoft.com/office/drawing/2014/main" id="{F4505902-E865-FDF7-DB3E-28350861D914}"/>
                  </a:ext>
                </a:extLst>
              </p:cNvPr>
              <p:cNvSpPr>
                <a:spLocks noChangeShapeType="1"/>
              </p:cNvSpPr>
              <p:nvPr/>
            </p:nvSpPr>
            <p:spPr bwMode="auto">
              <a:xfrm>
                <a:off x="1131888" y="40290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1" name="Text Box 12">
                <a:extLst>
                  <a:ext uri="{FF2B5EF4-FFF2-40B4-BE49-F238E27FC236}">
                    <a16:creationId xmlns:a16="http://schemas.microsoft.com/office/drawing/2014/main" id="{87C5D0B2-39B8-4806-2C34-9C580EF7863C}"/>
                  </a:ext>
                </a:extLst>
              </p:cNvPr>
              <p:cNvSpPr txBox="1">
                <a:spLocks noChangeArrowheads="1"/>
              </p:cNvSpPr>
              <p:nvPr/>
            </p:nvSpPr>
            <p:spPr bwMode="auto">
              <a:xfrm>
                <a:off x="742951" y="3813175"/>
                <a:ext cx="387350" cy="457200"/>
              </a:xfrm>
              <a:prstGeom prst="rect">
                <a:avLst/>
              </a:prstGeom>
              <a:noFill/>
              <a:ln w="9525">
                <a:noFill/>
                <a:miter lim="800000"/>
                <a:headEnd/>
                <a:tailEnd/>
              </a:ln>
            </p:spPr>
            <p:txBody>
              <a:bodyPr wrap="none">
                <a:prstTxWarp prst="textNoShape">
                  <a:avLst/>
                </a:prstTxWarp>
                <a:spAutoFit/>
              </a:bodyPr>
              <a:lstStyle/>
              <a:p>
                <a:r>
                  <a:rPr lang="en-US" dirty="0"/>
                  <a:t>B</a:t>
                </a:r>
              </a:p>
            </p:txBody>
          </p:sp>
          <p:sp>
            <p:nvSpPr>
              <p:cNvPr id="92" name="Line 16">
                <a:extLst>
                  <a:ext uri="{FF2B5EF4-FFF2-40B4-BE49-F238E27FC236}">
                    <a16:creationId xmlns:a16="http://schemas.microsoft.com/office/drawing/2014/main" id="{F76E8D3F-9D72-36BF-3CB5-58ADCFEF8319}"/>
                  </a:ext>
                </a:extLst>
              </p:cNvPr>
              <p:cNvSpPr>
                <a:spLocks noChangeShapeType="1"/>
              </p:cNvSpPr>
              <p:nvPr/>
            </p:nvSpPr>
            <p:spPr bwMode="auto">
              <a:xfrm>
                <a:off x="4805363" y="37369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3" name="Text Box 18">
                <a:extLst>
                  <a:ext uri="{FF2B5EF4-FFF2-40B4-BE49-F238E27FC236}">
                    <a16:creationId xmlns:a16="http://schemas.microsoft.com/office/drawing/2014/main" id="{4B85B3E4-5FA3-E754-FEA7-552D31DDFD29}"/>
                  </a:ext>
                </a:extLst>
              </p:cNvPr>
              <p:cNvSpPr txBox="1">
                <a:spLocks noChangeArrowheads="1"/>
              </p:cNvSpPr>
              <p:nvPr/>
            </p:nvSpPr>
            <p:spPr bwMode="auto">
              <a:xfrm>
                <a:off x="6284913" y="3521075"/>
                <a:ext cx="404813" cy="457200"/>
              </a:xfrm>
              <a:prstGeom prst="rect">
                <a:avLst/>
              </a:prstGeom>
              <a:noFill/>
              <a:ln w="9525">
                <a:noFill/>
                <a:miter lim="800000"/>
                <a:headEnd/>
                <a:tailEnd/>
              </a:ln>
            </p:spPr>
            <p:txBody>
              <a:bodyPr wrap="none">
                <a:prstTxWarp prst="textNoShape">
                  <a:avLst/>
                </a:prstTxWarp>
                <a:spAutoFit/>
              </a:bodyPr>
              <a:lstStyle/>
              <a:p>
                <a:r>
                  <a:rPr lang="en-US" dirty="0"/>
                  <a:t>D</a:t>
                </a:r>
              </a:p>
            </p:txBody>
          </p:sp>
          <p:sp>
            <p:nvSpPr>
              <p:cNvPr id="94" name="Line 32">
                <a:extLst>
                  <a:ext uri="{FF2B5EF4-FFF2-40B4-BE49-F238E27FC236}">
                    <a16:creationId xmlns:a16="http://schemas.microsoft.com/office/drawing/2014/main" id="{73DAA314-F968-35B0-7DCA-77CBD4FBD5C3}"/>
                  </a:ext>
                </a:extLst>
              </p:cNvPr>
              <p:cNvSpPr>
                <a:spLocks noChangeShapeType="1"/>
              </p:cNvSpPr>
              <p:nvPr/>
            </p:nvSpPr>
            <p:spPr bwMode="auto">
              <a:xfrm flipH="1">
                <a:off x="3536951" y="4064000"/>
                <a:ext cx="15240" cy="762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5" name="Line 35">
                <a:extLst>
                  <a:ext uri="{FF2B5EF4-FFF2-40B4-BE49-F238E27FC236}">
                    <a16:creationId xmlns:a16="http://schemas.microsoft.com/office/drawing/2014/main" id="{927D9CFD-1029-4811-F11F-A7A0ADDA3B9D}"/>
                  </a:ext>
                </a:extLst>
              </p:cNvPr>
              <p:cNvSpPr>
                <a:spLocks noChangeShapeType="1"/>
              </p:cNvSpPr>
              <p:nvPr/>
            </p:nvSpPr>
            <p:spPr bwMode="auto">
              <a:xfrm>
                <a:off x="3540126" y="4824413"/>
                <a:ext cx="176212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6" name="Text Box 36">
                <a:extLst>
                  <a:ext uri="{FF2B5EF4-FFF2-40B4-BE49-F238E27FC236}">
                    <a16:creationId xmlns:a16="http://schemas.microsoft.com/office/drawing/2014/main" id="{E6F7F4F0-C36B-022F-5620-CEE1FC5AFE2E}"/>
                  </a:ext>
                </a:extLst>
              </p:cNvPr>
              <p:cNvSpPr txBox="1">
                <a:spLocks noChangeArrowheads="1"/>
              </p:cNvSpPr>
              <p:nvPr/>
            </p:nvSpPr>
            <p:spPr bwMode="auto">
              <a:xfrm>
                <a:off x="5316538" y="4618038"/>
                <a:ext cx="1036424" cy="369332"/>
              </a:xfrm>
              <a:prstGeom prst="rect">
                <a:avLst/>
              </a:prstGeom>
              <a:noFill/>
              <a:ln w="9525">
                <a:noFill/>
                <a:miter lim="800000"/>
                <a:headEnd/>
                <a:tailEnd/>
              </a:ln>
            </p:spPr>
            <p:txBody>
              <a:bodyPr wrap="none">
                <a:prstTxWarp prst="textNoShape">
                  <a:avLst/>
                </a:prstTxWarp>
                <a:spAutoFit/>
              </a:bodyPr>
              <a:lstStyle/>
              <a:p>
                <a:r>
                  <a:rPr lang="en-US" dirty="0"/>
                  <a:t>pollutant</a:t>
                </a:r>
              </a:p>
            </p:txBody>
          </p:sp>
          <p:sp>
            <p:nvSpPr>
              <p:cNvPr id="97" name="Line 31">
                <a:extLst>
                  <a:ext uri="{FF2B5EF4-FFF2-40B4-BE49-F238E27FC236}">
                    <a16:creationId xmlns:a16="http://schemas.microsoft.com/office/drawing/2014/main" id="{0040356D-6849-3136-59F7-5B738E22A198}"/>
                  </a:ext>
                </a:extLst>
              </p:cNvPr>
              <p:cNvSpPr>
                <a:spLocks noChangeShapeType="1"/>
              </p:cNvSpPr>
              <p:nvPr/>
            </p:nvSpPr>
            <p:spPr bwMode="auto">
              <a:xfrm>
                <a:off x="3992563" y="3981450"/>
                <a:ext cx="0" cy="20002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8" name="Line 34">
                <a:extLst>
                  <a:ext uri="{FF2B5EF4-FFF2-40B4-BE49-F238E27FC236}">
                    <a16:creationId xmlns:a16="http://schemas.microsoft.com/office/drawing/2014/main" id="{C1576F9E-FCB3-CBC4-E1F4-50261673DCF0}"/>
                  </a:ext>
                </a:extLst>
              </p:cNvPr>
              <p:cNvSpPr>
                <a:spLocks noChangeShapeType="1"/>
              </p:cNvSpPr>
              <p:nvPr/>
            </p:nvSpPr>
            <p:spPr bwMode="auto">
              <a:xfrm>
                <a:off x="3995738" y="4175125"/>
                <a:ext cx="2506663"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99" name="Text Box 37">
                <a:extLst>
                  <a:ext uri="{FF2B5EF4-FFF2-40B4-BE49-F238E27FC236}">
                    <a16:creationId xmlns:a16="http://schemas.microsoft.com/office/drawing/2014/main" id="{4E1AA740-2085-F6C5-0F72-2B8A14284B98}"/>
                  </a:ext>
                </a:extLst>
              </p:cNvPr>
              <p:cNvSpPr txBox="1">
                <a:spLocks noChangeArrowheads="1"/>
              </p:cNvSpPr>
              <p:nvPr/>
            </p:nvSpPr>
            <p:spPr bwMode="auto">
              <a:xfrm>
                <a:off x="6656388" y="3937000"/>
                <a:ext cx="839788" cy="457200"/>
              </a:xfrm>
              <a:prstGeom prst="rect">
                <a:avLst/>
              </a:prstGeom>
              <a:noFill/>
              <a:ln w="9525">
                <a:noFill/>
                <a:miter lim="800000"/>
                <a:headEnd/>
                <a:tailEnd/>
              </a:ln>
            </p:spPr>
            <p:txBody>
              <a:bodyPr wrap="none">
                <a:prstTxWarp prst="textNoShape">
                  <a:avLst/>
                </a:prstTxWarp>
                <a:spAutoFit/>
              </a:bodyPr>
              <a:lstStyle/>
              <a:p>
                <a:r>
                  <a:rPr lang="en-US" dirty="0"/>
                  <a:t> CO</a:t>
                </a:r>
                <a:r>
                  <a:rPr lang="en-US" baseline="-25000" dirty="0"/>
                  <a:t>2</a:t>
                </a:r>
                <a:endParaRPr lang="en-US" dirty="0"/>
              </a:p>
            </p:txBody>
          </p:sp>
          <p:sp>
            <p:nvSpPr>
              <p:cNvPr id="100" name="Line 30">
                <a:extLst>
                  <a:ext uri="{FF2B5EF4-FFF2-40B4-BE49-F238E27FC236}">
                    <a16:creationId xmlns:a16="http://schemas.microsoft.com/office/drawing/2014/main" id="{191757A1-35E3-ED69-E7D4-835DA5FFD037}"/>
                  </a:ext>
                </a:extLst>
              </p:cNvPr>
              <p:cNvSpPr>
                <a:spLocks noChangeShapeType="1"/>
              </p:cNvSpPr>
              <p:nvPr/>
            </p:nvSpPr>
            <p:spPr bwMode="auto">
              <a:xfrm>
                <a:off x="3740151" y="4073525"/>
                <a:ext cx="0" cy="41592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1" name="Line 33">
                <a:extLst>
                  <a:ext uri="{FF2B5EF4-FFF2-40B4-BE49-F238E27FC236}">
                    <a16:creationId xmlns:a16="http://schemas.microsoft.com/office/drawing/2014/main" id="{9C0FF90E-19EB-36A6-EA20-B77987C7D007}"/>
                  </a:ext>
                </a:extLst>
              </p:cNvPr>
              <p:cNvSpPr>
                <a:spLocks noChangeShapeType="1"/>
              </p:cNvSpPr>
              <p:nvPr/>
            </p:nvSpPr>
            <p:spPr bwMode="auto">
              <a:xfrm>
                <a:off x="3746501" y="4483616"/>
                <a:ext cx="333692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02" name="Text Box 38">
                <a:extLst>
                  <a:ext uri="{FF2B5EF4-FFF2-40B4-BE49-F238E27FC236}">
                    <a16:creationId xmlns:a16="http://schemas.microsoft.com/office/drawing/2014/main" id="{AA090319-E1A8-46BB-4429-FE25B6DA244F}"/>
                  </a:ext>
                </a:extLst>
              </p:cNvPr>
              <p:cNvSpPr txBox="1">
                <a:spLocks noChangeArrowheads="1"/>
              </p:cNvSpPr>
              <p:nvPr/>
            </p:nvSpPr>
            <p:spPr bwMode="auto">
              <a:xfrm>
                <a:off x="7107238" y="4254500"/>
                <a:ext cx="1274921" cy="369332"/>
              </a:xfrm>
              <a:prstGeom prst="rect">
                <a:avLst/>
              </a:prstGeom>
              <a:noFill/>
              <a:ln w="9525">
                <a:noFill/>
                <a:miter lim="800000"/>
                <a:headEnd/>
                <a:tailEnd/>
              </a:ln>
            </p:spPr>
            <p:txBody>
              <a:bodyPr wrap="none">
                <a:prstTxWarp prst="textNoShape">
                  <a:avLst/>
                </a:prstTxWarp>
                <a:spAutoFit/>
              </a:bodyPr>
              <a:lstStyle/>
              <a:p>
                <a:r>
                  <a:rPr lang="en-US" dirty="0"/>
                  <a:t>wastewater</a:t>
                </a:r>
              </a:p>
            </p:txBody>
          </p:sp>
          <p:sp>
            <p:nvSpPr>
              <p:cNvPr id="103" name="Line 22">
                <a:extLst>
                  <a:ext uri="{FF2B5EF4-FFF2-40B4-BE49-F238E27FC236}">
                    <a16:creationId xmlns:a16="http://schemas.microsoft.com/office/drawing/2014/main" id="{D49C634C-EC12-A141-0DB8-7DD9FD6DB8DE}"/>
                  </a:ext>
                </a:extLst>
              </p:cNvPr>
              <p:cNvSpPr>
                <a:spLocks noChangeShapeType="1"/>
              </p:cNvSpPr>
              <p:nvPr/>
            </p:nvSpPr>
            <p:spPr bwMode="auto">
              <a:xfrm>
                <a:off x="2260601" y="2730500"/>
                <a:ext cx="164147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4" name="Line 23">
                <a:extLst>
                  <a:ext uri="{FF2B5EF4-FFF2-40B4-BE49-F238E27FC236}">
                    <a16:creationId xmlns:a16="http://schemas.microsoft.com/office/drawing/2014/main" id="{0FF4635E-4CEC-64DF-BB25-2B051D7C32B8}"/>
                  </a:ext>
                </a:extLst>
              </p:cNvPr>
              <p:cNvSpPr>
                <a:spLocks noChangeShapeType="1"/>
              </p:cNvSpPr>
              <p:nvPr/>
            </p:nvSpPr>
            <p:spPr bwMode="auto">
              <a:xfrm>
                <a:off x="3902076" y="2724150"/>
                <a:ext cx="0" cy="72548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05" name="Text Box 25">
                <a:extLst>
                  <a:ext uri="{FF2B5EF4-FFF2-40B4-BE49-F238E27FC236}">
                    <a16:creationId xmlns:a16="http://schemas.microsoft.com/office/drawing/2014/main" id="{7FAAFD39-173C-A421-0FDF-457580E9703E}"/>
                  </a:ext>
                </a:extLst>
              </p:cNvPr>
              <p:cNvSpPr txBox="1">
                <a:spLocks noChangeArrowheads="1"/>
              </p:cNvSpPr>
              <p:nvPr/>
            </p:nvSpPr>
            <p:spPr bwMode="auto">
              <a:xfrm>
                <a:off x="1836738" y="2501900"/>
                <a:ext cx="415925" cy="369888"/>
              </a:xfrm>
              <a:prstGeom prst="rect">
                <a:avLst/>
              </a:prstGeom>
              <a:noFill/>
              <a:ln w="9525">
                <a:noFill/>
                <a:miter lim="800000"/>
                <a:headEnd/>
                <a:tailEnd/>
              </a:ln>
            </p:spPr>
            <p:txBody>
              <a:bodyPr wrap="none">
                <a:prstTxWarp prst="textNoShape">
                  <a:avLst/>
                </a:prstTxWarp>
                <a:spAutoFit/>
              </a:bodyPr>
              <a:lstStyle/>
              <a:p>
                <a:r>
                  <a:rPr lang="en-US" dirty="0"/>
                  <a:t>O</a:t>
                </a:r>
                <a:r>
                  <a:rPr lang="en-US" baseline="-25000" dirty="0"/>
                  <a:t>2</a:t>
                </a:r>
              </a:p>
            </p:txBody>
          </p:sp>
          <p:sp>
            <p:nvSpPr>
              <p:cNvPr id="106" name="Line 21">
                <a:extLst>
                  <a:ext uri="{FF2B5EF4-FFF2-40B4-BE49-F238E27FC236}">
                    <a16:creationId xmlns:a16="http://schemas.microsoft.com/office/drawing/2014/main" id="{AC432390-CC37-B0C1-5254-624ECCB19842}"/>
                  </a:ext>
                </a:extLst>
              </p:cNvPr>
              <p:cNvSpPr>
                <a:spLocks noChangeShapeType="1"/>
              </p:cNvSpPr>
              <p:nvPr/>
            </p:nvSpPr>
            <p:spPr bwMode="auto">
              <a:xfrm>
                <a:off x="2940051" y="3116263"/>
                <a:ext cx="71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07" name="Line 24">
                <a:extLst>
                  <a:ext uri="{FF2B5EF4-FFF2-40B4-BE49-F238E27FC236}">
                    <a16:creationId xmlns:a16="http://schemas.microsoft.com/office/drawing/2014/main" id="{8D1B7F56-ACB1-3ED2-256B-B537BD60E381}"/>
                  </a:ext>
                </a:extLst>
              </p:cNvPr>
              <p:cNvSpPr>
                <a:spLocks noChangeShapeType="1"/>
              </p:cNvSpPr>
              <p:nvPr/>
            </p:nvSpPr>
            <p:spPr bwMode="auto">
              <a:xfrm>
                <a:off x="3644901" y="3121025"/>
                <a:ext cx="0" cy="3286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08" name="Text Box 26">
                <a:extLst>
                  <a:ext uri="{FF2B5EF4-FFF2-40B4-BE49-F238E27FC236}">
                    <a16:creationId xmlns:a16="http://schemas.microsoft.com/office/drawing/2014/main" id="{61E3AFA9-768E-77C7-A037-87982A4F4C06}"/>
                  </a:ext>
                </a:extLst>
              </p:cNvPr>
              <p:cNvSpPr txBox="1">
                <a:spLocks noChangeArrowheads="1"/>
              </p:cNvSpPr>
              <p:nvPr/>
            </p:nvSpPr>
            <p:spPr bwMode="auto">
              <a:xfrm>
                <a:off x="2260601" y="2890838"/>
                <a:ext cx="663574" cy="369332"/>
              </a:xfrm>
              <a:prstGeom prst="rect">
                <a:avLst/>
              </a:prstGeom>
              <a:noFill/>
              <a:ln w="9525">
                <a:noFill/>
                <a:miter lim="800000"/>
                <a:headEnd/>
                <a:tailEnd/>
              </a:ln>
            </p:spPr>
            <p:txBody>
              <a:bodyPr wrap="square">
                <a:prstTxWarp prst="textNoShape">
                  <a:avLst/>
                </a:prstTxWarp>
                <a:spAutoFit/>
              </a:bodyPr>
              <a:lstStyle/>
              <a:p>
                <a:r>
                  <a:rPr lang="en-US" dirty="0"/>
                  <a:t>Fuels</a:t>
                </a:r>
              </a:p>
            </p:txBody>
          </p:sp>
        </p:grpSp>
      </p:grpSp>
      <p:grpSp>
        <p:nvGrpSpPr>
          <p:cNvPr id="109" name="Group 108">
            <a:extLst>
              <a:ext uri="{FF2B5EF4-FFF2-40B4-BE49-F238E27FC236}">
                <a16:creationId xmlns:a16="http://schemas.microsoft.com/office/drawing/2014/main" id="{86002D0A-E369-C941-8AF6-716356884BC2}"/>
              </a:ext>
            </a:extLst>
          </p:cNvPr>
          <p:cNvGrpSpPr/>
          <p:nvPr/>
        </p:nvGrpSpPr>
        <p:grpSpPr>
          <a:xfrm>
            <a:off x="6085400" y="3401449"/>
            <a:ext cx="2236228" cy="1422401"/>
            <a:chOff x="4367213" y="3394075"/>
            <a:chExt cx="2236228" cy="1422401"/>
          </a:xfrm>
        </p:grpSpPr>
        <p:sp>
          <p:nvSpPr>
            <p:cNvPr id="110" name="Text Box 41">
              <a:extLst>
                <a:ext uri="{FF2B5EF4-FFF2-40B4-BE49-F238E27FC236}">
                  <a16:creationId xmlns:a16="http://schemas.microsoft.com/office/drawing/2014/main" id="{190F978B-DCBD-6F6D-0D90-6F2D0AB0D625}"/>
                </a:ext>
              </a:extLst>
            </p:cNvPr>
            <p:cNvSpPr txBox="1">
              <a:spLocks noChangeArrowheads="1"/>
            </p:cNvSpPr>
            <p:nvPr/>
          </p:nvSpPr>
          <p:spPr bwMode="auto">
            <a:xfrm>
              <a:off x="5227638" y="3394075"/>
              <a:ext cx="628898" cy="338554"/>
            </a:xfrm>
            <a:prstGeom prst="rect">
              <a:avLst/>
            </a:prstGeom>
            <a:noFill/>
            <a:ln w="9525">
              <a:noFill/>
              <a:miter lim="800000"/>
              <a:headEnd/>
              <a:tailEnd/>
            </a:ln>
          </p:spPr>
          <p:txBody>
            <a:bodyPr wrap="none">
              <a:prstTxWarp prst="textNoShape">
                <a:avLst/>
              </a:prstTxWarp>
              <a:spAutoFit/>
            </a:bodyPr>
            <a:lstStyle/>
            <a:p>
              <a:r>
                <a:rPr lang="en-US" sz="1600" dirty="0"/>
                <a:t>10 kg</a:t>
              </a:r>
            </a:p>
          </p:txBody>
        </p:sp>
        <p:sp>
          <p:nvSpPr>
            <p:cNvPr id="111" name="Text Box 43">
              <a:extLst>
                <a:ext uri="{FF2B5EF4-FFF2-40B4-BE49-F238E27FC236}">
                  <a16:creationId xmlns:a16="http://schemas.microsoft.com/office/drawing/2014/main" id="{A046FAE7-2AA5-86FB-1146-BB6D947A547D}"/>
                </a:ext>
              </a:extLst>
            </p:cNvPr>
            <p:cNvSpPr txBox="1">
              <a:spLocks noChangeArrowheads="1"/>
            </p:cNvSpPr>
            <p:nvPr/>
          </p:nvSpPr>
          <p:spPr bwMode="auto">
            <a:xfrm>
              <a:off x="4367213" y="4446588"/>
              <a:ext cx="566738" cy="369888"/>
            </a:xfrm>
            <a:prstGeom prst="rect">
              <a:avLst/>
            </a:prstGeom>
            <a:noFill/>
            <a:ln w="9525">
              <a:noFill/>
              <a:round/>
              <a:headEnd/>
              <a:tailEnd type="triangle" w="med" len="med"/>
            </a:ln>
          </p:spPr>
          <p:txBody>
            <a:bodyPr wrap="none" anchor="ctr">
              <a:prstTxWarp prst="textNoShape">
                <a:avLst/>
              </a:prstTxWarp>
            </a:bodyPr>
            <a:lstStyle/>
            <a:p>
              <a:r>
                <a:rPr lang="en-US" sz="1600" dirty="0"/>
                <a:t>1 kg</a:t>
              </a:r>
            </a:p>
          </p:txBody>
        </p:sp>
        <p:sp>
          <p:nvSpPr>
            <p:cNvPr id="112" name="Text Box 44">
              <a:extLst>
                <a:ext uri="{FF2B5EF4-FFF2-40B4-BE49-F238E27FC236}">
                  <a16:creationId xmlns:a16="http://schemas.microsoft.com/office/drawing/2014/main" id="{A0EF84BB-1AB5-9B4D-688C-16760E9679EA}"/>
                </a:ext>
              </a:extLst>
            </p:cNvPr>
            <p:cNvSpPr txBox="1">
              <a:spLocks noChangeArrowheads="1"/>
            </p:cNvSpPr>
            <p:nvPr/>
          </p:nvSpPr>
          <p:spPr bwMode="auto">
            <a:xfrm>
              <a:off x="5351463" y="3870325"/>
              <a:ext cx="524903" cy="338554"/>
            </a:xfrm>
            <a:prstGeom prst="rect">
              <a:avLst/>
            </a:prstGeom>
            <a:noFill/>
            <a:ln w="9525">
              <a:noFill/>
              <a:miter lim="800000"/>
              <a:headEnd/>
              <a:tailEnd/>
            </a:ln>
          </p:spPr>
          <p:txBody>
            <a:bodyPr wrap="none">
              <a:prstTxWarp prst="textNoShape">
                <a:avLst/>
              </a:prstTxWarp>
              <a:spAutoFit/>
            </a:bodyPr>
            <a:lstStyle/>
            <a:p>
              <a:r>
                <a:rPr lang="en-US" sz="1600" dirty="0"/>
                <a:t>6 kg</a:t>
              </a:r>
            </a:p>
          </p:txBody>
        </p:sp>
        <p:sp>
          <p:nvSpPr>
            <p:cNvPr id="113" name="Text Box 45">
              <a:extLst>
                <a:ext uri="{FF2B5EF4-FFF2-40B4-BE49-F238E27FC236}">
                  <a16:creationId xmlns:a16="http://schemas.microsoft.com/office/drawing/2014/main" id="{93E6043A-A44C-45D8-7825-F3588B29AD57}"/>
                </a:ext>
              </a:extLst>
            </p:cNvPr>
            <p:cNvSpPr txBox="1">
              <a:spLocks noChangeArrowheads="1"/>
            </p:cNvSpPr>
            <p:nvPr/>
          </p:nvSpPr>
          <p:spPr bwMode="auto">
            <a:xfrm>
              <a:off x="6078538" y="4186238"/>
              <a:ext cx="524903" cy="338554"/>
            </a:xfrm>
            <a:prstGeom prst="rect">
              <a:avLst/>
            </a:prstGeom>
            <a:noFill/>
            <a:ln w="9525">
              <a:noFill/>
              <a:miter lim="800000"/>
              <a:headEnd/>
              <a:tailEnd/>
            </a:ln>
          </p:spPr>
          <p:txBody>
            <a:bodyPr wrap="none">
              <a:prstTxWarp prst="textNoShape">
                <a:avLst/>
              </a:prstTxWarp>
              <a:spAutoFit/>
            </a:bodyPr>
            <a:lstStyle/>
            <a:p>
              <a:r>
                <a:rPr lang="en-US" sz="1600" dirty="0"/>
                <a:t>1 kg</a:t>
              </a:r>
            </a:p>
          </p:txBody>
        </p:sp>
      </p:grpSp>
      <p:grpSp>
        <p:nvGrpSpPr>
          <p:cNvPr id="114" name="Group 113">
            <a:extLst>
              <a:ext uri="{FF2B5EF4-FFF2-40B4-BE49-F238E27FC236}">
                <a16:creationId xmlns:a16="http://schemas.microsoft.com/office/drawing/2014/main" id="{62E63766-82AE-FE20-98A2-CA19416AAF90}"/>
              </a:ext>
            </a:extLst>
          </p:cNvPr>
          <p:cNvGrpSpPr/>
          <p:nvPr/>
        </p:nvGrpSpPr>
        <p:grpSpPr>
          <a:xfrm>
            <a:off x="3145350" y="2398149"/>
            <a:ext cx="2142566" cy="1635542"/>
            <a:chOff x="1427163" y="2390775"/>
            <a:chExt cx="2142566" cy="1635542"/>
          </a:xfrm>
        </p:grpSpPr>
        <p:sp>
          <p:nvSpPr>
            <p:cNvPr id="115" name="Text Box 27">
              <a:extLst>
                <a:ext uri="{FF2B5EF4-FFF2-40B4-BE49-F238E27FC236}">
                  <a16:creationId xmlns:a16="http://schemas.microsoft.com/office/drawing/2014/main" id="{F7912D00-5002-B006-CF7A-690A42CC9FAF}"/>
                </a:ext>
              </a:extLst>
            </p:cNvPr>
            <p:cNvSpPr txBox="1">
              <a:spLocks noChangeArrowheads="1"/>
            </p:cNvSpPr>
            <p:nvPr/>
          </p:nvSpPr>
          <p:spPr bwMode="auto">
            <a:xfrm>
              <a:off x="1427163" y="3233738"/>
              <a:ext cx="681038" cy="336550"/>
            </a:xfrm>
            <a:prstGeom prst="rect">
              <a:avLst/>
            </a:prstGeom>
            <a:noFill/>
            <a:ln w="9525">
              <a:noFill/>
              <a:miter lim="800000"/>
              <a:headEnd/>
              <a:tailEnd/>
            </a:ln>
          </p:spPr>
          <p:txBody>
            <a:bodyPr wrap="none">
              <a:prstTxWarp prst="textNoShape">
                <a:avLst/>
              </a:prstTxWarp>
              <a:spAutoFit/>
            </a:bodyPr>
            <a:lstStyle/>
            <a:p>
              <a:r>
                <a:rPr lang="en-US" sz="1600" dirty="0"/>
                <a:t>10 kg</a:t>
              </a:r>
            </a:p>
          </p:txBody>
        </p:sp>
        <p:sp>
          <p:nvSpPr>
            <p:cNvPr id="116" name="Text Box 28">
              <a:extLst>
                <a:ext uri="{FF2B5EF4-FFF2-40B4-BE49-F238E27FC236}">
                  <a16:creationId xmlns:a16="http://schemas.microsoft.com/office/drawing/2014/main" id="{6E4B60BC-3C0D-5176-EFB4-2ABB17C3AFEC}"/>
                </a:ext>
              </a:extLst>
            </p:cNvPr>
            <p:cNvSpPr txBox="1">
              <a:spLocks noChangeArrowheads="1"/>
            </p:cNvSpPr>
            <p:nvPr/>
          </p:nvSpPr>
          <p:spPr bwMode="auto">
            <a:xfrm>
              <a:off x="1535113" y="3687763"/>
              <a:ext cx="524903" cy="338554"/>
            </a:xfrm>
            <a:prstGeom prst="rect">
              <a:avLst/>
            </a:prstGeom>
            <a:noFill/>
            <a:ln w="9525">
              <a:noFill/>
              <a:miter lim="800000"/>
              <a:headEnd/>
              <a:tailEnd/>
            </a:ln>
          </p:spPr>
          <p:txBody>
            <a:bodyPr wrap="none">
              <a:prstTxWarp prst="textNoShape">
                <a:avLst/>
              </a:prstTxWarp>
              <a:spAutoFit/>
            </a:bodyPr>
            <a:lstStyle/>
            <a:p>
              <a:r>
                <a:rPr lang="en-US" sz="1600" dirty="0"/>
                <a:t>4 kg</a:t>
              </a:r>
            </a:p>
          </p:txBody>
        </p:sp>
        <p:sp>
          <p:nvSpPr>
            <p:cNvPr id="117" name="Text Box 47">
              <a:extLst>
                <a:ext uri="{FF2B5EF4-FFF2-40B4-BE49-F238E27FC236}">
                  <a16:creationId xmlns:a16="http://schemas.microsoft.com/office/drawing/2014/main" id="{6D9E3F69-B6CE-F32E-95EA-BC95066BD3CA}"/>
                </a:ext>
              </a:extLst>
            </p:cNvPr>
            <p:cNvSpPr txBox="1">
              <a:spLocks noChangeArrowheads="1"/>
            </p:cNvSpPr>
            <p:nvPr/>
          </p:nvSpPr>
          <p:spPr bwMode="auto">
            <a:xfrm>
              <a:off x="2816226" y="2390775"/>
              <a:ext cx="524903" cy="338554"/>
            </a:xfrm>
            <a:prstGeom prst="rect">
              <a:avLst/>
            </a:prstGeom>
            <a:noFill/>
            <a:ln w="9525">
              <a:noFill/>
              <a:miter lim="800000"/>
              <a:headEnd/>
              <a:tailEnd/>
            </a:ln>
          </p:spPr>
          <p:txBody>
            <a:bodyPr wrap="none">
              <a:prstTxWarp prst="textNoShape">
                <a:avLst/>
              </a:prstTxWarp>
              <a:spAutoFit/>
            </a:bodyPr>
            <a:lstStyle/>
            <a:p>
              <a:r>
                <a:rPr lang="en-US" sz="1600" dirty="0"/>
                <a:t>3 kg</a:t>
              </a:r>
            </a:p>
          </p:txBody>
        </p:sp>
        <p:sp>
          <p:nvSpPr>
            <p:cNvPr id="118" name="Text Box 46">
              <a:extLst>
                <a:ext uri="{FF2B5EF4-FFF2-40B4-BE49-F238E27FC236}">
                  <a16:creationId xmlns:a16="http://schemas.microsoft.com/office/drawing/2014/main" id="{46864868-5F42-D3B1-E9C0-B5643CC67901}"/>
                </a:ext>
              </a:extLst>
            </p:cNvPr>
            <p:cNvSpPr txBox="1">
              <a:spLocks noChangeArrowheads="1"/>
            </p:cNvSpPr>
            <p:nvPr/>
          </p:nvSpPr>
          <p:spPr bwMode="auto">
            <a:xfrm>
              <a:off x="3044826" y="2778125"/>
              <a:ext cx="524903" cy="338554"/>
            </a:xfrm>
            <a:prstGeom prst="rect">
              <a:avLst/>
            </a:prstGeom>
            <a:noFill/>
            <a:ln w="9525">
              <a:noFill/>
              <a:miter lim="800000"/>
              <a:headEnd/>
              <a:tailEnd/>
            </a:ln>
          </p:spPr>
          <p:txBody>
            <a:bodyPr wrap="none">
              <a:prstTxWarp prst="textNoShape">
                <a:avLst/>
              </a:prstTxWarp>
              <a:spAutoFit/>
            </a:bodyPr>
            <a:lstStyle/>
            <a:p>
              <a:r>
                <a:rPr lang="en-US" sz="1600" dirty="0"/>
                <a:t>1 kg</a:t>
              </a:r>
            </a:p>
          </p:txBody>
        </p:sp>
      </p:grpSp>
    </p:spTree>
    <p:extLst>
      <p:ext uri="{BB962C8B-B14F-4D97-AF65-F5344CB8AC3E}">
        <p14:creationId xmlns:p14="http://schemas.microsoft.com/office/powerpoint/2010/main" val="389315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85"/>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14"/>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0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3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8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56</a:t>
            </a:fld>
            <a:endParaRPr lang="en-US">
              <a:solidFill>
                <a:srgbClr val="FFFFFF"/>
              </a:solidFill>
            </a:endParaRPr>
          </a:p>
        </p:txBody>
      </p:sp>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D08417B5-0162-7886-2230-75929B4FC067}"/>
              </a:ext>
            </a:extLst>
          </p:cNvPr>
          <p:cNvGrpSpPr/>
          <p:nvPr/>
        </p:nvGrpSpPr>
        <p:grpSpPr>
          <a:xfrm>
            <a:off x="2807110" y="284718"/>
            <a:ext cx="8204200" cy="2082800"/>
            <a:chOff x="381000" y="330200"/>
            <a:chExt cx="8204200" cy="2082800"/>
          </a:xfrm>
        </p:grpSpPr>
        <p:sp>
          <p:nvSpPr>
            <p:cNvPr id="3" name="Rectangle 2">
              <a:extLst>
                <a:ext uri="{FF2B5EF4-FFF2-40B4-BE49-F238E27FC236}">
                  <a16:creationId xmlns:a16="http://schemas.microsoft.com/office/drawing/2014/main" id="{7DDCE4DC-F8C8-385A-CA03-4284CED9BDC7}"/>
                </a:ext>
              </a:extLst>
            </p:cNvPr>
            <p:cNvSpPr/>
            <p:nvPr/>
          </p:nvSpPr>
          <p:spPr>
            <a:xfrm>
              <a:off x="381000" y="330200"/>
              <a:ext cx="8204200" cy="20828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50">
              <a:extLst>
                <a:ext uri="{FF2B5EF4-FFF2-40B4-BE49-F238E27FC236}">
                  <a16:creationId xmlns:a16="http://schemas.microsoft.com/office/drawing/2014/main" id="{62634570-F7F8-4DBC-0714-D1E1940D6F6C}"/>
                </a:ext>
              </a:extLst>
            </p:cNvPr>
            <p:cNvGrpSpPr>
              <a:grpSpLocks/>
            </p:cNvGrpSpPr>
            <p:nvPr/>
          </p:nvGrpSpPr>
          <p:grpSpPr bwMode="auto">
            <a:xfrm>
              <a:off x="534988" y="530225"/>
              <a:ext cx="7775575" cy="1711325"/>
              <a:chOff x="327" y="206"/>
              <a:chExt cx="4898" cy="1078"/>
            </a:xfrm>
          </p:grpSpPr>
          <p:sp>
            <p:nvSpPr>
              <p:cNvPr id="6" name="Text Box 3">
                <a:extLst>
                  <a:ext uri="{FF2B5EF4-FFF2-40B4-BE49-F238E27FC236}">
                    <a16:creationId xmlns:a16="http://schemas.microsoft.com/office/drawing/2014/main" id="{C3B8C56B-CDCF-446D-03B2-DA03454B3104}"/>
                  </a:ext>
                </a:extLst>
              </p:cNvPr>
              <p:cNvSpPr txBox="1">
                <a:spLocks noChangeArrowheads="1"/>
              </p:cNvSpPr>
              <p:nvPr/>
            </p:nvSpPr>
            <p:spPr bwMode="auto">
              <a:xfrm>
                <a:off x="1950" y="617"/>
                <a:ext cx="1978" cy="291"/>
              </a:xfrm>
              <a:prstGeom prst="rect">
                <a:avLst/>
              </a:prstGeom>
              <a:noFill/>
              <a:ln w="9525">
                <a:noFill/>
                <a:miter lim="800000"/>
                <a:headEnd/>
                <a:tailEnd/>
              </a:ln>
            </p:spPr>
            <p:txBody>
              <a:bodyPr wrap="none">
                <a:prstTxWarp prst="textNoShape">
                  <a:avLst/>
                </a:prstTxWarp>
                <a:spAutoFit/>
              </a:bodyPr>
              <a:lstStyle/>
              <a:p>
                <a:r>
                  <a:rPr lang="en-US" b="1" dirty="0"/>
                  <a:t>A + B + C   </a:t>
                </a:r>
                <a:r>
                  <a:rPr lang="en-US" b="1" dirty="0">
                    <a:latin typeface="+mn-lt"/>
                    <a:cs typeface="Symbol" charset="2"/>
                    <a:sym typeface="Symbol" charset="2"/>
                  </a:rPr>
                  <a:t>→</a:t>
                </a:r>
                <a:r>
                  <a:rPr lang="en-US" b="1" dirty="0"/>
                  <a:t>   D + E</a:t>
                </a:r>
              </a:p>
            </p:txBody>
          </p:sp>
          <p:sp>
            <p:nvSpPr>
              <p:cNvPr id="7" name="Text Box 5">
                <a:extLst>
                  <a:ext uri="{FF2B5EF4-FFF2-40B4-BE49-F238E27FC236}">
                    <a16:creationId xmlns:a16="http://schemas.microsoft.com/office/drawing/2014/main" id="{4C3A2202-89CB-DCB3-757E-16B7A530BEA2}"/>
                  </a:ext>
                </a:extLst>
              </p:cNvPr>
              <p:cNvSpPr txBox="1">
                <a:spLocks noChangeArrowheads="1"/>
              </p:cNvSpPr>
              <p:nvPr/>
            </p:nvSpPr>
            <p:spPr bwMode="auto">
              <a:xfrm>
                <a:off x="4351" y="617"/>
                <a:ext cx="874" cy="288"/>
              </a:xfrm>
              <a:prstGeom prst="rect">
                <a:avLst/>
              </a:prstGeom>
              <a:noFill/>
              <a:ln w="9525">
                <a:noFill/>
                <a:miter lim="800000"/>
                <a:headEnd/>
                <a:tailEnd/>
              </a:ln>
            </p:spPr>
            <p:txBody>
              <a:bodyPr wrap="none">
                <a:prstTxWarp prst="textNoShape">
                  <a:avLst/>
                </a:prstTxWarp>
                <a:spAutoFit/>
              </a:bodyPr>
              <a:lstStyle/>
              <a:p>
                <a:r>
                  <a:rPr lang="en-US" dirty="0"/>
                  <a:t>Products</a:t>
                </a:r>
              </a:p>
            </p:txBody>
          </p:sp>
          <p:sp>
            <p:nvSpPr>
              <p:cNvPr id="9" name="Text Box 7">
                <a:extLst>
                  <a:ext uri="{FF2B5EF4-FFF2-40B4-BE49-F238E27FC236}">
                    <a16:creationId xmlns:a16="http://schemas.microsoft.com/office/drawing/2014/main" id="{7D40F39E-8742-4BA2-5C4F-9801EA9786A0}"/>
                  </a:ext>
                </a:extLst>
              </p:cNvPr>
              <p:cNvSpPr txBox="1">
                <a:spLocks noChangeArrowheads="1"/>
              </p:cNvSpPr>
              <p:nvPr/>
            </p:nvSpPr>
            <p:spPr bwMode="auto">
              <a:xfrm>
                <a:off x="327" y="386"/>
                <a:ext cx="1279" cy="748"/>
              </a:xfrm>
              <a:prstGeom prst="rect">
                <a:avLst/>
              </a:prstGeom>
              <a:noFill/>
              <a:ln w="9525">
                <a:noFill/>
                <a:miter lim="800000"/>
                <a:headEnd/>
                <a:tailEnd/>
              </a:ln>
            </p:spPr>
            <p:txBody>
              <a:bodyPr wrap="none">
                <a:prstTxWarp prst="textNoShape">
                  <a:avLst/>
                </a:prstTxWarp>
                <a:spAutoFit/>
              </a:bodyPr>
              <a:lstStyle/>
              <a:p>
                <a:pPr algn="ctr"/>
                <a:r>
                  <a:rPr lang="en-US"/>
                  <a:t>Feedstocks</a:t>
                </a:r>
              </a:p>
              <a:p>
                <a:pPr algn="ctr"/>
                <a:r>
                  <a:rPr lang="en-US"/>
                  <a:t>or</a:t>
                </a:r>
              </a:p>
              <a:p>
                <a:pPr algn="ctr"/>
                <a:r>
                  <a:rPr lang="en-US"/>
                  <a:t>Intermediates</a:t>
                </a:r>
              </a:p>
            </p:txBody>
          </p:sp>
          <p:sp>
            <p:nvSpPr>
              <p:cNvPr id="10" name="Line 14">
                <a:extLst>
                  <a:ext uri="{FF2B5EF4-FFF2-40B4-BE49-F238E27FC236}">
                    <a16:creationId xmlns:a16="http://schemas.microsoft.com/office/drawing/2014/main" id="{1CC78934-09B3-6976-90C1-E955B2FE8397}"/>
                  </a:ext>
                </a:extLst>
              </p:cNvPr>
              <p:cNvSpPr>
                <a:spLocks noChangeShapeType="1"/>
              </p:cNvSpPr>
              <p:nvPr/>
            </p:nvSpPr>
            <p:spPr bwMode="auto">
              <a:xfrm flipV="1">
                <a:off x="2508" y="436"/>
                <a:ext cx="423" cy="59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2" name="Text Box 15">
                <a:extLst>
                  <a:ext uri="{FF2B5EF4-FFF2-40B4-BE49-F238E27FC236}">
                    <a16:creationId xmlns:a16="http://schemas.microsoft.com/office/drawing/2014/main" id="{B9182470-FF10-91F7-6012-7F6259999D57}"/>
                  </a:ext>
                </a:extLst>
              </p:cNvPr>
              <p:cNvSpPr txBox="1">
                <a:spLocks noChangeArrowheads="1"/>
              </p:cNvSpPr>
              <p:nvPr/>
            </p:nvSpPr>
            <p:spPr bwMode="auto">
              <a:xfrm>
                <a:off x="1981" y="1051"/>
                <a:ext cx="1672" cy="233"/>
              </a:xfrm>
              <a:prstGeom prst="rect">
                <a:avLst/>
              </a:prstGeom>
              <a:noFill/>
              <a:ln w="9525">
                <a:noFill/>
                <a:miter lim="800000"/>
                <a:headEnd/>
                <a:tailEnd/>
              </a:ln>
            </p:spPr>
            <p:txBody>
              <a:bodyPr wrap="none">
                <a:prstTxWarp prst="textNoShape">
                  <a:avLst/>
                </a:prstTxWarp>
                <a:spAutoFit/>
              </a:bodyPr>
              <a:lstStyle/>
              <a:p>
                <a:r>
                  <a:rPr lang="en-US" dirty="0"/>
                  <a:t>Energy + “Other Reactant”</a:t>
                </a:r>
              </a:p>
            </p:txBody>
          </p:sp>
          <p:sp>
            <p:nvSpPr>
              <p:cNvPr id="13" name="Text Box 20">
                <a:extLst>
                  <a:ext uri="{FF2B5EF4-FFF2-40B4-BE49-F238E27FC236}">
                    <a16:creationId xmlns:a16="http://schemas.microsoft.com/office/drawing/2014/main" id="{BE8D803F-15B3-2959-7B95-E8124C8BD7DD}"/>
                  </a:ext>
                </a:extLst>
              </p:cNvPr>
              <p:cNvSpPr txBox="1">
                <a:spLocks noChangeArrowheads="1"/>
              </p:cNvSpPr>
              <p:nvPr/>
            </p:nvSpPr>
            <p:spPr bwMode="auto">
              <a:xfrm>
                <a:off x="2931" y="206"/>
                <a:ext cx="991" cy="288"/>
              </a:xfrm>
              <a:prstGeom prst="rect">
                <a:avLst/>
              </a:prstGeom>
              <a:noFill/>
              <a:ln w="9525">
                <a:noFill/>
                <a:miter lim="800000"/>
                <a:headEnd/>
                <a:tailEnd/>
              </a:ln>
            </p:spPr>
            <p:txBody>
              <a:bodyPr wrap="none">
                <a:prstTxWarp prst="textNoShape">
                  <a:avLst/>
                </a:prstTxWarp>
                <a:spAutoFit/>
              </a:bodyPr>
              <a:lstStyle/>
              <a:p>
                <a:r>
                  <a:rPr lang="en-US"/>
                  <a:t>Emissions</a:t>
                </a:r>
              </a:p>
            </p:txBody>
          </p:sp>
        </p:grpSp>
        <p:sp>
          <p:nvSpPr>
            <p:cNvPr id="5" name="TextBox 4">
              <a:extLst>
                <a:ext uri="{FF2B5EF4-FFF2-40B4-BE49-F238E27FC236}">
                  <a16:creationId xmlns:a16="http://schemas.microsoft.com/office/drawing/2014/main" id="{0EE8BC25-3377-2B80-946C-88D7BA5C60DC}"/>
                </a:ext>
              </a:extLst>
            </p:cNvPr>
            <p:cNvSpPr txBox="1"/>
            <p:nvPr/>
          </p:nvSpPr>
          <p:spPr>
            <a:xfrm>
              <a:off x="825500" y="444500"/>
              <a:ext cx="1556836" cy="369332"/>
            </a:xfrm>
            <a:prstGeom prst="rect">
              <a:avLst/>
            </a:prstGeom>
            <a:noFill/>
          </p:spPr>
          <p:txBody>
            <a:bodyPr wrap="none" rtlCol="0">
              <a:spAutoFit/>
            </a:bodyPr>
            <a:lstStyle/>
            <a:p>
              <a:r>
                <a:rPr lang="en-US" dirty="0">
                  <a:solidFill>
                    <a:srgbClr val="008000"/>
                  </a:solidFill>
                </a:rPr>
                <a:t>Model Process</a:t>
              </a:r>
            </a:p>
          </p:txBody>
        </p:sp>
      </p:grpSp>
      <p:sp>
        <p:nvSpPr>
          <p:cNvPr id="14" name="Rectangle 13">
            <a:extLst>
              <a:ext uri="{FF2B5EF4-FFF2-40B4-BE49-F238E27FC236}">
                <a16:creationId xmlns:a16="http://schemas.microsoft.com/office/drawing/2014/main" id="{96E5C6F7-3FF8-5528-3CE0-06B157FF98B2}"/>
              </a:ext>
            </a:extLst>
          </p:cNvPr>
          <p:cNvSpPr/>
          <p:nvPr/>
        </p:nvSpPr>
        <p:spPr>
          <a:xfrm>
            <a:off x="7849010" y="2431018"/>
            <a:ext cx="3162300" cy="59055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Check: Disaggregation is mass balanced (28 kg)</a:t>
            </a:r>
          </a:p>
        </p:txBody>
      </p:sp>
      <p:grpSp>
        <p:nvGrpSpPr>
          <p:cNvPr id="15" name="Group 14">
            <a:extLst>
              <a:ext uri="{FF2B5EF4-FFF2-40B4-BE49-F238E27FC236}">
                <a16:creationId xmlns:a16="http://schemas.microsoft.com/office/drawing/2014/main" id="{14812198-462D-9A70-8F81-306501C95A6C}"/>
              </a:ext>
            </a:extLst>
          </p:cNvPr>
          <p:cNvGrpSpPr/>
          <p:nvPr/>
        </p:nvGrpSpPr>
        <p:grpSpPr>
          <a:xfrm>
            <a:off x="3148423" y="4618593"/>
            <a:ext cx="6786721" cy="2087007"/>
            <a:chOff x="722313" y="4664075"/>
            <a:chExt cx="6786721" cy="2087007"/>
          </a:xfrm>
        </p:grpSpPr>
        <p:sp>
          <p:nvSpPr>
            <p:cNvPr id="16" name="Rectangle 2">
              <a:extLst>
                <a:ext uri="{FF2B5EF4-FFF2-40B4-BE49-F238E27FC236}">
                  <a16:creationId xmlns:a16="http://schemas.microsoft.com/office/drawing/2014/main" id="{E3284A4A-BA64-DFB3-7C81-40D440D9DFD9}"/>
                </a:ext>
              </a:extLst>
            </p:cNvPr>
            <p:cNvSpPr>
              <a:spLocks noChangeArrowheads="1"/>
            </p:cNvSpPr>
            <p:nvPr/>
          </p:nvSpPr>
          <p:spPr bwMode="auto">
            <a:xfrm>
              <a:off x="2612668" y="5611812"/>
              <a:ext cx="2184400" cy="644525"/>
            </a:xfrm>
            <a:prstGeom prst="rect">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sp>
          <p:nvSpPr>
            <p:cNvPr id="18" name="Line 10">
              <a:extLst>
                <a:ext uri="{FF2B5EF4-FFF2-40B4-BE49-F238E27FC236}">
                  <a16:creationId xmlns:a16="http://schemas.microsoft.com/office/drawing/2014/main" id="{D530FD87-D4AA-1091-B2DA-B02537524765}"/>
                </a:ext>
              </a:extLst>
            </p:cNvPr>
            <p:cNvSpPr>
              <a:spLocks noChangeShapeType="1"/>
            </p:cNvSpPr>
            <p:nvPr/>
          </p:nvSpPr>
          <p:spPr bwMode="auto">
            <a:xfrm>
              <a:off x="1138238" y="6189662"/>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0" name="Text Box 13">
              <a:extLst>
                <a:ext uri="{FF2B5EF4-FFF2-40B4-BE49-F238E27FC236}">
                  <a16:creationId xmlns:a16="http://schemas.microsoft.com/office/drawing/2014/main" id="{C0D00F53-B034-52FB-504D-659E13568440}"/>
                </a:ext>
              </a:extLst>
            </p:cNvPr>
            <p:cNvSpPr txBox="1">
              <a:spLocks noChangeArrowheads="1"/>
            </p:cNvSpPr>
            <p:nvPr/>
          </p:nvSpPr>
          <p:spPr bwMode="auto">
            <a:xfrm>
              <a:off x="722313" y="5961062"/>
              <a:ext cx="404813" cy="457200"/>
            </a:xfrm>
            <a:prstGeom prst="rect">
              <a:avLst/>
            </a:prstGeom>
            <a:noFill/>
            <a:ln w="9525">
              <a:noFill/>
              <a:miter lim="800000"/>
              <a:headEnd/>
              <a:tailEnd/>
            </a:ln>
          </p:spPr>
          <p:txBody>
            <a:bodyPr wrap="none">
              <a:prstTxWarp prst="textNoShape">
                <a:avLst/>
              </a:prstTxWarp>
              <a:spAutoFit/>
            </a:bodyPr>
            <a:lstStyle/>
            <a:p>
              <a:r>
                <a:rPr lang="en-US" dirty="0"/>
                <a:t>C</a:t>
              </a:r>
            </a:p>
          </p:txBody>
        </p:sp>
        <p:sp>
          <p:nvSpPr>
            <p:cNvPr id="21" name="Line 17">
              <a:extLst>
                <a:ext uri="{FF2B5EF4-FFF2-40B4-BE49-F238E27FC236}">
                  <a16:creationId xmlns:a16="http://schemas.microsoft.com/office/drawing/2014/main" id="{63305EB7-B865-735A-192B-B9F97950929F}"/>
                </a:ext>
              </a:extLst>
            </p:cNvPr>
            <p:cNvSpPr>
              <a:spLocks noChangeShapeType="1"/>
            </p:cNvSpPr>
            <p:nvPr/>
          </p:nvSpPr>
          <p:spPr bwMode="auto">
            <a:xfrm>
              <a:off x="4805363" y="5929312"/>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2" name="Text Box 19">
              <a:extLst>
                <a:ext uri="{FF2B5EF4-FFF2-40B4-BE49-F238E27FC236}">
                  <a16:creationId xmlns:a16="http://schemas.microsoft.com/office/drawing/2014/main" id="{1C9FC47F-4821-FA74-D499-B27F942FDD22}"/>
                </a:ext>
              </a:extLst>
            </p:cNvPr>
            <p:cNvSpPr txBox="1">
              <a:spLocks noChangeArrowheads="1"/>
            </p:cNvSpPr>
            <p:nvPr/>
          </p:nvSpPr>
          <p:spPr bwMode="auto">
            <a:xfrm>
              <a:off x="6297613" y="5719762"/>
              <a:ext cx="387350" cy="457200"/>
            </a:xfrm>
            <a:prstGeom prst="rect">
              <a:avLst/>
            </a:prstGeom>
            <a:noFill/>
            <a:ln w="9525">
              <a:noFill/>
              <a:miter lim="800000"/>
              <a:headEnd/>
              <a:tailEnd/>
            </a:ln>
          </p:spPr>
          <p:txBody>
            <a:bodyPr wrap="none">
              <a:prstTxWarp prst="textNoShape">
                <a:avLst/>
              </a:prstTxWarp>
              <a:spAutoFit/>
            </a:bodyPr>
            <a:lstStyle/>
            <a:p>
              <a:r>
                <a:rPr lang="en-US" dirty="0"/>
                <a:t>E</a:t>
              </a:r>
            </a:p>
          </p:txBody>
        </p:sp>
        <p:sp>
          <p:nvSpPr>
            <p:cNvPr id="23" name="Line 30">
              <a:extLst>
                <a:ext uri="{FF2B5EF4-FFF2-40B4-BE49-F238E27FC236}">
                  <a16:creationId xmlns:a16="http://schemas.microsoft.com/office/drawing/2014/main" id="{A4EBD91B-2AB6-95D3-B7AE-046F9DE14D97}"/>
                </a:ext>
              </a:extLst>
            </p:cNvPr>
            <p:cNvSpPr>
              <a:spLocks noChangeShapeType="1"/>
            </p:cNvSpPr>
            <p:nvPr/>
          </p:nvSpPr>
          <p:spPr bwMode="auto">
            <a:xfrm>
              <a:off x="2867026" y="6257925"/>
              <a:ext cx="0" cy="3587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4" name="Line 33">
              <a:extLst>
                <a:ext uri="{FF2B5EF4-FFF2-40B4-BE49-F238E27FC236}">
                  <a16:creationId xmlns:a16="http://schemas.microsoft.com/office/drawing/2014/main" id="{CF26BC14-CBB8-F098-6F78-F50099372513}"/>
                </a:ext>
              </a:extLst>
            </p:cNvPr>
            <p:cNvSpPr>
              <a:spLocks noChangeShapeType="1"/>
            </p:cNvSpPr>
            <p:nvPr/>
          </p:nvSpPr>
          <p:spPr bwMode="auto">
            <a:xfrm>
              <a:off x="2873376" y="6610866"/>
              <a:ext cx="333692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5" name="Text Box 38">
              <a:extLst>
                <a:ext uri="{FF2B5EF4-FFF2-40B4-BE49-F238E27FC236}">
                  <a16:creationId xmlns:a16="http://schemas.microsoft.com/office/drawing/2014/main" id="{98AFFEAB-D200-6CE6-7A3E-12A6F2C80EF9}"/>
                </a:ext>
              </a:extLst>
            </p:cNvPr>
            <p:cNvSpPr txBox="1">
              <a:spLocks noChangeArrowheads="1"/>
            </p:cNvSpPr>
            <p:nvPr/>
          </p:nvSpPr>
          <p:spPr bwMode="auto">
            <a:xfrm>
              <a:off x="6234113" y="6381750"/>
              <a:ext cx="1274921" cy="369332"/>
            </a:xfrm>
            <a:prstGeom prst="rect">
              <a:avLst/>
            </a:prstGeom>
            <a:noFill/>
            <a:ln w="9525">
              <a:noFill/>
              <a:miter lim="800000"/>
              <a:headEnd/>
              <a:tailEnd/>
            </a:ln>
          </p:spPr>
          <p:txBody>
            <a:bodyPr wrap="none">
              <a:prstTxWarp prst="textNoShape">
                <a:avLst/>
              </a:prstTxWarp>
              <a:spAutoFit/>
            </a:bodyPr>
            <a:lstStyle/>
            <a:p>
              <a:r>
                <a:rPr lang="en-US" dirty="0"/>
                <a:t>wastewater</a:t>
              </a:r>
            </a:p>
          </p:txBody>
        </p:sp>
        <p:sp>
          <p:nvSpPr>
            <p:cNvPr id="26" name="Line 31">
              <a:extLst>
                <a:ext uri="{FF2B5EF4-FFF2-40B4-BE49-F238E27FC236}">
                  <a16:creationId xmlns:a16="http://schemas.microsoft.com/office/drawing/2014/main" id="{AACE9997-00DC-C566-1635-2EA938C79B62}"/>
                </a:ext>
              </a:extLst>
            </p:cNvPr>
            <p:cNvSpPr>
              <a:spLocks noChangeShapeType="1"/>
            </p:cNvSpPr>
            <p:nvPr/>
          </p:nvSpPr>
          <p:spPr bwMode="auto">
            <a:xfrm>
              <a:off x="3678238" y="6254750"/>
              <a:ext cx="0" cy="9366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7" name="Line 34">
              <a:extLst>
                <a:ext uri="{FF2B5EF4-FFF2-40B4-BE49-F238E27FC236}">
                  <a16:creationId xmlns:a16="http://schemas.microsoft.com/office/drawing/2014/main" id="{92C100FF-88D4-9BF5-D946-2B9A4D43D364}"/>
                </a:ext>
              </a:extLst>
            </p:cNvPr>
            <p:cNvSpPr>
              <a:spLocks noChangeShapeType="1"/>
            </p:cNvSpPr>
            <p:nvPr/>
          </p:nvSpPr>
          <p:spPr bwMode="auto">
            <a:xfrm>
              <a:off x="3678238" y="6345237"/>
              <a:ext cx="2506663"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28" name="Text Box 37">
              <a:extLst>
                <a:ext uri="{FF2B5EF4-FFF2-40B4-BE49-F238E27FC236}">
                  <a16:creationId xmlns:a16="http://schemas.microsoft.com/office/drawing/2014/main" id="{108370E6-FF29-9C7D-CFF8-95EE6800D0DD}"/>
                </a:ext>
              </a:extLst>
            </p:cNvPr>
            <p:cNvSpPr txBox="1">
              <a:spLocks noChangeArrowheads="1"/>
            </p:cNvSpPr>
            <p:nvPr/>
          </p:nvSpPr>
          <p:spPr bwMode="auto">
            <a:xfrm>
              <a:off x="6170613" y="6113462"/>
              <a:ext cx="839788" cy="457200"/>
            </a:xfrm>
            <a:prstGeom prst="rect">
              <a:avLst/>
            </a:prstGeom>
            <a:noFill/>
            <a:ln w="9525">
              <a:noFill/>
              <a:miter lim="800000"/>
              <a:headEnd/>
              <a:tailEnd/>
            </a:ln>
          </p:spPr>
          <p:txBody>
            <a:bodyPr wrap="none">
              <a:prstTxWarp prst="textNoShape">
                <a:avLst/>
              </a:prstTxWarp>
              <a:spAutoFit/>
            </a:bodyPr>
            <a:lstStyle/>
            <a:p>
              <a:r>
                <a:rPr lang="en-US" dirty="0"/>
                <a:t> CO</a:t>
              </a:r>
              <a:r>
                <a:rPr lang="en-US" baseline="-25000" dirty="0"/>
                <a:t>2</a:t>
              </a:r>
              <a:endParaRPr lang="en-US" dirty="0"/>
            </a:p>
          </p:txBody>
        </p:sp>
        <p:sp>
          <p:nvSpPr>
            <p:cNvPr id="29" name="Line 9">
              <a:extLst>
                <a:ext uri="{FF2B5EF4-FFF2-40B4-BE49-F238E27FC236}">
                  <a16:creationId xmlns:a16="http://schemas.microsoft.com/office/drawing/2014/main" id="{DF71EF04-1E19-7555-18F0-DDAD3BBBCFA9}"/>
                </a:ext>
              </a:extLst>
            </p:cNvPr>
            <p:cNvSpPr>
              <a:spLocks noChangeShapeType="1"/>
            </p:cNvSpPr>
            <p:nvPr/>
          </p:nvSpPr>
          <p:spPr bwMode="auto">
            <a:xfrm>
              <a:off x="1138238" y="5740400"/>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0" name="Text Box 12">
              <a:extLst>
                <a:ext uri="{FF2B5EF4-FFF2-40B4-BE49-F238E27FC236}">
                  <a16:creationId xmlns:a16="http://schemas.microsoft.com/office/drawing/2014/main" id="{DD1B89D3-85E9-72B0-17AE-2E7EF0A16E22}"/>
                </a:ext>
              </a:extLst>
            </p:cNvPr>
            <p:cNvSpPr txBox="1">
              <a:spLocks noChangeArrowheads="1"/>
            </p:cNvSpPr>
            <p:nvPr/>
          </p:nvSpPr>
          <p:spPr bwMode="auto">
            <a:xfrm>
              <a:off x="739776" y="5499100"/>
              <a:ext cx="387350" cy="457200"/>
            </a:xfrm>
            <a:prstGeom prst="rect">
              <a:avLst/>
            </a:prstGeom>
            <a:noFill/>
            <a:ln w="9525">
              <a:noFill/>
              <a:miter lim="800000"/>
              <a:headEnd/>
              <a:tailEnd/>
            </a:ln>
          </p:spPr>
          <p:txBody>
            <a:bodyPr wrap="none">
              <a:prstTxWarp prst="textNoShape">
                <a:avLst/>
              </a:prstTxWarp>
              <a:spAutoFit/>
            </a:bodyPr>
            <a:lstStyle/>
            <a:p>
              <a:r>
                <a:rPr lang="en-US" dirty="0"/>
                <a:t>B</a:t>
              </a:r>
            </a:p>
          </p:txBody>
        </p:sp>
        <p:sp>
          <p:nvSpPr>
            <p:cNvPr id="31" name="Line 22">
              <a:extLst>
                <a:ext uri="{FF2B5EF4-FFF2-40B4-BE49-F238E27FC236}">
                  <a16:creationId xmlns:a16="http://schemas.microsoft.com/office/drawing/2014/main" id="{6EBF202A-6626-5123-1F53-344A5BEE4E4D}"/>
                </a:ext>
              </a:extLst>
            </p:cNvPr>
            <p:cNvSpPr>
              <a:spLocks noChangeShapeType="1"/>
            </p:cNvSpPr>
            <p:nvPr/>
          </p:nvSpPr>
          <p:spPr bwMode="auto">
            <a:xfrm>
              <a:off x="1698626" y="4892675"/>
              <a:ext cx="164147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 name="Line 23">
              <a:extLst>
                <a:ext uri="{FF2B5EF4-FFF2-40B4-BE49-F238E27FC236}">
                  <a16:creationId xmlns:a16="http://schemas.microsoft.com/office/drawing/2014/main" id="{6749790F-1B23-0CE4-F1B5-DA96C5D3A531}"/>
                </a:ext>
              </a:extLst>
            </p:cNvPr>
            <p:cNvSpPr>
              <a:spLocks noChangeShapeType="1"/>
            </p:cNvSpPr>
            <p:nvPr/>
          </p:nvSpPr>
          <p:spPr bwMode="auto">
            <a:xfrm>
              <a:off x="3340101" y="4886325"/>
              <a:ext cx="0" cy="72548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3" name="Text Box 25">
              <a:extLst>
                <a:ext uri="{FF2B5EF4-FFF2-40B4-BE49-F238E27FC236}">
                  <a16:creationId xmlns:a16="http://schemas.microsoft.com/office/drawing/2014/main" id="{DC479BB2-3A02-CDD4-C888-12AC20E0AA82}"/>
                </a:ext>
              </a:extLst>
            </p:cNvPr>
            <p:cNvSpPr txBox="1">
              <a:spLocks noChangeArrowheads="1"/>
            </p:cNvSpPr>
            <p:nvPr/>
          </p:nvSpPr>
          <p:spPr bwMode="auto">
            <a:xfrm>
              <a:off x="1274763" y="4664075"/>
              <a:ext cx="415925" cy="369888"/>
            </a:xfrm>
            <a:prstGeom prst="rect">
              <a:avLst/>
            </a:prstGeom>
            <a:noFill/>
            <a:ln w="9525">
              <a:noFill/>
              <a:miter lim="800000"/>
              <a:headEnd/>
              <a:tailEnd/>
            </a:ln>
          </p:spPr>
          <p:txBody>
            <a:bodyPr wrap="none">
              <a:prstTxWarp prst="textNoShape">
                <a:avLst/>
              </a:prstTxWarp>
              <a:spAutoFit/>
            </a:bodyPr>
            <a:lstStyle/>
            <a:p>
              <a:r>
                <a:rPr lang="en-US" dirty="0"/>
                <a:t>O</a:t>
              </a:r>
              <a:r>
                <a:rPr lang="en-US" baseline="-25000" dirty="0"/>
                <a:t>2</a:t>
              </a:r>
            </a:p>
          </p:txBody>
        </p:sp>
        <p:sp>
          <p:nvSpPr>
            <p:cNvPr id="34" name="Line 21">
              <a:extLst>
                <a:ext uri="{FF2B5EF4-FFF2-40B4-BE49-F238E27FC236}">
                  <a16:creationId xmlns:a16="http://schemas.microsoft.com/office/drawing/2014/main" id="{DC3D6584-E577-14B6-E7C8-EF0A6DE4C54E}"/>
                </a:ext>
              </a:extLst>
            </p:cNvPr>
            <p:cNvSpPr>
              <a:spLocks noChangeShapeType="1"/>
            </p:cNvSpPr>
            <p:nvPr/>
          </p:nvSpPr>
          <p:spPr bwMode="auto">
            <a:xfrm>
              <a:off x="2378076" y="5278438"/>
              <a:ext cx="71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 name="Line 24">
              <a:extLst>
                <a:ext uri="{FF2B5EF4-FFF2-40B4-BE49-F238E27FC236}">
                  <a16:creationId xmlns:a16="http://schemas.microsoft.com/office/drawing/2014/main" id="{CF05B201-4954-7B2D-65B6-7E179849C844}"/>
                </a:ext>
              </a:extLst>
            </p:cNvPr>
            <p:cNvSpPr>
              <a:spLocks noChangeShapeType="1"/>
            </p:cNvSpPr>
            <p:nvPr/>
          </p:nvSpPr>
          <p:spPr bwMode="auto">
            <a:xfrm>
              <a:off x="3082926" y="5283200"/>
              <a:ext cx="0" cy="3286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6" name="Text Box 26">
              <a:extLst>
                <a:ext uri="{FF2B5EF4-FFF2-40B4-BE49-F238E27FC236}">
                  <a16:creationId xmlns:a16="http://schemas.microsoft.com/office/drawing/2014/main" id="{97DC6F14-163E-A027-C39B-59427958526D}"/>
                </a:ext>
              </a:extLst>
            </p:cNvPr>
            <p:cNvSpPr txBox="1">
              <a:spLocks noChangeArrowheads="1"/>
            </p:cNvSpPr>
            <p:nvPr/>
          </p:nvSpPr>
          <p:spPr bwMode="auto">
            <a:xfrm>
              <a:off x="1698626" y="5053013"/>
              <a:ext cx="663574" cy="369332"/>
            </a:xfrm>
            <a:prstGeom prst="rect">
              <a:avLst/>
            </a:prstGeom>
            <a:noFill/>
            <a:ln w="9525">
              <a:noFill/>
              <a:miter lim="800000"/>
              <a:headEnd/>
              <a:tailEnd/>
            </a:ln>
          </p:spPr>
          <p:txBody>
            <a:bodyPr wrap="square">
              <a:prstTxWarp prst="textNoShape">
                <a:avLst/>
              </a:prstTxWarp>
              <a:spAutoFit/>
            </a:bodyPr>
            <a:lstStyle/>
            <a:p>
              <a:r>
                <a:rPr lang="en-US" dirty="0"/>
                <a:t>Fuels</a:t>
              </a:r>
            </a:p>
          </p:txBody>
        </p:sp>
      </p:grpSp>
      <p:grpSp>
        <p:nvGrpSpPr>
          <p:cNvPr id="37" name="Group 36">
            <a:extLst>
              <a:ext uri="{FF2B5EF4-FFF2-40B4-BE49-F238E27FC236}">
                <a16:creationId xmlns:a16="http://schemas.microsoft.com/office/drawing/2014/main" id="{76D42117-7F19-4FD0-F80A-E1C023F12CDA}"/>
              </a:ext>
            </a:extLst>
          </p:cNvPr>
          <p:cNvGrpSpPr/>
          <p:nvPr/>
        </p:nvGrpSpPr>
        <p:grpSpPr>
          <a:xfrm>
            <a:off x="7625173" y="5544106"/>
            <a:ext cx="594753" cy="1062454"/>
            <a:chOff x="5199063" y="5589588"/>
            <a:chExt cx="594753" cy="1062454"/>
          </a:xfrm>
        </p:grpSpPr>
        <p:sp>
          <p:nvSpPr>
            <p:cNvPr id="38" name="Text Box 42">
              <a:extLst>
                <a:ext uri="{FF2B5EF4-FFF2-40B4-BE49-F238E27FC236}">
                  <a16:creationId xmlns:a16="http://schemas.microsoft.com/office/drawing/2014/main" id="{A45FCBC8-BA32-EA94-1DE9-6FCA9AABB6FA}"/>
                </a:ext>
              </a:extLst>
            </p:cNvPr>
            <p:cNvSpPr txBox="1">
              <a:spLocks noChangeArrowheads="1"/>
            </p:cNvSpPr>
            <p:nvPr/>
          </p:nvSpPr>
          <p:spPr bwMode="auto">
            <a:xfrm>
              <a:off x="5268913" y="5589588"/>
              <a:ext cx="524903" cy="338554"/>
            </a:xfrm>
            <a:prstGeom prst="rect">
              <a:avLst/>
            </a:prstGeom>
            <a:noFill/>
            <a:ln w="9525">
              <a:noFill/>
              <a:miter lim="800000"/>
              <a:headEnd/>
              <a:tailEnd/>
            </a:ln>
          </p:spPr>
          <p:txBody>
            <a:bodyPr wrap="none">
              <a:prstTxWarp prst="textNoShape">
                <a:avLst/>
              </a:prstTxWarp>
              <a:spAutoFit/>
            </a:bodyPr>
            <a:lstStyle/>
            <a:p>
              <a:r>
                <a:rPr lang="en-US" sz="1600" dirty="0"/>
                <a:t>4 kg</a:t>
              </a:r>
            </a:p>
          </p:txBody>
        </p:sp>
        <p:sp>
          <p:nvSpPr>
            <p:cNvPr id="39" name="Text Box 45">
              <a:extLst>
                <a:ext uri="{FF2B5EF4-FFF2-40B4-BE49-F238E27FC236}">
                  <a16:creationId xmlns:a16="http://schemas.microsoft.com/office/drawing/2014/main" id="{BA82C318-8931-441F-119D-6438615837FB}"/>
                </a:ext>
              </a:extLst>
            </p:cNvPr>
            <p:cNvSpPr txBox="1">
              <a:spLocks noChangeArrowheads="1"/>
            </p:cNvSpPr>
            <p:nvPr/>
          </p:nvSpPr>
          <p:spPr bwMode="auto">
            <a:xfrm>
              <a:off x="5205413" y="6313488"/>
              <a:ext cx="524903" cy="338554"/>
            </a:xfrm>
            <a:prstGeom prst="rect">
              <a:avLst/>
            </a:prstGeom>
            <a:noFill/>
            <a:ln w="9525">
              <a:noFill/>
              <a:miter lim="800000"/>
              <a:headEnd/>
              <a:tailEnd/>
            </a:ln>
          </p:spPr>
          <p:txBody>
            <a:bodyPr wrap="none">
              <a:prstTxWarp prst="textNoShape">
                <a:avLst/>
              </a:prstTxWarp>
              <a:spAutoFit/>
            </a:bodyPr>
            <a:lstStyle/>
            <a:p>
              <a:r>
                <a:rPr lang="en-US" sz="1600" dirty="0"/>
                <a:t>5 kg</a:t>
              </a:r>
            </a:p>
          </p:txBody>
        </p:sp>
        <p:sp>
          <p:nvSpPr>
            <p:cNvPr id="40" name="Text Box 44">
              <a:extLst>
                <a:ext uri="{FF2B5EF4-FFF2-40B4-BE49-F238E27FC236}">
                  <a16:creationId xmlns:a16="http://schemas.microsoft.com/office/drawing/2014/main" id="{B65D9936-9C7F-A5CB-F093-092809F964CF}"/>
                </a:ext>
              </a:extLst>
            </p:cNvPr>
            <p:cNvSpPr txBox="1">
              <a:spLocks noChangeArrowheads="1"/>
            </p:cNvSpPr>
            <p:nvPr/>
          </p:nvSpPr>
          <p:spPr bwMode="auto">
            <a:xfrm>
              <a:off x="5199063" y="6000750"/>
              <a:ext cx="524903" cy="338554"/>
            </a:xfrm>
            <a:prstGeom prst="rect">
              <a:avLst/>
            </a:prstGeom>
            <a:noFill/>
            <a:ln w="9525">
              <a:noFill/>
              <a:miter lim="800000"/>
              <a:headEnd/>
              <a:tailEnd/>
            </a:ln>
          </p:spPr>
          <p:txBody>
            <a:bodyPr wrap="none">
              <a:prstTxWarp prst="textNoShape">
                <a:avLst/>
              </a:prstTxWarp>
              <a:spAutoFit/>
            </a:bodyPr>
            <a:lstStyle/>
            <a:p>
              <a:r>
                <a:rPr lang="en-US" sz="1600" dirty="0"/>
                <a:t>1 kg</a:t>
              </a:r>
            </a:p>
          </p:txBody>
        </p:sp>
      </p:grpSp>
      <p:grpSp>
        <p:nvGrpSpPr>
          <p:cNvPr id="41" name="Group 40">
            <a:extLst>
              <a:ext uri="{FF2B5EF4-FFF2-40B4-BE49-F238E27FC236}">
                <a16:creationId xmlns:a16="http://schemas.microsoft.com/office/drawing/2014/main" id="{69418FFE-705F-DBF3-C9E8-640BB7FD9D7C}"/>
              </a:ext>
            </a:extLst>
          </p:cNvPr>
          <p:cNvGrpSpPr/>
          <p:nvPr/>
        </p:nvGrpSpPr>
        <p:grpSpPr>
          <a:xfrm>
            <a:off x="3904073" y="4507468"/>
            <a:ext cx="1529791" cy="1635125"/>
            <a:chOff x="1477963" y="4552950"/>
            <a:chExt cx="1529791" cy="1635125"/>
          </a:xfrm>
        </p:grpSpPr>
        <p:sp>
          <p:nvSpPr>
            <p:cNvPr id="42" name="Text Box 29">
              <a:extLst>
                <a:ext uri="{FF2B5EF4-FFF2-40B4-BE49-F238E27FC236}">
                  <a16:creationId xmlns:a16="http://schemas.microsoft.com/office/drawing/2014/main" id="{28A94C6A-332D-2B22-4297-36FFD607467A}"/>
                </a:ext>
              </a:extLst>
            </p:cNvPr>
            <p:cNvSpPr txBox="1">
              <a:spLocks noChangeArrowheads="1"/>
            </p:cNvSpPr>
            <p:nvPr/>
          </p:nvSpPr>
          <p:spPr bwMode="auto">
            <a:xfrm>
              <a:off x="1477963" y="5851525"/>
              <a:ext cx="625475" cy="336550"/>
            </a:xfrm>
            <a:prstGeom prst="rect">
              <a:avLst/>
            </a:prstGeom>
            <a:noFill/>
            <a:ln w="9525">
              <a:noFill/>
              <a:miter lim="800000"/>
              <a:headEnd/>
              <a:tailEnd/>
            </a:ln>
          </p:spPr>
          <p:txBody>
            <a:bodyPr wrap="none">
              <a:prstTxWarp prst="textNoShape">
                <a:avLst/>
              </a:prstTxWarp>
              <a:spAutoFit/>
            </a:bodyPr>
            <a:lstStyle/>
            <a:p>
              <a:r>
                <a:rPr lang="en-US" sz="1600" dirty="0"/>
                <a:t> 5 kg</a:t>
              </a:r>
            </a:p>
          </p:txBody>
        </p:sp>
        <p:sp>
          <p:nvSpPr>
            <p:cNvPr id="43" name="Text Box 29">
              <a:extLst>
                <a:ext uri="{FF2B5EF4-FFF2-40B4-BE49-F238E27FC236}">
                  <a16:creationId xmlns:a16="http://schemas.microsoft.com/office/drawing/2014/main" id="{CE0CF187-7ABE-3AAD-56CA-884E6FBB299C}"/>
                </a:ext>
              </a:extLst>
            </p:cNvPr>
            <p:cNvSpPr txBox="1">
              <a:spLocks noChangeArrowheads="1"/>
            </p:cNvSpPr>
            <p:nvPr/>
          </p:nvSpPr>
          <p:spPr bwMode="auto">
            <a:xfrm>
              <a:off x="1487488" y="5397500"/>
              <a:ext cx="571290" cy="338554"/>
            </a:xfrm>
            <a:prstGeom prst="rect">
              <a:avLst/>
            </a:prstGeom>
            <a:noFill/>
            <a:ln w="9525">
              <a:noFill/>
              <a:miter lim="800000"/>
              <a:headEnd/>
              <a:tailEnd/>
            </a:ln>
          </p:spPr>
          <p:txBody>
            <a:bodyPr wrap="none">
              <a:prstTxWarp prst="textNoShape">
                <a:avLst/>
              </a:prstTxWarp>
              <a:spAutoFit/>
            </a:bodyPr>
            <a:lstStyle/>
            <a:p>
              <a:r>
                <a:rPr lang="en-US" sz="1600" dirty="0"/>
                <a:t> 1 kg</a:t>
              </a:r>
            </a:p>
          </p:txBody>
        </p:sp>
        <p:sp>
          <p:nvSpPr>
            <p:cNvPr id="44" name="Text Box 47">
              <a:extLst>
                <a:ext uri="{FF2B5EF4-FFF2-40B4-BE49-F238E27FC236}">
                  <a16:creationId xmlns:a16="http://schemas.microsoft.com/office/drawing/2014/main" id="{3D43858E-7185-1EAE-AAFC-E2DD5344CA30}"/>
                </a:ext>
              </a:extLst>
            </p:cNvPr>
            <p:cNvSpPr txBox="1">
              <a:spLocks noChangeArrowheads="1"/>
            </p:cNvSpPr>
            <p:nvPr/>
          </p:nvSpPr>
          <p:spPr bwMode="auto">
            <a:xfrm>
              <a:off x="2254251" y="4552950"/>
              <a:ext cx="524903" cy="338554"/>
            </a:xfrm>
            <a:prstGeom prst="rect">
              <a:avLst/>
            </a:prstGeom>
            <a:noFill/>
            <a:ln w="9525">
              <a:noFill/>
              <a:miter lim="800000"/>
              <a:headEnd/>
              <a:tailEnd/>
            </a:ln>
          </p:spPr>
          <p:txBody>
            <a:bodyPr wrap="none">
              <a:prstTxWarp prst="textNoShape">
                <a:avLst/>
              </a:prstTxWarp>
              <a:spAutoFit/>
            </a:bodyPr>
            <a:lstStyle/>
            <a:p>
              <a:r>
                <a:rPr lang="en-US" sz="1600" dirty="0"/>
                <a:t>3 kg</a:t>
              </a:r>
            </a:p>
          </p:txBody>
        </p:sp>
        <p:sp>
          <p:nvSpPr>
            <p:cNvPr id="45" name="Text Box 46">
              <a:extLst>
                <a:ext uri="{FF2B5EF4-FFF2-40B4-BE49-F238E27FC236}">
                  <a16:creationId xmlns:a16="http://schemas.microsoft.com/office/drawing/2014/main" id="{46A14EDE-AB2C-407B-F9F0-7395ED2180FE}"/>
                </a:ext>
              </a:extLst>
            </p:cNvPr>
            <p:cNvSpPr txBox="1">
              <a:spLocks noChangeArrowheads="1"/>
            </p:cNvSpPr>
            <p:nvPr/>
          </p:nvSpPr>
          <p:spPr bwMode="auto">
            <a:xfrm>
              <a:off x="2482851" y="4940300"/>
              <a:ext cx="524903" cy="338554"/>
            </a:xfrm>
            <a:prstGeom prst="rect">
              <a:avLst/>
            </a:prstGeom>
            <a:noFill/>
            <a:ln w="9525">
              <a:noFill/>
              <a:miter lim="800000"/>
              <a:headEnd/>
              <a:tailEnd/>
            </a:ln>
          </p:spPr>
          <p:txBody>
            <a:bodyPr wrap="none">
              <a:prstTxWarp prst="textNoShape">
                <a:avLst/>
              </a:prstTxWarp>
              <a:spAutoFit/>
            </a:bodyPr>
            <a:lstStyle/>
            <a:p>
              <a:r>
                <a:rPr lang="en-US" sz="1600" dirty="0"/>
                <a:t>1 kg</a:t>
              </a:r>
            </a:p>
          </p:txBody>
        </p:sp>
      </p:grpSp>
      <p:grpSp>
        <p:nvGrpSpPr>
          <p:cNvPr id="46" name="Group 45">
            <a:extLst>
              <a:ext uri="{FF2B5EF4-FFF2-40B4-BE49-F238E27FC236}">
                <a16:creationId xmlns:a16="http://schemas.microsoft.com/office/drawing/2014/main" id="{F83268FA-8231-4112-2923-34F5DFA65346}"/>
              </a:ext>
            </a:extLst>
          </p:cNvPr>
          <p:cNvGrpSpPr/>
          <p:nvPr/>
        </p:nvGrpSpPr>
        <p:grpSpPr>
          <a:xfrm>
            <a:off x="3161123" y="2456418"/>
            <a:ext cx="7647146" cy="2485470"/>
            <a:chOff x="735013" y="2501900"/>
            <a:chExt cx="7647146" cy="2485470"/>
          </a:xfrm>
        </p:grpSpPr>
        <p:sp>
          <p:nvSpPr>
            <p:cNvPr id="47" name="Rectangle 2">
              <a:extLst>
                <a:ext uri="{FF2B5EF4-FFF2-40B4-BE49-F238E27FC236}">
                  <a16:creationId xmlns:a16="http://schemas.microsoft.com/office/drawing/2014/main" id="{1901E690-0903-FCDE-E4A5-7E63A19DE570}"/>
                </a:ext>
              </a:extLst>
            </p:cNvPr>
            <p:cNvSpPr>
              <a:spLocks noChangeArrowheads="1"/>
            </p:cNvSpPr>
            <p:nvPr/>
          </p:nvSpPr>
          <p:spPr bwMode="auto">
            <a:xfrm>
              <a:off x="2612668" y="3451225"/>
              <a:ext cx="2184400" cy="644525"/>
            </a:xfrm>
            <a:prstGeom prst="rect">
              <a:avLst/>
            </a:prstGeom>
            <a:solidFill>
              <a:srgbClr val="000000"/>
            </a:solidFill>
            <a:ln w="9525">
              <a:solidFill>
                <a:schemeClr val="tx1"/>
              </a:solidFill>
              <a:miter lim="800000"/>
              <a:headEnd/>
              <a:tailEnd/>
            </a:ln>
          </p:spPr>
          <p:txBody>
            <a:bodyPr wrap="none" anchor="ctr">
              <a:prstTxWarp prst="textNoShape">
                <a:avLst/>
              </a:prstTxWarp>
            </a:bodyPr>
            <a:lstStyle/>
            <a:p>
              <a:endParaRPr lang="en-US"/>
            </a:p>
          </p:txBody>
        </p:sp>
        <p:grpSp>
          <p:nvGrpSpPr>
            <p:cNvPr id="48" name="Group 47">
              <a:extLst>
                <a:ext uri="{FF2B5EF4-FFF2-40B4-BE49-F238E27FC236}">
                  <a16:creationId xmlns:a16="http://schemas.microsoft.com/office/drawing/2014/main" id="{CCD2C0FE-9285-E5AB-9C09-3E3AF83EB3AA}"/>
                </a:ext>
              </a:extLst>
            </p:cNvPr>
            <p:cNvGrpSpPr/>
            <p:nvPr/>
          </p:nvGrpSpPr>
          <p:grpSpPr>
            <a:xfrm>
              <a:off x="735013" y="2501900"/>
              <a:ext cx="7647146" cy="2485470"/>
              <a:chOff x="735013" y="2501900"/>
              <a:chExt cx="7647146" cy="2485470"/>
            </a:xfrm>
          </p:grpSpPr>
          <p:sp>
            <p:nvSpPr>
              <p:cNvPr id="49" name="Line 8">
                <a:extLst>
                  <a:ext uri="{FF2B5EF4-FFF2-40B4-BE49-F238E27FC236}">
                    <a16:creationId xmlns:a16="http://schemas.microsoft.com/office/drawing/2014/main" id="{0F401323-5337-7A20-06EF-FE96351CDE5C}"/>
                  </a:ext>
                </a:extLst>
              </p:cNvPr>
              <p:cNvSpPr>
                <a:spLocks noChangeShapeType="1"/>
              </p:cNvSpPr>
              <p:nvPr/>
            </p:nvSpPr>
            <p:spPr bwMode="auto">
              <a:xfrm>
                <a:off x="1131888" y="35718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 name="Text Box 11">
                <a:extLst>
                  <a:ext uri="{FF2B5EF4-FFF2-40B4-BE49-F238E27FC236}">
                    <a16:creationId xmlns:a16="http://schemas.microsoft.com/office/drawing/2014/main" id="{9BA4C615-F53D-32C8-53CF-0648949BE558}"/>
                  </a:ext>
                </a:extLst>
              </p:cNvPr>
              <p:cNvSpPr txBox="1">
                <a:spLocks noChangeArrowheads="1"/>
              </p:cNvSpPr>
              <p:nvPr/>
            </p:nvSpPr>
            <p:spPr bwMode="auto">
              <a:xfrm>
                <a:off x="735013" y="3362325"/>
                <a:ext cx="317500" cy="369888"/>
              </a:xfrm>
              <a:prstGeom prst="rect">
                <a:avLst/>
              </a:prstGeom>
              <a:noFill/>
              <a:ln w="9525">
                <a:noFill/>
                <a:miter lim="800000"/>
                <a:headEnd/>
                <a:tailEnd/>
              </a:ln>
            </p:spPr>
            <p:txBody>
              <a:bodyPr wrap="none">
                <a:prstTxWarp prst="textNoShape">
                  <a:avLst/>
                </a:prstTxWarp>
                <a:spAutoFit/>
              </a:bodyPr>
              <a:lstStyle/>
              <a:p>
                <a:r>
                  <a:rPr lang="en-US" dirty="0"/>
                  <a:t>A</a:t>
                </a:r>
              </a:p>
            </p:txBody>
          </p:sp>
          <p:sp>
            <p:nvSpPr>
              <p:cNvPr id="51" name="Line 9">
                <a:extLst>
                  <a:ext uri="{FF2B5EF4-FFF2-40B4-BE49-F238E27FC236}">
                    <a16:creationId xmlns:a16="http://schemas.microsoft.com/office/drawing/2014/main" id="{2BCF8023-0227-EDC2-29E5-2FF783AEE27A}"/>
                  </a:ext>
                </a:extLst>
              </p:cNvPr>
              <p:cNvSpPr>
                <a:spLocks noChangeShapeType="1"/>
              </p:cNvSpPr>
              <p:nvPr/>
            </p:nvSpPr>
            <p:spPr bwMode="auto">
              <a:xfrm>
                <a:off x="1131888" y="40290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2" name="Text Box 12">
                <a:extLst>
                  <a:ext uri="{FF2B5EF4-FFF2-40B4-BE49-F238E27FC236}">
                    <a16:creationId xmlns:a16="http://schemas.microsoft.com/office/drawing/2014/main" id="{754F77A3-A946-7132-1A06-2B9FBEF38EA9}"/>
                  </a:ext>
                </a:extLst>
              </p:cNvPr>
              <p:cNvSpPr txBox="1">
                <a:spLocks noChangeArrowheads="1"/>
              </p:cNvSpPr>
              <p:nvPr/>
            </p:nvSpPr>
            <p:spPr bwMode="auto">
              <a:xfrm>
                <a:off x="742951" y="3813175"/>
                <a:ext cx="387350" cy="457200"/>
              </a:xfrm>
              <a:prstGeom prst="rect">
                <a:avLst/>
              </a:prstGeom>
              <a:noFill/>
              <a:ln w="9525">
                <a:noFill/>
                <a:miter lim="800000"/>
                <a:headEnd/>
                <a:tailEnd/>
              </a:ln>
            </p:spPr>
            <p:txBody>
              <a:bodyPr wrap="none">
                <a:prstTxWarp prst="textNoShape">
                  <a:avLst/>
                </a:prstTxWarp>
                <a:spAutoFit/>
              </a:bodyPr>
              <a:lstStyle/>
              <a:p>
                <a:r>
                  <a:rPr lang="en-US" dirty="0"/>
                  <a:t>B</a:t>
                </a:r>
              </a:p>
            </p:txBody>
          </p:sp>
          <p:sp>
            <p:nvSpPr>
              <p:cNvPr id="53" name="Line 16">
                <a:extLst>
                  <a:ext uri="{FF2B5EF4-FFF2-40B4-BE49-F238E27FC236}">
                    <a16:creationId xmlns:a16="http://schemas.microsoft.com/office/drawing/2014/main" id="{E805A0E8-6039-397E-2268-6B72EC7C1864}"/>
                  </a:ext>
                </a:extLst>
              </p:cNvPr>
              <p:cNvSpPr>
                <a:spLocks noChangeShapeType="1"/>
              </p:cNvSpPr>
              <p:nvPr/>
            </p:nvSpPr>
            <p:spPr bwMode="auto">
              <a:xfrm>
                <a:off x="4805363" y="37369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4" name="Text Box 18">
                <a:extLst>
                  <a:ext uri="{FF2B5EF4-FFF2-40B4-BE49-F238E27FC236}">
                    <a16:creationId xmlns:a16="http://schemas.microsoft.com/office/drawing/2014/main" id="{A8DC9829-39A9-DAC7-C308-A71B8DF8D08D}"/>
                  </a:ext>
                </a:extLst>
              </p:cNvPr>
              <p:cNvSpPr txBox="1">
                <a:spLocks noChangeArrowheads="1"/>
              </p:cNvSpPr>
              <p:nvPr/>
            </p:nvSpPr>
            <p:spPr bwMode="auto">
              <a:xfrm>
                <a:off x="6284913" y="3521075"/>
                <a:ext cx="404813" cy="457200"/>
              </a:xfrm>
              <a:prstGeom prst="rect">
                <a:avLst/>
              </a:prstGeom>
              <a:noFill/>
              <a:ln w="9525">
                <a:noFill/>
                <a:miter lim="800000"/>
                <a:headEnd/>
                <a:tailEnd/>
              </a:ln>
            </p:spPr>
            <p:txBody>
              <a:bodyPr wrap="none">
                <a:prstTxWarp prst="textNoShape">
                  <a:avLst/>
                </a:prstTxWarp>
                <a:spAutoFit/>
              </a:bodyPr>
              <a:lstStyle/>
              <a:p>
                <a:r>
                  <a:rPr lang="en-US" dirty="0"/>
                  <a:t>D</a:t>
                </a:r>
              </a:p>
            </p:txBody>
          </p:sp>
          <p:sp>
            <p:nvSpPr>
              <p:cNvPr id="55" name="Line 32">
                <a:extLst>
                  <a:ext uri="{FF2B5EF4-FFF2-40B4-BE49-F238E27FC236}">
                    <a16:creationId xmlns:a16="http://schemas.microsoft.com/office/drawing/2014/main" id="{4111D8CC-8051-0F42-8EA9-6C4575796635}"/>
                  </a:ext>
                </a:extLst>
              </p:cNvPr>
              <p:cNvSpPr>
                <a:spLocks noChangeShapeType="1"/>
              </p:cNvSpPr>
              <p:nvPr/>
            </p:nvSpPr>
            <p:spPr bwMode="auto">
              <a:xfrm flipH="1">
                <a:off x="3536951" y="4064000"/>
                <a:ext cx="15240" cy="7620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6" name="Line 35">
                <a:extLst>
                  <a:ext uri="{FF2B5EF4-FFF2-40B4-BE49-F238E27FC236}">
                    <a16:creationId xmlns:a16="http://schemas.microsoft.com/office/drawing/2014/main" id="{C09C111C-9978-FB2D-F596-994019D4CEF6}"/>
                  </a:ext>
                </a:extLst>
              </p:cNvPr>
              <p:cNvSpPr>
                <a:spLocks noChangeShapeType="1"/>
              </p:cNvSpPr>
              <p:nvPr/>
            </p:nvSpPr>
            <p:spPr bwMode="auto">
              <a:xfrm>
                <a:off x="3540126" y="4824413"/>
                <a:ext cx="176212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7" name="Text Box 36">
                <a:extLst>
                  <a:ext uri="{FF2B5EF4-FFF2-40B4-BE49-F238E27FC236}">
                    <a16:creationId xmlns:a16="http://schemas.microsoft.com/office/drawing/2014/main" id="{200B1B3A-17D4-3B7F-8E2A-CDCE002795A0}"/>
                  </a:ext>
                </a:extLst>
              </p:cNvPr>
              <p:cNvSpPr txBox="1">
                <a:spLocks noChangeArrowheads="1"/>
              </p:cNvSpPr>
              <p:nvPr/>
            </p:nvSpPr>
            <p:spPr bwMode="auto">
              <a:xfrm>
                <a:off x="5316538" y="4618038"/>
                <a:ext cx="1036424" cy="369332"/>
              </a:xfrm>
              <a:prstGeom prst="rect">
                <a:avLst/>
              </a:prstGeom>
              <a:noFill/>
              <a:ln w="9525">
                <a:noFill/>
                <a:miter lim="800000"/>
                <a:headEnd/>
                <a:tailEnd/>
              </a:ln>
            </p:spPr>
            <p:txBody>
              <a:bodyPr wrap="none">
                <a:prstTxWarp prst="textNoShape">
                  <a:avLst/>
                </a:prstTxWarp>
                <a:spAutoFit/>
              </a:bodyPr>
              <a:lstStyle/>
              <a:p>
                <a:r>
                  <a:rPr lang="en-US" dirty="0"/>
                  <a:t>pollutant</a:t>
                </a:r>
              </a:p>
            </p:txBody>
          </p:sp>
          <p:sp>
            <p:nvSpPr>
              <p:cNvPr id="58" name="Line 31">
                <a:extLst>
                  <a:ext uri="{FF2B5EF4-FFF2-40B4-BE49-F238E27FC236}">
                    <a16:creationId xmlns:a16="http://schemas.microsoft.com/office/drawing/2014/main" id="{32248547-E1B1-3CD2-055C-5646C76E4BDC}"/>
                  </a:ext>
                </a:extLst>
              </p:cNvPr>
              <p:cNvSpPr>
                <a:spLocks noChangeShapeType="1"/>
              </p:cNvSpPr>
              <p:nvPr/>
            </p:nvSpPr>
            <p:spPr bwMode="auto">
              <a:xfrm>
                <a:off x="3992563" y="3981450"/>
                <a:ext cx="0" cy="20002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9" name="Line 34">
                <a:extLst>
                  <a:ext uri="{FF2B5EF4-FFF2-40B4-BE49-F238E27FC236}">
                    <a16:creationId xmlns:a16="http://schemas.microsoft.com/office/drawing/2014/main" id="{B6CAA220-A0C8-572D-6875-D73C964F54AC}"/>
                  </a:ext>
                </a:extLst>
              </p:cNvPr>
              <p:cNvSpPr>
                <a:spLocks noChangeShapeType="1"/>
              </p:cNvSpPr>
              <p:nvPr/>
            </p:nvSpPr>
            <p:spPr bwMode="auto">
              <a:xfrm>
                <a:off x="3995738" y="4175125"/>
                <a:ext cx="2506663"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0" name="Text Box 37">
                <a:extLst>
                  <a:ext uri="{FF2B5EF4-FFF2-40B4-BE49-F238E27FC236}">
                    <a16:creationId xmlns:a16="http://schemas.microsoft.com/office/drawing/2014/main" id="{B96F6608-AB0D-6B8E-0AED-42FA57B30791}"/>
                  </a:ext>
                </a:extLst>
              </p:cNvPr>
              <p:cNvSpPr txBox="1">
                <a:spLocks noChangeArrowheads="1"/>
              </p:cNvSpPr>
              <p:nvPr/>
            </p:nvSpPr>
            <p:spPr bwMode="auto">
              <a:xfrm>
                <a:off x="6656388" y="3937000"/>
                <a:ext cx="839788" cy="457200"/>
              </a:xfrm>
              <a:prstGeom prst="rect">
                <a:avLst/>
              </a:prstGeom>
              <a:noFill/>
              <a:ln w="9525">
                <a:noFill/>
                <a:miter lim="800000"/>
                <a:headEnd/>
                <a:tailEnd/>
              </a:ln>
            </p:spPr>
            <p:txBody>
              <a:bodyPr wrap="none">
                <a:prstTxWarp prst="textNoShape">
                  <a:avLst/>
                </a:prstTxWarp>
                <a:spAutoFit/>
              </a:bodyPr>
              <a:lstStyle/>
              <a:p>
                <a:r>
                  <a:rPr lang="en-US" dirty="0"/>
                  <a:t> CO</a:t>
                </a:r>
                <a:r>
                  <a:rPr lang="en-US" baseline="-25000" dirty="0"/>
                  <a:t>2</a:t>
                </a:r>
                <a:endParaRPr lang="en-US" dirty="0"/>
              </a:p>
            </p:txBody>
          </p:sp>
          <p:sp>
            <p:nvSpPr>
              <p:cNvPr id="61" name="Line 30">
                <a:extLst>
                  <a:ext uri="{FF2B5EF4-FFF2-40B4-BE49-F238E27FC236}">
                    <a16:creationId xmlns:a16="http://schemas.microsoft.com/office/drawing/2014/main" id="{CEA5C0F4-14F7-A72B-3E6F-98F9B6A1C6E1}"/>
                  </a:ext>
                </a:extLst>
              </p:cNvPr>
              <p:cNvSpPr>
                <a:spLocks noChangeShapeType="1"/>
              </p:cNvSpPr>
              <p:nvPr/>
            </p:nvSpPr>
            <p:spPr bwMode="auto">
              <a:xfrm>
                <a:off x="3740151" y="4073525"/>
                <a:ext cx="0" cy="41592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2" name="Line 33">
                <a:extLst>
                  <a:ext uri="{FF2B5EF4-FFF2-40B4-BE49-F238E27FC236}">
                    <a16:creationId xmlns:a16="http://schemas.microsoft.com/office/drawing/2014/main" id="{0EF4010E-7F0D-CE40-5ADF-74E866B35F7E}"/>
                  </a:ext>
                </a:extLst>
              </p:cNvPr>
              <p:cNvSpPr>
                <a:spLocks noChangeShapeType="1"/>
              </p:cNvSpPr>
              <p:nvPr/>
            </p:nvSpPr>
            <p:spPr bwMode="auto">
              <a:xfrm>
                <a:off x="3746501" y="4483616"/>
                <a:ext cx="333692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3" name="Text Box 38">
                <a:extLst>
                  <a:ext uri="{FF2B5EF4-FFF2-40B4-BE49-F238E27FC236}">
                    <a16:creationId xmlns:a16="http://schemas.microsoft.com/office/drawing/2014/main" id="{9D25ECCC-AE2F-586D-90C0-D1774D6992EC}"/>
                  </a:ext>
                </a:extLst>
              </p:cNvPr>
              <p:cNvSpPr txBox="1">
                <a:spLocks noChangeArrowheads="1"/>
              </p:cNvSpPr>
              <p:nvPr/>
            </p:nvSpPr>
            <p:spPr bwMode="auto">
              <a:xfrm>
                <a:off x="7107238" y="4254500"/>
                <a:ext cx="1274921" cy="369332"/>
              </a:xfrm>
              <a:prstGeom prst="rect">
                <a:avLst/>
              </a:prstGeom>
              <a:noFill/>
              <a:ln w="9525">
                <a:noFill/>
                <a:miter lim="800000"/>
                <a:headEnd/>
                <a:tailEnd/>
              </a:ln>
            </p:spPr>
            <p:txBody>
              <a:bodyPr wrap="none">
                <a:prstTxWarp prst="textNoShape">
                  <a:avLst/>
                </a:prstTxWarp>
                <a:spAutoFit/>
              </a:bodyPr>
              <a:lstStyle/>
              <a:p>
                <a:r>
                  <a:rPr lang="en-US" dirty="0"/>
                  <a:t>wastewater</a:t>
                </a:r>
              </a:p>
            </p:txBody>
          </p:sp>
          <p:sp>
            <p:nvSpPr>
              <p:cNvPr id="64" name="Line 22">
                <a:extLst>
                  <a:ext uri="{FF2B5EF4-FFF2-40B4-BE49-F238E27FC236}">
                    <a16:creationId xmlns:a16="http://schemas.microsoft.com/office/drawing/2014/main" id="{622C79ED-2442-DD2C-439F-1CD5C13515C7}"/>
                  </a:ext>
                </a:extLst>
              </p:cNvPr>
              <p:cNvSpPr>
                <a:spLocks noChangeShapeType="1"/>
              </p:cNvSpPr>
              <p:nvPr/>
            </p:nvSpPr>
            <p:spPr bwMode="auto">
              <a:xfrm>
                <a:off x="2260601" y="2730500"/>
                <a:ext cx="164147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5" name="Line 23">
                <a:extLst>
                  <a:ext uri="{FF2B5EF4-FFF2-40B4-BE49-F238E27FC236}">
                    <a16:creationId xmlns:a16="http://schemas.microsoft.com/office/drawing/2014/main" id="{8A0CE7A8-9092-189D-4B20-E747654B161C}"/>
                  </a:ext>
                </a:extLst>
              </p:cNvPr>
              <p:cNvSpPr>
                <a:spLocks noChangeShapeType="1"/>
              </p:cNvSpPr>
              <p:nvPr/>
            </p:nvSpPr>
            <p:spPr bwMode="auto">
              <a:xfrm>
                <a:off x="3902076" y="2724150"/>
                <a:ext cx="0" cy="72548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6" name="Text Box 25">
                <a:extLst>
                  <a:ext uri="{FF2B5EF4-FFF2-40B4-BE49-F238E27FC236}">
                    <a16:creationId xmlns:a16="http://schemas.microsoft.com/office/drawing/2014/main" id="{D98C5A53-5265-A0E0-E208-743C621310B7}"/>
                  </a:ext>
                </a:extLst>
              </p:cNvPr>
              <p:cNvSpPr txBox="1">
                <a:spLocks noChangeArrowheads="1"/>
              </p:cNvSpPr>
              <p:nvPr/>
            </p:nvSpPr>
            <p:spPr bwMode="auto">
              <a:xfrm>
                <a:off x="1836738" y="2501900"/>
                <a:ext cx="415925" cy="369888"/>
              </a:xfrm>
              <a:prstGeom prst="rect">
                <a:avLst/>
              </a:prstGeom>
              <a:noFill/>
              <a:ln w="9525">
                <a:noFill/>
                <a:miter lim="800000"/>
                <a:headEnd/>
                <a:tailEnd/>
              </a:ln>
            </p:spPr>
            <p:txBody>
              <a:bodyPr wrap="none">
                <a:prstTxWarp prst="textNoShape">
                  <a:avLst/>
                </a:prstTxWarp>
                <a:spAutoFit/>
              </a:bodyPr>
              <a:lstStyle/>
              <a:p>
                <a:r>
                  <a:rPr lang="en-US" dirty="0"/>
                  <a:t>O</a:t>
                </a:r>
                <a:r>
                  <a:rPr lang="en-US" baseline="-25000" dirty="0"/>
                  <a:t>2</a:t>
                </a:r>
              </a:p>
            </p:txBody>
          </p:sp>
          <p:sp>
            <p:nvSpPr>
              <p:cNvPr id="67" name="Line 21">
                <a:extLst>
                  <a:ext uri="{FF2B5EF4-FFF2-40B4-BE49-F238E27FC236}">
                    <a16:creationId xmlns:a16="http://schemas.microsoft.com/office/drawing/2014/main" id="{D9203FBD-816B-04F8-98C3-421840D59BA7}"/>
                  </a:ext>
                </a:extLst>
              </p:cNvPr>
              <p:cNvSpPr>
                <a:spLocks noChangeShapeType="1"/>
              </p:cNvSpPr>
              <p:nvPr/>
            </p:nvSpPr>
            <p:spPr bwMode="auto">
              <a:xfrm>
                <a:off x="2940051" y="3116263"/>
                <a:ext cx="71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8" name="Line 24">
                <a:extLst>
                  <a:ext uri="{FF2B5EF4-FFF2-40B4-BE49-F238E27FC236}">
                    <a16:creationId xmlns:a16="http://schemas.microsoft.com/office/drawing/2014/main" id="{410060CB-4A7C-9FC7-B55C-81E1332E9E9D}"/>
                  </a:ext>
                </a:extLst>
              </p:cNvPr>
              <p:cNvSpPr>
                <a:spLocks noChangeShapeType="1"/>
              </p:cNvSpPr>
              <p:nvPr/>
            </p:nvSpPr>
            <p:spPr bwMode="auto">
              <a:xfrm>
                <a:off x="3644901" y="3121025"/>
                <a:ext cx="0" cy="3286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9" name="Text Box 26">
                <a:extLst>
                  <a:ext uri="{FF2B5EF4-FFF2-40B4-BE49-F238E27FC236}">
                    <a16:creationId xmlns:a16="http://schemas.microsoft.com/office/drawing/2014/main" id="{E6DCBBD0-5ED0-A738-ECA9-45D95DAE3DCA}"/>
                  </a:ext>
                </a:extLst>
              </p:cNvPr>
              <p:cNvSpPr txBox="1">
                <a:spLocks noChangeArrowheads="1"/>
              </p:cNvSpPr>
              <p:nvPr/>
            </p:nvSpPr>
            <p:spPr bwMode="auto">
              <a:xfrm>
                <a:off x="2260601" y="2890838"/>
                <a:ext cx="663574" cy="369332"/>
              </a:xfrm>
              <a:prstGeom prst="rect">
                <a:avLst/>
              </a:prstGeom>
              <a:noFill/>
              <a:ln w="9525">
                <a:noFill/>
                <a:miter lim="800000"/>
                <a:headEnd/>
                <a:tailEnd/>
              </a:ln>
            </p:spPr>
            <p:txBody>
              <a:bodyPr wrap="square">
                <a:prstTxWarp prst="textNoShape">
                  <a:avLst/>
                </a:prstTxWarp>
                <a:spAutoFit/>
              </a:bodyPr>
              <a:lstStyle/>
              <a:p>
                <a:r>
                  <a:rPr lang="en-US" dirty="0"/>
                  <a:t>Fuels</a:t>
                </a:r>
              </a:p>
            </p:txBody>
          </p:sp>
        </p:grpSp>
      </p:grpSp>
      <p:grpSp>
        <p:nvGrpSpPr>
          <p:cNvPr id="70" name="Group 69">
            <a:extLst>
              <a:ext uri="{FF2B5EF4-FFF2-40B4-BE49-F238E27FC236}">
                <a16:creationId xmlns:a16="http://schemas.microsoft.com/office/drawing/2014/main" id="{30E84264-568E-E6E7-1FD3-E4FC0682A1DC}"/>
              </a:ext>
            </a:extLst>
          </p:cNvPr>
          <p:cNvGrpSpPr/>
          <p:nvPr/>
        </p:nvGrpSpPr>
        <p:grpSpPr>
          <a:xfrm>
            <a:off x="6793323" y="3348593"/>
            <a:ext cx="2236228" cy="1422401"/>
            <a:chOff x="4367213" y="3394075"/>
            <a:chExt cx="2236228" cy="1422401"/>
          </a:xfrm>
        </p:grpSpPr>
        <p:sp>
          <p:nvSpPr>
            <p:cNvPr id="71" name="Text Box 41">
              <a:extLst>
                <a:ext uri="{FF2B5EF4-FFF2-40B4-BE49-F238E27FC236}">
                  <a16:creationId xmlns:a16="http://schemas.microsoft.com/office/drawing/2014/main" id="{ECA45DAF-758F-046D-72BD-066717954152}"/>
                </a:ext>
              </a:extLst>
            </p:cNvPr>
            <p:cNvSpPr txBox="1">
              <a:spLocks noChangeArrowheads="1"/>
            </p:cNvSpPr>
            <p:nvPr/>
          </p:nvSpPr>
          <p:spPr bwMode="auto">
            <a:xfrm>
              <a:off x="5227638" y="3394075"/>
              <a:ext cx="628898" cy="338554"/>
            </a:xfrm>
            <a:prstGeom prst="rect">
              <a:avLst/>
            </a:prstGeom>
            <a:noFill/>
            <a:ln w="9525">
              <a:noFill/>
              <a:miter lim="800000"/>
              <a:headEnd/>
              <a:tailEnd/>
            </a:ln>
          </p:spPr>
          <p:txBody>
            <a:bodyPr wrap="none">
              <a:prstTxWarp prst="textNoShape">
                <a:avLst/>
              </a:prstTxWarp>
              <a:spAutoFit/>
            </a:bodyPr>
            <a:lstStyle/>
            <a:p>
              <a:r>
                <a:rPr lang="en-US" sz="1600" dirty="0"/>
                <a:t>10 kg</a:t>
              </a:r>
            </a:p>
          </p:txBody>
        </p:sp>
        <p:sp>
          <p:nvSpPr>
            <p:cNvPr id="72" name="Text Box 43">
              <a:extLst>
                <a:ext uri="{FF2B5EF4-FFF2-40B4-BE49-F238E27FC236}">
                  <a16:creationId xmlns:a16="http://schemas.microsoft.com/office/drawing/2014/main" id="{06CEC408-0D71-0F7F-2A08-31B9E3E36DD5}"/>
                </a:ext>
              </a:extLst>
            </p:cNvPr>
            <p:cNvSpPr txBox="1">
              <a:spLocks noChangeArrowheads="1"/>
            </p:cNvSpPr>
            <p:nvPr/>
          </p:nvSpPr>
          <p:spPr bwMode="auto">
            <a:xfrm>
              <a:off x="4367213" y="4446588"/>
              <a:ext cx="566738" cy="369888"/>
            </a:xfrm>
            <a:prstGeom prst="rect">
              <a:avLst/>
            </a:prstGeom>
            <a:noFill/>
            <a:ln w="9525">
              <a:noFill/>
              <a:round/>
              <a:headEnd/>
              <a:tailEnd type="triangle" w="med" len="med"/>
            </a:ln>
          </p:spPr>
          <p:txBody>
            <a:bodyPr wrap="none" anchor="ctr">
              <a:prstTxWarp prst="textNoShape">
                <a:avLst/>
              </a:prstTxWarp>
            </a:bodyPr>
            <a:lstStyle/>
            <a:p>
              <a:r>
                <a:rPr lang="en-US" sz="1600" dirty="0"/>
                <a:t>1 kg</a:t>
              </a:r>
            </a:p>
          </p:txBody>
        </p:sp>
        <p:sp>
          <p:nvSpPr>
            <p:cNvPr id="73" name="Text Box 44">
              <a:extLst>
                <a:ext uri="{FF2B5EF4-FFF2-40B4-BE49-F238E27FC236}">
                  <a16:creationId xmlns:a16="http://schemas.microsoft.com/office/drawing/2014/main" id="{9B676130-333B-CEC9-2C6C-681653CAEAF8}"/>
                </a:ext>
              </a:extLst>
            </p:cNvPr>
            <p:cNvSpPr txBox="1">
              <a:spLocks noChangeArrowheads="1"/>
            </p:cNvSpPr>
            <p:nvPr/>
          </p:nvSpPr>
          <p:spPr bwMode="auto">
            <a:xfrm>
              <a:off x="5351463" y="3870325"/>
              <a:ext cx="524903" cy="338554"/>
            </a:xfrm>
            <a:prstGeom prst="rect">
              <a:avLst/>
            </a:prstGeom>
            <a:noFill/>
            <a:ln w="9525">
              <a:noFill/>
              <a:miter lim="800000"/>
              <a:headEnd/>
              <a:tailEnd/>
            </a:ln>
          </p:spPr>
          <p:txBody>
            <a:bodyPr wrap="none">
              <a:prstTxWarp prst="textNoShape">
                <a:avLst/>
              </a:prstTxWarp>
              <a:spAutoFit/>
            </a:bodyPr>
            <a:lstStyle/>
            <a:p>
              <a:r>
                <a:rPr lang="en-US" sz="1600" dirty="0"/>
                <a:t>6 kg</a:t>
              </a:r>
            </a:p>
          </p:txBody>
        </p:sp>
        <p:sp>
          <p:nvSpPr>
            <p:cNvPr id="74" name="Text Box 45">
              <a:extLst>
                <a:ext uri="{FF2B5EF4-FFF2-40B4-BE49-F238E27FC236}">
                  <a16:creationId xmlns:a16="http://schemas.microsoft.com/office/drawing/2014/main" id="{847111E2-8287-F262-6C46-6414E851C305}"/>
                </a:ext>
              </a:extLst>
            </p:cNvPr>
            <p:cNvSpPr txBox="1">
              <a:spLocks noChangeArrowheads="1"/>
            </p:cNvSpPr>
            <p:nvPr/>
          </p:nvSpPr>
          <p:spPr bwMode="auto">
            <a:xfrm>
              <a:off x="6078538" y="4186238"/>
              <a:ext cx="524903" cy="338554"/>
            </a:xfrm>
            <a:prstGeom prst="rect">
              <a:avLst/>
            </a:prstGeom>
            <a:noFill/>
            <a:ln w="9525">
              <a:noFill/>
              <a:miter lim="800000"/>
              <a:headEnd/>
              <a:tailEnd/>
            </a:ln>
          </p:spPr>
          <p:txBody>
            <a:bodyPr wrap="none">
              <a:prstTxWarp prst="textNoShape">
                <a:avLst/>
              </a:prstTxWarp>
              <a:spAutoFit/>
            </a:bodyPr>
            <a:lstStyle/>
            <a:p>
              <a:r>
                <a:rPr lang="en-US" sz="1600" dirty="0"/>
                <a:t>1 kg</a:t>
              </a:r>
            </a:p>
          </p:txBody>
        </p:sp>
      </p:grpSp>
      <p:grpSp>
        <p:nvGrpSpPr>
          <p:cNvPr id="75" name="Group 74">
            <a:extLst>
              <a:ext uri="{FF2B5EF4-FFF2-40B4-BE49-F238E27FC236}">
                <a16:creationId xmlns:a16="http://schemas.microsoft.com/office/drawing/2014/main" id="{CAC9F070-508A-3F9A-5B2E-08C42C1E697B}"/>
              </a:ext>
            </a:extLst>
          </p:cNvPr>
          <p:cNvGrpSpPr/>
          <p:nvPr/>
        </p:nvGrpSpPr>
        <p:grpSpPr>
          <a:xfrm>
            <a:off x="3853273" y="2345293"/>
            <a:ext cx="2142566" cy="1635542"/>
            <a:chOff x="1427163" y="2390775"/>
            <a:chExt cx="2142566" cy="1635542"/>
          </a:xfrm>
        </p:grpSpPr>
        <p:sp>
          <p:nvSpPr>
            <p:cNvPr id="76" name="Text Box 27">
              <a:extLst>
                <a:ext uri="{FF2B5EF4-FFF2-40B4-BE49-F238E27FC236}">
                  <a16:creationId xmlns:a16="http://schemas.microsoft.com/office/drawing/2014/main" id="{F5BEA32A-E712-93F3-C6B3-9E18617BD17E}"/>
                </a:ext>
              </a:extLst>
            </p:cNvPr>
            <p:cNvSpPr txBox="1">
              <a:spLocks noChangeArrowheads="1"/>
            </p:cNvSpPr>
            <p:nvPr/>
          </p:nvSpPr>
          <p:spPr bwMode="auto">
            <a:xfrm>
              <a:off x="1427163" y="3233738"/>
              <a:ext cx="681038" cy="336550"/>
            </a:xfrm>
            <a:prstGeom prst="rect">
              <a:avLst/>
            </a:prstGeom>
            <a:noFill/>
            <a:ln w="9525">
              <a:noFill/>
              <a:miter lim="800000"/>
              <a:headEnd/>
              <a:tailEnd/>
            </a:ln>
          </p:spPr>
          <p:txBody>
            <a:bodyPr wrap="none">
              <a:prstTxWarp prst="textNoShape">
                <a:avLst/>
              </a:prstTxWarp>
              <a:spAutoFit/>
            </a:bodyPr>
            <a:lstStyle/>
            <a:p>
              <a:r>
                <a:rPr lang="en-US" sz="1600" dirty="0"/>
                <a:t>10 kg</a:t>
              </a:r>
            </a:p>
          </p:txBody>
        </p:sp>
        <p:sp>
          <p:nvSpPr>
            <p:cNvPr id="77" name="Text Box 28">
              <a:extLst>
                <a:ext uri="{FF2B5EF4-FFF2-40B4-BE49-F238E27FC236}">
                  <a16:creationId xmlns:a16="http://schemas.microsoft.com/office/drawing/2014/main" id="{0981BCD2-6607-C6F0-C7E5-9C5B94064D14}"/>
                </a:ext>
              </a:extLst>
            </p:cNvPr>
            <p:cNvSpPr txBox="1">
              <a:spLocks noChangeArrowheads="1"/>
            </p:cNvSpPr>
            <p:nvPr/>
          </p:nvSpPr>
          <p:spPr bwMode="auto">
            <a:xfrm>
              <a:off x="1535113" y="3687763"/>
              <a:ext cx="524903" cy="338554"/>
            </a:xfrm>
            <a:prstGeom prst="rect">
              <a:avLst/>
            </a:prstGeom>
            <a:noFill/>
            <a:ln w="9525">
              <a:noFill/>
              <a:miter lim="800000"/>
              <a:headEnd/>
              <a:tailEnd/>
            </a:ln>
          </p:spPr>
          <p:txBody>
            <a:bodyPr wrap="none">
              <a:prstTxWarp prst="textNoShape">
                <a:avLst/>
              </a:prstTxWarp>
              <a:spAutoFit/>
            </a:bodyPr>
            <a:lstStyle/>
            <a:p>
              <a:r>
                <a:rPr lang="en-US" sz="1600" dirty="0"/>
                <a:t>4 kg</a:t>
              </a:r>
            </a:p>
          </p:txBody>
        </p:sp>
        <p:sp>
          <p:nvSpPr>
            <p:cNvPr id="78" name="Text Box 47">
              <a:extLst>
                <a:ext uri="{FF2B5EF4-FFF2-40B4-BE49-F238E27FC236}">
                  <a16:creationId xmlns:a16="http://schemas.microsoft.com/office/drawing/2014/main" id="{F02FE421-690D-76BF-2473-31208A5CCAC0}"/>
                </a:ext>
              </a:extLst>
            </p:cNvPr>
            <p:cNvSpPr txBox="1">
              <a:spLocks noChangeArrowheads="1"/>
            </p:cNvSpPr>
            <p:nvPr/>
          </p:nvSpPr>
          <p:spPr bwMode="auto">
            <a:xfrm>
              <a:off x="2816226" y="2390775"/>
              <a:ext cx="524903" cy="338554"/>
            </a:xfrm>
            <a:prstGeom prst="rect">
              <a:avLst/>
            </a:prstGeom>
            <a:noFill/>
            <a:ln w="9525">
              <a:noFill/>
              <a:miter lim="800000"/>
              <a:headEnd/>
              <a:tailEnd/>
            </a:ln>
          </p:spPr>
          <p:txBody>
            <a:bodyPr wrap="none">
              <a:prstTxWarp prst="textNoShape">
                <a:avLst/>
              </a:prstTxWarp>
              <a:spAutoFit/>
            </a:bodyPr>
            <a:lstStyle/>
            <a:p>
              <a:r>
                <a:rPr lang="en-US" sz="1600" dirty="0"/>
                <a:t>3 kg</a:t>
              </a:r>
            </a:p>
          </p:txBody>
        </p:sp>
        <p:sp>
          <p:nvSpPr>
            <p:cNvPr id="79" name="Text Box 46">
              <a:extLst>
                <a:ext uri="{FF2B5EF4-FFF2-40B4-BE49-F238E27FC236}">
                  <a16:creationId xmlns:a16="http://schemas.microsoft.com/office/drawing/2014/main" id="{EE146D4C-5049-31DD-9ED8-C2CB3C302F09}"/>
                </a:ext>
              </a:extLst>
            </p:cNvPr>
            <p:cNvSpPr txBox="1">
              <a:spLocks noChangeArrowheads="1"/>
            </p:cNvSpPr>
            <p:nvPr/>
          </p:nvSpPr>
          <p:spPr bwMode="auto">
            <a:xfrm>
              <a:off x="3044826" y="2778125"/>
              <a:ext cx="524903" cy="338554"/>
            </a:xfrm>
            <a:prstGeom prst="rect">
              <a:avLst/>
            </a:prstGeom>
            <a:noFill/>
            <a:ln w="9525">
              <a:noFill/>
              <a:miter lim="800000"/>
              <a:headEnd/>
              <a:tailEnd/>
            </a:ln>
          </p:spPr>
          <p:txBody>
            <a:bodyPr wrap="none">
              <a:prstTxWarp prst="textNoShape">
                <a:avLst/>
              </a:prstTxWarp>
              <a:spAutoFit/>
            </a:bodyPr>
            <a:lstStyle/>
            <a:p>
              <a:r>
                <a:rPr lang="en-US" sz="1600" dirty="0"/>
                <a:t>1 kg</a:t>
              </a:r>
            </a:p>
          </p:txBody>
        </p:sp>
      </p:grpSp>
    </p:spTree>
    <p:extLst>
      <p:ext uri="{BB962C8B-B14F-4D97-AF65-F5344CB8AC3E}">
        <p14:creationId xmlns:p14="http://schemas.microsoft.com/office/powerpoint/2010/main" val="3651921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57</a:t>
            </a:fld>
            <a:endParaRPr lang="en-US">
              <a:solidFill>
                <a:srgbClr val="FFFFFF"/>
              </a:solidFill>
            </a:endParaRPr>
          </a:p>
        </p:txBody>
      </p:sp>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itle 1">
            <a:extLst>
              <a:ext uri="{FF2B5EF4-FFF2-40B4-BE49-F238E27FC236}">
                <a16:creationId xmlns:a16="http://schemas.microsoft.com/office/drawing/2014/main" id="{1F377340-AC6C-82A7-9A3D-3AFE1667B479}"/>
              </a:ext>
            </a:extLst>
          </p:cNvPr>
          <p:cNvSpPr txBox="1">
            <a:spLocks/>
          </p:cNvSpPr>
          <p:nvPr/>
        </p:nvSpPr>
        <p:spPr>
          <a:xfrm>
            <a:off x="1512300" y="164339"/>
            <a:ext cx="8153400" cy="990600"/>
          </a:xfrm>
          <a:prstGeom prst="rect">
            <a:avLst/>
          </a:prstGeom>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l-GR" dirty="0"/>
              <a:t>Τι είναι η επέκταση συστήματος;</a:t>
            </a:r>
            <a:endParaRPr lang="en-US" dirty="0"/>
          </a:p>
        </p:txBody>
      </p:sp>
      <p:pic>
        <p:nvPicPr>
          <p:cNvPr id="3" name="Picture 2">
            <a:extLst>
              <a:ext uri="{FF2B5EF4-FFF2-40B4-BE49-F238E27FC236}">
                <a16:creationId xmlns:a16="http://schemas.microsoft.com/office/drawing/2014/main" id="{ED598973-9475-BD67-77EB-0797FD50D29F}"/>
              </a:ext>
            </a:extLst>
          </p:cNvPr>
          <p:cNvPicPr/>
          <p:nvPr/>
        </p:nvPicPr>
        <p:blipFill>
          <a:blip r:embed="rId3" cstate="print">
            <a:extLst>
              <a:ext uri="{28A0092B-C50C-407E-A947-70E740481C1C}">
                <a14:useLocalDpi xmlns:a14="http://schemas.microsoft.com/office/drawing/2010/main"/>
              </a:ext>
            </a:extLst>
          </a:blip>
          <a:srcRect/>
          <a:stretch>
            <a:fillRect/>
          </a:stretch>
        </p:blipFill>
        <p:spPr bwMode="auto">
          <a:xfrm>
            <a:off x="3030916" y="974623"/>
            <a:ext cx="5540232" cy="3098038"/>
          </a:xfrm>
          <a:prstGeom prst="rect">
            <a:avLst/>
          </a:prstGeom>
          <a:noFill/>
          <a:ln>
            <a:noFill/>
          </a:ln>
        </p:spPr>
      </p:pic>
      <p:pic>
        <p:nvPicPr>
          <p:cNvPr id="5" name="Picture 4">
            <a:extLst>
              <a:ext uri="{FF2B5EF4-FFF2-40B4-BE49-F238E27FC236}">
                <a16:creationId xmlns:a16="http://schemas.microsoft.com/office/drawing/2014/main" id="{CABFA22F-C58E-6F1F-3813-F457A2BAA53B}"/>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482928" y="4313903"/>
            <a:ext cx="5485130" cy="2143760"/>
          </a:xfrm>
          <a:prstGeom prst="rect">
            <a:avLst/>
          </a:prstGeom>
          <a:noFill/>
          <a:ln>
            <a:noFill/>
          </a:ln>
        </p:spPr>
      </p:pic>
      <p:pic>
        <p:nvPicPr>
          <p:cNvPr id="6" name="Picture 5">
            <a:extLst>
              <a:ext uri="{FF2B5EF4-FFF2-40B4-BE49-F238E27FC236}">
                <a16:creationId xmlns:a16="http://schemas.microsoft.com/office/drawing/2014/main" id="{B93506DF-3847-58F6-6730-DB60FE029F28}"/>
              </a:ext>
            </a:extLst>
          </p:cNvPr>
          <p:cNvPicPr/>
          <p:nvPr/>
        </p:nvPicPr>
        <p:blipFill>
          <a:blip r:embed="rId5" cstate="print">
            <a:extLst>
              <a:ext uri="{28A0092B-C50C-407E-A947-70E740481C1C}">
                <a14:useLocalDpi xmlns:a14="http://schemas.microsoft.com/office/drawing/2010/main"/>
              </a:ext>
            </a:extLst>
          </a:blip>
          <a:srcRect/>
          <a:stretch>
            <a:fillRect/>
          </a:stretch>
        </p:blipFill>
        <p:spPr bwMode="auto">
          <a:xfrm>
            <a:off x="6248400" y="4349780"/>
            <a:ext cx="5481955" cy="2072005"/>
          </a:xfrm>
          <a:prstGeom prst="rect">
            <a:avLst/>
          </a:prstGeom>
          <a:noFill/>
          <a:ln>
            <a:noFill/>
          </a:ln>
        </p:spPr>
      </p:pic>
    </p:spTree>
    <p:extLst>
      <p:ext uri="{BB962C8B-B14F-4D97-AF65-F5344CB8AC3E}">
        <p14:creationId xmlns:p14="http://schemas.microsoft.com/office/powerpoint/2010/main" val="12439820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58</a:t>
            </a:fld>
            <a:endParaRPr lang="en-US">
              <a:solidFill>
                <a:srgbClr val="FFFFFF"/>
              </a:solidFill>
            </a:endParaRPr>
          </a:p>
        </p:txBody>
      </p:sp>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EA50C3E1-954E-0D81-49DD-DFF391324B07}"/>
              </a:ext>
            </a:extLst>
          </p:cNvPr>
          <p:cNvGrpSpPr/>
          <p:nvPr/>
        </p:nvGrpSpPr>
        <p:grpSpPr>
          <a:xfrm>
            <a:off x="2497394" y="334962"/>
            <a:ext cx="8204200" cy="2082800"/>
            <a:chOff x="381000" y="330200"/>
            <a:chExt cx="8204200" cy="2082800"/>
          </a:xfrm>
        </p:grpSpPr>
        <p:sp>
          <p:nvSpPr>
            <p:cNvPr id="3" name="Rectangle 2">
              <a:extLst>
                <a:ext uri="{FF2B5EF4-FFF2-40B4-BE49-F238E27FC236}">
                  <a16:creationId xmlns:a16="http://schemas.microsoft.com/office/drawing/2014/main" id="{7DE7A30D-88A7-B493-2CD7-E13BFF6EE7A8}"/>
                </a:ext>
              </a:extLst>
            </p:cNvPr>
            <p:cNvSpPr/>
            <p:nvPr/>
          </p:nvSpPr>
          <p:spPr>
            <a:xfrm>
              <a:off x="381000" y="330200"/>
              <a:ext cx="8204200" cy="20828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50">
              <a:extLst>
                <a:ext uri="{FF2B5EF4-FFF2-40B4-BE49-F238E27FC236}">
                  <a16:creationId xmlns:a16="http://schemas.microsoft.com/office/drawing/2014/main" id="{18747B6E-A430-0A1A-1E7A-C35F33708266}"/>
                </a:ext>
              </a:extLst>
            </p:cNvPr>
            <p:cNvGrpSpPr>
              <a:grpSpLocks/>
            </p:cNvGrpSpPr>
            <p:nvPr/>
          </p:nvGrpSpPr>
          <p:grpSpPr bwMode="auto">
            <a:xfrm>
              <a:off x="534988" y="530225"/>
              <a:ext cx="7775575" cy="1711325"/>
              <a:chOff x="327" y="206"/>
              <a:chExt cx="4898" cy="1078"/>
            </a:xfrm>
          </p:grpSpPr>
          <p:sp>
            <p:nvSpPr>
              <p:cNvPr id="6" name="Text Box 3">
                <a:extLst>
                  <a:ext uri="{FF2B5EF4-FFF2-40B4-BE49-F238E27FC236}">
                    <a16:creationId xmlns:a16="http://schemas.microsoft.com/office/drawing/2014/main" id="{A76F48C8-8CA6-3904-24C9-C9841ACFC746}"/>
                  </a:ext>
                </a:extLst>
              </p:cNvPr>
              <p:cNvSpPr txBox="1">
                <a:spLocks noChangeArrowheads="1"/>
              </p:cNvSpPr>
              <p:nvPr/>
            </p:nvSpPr>
            <p:spPr bwMode="auto">
              <a:xfrm>
                <a:off x="1950" y="617"/>
                <a:ext cx="1978" cy="291"/>
              </a:xfrm>
              <a:prstGeom prst="rect">
                <a:avLst/>
              </a:prstGeom>
              <a:noFill/>
              <a:ln w="9525">
                <a:noFill/>
                <a:miter lim="800000"/>
                <a:headEnd/>
                <a:tailEnd/>
              </a:ln>
            </p:spPr>
            <p:txBody>
              <a:bodyPr wrap="none">
                <a:prstTxWarp prst="textNoShape">
                  <a:avLst/>
                </a:prstTxWarp>
                <a:spAutoFit/>
              </a:bodyPr>
              <a:lstStyle/>
              <a:p>
                <a:r>
                  <a:rPr lang="en-US" b="1" dirty="0"/>
                  <a:t>A + B + C   </a:t>
                </a:r>
                <a:r>
                  <a:rPr lang="en-US" b="1" dirty="0">
                    <a:latin typeface="+mn-lt"/>
                    <a:cs typeface="Symbol" charset="2"/>
                    <a:sym typeface="Symbol" charset="2"/>
                  </a:rPr>
                  <a:t>→</a:t>
                </a:r>
                <a:r>
                  <a:rPr lang="en-US" b="1" dirty="0"/>
                  <a:t>   D + E</a:t>
                </a:r>
              </a:p>
            </p:txBody>
          </p:sp>
          <p:sp>
            <p:nvSpPr>
              <p:cNvPr id="7" name="Text Box 5">
                <a:extLst>
                  <a:ext uri="{FF2B5EF4-FFF2-40B4-BE49-F238E27FC236}">
                    <a16:creationId xmlns:a16="http://schemas.microsoft.com/office/drawing/2014/main" id="{EF730593-C3C3-0F43-EB3B-A11968CBC161}"/>
                  </a:ext>
                </a:extLst>
              </p:cNvPr>
              <p:cNvSpPr txBox="1">
                <a:spLocks noChangeArrowheads="1"/>
              </p:cNvSpPr>
              <p:nvPr/>
            </p:nvSpPr>
            <p:spPr bwMode="auto">
              <a:xfrm>
                <a:off x="4351" y="617"/>
                <a:ext cx="874" cy="288"/>
              </a:xfrm>
              <a:prstGeom prst="rect">
                <a:avLst/>
              </a:prstGeom>
              <a:noFill/>
              <a:ln w="9525">
                <a:noFill/>
                <a:miter lim="800000"/>
                <a:headEnd/>
                <a:tailEnd/>
              </a:ln>
            </p:spPr>
            <p:txBody>
              <a:bodyPr wrap="none">
                <a:prstTxWarp prst="textNoShape">
                  <a:avLst/>
                </a:prstTxWarp>
                <a:spAutoFit/>
              </a:bodyPr>
              <a:lstStyle/>
              <a:p>
                <a:r>
                  <a:rPr lang="en-US" dirty="0"/>
                  <a:t>Products</a:t>
                </a:r>
              </a:p>
            </p:txBody>
          </p:sp>
          <p:sp>
            <p:nvSpPr>
              <p:cNvPr id="9" name="Text Box 7">
                <a:extLst>
                  <a:ext uri="{FF2B5EF4-FFF2-40B4-BE49-F238E27FC236}">
                    <a16:creationId xmlns:a16="http://schemas.microsoft.com/office/drawing/2014/main" id="{3343D400-C6E9-C923-C5B2-974E542F9D09}"/>
                  </a:ext>
                </a:extLst>
              </p:cNvPr>
              <p:cNvSpPr txBox="1">
                <a:spLocks noChangeArrowheads="1"/>
              </p:cNvSpPr>
              <p:nvPr/>
            </p:nvSpPr>
            <p:spPr bwMode="auto">
              <a:xfrm>
                <a:off x="327" y="386"/>
                <a:ext cx="1279" cy="748"/>
              </a:xfrm>
              <a:prstGeom prst="rect">
                <a:avLst/>
              </a:prstGeom>
              <a:noFill/>
              <a:ln w="9525">
                <a:noFill/>
                <a:miter lim="800000"/>
                <a:headEnd/>
                <a:tailEnd/>
              </a:ln>
            </p:spPr>
            <p:txBody>
              <a:bodyPr wrap="none">
                <a:prstTxWarp prst="textNoShape">
                  <a:avLst/>
                </a:prstTxWarp>
                <a:spAutoFit/>
              </a:bodyPr>
              <a:lstStyle/>
              <a:p>
                <a:pPr algn="ctr"/>
                <a:r>
                  <a:rPr lang="en-US" dirty="0"/>
                  <a:t>Feedstocks</a:t>
                </a:r>
              </a:p>
              <a:p>
                <a:pPr algn="ctr"/>
                <a:r>
                  <a:rPr lang="en-US" dirty="0"/>
                  <a:t>or</a:t>
                </a:r>
              </a:p>
              <a:p>
                <a:pPr algn="ctr"/>
                <a:r>
                  <a:rPr lang="en-US" dirty="0"/>
                  <a:t>Intermediates</a:t>
                </a:r>
              </a:p>
            </p:txBody>
          </p:sp>
          <p:sp>
            <p:nvSpPr>
              <p:cNvPr id="10" name="Line 14">
                <a:extLst>
                  <a:ext uri="{FF2B5EF4-FFF2-40B4-BE49-F238E27FC236}">
                    <a16:creationId xmlns:a16="http://schemas.microsoft.com/office/drawing/2014/main" id="{2E0CE14F-D5C0-EC41-A9AF-4E23518F4C6B}"/>
                  </a:ext>
                </a:extLst>
              </p:cNvPr>
              <p:cNvSpPr>
                <a:spLocks noChangeShapeType="1"/>
              </p:cNvSpPr>
              <p:nvPr/>
            </p:nvSpPr>
            <p:spPr bwMode="auto">
              <a:xfrm flipV="1">
                <a:off x="2508" y="436"/>
                <a:ext cx="423" cy="59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2" name="Text Box 15">
                <a:extLst>
                  <a:ext uri="{FF2B5EF4-FFF2-40B4-BE49-F238E27FC236}">
                    <a16:creationId xmlns:a16="http://schemas.microsoft.com/office/drawing/2014/main" id="{9A415FD0-7262-3730-C117-0B261ED36CA0}"/>
                  </a:ext>
                </a:extLst>
              </p:cNvPr>
              <p:cNvSpPr txBox="1">
                <a:spLocks noChangeArrowheads="1"/>
              </p:cNvSpPr>
              <p:nvPr/>
            </p:nvSpPr>
            <p:spPr bwMode="auto">
              <a:xfrm>
                <a:off x="1981" y="1051"/>
                <a:ext cx="1683" cy="233"/>
              </a:xfrm>
              <a:prstGeom prst="rect">
                <a:avLst/>
              </a:prstGeom>
              <a:noFill/>
              <a:ln w="9525">
                <a:noFill/>
                <a:miter lim="800000"/>
                <a:headEnd/>
                <a:tailEnd/>
              </a:ln>
            </p:spPr>
            <p:txBody>
              <a:bodyPr wrap="none">
                <a:prstTxWarp prst="textNoShape">
                  <a:avLst/>
                </a:prstTxWarp>
                <a:spAutoFit/>
              </a:bodyPr>
              <a:lstStyle/>
              <a:p>
                <a:r>
                  <a:rPr lang="en-US" dirty="0"/>
                  <a:t>Energy + “Other” Reactant</a:t>
                </a:r>
              </a:p>
            </p:txBody>
          </p:sp>
          <p:sp>
            <p:nvSpPr>
              <p:cNvPr id="13" name="Text Box 20">
                <a:extLst>
                  <a:ext uri="{FF2B5EF4-FFF2-40B4-BE49-F238E27FC236}">
                    <a16:creationId xmlns:a16="http://schemas.microsoft.com/office/drawing/2014/main" id="{5CD54229-2047-653A-6642-4D81ADB61A73}"/>
                  </a:ext>
                </a:extLst>
              </p:cNvPr>
              <p:cNvSpPr txBox="1">
                <a:spLocks noChangeArrowheads="1"/>
              </p:cNvSpPr>
              <p:nvPr/>
            </p:nvSpPr>
            <p:spPr bwMode="auto">
              <a:xfrm>
                <a:off x="2931" y="206"/>
                <a:ext cx="991" cy="288"/>
              </a:xfrm>
              <a:prstGeom prst="rect">
                <a:avLst/>
              </a:prstGeom>
              <a:noFill/>
              <a:ln w="9525">
                <a:noFill/>
                <a:miter lim="800000"/>
                <a:headEnd/>
                <a:tailEnd/>
              </a:ln>
            </p:spPr>
            <p:txBody>
              <a:bodyPr wrap="none">
                <a:prstTxWarp prst="textNoShape">
                  <a:avLst/>
                </a:prstTxWarp>
                <a:spAutoFit/>
              </a:bodyPr>
              <a:lstStyle/>
              <a:p>
                <a:r>
                  <a:rPr lang="en-US"/>
                  <a:t>Emissions</a:t>
                </a:r>
              </a:p>
            </p:txBody>
          </p:sp>
        </p:grpSp>
        <p:sp>
          <p:nvSpPr>
            <p:cNvPr id="5" name="TextBox 4">
              <a:extLst>
                <a:ext uri="{FF2B5EF4-FFF2-40B4-BE49-F238E27FC236}">
                  <a16:creationId xmlns:a16="http://schemas.microsoft.com/office/drawing/2014/main" id="{F5A95925-B9F1-0125-641E-87D89EAFBF36}"/>
                </a:ext>
              </a:extLst>
            </p:cNvPr>
            <p:cNvSpPr txBox="1"/>
            <p:nvPr/>
          </p:nvSpPr>
          <p:spPr>
            <a:xfrm>
              <a:off x="825500" y="444500"/>
              <a:ext cx="1556836" cy="369332"/>
            </a:xfrm>
            <a:prstGeom prst="rect">
              <a:avLst/>
            </a:prstGeom>
            <a:noFill/>
          </p:spPr>
          <p:txBody>
            <a:bodyPr wrap="none" rtlCol="0">
              <a:spAutoFit/>
            </a:bodyPr>
            <a:lstStyle/>
            <a:p>
              <a:r>
                <a:rPr lang="en-US" dirty="0">
                  <a:solidFill>
                    <a:srgbClr val="008000"/>
                  </a:solidFill>
                </a:rPr>
                <a:t>Model Process</a:t>
              </a:r>
            </a:p>
          </p:txBody>
        </p:sp>
      </p:grpSp>
      <p:sp>
        <p:nvSpPr>
          <p:cNvPr id="14" name="Rectangle 13">
            <a:extLst>
              <a:ext uri="{FF2B5EF4-FFF2-40B4-BE49-F238E27FC236}">
                <a16:creationId xmlns:a16="http://schemas.microsoft.com/office/drawing/2014/main" id="{EB925B1F-4297-C0A4-1EA5-65260F0B88BF}"/>
              </a:ext>
            </a:extLst>
          </p:cNvPr>
          <p:cNvSpPr/>
          <p:nvPr/>
        </p:nvSpPr>
        <p:spPr>
          <a:xfrm>
            <a:off x="7539294" y="2570162"/>
            <a:ext cx="3162300" cy="7366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System Expansion</a:t>
            </a:r>
          </a:p>
        </p:txBody>
      </p:sp>
      <p:grpSp>
        <p:nvGrpSpPr>
          <p:cNvPr id="15" name="Group 14">
            <a:extLst>
              <a:ext uri="{FF2B5EF4-FFF2-40B4-BE49-F238E27FC236}">
                <a16:creationId xmlns:a16="http://schemas.microsoft.com/office/drawing/2014/main" id="{192D6C71-5493-5726-8DA5-6BE436083700}"/>
              </a:ext>
            </a:extLst>
          </p:cNvPr>
          <p:cNvGrpSpPr/>
          <p:nvPr/>
        </p:nvGrpSpPr>
        <p:grpSpPr>
          <a:xfrm>
            <a:off x="3037144" y="3937000"/>
            <a:ext cx="6375400" cy="2012394"/>
            <a:chOff x="920750" y="3932238"/>
            <a:chExt cx="6375400" cy="2012394"/>
          </a:xfrm>
        </p:grpSpPr>
        <p:grpSp>
          <p:nvGrpSpPr>
            <p:cNvPr id="16" name="Group 15">
              <a:extLst>
                <a:ext uri="{FF2B5EF4-FFF2-40B4-BE49-F238E27FC236}">
                  <a16:creationId xmlns:a16="http://schemas.microsoft.com/office/drawing/2014/main" id="{7484CF2F-047A-12E5-EB7B-1AE9728674EA}"/>
                </a:ext>
              </a:extLst>
            </p:cNvPr>
            <p:cNvGrpSpPr/>
            <p:nvPr/>
          </p:nvGrpSpPr>
          <p:grpSpPr>
            <a:xfrm>
              <a:off x="1574800" y="3932238"/>
              <a:ext cx="5721350" cy="1397019"/>
              <a:chOff x="1530350" y="1912938"/>
              <a:chExt cx="5721350" cy="1397019"/>
            </a:xfrm>
          </p:grpSpPr>
          <p:sp>
            <p:nvSpPr>
              <p:cNvPr id="20" name="Text Box 2">
                <a:extLst>
                  <a:ext uri="{FF2B5EF4-FFF2-40B4-BE49-F238E27FC236}">
                    <a16:creationId xmlns:a16="http://schemas.microsoft.com/office/drawing/2014/main" id="{DC938B34-9D8C-CD87-1BBD-C83AF33C3F0E}"/>
                  </a:ext>
                </a:extLst>
              </p:cNvPr>
              <p:cNvSpPr txBox="1">
                <a:spLocks noChangeArrowheads="1"/>
              </p:cNvSpPr>
              <p:nvPr/>
            </p:nvSpPr>
            <p:spPr bwMode="auto">
              <a:xfrm>
                <a:off x="1709815" y="2355850"/>
                <a:ext cx="1832140" cy="738664"/>
              </a:xfrm>
              <a:prstGeom prst="rect">
                <a:avLst/>
              </a:prstGeom>
              <a:noFill/>
              <a:ln w="9525">
                <a:noFill/>
                <a:miter lim="800000"/>
                <a:headEnd/>
                <a:tailEnd/>
              </a:ln>
            </p:spPr>
            <p:txBody>
              <a:bodyPr wrap="none">
                <a:prstTxWarp prst="textNoShape">
                  <a:avLst/>
                </a:prstTxWarp>
                <a:spAutoFit/>
              </a:bodyPr>
              <a:lstStyle/>
              <a:p>
                <a:r>
                  <a:rPr lang="en-US" sz="1400" dirty="0"/>
                  <a:t>D (function unit) kg/kg</a:t>
                </a:r>
              </a:p>
              <a:p>
                <a:endParaRPr lang="en-US" sz="1400" dirty="0"/>
              </a:p>
              <a:p>
                <a:r>
                  <a:rPr lang="en-US" sz="1400" dirty="0"/>
                  <a:t>E (function unit) kg/kg</a:t>
                </a:r>
              </a:p>
            </p:txBody>
          </p:sp>
          <p:sp>
            <p:nvSpPr>
              <p:cNvPr id="21" name="Text Box 5">
                <a:extLst>
                  <a:ext uri="{FF2B5EF4-FFF2-40B4-BE49-F238E27FC236}">
                    <a16:creationId xmlns:a16="http://schemas.microsoft.com/office/drawing/2014/main" id="{C4F7095A-9B5D-3017-8CD2-C22A65697B9C}"/>
                  </a:ext>
                </a:extLst>
              </p:cNvPr>
              <p:cNvSpPr txBox="1">
                <a:spLocks noChangeArrowheads="1"/>
              </p:cNvSpPr>
              <p:nvPr/>
            </p:nvSpPr>
            <p:spPr bwMode="auto">
              <a:xfrm>
                <a:off x="3675631" y="1928813"/>
                <a:ext cx="1060241" cy="307975"/>
              </a:xfrm>
              <a:prstGeom prst="rect">
                <a:avLst/>
              </a:prstGeom>
              <a:noFill/>
              <a:ln w="9525">
                <a:noFill/>
                <a:miter lim="800000"/>
                <a:headEnd/>
                <a:tailEnd/>
              </a:ln>
            </p:spPr>
            <p:txBody>
              <a:bodyPr wrap="none">
                <a:prstTxWarp prst="textNoShape">
                  <a:avLst/>
                </a:prstTxWarp>
                <a:spAutoFit/>
              </a:bodyPr>
              <a:lstStyle/>
              <a:p>
                <a:r>
                  <a:rPr lang="en-US" sz="1400" dirty="0"/>
                  <a:t>Wastewater</a:t>
                </a:r>
              </a:p>
            </p:txBody>
          </p:sp>
          <p:sp>
            <p:nvSpPr>
              <p:cNvPr id="22" name="Text Box 15">
                <a:extLst>
                  <a:ext uri="{FF2B5EF4-FFF2-40B4-BE49-F238E27FC236}">
                    <a16:creationId xmlns:a16="http://schemas.microsoft.com/office/drawing/2014/main" id="{841568AE-E09A-70E1-C60C-80F83212D19A}"/>
                  </a:ext>
                </a:extLst>
              </p:cNvPr>
              <p:cNvSpPr txBox="1">
                <a:spLocks noChangeArrowheads="1"/>
              </p:cNvSpPr>
              <p:nvPr/>
            </p:nvSpPr>
            <p:spPr bwMode="auto">
              <a:xfrm>
                <a:off x="4085936" y="2355850"/>
                <a:ext cx="415498" cy="738664"/>
              </a:xfrm>
              <a:prstGeom prst="rect">
                <a:avLst/>
              </a:prstGeom>
              <a:noFill/>
              <a:ln w="9525">
                <a:noFill/>
                <a:miter lim="800000"/>
                <a:headEnd/>
                <a:tailEnd/>
              </a:ln>
            </p:spPr>
            <p:txBody>
              <a:bodyPr wrap="none">
                <a:prstTxWarp prst="textNoShape">
                  <a:avLst/>
                </a:prstTxWarp>
                <a:spAutoFit/>
              </a:bodyPr>
              <a:lstStyle/>
              <a:p>
                <a:r>
                  <a:rPr lang="en-US" sz="1400" dirty="0"/>
                  <a:t>0.6</a:t>
                </a:r>
              </a:p>
              <a:p>
                <a:endParaRPr lang="en-US" sz="1400" dirty="0"/>
              </a:p>
              <a:p>
                <a:r>
                  <a:rPr lang="en-US" sz="1400" dirty="0"/>
                  <a:t>-</a:t>
                </a:r>
              </a:p>
            </p:txBody>
          </p:sp>
          <p:sp>
            <p:nvSpPr>
              <p:cNvPr id="23" name="Text Box 6">
                <a:extLst>
                  <a:ext uri="{FF2B5EF4-FFF2-40B4-BE49-F238E27FC236}">
                    <a16:creationId xmlns:a16="http://schemas.microsoft.com/office/drawing/2014/main" id="{86A86EAE-9F54-35B7-9362-AA1AAB9C7551}"/>
                  </a:ext>
                </a:extLst>
              </p:cNvPr>
              <p:cNvSpPr txBox="1">
                <a:spLocks noChangeArrowheads="1"/>
              </p:cNvSpPr>
              <p:nvPr/>
            </p:nvSpPr>
            <p:spPr bwMode="auto">
              <a:xfrm>
                <a:off x="5097642" y="1922463"/>
                <a:ext cx="368453" cy="307975"/>
              </a:xfrm>
              <a:prstGeom prst="rect">
                <a:avLst/>
              </a:prstGeom>
              <a:noFill/>
              <a:ln w="9525">
                <a:noFill/>
                <a:miter lim="800000"/>
                <a:headEnd/>
                <a:tailEnd/>
              </a:ln>
            </p:spPr>
            <p:txBody>
              <a:bodyPr wrap="none">
                <a:prstTxWarp prst="textNoShape">
                  <a:avLst/>
                </a:prstTxWarp>
                <a:spAutoFit/>
              </a:bodyPr>
              <a:lstStyle/>
              <a:p>
                <a:r>
                  <a:rPr lang="en-US" sz="1400" dirty="0"/>
                  <a:t>CO</a:t>
                </a:r>
                <a:r>
                  <a:rPr lang="en-US" sz="1400" baseline="-25000" dirty="0"/>
                  <a:t>2</a:t>
                </a:r>
                <a:endParaRPr lang="en-US" sz="1400" dirty="0"/>
              </a:p>
            </p:txBody>
          </p:sp>
          <p:sp>
            <p:nvSpPr>
              <p:cNvPr id="24" name="Text Box 16">
                <a:extLst>
                  <a:ext uri="{FF2B5EF4-FFF2-40B4-BE49-F238E27FC236}">
                    <a16:creationId xmlns:a16="http://schemas.microsoft.com/office/drawing/2014/main" id="{C3E8C4BE-F115-CCD7-0832-6A2D80668DF3}"/>
                  </a:ext>
                </a:extLst>
              </p:cNvPr>
              <p:cNvSpPr txBox="1">
                <a:spLocks noChangeArrowheads="1"/>
              </p:cNvSpPr>
              <p:nvPr/>
            </p:nvSpPr>
            <p:spPr bwMode="auto">
              <a:xfrm>
                <a:off x="5144038" y="2349500"/>
                <a:ext cx="415498" cy="738664"/>
              </a:xfrm>
              <a:prstGeom prst="rect">
                <a:avLst/>
              </a:prstGeom>
              <a:noFill/>
              <a:ln w="9525">
                <a:noFill/>
                <a:miter lim="800000"/>
                <a:headEnd/>
                <a:tailEnd/>
              </a:ln>
            </p:spPr>
            <p:txBody>
              <a:bodyPr wrap="none">
                <a:prstTxWarp prst="textNoShape">
                  <a:avLst/>
                </a:prstTxWarp>
                <a:spAutoFit/>
              </a:bodyPr>
              <a:lstStyle/>
              <a:p>
                <a:r>
                  <a:rPr lang="en-US" sz="1400" dirty="0"/>
                  <a:t>0.7</a:t>
                </a:r>
              </a:p>
              <a:p>
                <a:endParaRPr lang="en-US" sz="1400" dirty="0"/>
              </a:p>
              <a:p>
                <a:r>
                  <a:rPr lang="en-US" sz="1400" dirty="0"/>
                  <a:t>-</a:t>
                </a:r>
              </a:p>
            </p:txBody>
          </p:sp>
          <p:sp>
            <p:nvSpPr>
              <p:cNvPr id="25" name="Text Box 7">
                <a:extLst>
                  <a:ext uri="{FF2B5EF4-FFF2-40B4-BE49-F238E27FC236}">
                    <a16:creationId xmlns:a16="http://schemas.microsoft.com/office/drawing/2014/main" id="{3BCD1936-C2C4-BD1E-6A15-9250D8DFC30A}"/>
                  </a:ext>
                </a:extLst>
              </p:cNvPr>
              <p:cNvSpPr txBox="1">
                <a:spLocks noChangeArrowheads="1"/>
              </p:cNvSpPr>
              <p:nvPr/>
            </p:nvSpPr>
            <p:spPr bwMode="auto">
              <a:xfrm>
                <a:off x="5946606" y="1927225"/>
                <a:ext cx="720613" cy="307975"/>
              </a:xfrm>
              <a:prstGeom prst="rect">
                <a:avLst/>
              </a:prstGeom>
              <a:noFill/>
              <a:ln w="9525">
                <a:noFill/>
                <a:miter lim="800000"/>
                <a:headEnd/>
                <a:tailEnd/>
              </a:ln>
            </p:spPr>
            <p:txBody>
              <a:bodyPr wrap="none">
                <a:prstTxWarp prst="textNoShape">
                  <a:avLst/>
                </a:prstTxWarp>
                <a:spAutoFit/>
              </a:bodyPr>
              <a:lstStyle/>
              <a:p>
                <a:r>
                  <a:rPr lang="en-US" sz="1400" dirty="0"/>
                  <a:t>Pollutants</a:t>
                </a:r>
              </a:p>
            </p:txBody>
          </p:sp>
          <p:sp>
            <p:nvSpPr>
              <p:cNvPr id="26" name="Text Box 17">
                <a:extLst>
                  <a:ext uri="{FF2B5EF4-FFF2-40B4-BE49-F238E27FC236}">
                    <a16:creationId xmlns:a16="http://schemas.microsoft.com/office/drawing/2014/main" id="{E06C61CA-FF8C-5272-8D91-28269FDF0257}"/>
                  </a:ext>
                </a:extLst>
              </p:cNvPr>
              <p:cNvSpPr txBox="1">
                <a:spLocks noChangeArrowheads="1"/>
              </p:cNvSpPr>
              <p:nvPr/>
            </p:nvSpPr>
            <p:spPr bwMode="auto">
              <a:xfrm>
                <a:off x="6187097" y="2355850"/>
                <a:ext cx="411979" cy="954107"/>
              </a:xfrm>
              <a:prstGeom prst="rect">
                <a:avLst/>
              </a:prstGeom>
              <a:noFill/>
              <a:ln w="9525">
                <a:noFill/>
                <a:miter lim="800000"/>
                <a:headEnd/>
                <a:tailEnd/>
              </a:ln>
            </p:spPr>
            <p:txBody>
              <a:bodyPr wrap="none">
                <a:prstTxWarp prst="textNoShape">
                  <a:avLst/>
                </a:prstTxWarp>
                <a:spAutoFit/>
              </a:bodyPr>
              <a:lstStyle/>
              <a:p>
                <a:r>
                  <a:rPr lang="en-US" sz="1400" dirty="0"/>
                  <a:t>0.1</a:t>
                </a:r>
              </a:p>
              <a:p>
                <a:endParaRPr lang="en-US" sz="1400" dirty="0"/>
              </a:p>
              <a:p>
                <a:r>
                  <a:rPr lang="en-US" sz="1400" dirty="0"/>
                  <a:t>-</a:t>
                </a:r>
              </a:p>
              <a:p>
                <a:endParaRPr lang="en-US" sz="1400" dirty="0"/>
              </a:p>
            </p:txBody>
          </p:sp>
          <p:grpSp>
            <p:nvGrpSpPr>
              <p:cNvPr id="27" name="Group 26">
                <a:extLst>
                  <a:ext uri="{FF2B5EF4-FFF2-40B4-BE49-F238E27FC236}">
                    <a16:creationId xmlns:a16="http://schemas.microsoft.com/office/drawing/2014/main" id="{ACF15BDD-60DF-371A-CE44-7D802082DB49}"/>
                  </a:ext>
                </a:extLst>
              </p:cNvPr>
              <p:cNvGrpSpPr/>
              <p:nvPr/>
            </p:nvGrpSpPr>
            <p:grpSpPr>
              <a:xfrm>
                <a:off x="1530350" y="1912938"/>
                <a:ext cx="5721350" cy="1268412"/>
                <a:chOff x="1530350" y="1912938"/>
                <a:chExt cx="6381750" cy="1287462"/>
              </a:xfrm>
            </p:grpSpPr>
            <p:sp>
              <p:nvSpPr>
                <p:cNvPr id="28" name="Line 18">
                  <a:extLst>
                    <a:ext uri="{FF2B5EF4-FFF2-40B4-BE49-F238E27FC236}">
                      <a16:creationId xmlns:a16="http://schemas.microsoft.com/office/drawing/2014/main" id="{C30DD2F1-ECFE-8ABD-5437-87BEB5151101}"/>
                    </a:ext>
                  </a:extLst>
                </p:cNvPr>
                <p:cNvSpPr>
                  <a:spLocks noChangeShapeType="1"/>
                </p:cNvSpPr>
                <p:nvPr/>
              </p:nvSpPr>
              <p:spPr bwMode="auto">
                <a:xfrm>
                  <a:off x="1549400" y="2332038"/>
                  <a:ext cx="636270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29" name="Line 19">
                  <a:extLst>
                    <a:ext uri="{FF2B5EF4-FFF2-40B4-BE49-F238E27FC236}">
                      <a16:creationId xmlns:a16="http://schemas.microsoft.com/office/drawing/2014/main" id="{99322AFA-B9F8-249E-F748-B145F1BD5AEB}"/>
                    </a:ext>
                  </a:extLst>
                </p:cNvPr>
                <p:cNvSpPr>
                  <a:spLocks noChangeShapeType="1"/>
                </p:cNvSpPr>
                <p:nvPr/>
              </p:nvSpPr>
              <p:spPr bwMode="auto">
                <a:xfrm>
                  <a:off x="1530350" y="3200400"/>
                  <a:ext cx="638175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30" name="Line 20">
                  <a:extLst>
                    <a:ext uri="{FF2B5EF4-FFF2-40B4-BE49-F238E27FC236}">
                      <a16:creationId xmlns:a16="http://schemas.microsoft.com/office/drawing/2014/main" id="{B432A01E-701F-256C-E6A2-6C170A5C3097}"/>
                    </a:ext>
                  </a:extLst>
                </p:cNvPr>
                <p:cNvSpPr>
                  <a:spLocks noChangeShapeType="1"/>
                </p:cNvSpPr>
                <p:nvPr/>
              </p:nvSpPr>
              <p:spPr bwMode="auto">
                <a:xfrm>
                  <a:off x="1549400" y="1912938"/>
                  <a:ext cx="636270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grpSp>
        </p:grpSp>
        <p:sp>
          <p:nvSpPr>
            <p:cNvPr id="18" name="TextBox 17">
              <a:extLst>
                <a:ext uri="{FF2B5EF4-FFF2-40B4-BE49-F238E27FC236}">
                  <a16:creationId xmlns:a16="http://schemas.microsoft.com/office/drawing/2014/main" id="{23620830-8CC5-B833-B8D2-6D3631F58069}"/>
                </a:ext>
              </a:extLst>
            </p:cNvPr>
            <p:cNvSpPr txBox="1"/>
            <p:nvPr/>
          </p:nvSpPr>
          <p:spPr>
            <a:xfrm>
              <a:off x="920750" y="5575300"/>
              <a:ext cx="5792609" cy="369332"/>
            </a:xfrm>
            <a:prstGeom prst="rect">
              <a:avLst/>
            </a:prstGeom>
            <a:noFill/>
          </p:spPr>
          <p:txBody>
            <a:bodyPr wrap="none" rtlCol="0">
              <a:spAutoFit/>
            </a:bodyPr>
            <a:lstStyle/>
            <a:p>
              <a:r>
                <a:rPr lang="en-US" dirty="0"/>
                <a:t>Step 1 – Assign all non-product flows to one of the products</a:t>
              </a:r>
            </a:p>
          </p:txBody>
        </p:sp>
      </p:grpSp>
      <p:grpSp>
        <p:nvGrpSpPr>
          <p:cNvPr id="31" name="Group 30">
            <a:extLst>
              <a:ext uri="{FF2B5EF4-FFF2-40B4-BE49-F238E27FC236}">
                <a16:creationId xmlns:a16="http://schemas.microsoft.com/office/drawing/2014/main" id="{44303136-E8D7-884A-4F6D-0639DC972ADB}"/>
              </a:ext>
            </a:extLst>
          </p:cNvPr>
          <p:cNvGrpSpPr/>
          <p:nvPr/>
        </p:nvGrpSpPr>
        <p:grpSpPr>
          <a:xfrm>
            <a:off x="3048257" y="2439987"/>
            <a:ext cx="7153275" cy="3808413"/>
            <a:chOff x="931863" y="2435225"/>
            <a:chExt cx="7153275" cy="3808413"/>
          </a:xfrm>
        </p:grpSpPr>
        <p:sp>
          <p:nvSpPr>
            <p:cNvPr id="32" name="Rectangle 2">
              <a:extLst>
                <a:ext uri="{FF2B5EF4-FFF2-40B4-BE49-F238E27FC236}">
                  <a16:creationId xmlns:a16="http://schemas.microsoft.com/office/drawing/2014/main" id="{78E12FC7-EA4F-67A5-F6C8-F49B34048AAB}"/>
                </a:ext>
              </a:extLst>
            </p:cNvPr>
            <p:cNvSpPr>
              <a:spLocks noChangeArrowheads="1"/>
            </p:cNvSpPr>
            <p:nvPr/>
          </p:nvSpPr>
          <p:spPr bwMode="auto">
            <a:xfrm>
              <a:off x="3017838" y="3444875"/>
              <a:ext cx="2184400" cy="1549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nvGrpSpPr>
            <p:cNvPr id="33" name="Group 32">
              <a:extLst>
                <a:ext uri="{FF2B5EF4-FFF2-40B4-BE49-F238E27FC236}">
                  <a16:creationId xmlns:a16="http://schemas.microsoft.com/office/drawing/2014/main" id="{5CD86281-9CB1-3B09-85C9-57B34A0A78D3}"/>
                </a:ext>
              </a:extLst>
            </p:cNvPr>
            <p:cNvGrpSpPr/>
            <p:nvPr/>
          </p:nvGrpSpPr>
          <p:grpSpPr>
            <a:xfrm>
              <a:off x="5202238" y="3708400"/>
              <a:ext cx="2035175" cy="939800"/>
              <a:chOff x="5202238" y="3708400"/>
              <a:chExt cx="2035175" cy="939800"/>
            </a:xfrm>
          </p:grpSpPr>
          <p:sp>
            <p:nvSpPr>
              <p:cNvPr id="70" name="Line 16">
                <a:extLst>
                  <a:ext uri="{FF2B5EF4-FFF2-40B4-BE49-F238E27FC236}">
                    <a16:creationId xmlns:a16="http://schemas.microsoft.com/office/drawing/2014/main" id="{DDF351F5-BC87-5A75-DCA5-B123DE7475B8}"/>
                  </a:ext>
                </a:extLst>
              </p:cNvPr>
              <p:cNvSpPr>
                <a:spLocks noChangeShapeType="1"/>
              </p:cNvSpPr>
              <p:nvPr/>
            </p:nvSpPr>
            <p:spPr bwMode="auto">
              <a:xfrm>
                <a:off x="5202238" y="39274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1" name="Line 17">
                <a:extLst>
                  <a:ext uri="{FF2B5EF4-FFF2-40B4-BE49-F238E27FC236}">
                    <a16:creationId xmlns:a16="http://schemas.microsoft.com/office/drawing/2014/main" id="{A3198DB3-7103-BE9D-89C7-BBD8EFECAB32}"/>
                  </a:ext>
                </a:extLst>
              </p:cNvPr>
              <p:cNvSpPr>
                <a:spLocks noChangeShapeType="1"/>
              </p:cNvSpPr>
              <p:nvPr/>
            </p:nvSpPr>
            <p:spPr bwMode="auto">
              <a:xfrm>
                <a:off x="5227638" y="43973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2" name="Text Box 18">
                <a:extLst>
                  <a:ext uri="{FF2B5EF4-FFF2-40B4-BE49-F238E27FC236}">
                    <a16:creationId xmlns:a16="http://schemas.microsoft.com/office/drawing/2014/main" id="{096C52D1-C4D2-ABE5-861E-1F50A15ABDEE}"/>
                  </a:ext>
                </a:extLst>
              </p:cNvPr>
              <p:cNvSpPr txBox="1">
                <a:spLocks noChangeArrowheads="1"/>
              </p:cNvSpPr>
              <p:nvPr/>
            </p:nvSpPr>
            <p:spPr bwMode="auto">
              <a:xfrm>
                <a:off x="6824663" y="3708400"/>
                <a:ext cx="404813" cy="457200"/>
              </a:xfrm>
              <a:prstGeom prst="rect">
                <a:avLst/>
              </a:prstGeom>
              <a:noFill/>
              <a:ln w="9525">
                <a:noFill/>
                <a:miter lim="800000"/>
                <a:headEnd/>
                <a:tailEnd/>
              </a:ln>
            </p:spPr>
            <p:txBody>
              <a:bodyPr wrap="none">
                <a:prstTxWarp prst="textNoShape">
                  <a:avLst/>
                </a:prstTxWarp>
                <a:spAutoFit/>
              </a:bodyPr>
              <a:lstStyle/>
              <a:p>
                <a:r>
                  <a:rPr lang="en-US" dirty="0"/>
                  <a:t>D</a:t>
                </a:r>
              </a:p>
            </p:txBody>
          </p:sp>
          <p:sp>
            <p:nvSpPr>
              <p:cNvPr id="73" name="Text Box 19">
                <a:extLst>
                  <a:ext uri="{FF2B5EF4-FFF2-40B4-BE49-F238E27FC236}">
                    <a16:creationId xmlns:a16="http://schemas.microsoft.com/office/drawing/2014/main" id="{525F9508-9E27-A42F-A042-A86731872608}"/>
                  </a:ext>
                </a:extLst>
              </p:cNvPr>
              <p:cNvSpPr txBox="1">
                <a:spLocks noChangeArrowheads="1"/>
              </p:cNvSpPr>
              <p:nvPr/>
            </p:nvSpPr>
            <p:spPr bwMode="auto">
              <a:xfrm>
                <a:off x="6850063" y="4191000"/>
                <a:ext cx="387350" cy="457200"/>
              </a:xfrm>
              <a:prstGeom prst="rect">
                <a:avLst/>
              </a:prstGeom>
              <a:noFill/>
              <a:ln w="9525">
                <a:noFill/>
                <a:miter lim="800000"/>
                <a:headEnd/>
                <a:tailEnd/>
              </a:ln>
            </p:spPr>
            <p:txBody>
              <a:bodyPr wrap="none">
                <a:prstTxWarp prst="textNoShape">
                  <a:avLst/>
                </a:prstTxWarp>
                <a:spAutoFit/>
              </a:bodyPr>
              <a:lstStyle/>
              <a:p>
                <a:r>
                  <a:rPr lang="en-US"/>
                  <a:t>E</a:t>
                </a:r>
              </a:p>
            </p:txBody>
          </p:sp>
        </p:grpSp>
        <p:grpSp>
          <p:nvGrpSpPr>
            <p:cNvPr id="34" name="Group 33">
              <a:extLst>
                <a:ext uri="{FF2B5EF4-FFF2-40B4-BE49-F238E27FC236}">
                  <a16:creationId xmlns:a16="http://schemas.microsoft.com/office/drawing/2014/main" id="{784EDEC6-CC63-2DA1-B8E7-0A1406F90DE6}"/>
                </a:ext>
              </a:extLst>
            </p:cNvPr>
            <p:cNvGrpSpPr/>
            <p:nvPr/>
          </p:nvGrpSpPr>
          <p:grpSpPr>
            <a:xfrm>
              <a:off x="931863" y="2603500"/>
              <a:ext cx="3198813" cy="2451100"/>
              <a:chOff x="931863" y="2603500"/>
              <a:chExt cx="3198813" cy="2451100"/>
            </a:xfrm>
          </p:grpSpPr>
          <p:sp>
            <p:nvSpPr>
              <p:cNvPr id="57" name="Line 24">
                <a:extLst>
                  <a:ext uri="{FF2B5EF4-FFF2-40B4-BE49-F238E27FC236}">
                    <a16:creationId xmlns:a16="http://schemas.microsoft.com/office/drawing/2014/main" id="{D27693C3-3990-1E8C-F9EE-AC0022AF5262}"/>
                  </a:ext>
                </a:extLst>
              </p:cNvPr>
              <p:cNvSpPr>
                <a:spLocks noChangeShapeType="1"/>
              </p:cNvSpPr>
              <p:nvPr/>
            </p:nvSpPr>
            <p:spPr bwMode="auto">
              <a:xfrm>
                <a:off x="3556001" y="3249613"/>
                <a:ext cx="0" cy="203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nvGrpSpPr>
              <p:cNvPr id="58" name="Group 57">
                <a:extLst>
                  <a:ext uri="{FF2B5EF4-FFF2-40B4-BE49-F238E27FC236}">
                    <a16:creationId xmlns:a16="http://schemas.microsoft.com/office/drawing/2014/main" id="{B0BEBBE0-319A-9CC3-00AD-12B6FDF49DE4}"/>
                  </a:ext>
                </a:extLst>
              </p:cNvPr>
              <p:cNvGrpSpPr/>
              <p:nvPr/>
            </p:nvGrpSpPr>
            <p:grpSpPr>
              <a:xfrm>
                <a:off x="931863" y="2603500"/>
                <a:ext cx="3198813" cy="2451100"/>
                <a:chOff x="931863" y="2603500"/>
                <a:chExt cx="3198813" cy="2451100"/>
              </a:xfrm>
            </p:grpSpPr>
            <p:sp>
              <p:nvSpPr>
                <p:cNvPr id="59" name="Line 8">
                  <a:extLst>
                    <a:ext uri="{FF2B5EF4-FFF2-40B4-BE49-F238E27FC236}">
                      <a16:creationId xmlns:a16="http://schemas.microsoft.com/office/drawing/2014/main" id="{0B7E5DA3-2251-396F-AEBF-FFB0EDFA24EB}"/>
                    </a:ext>
                  </a:extLst>
                </p:cNvPr>
                <p:cNvSpPr>
                  <a:spLocks noChangeShapeType="1"/>
                </p:cNvSpPr>
                <p:nvPr/>
              </p:nvSpPr>
              <p:spPr bwMode="auto">
                <a:xfrm>
                  <a:off x="1531938" y="36988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0" name="Line 9">
                  <a:extLst>
                    <a:ext uri="{FF2B5EF4-FFF2-40B4-BE49-F238E27FC236}">
                      <a16:creationId xmlns:a16="http://schemas.microsoft.com/office/drawing/2014/main" id="{AC611E7F-32E2-10FE-F160-CAFB433DF272}"/>
                    </a:ext>
                  </a:extLst>
                </p:cNvPr>
                <p:cNvSpPr>
                  <a:spLocks noChangeShapeType="1"/>
                </p:cNvSpPr>
                <p:nvPr/>
              </p:nvSpPr>
              <p:spPr bwMode="auto">
                <a:xfrm>
                  <a:off x="1531938" y="42576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1" name="Line 10">
                  <a:extLst>
                    <a:ext uri="{FF2B5EF4-FFF2-40B4-BE49-F238E27FC236}">
                      <a16:creationId xmlns:a16="http://schemas.microsoft.com/office/drawing/2014/main" id="{8EC90A9E-1BFF-51C9-302F-240E46D36D52}"/>
                    </a:ext>
                  </a:extLst>
                </p:cNvPr>
                <p:cNvSpPr>
                  <a:spLocks noChangeShapeType="1"/>
                </p:cNvSpPr>
                <p:nvPr/>
              </p:nvSpPr>
              <p:spPr bwMode="auto">
                <a:xfrm>
                  <a:off x="1519238" y="48164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2" name="Text Box 11">
                  <a:extLst>
                    <a:ext uri="{FF2B5EF4-FFF2-40B4-BE49-F238E27FC236}">
                      <a16:creationId xmlns:a16="http://schemas.microsoft.com/office/drawing/2014/main" id="{C32FABAF-5EA6-BC09-E8A4-31D3E4103303}"/>
                    </a:ext>
                  </a:extLst>
                </p:cNvPr>
                <p:cNvSpPr txBox="1">
                  <a:spLocks noChangeArrowheads="1"/>
                </p:cNvSpPr>
                <p:nvPr/>
              </p:nvSpPr>
              <p:spPr bwMode="auto">
                <a:xfrm>
                  <a:off x="941388" y="3454400"/>
                  <a:ext cx="387350" cy="457200"/>
                </a:xfrm>
                <a:prstGeom prst="rect">
                  <a:avLst/>
                </a:prstGeom>
                <a:noFill/>
                <a:ln w="9525">
                  <a:noFill/>
                  <a:miter lim="800000"/>
                  <a:headEnd/>
                  <a:tailEnd/>
                </a:ln>
              </p:spPr>
              <p:txBody>
                <a:bodyPr wrap="none">
                  <a:prstTxWarp prst="textNoShape">
                    <a:avLst/>
                  </a:prstTxWarp>
                  <a:spAutoFit/>
                </a:bodyPr>
                <a:lstStyle/>
                <a:p>
                  <a:r>
                    <a:rPr lang="en-US" dirty="0"/>
                    <a:t>A</a:t>
                  </a:r>
                </a:p>
              </p:txBody>
            </p:sp>
            <p:sp>
              <p:nvSpPr>
                <p:cNvPr id="63" name="Text Box 12">
                  <a:extLst>
                    <a:ext uri="{FF2B5EF4-FFF2-40B4-BE49-F238E27FC236}">
                      <a16:creationId xmlns:a16="http://schemas.microsoft.com/office/drawing/2014/main" id="{6A9E8535-B67A-EA9D-68AA-4585DBC368A7}"/>
                    </a:ext>
                  </a:extLst>
                </p:cNvPr>
                <p:cNvSpPr txBox="1">
                  <a:spLocks noChangeArrowheads="1"/>
                </p:cNvSpPr>
                <p:nvPr/>
              </p:nvSpPr>
              <p:spPr bwMode="auto">
                <a:xfrm>
                  <a:off x="939801" y="4013200"/>
                  <a:ext cx="387350" cy="457200"/>
                </a:xfrm>
                <a:prstGeom prst="rect">
                  <a:avLst/>
                </a:prstGeom>
                <a:noFill/>
                <a:ln w="9525">
                  <a:noFill/>
                  <a:miter lim="800000"/>
                  <a:headEnd/>
                  <a:tailEnd/>
                </a:ln>
              </p:spPr>
              <p:txBody>
                <a:bodyPr wrap="none">
                  <a:prstTxWarp prst="textNoShape">
                    <a:avLst/>
                  </a:prstTxWarp>
                  <a:spAutoFit/>
                </a:bodyPr>
                <a:lstStyle/>
                <a:p>
                  <a:r>
                    <a:rPr lang="en-US"/>
                    <a:t>B</a:t>
                  </a:r>
                </a:p>
              </p:txBody>
            </p:sp>
            <p:sp>
              <p:nvSpPr>
                <p:cNvPr id="64" name="Text Box 13">
                  <a:extLst>
                    <a:ext uri="{FF2B5EF4-FFF2-40B4-BE49-F238E27FC236}">
                      <a16:creationId xmlns:a16="http://schemas.microsoft.com/office/drawing/2014/main" id="{2189E707-FA99-87D7-2461-0B757AEDB424}"/>
                    </a:ext>
                  </a:extLst>
                </p:cNvPr>
                <p:cNvSpPr txBox="1">
                  <a:spLocks noChangeArrowheads="1"/>
                </p:cNvSpPr>
                <p:nvPr/>
              </p:nvSpPr>
              <p:spPr bwMode="auto">
                <a:xfrm>
                  <a:off x="931863" y="4597400"/>
                  <a:ext cx="404813" cy="457200"/>
                </a:xfrm>
                <a:prstGeom prst="rect">
                  <a:avLst/>
                </a:prstGeom>
                <a:noFill/>
                <a:ln w="9525">
                  <a:noFill/>
                  <a:miter lim="800000"/>
                  <a:headEnd/>
                  <a:tailEnd/>
                </a:ln>
              </p:spPr>
              <p:txBody>
                <a:bodyPr wrap="none">
                  <a:prstTxWarp prst="textNoShape">
                    <a:avLst/>
                  </a:prstTxWarp>
                  <a:spAutoFit/>
                </a:bodyPr>
                <a:lstStyle/>
                <a:p>
                  <a:r>
                    <a:rPr lang="en-US" dirty="0"/>
                    <a:t>C</a:t>
                  </a:r>
                </a:p>
              </p:txBody>
            </p:sp>
            <p:sp>
              <p:nvSpPr>
                <p:cNvPr id="65" name="Line 21">
                  <a:extLst>
                    <a:ext uri="{FF2B5EF4-FFF2-40B4-BE49-F238E27FC236}">
                      <a16:creationId xmlns:a16="http://schemas.microsoft.com/office/drawing/2014/main" id="{F6078714-0BBB-3C87-620D-CDBE1C54AFB2}"/>
                    </a:ext>
                  </a:extLst>
                </p:cNvPr>
                <p:cNvSpPr>
                  <a:spLocks noChangeShapeType="1"/>
                </p:cNvSpPr>
                <p:nvPr/>
              </p:nvSpPr>
              <p:spPr bwMode="auto">
                <a:xfrm>
                  <a:off x="2844801" y="3249613"/>
                  <a:ext cx="71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6" name="Line 22">
                  <a:extLst>
                    <a:ext uri="{FF2B5EF4-FFF2-40B4-BE49-F238E27FC236}">
                      <a16:creationId xmlns:a16="http://schemas.microsoft.com/office/drawing/2014/main" id="{802CDCB3-05DD-2091-675C-419CACC4E74F}"/>
                    </a:ext>
                  </a:extLst>
                </p:cNvPr>
                <p:cNvSpPr>
                  <a:spLocks noChangeShapeType="1"/>
                </p:cNvSpPr>
                <p:nvPr/>
              </p:nvSpPr>
              <p:spPr bwMode="auto">
                <a:xfrm>
                  <a:off x="2489201" y="2809875"/>
                  <a:ext cx="164147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 name="Line 23">
                  <a:extLst>
                    <a:ext uri="{FF2B5EF4-FFF2-40B4-BE49-F238E27FC236}">
                      <a16:creationId xmlns:a16="http://schemas.microsoft.com/office/drawing/2014/main" id="{F5A73847-AC96-C8F9-3571-43810594E9A6}"/>
                    </a:ext>
                  </a:extLst>
                </p:cNvPr>
                <p:cNvSpPr>
                  <a:spLocks noChangeShapeType="1"/>
                </p:cNvSpPr>
                <p:nvPr/>
              </p:nvSpPr>
              <p:spPr bwMode="auto">
                <a:xfrm>
                  <a:off x="4130676" y="2809875"/>
                  <a:ext cx="0" cy="64293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68" name="Text Box 25">
                  <a:extLst>
                    <a:ext uri="{FF2B5EF4-FFF2-40B4-BE49-F238E27FC236}">
                      <a16:creationId xmlns:a16="http://schemas.microsoft.com/office/drawing/2014/main" id="{19F9F2F0-744F-A637-F203-0F1B8164BDFA}"/>
                    </a:ext>
                  </a:extLst>
                </p:cNvPr>
                <p:cNvSpPr txBox="1">
                  <a:spLocks noChangeArrowheads="1"/>
                </p:cNvSpPr>
                <p:nvPr/>
              </p:nvSpPr>
              <p:spPr bwMode="auto">
                <a:xfrm>
                  <a:off x="1957388" y="2603500"/>
                  <a:ext cx="415925" cy="369888"/>
                </a:xfrm>
                <a:prstGeom prst="rect">
                  <a:avLst/>
                </a:prstGeom>
                <a:noFill/>
                <a:ln w="9525">
                  <a:noFill/>
                  <a:miter lim="800000"/>
                  <a:headEnd/>
                  <a:tailEnd/>
                </a:ln>
              </p:spPr>
              <p:txBody>
                <a:bodyPr wrap="none">
                  <a:prstTxWarp prst="textNoShape">
                    <a:avLst/>
                  </a:prstTxWarp>
                  <a:spAutoFit/>
                </a:bodyPr>
                <a:lstStyle/>
                <a:p>
                  <a:r>
                    <a:rPr lang="en-US" dirty="0"/>
                    <a:t>O</a:t>
                  </a:r>
                  <a:r>
                    <a:rPr lang="en-US" baseline="-25000" dirty="0"/>
                    <a:t>2</a:t>
                  </a:r>
                </a:p>
              </p:txBody>
            </p:sp>
            <p:sp>
              <p:nvSpPr>
                <p:cNvPr id="69" name="Text Box 26">
                  <a:extLst>
                    <a:ext uri="{FF2B5EF4-FFF2-40B4-BE49-F238E27FC236}">
                      <a16:creationId xmlns:a16="http://schemas.microsoft.com/office/drawing/2014/main" id="{7775F71D-BFAD-920A-0AD1-1DC754C17B18}"/>
                    </a:ext>
                  </a:extLst>
                </p:cNvPr>
                <p:cNvSpPr txBox="1">
                  <a:spLocks noChangeArrowheads="1"/>
                </p:cNvSpPr>
                <p:nvPr/>
              </p:nvSpPr>
              <p:spPr bwMode="auto">
                <a:xfrm>
                  <a:off x="1860551" y="2979738"/>
                  <a:ext cx="930275" cy="457200"/>
                </a:xfrm>
                <a:prstGeom prst="rect">
                  <a:avLst/>
                </a:prstGeom>
                <a:noFill/>
                <a:ln w="9525">
                  <a:noFill/>
                  <a:miter lim="800000"/>
                  <a:headEnd/>
                  <a:tailEnd/>
                </a:ln>
              </p:spPr>
              <p:txBody>
                <a:bodyPr wrap="none">
                  <a:prstTxWarp prst="textNoShape">
                    <a:avLst/>
                  </a:prstTxWarp>
                  <a:spAutoFit/>
                </a:bodyPr>
                <a:lstStyle/>
                <a:p>
                  <a:r>
                    <a:rPr lang="en-US" dirty="0"/>
                    <a:t>Fuels</a:t>
                  </a:r>
                </a:p>
              </p:txBody>
            </p:sp>
          </p:grpSp>
        </p:grpSp>
        <p:grpSp>
          <p:nvGrpSpPr>
            <p:cNvPr id="35" name="Group 34">
              <a:extLst>
                <a:ext uri="{FF2B5EF4-FFF2-40B4-BE49-F238E27FC236}">
                  <a16:creationId xmlns:a16="http://schemas.microsoft.com/office/drawing/2014/main" id="{B8FACA10-1986-47EE-CF37-BC45A55BF943}"/>
                </a:ext>
              </a:extLst>
            </p:cNvPr>
            <p:cNvGrpSpPr/>
            <p:nvPr/>
          </p:nvGrpSpPr>
          <p:grpSpPr>
            <a:xfrm>
              <a:off x="3317876" y="4932363"/>
              <a:ext cx="4767262" cy="1311275"/>
              <a:chOff x="3317876" y="4932363"/>
              <a:chExt cx="4767262" cy="1311275"/>
            </a:xfrm>
          </p:grpSpPr>
          <p:sp>
            <p:nvSpPr>
              <p:cNvPr id="48" name="Line 30">
                <a:extLst>
                  <a:ext uri="{FF2B5EF4-FFF2-40B4-BE49-F238E27FC236}">
                    <a16:creationId xmlns:a16="http://schemas.microsoft.com/office/drawing/2014/main" id="{7CFA4CE6-DF3B-B37F-4466-4E2A63A94DD9}"/>
                  </a:ext>
                </a:extLst>
              </p:cNvPr>
              <p:cNvSpPr>
                <a:spLocks noChangeShapeType="1"/>
              </p:cNvSpPr>
              <p:nvPr/>
            </p:nvSpPr>
            <p:spPr bwMode="auto">
              <a:xfrm>
                <a:off x="3317876" y="4994275"/>
                <a:ext cx="0" cy="101441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 name="Line 31">
                <a:extLst>
                  <a:ext uri="{FF2B5EF4-FFF2-40B4-BE49-F238E27FC236}">
                    <a16:creationId xmlns:a16="http://schemas.microsoft.com/office/drawing/2014/main" id="{88251736-6FDF-B6AD-CD65-0C9D50422688}"/>
                  </a:ext>
                </a:extLst>
              </p:cNvPr>
              <p:cNvSpPr>
                <a:spLocks noChangeShapeType="1"/>
              </p:cNvSpPr>
              <p:nvPr/>
            </p:nvSpPr>
            <p:spPr bwMode="auto">
              <a:xfrm>
                <a:off x="4148138" y="4994275"/>
                <a:ext cx="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0" name="Line 32">
                <a:extLst>
                  <a:ext uri="{FF2B5EF4-FFF2-40B4-BE49-F238E27FC236}">
                    <a16:creationId xmlns:a16="http://schemas.microsoft.com/office/drawing/2014/main" id="{62D661D6-D3E5-9079-3CBC-4B92263215DA}"/>
                  </a:ext>
                </a:extLst>
              </p:cNvPr>
              <p:cNvSpPr>
                <a:spLocks noChangeShapeType="1"/>
              </p:cNvSpPr>
              <p:nvPr/>
            </p:nvSpPr>
            <p:spPr bwMode="auto">
              <a:xfrm>
                <a:off x="4892676" y="4994275"/>
                <a:ext cx="0" cy="1857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1" name="Line 33">
                <a:extLst>
                  <a:ext uri="{FF2B5EF4-FFF2-40B4-BE49-F238E27FC236}">
                    <a16:creationId xmlns:a16="http://schemas.microsoft.com/office/drawing/2014/main" id="{175ABD53-809D-A07C-142C-01CBBEDB2447}"/>
                  </a:ext>
                </a:extLst>
              </p:cNvPr>
              <p:cNvSpPr>
                <a:spLocks noChangeShapeType="1"/>
              </p:cNvSpPr>
              <p:nvPr/>
            </p:nvSpPr>
            <p:spPr bwMode="auto">
              <a:xfrm>
                <a:off x="3317876" y="6027738"/>
                <a:ext cx="333692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2" name="Line 34">
                <a:extLst>
                  <a:ext uri="{FF2B5EF4-FFF2-40B4-BE49-F238E27FC236}">
                    <a16:creationId xmlns:a16="http://schemas.microsoft.com/office/drawing/2014/main" id="{1A8DC580-7A06-A9BA-5613-6E9B48999382}"/>
                  </a:ext>
                </a:extLst>
              </p:cNvPr>
              <p:cNvSpPr>
                <a:spLocks noChangeShapeType="1"/>
              </p:cNvSpPr>
              <p:nvPr/>
            </p:nvSpPr>
            <p:spPr bwMode="auto">
              <a:xfrm>
                <a:off x="4148138" y="5603875"/>
                <a:ext cx="2506663"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3" name="Line 35">
                <a:extLst>
                  <a:ext uri="{FF2B5EF4-FFF2-40B4-BE49-F238E27FC236}">
                    <a16:creationId xmlns:a16="http://schemas.microsoft.com/office/drawing/2014/main" id="{AE7DA01D-9849-1A33-604C-2C7231081CE7}"/>
                  </a:ext>
                </a:extLst>
              </p:cNvPr>
              <p:cNvSpPr>
                <a:spLocks noChangeShapeType="1"/>
              </p:cNvSpPr>
              <p:nvPr/>
            </p:nvSpPr>
            <p:spPr bwMode="auto">
              <a:xfrm>
                <a:off x="4892676" y="5180013"/>
                <a:ext cx="176212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4" name="Text Box 36">
                <a:extLst>
                  <a:ext uri="{FF2B5EF4-FFF2-40B4-BE49-F238E27FC236}">
                    <a16:creationId xmlns:a16="http://schemas.microsoft.com/office/drawing/2014/main" id="{76753F9C-D7D4-4792-DD3B-AB655270ECF0}"/>
                  </a:ext>
                </a:extLst>
              </p:cNvPr>
              <p:cNvSpPr txBox="1">
                <a:spLocks noChangeArrowheads="1"/>
              </p:cNvSpPr>
              <p:nvPr/>
            </p:nvSpPr>
            <p:spPr bwMode="auto">
              <a:xfrm>
                <a:off x="6799263" y="4932363"/>
                <a:ext cx="1274763" cy="369888"/>
              </a:xfrm>
              <a:prstGeom prst="rect">
                <a:avLst/>
              </a:prstGeom>
              <a:noFill/>
              <a:ln w="9525">
                <a:noFill/>
                <a:miter lim="800000"/>
                <a:headEnd/>
                <a:tailEnd/>
              </a:ln>
            </p:spPr>
            <p:txBody>
              <a:bodyPr wrap="none">
                <a:prstTxWarp prst="textNoShape">
                  <a:avLst/>
                </a:prstTxWarp>
                <a:spAutoFit/>
              </a:bodyPr>
              <a:lstStyle/>
              <a:p>
                <a:r>
                  <a:rPr lang="en-US" dirty="0"/>
                  <a:t>wastewater</a:t>
                </a:r>
              </a:p>
            </p:txBody>
          </p:sp>
          <p:sp>
            <p:nvSpPr>
              <p:cNvPr id="55" name="Text Box 37">
                <a:extLst>
                  <a:ext uri="{FF2B5EF4-FFF2-40B4-BE49-F238E27FC236}">
                    <a16:creationId xmlns:a16="http://schemas.microsoft.com/office/drawing/2014/main" id="{09D3A9DC-8E69-03E0-85C5-68C7B1236E08}"/>
                  </a:ext>
                </a:extLst>
              </p:cNvPr>
              <p:cNvSpPr txBox="1">
                <a:spLocks noChangeArrowheads="1"/>
              </p:cNvSpPr>
              <p:nvPr/>
            </p:nvSpPr>
            <p:spPr bwMode="auto">
              <a:xfrm>
                <a:off x="6799263" y="5372100"/>
                <a:ext cx="839788" cy="457200"/>
              </a:xfrm>
              <a:prstGeom prst="rect">
                <a:avLst/>
              </a:prstGeom>
              <a:noFill/>
              <a:ln w="9525">
                <a:noFill/>
                <a:miter lim="800000"/>
                <a:headEnd/>
                <a:tailEnd/>
              </a:ln>
            </p:spPr>
            <p:txBody>
              <a:bodyPr wrap="none">
                <a:prstTxWarp prst="textNoShape">
                  <a:avLst/>
                </a:prstTxWarp>
                <a:spAutoFit/>
              </a:bodyPr>
              <a:lstStyle/>
              <a:p>
                <a:r>
                  <a:rPr lang="en-US" dirty="0"/>
                  <a:t> CO</a:t>
                </a:r>
                <a:r>
                  <a:rPr lang="en-US" baseline="-25000" dirty="0"/>
                  <a:t>2</a:t>
                </a:r>
                <a:endParaRPr lang="en-US" dirty="0"/>
              </a:p>
            </p:txBody>
          </p:sp>
          <p:sp>
            <p:nvSpPr>
              <p:cNvPr id="56" name="Text Box 38">
                <a:extLst>
                  <a:ext uri="{FF2B5EF4-FFF2-40B4-BE49-F238E27FC236}">
                    <a16:creationId xmlns:a16="http://schemas.microsoft.com/office/drawing/2014/main" id="{A843B895-D581-B26E-6E91-00B3BCACCAE6}"/>
                  </a:ext>
                </a:extLst>
              </p:cNvPr>
              <p:cNvSpPr txBox="1">
                <a:spLocks noChangeArrowheads="1"/>
              </p:cNvSpPr>
              <p:nvPr/>
            </p:nvSpPr>
            <p:spPr bwMode="auto">
              <a:xfrm>
                <a:off x="6748463" y="5786438"/>
                <a:ext cx="1336675" cy="457200"/>
              </a:xfrm>
              <a:prstGeom prst="rect">
                <a:avLst/>
              </a:prstGeom>
              <a:noFill/>
              <a:ln w="9525">
                <a:noFill/>
                <a:miter lim="800000"/>
                <a:headEnd/>
                <a:tailEnd/>
              </a:ln>
            </p:spPr>
            <p:txBody>
              <a:bodyPr wrap="none">
                <a:prstTxWarp prst="textNoShape">
                  <a:avLst/>
                </a:prstTxWarp>
                <a:spAutoFit/>
              </a:bodyPr>
              <a:lstStyle/>
              <a:p>
                <a:r>
                  <a:rPr lang="en-US" dirty="0"/>
                  <a:t>pollutant</a:t>
                </a:r>
              </a:p>
            </p:txBody>
          </p:sp>
        </p:grpSp>
        <p:grpSp>
          <p:nvGrpSpPr>
            <p:cNvPr id="36" name="Group 35">
              <a:extLst>
                <a:ext uri="{FF2B5EF4-FFF2-40B4-BE49-F238E27FC236}">
                  <a16:creationId xmlns:a16="http://schemas.microsoft.com/office/drawing/2014/main" id="{6B2E2D6A-AAC8-5D3E-52E5-94FE1FA63CE2}"/>
                </a:ext>
              </a:extLst>
            </p:cNvPr>
            <p:cNvGrpSpPr/>
            <p:nvPr/>
          </p:nvGrpSpPr>
          <p:grpSpPr>
            <a:xfrm>
              <a:off x="5783263" y="3552825"/>
              <a:ext cx="628898" cy="2487613"/>
              <a:chOff x="5783263" y="3552825"/>
              <a:chExt cx="628898" cy="2487613"/>
            </a:xfrm>
          </p:grpSpPr>
          <p:sp>
            <p:nvSpPr>
              <p:cNvPr id="43" name="Text Box 41">
                <a:extLst>
                  <a:ext uri="{FF2B5EF4-FFF2-40B4-BE49-F238E27FC236}">
                    <a16:creationId xmlns:a16="http://schemas.microsoft.com/office/drawing/2014/main" id="{A2719CBF-7383-CC4B-3936-E179FFFDFA7D}"/>
                  </a:ext>
                </a:extLst>
              </p:cNvPr>
              <p:cNvSpPr txBox="1">
                <a:spLocks noChangeArrowheads="1"/>
              </p:cNvSpPr>
              <p:nvPr/>
            </p:nvSpPr>
            <p:spPr bwMode="auto">
              <a:xfrm>
                <a:off x="5783263" y="3552825"/>
                <a:ext cx="628898" cy="338554"/>
              </a:xfrm>
              <a:prstGeom prst="rect">
                <a:avLst/>
              </a:prstGeom>
              <a:noFill/>
              <a:ln w="9525">
                <a:noFill/>
                <a:miter lim="800000"/>
                <a:headEnd/>
                <a:tailEnd/>
              </a:ln>
            </p:spPr>
            <p:txBody>
              <a:bodyPr wrap="none">
                <a:prstTxWarp prst="textNoShape">
                  <a:avLst/>
                </a:prstTxWarp>
                <a:spAutoFit/>
              </a:bodyPr>
              <a:lstStyle/>
              <a:p>
                <a:r>
                  <a:rPr lang="en-US" sz="1600" dirty="0"/>
                  <a:t>10 kg</a:t>
                </a:r>
              </a:p>
            </p:txBody>
          </p:sp>
          <p:sp>
            <p:nvSpPr>
              <p:cNvPr id="44" name="Text Box 42">
                <a:extLst>
                  <a:ext uri="{FF2B5EF4-FFF2-40B4-BE49-F238E27FC236}">
                    <a16:creationId xmlns:a16="http://schemas.microsoft.com/office/drawing/2014/main" id="{FA989DCC-42DB-ED8A-28D9-E8931A003DA3}"/>
                  </a:ext>
                </a:extLst>
              </p:cNvPr>
              <p:cNvSpPr txBox="1">
                <a:spLocks noChangeArrowheads="1"/>
              </p:cNvSpPr>
              <p:nvPr/>
            </p:nvSpPr>
            <p:spPr bwMode="auto">
              <a:xfrm>
                <a:off x="5783263" y="4027488"/>
                <a:ext cx="524903" cy="338554"/>
              </a:xfrm>
              <a:prstGeom prst="rect">
                <a:avLst/>
              </a:prstGeom>
              <a:noFill/>
              <a:ln w="9525">
                <a:noFill/>
                <a:miter lim="800000"/>
                <a:headEnd/>
                <a:tailEnd/>
              </a:ln>
            </p:spPr>
            <p:txBody>
              <a:bodyPr wrap="none">
                <a:prstTxWarp prst="textNoShape">
                  <a:avLst/>
                </a:prstTxWarp>
                <a:spAutoFit/>
              </a:bodyPr>
              <a:lstStyle/>
              <a:p>
                <a:r>
                  <a:rPr lang="en-US" sz="1600" dirty="0"/>
                  <a:t>4 kg</a:t>
                </a:r>
              </a:p>
            </p:txBody>
          </p:sp>
          <p:sp>
            <p:nvSpPr>
              <p:cNvPr id="45" name="Text Box 43">
                <a:extLst>
                  <a:ext uri="{FF2B5EF4-FFF2-40B4-BE49-F238E27FC236}">
                    <a16:creationId xmlns:a16="http://schemas.microsoft.com/office/drawing/2014/main" id="{6C370E26-CD91-612B-598A-2BCA940A856F}"/>
                  </a:ext>
                </a:extLst>
              </p:cNvPr>
              <p:cNvSpPr txBox="1">
                <a:spLocks noChangeArrowheads="1"/>
              </p:cNvSpPr>
              <p:nvPr/>
            </p:nvSpPr>
            <p:spPr bwMode="auto">
              <a:xfrm>
                <a:off x="5783263" y="4840288"/>
                <a:ext cx="566738" cy="369888"/>
              </a:xfrm>
              <a:prstGeom prst="rect">
                <a:avLst/>
              </a:prstGeom>
              <a:noFill/>
              <a:ln w="9525">
                <a:noFill/>
                <a:round/>
                <a:headEnd/>
                <a:tailEnd type="triangle" w="med" len="med"/>
              </a:ln>
            </p:spPr>
            <p:txBody>
              <a:bodyPr wrap="none" anchor="ctr">
                <a:prstTxWarp prst="textNoShape">
                  <a:avLst/>
                </a:prstTxWarp>
              </a:bodyPr>
              <a:lstStyle/>
              <a:p>
                <a:r>
                  <a:rPr lang="en-US" sz="1600" dirty="0"/>
                  <a:t>6 kg</a:t>
                </a:r>
              </a:p>
            </p:txBody>
          </p:sp>
          <p:sp>
            <p:nvSpPr>
              <p:cNvPr id="46" name="Text Box 44">
                <a:extLst>
                  <a:ext uri="{FF2B5EF4-FFF2-40B4-BE49-F238E27FC236}">
                    <a16:creationId xmlns:a16="http://schemas.microsoft.com/office/drawing/2014/main" id="{B988E9FE-4E6F-3E2E-3F18-D4AA08E29785}"/>
                  </a:ext>
                </a:extLst>
              </p:cNvPr>
              <p:cNvSpPr txBox="1">
                <a:spLocks noChangeArrowheads="1"/>
              </p:cNvSpPr>
              <p:nvPr/>
            </p:nvSpPr>
            <p:spPr bwMode="auto">
              <a:xfrm>
                <a:off x="5783263" y="5280025"/>
                <a:ext cx="524903" cy="338554"/>
              </a:xfrm>
              <a:prstGeom prst="rect">
                <a:avLst/>
              </a:prstGeom>
              <a:noFill/>
              <a:ln w="9525">
                <a:noFill/>
                <a:miter lim="800000"/>
                <a:headEnd/>
                <a:tailEnd/>
              </a:ln>
            </p:spPr>
            <p:txBody>
              <a:bodyPr wrap="none">
                <a:prstTxWarp prst="textNoShape">
                  <a:avLst/>
                </a:prstTxWarp>
                <a:spAutoFit/>
              </a:bodyPr>
              <a:lstStyle/>
              <a:p>
                <a:r>
                  <a:rPr lang="en-US" sz="1600" dirty="0"/>
                  <a:t>7 kg</a:t>
                </a:r>
              </a:p>
            </p:txBody>
          </p:sp>
          <p:sp>
            <p:nvSpPr>
              <p:cNvPr id="47" name="Text Box 45">
                <a:extLst>
                  <a:ext uri="{FF2B5EF4-FFF2-40B4-BE49-F238E27FC236}">
                    <a16:creationId xmlns:a16="http://schemas.microsoft.com/office/drawing/2014/main" id="{B628967F-E669-F6D2-7E6B-E8E70F37B0DB}"/>
                  </a:ext>
                </a:extLst>
              </p:cNvPr>
              <p:cNvSpPr txBox="1">
                <a:spLocks noChangeArrowheads="1"/>
              </p:cNvSpPr>
              <p:nvPr/>
            </p:nvSpPr>
            <p:spPr bwMode="auto">
              <a:xfrm>
                <a:off x="5784851" y="5703888"/>
                <a:ext cx="568325" cy="336550"/>
              </a:xfrm>
              <a:prstGeom prst="rect">
                <a:avLst/>
              </a:prstGeom>
              <a:noFill/>
              <a:ln w="9525">
                <a:noFill/>
                <a:miter lim="800000"/>
                <a:headEnd/>
                <a:tailEnd/>
              </a:ln>
            </p:spPr>
            <p:txBody>
              <a:bodyPr wrap="none">
                <a:prstTxWarp prst="textNoShape">
                  <a:avLst/>
                </a:prstTxWarp>
                <a:spAutoFit/>
              </a:bodyPr>
              <a:lstStyle/>
              <a:p>
                <a:r>
                  <a:rPr lang="en-US" sz="1600" dirty="0"/>
                  <a:t>1 kg</a:t>
                </a:r>
              </a:p>
            </p:txBody>
          </p:sp>
        </p:grpSp>
        <p:grpSp>
          <p:nvGrpSpPr>
            <p:cNvPr id="37" name="Group 36">
              <a:extLst>
                <a:ext uri="{FF2B5EF4-FFF2-40B4-BE49-F238E27FC236}">
                  <a16:creationId xmlns:a16="http://schemas.microsoft.com/office/drawing/2014/main" id="{D01127A3-D2B8-B0A5-5CED-A98E5F82C6FF}"/>
                </a:ext>
              </a:extLst>
            </p:cNvPr>
            <p:cNvGrpSpPr/>
            <p:nvPr/>
          </p:nvGrpSpPr>
          <p:grpSpPr>
            <a:xfrm>
              <a:off x="1811338" y="2435225"/>
              <a:ext cx="1653616" cy="2733675"/>
              <a:chOff x="1811338" y="2435225"/>
              <a:chExt cx="1653616" cy="2733675"/>
            </a:xfrm>
          </p:grpSpPr>
          <p:sp>
            <p:nvSpPr>
              <p:cNvPr id="38" name="Text Box 27">
                <a:extLst>
                  <a:ext uri="{FF2B5EF4-FFF2-40B4-BE49-F238E27FC236}">
                    <a16:creationId xmlns:a16="http://schemas.microsoft.com/office/drawing/2014/main" id="{4616C79C-90CC-F382-DCB5-E24111AB78EB}"/>
                  </a:ext>
                </a:extLst>
              </p:cNvPr>
              <p:cNvSpPr txBox="1">
                <a:spLocks noChangeArrowheads="1"/>
              </p:cNvSpPr>
              <p:nvPr/>
            </p:nvSpPr>
            <p:spPr bwMode="auto">
              <a:xfrm>
                <a:off x="1811338" y="3706813"/>
                <a:ext cx="681038" cy="336550"/>
              </a:xfrm>
              <a:prstGeom prst="rect">
                <a:avLst/>
              </a:prstGeom>
              <a:noFill/>
              <a:ln w="9525">
                <a:noFill/>
                <a:miter lim="800000"/>
                <a:headEnd/>
                <a:tailEnd/>
              </a:ln>
            </p:spPr>
            <p:txBody>
              <a:bodyPr wrap="none">
                <a:prstTxWarp prst="textNoShape">
                  <a:avLst/>
                </a:prstTxWarp>
                <a:spAutoFit/>
              </a:bodyPr>
              <a:lstStyle/>
              <a:p>
                <a:r>
                  <a:rPr lang="en-US" sz="1600" dirty="0"/>
                  <a:t>10 kg</a:t>
                </a:r>
              </a:p>
            </p:txBody>
          </p:sp>
          <p:sp>
            <p:nvSpPr>
              <p:cNvPr id="39" name="Text Box 28">
                <a:extLst>
                  <a:ext uri="{FF2B5EF4-FFF2-40B4-BE49-F238E27FC236}">
                    <a16:creationId xmlns:a16="http://schemas.microsoft.com/office/drawing/2014/main" id="{1168A7A0-6D4D-99B1-7FEA-B235972CA03C}"/>
                  </a:ext>
                </a:extLst>
              </p:cNvPr>
              <p:cNvSpPr txBox="1">
                <a:spLocks noChangeArrowheads="1"/>
              </p:cNvSpPr>
              <p:nvPr/>
            </p:nvSpPr>
            <p:spPr bwMode="auto">
              <a:xfrm>
                <a:off x="1905001" y="4265613"/>
                <a:ext cx="568325" cy="336550"/>
              </a:xfrm>
              <a:prstGeom prst="rect">
                <a:avLst/>
              </a:prstGeom>
              <a:noFill/>
              <a:ln w="9525">
                <a:noFill/>
                <a:miter lim="800000"/>
                <a:headEnd/>
                <a:tailEnd/>
              </a:ln>
            </p:spPr>
            <p:txBody>
              <a:bodyPr wrap="none">
                <a:prstTxWarp prst="textNoShape">
                  <a:avLst/>
                </a:prstTxWarp>
                <a:spAutoFit/>
              </a:bodyPr>
              <a:lstStyle/>
              <a:p>
                <a:r>
                  <a:rPr lang="en-US" sz="1600" dirty="0"/>
                  <a:t>5 kg</a:t>
                </a:r>
              </a:p>
            </p:txBody>
          </p:sp>
          <p:sp>
            <p:nvSpPr>
              <p:cNvPr id="40" name="Text Box 29">
                <a:extLst>
                  <a:ext uri="{FF2B5EF4-FFF2-40B4-BE49-F238E27FC236}">
                    <a16:creationId xmlns:a16="http://schemas.microsoft.com/office/drawing/2014/main" id="{AE3FE798-ACA0-A093-BD41-5A12B71D4807}"/>
                  </a:ext>
                </a:extLst>
              </p:cNvPr>
              <p:cNvSpPr txBox="1">
                <a:spLocks noChangeArrowheads="1"/>
              </p:cNvSpPr>
              <p:nvPr/>
            </p:nvSpPr>
            <p:spPr bwMode="auto">
              <a:xfrm>
                <a:off x="1855788" y="4832350"/>
                <a:ext cx="625475" cy="336550"/>
              </a:xfrm>
              <a:prstGeom prst="rect">
                <a:avLst/>
              </a:prstGeom>
              <a:noFill/>
              <a:ln w="9525">
                <a:noFill/>
                <a:miter lim="800000"/>
                <a:headEnd/>
                <a:tailEnd/>
              </a:ln>
            </p:spPr>
            <p:txBody>
              <a:bodyPr wrap="none">
                <a:prstTxWarp prst="textNoShape">
                  <a:avLst/>
                </a:prstTxWarp>
                <a:spAutoFit/>
              </a:bodyPr>
              <a:lstStyle/>
              <a:p>
                <a:r>
                  <a:rPr lang="en-US" sz="1600" dirty="0"/>
                  <a:t> 5 kg</a:t>
                </a:r>
              </a:p>
            </p:txBody>
          </p:sp>
          <p:sp>
            <p:nvSpPr>
              <p:cNvPr id="41" name="Text Box 46">
                <a:extLst>
                  <a:ext uri="{FF2B5EF4-FFF2-40B4-BE49-F238E27FC236}">
                    <a16:creationId xmlns:a16="http://schemas.microsoft.com/office/drawing/2014/main" id="{0A862226-2802-300B-A9D5-DE97FDC0F44A}"/>
                  </a:ext>
                </a:extLst>
              </p:cNvPr>
              <p:cNvSpPr txBox="1">
                <a:spLocks noChangeArrowheads="1"/>
              </p:cNvSpPr>
              <p:nvPr/>
            </p:nvSpPr>
            <p:spPr bwMode="auto">
              <a:xfrm>
                <a:off x="2940051" y="2876550"/>
                <a:ext cx="524903" cy="338554"/>
              </a:xfrm>
              <a:prstGeom prst="rect">
                <a:avLst/>
              </a:prstGeom>
              <a:noFill/>
              <a:ln w="9525">
                <a:noFill/>
                <a:miter lim="800000"/>
                <a:headEnd/>
                <a:tailEnd/>
              </a:ln>
            </p:spPr>
            <p:txBody>
              <a:bodyPr wrap="none">
                <a:prstTxWarp prst="textNoShape">
                  <a:avLst/>
                </a:prstTxWarp>
                <a:spAutoFit/>
              </a:bodyPr>
              <a:lstStyle/>
              <a:p>
                <a:r>
                  <a:rPr lang="en-US" sz="1600" dirty="0"/>
                  <a:t>2 kg</a:t>
                </a:r>
              </a:p>
            </p:txBody>
          </p:sp>
          <p:sp>
            <p:nvSpPr>
              <p:cNvPr id="42" name="Text Box 47">
                <a:extLst>
                  <a:ext uri="{FF2B5EF4-FFF2-40B4-BE49-F238E27FC236}">
                    <a16:creationId xmlns:a16="http://schemas.microsoft.com/office/drawing/2014/main" id="{9C554561-2E6A-3830-6235-D677569C4A33}"/>
                  </a:ext>
                </a:extLst>
              </p:cNvPr>
              <p:cNvSpPr txBox="1">
                <a:spLocks noChangeArrowheads="1"/>
              </p:cNvSpPr>
              <p:nvPr/>
            </p:nvSpPr>
            <p:spPr bwMode="auto">
              <a:xfrm>
                <a:off x="2838451" y="2435225"/>
                <a:ext cx="524903" cy="338554"/>
              </a:xfrm>
              <a:prstGeom prst="rect">
                <a:avLst/>
              </a:prstGeom>
              <a:noFill/>
              <a:ln w="9525">
                <a:noFill/>
                <a:miter lim="800000"/>
                <a:headEnd/>
                <a:tailEnd/>
              </a:ln>
            </p:spPr>
            <p:txBody>
              <a:bodyPr wrap="none">
                <a:prstTxWarp prst="textNoShape">
                  <a:avLst/>
                </a:prstTxWarp>
                <a:spAutoFit/>
              </a:bodyPr>
              <a:lstStyle/>
              <a:p>
                <a:r>
                  <a:rPr lang="en-US" sz="1600" dirty="0"/>
                  <a:t>6 kg</a:t>
                </a:r>
              </a:p>
            </p:txBody>
          </p:sp>
        </p:grpSp>
      </p:grpSp>
    </p:spTree>
    <p:extLst>
      <p:ext uri="{BB962C8B-B14F-4D97-AF65-F5344CB8AC3E}">
        <p14:creationId xmlns:p14="http://schemas.microsoft.com/office/powerpoint/2010/main" val="210637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07FB669E-EE9A-4681-AB72-CC91526E8589}" type="datetime1">
              <a:rPr lang="en-US">
                <a:solidFill>
                  <a:srgbClr val="FFFFFF"/>
                </a:solidFill>
              </a:rPr>
              <a:pPr defTabSz="914400">
                <a:spcAft>
                  <a:spcPts val="600"/>
                </a:spcAft>
              </a:pPr>
              <a:t>1/2/2023</a:t>
            </a:fld>
            <a:endParaRPr lang="en-US">
              <a:solidFill>
                <a:srgbClr val="FFFFFF"/>
              </a:solidFill>
            </a:endParaRPr>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a:xfrm>
            <a:off x="10951856" y="5867131"/>
            <a:ext cx="551167" cy="365125"/>
          </a:xfrm>
        </p:spPr>
        <p:txBody>
          <a:bodyPr vert="horz" lIns="91440" tIns="45720" rIns="91440" bIns="45720" rtlCol="0" anchor="ctr">
            <a:normAutofit/>
          </a:bodyPr>
          <a:lstStyle/>
          <a:p>
            <a:pPr defTabSz="914400">
              <a:spcAft>
                <a:spcPts val="600"/>
              </a:spcAft>
            </a:pPr>
            <a:fld id="{060BE2B2-99FD-4D9E-B17B-CAD074BEE313}" type="slidenum">
              <a:rPr lang="en-US">
                <a:solidFill>
                  <a:srgbClr val="FFFFFF"/>
                </a:solidFill>
              </a:rPr>
              <a:pPr defTabSz="914400">
                <a:spcAft>
                  <a:spcPts val="600"/>
                </a:spcAft>
              </a:pPr>
              <a:t>59</a:t>
            </a:fld>
            <a:endParaRPr lang="en-US">
              <a:solidFill>
                <a:srgbClr val="FFFFFF"/>
              </a:solidFill>
            </a:endParaRPr>
          </a:p>
        </p:txBody>
      </p:sp>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020DB491-0076-3BF3-71AC-CCC807EC69C7}"/>
              </a:ext>
            </a:extLst>
          </p:cNvPr>
          <p:cNvGrpSpPr/>
          <p:nvPr/>
        </p:nvGrpSpPr>
        <p:grpSpPr>
          <a:xfrm>
            <a:off x="2467896" y="403942"/>
            <a:ext cx="8204200" cy="2082800"/>
            <a:chOff x="381000" y="330200"/>
            <a:chExt cx="8204200" cy="2082800"/>
          </a:xfrm>
        </p:grpSpPr>
        <p:sp>
          <p:nvSpPr>
            <p:cNvPr id="3" name="Rectangle 2">
              <a:extLst>
                <a:ext uri="{FF2B5EF4-FFF2-40B4-BE49-F238E27FC236}">
                  <a16:creationId xmlns:a16="http://schemas.microsoft.com/office/drawing/2014/main" id="{B2F018FF-CD09-BB93-C6D9-DFE7A02A0270}"/>
                </a:ext>
              </a:extLst>
            </p:cNvPr>
            <p:cNvSpPr/>
            <p:nvPr/>
          </p:nvSpPr>
          <p:spPr>
            <a:xfrm>
              <a:off x="381000" y="330200"/>
              <a:ext cx="8204200" cy="20828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50">
              <a:extLst>
                <a:ext uri="{FF2B5EF4-FFF2-40B4-BE49-F238E27FC236}">
                  <a16:creationId xmlns:a16="http://schemas.microsoft.com/office/drawing/2014/main" id="{66289E40-1A68-7E0E-7022-04DDDF0986B4}"/>
                </a:ext>
              </a:extLst>
            </p:cNvPr>
            <p:cNvGrpSpPr>
              <a:grpSpLocks/>
            </p:cNvGrpSpPr>
            <p:nvPr/>
          </p:nvGrpSpPr>
          <p:grpSpPr bwMode="auto">
            <a:xfrm>
              <a:off x="534988" y="530225"/>
              <a:ext cx="7775575" cy="1711325"/>
              <a:chOff x="327" y="206"/>
              <a:chExt cx="4898" cy="1078"/>
            </a:xfrm>
          </p:grpSpPr>
          <p:sp>
            <p:nvSpPr>
              <p:cNvPr id="6" name="Text Box 3">
                <a:extLst>
                  <a:ext uri="{FF2B5EF4-FFF2-40B4-BE49-F238E27FC236}">
                    <a16:creationId xmlns:a16="http://schemas.microsoft.com/office/drawing/2014/main" id="{8787B343-4149-B492-4C1D-5589B3B5645C}"/>
                  </a:ext>
                </a:extLst>
              </p:cNvPr>
              <p:cNvSpPr txBox="1">
                <a:spLocks noChangeArrowheads="1"/>
              </p:cNvSpPr>
              <p:nvPr/>
            </p:nvSpPr>
            <p:spPr bwMode="auto">
              <a:xfrm>
                <a:off x="1950" y="617"/>
                <a:ext cx="1978" cy="291"/>
              </a:xfrm>
              <a:prstGeom prst="rect">
                <a:avLst/>
              </a:prstGeom>
              <a:noFill/>
              <a:ln w="9525">
                <a:noFill/>
                <a:miter lim="800000"/>
                <a:headEnd/>
                <a:tailEnd/>
              </a:ln>
            </p:spPr>
            <p:txBody>
              <a:bodyPr wrap="none">
                <a:prstTxWarp prst="textNoShape">
                  <a:avLst/>
                </a:prstTxWarp>
                <a:spAutoFit/>
              </a:bodyPr>
              <a:lstStyle/>
              <a:p>
                <a:r>
                  <a:rPr lang="en-US" b="1" dirty="0"/>
                  <a:t>A + B + C   </a:t>
                </a:r>
                <a:r>
                  <a:rPr lang="en-US" b="1" dirty="0">
                    <a:latin typeface="+mn-lt"/>
                    <a:cs typeface="Symbol" charset="2"/>
                    <a:sym typeface="Symbol" charset="2"/>
                  </a:rPr>
                  <a:t>→</a:t>
                </a:r>
                <a:r>
                  <a:rPr lang="en-US" b="1" dirty="0"/>
                  <a:t>   D + E</a:t>
                </a:r>
              </a:p>
            </p:txBody>
          </p:sp>
          <p:sp>
            <p:nvSpPr>
              <p:cNvPr id="7" name="Text Box 5">
                <a:extLst>
                  <a:ext uri="{FF2B5EF4-FFF2-40B4-BE49-F238E27FC236}">
                    <a16:creationId xmlns:a16="http://schemas.microsoft.com/office/drawing/2014/main" id="{757FD045-3C37-1E29-C0CB-6D557196F806}"/>
                  </a:ext>
                </a:extLst>
              </p:cNvPr>
              <p:cNvSpPr txBox="1">
                <a:spLocks noChangeArrowheads="1"/>
              </p:cNvSpPr>
              <p:nvPr/>
            </p:nvSpPr>
            <p:spPr bwMode="auto">
              <a:xfrm>
                <a:off x="4351" y="617"/>
                <a:ext cx="874" cy="288"/>
              </a:xfrm>
              <a:prstGeom prst="rect">
                <a:avLst/>
              </a:prstGeom>
              <a:noFill/>
              <a:ln w="9525">
                <a:noFill/>
                <a:miter lim="800000"/>
                <a:headEnd/>
                <a:tailEnd/>
              </a:ln>
            </p:spPr>
            <p:txBody>
              <a:bodyPr wrap="none">
                <a:prstTxWarp prst="textNoShape">
                  <a:avLst/>
                </a:prstTxWarp>
                <a:spAutoFit/>
              </a:bodyPr>
              <a:lstStyle/>
              <a:p>
                <a:r>
                  <a:rPr lang="en-US" dirty="0"/>
                  <a:t>Products</a:t>
                </a:r>
              </a:p>
            </p:txBody>
          </p:sp>
          <p:sp>
            <p:nvSpPr>
              <p:cNvPr id="9" name="Text Box 7">
                <a:extLst>
                  <a:ext uri="{FF2B5EF4-FFF2-40B4-BE49-F238E27FC236}">
                    <a16:creationId xmlns:a16="http://schemas.microsoft.com/office/drawing/2014/main" id="{2AB7BD7D-EBCE-79A9-D816-45EDE2B63E53}"/>
                  </a:ext>
                </a:extLst>
              </p:cNvPr>
              <p:cNvSpPr txBox="1">
                <a:spLocks noChangeArrowheads="1"/>
              </p:cNvSpPr>
              <p:nvPr/>
            </p:nvSpPr>
            <p:spPr bwMode="auto">
              <a:xfrm>
                <a:off x="327" y="386"/>
                <a:ext cx="1279" cy="748"/>
              </a:xfrm>
              <a:prstGeom prst="rect">
                <a:avLst/>
              </a:prstGeom>
              <a:noFill/>
              <a:ln w="9525">
                <a:noFill/>
                <a:miter lim="800000"/>
                <a:headEnd/>
                <a:tailEnd/>
              </a:ln>
            </p:spPr>
            <p:txBody>
              <a:bodyPr wrap="none">
                <a:prstTxWarp prst="textNoShape">
                  <a:avLst/>
                </a:prstTxWarp>
                <a:spAutoFit/>
              </a:bodyPr>
              <a:lstStyle/>
              <a:p>
                <a:pPr algn="ctr"/>
                <a:r>
                  <a:rPr lang="en-US" dirty="0"/>
                  <a:t>Feedstocks</a:t>
                </a:r>
              </a:p>
              <a:p>
                <a:pPr algn="ctr"/>
                <a:r>
                  <a:rPr lang="en-US" dirty="0"/>
                  <a:t>or</a:t>
                </a:r>
              </a:p>
              <a:p>
                <a:pPr algn="ctr"/>
                <a:r>
                  <a:rPr lang="en-US" dirty="0"/>
                  <a:t>Intermediates</a:t>
                </a:r>
              </a:p>
            </p:txBody>
          </p:sp>
          <p:sp>
            <p:nvSpPr>
              <p:cNvPr id="10" name="Line 14">
                <a:extLst>
                  <a:ext uri="{FF2B5EF4-FFF2-40B4-BE49-F238E27FC236}">
                    <a16:creationId xmlns:a16="http://schemas.microsoft.com/office/drawing/2014/main" id="{ED57EA9D-EF07-0530-22C9-A9AB74D618D5}"/>
                  </a:ext>
                </a:extLst>
              </p:cNvPr>
              <p:cNvSpPr>
                <a:spLocks noChangeShapeType="1"/>
              </p:cNvSpPr>
              <p:nvPr/>
            </p:nvSpPr>
            <p:spPr bwMode="auto">
              <a:xfrm flipV="1">
                <a:off x="2508" y="436"/>
                <a:ext cx="423" cy="59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2" name="Text Box 15">
                <a:extLst>
                  <a:ext uri="{FF2B5EF4-FFF2-40B4-BE49-F238E27FC236}">
                    <a16:creationId xmlns:a16="http://schemas.microsoft.com/office/drawing/2014/main" id="{95A501E5-5177-1610-C82E-95BE69DAF5B8}"/>
                  </a:ext>
                </a:extLst>
              </p:cNvPr>
              <p:cNvSpPr txBox="1">
                <a:spLocks noChangeArrowheads="1"/>
              </p:cNvSpPr>
              <p:nvPr/>
            </p:nvSpPr>
            <p:spPr bwMode="auto">
              <a:xfrm>
                <a:off x="1981" y="1051"/>
                <a:ext cx="1683" cy="233"/>
              </a:xfrm>
              <a:prstGeom prst="rect">
                <a:avLst/>
              </a:prstGeom>
              <a:noFill/>
              <a:ln w="9525">
                <a:noFill/>
                <a:miter lim="800000"/>
                <a:headEnd/>
                <a:tailEnd/>
              </a:ln>
            </p:spPr>
            <p:txBody>
              <a:bodyPr wrap="none">
                <a:prstTxWarp prst="textNoShape">
                  <a:avLst/>
                </a:prstTxWarp>
                <a:spAutoFit/>
              </a:bodyPr>
              <a:lstStyle/>
              <a:p>
                <a:r>
                  <a:rPr lang="en-US" dirty="0"/>
                  <a:t>Energy + “Other” Reactant</a:t>
                </a:r>
              </a:p>
            </p:txBody>
          </p:sp>
          <p:sp>
            <p:nvSpPr>
              <p:cNvPr id="13" name="Text Box 20">
                <a:extLst>
                  <a:ext uri="{FF2B5EF4-FFF2-40B4-BE49-F238E27FC236}">
                    <a16:creationId xmlns:a16="http://schemas.microsoft.com/office/drawing/2014/main" id="{5E25EF6C-0AD4-50B3-A10E-C09152F6E6FC}"/>
                  </a:ext>
                </a:extLst>
              </p:cNvPr>
              <p:cNvSpPr txBox="1">
                <a:spLocks noChangeArrowheads="1"/>
              </p:cNvSpPr>
              <p:nvPr/>
            </p:nvSpPr>
            <p:spPr bwMode="auto">
              <a:xfrm>
                <a:off x="2931" y="206"/>
                <a:ext cx="991" cy="288"/>
              </a:xfrm>
              <a:prstGeom prst="rect">
                <a:avLst/>
              </a:prstGeom>
              <a:noFill/>
              <a:ln w="9525">
                <a:noFill/>
                <a:miter lim="800000"/>
                <a:headEnd/>
                <a:tailEnd/>
              </a:ln>
            </p:spPr>
            <p:txBody>
              <a:bodyPr wrap="none">
                <a:prstTxWarp prst="textNoShape">
                  <a:avLst/>
                </a:prstTxWarp>
                <a:spAutoFit/>
              </a:bodyPr>
              <a:lstStyle/>
              <a:p>
                <a:r>
                  <a:rPr lang="en-US"/>
                  <a:t>Emissions</a:t>
                </a:r>
              </a:p>
            </p:txBody>
          </p:sp>
        </p:grpSp>
        <p:sp>
          <p:nvSpPr>
            <p:cNvPr id="5" name="TextBox 4">
              <a:extLst>
                <a:ext uri="{FF2B5EF4-FFF2-40B4-BE49-F238E27FC236}">
                  <a16:creationId xmlns:a16="http://schemas.microsoft.com/office/drawing/2014/main" id="{B9FCF79F-E4DC-76F6-3AAD-A7E021DD4B66}"/>
                </a:ext>
              </a:extLst>
            </p:cNvPr>
            <p:cNvSpPr txBox="1"/>
            <p:nvPr/>
          </p:nvSpPr>
          <p:spPr>
            <a:xfrm>
              <a:off x="825500" y="444500"/>
              <a:ext cx="1556836" cy="369332"/>
            </a:xfrm>
            <a:prstGeom prst="rect">
              <a:avLst/>
            </a:prstGeom>
            <a:noFill/>
          </p:spPr>
          <p:txBody>
            <a:bodyPr wrap="none" rtlCol="0">
              <a:spAutoFit/>
            </a:bodyPr>
            <a:lstStyle/>
            <a:p>
              <a:r>
                <a:rPr lang="en-US" dirty="0">
                  <a:solidFill>
                    <a:srgbClr val="008000"/>
                  </a:solidFill>
                </a:rPr>
                <a:t>Model Process</a:t>
              </a:r>
            </a:p>
          </p:txBody>
        </p:sp>
      </p:grpSp>
      <p:sp>
        <p:nvSpPr>
          <p:cNvPr id="14" name="Rectangle 13">
            <a:extLst>
              <a:ext uri="{FF2B5EF4-FFF2-40B4-BE49-F238E27FC236}">
                <a16:creationId xmlns:a16="http://schemas.microsoft.com/office/drawing/2014/main" id="{11BF2AB4-6A7F-BE36-0186-32AD96E9EFF8}"/>
              </a:ext>
            </a:extLst>
          </p:cNvPr>
          <p:cNvSpPr/>
          <p:nvPr/>
        </p:nvSpPr>
        <p:spPr>
          <a:xfrm>
            <a:off x="7509796" y="2639142"/>
            <a:ext cx="3162300" cy="7366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System Expansion</a:t>
            </a:r>
          </a:p>
        </p:txBody>
      </p:sp>
      <p:sp>
        <p:nvSpPr>
          <p:cNvPr id="15" name="TextBox 14">
            <a:extLst>
              <a:ext uri="{FF2B5EF4-FFF2-40B4-BE49-F238E27FC236}">
                <a16:creationId xmlns:a16="http://schemas.microsoft.com/office/drawing/2014/main" id="{F397E08C-90E4-8531-A4CE-1377083BFB95}"/>
              </a:ext>
            </a:extLst>
          </p:cNvPr>
          <p:cNvSpPr txBox="1"/>
          <p:nvPr/>
        </p:nvSpPr>
        <p:spPr>
          <a:xfrm>
            <a:off x="3007646" y="5649042"/>
            <a:ext cx="7609776" cy="369332"/>
          </a:xfrm>
          <a:prstGeom prst="rect">
            <a:avLst/>
          </a:prstGeom>
          <a:noFill/>
        </p:spPr>
        <p:txBody>
          <a:bodyPr wrap="none" rtlCol="0">
            <a:spAutoFit/>
          </a:bodyPr>
          <a:lstStyle/>
          <a:p>
            <a:r>
              <a:rPr lang="en-US" dirty="0"/>
              <a:t>Step 2 – Identify alternative competitive way of producing Function E in market</a:t>
            </a:r>
          </a:p>
        </p:txBody>
      </p:sp>
      <p:grpSp>
        <p:nvGrpSpPr>
          <p:cNvPr id="16" name="Group 15">
            <a:extLst>
              <a:ext uri="{FF2B5EF4-FFF2-40B4-BE49-F238E27FC236}">
                <a16:creationId xmlns:a16="http://schemas.microsoft.com/office/drawing/2014/main" id="{B4711F06-0DFA-E0B9-645E-351ACEA10EDE}"/>
              </a:ext>
            </a:extLst>
          </p:cNvPr>
          <p:cNvGrpSpPr/>
          <p:nvPr/>
        </p:nvGrpSpPr>
        <p:grpSpPr>
          <a:xfrm>
            <a:off x="3775996" y="3732930"/>
            <a:ext cx="5721350" cy="1827907"/>
            <a:chOff x="1530350" y="1912938"/>
            <a:chExt cx="5721350" cy="1827907"/>
          </a:xfrm>
        </p:grpSpPr>
        <p:sp>
          <p:nvSpPr>
            <p:cNvPr id="18" name="Text Box 2">
              <a:extLst>
                <a:ext uri="{FF2B5EF4-FFF2-40B4-BE49-F238E27FC236}">
                  <a16:creationId xmlns:a16="http://schemas.microsoft.com/office/drawing/2014/main" id="{3B2443D7-90A8-B832-0D4E-F4372B00422A}"/>
                </a:ext>
              </a:extLst>
            </p:cNvPr>
            <p:cNvSpPr txBox="1">
              <a:spLocks noChangeArrowheads="1"/>
            </p:cNvSpPr>
            <p:nvPr/>
          </p:nvSpPr>
          <p:spPr bwMode="auto">
            <a:xfrm>
              <a:off x="1709815" y="2355850"/>
              <a:ext cx="1854143" cy="1169551"/>
            </a:xfrm>
            <a:prstGeom prst="rect">
              <a:avLst/>
            </a:prstGeom>
            <a:noFill/>
            <a:ln w="9525">
              <a:noFill/>
              <a:miter lim="800000"/>
              <a:headEnd/>
              <a:tailEnd/>
            </a:ln>
          </p:spPr>
          <p:txBody>
            <a:bodyPr wrap="none">
              <a:prstTxWarp prst="textNoShape">
                <a:avLst/>
              </a:prstTxWarp>
              <a:spAutoFit/>
            </a:bodyPr>
            <a:lstStyle/>
            <a:p>
              <a:r>
                <a:rPr lang="en-US" sz="1400" dirty="0"/>
                <a:t>D (function unit) kg/kg</a:t>
              </a:r>
            </a:p>
            <a:p>
              <a:endParaRPr lang="en-US" sz="1400" dirty="0"/>
            </a:p>
            <a:p>
              <a:r>
                <a:rPr lang="en-US" sz="1400" dirty="0"/>
                <a:t>E (function unit) kg/kg</a:t>
              </a:r>
            </a:p>
            <a:p>
              <a:endParaRPr lang="en-US" sz="1400" dirty="0"/>
            </a:p>
            <a:p>
              <a:r>
                <a:rPr lang="en-US" sz="1400" dirty="0"/>
                <a:t>E’ (function unit) kg/kg</a:t>
              </a:r>
            </a:p>
          </p:txBody>
        </p:sp>
        <p:sp>
          <p:nvSpPr>
            <p:cNvPr id="20" name="Text Box 5">
              <a:extLst>
                <a:ext uri="{FF2B5EF4-FFF2-40B4-BE49-F238E27FC236}">
                  <a16:creationId xmlns:a16="http://schemas.microsoft.com/office/drawing/2014/main" id="{6ADC0730-3664-EDD5-3C73-5496E51F7A57}"/>
                </a:ext>
              </a:extLst>
            </p:cNvPr>
            <p:cNvSpPr txBox="1">
              <a:spLocks noChangeArrowheads="1"/>
            </p:cNvSpPr>
            <p:nvPr/>
          </p:nvSpPr>
          <p:spPr bwMode="auto">
            <a:xfrm>
              <a:off x="3675631" y="1928813"/>
              <a:ext cx="1060241" cy="307975"/>
            </a:xfrm>
            <a:prstGeom prst="rect">
              <a:avLst/>
            </a:prstGeom>
            <a:noFill/>
            <a:ln w="9525">
              <a:noFill/>
              <a:miter lim="800000"/>
              <a:headEnd/>
              <a:tailEnd/>
            </a:ln>
          </p:spPr>
          <p:txBody>
            <a:bodyPr wrap="none">
              <a:prstTxWarp prst="textNoShape">
                <a:avLst/>
              </a:prstTxWarp>
              <a:spAutoFit/>
            </a:bodyPr>
            <a:lstStyle/>
            <a:p>
              <a:r>
                <a:rPr lang="en-US" sz="1400" dirty="0"/>
                <a:t>Wastewater</a:t>
              </a:r>
            </a:p>
          </p:txBody>
        </p:sp>
        <p:sp>
          <p:nvSpPr>
            <p:cNvPr id="21" name="Text Box 15">
              <a:extLst>
                <a:ext uri="{FF2B5EF4-FFF2-40B4-BE49-F238E27FC236}">
                  <a16:creationId xmlns:a16="http://schemas.microsoft.com/office/drawing/2014/main" id="{D235FC0F-0CC9-B4E9-B0F8-19C6D3F509FE}"/>
                </a:ext>
              </a:extLst>
            </p:cNvPr>
            <p:cNvSpPr txBox="1">
              <a:spLocks noChangeArrowheads="1"/>
            </p:cNvSpPr>
            <p:nvPr/>
          </p:nvSpPr>
          <p:spPr bwMode="auto">
            <a:xfrm>
              <a:off x="4085936" y="2355850"/>
              <a:ext cx="505267" cy="1169551"/>
            </a:xfrm>
            <a:prstGeom prst="rect">
              <a:avLst/>
            </a:prstGeom>
            <a:noFill/>
            <a:ln w="9525">
              <a:noFill/>
              <a:miter lim="800000"/>
              <a:headEnd/>
              <a:tailEnd/>
            </a:ln>
          </p:spPr>
          <p:txBody>
            <a:bodyPr wrap="none">
              <a:prstTxWarp prst="textNoShape">
                <a:avLst/>
              </a:prstTxWarp>
              <a:spAutoFit/>
            </a:bodyPr>
            <a:lstStyle/>
            <a:p>
              <a:r>
                <a:rPr lang="en-US" sz="1400" dirty="0"/>
                <a:t>0.6</a:t>
              </a:r>
            </a:p>
            <a:p>
              <a:endParaRPr lang="en-US" sz="1400" dirty="0"/>
            </a:p>
            <a:p>
              <a:r>
                <a:rPr lang="en-US" sz="1400" dirty="0"/>
                <a:t>-</a:t>
              </a:r>
            </a:p>
            <a:p>
              <a:endParaRPr lang="en-US" sz="1400" dirty="0"/>
            </a:p>
            <a:p>
              <a:r>
                <a:rPr lang="en-US" sz="1400" dirty="0"/>
                <a:t>0.25</a:t>
              </a:r>
            </a:p>
          </p:txBody>
        </p:sp>
        <p:sp>
          <p:nvSpPr>
            <p:cNvPr id="22" name="Text Box 6">
              <a:extLst>
                <a:ext uri="{FF2B5EF4-FFF2-40B4-BE49-F238E27FC236}">
                  <a16:creationId xmlns:a16="http://schemas.microsoft.com/office/drawing/2014/main" id="{C84BD102-BFCF-5CBA-4E97-D9B536E3250B}"/>
                </a:ext>
              </a:extLst>
            </p:cNvPr>
            <p:cNvSpPr txBox="1">
              <a:spLocks noChangeArrowheads="1"/>
            </p:cNvSpPr>
            <p:nvPr/>
          </p:nvSpPr>
          <p:spPr bwMode="auto">
            <a:xfrm>
              <a:off x="5097642" y="1922463"/>
              <a:ext cx="368453" cy="307975"/>
            </a:xfrm>
            <a:prstGeom prst="rect">
              <a:avLst/>
            </a:prstGeom>
            <a:noFill/>
            <a:ln w="9525">
              <a:noFill/>
              <a:miter lim="800000"/>
              <a:headEnd/>
              <a:tailEnd/>
            </a:ln>
          </p:spPr>
          <p:txBody>
            <a:bodyPr wrap="none">
              <a:prstTxWarp prst="textNoShape">
                <a:avLst/>
              </a:prstTxWarp>
              <a:spAutoFit/>
            </a:bodyPr>
            <a:lstStyle/>
            <a:p>
              <a:r>
                <a:rPr lang="en-US" sz="1400" dirty="0"/>
                <a:t>CO</a:t>
              </a:r>
              <a:r>
                <a:rPr lang="en-US" sz="1400" baseline="-25000" dirty="0"/>
                <a:t>2</a:t>
              </a:r>
              <a:endParaRPr lang="en-US" sz="1400" dirty="0"/>
            </a:p>
          </p:txBody>
        </p:sp>
        <p:sp>
          <p:nvSpPr>
            <p:cNvPr id="23" name="Text Box 16">
              <a:extLst>
                <a:ext uri="{FF2B5EF4-FFF2-40B4-BE49-F238E27FC236}">
                  <a16:creationId xmlns:a16="http://schemas.microsoft.com/office/drawing/2014/main" id="{10B36454-F215-FAAC-101D-591016B61116}"/>
                </a:ext>
              </a:extLst>
            </p:cNvPr>
            <p:cNvSpPr txBox="1">
              <a:spLocks noChangeArrowheads="1"/>
            </p:cNvSpPr>
            <p:nvPr/>
          </p:nvSpPr>
          <p:spPr bwMode="auto">
            <a:xfrm>
              <a:off x="5144038" y="2349500"/>
              <a:ext cx="415498" cy="1169551"/>
            </a:xfrm>
            <a:prstGeom prst="rect">
              <a:avLst/>
            </a:prstGeom>
            <a:noFill/>
            <a:ln w="9525">
              <a:noFill/>
              <a:miter lim="800000"/>
              <a:headEnd/>
              <a:tailEnd/>
            </a:ln>
          </p:spPr>
          <p:txBody>
            <a:bodyPr wrap="none">
              <a:prstTxWarp prst="textNoShape">
                <a:avLst/>
              </a:prstTxWarp>
              <a:spAutoFit/>
            </a:bodyPr>
            <a:lstStyle/>
            <a:p>
              <a:r>
                <a:rPr lang="en-US" sz="1400" dirty="0"/>
                <a:t>0.7</a:t>
              </a:r>
            </a:p>
            <a:p>
              <a:endParaRPr lang="en-US" sz="1400" dirty="0"/>
            </a:p>
            <a:p>
              <a:r>
                <a:rPr lang="en-US" sz="1400" dirty="0"/>
                <a:t>-</a:t>
              </a:r>
            </a:p>
            <a:p>
              <a:endParaRPr lang="en-US" sz="1400" dirty="0"/>
            </a:p>
            <a:p>
              <a:r>
                <a:rPr lang="en-US" sz="1400" dirty="0"/>
                <a:t>1</a:t>
              </a:r>
            </a:p>
          </p:txBody>
        </p:sp>
        <p:sp>
          <p:nvSpPr>
            <p:cNvPr id="24" name="Text Box 7">
              <a:extLst>
                <a:ext uri="{FF2B5EF4-FFF2-40B4-BE49-F238E27FC236}">
                  <a16:creationId xmlns:a16="http://schemas.microsoft.com/office/drawing/2014/main" id="{6516C404-0C9F-03C6-68C1-05000A8D0354}"/>
                </a:ext>
              </a:extLst>
            </p:cNvPr>
            <p:cNvSpPr txBox="1">
              <a:spLocks noChangeArrowheads="1"/>
            </p:cNvSpPr>
            <p:nvPr/>
          </p:nvSpPr>
          <p:spPr bwMode="auto">
            <a:xfrm>
              <a:off x="5946606" y="1927225"/>
              <a:ext cx="720613" cy="307975"/>
            </a:xfrm>
            <a:prstGeom prst="rect">
              <a:avLst/>
            </a:prstGeom>
            <a:noFill/>
            <a:ln w="9525">
              <a:noFill/>
              <a:miter lim="800000"/>
              <a:headEnd/>
              <a:tailEnd/>
            </a:ln>
          </p:spPr>
          <p:txBody>
            <a:bodyPr wrap="none">
              <a:prstTxWarp prst="textNoShape">
                <a:avLst/>
              </a:prstTxWarp>
              <a:spAutoFit/>
            </a:bodyPr>
            <a:lstStyle/>
            <a:p>
              <a:r>
                <a:rPr lang="en-US" sz="1400" dirty="0"/>
                <a:t>Pollutants</a:t>
              </a:r>
            </a:p>
          </p:txBody>
        </p:sp>
        <p:sp>
          <p:nvSpPr>
            <p:cNvPr id="25" name="Text Box 17">
              <a:extLst>
                <a:ext uri="{FF2B5EF4-FFF2-40B4-BE49-F238E27FC236}">
                  <a16:creationId xmlns:a16="http://schemas.microsoft.com/office/drawing/2014/main" id="{0D4711B9-FB52-7E6E-189D-3D6B499B3030}"/>
                </a:ext>
              </a:extLst>
            </p:cNvPr>
            <p:cNvSpPr txBox="1">
              <a:spLocks noChangeArrowheads="1"/>
            </p:cNvSpPr>
            <p:nvPr/>
          </p:nvSpPr>
          <p:spPr bwMode="auto">
            <a:xfrm>
              <a:off x="6187097" y="2355850"/>
              <a:ext cx="411979" cy="1384995"/>
            </a:xfrm>
            <a:prstGeom prst="rect">
              <a:avLst/>
            </a:prstGeom>
            <a:noFill/>
            <a:ln w="9525">
              <a:noFill/>
              <a:miter lim="800000"/>
              <a:headEnd/>
              <a:tailEnd/>
            </a:ln>
          </p:spPr>
          <p:txBody>
            <a:bodyPr wrap="none">
              <a:prstTxWarp prst="textNoShape">
                <a:avLst/>
              </a:prstTxWarp>
              <a:spAutoFit/>
            </a:bodyPr>
            <a:lstStyle/>
            <a:p>
              <a:r>
                <a:rPr lang="en-US" sz="1400" dirty="0"/>
                <a:t>0.1</a:t>
              </a:r>
            </a:p>
            <a:p>
              <a:endParaRPr lang="en-US" sz="1400" dirty="0"/>
            </a:p>
            <a:p>
              <a:r>
                <a:rPr lang="en-US" sz="1400" dirty="0"/>
                <a:t>-</a:t>
              </a:r>
            </a:p>
            <a:p>
              <a:endParaRPr lang="en-US" sz="1400" dirty="0"/>
            </a:p>
            <a:p>
              <a:r>
                <a:rPr lang="en-US" sz="1400" dirty="0"/>
                <a:t>0.1</a:t>
              </a:r>
            </a:p>
            <a:p>
              <a:endParaRPr lang="en-US" sz="1400" dirty="0"/>
            </a:p>
          </p:txBody>
        </p:sp>
        <p:sp>
          <p:nvSpPr>
            <p:cNvPr id="26" name="Line 18">
              <a:extLst>
                <a:ext uri="{FF2B5EF4-FFF2-40B4-BE49-F238E27FC236}">
                  <a16:creationId xmlns:a16="http://schemas.microsoft.com/office/drawing/2014/main" id="{AEBAB793-06D6-57B6-90DB-CCBCDCD2D334}"/>
                </a:ext>
              </a:extLst>
            </p:cNvPr>
            <p:cNvSpPr>
              <a:spLocks noChangeShapeType="1"/>
            </p:cNvSpPr>
            <p:nvPr/>
          </p:nvSpPr>
          <p:spPr bwMode="auto">
            <a:xfrm>
              <a:off x="1547429" y="2325837"/>
              <a:ext cx="5704271"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27" name="Line 19">
              <a:extLst>
                <a:ext uri="{FF2B5EF4-FFF2-40B4-BE49-F238E27FC236}">
                  <a16:creationId xmlns:a16="http://schemas.microsoft.com/office/drawing/2014/main" id="{EE11D99D-C2D0-2BCF-A6BC-BF1CE0C2C83D}"/>
                </a:ext>
              </a:extLst>
            </p:cNvPr>
            <p:cNvSpPr>
              <a:spLocks noChangeShapeType="1"/>
            </p:cNvSpPr>
            <p:nvPr/>
          </p:nvSpPr>
          <p:spPr bwMode="auto">
            <a:xfrm>
              <a:off x="1530350" y="3549650"/>
              <a:ext cx="572135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28" name="Line 20">
              <a:extLst>
                <a:ext uri="{FF2B5EF4-FFF2-40B4-BE49-F238E27FC236}">
                  <a16:creationId xmlns:a16="http://schemas.microsoft.com/office/drawing/2014/main" id="{C6E86C23-D550-2574-58CF-39DD12DD9F5B}"/>
                </a:ext>
              </a:extLst>
            </p:cNvPr>
            <p:cNvSpPr>
              <a:spLocks noChangeShapeType="1"/>
            </p:cNvSpPr>
            <p:nvPr/>
          </p:nvSpPr>
          <p:spPr bwMode="auto">
            <a:xfrm>
              <a:off x="1547429" y="1912938"/>
              <a:ext cx="5704271"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grpSp>
      <p:grpSp>
        <p:nvGrpSpPr>
          <p:cNvPr id="29" name="Group 28">
            <a:extLst>
              <a:ext uri="{FF2B5EF4-FFF2-40B4-BE49-F238E27FC236}">
                <a16:creationId xmlns:a16="http://schemas.microsoft.com/office/drawing/2014/main" id="{C865A7FC-17E1-6DB8-BE8B-4AF989B02140}"/>
              </a:ext>
            </a:extLst>
          </p:cNvPr>
          <p:cNvGrpSpPr/>
          <p:nvPr/>
        </p:nvGrpSpPr>
        <p:grpSpPr>
          <a:xfrm>
            <a:off x="3731546" y="3599580"/>
            <a:ext cx="5721350" cy="2258794"/>
            <a:chOff x="1543050" y="1906588"/>
            <a:chExt cx="5721350" cy="2258794"/>
          </a:xfrm>
        </p:grpSpPr>
        <p:sp>
          <p:nvSpPr>
            <p:cNvPr id="30" name="Text Box 2">
              <a:extLst>
                <a:ext uri="{FF2B5EF4-FFF2-40B4-BE49-F238E27FC236}">
                  <a16:creationId xmlns:a16="http://schemas.microsoft.com/office/drawing/2014/main" id="{CB13D64D-6C9C-41C3-76E3-3DB7678D81BE}"/>
                </a:ext>
              </a:extLst>
            </p:cNvPr>
            <p:cNvSpPr txBox="1">
              <a:spLocks noChangeArrowheads="1"/>
            </p:cNvSpPr>
            <p:nvPr/>
          </p:nvSpPr>
          <p:spPr bwMode="auto">
            <a:xfrm>
              <a:off x="1709815" y="2349500"/>
              <a:ext cx="1921557" cy="1815882"/>
            </a:xfrm>
            <a:prstGeom prst="rect">
              <a:avLst/>
            </a:prstGeom>
            <a:noFill/>
            <a:ln w="9525">
              <a:noFill/>
              <a:miter lim="800000"/>
              <a:headEnd/>
              <a:tailEnd/>
            </a:ln>
          </p:spPr>
          <p:txBody>
            <a:bodyPr wrap="none">
              <a:prstTxWarp prst="textNoShape">
                <a:avLst/>
              </a:prstTxWarp>
              <a:spAutoFit/>
            </a:bodyPr>
            <a:lstStyle/>
            <a:p>
              <a:r>
                <a:rPr lang="en-US" sz="1400" dirty="0"/>
                <a:t>D (function unit) kg/kg</a:t>
              </a:r>
            </a:p>
            <a:p>
              <a:endParaRPr lang="en-US" sz="1400" dirty="0"/>
            </a:p>
            <a:p>
              <a:r>
                <a:rPr lang="en-US" sz="1400" dirty="0"/>
                <a:t>E (function unit) kg/kg</a:t>
              </a:r>
            </a:p>
            <a:p>
              <a:endParaRPr lang="en-US" sz="1400" dirty="0"/>
            </a:p>
            <a:p>
              <a:r>
                <a:rPr lang="en-US" sz="1400" dirty="0"/>
                <a:t>E’ (function unit) kg/kg</a:t>
              </a:r>
            </a:p>
            <a:p>
              <a:endParaRPr lang="en-US" sz="1400" dirty="0"/>
            </a:p>
            <a:p>
              <a:r>
                <a:rPr lang="en-US" sz="1400" dirty="0"/>
                <a:t>D* (function unit) kg/kg</a:t>
              </a:r>
            </a:p>
            <a:p>
              <a:endParaRPr lang="en-US" sz="1400" dirty="0"/>
            </a:p>
          </p:txBody>
        </p:sp>
        <p:sp>
          <p:nvSpPr>
            <p:cNvPr id="31" name="Text Box 5">
              <a:extLst>
                <a:ext uri="{FF2B5EF4-FFF2-40B4-BE49-F238E27FC236}">
                  <a16:creationId xmlns:a16="http://schemas.microsoft.com/office/drawing/2014/main" id="{35FB4610-2607-7C53-D459-BBE6FB3ED89A}"/>
                </a:ext>
              </a:extLst>
            </p:cNvPr>
            <p:cNvSpPr txBox="1">
              <a:spLocks noChangeArrowheads="1"/>
            </p:cNvSpPr>
            <p:nvPr/>
          </p:nvSpPr>
          <p:spPr bwMode="auto">
            <a:xfrm>
              <a:off x="3675631" y="1922463"/>
              <a:ext cx="1060241" cy="307975"/>
            </a:xfrm>
            <a:prstGeom prst="rect">
              <a:avLst/>
            </a:prstGeom>
            <a:noFill/>
            <a:ln w="9525">
              <a:noFill/>
              <a:miter lim="800000"/>
              <a:headEnd/>
              <a:tailEnd/>
            </a:ln>
          </p:spPr>
          <p:txBody>
            <a:bodyPr wrap="none">
              <a:prstTxWarp prst="textNoShape">
                <a:avLst/>
              </a:prstTxWarp>
              <a:spAutoFit/>
            </a:bodyPr>
            <a:lstStyle/>
            <a:p>
              <a:r>
                <a:rPr lang="en-US" sz="1400" dirty="0"/>
                <a:t>Wastewater</a:t>
              </a:r>
            </a:p>
          </p:txBody>
        </p:sp>
        <p:sp>
          <p:nvSpPr>
            <p:cNvPr id="32" name="Text Box 15">
              <a:extLst>
                <a:ext uri="{FF2B5EF4-FFF2-40B4-BE49-F238E27FC236}">
                  <a16:creationId xmlns:a16="http://schemas.microsoft.com/office/drawing/2014/main" id="{7DF5B0DD-6291-789E-39B9-4E86F2AE8FDB}"/>
                </a:ext>
              </a:extLst>
            </p:cNvPr>
            <p:cNvSpPr txBox="1">
              <a:spLocks noChangeArrowheads="1"/>
            </p:cNvSpPr>
            <p:nvPr/>
          </p:nvSpPr>
          <p:spPr bwMode="auto">
            <a:xfrm>
              <a:off x="4085936" y="2349500"/>
              <a:ext cx="557940" cy="1600438"/>
            </a:xfrm>
            <a:prstGeom prst="rect">
              <a:avLst/>
            </a:prstGeom>
            <a:noFill/>
            <a:ln w="9525">
              <a:noFill/>
              <a:miter lim="800000"/>
              <a:headEnd/>
              <a:tailEnd/>
            </a:ln>
          </p:spPr>
          <p:txBody>
            <a:bodyPr wrap="none">
              <a:prstTxWarp prst="textNoShape">
                <a:avLst/>
              </a:prstTxWarp>
              <a:spAutoFit/>
            </a:bodyPr>
            <a:lstStyle/>
            <a:p>
              <a:r>
                <a:rPr lang="en-US" sz="1400" dirty="0"/>
                <a:t>0.6</a:t>
              </a:r>
            </a:p>
            <a:p>
              <a:endParaRPr lang="en-US" sz="1400" dirty="0"/>
            </a:p>
            <a:p>
              <a:r>
                <a:rPr lang="en-US" sz="1400" dirty="0"/>
                <a:t>-</a:t>
              </a:r>
            </a:p>
            <a:p>
              <a:endParaRPr lang="en-US" sz="1400" dirty="0"/>
            </a:p>
            <a:p>
              <a:r>
                <a:rPr lang="en-US" sz="1400" dirty="0">
                  <a:solidFill>
                    <a:srgbClr val="FF0000"/>
                  </a:solidFill>
                </a:rPr>
                <a:t>-0.25</a:t>
              </a:r>
            </a:p>
            <a:p>
              <a:endParaRPr lang="en-US" sz="1400" dirty="0">
                <a:solidFill>
                  <a:srgbClr val="FF0000"/>
                </a:solidFill>
              </a:endParaRPr>
            </a:p>
            <a:p>
              <a:r>
                <a:rPr lang="en-US" sz="1400" dirty="0">
                  <a:solidFill>
                    <a:srgbClr val="000000"/>
                  </a:solidFill>
                </a:rPr>
                <a:t>0.35</a:t>
              </a:r>
            </a:p>
          </p:txBody>
        </p:sp>
        <p:sp>
          <p:nvSpPr>
            <p:cNvPr id="33" name="Text Box 6">
              <a:extLst>
                <a:ext uri="{FF2B5EF4-FFF2-40B4-BE49-F238E27FC236}">
                  <a16:creationId xmlns:a16="http://schemas.microsoft.com/office/drawing/2014/main" id="{B928BEBE-5F9F-BA76-89FA-4C0187CADD94}"/>
                </a:ext>
              </a:extLst>
            </p:cNvPr>
            <p:cNvSpPr txBox="1">
              <a:spLocks noChangeArrowheads="1"/>
            </p:cNvSpPr>
            <p:nvPr/>
          </p:nvSpPr>
          <p:spPr bwMode="auto">
            <a:xfrm>
              <a:off x="5097642" y="1916113"/>
              <a:ext cx="368453" cy="307975"/>
            </a:xfrm>
            <a:prstGeom prst="rect">
              <a:avLst/>
            </a:prstGeom>
            <a:noFill/>
            <a:ln w="9525">
              <a:noFill/>
              <a:miter lim="800000"/>
              <a:headEnd/>
              <a:tailEnd/>
            </a:ln>
          </p:spPr>
          <p:txBody>
            <a:bodyPr wrap="none">
              <a:prstTxWarp prst="textNoShape">
                <a:avLst/>
              </a:prstTxWarp>
              <a:spAutoFit/>
            </a:bodyPr>
            <a:lstStyle/>
            <a:p>
              <a:r>
                <a:rPr lang="en-US" sz="1400" dirty="0"/>
                <a:t>CO</a:t>
              </a:r>
              <a:r>
                <a:rPr lang="en-US" sz="1400" baseline="-25000" dirty="0"/>
                <a:t>2</a:t>
              </a:r>
              <a:endParaRPr lang="en-US" sz="1400" dirty="0"/>
            </a:p>
          </p:txBody>
        </p:sp>
        <p:sp>
          <p:nvSpPr>
            <p:cNvPr id="34" name="Text Box 16">
              <a:extLst>
                <a:ext uri="{FF2B5EF4-FFF2-40B4-BE49-F238E27FC236}">
                  <a16:creationId xmlns:a16="http://schemas.microsoft.com/office/drawing/2014/main" id="{17867D24-13BE-4200-AE9C-96BBFD359AEE}"/>
                </a:ext>
              </a:extLst>
            </p:cNvPr>
            <p:cNvSpPr txBox="1">
              <a:spLocks noChangeArrowheads="1"/>
            </p:cNvSpPr>
            <p:nvPr/>
          </p:nvSpPr>
          <p:spPr bwMode="auto">
            <a:xfrm>
              <a:off x="5144038" y="2343150"/>
              <a:ext cx="466945" cy="1600438"/>
            </a:xfrm>
            <a:prstGeom prst="rect">
              <a:avLst/>
            </a:prstGeom>
            <a:noFill/>
            <a:ln w="9525">
              <a:noFill/>
              <a:miter lim="800000"/>
              <a:headEnd/>
              <a:tailEnd/>
            </a:ln>
          </p:spPr>
          <p:txBody>
            <a:bodyPr wrap="none">
              <a:prstTxWarp prst="textNoShape">
                <a:avLst/>
              </a:prstTxWarp>
              <a:spAutoFit/>
            </a:bodyPr>
            <a:lstStyle/>
            <a:p>
              <a:r>
                <a:rPr lang="en-US" sz="1400" dirty="0"/>
                <a:t>0.7</a:t>
              </a:r>
            </a:p>
            <a:p>
              <a:endParaRPr lang="en-US" sz="1400" dirty="0"/>
            </a:p>
            <a:p>
              <a:r>
                <a:rPr lang="en-US" sz="1400" dirty="0"/>
                <a:t>-</a:t>
              </a:r>
            </a:p>
            <a:p>
              <a:endParaRPr lang="en-US" sz="1400" dirty="0"/>
            </a:p>
            <a:p>
              <a:r>
                <a:rPr lang="en-US" sz="1400" dirty="0">
                  <a:solidFill>
                    <a:srgbClr val="FF0000"/>
                  </a:solidFill>
                </a:rPr>
                <a:t>-1</a:t>
              </a:r>
            </a:p>
            <a:p>
              <a:endParaRPr lang="en-US" sz="1400" dirty="0">
                <a:solidFill>
                  <a:srgbClr val="FF0000"/>
                </a:solidFill>
              </a:endParaRPr>
            </a:p>
            <a:p>
              <a:r>
                <a:rPr lang="en-US" sz="1400" dirty="0">
                  <a:solidFill>
                    <a:srgbClr val="FF0000"/>
                  </a:solidFill>
                </a:rPr>
                <a:t>-0.3</a:t>
              </a:r>
            </a:p>
          </p:txBody>
        </p:sp>
        <p:sp>
          <p:nvSpPr>
            <p:cNvPr id="35" name="Text Box 7">
              <a:extLst>
                <a:ext uri="{FF2B5EF4-FFF2-40B4-BE49-F238E27FC236}">
                  <a16:creationId xmlns:a16="http://schemas.microsoft.com/office/drawing/2014/main" id="{71243E65-1805-3AF5-6779-81DD2E82D4DD}"/>
                </a:ext>
              </a:extLst>
            </p:cNvPr>
            <p:cNvSpPr txBox="1">
              <a:spLocks noChangeArrowheads="1"/>
            </p:cNvSpPr>
            <p:nvPr/>
          </p:nvSpPr>
          <p:spPr bwMode="auto">
            <a:xfrm>
              <a:off x="5946606" y="1920875"/>
              <a:ext cx="720613" cy="307975"/>
            </a:xfrm>
            <a:prstGeom prst="rect">
              <a:avLst/>
            </a:prstGeom>
            <a:noFill/>
            <a:ln w="9525">
              <a:noFill/>
              <a:miter lim="800000"/>
              <a:headEnd/>
              <a:tailEnd/>
            </a:ln>
          </p:spPr>
          <p:txBody>
            <a:bodyPr wrap="none">
              <a:prstTxWarp prst="textNoShape">
                <a:avLst/>
              </a:prstTxWarp>
              <a:spAutoFit/>
            </a:bodyPr>
            <a:lstStyle/>
            <a:p>
              <a:r>
                <a:rPr lang="en-US" sz="1400" dirty="0"/>
                <a:t>Pollutants</a:t>
              </a:r>
            </a:p>
          </p:txBody>
        </p:sp>
        <p:sp>
          <p:nvSpPr>
            <p:cNvPr id="36" name="Text Box 17">
              <a:extLst>
                <a:ext uri="{FF2B5EF4-FFF2-40B4-BE49-F238E27FC236}">
                  <a16:creationId xmlns:a16="http://schemas.microsoft.com/office/drawing/2014/main" id="{6B8CDFF8-2C1C-92EF-B3D1-A60F17D35BFB}"/>
                </a:ext>
              </a:extLst>
            </p:cNvPr>
            <p:cNvSpPr txBox="1">
              <a:spLocks noChangeArrowheads="1"/>
            </p:cNvSpPr>
            <p:nvPr/>
          </p:nvSpPr>
          <p:spPr bwMode="auto">
            <a:xfrm>
              <a:off x="6187097" y="2349500"/>
              <a:ext cx="466945" cy="1600438"/>
            </a:xfrm>
            <a:prstGeom prst="rect">
              <a:avLst/>
            </a:prstGeom>
            <a:noFill/>
            <a:ln w="9525">
              <a:noFill/>
              <a:miter lim="800000"/>
              <a:headEnd/>
              <a:tailEnd/>
            </a:ln>
          </p:spPr>
          <p:txBody>
            <a:bodyPr wrap="none">
              <a:prstTxWarp prst="textNoShape">
                <a:avLst/>
              </a:prstTxWarp>
              <a:spAutoFit/>
            </a:bodyPr>
            <a:lstStyle/>
            <a:p>
              <a:r>
                <a:rPr lang="en-US" sz="1400" dirty="0"/>
                <a:t>0.1</a:t>
              </a:r>
            </a:p>
            <a:p>
              <a:endParaRPr lang="en-US" sz="1400" dirty="0"/>
            </a:p>
            <a:p>
              <a:r>
                <a:rPr lang="en-US" sz="1400" dirty="0"/>
                <a:t>-</a:t>
              </a:r>
            </a:p>
            <a:p>
              <a:endParaRPr lang="en-US" sz="1400" dirty="0"/>
            </a:p>
            <a:p>
              <a:r>
                <a:rPr lang="en-US" sz="1400" dirty="0">
                  <a:solidFill>
                    <a:srgbClr val="FF0000"/>
                  </a:solidFill>
                </a:rPr>
                <a:t>-0.1</a:t>
              </a:r>
            </a:p>
            <a:p>
              <a:endParaRPr lang="en-US" sz="1400" dirty="0"/>
            </a:p>
            <a:p>
              <a:r>
                <a:rPr lang="en-US" sz="1400" dirty="0"/>
                <a:t>0</a:t>
              </a:r>
            </a:p>
          </p:txBody>
        </p:sp>
        <p:sp>
          <p:nvSpPr>
            <p:cNvPr id="37" name="Line 18">
              <a:extLst>
                <a:ext uri="{FF2B5EF4-FFF2-40B4-BE49-F238E27FC236}">
                  <a16:creationId xmlns:a16="http://schemas.microsoft.com/office/drawing/2014/main" id="{818E46F0-A606-6F0E-B842-6D15C4D5BA7C}"/>
                </a:ext>
              </a:extLst>
            </p:cNvPr>
            <p:cNvSpPr>
              <a:spLocks noChangeShapeType="1"/>
            </p:cNvSpPr>
            <p:nvPr/>
          </p:nvSpPr>
          <p:spPr bwMode="auto">
            <a:xfrm>
              <a:off x="1560129" y="2319487"/>
              <a:ext cx="5704271"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38" name="Line 19">
              <a:extLst>
                <a:ext uri="{FF2B5EF4-FFF2-40B4-BE49-F238E27FC236}">
                  <a16:creationId xmlns:a16="http://schemas.microsoft.com/office/drawing/2014/main" id="{F0D799B6-7C07-378F-53B3-41EF278A5650}"/>
                </a:ext>
              </a:extLst>
            </p:cNvPr>
            <p:cNvSpPr>
              <a:spLocks noChangeShapeType="1"/>
            </p:cNvSpPr>
            <p:nvPr/>
          </p:nvSpPr>
          <p:spPr bwMode="auto">
            <a:xfrm>
              <a:off x="1543050" y="3606800"/>
              <a:ext cx="572135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39" name="Line 20">
              <a:extLst>
                <a:ext uri="{FF2B5EF4-FFF2-40B4-BE49-F238E27FC236}">
                  <a16:creationId xmlns:a16="http://schemas.microsoft.com/office/drawing/2014/main" id="{473B6BEC-77B8-FB71-58FC-E0583825EA59}"/>
                </a:ext>
              </a:extLst>
            </p:cNvPr>
            <p:cNvSpPr>
              <a:spLocks noChangeShapeType="1"/>
            </p:cNvSpPr>
            <p:nvPr/>
          </p:nvSpPr>
          <p:spPr bwMode="auto">
            <a:xfrm>
              <a:off x="1560129" y="1906588"/>
              <a:ext cx="5704271"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40" name="Line 19">
              <a:extLst>
                <a:ext uri="{FF2B5EF4-FFF2-40B4-BE49-F238E27FC236}">
                  <a16:creationId xmlns:a16="http://schemas.microsoft.com/office/drawing/2014/main" id="{B1A588B1-0060-E12A-9951-DD91B020BB78}"/>
                </a:ext>
              </a:extLst>
            </p:cNvPr>
            <p:cNvSpPr>
              <a:spLocks noChangeShapeType="1"/>
            </p:cNvSpPr>
            <p:nvPr/>
          </p:nvSpPr>
          <p:spPr bwMode="auto">
            <a:xfrm>
              <a:off x="1543050" y="3981450"/>
              <a:ext cx="572135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grpSp>
      <p:sp>
        <p:nvSpPr>
          <p:cNvPr id="41" name="TextBox 40">
            <a:extLst>
              <a:ext uri="{FF2B5EF4-FFF2-40B4-BE49-F238E27FC236}">
                <a16:creationId xmlns:a16="http://schemas.microsoft.com/office/drawing/2014/main" id="{2A67AD42-975B-C4CE-EF1C-86792EB45B0E}"/>
              </a:ext>
            </a:extLst>
          </p:cNvPr>
          <p:cNvSpPr txBox="1"/>
          <p:nvPr/>
        </p:nvSpPr>
        <p:spPr>
          <a:xfrm>
            <a:off x="3020346" y="5832589"/>
            <a:ext cx="7753350" cy="646331"/>
          </a:xfrm>
          <a:prstGeom prst="rect">
            <a:avLst/>
          </a:prstGeom>
          <a:noFill/>
        </p:spPr>
        <p:txBody>
          <a:bodyPr wrap="square" rtlCol="0">
            <a:spAutoFit/>
          </a:bodyPr>
          <a:lstStyle/>
          <a:p>
            <a:r>
              <a:rPr lang="en-US" dirty="0"/>
              <a:t>Step 3 – Adjust (add / subtract) equivalent alternative production for your product, find net flows on functional unit basis </a:t>
            </a:r>
          </a:p>
        </p:txBody>
      </p:sp>
    </p:spTree>
    <p:extLst>
      <p:ext uri="{BB962C8B-B14F-4D97-AF65-F5344CB8AC3E}">
        <p14:creationId xmlns:p14="http://schemas.microsoft.com/office/powerpoint/2010/main" val="1471602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60594-A67C-488F-BB14-E8022A8A5F28}"/>
              </a:ext>
            </a:extLst>
          </p:cNvPr>
          <p:cNvSpPr>
            <a:spLocks noGrp="1"/>
          </p:cNvSpPr>
          <p:nvPr>
            <p:ph type="dt" sz="half" idx="10"/>
          </p:nvPr>
        </p:nvSpPr>
        <p:spPr/>
        <p:txBody>
          <a:bodyPr/>
          <a:lstStyle/>
          <a:p>
            <a:fld id="{1002910D-FA01-4A01-AED5-0429594A1B66}" type="datetime1">
              <a:rPr lang="el-GR" smtClean="0"/>
              <a:t>2/1/2023</a:t>
            </a:fld>
            <a:endParaRPr lang="en-GB"/>
          </a:p>
        </p:txBody>
      </p:sp>
      <p:sp>
        <p:nvSpPr>
          <p:cNvPr id="3" name="Footer Placeholder 2">
            <a:extLst>
              <a:ext uri="{FF2B5EF4-FFF2-40B4-BE49-F238E27FC236}">
                <a16:creationId xmlns:a16="http://schemas.microsoft.com/office/drawing/2014/main" id="{ADBAB525-90FC-4A08-82AE-C7A16A4A3CBB}"/>
              </a:ext>
            </a:extLst>
          </p:cNvPr>
          <p:cNvSpPr>
            <a:spLocks noGrp="1"/>
          </p:cNvSpPr>
          <p:nvPr>
            <p:ph type="ftr" sz="quarter" idx="11"/>
          </p:nvPr>
        </p:nvSpPr>
        <p:spPr/>
        <p:txBody>
          <a:bodyPr/>
          <a:lstStyle/>
          <a:p>
            <a:r>
              <a:rPr lang="el-GR"/>
              <a:t>Τμήμα Μηχανικών Περιβάλλοντος</a:t>
            </a:r>
            <a:r>
              <a:rPr lang="en-US"/>
              <a:t>-</a:t>
            </a:r>
            <a:r>
              <a:rPr lang="el-GR"/>
              <a:t>Ανάλυση Κύκλου Ζωής με έμφαση</a:t>
            </a:r>
            <a:r>
              <a:rPr lang="en-US"/>
              <a:t> </a:t>
            </a:r>
            <a:r>
              <a:rPr lang="el-GR"/>
              <a:t>στο Περιβάλλον (Κωδικός μαθήματος: ENE.2120)</a:t>
            </a:r>
            <a:r>
              <a:rPr lang="en-US"/>
              <a:t>-</a:t>
            </a:r>
            <a:r>
              <a:rPr lang="el-GR"/>
              <a:t> Δημήτριος Λαδάκης</a:t>
            </a:r>
            <a:endParaRPr lang="en-GB" dirty="0"/>
          </a:p>
        </p:txBody>
      </p:sp>
      <p:sp>
        <p:nvSpPr>
          <p:cNvPr id="4" name="Slide Number Placeholder 3">
            <a:extLst>
              <a:ext uri="{FF2B5EF4-FFF2-40B4-BE49-F238E27FC236}">
                <a16:creationId xmlns:a16="http://schemas.microsoft.com/office/drawing/2014/main" id="{79B4CC55-943F-4281-9782-B32CA89CEAB0}"/>
              </a:ext>
            </a:extLst>
          </p:cNvPr>
          <p:cNvSpPr>
            <a:spLocks noGrp="1"/>
          </p:cNvSpPr>
          <p:nvPr>
            <p:ph type="sldNum" sz="quarter" idx="12"/>
          </p:nvPr>
        </p:nvSpPr>
        <p:spPr/>
        <p:txBody>
          <a:bodyPr/>
          <a:lstStyle/>
          <a:p>
            <a:fld id="{060BE2B2-99FD-4D9E-B17B-CAD074BEE313}" type="slidenum">
              <a:rPr lang="en-GB" smtClean="0"/>
              <a:pPr/>
              <a:t>6</a:t>
            </a:fld>
            <a:endParaRPr lang="en-GB"/>
          </a:p>
        </p:txBody>
      </p:sp>
      <p:sp>
        <p:nvSpPr>
          <p:cNvPr id="26" name="Title 3">
            <a:extLst>
              <a:ext uri="{FF2B5EF4-FFF2-40B4-BE49-F238E27FC236}">
                <a16:creationId xmlns:a16="http://schemas.microsoft.com/office/drawing/2014/main" id="{272892A5-992C-4828-9B17-ED4B2334FC7E}"/>
              </a:ext>
            </a:extLst>
          </p:cNvPr>
          <p:cNvSpPr txBox="1">
            <a:spLocks/>
          </p:cNvSpPr>
          <p:nvPr/>
        </p:nvSpPr>
        <p:spPr>
          <a:xfrm>
            <a:off x="-106553" y="298694"/>
            <a:ext cx="11375571" cy="5449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cs typeface="Verdana" panose="020B0604030504040204" pitchFamily="34" charset="0"/>
              </a:rPr>
              <a:t>Παραγωγή </a:t>
            </a:r>
            <a:r>
              <a:rPr lang="el-GR" sz="3200" dirty="0" err="1">
                <a:solidFill>
                  <a:srgbClr val="357DA8"/>
                </a:solidFill>
                <a:latin typeface="+mn-lt"/>
                <a:ea typeface="Verdana" panose="020B0604030504040204" pitchFamily="34" charset="0"/>
                <a:cs typeface="Verdana" panose="020B0604030504040204" pitchFamily="34" charset="0"/>
              </a:rPr>
              <a:t>βιο</a:t>
            </a:r>
            <a:r>
              <a:rPr lang="el-GR" sz="3200" dirty="0">
                <a:solidFill>
                  <a:srgbClr val="357DA8"/>
                </a:solidFill>
                <a:latin typeface="+mn-lt"/>
                <a:ea typeface="Verdana" panose="020B0604030504040204" pitchFamily="34" charset="0"/>
                <a:cs typeface="Verdana" panose="020B0604030504040204" pitchFamily="34" charset="0"/>
              </a:rPr>
              <a:t>-πολυμερούς</a:t>
            </a:r>
            <a:endParaRPr lang="en-US" sz="3200" dirty="0">
              <a:solidFill>
                <a:srgbClr val="357DA8"/>
              </a:solidFill>
              <a:latin typeface="+mn-lt"/>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33BE5CF3-BE59-447C-BD01-EBCA1EA5B5A8}"/>
              </a:ext>
            </a:extLst>
          </p:cNvPr>
          <p:cNvSpPr txBox="1"/>
          <p:nvPr/>
        </p:nvSpPr>
        <p:spPr>
          <a:xfrm>
            <a:off x="3290860" y="1056283"/>
            <a:ext cx="2586752" cy="584775"/>
          </a:xfrm>
          <a:prstGeom prst="rect">
            <a:avLst/>
          </a:prstGeom>
          <a:noFill/>
        </p:spPr>
        <p:txBody>
          <a:bodyPr wrap="square" rtlCol="0">
            <a:spAutoFit/>
          </a:bodyPr>
          <a:lstStyle/>
          <a:p>
            <a:r>
              <a:rPr lang="en-US" sz="3200" dirty="0"/>
              <a:t>Succinic acid</a:t>
            </a:r>
          </a:p>
        </p:txBody>
      </p:sp>
      <p:pic>
        <p:nvPicPr>
          <p:cNvPr id="7" name="Picture 6">
            <a:extLst>
              <a:ext uri="{FF2B5EF4-FFF2-40B4-BE49-F238E27FC236}">
                <a16:creationId xmlns:a16="http://schemas.microsoft.com/office/drawing/2014/main" id="{1F0162F8-76EE-40D0-BA8B-F72E2438F16B}"/>
              </a:ext>
            </a:extLst>
          </p:cNvPr>
          <p:cNvPicPr>
            <a:picLocks noChangeAspect="1"/>
          </p:cNvPicPr>
          <p:nvPr/>
        </p:nvPicPr>
        <p:blipFill>
          <a:blip r:embed="rId2"/>
          <a:stretch>
            <a:fillRect/>
          </a:stretch>
        </p:blipFill>
        <p:spPr>
          <a:xfrm>
            <a:off x="1492152" y="1993769"/>
            <a:ext cx="10430388" cy="3662706"/>
          </a:xfrm>
          <a:prstGeom prst="rect">
            <a:avLst/>
          </a:prstGeom>
        </p:spPr>
      </p:pic>
    </p:spTree>
    <p:extLst>
      <p:ext uri="{BB962C8B-B14F-4D97-AF65-F5344CB8AC3E}">
        <p14:creationId xmlns:p14="http://schemas.microsoft.com/office/powerpoint/2010/main" val="1090271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3">
            <a:extLst>
              <a:ext uri="{FF2B5EF4-FFF2-40B4-BE49-F238E27FC236}">
                <a16:creationId xmlns:a16="http://schemas.microsoft.com/office/drawing/2014/main" id="{65861BDE-5246-6BBB-B558-88A537D8C9D5}"/>
              </a:ext>
            </a:extLst>
          </p:cNvPr>
          <p:cNvGrpSpPr/>
          <p:nvPr/>
        </p:nvGrpSpPr>
        <p:grpSpPr>
          <a:xfrm>
            <a:off x="2386781" y="310118"/>
            <a:ext cx="8204200" cy="2082800"/>
            <a:chOff x="381000" y="330200"/>
            <a:chExt cx="8204200" cy="2082800"/>
          </a:xfrm>
        </p:grpSpPr>
        <p:sp>
          <p:nvSpPr>
            <p:cNvPr id="7" name="Rectangle 6">
              <a:extLst>
                <a:ext uri="{FF2B5EF4-FFF2-40B4-BE49-F238E27FC236}">
                  <a16:creationId xmlns:a16="http://schemas.microsoft.com/office/drawing/2014/main" id="{66BE41B7-E86D-3444-1A5F-273CC8C9BFE5}"/>
                </a:ext>
              </a:extLst>
            </p:cNvPr>
            <p:cNvSpPr/>
            <p:nvPr/>
          </p:nvSpPr>
          <p:spPr>
            <a:xfrm>
              <a:off x="381000" y="330200"/>
              <a:ext cx="8204200" cy="20828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50">
              <a:extLst>
                <a:ext uri="{FF2B5EF4-FFF2-40B4-BE49-F238E27FC236}">
                  <a16:creationId xmlns:a16="http://schemas.microsoft.com/office/drawing/2014/main" id="{48B01C37-172C-69BE-48D0-C6FAC2D8B1BA}"/>
                </a:ext>
              </a:extLst>
            </p:cNvPr>
            <p:cNvGrpSpPr>
              <a:grpSpLocks/>
            </p:cNvGrpSpPr>
            <p:nvPr/>
          </p:nvGrpSpPr>
          <p:grpSpPr bwMode="auto">
            <a:xfrm>
              <a:off x="534988" y="530225"/>
              <a:ext cx="7775575" cy="1711325"/>
              <a:chOff x="327" y="206"/>
              <a:chExt cx="4898" cy="1078"/>
            </a:xfrm>
          </p:grpSpPr>
          <p:sp>
            <p:nvSpPr>
              <p:cNvPr id="12" name="Text Box 3">
                <a:extLst>
                  <a:ext uri="{FF2B5EF4-FFF2-40B4-BE49-F238E27FC236}">
                    <a16:creationId xmlns:a16="http://schemas.microsoft.com/office/drawing/2014/main" id="{3EEE77D7-5521-E62C-D85F-5129EE5F17EE}"/>
                  </a:ext>
                </a:extLst>
              </p:cNvPr>
              <p:cNvSpPr txBox="1">
                <a:spLocks noChangeArrowheads="1"/>
              </p:cNvSpPr>
              <p:nvPr/>
            </p:nvSpPr>
            <p:spPr bwMode="auto">
              <a:xfrm>
                <a:off x="1950" y="617"/>
                <a:ext cx="1978" cy="291"/>
              </a:xfrm>
              <a:prstGeom prst="rect">
                <a:avLst/>
              </a:prstGeom>
              <a:noFill/>
              <a:ln w="9525">
                <a:noFill/>
                <a:miter lim="800000"/>
                <a:headEnd/>
                <a:tailEnd/>
              </a:ln>
            </p:spPr>
            <p:txBody>
              <a:bodyPr wrap="none">
                <a:prstTxWarp prst="textNoShape">
                  <a:avLst/>
                </a:prstTxWarp>
                <a:spAutoFit/>
              </a:bodyPr>
              <a:lstStyle/>
              <a:p>
                <a:r>
                  <a:rPr lang="en-US" b="1" dirty="0"/>
                  <a:t>A + B + C   </a:t>
                </a:r>
                <a:r>
                  <a:rPr lang="en-US" b="1" dirty="0">
                    <a:latin typeface="+mn-lt"/>
                    <a:cs typeface="Symbol" charset="2"/>
                    <a:sym typeface="Symbol" charset="2"/>
                  </a:rPr>
                  <a:t>→</a:t>
                </a:r>
                <a:r>
                  <a:rPr lang="en-US" b="1" dirty="0"/>
                  <a:t>   D + E</a:t>
                </a:r>
              </a:p>
            </p:txBody>
          </p:sp>
          <p:sp>
            <p:nvSpPr>
              <p:cNvPr id="13" name="Text Box 5">
                <a:extLst>
                  <a:ext uri="{FF2B5EF4-FFF2-40B4-BE49-F238E27FC236}">
                    <a16:creationId xmlns:a16="http://schemas.microsoft.com/office/drawing/2014/main" id="{BDBCBF9E-D253-A0E2-EE27-30C09B657876}"/>
                  </a:ext>
                </a:extLst>
              </p:cNvPr>
              <p:cNvSpPr txBox="1">
                <a:spLocks noChangeArrowheads="1"/>
              </p:cNvSpPr>
              <p:nvPr/>
            </p:nvSpPr>
            <p:spPr bwMode="auto">
              <a:xfrm>
                <a:off x="4351" y="617"/>
                <a:ext cx="874" cy="288"/>
              </a:xfrm>
              <a:prstGeom prst="rect">
                <a:avLst/>
              </a:prstGeom>
              <a:noFill/>
              <a:ln w="9525">
                <a:noFill/>
                <a:miter lim="800000"/>
                <a:headEnd/>
                <a:tailEnd/>
              </a:ln>
            </p:spPr>
            <p:txBody>
              <a:bodyPr wrap="none">
                <a:prstTxWarp prst="textNoShape">
                  <a:avLst/>
                </a:prstTxWarp>
                <a:spAutoFit/>
              </a:bodyPr>
              <a:lstStyle/>
              <a:p>
                <a:r>
                  <a:rPr lang="en-US" dirty="0"/>
                  <a:t>Products</a:t>
                </a:r>
              </a:p>
            </p:txBody>
          </p:sp>
          <p:sp>
            <p:nvSpPr>
              <p:cNvPr id="14" name="Text Box 7">
                <a:extLst>
                  <a:ext uri="{FF2B5EF4-FFF2-40B4-BE49-F238E27FC236}">
                    <a16:creationId xmlns:a16="http://schemas.microsoft.com/office/drawing/2014/main" id="{8A287E0B-3F51-E127-769D-774068A41F0A}"/>
                  </a:ext>
                </a:extLst>
              </p:cNvPr>
              <p:cNvSpPr txBox="1">
                <a:spLocks noChangeArrowheads="1"/>
              </p:cNvSpPr>
              <p:nvPr/>
            </p:nvSpPr>
            <p:spPr bwMode="auto">
              <a:xfrm>
                <a:off x="327" y="386"/>
                <a:ext cx="1279" cy="748"/>
              </a:xfrm>
              <a:prstGeom prst="rect">
                <a:avLst/>
              </a:prstGeom>
              <a:noFill/>
              <a:ln w="9525">
                <a:noFill/>
                <a:miter lim="800000"/>
                <a:headEnd/>
                <a:tailEnd/>
              </a:ln>
            </p:spPr>
            <p:txBody>
              <a:bodyPr wrap="none">
                <a:prstTxWarp prst="textNoShape">
                  <a:avLst/>
                </a:prstTxWarp>
                <a:spAutoFit/>
              </a:bodyPr>
              <a:lstStyle/>
              <a:p>
                <a:pPr algn="ctr"/>
                <a:r>
                  <a:rPr lang="en-US" dirty="0"/>
                  <a:t>Feedstocks</a:t>
                </a:r>
              </a:p>
              <a:p>
                <a:pPr algn="ctr"/>
                <a:r>
                  <a:rPr lang="en-US" dirty="0"/>
                  <a:t>or</a:t>
                </a:r>
              </a:p>
              <a:p>
                <a:pPr algn="ctr"/>
                <a:r>
                  <a:rPr lang="en-US" dirty="0"/>
                  <a:t>Intermediates</a:t>
                </a:r>
              </a:p>
            </p:txBody>
          </p:sp>
          <p:sp>
            <p:nvSpPr>
              <p:cNvPr id="15" name="Line 14">
                <a:extLst>
                  <a:ext uri="{FF2B5EF4-FFF2-40B4-BE49-F238E27FC236}">
                    <a16:creationId xmlns:a16="http://schemas.microsoft.com/office/drawing/2014/main" id="{6B462522-E337-1830-B0DF-BFDB72013347}"/>
                  </a:ext>
                </a:extLst>
              </p:cNvPr>
              <p:cNvSpPr>
                <a:spLocks noChangeShapeType="1"/>
              </p:cNvSpPr>
              <p:nvPr/>
            </p:nvSpPr>
            <p:spPr bwMode="auto">
              <a:xfrm flipV="1">
                <a:off x="2508" y="436"/>
                <a:ext cx="423" cy="594"/>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16" name="Text Box 15">
                <a:extLst>
                  <a:ext uri="{FF2B5EF4-FFF2-40B4-BE49-F238E27FC236}">
                    <a16:creationId xmlns:a16="http://schemas.microsoft.com/office/drawing/2014/main" id="{DEBD1B22-3419-C32E-DE8F-E1D8C683820B}"/>
                  </a:ext>
                </a:extLst>
              </p:cNvPr>
              <p:cNvSpPr txBox="1">
                <a:spLocks noChangeArrowheads="1"/>
              </p:cNvSpPr>
              <p:nvPr/>
            </p:nvSpPr>
            <p:spPr bwMode="auto">
              <a:xfrm>
                <a:off x="1981" y="1051"/>
                <a:ext cx="1683" cy="233"/>
              </a:xfrm>
              <a:prstGeom prst="rect">
                <a:avLst/>
              </a:prstGeom>
              <a:noFill/>
              <a:ln w="9525">
                <a:noFill/>
                <a:miter lim="800000"/>
                <a:headEnd/>
                <a:tailEnd/>
              </a:ln>
            </p:spPr>
            <p:txBody>
              <a:bodyPr wrap="none">
                <a:prstTxWarp prst="textNoShape">
                  <a:avLst/>
                </a:prstTxWarp>
                <a:spAutoFit/>
              </a:bodyPr>
              <a:lstStyle/>
              <a:p>
                <a:r>
                  <a:rPr lang="en-US" dirty="0"/>
                  <a:t>Energy + “Other” Reactant</a:t>
                </a:r>
              </a:p>
            </p:txBody>
          </p:sp>
          <p:sp>
            <p:nvSpPr>
              <p:cNvPr id="18" name="Text Box 20">
                <a:extLst>
                  <a:ext uri="{FF2B5EF4-FFF2-40B4-BE49-F238E27FC236}">
                    <a16:creationId xmlns:a16="http://schemas.microsoft.com/office/drawing/2014/main" id="{4C3E378F-60E5-6D94-F284-6E2E6C70EDAE}"/>
                  </a:ext>
                </a:extLst>
              </p:cNvPr>
              <p:cNvSpPr txBox="1">
                <a:spLocks noChangeArrowheads="1"/>
              </p:cNvSpPr>
              <p:nvPr/>
            </p:nvSpPr>
            <p:spPr bwMode="auto">
              <a:xfrm>
                <a:off x="2931" y="206"/>
                <a:ext cx="991" cy="288"/>
              </a:xfrm>
              <a:prstGeom prst="rect">
                <a:avLst/>
              </a:prstGeom>
              <a:noFill/>
              <a:ln w="9525">
                <a:noFill/>
                <a:miter lim="800000"/>
                <a:headEnd/>
                <a:tailEnd/>
              </a:ln>
            </p:spPr>
            <p:txBody>
              <a:bodyPr wrap="none">
                <a:prstTxWarp prst="textNoShape">
                  <a:avLst/>
                </a:prstTxWarp>
                <a:spAutoFit/>
              </a:bodyPr>
              <a:lstStyle/>
              <a:p>
                <a:r>
                  <a:rPr lang="en-US"/>
                  <a:t>Emissions</a:t>
                </a:r>
              </a:p>
            </p:txBody>
          </p:sp>
        </p:grpSp>
        <p:sp>
          <p:nvSpPr>
            <p:cNvPr id="10" name="TextBox 9">
              <a:extLst>
                <a:ext uri="{FF2B5EF4-FFF2-40B4-BE49-F238E27FC236}">
                  <a16:creationId xmlns:a16="http://schemas.microsoft.com/office/drawing/2014/main" id="{A60CEB79-4047-5C28-E013-F6B3390090D4}"/>
                </a:ext>
              </a:extLst>
            </p:cNvPr>
            <p:cNvSpPr txBox="1"/>
            <p:nvPr/>
          </p:nvSpPr>
          <p:spPr>
            <a:xfrm>
              <a:off x="825500" y="444500"/>
              <a:ext cx="1556836" cy="369332"/>
            </a:xfrm>
            <a:prstGeom prst="rect">
              <a:avLst/>
            </a:prstGeom>
            <a:noFill/>
          </p:spPr>
          <p:txBody>
            <a:bodyPr wrap="none" rtlCol="0">
              <a:spAutoFit/>
            </a:bodyPr>
            <a:lstStyle/>
            <a:p>
              <a:r>
                <a:rPr lang="en-US" dirty="0">
                  <a:solidFill>
                    <a:srgbClr val="008000"/>
                  </a:solidFill>
                </a:rPr>
                <a:t>Model Process</a:t>
              </a:r>
            </a:p>
          </p:txBody>
        </p:sp>
      </p:grpSp>
      <p:sp>
        <p:nvSpPr>
          <p:cNvPr id="20" name="Rectangle 19">
            <a:extLst>
              <a:ext uri="{FF2B5EF4-FFF2-40B4-BE49-F238E27FC236}">
                <a16:creationId xmlns:a16="http://schemas.microsoft.com/office/drawing/2014/main" id="{61BB1F78-A0EB-E360-2782-3D20049B8307}"/>
              </a:ext>
            </a:extLst>
          </p:cNvPr>
          <p:cNvSpPr/>
          <p:nvPr/>
        </p:nvSpPr>
        <p:spPr>
          <a:xfrm>
            <a:off x="7428681" y="2545318"/>
            <a:ext cx="3162300" cy="736600"/>
          </a:xfrm>
          <a:prstGeom prst="rect">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Mass Allocation</a:t>
            </a:r>
          </a:p>
        </p:txBody>
      </p:sp>
      <p:grpSp>
        <p:nvGrpSpPr>
          <p:cNvPr id="21" name="Group 20">
            <a:extLst>
              <a:ext uri="{FF2B5EF4-FFF2-40B4-BE49-F238E27FC236}">
                <a16:creationId xmlns:a16="http://schemas.microsoft.com/office/drawing/2014/main" id="{1792B568-D228-9723-1738-4527B2A5DD76}"/>
              </a:ext>
            </a:extLst>
          </p:cNvPr>
          <p:cNvGrpSpPr/>
          <p:nvPr/>
        </p:nvGrpSpPr>
        <p:grpSpPr>
          <a:xfrm>
            <a:off x="3342457" y="4688078"/>
            <a:ext cx="5721350" cy="1268412"/>
            <a:chOff x="1543050" y="1906588"/>
            <a:chExt cx="5721350" cy="1268412"/>
          </a:xfrm>
        </p:grpSpPr>
        <p:sp>
          <p:nvSpPr>
            <p:cNvPr id="22" name="Text Box 2">
              <a:extLst>
                <a:ext uri="{FF2B5EF4-FFF2-40B4-BE49-F238E27FC236}">
                  <a16:creationId xmlns:a16="http://schemas.microsoft.com/office/drawing/2014/main" id="{5A0CF6A0-5429-EF48-A8B5-D446896F73A4}"/>
                </a:ext>
              </a:extLst>
            </p:cNvPr>
            <p:cNvSpPr txBox="1">
              <a:spLocks noChangeArrowheads="1"/>
            </p:cNvSpPr>
            <p:nvPr/>
          </p:nvSpPr>
          <p:spPr bwMode="auto">
            <a:xfrm>
              <a:off x="1709815" y="2349500"/>
              <a:ext cx="1031239" cy="738664"/>
            </a:xfrm>
            <a:prstGeom prst="rect">
              <a:avLst/>
            </a:prstGeom>
            <a:noFill/>
            <a:ln w="9525">
              <a:noFill/>
              <a:miter lim="800000"/>
              <a:headEnd/>
              <a:tailEnd/>
            </a:ln>
          </p:spPr>
          <p:txBody>
            <a:bodyPr wrap="none">
              <a:prstTxWarp prst="textNoShape">
                <a:avLst/>
              </a:prstTxWarp>
              <a:spAutoFit/>
            </a:bodyPr>
            <a:lstStyle/>
            <a:p>
              <a:r>
                <a:rPr lang="en-US" sz="1400" dirty="0"/>
                <a:t>D (Mass) kg</a:t>
              </a:r>
            </a:p>
            <a:p>
              <a:endParaRPr lang="en-US" sz="1400" dirty="0"/>
            </a:p>
            <a:p>
              <a:r>
                <a:rPr lang="en-US" sz="1400" dirty="0"/>
                <a:t>E (Mass) kg</a:t>
              </a:r>
            </a:p>
          </p:txBody>
        </p:sp>
        <p:sp>
          <p:nvSpPr>
            <p:cNvPr id="23" name="Text Box 5">
              <a:extLst>
                <a:ext uri="{FF2B5EF4-FFF2-40B4-BE49-F238E27FC236}">
                  <a16:creationId xmlns:a16="http://schemas.microsoft.com/office/drawing/2014/main" id="{E549B417-3184-49D2-ED05-FA072CFF0B65}"/>
                </a:ext>
              </a:extLst>
            </p:cNvPr>
            <p:cNvSpPr txBox="1">
              <a:spLocks noChangeArrowheads="1"/>
            </p:cNvSpPr>
            <p:nvPr/>
          </p:nvSpPr>
          <p:spPr bwMode="auto">
            <a:xfrm>
              <a:off x="3675631" y="1922463"/>
              <a:ext cx="1060241" cy="307975"/>
            </a:xfrm>
            <a:prstGeom prst="rect">
              <a:avLst/>
            </a:prstGeom>
            <a:noFill/>
            <a:ln w="9525">
              <a:noFill/>
              <a:miter lim="800000"/>
              <a:headEnd/>
              <a:tailEnd/>
            </a:ln>
          </p:spPr>
          <p:txBody>
            <a:bodyPr wrap="none">
              <a:prstTxWarp prst="textNoShape">
                <a:avLst/>
              </a:prstTxWarp>
              <a:spAutoFit/>
            </a:bodyPr>
            <a:lstStyle/>
            <a:p>
              <a:r>
                <a:rPr lang="en-US" sz="1400" dirty="0"/>
                <a:t>Wastewater</a:t>
              </a:r>
            </a:p>
          </p:txBody>
        </p:sp>
        <p:sp>
          <p:nvSpPr>
            <p:cNvPr id="24" name="Text Box 15">
              <a:extLst>
                <a:ext uri="{FF2B5EF4-FFF2-40B4-BE49-F238E27FC236}">
                  <a16:creationId xmlns:a16="http://schemas.microsoft.com/office/drawing/2014/main" id="{8CDB7237-634E-3DBA-53A5-5D4D6899D174}"/>
                </a:ext>
              </a:extLst>
            </p:cNvPr>
            <p:cNvSpPr txBox="1">
              <a:spLocks noChangeArrowheads="1"/>
            </p:cNvSpPr>
            <p:nvPr/>
          </p:nvSpPr>
          <p:spPr bwMode="auto">
            <a:xfrm>
              <a:off x="4085936" y="2349500"/>
              <a:ext cx="415498" cy="738664"/>
            </a:xfrm>
            <a:prstGeom prst="rect">
              <a:avLst/>
            </a:prstGeom>
            <a:noFill/>
            <a:ln w="9525">
              <a:noFill/>
              <a:miter lim="800000"/>
              <a:headEnd/>
              <a:tailEnd/>
            </a:ln>
          </p:spPr>
          <p:txBody>
            <a:bodyPr wrap="none">
              <a:prstTxWarp prst="textNoShape">
                <a:avLst/>
              </a:prstTxWarp>
              <a:spAutoFit/>
            </a:bodyPr>
            <a:lstStyle/>
            <a:p>
              <a:r>
                <a:rPr lang="en-US" sz="1400" dirty="0"/>
                <a:t>4.3</a:t>
              </a:r>
            </a:p>
            <a:p>
              <a:endParaRPr lang="en-US" sz="1400" dirty="0"/>
            </a:p>
            <a:p>
              <a:r>
                <a:rPr lang="en-US" sz="1400" dirty="0"/>
                <a:t>1.7</a:t>
              </a:r>
            </a:p>
          </p:txBody>
        </p:sp>
        <p:sp>
          <p:nvSpPr>
            <p:cNvPr id="25" name="Text Box 6">
              <a:extLst>
                <a:ext uri="{FF2B5EF4-FFF2-40B4-BE49-F238E27FC236}">
                  <a16:creationId xmlns:a16="http://schemas.microsoft.com/office/drawing/2014/main" id="{64E16B5B-42A6-AE4C-6942-51407556C8C5}"/>
                </a:ext>
              </a:extLst>
            </p:cNvPr>
            <p:cNvSpPr txBox="1">
              <a:spLocks noChangeArrowheads="1"/>
            </p:cNvSpPr>
            <p:nvPr/>
          </p:nvSpPr>
          <p:spPr bwMode="auto">
            <a:xfrm>
              <a:off x="5097642" y="1916113"/>
              <a:ext cx="368453" cy="307975"/>
            </a:xfrm>
            <a:prstGeom prst="rect">
              <a:avLst/>
            </a:prstGeom>
            <a:noFill/>
            <a:ln w="9525">
              <a:noFill/>
              <a:miter lim="800000"/>
              <a:headEnd/>
              <a:tailEnd/>
            </a:ln>
          </p:spPr>
          <p:txBody>
            <a:bodyPr wrap="none">
              <a:prstTxWarp prst="textNoShape">
                <a:avLst/>
              </a:prstTxWarp>
              <a:spAutoFit/>
            </a:bodyPr>
            <a:lstStyle/>
            <a:p>
              <a:r>
                <a:rPr lang="en-US" sz="1400" dirty="0"/>
                <a:t>CO</a:t>
              </a:r>
              <a:r>
                <a:rPr lang="en-US" sz="1400" baseline="-25000" dirty="0"/>
                <a:t>2</a:t>
              </a:r>
              <a:endParaRPr lang="en-US" sz="1400" dirty="0"/>
            </a:p>
          </p:txBody>
        </p:sp>
        <p:sp>
          <p:nvSpPr>
            <p:cNvPr id="26" name="Text Box 16">
              <a:extLst>
                <a:ext uri="{FF2B5EF4-FFF2-40B4-BE49-F238E27FC236}">
                  <a16:creationId xmlns:a16="http://schemas.microsoft.com/office/drawing/2014/main" id="{1AA88026-4B40-A4EB-A4ED-5F5FA3CC705C}"/>
                </a:ext>
              </a:extLst>
            </p:cNvPr>
            <p:cNvSpPr txBox="1">
              <a:spLocks noChangeArrowheads="1"/>
            </p:cNvSpPr>
            <p:nvPr/>
          </p:nvSpPr>
          <p:spPr bwMode="auto">
            <a:xfrm>
              <a:off x="5144038" y="2343150"/>
              <a:ext cx="411979" cy="738664"/>
            </a:xfrm>
            <a:prstGeom prst="rect">
              <a:avLst/>
            </a:prstGeom>
            <a:noFill/>
            <a:ln w="9525">
              <a:noFill/>
              <a:miter lim="800000"/>
              <a:headEnd/>
              <a:tailEnd/>
            </a:ln>
          </p:spPr>
          <p:txBody>
            <a:bodyPr wrap="none">
              <a:prstTxWarp prst="textNoShape">
                <a:avLst/>
              </a:prstTxWarp>
              <a:spAutoFit/>
            </a:bodyPr>
            <a:lstStyle/>
            <a:p>
              <a:r>
                <a:rPr lang="en-US" sz="1400" dirty="0"/>
                <a:t>5.0</a:t>
              </a:r>
            </a:p>
            <a:p>
              <a:endParaRPr lang="en-US" sz="1400" dirty="0"/>
            </a:p>
            <a:p>
              <a:r>
                <a:rPr lang="en-US" sz="1400" dirty="0"/>
                <a:t>2.0</a:t>
              </a:r>
            </a:p>
          </p:txBody>
        </p:sp>
        <p:sp>
          <p:nvSpPr>
            <p:cNvPr id="27" name="Text Box 7">
              <a:extLst>
                <a:ext uri="{FF2B5EF4-FFF2-40B4-BE49-F238E27FC236}">
                  <a16:creationId xmlns:a16="http://schemas.microsoft.com/office/drawing/2014/main" id="{9D3AD2AE-2B2D-4C6B-DC23-8B5F737C7391}"/>
                </a:ext>
              </a:extLst>
            </p:cNvPr>
            <p:cNvSpPr txBox="1">
              <a:spLocks noChangeArrowheads="1"/>
            </p:cNvSpPr>
            <p:nvPr/>
          </p:nvSpPr>
          <p:spPr bwMode="auto">
            <a:xfrm>
              <a:off x="5946606" y="1920875"/>
              <a:ext cx="720613" cy="307975"/>
            </a:xfrm>
            <a:prstGeom prst="rect">
              <a:avLst/>
            </a:prstGeom>
            <a:noFill/>
            <a:ln w="9525">
              <a:noFill/>
              <a:miter lim="800000"/>
              <a:headEnd/>
              <a:tailEnd/>
            </a:ln>
          </p:spPr>
          <p:txBody>
            <a:bodyPr wrap="none">
              <a:prstTxWarp prst="textNoShape">
                <a:avLst/>
              </a:prstTxWarp>
              <a:spAutoFit/>
            </a:bodyPr>
            <a:lstStyle/>
            <a:p>
              <a:r>
                <a:rPr lang="en-US" sz="1400" dirty="0"/>
                <a:t>Pollutants</a:t>
              </a:r>
            </a:p>
          </p:txBody>
        </p:sp>
        <p:sp>
          <p:nvSpPr>
            <p:cNvPr id="28" name="Text Box 17">
              <a:extLst>
                <a:ext uri="{FF2B5EF4-FFF2-40B4-BE49-F238E27FC236}">
                  <a16:creationId xmlns:a16="http://schemas.microsoft.com/office/drawing/2014/main" id="{E2A0CC7C-FEAB-A464-2D3F-9307F1F68DC4}"/>
                </a:ext>
              </a:extLst>
            </p:cNvPr>
            <p:cNvSpPr txBox="1">
              <a:spLocks noChangeArrowheads="1"/>
            </p:cNvSpPr>
            <p:nvPr/>
          </p:nvSpPr>
          <p:spPr bwMode="auto">
            <a:xfrm>
              <a:off x="6187097" y="2349500"/>
              <a:ext cx="502975" cy="738664"/>
            </a:xfrm>
            <a:prstGeom prst="rect">
              <a:avLst/>
            </a:prstGeom>
            <a:noFill/>
            <a:ln w="9525">
              <a:noFill/>
              <a:miter lim="800000"/>
              <a:headEnd/>
              <a:tailEnd/>
            </a:ln>
          </p:spPr>
          <p:txBody>
            <a:bodyPr wrap="none">
              <a:prstTxWarp prst="textNoShape">
                <a:avLst/>
              </a:prstTxWarp>
              <a:spAutoFit/>
            </a:bodyPr>
            <a:lstStyle/>
            <a:p>
              <a:r>
                <a:rPr lang="en-US" sz="1400" dirty="0"/>
                <a:t>0.71</a:t>
              </a:r>
            </a:p>
            <a:p>
              <a:endParaRPr lang="en-US" sz="1400" dirty="0"/>
            </a:p>
            <a:p>
              <a:r>
                <a:rPr lang="en-US" sz="1400" dirty="0"/>
                <a:t>0.29</a:t>
              </a:r>
            </a:p>
          </p:txBody>
        </p:sp>
        <p:sp>
          <p:nvSpPr>
            <p:cNvPr id="29" name="Line 18">
              <a:extLst>
                <a:ext uri="{FF2B5EF4-FFF2-40B4-BE49-F238E27FC236}">
                  <a16:creationId xmlns:a16="http://schemas.microsoft.com/office/drawing/2014/main" id="{C698CA6A-EE17-E10F-2E72-F3C4CF81ABF5}"/>
                </a:ext>
              </a:extLst>
            </p:cNvPr>
            <p:cNvSpPr>
              <a:spLocks noChangeShapeType="1"/>
            </p:cNvSpPr>
            <p:nvPr/>
          </p:nvSpPr>
          <p:spPr bwMode="auto">
            <a:xfrm>
              <a:off x="1560129" y="2319487"/>
              <a:ext cx="5704271"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30" name="Line 19">
              <a:extLst>
                <a:ext uri="{FF2B5EF4-FFF2-40B4-BE49-F238E27FC236}">
                  <a16:creationId xmlns:a16="http://schemas.microsoft.com/office/drawing/2014/main" id="{591511BD-B6C3-600F-A570-2707813553E1}"/>
                </a:ext>
              </a:extLst>
            </p:cNvPr>
            <p:cNvSpPr>
              <a:spLocks noChangeShapeType="1"/>
            </p:cNvSpPr>
            <p:nvPr/>
          </p:nvSpPr>
          <p:spPr bwMode="auto">
            <a:xfrm>
              <a:off x="1543050" y="3175000"/>
              <a:ext cx="572135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31" name="Line 20">
              <a:extLst>
                <a:ext uri="{FF2B5EF4-FFF2-40B4-BE49-F238E27FC236}">
                  <a16:creationId xmlns:a16="http://schemas.microsoft.com/office/drawing/2014/main" id="{0DDFC02E-877A-D365-4E1B-23EBF125142F}"/>
                </a:ext>
              </a:extLst>
            </p:cNvPr>
            <p:cNvSpPr>
              <a:spLocks noChangeShapeType="1"/>
            </p:cNvSpPr>
            <p:nvPr/>
          </p:nvSpPr>
          <p:spPr bwMode="auto">
            <a:xfrm>
              <a:off x="1560129" y="1906588"/>
              <a:ext cx="5704271"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grpSp>
      <p:sp>
        <p:nvSpPr>
          <p:cNvPr id="32" name="Rectangle 2">
            <a:extLst>
              <a:ext uri="{FF2B5EF4-FFF2-40B4-BE49-F238E27FC236}">
                <a16:creationId xmlns:a16="http://schemas.microsoft.com/office/drawing/2014/main" id="{F730F528-B7B3-57BE-4944-00B827852641}"/>
              </a:ext>
            </a:extLst>
          </p:cNvPr>
          <p:cNvSpPr>
            <a:spLocks noChangeArrowheads="1"/>
          </p:cNvSpPr>
          <p:nvPr/>
        </p:nvSpPr>
        <p:spPr bwMode="auto">
          <a:xfrm>
            <a:off x="5023619" y="3424793"/>
            <a:ext cx="2184400" cy="15494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endParaRPr lang="en-US"/>
          </a:p>
        </p:txBody>
      </p:sp>
      <p:grpSp>
        <p:nvGrpSpPr>
          <p:cNvPr id="33" name="Group 32">
            <a:extLst>
              <a:ext uri="{FF2B5EF4-FFF2-40B4-BE49-F238E27FC236}">
                <a16:creationId xmlns:a16="http://schemas.microsoft.com/office/drawing/2014/main" id="{7B9E69BC-7C43-3468-19BE-7B62F1DE8F8E}"/>
              </a:ext>
            </a:extLst>
          </p:cNvPr>
          <p:cNvGrpSpPr/>
          <p:nvPr/>
        </p:nvGrpSpPr>
        <p:grpSpPr>
          <a:xfrm>
            <a:off x="7208019" y="3688318"/>
            <a:ext cx="2035175" cy="939800"/>
            <a:chOff x="5202238" y="3708400"/>
            <a:chExt cx="2035175" cy="939800"/>
          </a:xfrm>
        </p:grpSpPr>
        <p:sp>
          <p:nvSpPr>
            <p:cNvPr id="34" name="Line 16">
              <a:extLst>
                <a:ext uri="{FF2B5EF4-FFF2-40B4-BE49-F238E27FC236}">
                  <a16:creationId xmlns:a16="http://schemas.microsoft.com/office/drawing/2014/main" id="{3EF21926-D00A-CE19-FEE3-46E5A5123C52}"/>
                </a:ext>
              </a:extLst>
            </p:cNvPr>
            <p:cNvSpPr>
              <a:spLocks noChangeShapeType="1"/>
            </p:cNvSpPr>
            <p:nvPr/>
          </p:nvSpPr>
          <p:spPr bwMode="auto">
            <a:xfrm>
              <a:off x="5202238" y="39274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5" name="Line 17">
              <a:extLst>
                <a:ext uri="{FF2B5EF4-FFF2-40B4-BE49-F238E27FC236}">
                  <a16:creationId xmlns:a16="http://schemas.microsoft.com/office/drawing/2014/main" id="{D2792F09-01B5-EF0A-A211-16FAE5A417F5}"/>
                </a:ext>
              </a:extLst>
            </p:cNvPr>
            <p:cNvSpPr>
              <a:spLocks noChangeShapeType="1"/>
            </p:cNvSpPr>
            <p:nvPr/>
          </p:nvSpPr>
          <p:spPr bwMode="auto">
            <a:xfrm>
              <a:off x="5227638" y="43973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36" name="Text Box 18">
              <a:extLst>
                <a:ext uri="{FF2B5EF4-FFF2-40B4-BE49-F238E27FC236}">
                  <a16:creationId xmlns:a16="http://schemas.microsoft.com/office/drawing/2014/main" id="{A5D03174-E515-A1B3-B776-8579E31638D6}"/>
                </a:ext>
              </a:extLst>
            </p:cNvPr>
            <p:cNvSpPr txBox="1">
              <a:spLocks noChangeArrowheads="1"/>
            </p:cNvSpPr>
            <p:nvPr/>
          </p:nvSpPr>
          <p:spPr bwMode="auto">
            <a:xfrm>
              <a:off x="6824663" y="3708400"/>
              <a:ext cx="404813" cy="457200"/>
            </a:xfrm>
            <a:prstGeom prst="rect">
              <a:avLst/>
            </a:prstGeom>
            <a:noFill/>
            <a:ln w="9525">
              <a:noFill/>
              <a:miter lim="800000"/>
              <a:headEnd/>
              <a:tailEnd/>
            </a:ln>
          </p:spPr>
          <p:txBody>
            <a:bodyPr wrap="none">
              <a:prstTxWarp prst="textNoShape">
                <a:avLst/>
              </a:prstTxWarp>
              <a:spAutoFit/>
            </a:bodyPr>
            <a:lstStyle/>
            <a:p>
              <a:r>
                <a:rPr lang="en-US" dirty="0"/>
                <a:t>D</a:t>
              </a:r>
            </a:p>
          </p:txBody>
        </p:sp>
        <p:sp>
          <p:nvSpPr>
            <p:cNvPr id="37" name="Text Box 19">
              <a:extLst>
                <a:ext uri="{FF2B5EF4-FFF2-40B4-BE49-F238E27FC236}">
                  <a16:creationId xmlns:a16="http://schemas.microsoft.com/office/drawing/2014/main" id="{4B9282F7-2BAB-5B6A-58B8-D86D61EBE7FF}"/>
                </a:ext>
              </a:extLst>
            </p:cNvPr>
            <p:cNvSpPr txBox="1">
              <a:spLocks noChangeArrowheads="1"/>
            </p:cNvSpPr>
            <p:nvPr/>
          </p:nvSpPr>
          <p:spPr bwMode="auto">
            <a:xfrm>
              <a:off x="6850063" y="4191000"/>
              <a:ext cx="387350" cy="457200"/>
            </a:xfrm>
            <a:prstGeom prst="rect">
              <a:avLst/>
            </a:prstGeom>
            <a:noFill/>
            <a:ln w="9525">
              <a:noFill/>
              <a:miter lim="800000"/>
              <a:headEnd/>
              <a:tailEnd/>
            </a:ln>
          </p:spPr>
          <p:txBody>
            <a:bodyPr wrap="none">
              <a:prstTxWarp prst="textNoShape">
                <a:avLst/>
              </a:prstTxWarp>
              <a:spAutoFit/>
            </a:bodyPr>
            <a:lstStyle/>
            <a:p>
              <a:r>
                <a:rPr lang="en-US"/>
                <a:t>E</a:t>
              </a:r>
            </a:p>
          </p:txBody>
        </p:sp>
      </p:grpSp>
      <p:grpSp>
        <p:nvGrpSpPr>
          <p:cNvPr id="38" name="Group 37">
            <a:extLst>
              <a:ext uri="{FF2B5EF4-FFF2-40B4-BE49-F238E27FC236}">
                <a16:creationId xmlns:a16="http://schemas.microsoft.com/office/drawing/2014/main" id="{E0848CF9-54F9-B97B-78BA-7C6F53991C23}"/>
              </a:ext>
            </a:extLst>
          </p:cNvPr>
          <p:cNvGrpSpPr/>
          <p:nvPr/>
        </p:nvGrpSpPr>
        <p:grpSpPr>
          <a:xfrm>
            <a:off x="2937644" y="2583418"/>
            <a:ext cx="3198813" cy="2451100"/>
            <a:chOff x="931863" y="2603500"/>
            <a:chExt cx="3198813" cy="2451100"/>
          </a:xfrm>
        </p:grpSpPr>
        <p:sp>
          <p:nvSpPr>
            <p:cNvPr id="39" name="Line 24">
              <a:extLst>
                <a:ext uri="{FF2B5EF4-FFF2-40B4-BE49-F238E27FC236}">
                  <a16:creationId xmlns:a16="http://schemas.microsoft.com/office/drawing/2014/main" id="{3DCC4936-D359-595B-F916-99DC6DA2FB8E}"/>
                </a:ext>
              </a:extLst>
            </p:cNvPr>
            <p:cNvSpPr>
              <a:spLocks noChangeShapeType="1"/>
            </p:cNvSpPr>
            <p:nvPr/>
          </p:nvSpPr>
          <p:spPr bwMode="auto">
            <a:xfrm>
              <a:off x="3556001" y="3249613"/>
              <a:ext cx="0" cy="20320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grpSp>
          <p:nvGrpSpPr>
            <p:cNvPr id="40" name="Group 39">
              <a:extLst>
                <a:ext uri="{FF2B5EF4-FFF2-40B4-BE49-F238E27FC236}">
                  <a16:creationId xmlns:a16="http://schemas.microsoft.com/office/drawing/2014/main" id="{10744E28-D33A-6C5B-7A0E-ECADAEE68791}"/>
                </a:ext>
              </a:extLst>
            </p:cNvPr>
            <p:cNvGrpSpPr/>
            <p:nvPr/>
          </p:nvGrpSpPr>
          <p:grpSpPr>
            <a:xfrm>
              <a:off x="931863" y="2603500"/>
              <a:ext cx="3198813" cy="2451100"/>
              <a:chOff x="931863" y="2603500"/>
              <a:chExt cx="3198813" cy="2451100"/>
            </a:xfrm>
          </p:grpSpPr>
          <p:sp>
            <p:nvSpPr>
              <p:cNvPr id="41" name="Line 8">
                <a:extLst>
                  <a:ext uri="{FF2B5EF4-FFF2-40B4-BE49-F238E27FC236}">
                    <a16:creationId xmlns:a16="http://schemas.microsoft.com/office/drawing/2014/main" id="{61D9F15A-9A98-9407-1EB6-509024C34263}"/>
                  </a:ext>
                </a:extLst>
              </p:cNvPr>
              <p:cNvSpPr>
                <a:spLocks noChangeShapeType="1"/>
              </p:cNvSpPr>
              <p:nvPr/>
            </p:nvSpPr>
            <p:spPr bwMode="auto">
              <a:xfrm>
                <a:off x="1531938" y="36988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2" name="Line 9">
                <a:extLst>
                  <a:ext uri="{FF2B5EF4-FFF2-40B4-BE49-F238E27FC236}">
                    <a16:creationId xmlns:a16="http://schemas.microsoft.com/office/drawing/2014/main" id="{CEF03CD1-6C16-948A-8DBF-340500DDBD58}"/>
                  </a:ext>
                </a:extLst>
              </p:cNvPr>
              <p:cNvSpPr>
                <a:spLocks noChangeShapeType="1"/>
              </p:cNvSpPr>
              <p:nvPr/>
            </p:nvSpPr>
            <p:spPr bwMode="auto">
              <a:xfrm>
                <a:off x="1531938" y="42576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3" name="Line 10">
                <a:extLst>
                  <a:ext uri="{FF2B5EF4-FFF2-40B4-BE49-F238E27FC236}">
                    <a16:creationId xmlns:a16="http://schemas.microsoft.com/office/drawing/2014/main" id="{E94FC88B-9FC9-A7CF-16DA-108C95F1ED80}"/>
                  </a:ext>
                </a:extLst>
              </p:cNvPr>
              <p:cNvSpPr>
                <a:spLocks noChangeShapeType="1"/>
              </p:cNvSpPr>
              <p:nvPr/>
            </p:nvSpPr>
            <p:spPr bwMode="auto">
              <a:xfrm>
                <a:off x="1519238" y="4816475"/>
                <a:ext cx="1473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44" name="Text Box 11">
                <a:extLst>
                  <a:ext uri="{FF2B5EF4-FFF2-40B4-BE49-F238E27FC236}">
                    <a16:creationId xmlns:a16="http://schemas.microsoft.com/office/drawing/2014/main" id="{3D6EB710-FEF1-8D84-F3DA-3FE86D182134}"/>
                  </a:ext>
                </a:extLst>
              </p:cNvPr>
              <p:cNvSpPr txBox="1">
                <a:spLocks noChangeArrowheads="1"/>
              </p:cNvSpPr>
              <p:nvPr/>
            </p:nvSpPr>
            <p:spPr bwMode="auto">
              <a:xfrm>
                <a:off x="941388" y="3454400"/>
                <a:ext cx="387350" cy="457200"/>
              </a:xfrm>
              <a:prstGeom prst="rect">
                <a:avLst/>
              </a:prstGeom>
              <a:noFill/>
              <a:ln w="9525">
                <a:noFill/>
                <a:miter lim="800000"/>
                <a:headEnd/>
                <a:tailEnd/>
              </a:ln>
            </p:spPr>
            <p:txBody>
              <a:bodyPr wrap="none">
                <a:prstTxWarp prst="textNoShape">
                  <a:avLst/>
                </a:prstTxWarp>
                <a:spAutoFit/>
              </a:bodyPr>
              <a:lstStyle/>
              <a:p>
                <a:r>
                  <a:rPr lang="en-US" dirty="0"/>
                  <a:t>A</a:t>
                </a:r>
              </a:p>
            </p:txBody>
          </p:sp>
          <p:sp>
            <p:nvSpPr>
              <p:cNvPr id="45" name="Text Box 12">
                <a:extLst>
                  <a:ext uri="{FF2B5EF4-FFF2-40B4-BE49-F238E27FC236}">
                    <a16:creationId xmlns:a16="http://schemas.microsoft.com/office/drawing/2014/main" id="{58091E81-6672-B915-6A0C-7B5DEC843249}"/>
                  </a:ext>
                </a:extLst>
              </p:cNvPr>
              <p:cNvSpPr txBox="1">
                <a:spLocks noChangeArrowheads="1"/>
              </p:cNvSpPr>
              <p:nvPr/>
            </p:nvSpPr>
            <p:spPr bwMode="auto">
              <a:xfrm>
                <a:off x="939801" y="4013200"/>
                <a:ext cx="387350" cy="457200"/>
              </a:xfrm>
              <a:prstGeom prst="rect">
                <a:avLst/>
              </a:prstGeom>
              <a:noFill/>
              <a:ln w="9525">
                <a:noFill/>
                <a:miter lim="800000"/>
                <a:headEnd/>
                <a:tailEnd/>
              </a:ln>
            </p:spPr>
            <p:txBody>
              <a:bodyPr wrap="none">
                <a:prstTxWarp prst="textNoShape">
                  <a:avLst/>
                </a:prstTxWarp>
                <a:spAutoFit/>
              </a:bodyPr>
              <a:lstStyle/>
              <a:p>
                <a:r>
                  <a:rPr lang="en-US"/>
                  <a:t>B</a:t>
                </a:r>
              </a:p>
            </p:txBody>
          </p:sp>
          <p:sp>
            <p:nvSpPr>
              <p:cNvPr id="46" name="Text Box 13">
                <a:extLst>
                  <a:ext uri="{FF2B5EF4-FFF2-40B4-BE49-F238E27FC236}">
                    <a16:creationId xmlns:a16="http://schemas.microsoft.com/office/drawing/2014/main" id="{81EFF8C1-0463-7A64-0851-4890D7562FB8}"/>
                  </a:ext>
                </a:extLst>
              </p:cNvPr>
              <p:cNvSpPr txBox="1">
                <a:spLocks noChangeArrowheads="1"/>
              </p:cNvSpPr>
              <p:nvPr/>
            </p:nvSpPr>
            <p:spPr bwMode="auto">
              <a:xfrm>
                <a:off x="931863" y="4597400"/>
                <a:ext cx="404813" cy="457200"/>
              </a:xfrm>
              <a:prstGeom prst="rect">
                <a:avLst/>
              </a:prstGeom>
              <a:noFill/>
              <a:ln w="9525">
                <a:noFill/>
                <a:miter lim="800000"/>
                <a:headEnd/>
                <a:tailEnd/>
              </a:ln>
            </p:spPr>
            <p:txBody>
              <a:bodyPr wrap="none">
                <a:prstTxWarp prst="textNoShape">
                  <a:avLst/>
                </a:prstTxWarp>
                <a:spAutoFit/>
              </a:bodyPr>
              <a:lstStyle/>
              <a:p>
                <a:r>
                  <a:rPr lang="en-US" dirty="0"/>
                  <a:t>C</a:t>
                </a:r>
              </a:p>
            </p:txBody>
          </p:sp>
          <p:sp>
            <p:nvSpPr>
              <p:cNvPr id="47" name="Line 21">
                <a:extLst>
                  <a:ext uri="{FF2B5EF4-FFF2-40B4-BE49-F238E27FC236}">
                    <a16:creationId xmlns:a16="http://schemas.microsoft.com/office/drawing/2014/main" id="{D3A11F1A-C5C6-EFD6-C59A-6F1E49AEB022}"/>
                  </a:ext>
                </a:extLst>
              </p:cNvPr>
              <p:cNvSpPr>
                <a:spLocks noChangeShapeType="1"/>
              </p:cNvSpPr>
              <p:nvPr/>
            </p:nvSpPr>
            <p:spPr bwMode="auto">
              <a:xfrm>
                <a:off x="2844801" y="3249613"/>
                <a:ext cx="711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8" name="Line 22">
                <a:extLst>
                  <a:ext uri="{FF2B5EF4-FFF2-40B4-BE49-F238E27FC236}">
                    <a16:creationId xmlns:a16="http://schemas.microsoft.com/office/drawing/2014/main" id="{7F970A12-5B97-09F1-80E3-67A0020CA6EE}"/>
                  </a:ext>
                </a:extLst>
              </p:cNvPr>
              <p:cNvSpPr>
                <a:spLocks noChangeShapeType="1"/>
              </p:cNvSpPr>
              <p:nvPr/>
            </p:nvSpPr>
            <p:spPr bwMode="auto">
              <a:xfrm>
                <a:off x="2489201" y="2809875"/>
                <a:ext cx="164147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49" name="Line 23">
                <a:extLst>
                  <a:ext uri="{FF2B5EF4-FFF2-40B4-BE49-F238E27FC236}">
                    <a16:creationId xmlns:a16="http://schemas.microsoft.com/office/drawing/2014/main" id="{87138CA9-876C-B67C-679C-F4D88894F2B6}"/>
                  </a:ext>
                </a:extLst>
              </p:cNvPr>
              <p:cNvSpPr>
                <a:spLocks noChangeShapeType="1"/>
              </p:cNvSpPr>
              <p:nvPr/>
            </p:nvSpPr>
            <p:spPr bwMode="auto">
              <a:xfrm>
                <a:off x="4130676" y="2809875"/>
                <a:ext cx="0" cy="642938"/>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0" name="Text Box 25">
                <a:extLst>
                  <a:ext uri="{FF2B5EF4-FFF2-40B4-BE49-F238E27FC236}">
                    <a16:creationId xmlns:a16="http://schemas.microsoft.com/office/drawing/2014/main" id="{0BA22C05-D439-E9E0-6935-DC22F0C88EBA}"/>
                  </a:ext>
                </a:extLst>
              </p:cNvPr>
              <p:cNvSpPr txBox="1">
                <a:spLocks noChangeArrowheads="1"/>
              </p:cNvSpPr>
              <p:nvPr/>
            </p:nvSpPr>
            <p:spPr bwMode="auto">
              <a:xfrm>
                <a:off x="1957388" y="2603500"/>
                <a:ext cx="415925" cy="369888"/>
              </a:xfrm>
              <a:prstGeom prst="rect">
                <a:avLst/>
              </a:prstGeom>
              <a:noFill/>
              <a:ln w="9525">
                <a:noFill/>
                <a:miter lim="800000"/>
                <a:headEnd/>
                <a:tailEnd/>
              </a:ln>
            </p:spPr>
            <p:txBody>
              <a:bodyPr wrap="none">
                <a:prstTxWarp prst="textNoShape">
                  <a:avLst/>
                </a:prstTxWarp>
                <a:spAutoFit/>
              </a:bodyPr>
              <a:lstStyle/>
              <a:p>
                <a:r>
                  <a:rPr lang="en-US" dirty="0"/>
                  <a:t>O</a:t>
                </a:r>
                <a:r>
                  <a:rPr lang="en-US" baseline="-25000" dirty="0"/>
                  <a:t>2</a:t>
                </a:r>
              </a:p>
            </p:txBody>
          </p:sp>
          <p:sp>
            <p:nvSpPr>
              <p:cNvPr id="51" name="Text Box 26">
                <a:extLst>
                  <a:ext uri="{FF2B5EF4-FFF2-40B4-BE49-F238E27FC236}">
                    <a16:creationId xmlns:a16="http://schemas.microsoft.com/office/drawing/2014/main" id="{E57AF298-8FFA-0D81-1713-41E95C445C45}"/>
                  </a:ext>
                </a:extLst>
              </p:cNvPr>
              <p:cNvSpPr txBox="1">
                <a:spLocks noChangeArrowheads="1"/>
              </p:cNvSpPr>
              <p:nvPr/>
            </p:nvSpPr>
            <p:spPr bwMode="auto">
              <a:xfrm>
                <a:off x="1860551" y="2979738"/>
                <a:ext cx="930275" cy="457200"/>
              </a:xfrm>
              <a:prstGeom prst="rect">
                <a:avLst/>
              </a:prstGeom>
              <a:noFill/>
              <a:ln w="9525">
                <a:noFill/>
                <a:miter lim="800000"/>
                <a:headEnd/>
                <a:tailEnd/>
              </a:ln>
            </p:spPr>
            <p:txBody>
              <a:bodyPr wrap="none">
                <a:prstTxWarp prst="textNoShape">
                  <a:avLst/>
                </a:prstTxWarp>
                <a:spAutoFit/>
              </a:bodyPr>
              <a:lstStyle/>
              <a:p>
                <a:r>
                  <a:rPr lang="en-US" dirty="0"/>
                  <a:t>Fuels</a:t>
                </a:r>
              </a:p>
            </p:txBody>
          </p:sp>
        </p:grpSp>
      </p:grpSp>
      <p:grpSp>
        <p:nvGrpSpPr>
          <p:cNvPr id="52" name="Group 51">
            <a:extLst>
              <a:ext uri="{FF2B5EF4-FFF2-40B4-BE49-F238E27FC236}">
                <a16:creationId xmlns:a16="http://schemas.microsoft.com/office/drawing/2014/main" id="{60113B01-C4DE-8274-4591-AAB574429BC8}"/>
              </a:ext>
            </a:extLst>
          </p:cNvPr>
          <p:cNvGrpSpPr/>
          <p:nvPr/>
        </p:nvGrpSpPr>
        <p:grpSpPr>
          <a:xfrm>
            <a:off x="5323657" y="4912281"/>
            <a:ext cx="4767262" cy="1311275"/>
            <a:chOff x="3317876" y="4932363"/>
            <a:chExt cx="4767262" cy="1311275"/>
          </a:xfrm>
        </p:grpSpPr>
        <p:sp>
          <p:nvSpPr>
            <p:cNvPr id="53" name="Line 30">
              <a:extLst>
                <a:ext uri="{FF2B5EF4-FFF2-40B4-BE49-F238E27FC236}">
                  <a16:creationId xmlns:a16="http://schemas.microsoft.com/office/drawing/2014/main" id="{1CD4E2CB-F2C4-9893-B91F-136CDFAB2BAD}"/>
                </a:ext>
              </a:extLst>
            </p:cNvPr>
            <p:cNvSpPr>
              <a:spLocks noChangeShapeType="1"/>
            </p:cNvSpPr>
            <p:nvPr/>
          </p:nvSpPr>
          <p:spPr bwMode="auto">
            <a:xfrm>
              <a:off x="3317876" y="4994275"/>
              <a:ext cx="0" cy="1014413"/>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4" name="Line 31">
              <a:extLst>
                <a:ext uri="{FF2B5EF4-FFF2-40B4-BE49-F238E27FC236}">
                  <a16:creationId xmlns:a16="http://schemas.microsoft.com/office/drawing/2014/main" id="{CBE85361-C1D8-196D-4E37-B8475DEDBFCD}"/>
                </a:ext>
              </a:extLst>
            </p:cNvPr>
            <p:cNvSpPr>
              <a:spLocks noChangeShapeType="1"/>
            </p:cNvSpPr>
            <p:nvPr/>
          </p:nvSpPr>
          <p:spPr bwMode="auto">
            <a:xfrm>
              <a:off x="4148138" y="4994275"/>
              <a:ext cx="0" cy="6096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5" name="Line 32">
              <a:extLst>
                <a:ext uri="{FF2B5EF4-FFF2-40B4-BE49-F238E27FC236}">
                  <a16:creationId xmlns:a16="http://schemas.microsoft.com/office/drawing/2014/main" id="{C5CA7EDD-D665-B603-01FC-3777B98AAD85}"/>
                </a:ext>
              </a:extLst>
            </p:cNvPr>
            <p:cNvSpPr>
              <a:spLocks noChangeShapeType="1"/>
            </p:cNvSpPr>
            <p:nvPr/>
          </p:nvSpPr>
          <p:spPr bwMode="auto">
            <a:xfrm>
              <a:off x="4892676" y="4994275"/>
              <a:ext cx="0" cy="1857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56" name="Line 33">
              <a:extLst>
                <a:ext uri="{FF2B5EF4-FFF2-40B4-BE49-F238E27FC236}">
                  <a16:creationId xmlns:a16="http://schemas.microsoft.com/office/drawing/2014/main" id="{089297ED-E272-E2F6-B85B-DA34AB634127}"/>
                </a:ext>
              </a:extLst>
            </p:cNvPr>
            <p:cNvSpPr>
              <a:spLocks noChangeShapeType="1"/>
            </p:cNvSpPr>
            <p:nvPr/>
          </p:nvSpPr>
          <p:spPr bwMode="auto">
            <a:xfrm>
              <a:off x="3317876" y="6027738"/>
              <a:ext cx="333692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7" name="Line 34">
              <a:extLst>
                <a:ext uri="{FF2B5EF4-FFF2-40B4-BE49-F238E27FC236}">
                  <a16:creationId xmlns:a16="http://schemas.microsoft.com/office/drawing/2014/main" id="{72397314-40D0-452C-0E6C-50EC39DBE827}"/>
                </a:ext>
              </a:extLst>
            </p:cNvPr>
            <p:cNvSpPr>
              <a:spLocks noChangeShapeType="1"/>
            </p:cNvSpPr>
            <p:nvPr/>
          </p:nvSpPr>
          <p:spPr bwMode="auto">
            <a:xfrm>
              <a:off x="4148138" y="5603875"/>
              <a:ext cx="2506663"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8" name="Line 35">
              <a:extLst>
                <a:ext uri="{FF2B5EF4-FFF2-40B4-BE49-F238E27FC236}">
                  <a16:creationId xmlns:a16="http://schemas.microsoft.com/office/drawing/2014/main" id="{AD308619-0017-CFD6-1C47-54040379E910}"/>
                </a:ext>
              </a:extLst>
            </p:cNvPr>
            <p:cNvSpPr>
              <a:spLocks noChangeShapeType="1"/>
            </p:cNvSpPr>
            <p:nvPr/>
          </p:nvSpPr>
          <p:spPr bwMode="auto">
            <a:xfrm>
              <a:off x="4892676" y="5180013"/>
              <a:ext cx="1762125"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59" name="Text Box 36">
              <a:extLst>
                <a:ext uri="{FF2B5EF4-FFF2-40B4-BE49-F238E27FC236}">
                  <a16:creationId xmlns:a16="http://schemas.microsoft.com/office/drawing/2014/main" id="{4AC0F67B-88FB-7DF3-300A-796BC8C9E3CD}"/>
                </a:ext>
              </a:extLst>
            </p:cNvPr>
            <p:cNvSpPr txBox="1">
              <a:spLocks noChangeArrowheads="1"/>
            </p:cNvSpPr>
            <p:nvPr/>
          </p:nvSpPr>
          <p:spPr bwMode="auto">
            <a:xfrm>
              <a:off x="6799263" y="4932363"/>
              <a:ext cx="1274763" cy="369888"/>
            </a:xfrm>
            <a:prstGeom prst="rect">
              <a:avLst/>
            </a:prstGeom>
            <a:noFill/>
            <a:ln w="9525">
              <a:noFill/>
              <a:miter lim="800000"/>
              <a:headEnd/>
              <a:tailEnd/>
            </a:ln>
          </p:spPr>
          <p:txBody>
            <a:bodyPr wrap="none">
              <a:prstTxWarp prst="textNoShape">
                <a:avLst/>
              </a:prstTxWarp>
              <a:spAutoFit/>
            </a:bodyPr>
            <a:lstStyle/>
            <a:p>
              <a:r>
                <a:rPr lang="en-US" dirty="0"/>
                <a:t>wastewater</a:t>
              </a:r>
            </a:p>
          </p:txBody>
        </p:sp>
        <p:sp>
          <p:nvSpPr>
            <p:cNvPr id="60" name="Text Box 37">
              <a:extLst>
                <a:ext uri="{FF2B5EF4-FFF2-40B4-BE49-F238E27FC236}">
                  <a16:creationId xmlns:a16="http://schemas.microsoft.com/office/drawing/2014/main" id="{D62DF05A-9473-B099-8DFC-2274328C073E}"/>
                </a:ext>
              </a:extLst>
            </p:cNvPr>
            <p:cNvSpPr txBox="1">
              <a:spLocks noChangeArrowheads="1"/>
            </p:cNvSpPr>
            <p:nvPr/>
          </p:nvSpPr>
          <p:spPr bwMode="auto">
            <a:xfrm>
              <a:off x="6799263" y="5372100"/>
              <a:ext cx="839788" cy="457200"/>
            </a:xfrm>
            <a:prstGeom prst="rect">
              <a:avLst/>
            </a:prstGeom>
            <a:noFill/>
            <a:ln w="9525">
              <a:noFill/>
              <a:miter lim="800000"/>
              <a:headEnd/>
              <a:tailEnd/>
            </a:ln>
          </p:spPr>
          <p:txBody>
            <a:bodyPr wrap="none">
              <a:prstTxWarp prst="textNoShape">
                <a:avLst/>
              </a:prstTxWarp>
              <a:spAutoFit/>
            </a:bodyPr>
            <a:lstStyle/>
            <a:p>
              <a:r>
                <a:rPr lang="en-US" dirty="0"/>
                <a:t> CO</a:t>
              </a:r>
              <a:r>
                <a:rPr lang="en-US" baseline="-25000" dirty="0"/>
                <a:t>2</a:t>
              </a:r>
              <a:endParaRPr lang="en-US" dirty="0"/>
            </a:p>
          </p:txBody>
        </p:sp>
        <p:sp>
          <p:nvSpPr>
            <p:cNvPr id="61" name="Text Box 38">
              <a:extLst>
                <a:ext uri="{FF2B5EF4-FFF2-40B4-BE49-F238E27FC236}">
                  <a16:creationId xmlns:a16="http://schemas.microsoft.com/office/drawing/2014/main" id="{BD71F6AF-4D46-CF45-731F-2A37E3D96C14}"/>
                </a:ext>
              </a:extLst>
            </p:cNvPr>
            <p:cNvSpPr txBox="1">
              <a:spLocks noChangeArrowheads="1"/>
            </p:cNvSpPr>
            <p:nvPr/>
          </p:nvSpPr>
          <p:spPr bwMode="auto">
            <a:xfrm>
              <a:off x="6748463" y="5786438"/>
              <a:ext cx="1336675" cy="457200"/>
            </a:xfrm>
            <a:prstGeom prst="rect">
              <a:avLst/>
            </a:prstGeom>
            <a:noFill/>
            <a:ln w="9525">
              <a:noFill/>
              <a:miter lim="800000"/>
              <a:headEnd/>
              <a:tailEnd/>
            </a:ln>
          </p:spPr>
          <p:txBody>
            <a:bodyPr wrap="none">
              <a:prstTxWarp prst="textNoShape">
                <a:avLst/>
              </a:prstTxWarp>
              <a:spAutoFit/>
            </a:bodyPr>
            <a:lstStyle/>
            <a:p>
              <a:r>
                <a:rPr lang="en-US" dirty="0"/>
                <a:t>pollutant</a:t>
              </a:r>
            </a:p>
          </p:txBody>
        </p:sp>
      </p:grpSp>
      <p:grpSp>
        <p:nvGrpSpPr>
          <p:cNvPr id="62" name="Group 61">
            <a:extLst>
              <a:ext uri="{FF2B5EF4-FFF2-40B4-BE49-F238E27FC236}">
                <a16:creationId xmlns:a16="http://schemas.microsoft.com/office/drawing/2014/main" id="{35A4106A-B756-B772-0803-5D78B9ACE2CE}"/>
              </a:ext>
            </a:extLst>
          </p:cNvPr>
          <p:cNvGrpSpPr/>
          <p:nvPr/>
        </p:nvGrpSpPr>
        <p:grpSpPr>
          <a:xfrm>
            <a:off x="7789044" y="3532743"/>
            <a:ext cx="628898" cy="2487613"/>
            <a:chOff x="5783263" y="3552825"/>
            <a:chExt cx="628898" cy="2487613"/>
          </a:xfrm>
        </p:grpSpPr>
        <p:sp>
          <p:nvSpPr>
            <p:cNvPr id="63" name="Text Box 41">
              <a:extLst>
                <a:ext uri="{FF2B5EF4-FFF2-40B4-BE49-F238E27FC236}">
                  <a16:creationId xmlns:a16="http://schemas.microsoft.com/office/drawing/2014/main" id="{158CA6D6-79CB-CD8F-FAC1-E70B4B50DE03}"/>
                </a:ext>
              </a:extLst>
            </p:cNvPr>
            <p:cNvSpPr txBox="1">
              <a:spLocks noChangeArrowheads="1"/>
            </p:cNvSpPr>
            <p:nvPr/>
          </p:nvSpPr>
          <p:spPr bwMode="auto">
            <a:xfrm>
              <a:off x="5783263" y="3552825"/>
              <a:ext cx="628898" cy="338554"/>
            </a:xfrm>
            <a:prstGeom prst="rect">
              <a:avLst/>
            </a:prstGeom>
            <a:noFill/>
            <a:ln w="9525">
              <a:noFill/>
              <a:miter lim="800000"/>
              <a:headEnd/>
              <a:tailEnd/>
            </a:ln>
          </p:spPr>
          <p:txBody>
            <a:bodyPr wrap="none">
              <a:prstTxWarp prst="textNoShape">
                <a:avLst/>
              </a:prstTxWarp>
              <a:spAutoFit/>
            </a:bodyPr>
            <a:lstStyle/>
            <a:p>
              <a:r>
                <a:rPr lang="en-US" sz="1600" dirty="0"/>
                <a:t>10 kg</a:t>
              </a:r>
            </a:p>
          </p:txBody>
        </p:sp>
        <p:sp>
          <p:nvSpPr>
            <p:cNvPr id="64" name="Text Box 42">
              <a:extLst>
                <a:ext uri="{FF2B5EF4-FFF2-40B4-BE49-F238E27FC236}">
                  <a16:creationId xmlns:a16="http://schemas.microsoft.com/office/drawing/2014/main" id="{B7BBCC0B-D608-B157-D1AC-BF7F338DAB25}"/>
                </a:ext>
              </a:extLst>
            </p:cNvPr>
            <p:cNvSpPr txBox="1">
              <a:spLocks noChangeArrowheads="1"/>
            </p:cNvSpPr>
            <p:nvPr/>
          </p:nvSpPr>
          <p:spPr bwMode="auto">
            <a:xfrm>
              <a:off x="5783263" y="4027488"/>
              <a:ext cx="524903" cy="338554"/>
            </a:xfrm>
            <a:prstGeom prst="rect">
              <a:avLst/>
            </a:prstGeom>
            <a:noFill/>
            <a:ln w="9525">
              <a:noFill/>
              <a:miter lim="800000"/>
              <a:headEnd/>
              <a:tailEnd/>
            </a:ln>
          </p:spPr>
          <p:txBody>
            <a:bodyPr wrap="none">
              <a:prstTxWarp prst="textNoShape">
                <a:avLst/>
              </a:prstTxWarp>
              <a:spAutoFit/>
            </a:bodyPr>
            <a:lstStyle/>
            <a:p>
              <a:r>
                <a:rPr lang="en-US" sz="1600" dirty="0"/>
                <a:t>4 kg</a:t>
              </a:r>
            </a:p>
          </p:txBody>
        </p:sp>
        <p:sp>
          <p:nvSpPr>
            <p:cNvPr id="65" name="Text Box 43">
              <a:extLst>
                <a:ext uri="{FF2B5EF4-FFF2-40B4-BE49-F238E27FC236}">
                  <a16:creationId xmlns:a16="http://schemas.microsoft.com/office/drawing/2014/main" id="{AD2A709F-83BD-4E6C-39E9-8E50667423B5}"/>
                </a:ext>
              </a:extLst>
            </p:cNvPr>
            <p:cNvSpPr txBox="1">
              <a:spLocks noChangeArrowheads="1"/>
            </p:cNvSpPr>
            <p:nvPr/>
          </p:nvSpPr>
          <p:spPr bwMode="auto">
            <a:xfrm>
              <a:off x="5783263" y="4840288"/>
              <a:ext cx="566738" cy="369888"/>
            </a:xfrm>
            <a:prstGeom prst="rect">
              <a:avLst/>
            </a:prstGeom>
            <a:noFill/>
            <a:ln w="9525">
              <a:noFill/>
              <a:round/>
              <a:headEnd/>
              <a:tailEnd type="triangle" w="med" len="med"/>
            </a:ln>
          </p:spPr>
          <p:txBody>
            <a:bodyPr wrap="none" anchor="ctr">
              <a:prstTxWarp prst="textNoShape">
                <a:avLst/>
              </a:prstTxWarp>
            </a:bodyPr>
            <a:lstStyle/>
            <a:p>
              <a:r>
                <a:rPr lang="en-US" sz="1600" dirty="0"/>
                <a:t>6 kg</a:t>
              </a:r>
            </a:p>
          </p:txBody>
        </p:sp>
        <p:sp>
          <p:nvSpPr>
            <p:cNvPr id="66" name="Text Box 44">
              <a:extLst>
                <a:ext uri="{FF2B5EF4-FFF2-40B4-BE49-F238E27FC236}">
                  <a16:creationId xmlns:a16="http://schemas.microsoft.com/office/drawing/2014/main" id="{7F38968E-C635-A28A-4CE9-42980B88C72B}"/>
                </a:ext>
              </a:extLst>
            </p:cNvPr>
            <p:cNvSpPr txBox="1">
              <a:spLocks noChangeArrowheads="1"/>
            </p:cNvSpPr>
            <p:nvPr/>
          </p:nvSpPr>
          <p:spPr bwMode="auto">
            <a:xfrm>
              <a:off x="5783263" y="5280025"/>
              <a:ext cx="524903" cy="338554"/>
            </a:xfrm>
            <a:prstGeom prst="rect">
              <a:avLst/>
            </a:prstGeom>
            <a:noFill/>
            <a:ln w="9525">
              <a:noFill/>
              <a:miter lim="800000"/>
              <a:headEnd/>
              <a:tailEnd/>
            </a:ln>
          </p:spPr>
          <p:txBody>
            <a:bodyPr wrap="none">
              <a:prstTxWarp prst="textNoShape">
                <a:avLst/>
              </a:prstTxWarp>
              <a:spAutoFit/>
            </a:bodyPr>
            <a:lstStyle/>
            <a:p>
              <a:r>
                <a:rPr lang="en-US" sz="1600" dirty="0"/>
                <a:t>7 kg</a:t>
              </a:r>
            </a:p>
          </p:txBody>
        </p:sp>
        <p:sp>
          <p:nvSpPr>
            <p:cNvPr id="67" name="Text Box 45">
              <a:extLst>
                <a:ext uri="{FF2B5EF4-FFF2-40B4-BE49-F238E27FC236}">
                  <a16:creationId xmlns:a16="http://schemas.microsoft.com/office/drawing/2014/main" id="{62114217-1A4E-4044-F169-C203569C853F}"/>
                </a:ext>
              </a:extLst>
            </p:cNvPr>
            <p:cNvSpPr txBox="1">
              <a:spLocks noChangeArrowheads="1"/>
            </p:cNvSpPr>
            <p:nvPr/>
          </p:nvSpPr>
          <p:spPr bwMode="auto">
            <a:xfrm>
              <a:off x="5784851" y="5703888"/>
              <a:ext cx="568325" cy="336550"/>
            </a:xfrm>
            <a:prstGeom prst="rect">
              <a:avLst/>
            </a:prstGeom>
            <a:noFill/>
            <a:ln w="9525">
              <a:noFill/>
              <a:miter lim="800000"/>
              <a:headEnd/>
              <a:tailEnd/>
            </a:ln>
          </p:spPr>
          <p:txBody>
            <a:bodyPr wrap="none">
              <a:prstTxWarp prst="textNoShape">
                <a:avLst/>
              </a:prstTxWarp>
              <a:spAutoFit/>
            </a:bodyPr>
            <a:lstStyle/>
            <a:p>
              <a:r>
                <a:rPr lang="en-US" sz="1600" dirty="0"/>
                <a:t>1 kg</a:t>
              </a:r>
            </a:p>
          </p:txBody>
        </p:sp>
      </p:grpSp>
      <p:grpSp>
        <p:nvGrpSpPr>
          <p:cNvPr id="68" name="Group 67">
            <a:extLst>
              <a:ext uri="{FF2B5EF4-FFF2-40B4-BE49-F238E27FC236}">
                <a16:creationId xmlns:a16="http://schemas.microsoft.com/office/drawing/2014/main" id="{1C6AB882-452D-54F6-AB8F-8A45280608CF}"/>
              </a:ext>
            </a:extLst>
          </p:cNvPr>
          <p:cNvGrpSpPr/>
          <p:nvPr/>
        </p:nvGrpSpPr>
        <p:grpSpPr>
          <a:xfrm>
            <a:off x="3817119" y="2415143"/>
            <a:ext cx="1653616" cy="2733675"/>
            <a:chOff x="1811338" y="2435225"/>
            <a:chExt cx="1653616" cy="2733675"/>
          </a:xfrm>
        </p:grpSpPr>
        <p:sp>
          <p:nvSpPr>
            <p:cNvPr id="69" name="Text Box 27">
              <a:extLst>
                <a:ext uri="{FF2B5EF4-FFF2-40B4-BE49-F238E27FC236}">
                  <a16:creationId xmlns:a16="http://schemas.microsoft.com/office/drawing/2014/main" id="{259FF2F5-38FD-1FA0-2E15-42BC4290C9F8}"/>
                </a:ext>
              </a:extLst>
            </p:cNvPr>
            <p:cNvSpPr txBox="1">
              <a:spLocks noChangeArrowheads="1"/>
            </p:cNvSpPr>
            <p:nvPr/>
          </p:nvSpPr>
          <p:spPr bwMode="auto">
            <a:xfrm>
              <a:off x="1811338" y="3706813"/>
              <a:ext cx="681038" cy="336550"/>
            </a:xfrm>
            <a:prstGeom prst="rect">
              <a:avLst/>
            </a:prstGeom>
            <a:noFill/>
            <a:ln w="9525">
              <a:noFill/>
              <a:miter lim="800000"/>
              <a:headEnd/>
              <a:tailEnd/>
            </a:ln>
          </p:spPr>
          <p:txBody>
            <a:bodyPr wrap="none">
              <a:prstTxWarp prst="textNoShape">
                <a:avLst/>
              </a:prstTxWarp>
              <a:spAutoFit/>
            </a:bodyPr>
            <a:lstStyle/>
            <a:p>
              <a:r>
                <a:rPr lang="en-US" sz="1600" dirty="0"/>
                <a:t>10 kg</a:t>
              </a:r>
            </a:p>
          </p:txBody>
        </p:sp>
        <p:sp>
          <p:nvSpPr>
            <p:cNvPr id="70" name="Text Box 28">
              <a:extLst>
                <a:ext uri="{FF2B5EF4-FFF2-40B4-BE49-F238E27FC236}">
                  <a16:creationId xmlns:a16="http://schemas.microsoft.com/office/drawing/2014/main" id="{1A4745BE-3EA1-3A22-A834-B22D60915BA7}"/>
                </a:ext>
              </a:extLst>
            </p:cNvPr>
            <p:cNvSpPr txBox="1">
              <a:spLocks noChangeArrowheads="1"/>
            </p:cNvSpPr>
            <p:nvPr/>
          </p:nvSpPr>
          <p:spPr bwMode="auto">
            <a:xfrm>
              <a:off x="1905001" y="4265613"/>
              <a:ext cx="568325" cy="336550"/>
            </a:xfrm>
            <a:prstGeom prst="rect">
              <a:avLst/>
            </a:prstGeom>
            <a:noFill/>
            <a:ln w="9525">
              <a:noFill/>
              <a:miter lim="800000"/>
              <a:headEnd/>
              <a:tailEnd/>
            </a:ln>
          </p:spPr>
          <p:txBody>
            <a:bodyPr wrap="none">
              <a:prstTxWarp prst="textNoShape">
                <a:avLst/>
              </a:prstTxWarp>
              <a:spAutoFit/>
            </a:bodyPr>
            <a:lstStyle/>
            <a:p>
              <a:r>
                <a:rPr lang="en-US" sz="1600" dirty="0"/>
                <a:t>5 kg</a:t>
              </a:r>
            </a:p>
          </p:txBody>
        </p:sp>
        <p:sp>
          <p:nvSpPr>
            <p:cNvPr id="71" name="Text Box 29">
              <a:extLst>
                <a:ext uri="{FF2B5EF4-FFF2-40B4-BE49-F238E27FC236}">
                  <a16:creationId xmlns:a16="http://schemas.microsoft.com/office/drawing/2014/main" id="{293754AE-F7A1-6706-5CF8-75275F984452}"/>
                </a:ext>
              </a:extLst>
            </p:cNvPr>
            <p:cNvSpPr txBox="1">
              <a:spLocks noChangeArrowheads="1"/>
            </p:cNvSpPr>
            <p:nvPr/>
          </p:nvSpPr>
          <p:spPr bwMode="auto">
            <a:xfrm>
              <a:off x="1855788" y="4832350"/>
              <a:ext cx="625475" cy="336550"/>
            </a:xfrm>
            <a:prstGeom prst="rect">
              <a:avLst/>
            </a:prstGeom>
            <a:noFill/>
            <a:ln w="9525">
              <a:noFill/>
              <a:miter lim="800000"/>
              <a:headEnd/>
              <a:tailEnd/>
            </a:ln>
          </p:spPr>
          <p:txBody>
            <a:bodyPr wrap="none">
              <a:prstTxWarp prst="textNoShape">
                <a:avLst/>
              </a:prstTxWarp>
              <a:spAutoFit/>
            </a:bodyPr>
            <a:lstStyle/>
            <a:p>
              <a:r>
                <a:rPr lang="en-US" sz="1600" dirty="0"/>
                <a:t> 5 kg</a:t>
              </a:r>
            </a:p>
          </p:txBody>
        </p:sp>
        <p:sp>
          <p:nvSpPr>
            <p:cNvPr id="72" name="Text Box 46">
              <a:extLst>
                <a:ext uri="{FF2B5EF4-FFF2-40B4-BE49-F238E27FC236}">
                  <a16:creationId xmlns:a16="http://schemas.microsoft.com/office/drawing/2014/main" id="{A391C18A-4762-4E6C-8FAF-F0AC7A4B991F}"/>
                </a:ext>
              </a:extLst>
            </p:cNvPr>
            <p:cNvSpPr txBox="1">
              <a:spLocks noChangeArrowheads="1"/>
            </p:cNvSpPr>
            <p:nvPr/>
          </p:nvSpPr>
          <p:spPr bwMode="auto">
            <a:xfrm>
              <a:off x="2940051" y="2876550"/>
              <a:ext cx="524903" cy="338554"/>
            </a:xfrm>
            <a:prstGeom prst="rect">
              <a:avLst/>
            </a:prstGeom>
            <a:noFill/>
            <a:ln w="9525">
              <a:noFill/>
              <a:miter lim="800000"/>
              <a:headEnd/>
              <a:tailEnd/>
            </a:ln>
          </p:spPr>
          <p:txBody>
            <a:bodyPr wrap="none">
              <a:prstTxWarp prst="textNoShape">
                <a:avLst/>
              </a:prstTxWarp>
              <a:spAutoFit/>
            </a:bodyPr>
            <a:lstStyle/>
            <a:p>
              <a:r>
                <a:rPr lang="en-US" sz="1600" dirty="0"/>
                <a:t>2 kg</a:t>
              </a:r>
            </a:p>
          </p:txBody>
        </p:sp>
        <p:sp>
          <p:nvSpPr>
            <p:cNvPr id="73" name="Text Box 47">
              <a:extLst>
                <a:ext uri="{FF2B5EF4-FFF2-40B4-BE49-F238E27FC236}">
                  <a16:creationId xmlns:a16="http://schemas.microsoft.com/office/drawing/2014/main" id="{72F4CFD6-8191-8A38-9DCA-8833B378E15D}"/>
                </a:ext>
              </a:extLst>
            </p:cNvPr>
            <p:cNvSpPr txBox="1">
              <a:spLocks noChangeArrowheads="1"/>
            </p:cNvSpPr>
            <p:nvPr/>
          </p:nvSpPr>
          <p:spPr bwMode="auto">
            <a:xfrm>
              <a:off x="2838451" y="2435225"/>
              <a:ext cx="524903" cy="338554"/>
            </a:xfrm>
            <a:prstGeom prst="rect">
              <a:avLst/>
            </a:prstGeom>
            <a:noFill/>
            <a:ln w="9525">
              <a:noFill/>
              <a:miter lim="800000"/>
              <a:headEnd/>
              <a:tailEnd/>
            </a:ln>
          </p:spPr>
          <p:txBody>
            <a:bodyPr wrap="none">
              <a:prstTxWarp prst="textNoShape">
                <a:avLst/>
              </a:prstTxWarp>
              <a:spAutoFit/>
            </a:bodyPr>
            <a:lstStyle/>
            <a:p>
              <a:r>
                <a:rPr lang="en-US" sz="1600" dirty="0"/>
                <a:t>6 kg</a:t>
              </a:r>
            </a:p>
          </p:txBody>
        </p:sp>
      </p:grpSp>
      <p:sp>
        <p:nvSpPr>
          <p:cNvPr id="74" name="AutoShape 59">
            <a:extLst>
              <a:ext uri="{FF2B5EF4-FFF2-40B4-BE49-F238E27FC236}">
                <a16:creationId xmlns:a16="http://schemas.microsoft.com/office/drawing/2014/main" id="{4C3D2DA6-D646-55CA-DB83-81D93D9F9D68}"/>
              </a:ext>
            </a:extLst>
          </p:cNvPr>
          <p:cNvSpPr>
            <a:spLocks noChangeArrowheads="1"/>
          </p:cNvSpPr>
          <p:nvPr/>
        </p:nvSpPr>
        <p:spPr bwMode="auto">
          <a:xfrm>
            <a:off x="9141108" y="3517662"/>
            <a:ext cx="1779876" cy="475456"/>
          </a:xfrm>
          <a:prstGeom prst="wedgeRectCallout">
            <a:avLst>
              <a:gd name="adj1" fmla="val -41160"/>
              <a:gd name="adj2" fmla="val 163563"/>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dirty="0"/>
              <a:t>Total mass is 14 kg</a:t>
            </a:r>
          </a:p>
        </p:txBody>
      </p:sp>
      <p:sp>
        <p:nvSpPr>
          <p:cNvPr id="75" name="TextBox 74">
            <a:extLst>
              <a:ext uri="{FF2B5EF4-FFF2-40B4-BE49-F238E27FC236}">
                <a16:creationId xmlns:a16="http://schemas.microsoft.com/office/drawing/2014/main" id="{5BDB6CEC-0950-B403-CE77-A2E1D1ECA0EB}"/>
              </a:ext>
            </a:extLst>
          </p:cNvPr>
          <p:cNvSpPr txBox="1"/>
          <p:nvPr/>
        </p:nvSpPr>
        <p:spPr>
          <a:xfrm>
            <a:off x="3064150" y="6336268"/>
            <a:ext cx="6198820" cy="369332"/>
          </a:xfrm>
          <a:prstGeom prst="rect">
            <a:avLst/>
          </a:prstGeom>
          <a:noFill/>
        </p:spPr>
        <p:txBody>
          <a:bodyPr wrap="none" rtlCol="0">
            <a:spAutoFit/>
          </a:bodyPr>
          <a:lstStyle/>
          <a:p>
            <a:r>
              <a:rPr lang="en-US" dirty="0"/>
              <a:t>Allocation Factors:  D (10 kg / 14kg) = 0.71 , E (4kg / 14kg) = 0.29</a:t>
            </a:r>
          </a:p>
        </p:txBody>
      </p:sp>
    </p:spTree>
    <p:extLst>
      <p:ext uri="{BB962C8B-B14F-4D97-AF65-F5344CB8AC3E}">
        <p14:creationId xmlns:p14="http://schemas.microsoft.com/office/powerpoint/2010/main" val="213184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subTnLst>
                                    <p:set>
                                      <p:cBhvr override="childStyle">
                                        <p:cTn dur="1" fill="hold" display="0" masterRel="nextClick" afterEffect="1"/>
                                        <p:tgtEl>
                                          <p:spTgt spid="7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3"/>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5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2" grpId="0" animBg="1"/>
      <p:bldP spid="74" grpId="0" animBg="1"/>
      <p:bldP spid="7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
            <a:extLst>
              <a:ext uri="{FF2B5EF4-FFF2-40B4-BE49-F238E27FC236}">
                <a16:creationId xmlns:a16="http://schemas.microsoft.com/office/drawing/2014/main" id="{1C814599-C1F1-0CA9-928C-8533568032FB}"/>
              </a:ext>
            </a:extLst>
          </p:cNvPr>
          <p:cNvGrpSpPr/>
          <p:nvPr/>
        </p:nvGrpSpPr>
        <p:grpSpPr>
          <a:xfrm>
            <a:off x="3888965" y="4742963"/>
            <a:ext cx="5721350" cy="1268412"/>
            <a:chOff x="1543050" y="1906588"/>
            <a:chExt cx="5721350" cy="1268412"/>
          </a:xfrm>
        </p:grpSpPr>
        <p:sp>
          <p:nvSpPr>
            <p:cNvPr id="3" name="Text Box 2">
              <a:extLst>
                <a:ext uri="{FF2B5EF4-FFF2-40B4-BE49-F238E27FC236}">
                  <a16:creationId xmlns:a16="http://schemas.microsoft.com/office/drawing/2014/main" id="{FC4C58C8-51E9-E495-CAD6-95B8FF245855}"/>
                </a:ext>
              </a:extLst>
            </p:cNvPr>
            <p:cNvSpPr txBox="1">
              <a:spLocks noChangeArrowheads="1"/>
            </p:cNvSpPr>
            <p:nvPr/>
          </p:nvSpPr>
          <p:spPr bwMode="auto">
            <a:xfrm>
              <a:off x="1709815" y="2349500"/>
              <a:ext cx="1031239" cy="738664"/>
            </a:xfrm>
            <a:prstGeom prst="rect">
              <a:avLst/>
            </a:prstGeom>
            <a:noFill/>
            <a:ln w="9525">
              <a:noFill/>
              <a:miter lim="800000"/>
              <a:headEnd/>
              <a:tailEnd/>
            </a:ln>
          </p:spPr>
          <p:txBody>
            <a:bodyPr wrap="none">
              <a:prstTxWarp prst="textNoShape">
                <a:avLst/>
              </a:prstTxWarp>
              <a:spAutoFit/>
            </a:bodyPr>
            <a:lstStyle/>
            <a:p>
              <a:r>
                <a:rPr lang="en-US" sz="1400" dirty="0"/>
                <a:t>D (Mass) kg</a:t>
              </a:r>
            </a:p>
            <a:p>
              <a:endParaRPr lang="en-US" sz="1400" dirty="0"/>
            </a:p>
            <a:p>
              <a:r>
                <a:rPr lang="en-US" sz="1400" dirty="0"/>
                <a:t>E (Mass) kg</a:t>
              </a:r>
            </a:p>
          </p:txBody>
        </p:sp>
        <p:sp>
          <p:nvSpPr>
            <p:cNvPr id="4" name="Text Box 5">
              <a:extLst>
                <a:ext uri="{FF2B5EF4-FFF2-40B4-BE49-F238E27FC236}">
                  <a16:creationId xmlns:a16="http://schemas.microsoft.com/office/drawing/2014/main" id="{31839374-FD85-B023-08AF-5BB46249926C}"/>
                </a:ext>
              </a:extLst>
            </p:cNvPr>
            <p:cNvSpPr txBox="1">
              <a:spLocks noChangeArrowheads="1"/>
            </p:cNvSpPr>
            <p:nvPr/>
          </p:nvSpPr>
          <p:spPr bwMode="auto">
            <a:xfrm>
              <a:off x="3675631" y="1922463"/>
              <a:ext cx="1060241" cy="307975"/>
            </a:xfrm>
            <a:prstGeom prst="rect">
              <a:avLst/>
            </a:prstGeom>
            <a:noFill/>
            <a:ln w="9525">
              <a:noFill/>
              <a:miter lim="800000"/>
              <a:headEnd/>
              <a:tailEnd/>
            </a:ln>
          </p:spPr>
          <p:txBody>
            <a:bodyPr wrap="none">
              <a:prstTxWarp prst="textNoShape">
                <a:avLst/>
              </a:prstTxWarp>
              <a:spAutoFit/>
            </a:bodyPr>
            <a:lstStyle/>
            <a:p>
              <a:r>
                <a:rPr lang="en-US" sz="1400" dirty="0"/>
                <a:t>Wastewater</a:t>
              </a:r>
            </a:p>
          </p:txBody>
        </p:sp>
        <p:sp>
          <p:nvSpPr>
            <p:cNvPr id="5" name="Text Box 15">
              <a:extLst>
                <a:ext uri="{FF2B5EF4-FFF2-40B4-BE49-F238E27FC236}">
                  <a16:creationId xmlns:a16="http://schemas.microsoft.com/office/drawing/2014/main" id="{AAD5CAD5-59C3-389E-CEC3-360B9653B593}"/>
                </a:ext>
              </a:extLst>
            </p:cNvPr>
            <p:cNvSpPr txBox="1">
              <a:spLocks noChangeArrowheads="1"/>
            </p:cNvSpPr>
            <p:nvPr/>
          </p:nvSpPr>
          <p:spPr bwMode="auto">
            <a:xfrm>
              <a:off x="4085936" y="2349500"/>
              <a:ext cx="415498" cy="738664"/>
            </a:xfrm>
            <a:prstGeom prst="rect">
              <a:avLst/>
            </a:prstGeom>
            <a:noFill/>
            <a:ln w="9525">
              <a:noFill/>
              <a:miter lim="800000"/>
              <a:headEnd/>
              <a:tailEnd/>
            </a:ln>
          </p:spPr>
          <p:txBody>
            <a:bodyPr wrap="none">
              <a:prstTxWarp prst="textNoShape">
                <a:avLst/>
              </a:prstTxWarp>
              <a:spAutoFit/>
            </a:bodyPr>
            <a:lstStyle/>
            <a:p>
              <a:r>
                <a:rPr lang="en-US" sz="1400" dirty="0"/>
                <a:t>4.3</a:t>
              </a:r>
            </a:p>
            <a:p>
              <a:endParaRPr lang="en-US" sz="1400" dirty="0"/>
            </a:p>
            <a:p>
              <a:r>
                <a:rPr lang="en-US" sz="1400" dirty="0"/>
                <a:t>1.7</a:t>
              </a:r>
            </a:p>
          </p:txBody>
        </p:sp>
        <p:sp>
          <p:nvSpPr>
            <p:cNvPr id="6" name="Text Box 6">
              <a:extLst>
                <a:ext uri="{FF2B5EF4-FFF2-40B4-BE49-F238E27FC236}">
                  <a16:creationId xmlns:a16="http://schemas.microsoft.com/office/drawing/2014/main" id="{D90FC9D2-D6B0-543E-716D-FCD5F7A20A5A}"/>
                </a:ext>
              </a:extLst>
            </p:cNvPr>
            <p:cNvSpPr txBox="1">
              <a:spLocks noChangeArrowheads="1"/>
            </p:cNvSpPr>
            <p:nvPr/>
          </p:nvSpPr>
          <p:spPr bwMode="auto">
            <a:xfrm>
              <a:off x="5097642" y="1916113"/>
              <a:ext cx="368453" cy="307975"/>
            </a:xfrm>
            <a:prstGeom prst="rect">
              <a:avLst/>
            </a:prstGeom>
            <a:noFill/>
            <a:ln w="9525">
              <a:noFill/>
              <a:miter lim="800000"/>
              <a:headEnd/>
              <a:tailEnd/>
            </a:ln>
          </p:spPr>
          <p:txBody>
            <a:bodyPr wrap="none">
              <a:prstTxWarp prst="textNoShape">
                <a:avLst/>
              </a:prstTxWarp>
              <a:spAutoFit/>
            </a:bodyPr>
            <a:lstStyle/>
            <a:p>
              <a:r>
                <a:rPr lang="en-US" sz="1400" dirty="0"/>
                <a:t>CO</a:t>
              </a:r>
              <a:r>
                <a:rPr lang="en-US" sz="1400" baseline="-25000" dirty="0"/>
                <a:t>2</a:t>
              </a:r>
              <a:endParaRPr lang="en-US" sz="1400" dirty="0"/>
            </a:p>
          </p:txBody>
        </p:sp>
        <p:sp>
          <p:nvSpPr>
            <p:cNvPr id="7" name="Text Box 16">
              <a:extLst>
                <a:ext uri="{FF2B5EF4-FFF2-40B4-BE49-F238E27FC236}">
                  <a16:creationId xmlns:a16="http://schemas.microsoft.com/office/drawing/2014/main" id="{29B7C93F-E051-C6CA-5CCC-AF181B5377D7}"/>
                </a:ext>
              </a:extLst>
            </p:cNvPr>
            <p:cNvSpPr txBox="1">
              <a:spLocks noChangeArrowheads="1"/>
            </p:cNvSpPr>
            <p:nvPr/>
          </p:nvSpPr>
          <p:spPr bwMode="auto">
            <a:xfrm>
              <a:off x="5144038" y="2343150"/>
              <a:ext cx="411979" cy="738664"/>
            </a:xfrm>
            <a:prstGeom prst="rect">
              <a:avLst/>
            </a:prstGeom>
            <a:noFill/>
            <a:ln w="9525">
              <a:noFill/>
              <a:miter lim="800000"/>
              <a:headEnd/>
              <a:tailEnd/>
            </a:ln>
          </p:spPr>
          <p:txBody>
            <a:bodyPr wrap="none">
              <a:prstTxWarp prst="textNoShape">
                <a:avLst/>
              </a:prstTxWarp>
              <a:spAutoFit/>
            </a:bodyPr>
            <a:lstStyle/>
            <a:p>
              <a:r>
                <a:rPr lang="en-US" sz="1400" dirty="0"/>
                <a:t>5.0</a:t>
              </a:r>
            </a:p>
            <a:p>
              <a:endParaRPr lang="en-US" sz="1400" dirty="0"/>
            </a:p>
            <a:p>
              <a:r>
                <a:rPr lang="en-US" sz="1400" dirty="0"/>
                <a:t>2.0</a:t>
              </a:r>
            </a:p>
          </p:txBody>
        </p:sp>
        <p:sp>
          <p:nvSpPr>
            <p:cNvPr id="9" name="Text Box 7">
              <a:extLst>
                <a:ext uri="{FF2B5EF4-FFF2-40B4-BE49-F238E27FC236}">
                  <a16:creationId xmlns:a16="http://schemas.microsoft.com/office/drawing/2014/main" id="{34B5AB40-5FEC-2F68-B1B9-BAA4C202DB30}"/>
                </a:ext>
              </a:extLst>
            </p:cNvPr>
            <p:cNvSpPr txBox="1">
              <a:spLocks noChangeArrowheads="1"/>
            </p:cNvSpPr>
            <p:nvPr/>
          </p:nvSpPr>
          <p:spPr bwMode="auto">
            <a:xfrm>
              <a:off x="5946606" y="1920875"/>
              <a:ext cx="720613" cy="307975"/>
            </a:xfrm>
            <a:prstGeom prst="rect">
              <a:avLst/>
            </a:prstGeom>
            <a:noFill/>
            <a:ln w="9525">
              <a:noFill/>
              <a:miter lim="800000"/>
              <a:headEnd/>
              <a:tailEnd/>
            </a:ln>
          </p:spPr>
          <p:txBody>
            <a:bodyPr wrap="none">
              <a:prstTxWarp prst="textNoShape">
                <a:avLst/>
              </a:prstTxWarp>
              <a:spAutoFit/>
            </a:bodyPr>
            <a:lstStyle/>
            <a:p>
              <a:r>
                <a:rPr lang="en-US" sz="1400" dirty="0"/>
                <a:t>Pollutants</a:t>
              </a:r>
            </a:p>
          </p:txBody>
        </p:sp>
        <p:sp>
          <p:nvSpPr>
            <p:cNvPr id="10" name="Text Box 17">
              <a:extLst>
                <a:ext uri="{FF2B5EF4-FFF2-40B4-BE49-F238E27FC236}">
                  <a16:creationId xmlns:a16="http://schemas.microsoft.com/office/drawing/2014/main" id="{A7F29052-B000-83E0-2FAB-E41BE0E73705}"/>
                </a:ext>
              </a:extLst>
            </p:cNvPr>
            <p:cNvSpPr txBox="1">
              <a:spLocks noChangeArrowheads="1"/>
            </p:cNvSpPr>
            <p:nvPr/>
          </p:nvSpPr>
          <p:spPr bwMode="auto">
            <a:xfrm>
              <a:off x="6187097" y="2349500"/>
              <a:ext cx="502975" cy="738664"/>
            </a:xfrm>
            <a:prstGeom prst="rect">
              <a:avLst/>
            </a:prstGeom>
            <a:noFill/>
            <a:ln w="9525">
              <a:noFill/>
              <a:miter lim="800000"/>
              <a:headEnd/>
              <a:tailEnd/>
            </a:ln>
          </p:spPr>
          <p:txBody>
            <a:bodyPr wrap="none">
              <a:prstTxWarp prst="textNoShape">
                <a:avLst/>
              </a:prstTxWarp>
              <a:spAutoFit/>
            </a:bodyPr>
            <a:lstStyle/>
            <a:p>
              <a:r>
                <a:rPr lang="en-US" sz="1400" dirty="0"/>
                <a:t>0.71</a:t>
              </a:r>
            </a:p>
            <a:p>
              <a:endParaRPr lang="en-US" sz="1400" dirty="0"/>
            </a:p>
            <a:p>
              <a:r>
                <a:rPr lang="en-US" sz="1400" dirty="0"/>
                <a:t>0.29</a:t>
              </a:r>
            </a:p>
          </p:txBody>
        </p:sp>
        <p:sp>
          <p:nvSpPr>
            <p:cNvPr id="12" name="Line 18">
              <a:extLst>
                <a:ext uri="{FF2B5EF4-FFF2-40B4-BE49-F238E27FC236}">
                  <a16:creationId xmlns:a16="http://schemas.microsoft.com/office/drawing/2014/main" id="{4767429B-6A18-D2B4-DA7A-400FB854A98B}"/>
                </a:ext>
              </a:extLst>
            </p:cNvPr>
            <p:cNvSpPr>
              <a:spLocks noChangeShapeType="1"/>
            </p:cNvSpPr>
            <p:nvPr/>
          </p:nvSpPr>
          <p:spPr bwMode="auto">
            <a:xfrm>
              <a:off x="1560129" y="2319487"/>
              <a:ext cx="5704271"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13" name="Line 19">
              <a:extLst>
                <a:ext uri="{FF2B5EF4-FFF2-40B4-BE49-F238E27FC236}">
                  <a16:creationId xmlns:a16="http://schemas.microsoft.com/office/drawing/2014/main" id="{21E2949A-C8F1-381E-4A3B-1FCDE89E61EC}"/>
                </a:ext>
              </a:extLst>
            </p:cNvPr>
            <p:cNvSpPr>
              <a:spLocks noChangeShapeType="1"/>
            </p:cNvSpPr>
            <p:nvPr/>
          </p:nvSpPr>
          <p:spPr bwMode="auto">
            <a:xfrm>
              <a:off x="1543050" y="3175000"/>
              <a:ext cx="572135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14" name="Line 20">
              <a:extLst>
                <a:ext uri="{FF2B5EF4-FFF2-40B4-BE49-F238E27FC236}">
                  <a16:creationId xmlns:a16="http://schemas.microsoft.com/office/drawing/2014/main" id="{8D6162FD-8585-6EE9-F11C-2B126E9EA6FC}"/>
                </a:ext>
              </a:extLst>
            </p:cNvPr>
            <p:cNvSpPr>
              <a:spLocks noChangeShapeType="1"/>
            </p:cNvSpPr>
            <p:nvPr/>
          </p:nvSpPr>
          <p:spPr bwMode="auto">
            <a:xfrm>
              <a:off x="1560129" y="1906588"/>
              <a:ext cx="5704271"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grpSp>
      <p:sp>
        <p:nvSpPr>
          <p:cNvPr id="15" name="TextBox 14">
            <a:extLst>
              <a:ext uri="{FF2B5EF4-FFF2-40B4-BE49-F238E27FC236}">
                <a16:creationId xmlns:a16="http://schemas.microsoft.com/office/drawing/2014/main" id="{130E327F-7205-517C-B671-E097BBF9258D}"/>
              </a:ext>
            </a:extLst>
          </p:cNvPr>
          <p:cNvSpPr txBox="1"/>
          <p:nvPr/>
        </p:nvSpPr>
        <p:spPr>
          <a:xfrm>
            <a:off x="3085690" y="4322275"/>
            <a:ext cx="1664451" cy="369332"/>
          </a:xfrm>
          <a:prstGeom prst="rect">
            <a:avLst/>
          </a:prstGeom>
          <a:noFill/>
        </p:spPr>
        <p:txBody>
          <a:bodyPr wrap="none" rtlCol="0">
            <a:spAutoFit/>
          </a:bodyPr>
          <a:lstStyle/>
          <a:p>
            <a:r>
              <a:rPr lang="en-US" dirty="0"/>
              <a:t>Mass Allocation</a:t>
            </a:r>
          </a:p>
        </p:txBody>
      </p:sp>
      <p:grpSp>
        <p:nvGrpSpPr>
          <p:cNvPr id="16" name="Group 15">
            <a:extLst>
              <a:ext uri="{FF2B5EF4-FFF2-40B4-BE49-F238E27FC236}">
                <a16:creationId xmlns:a16="http://schemas.microsoft.com/office/drawing/2014/main" id="{D995C28F-9997-70D2-DC91-07184D75E7F5}"/>
              </a:ext>
            </a:extLst>
          </p:cNvPr>
          <p:cNvGrpSpPr/>
          <p:nvPr/>
        </p:nvGrpSpPr>
        <p:grpSpPr>
          <a:xfrm>
            <a:off x="3888965" y="994875"/>
            <a:ext cx="5721350" cy="1397019"/>
            <a:chOff x="1530350" y="1912938"/>
            <a:chExt cx="5721350" cy="1397019"/>
          </a:xfrm>
        </p:grpSpPr>
        <p:sp>
          <p:nvSpPr>
            <p:cNvPr id="17" name="Text Box 2">
              <a:extLst>
                <a:ext uri="{FF2B5EF4-FFF2-40B4-BE49-F238E27FC236}">
                  <a16:creationId xmlns:a16="http://schemas.microsoft.com/office/drawing/2014/main" id="{E7561CE3-96C4-53B5-39F7-1CEA77F8550F}"/>
                </a:ext>
              </a:extLst>
            </p:cNvPr>
            <p:cNvSpPr txBox="1">
              <a:spLocks noChangeArrowheads="1"/>
            </p:cNvSpPr>
            <p:nvPr/>
          </p:nvSpPr>
          <p:spPr bwMode="auto">
            <a:xfrm>
              <a:off x="1709815" y="2355850"/>
              <a:ext cx="1047545" cy="738664"/>
            </a:xfrm>
            <a:prstGeom prst="rect">
              <a:avLst/>
            </a:prstGeom>
            <a:noFill/>
            <a:ln w="9525">
              <a:noFill/>
              <a:miter lim="800000"/>
              <a:headEnd/>
              <a:tailEnd/>
            </a:ln>
          </p:spPr>
          <p:txBody>
            <a:bodyPr wrap="none">
              <a:prstTxWarp prst="textNoShape">
                <a:avLst/>
              </a:prstTxWarp>
              <a:spAutoFit/>
            </a:bodyPr>
            <a:lstStyle/>
            <a:p>
              <a:r>
                <a:rPr lang="en-US" sz="1400" dirty="0"/>
                <a:t>D (Mass) kg</a:t>
              </a:r>
            </a:p>
            <a:p>
              <a:endParaRPr lang="en-US" sz="1400" dirty="0"/>
            </a:p>
            <a:p>
              <a:r>
                <a:rPr lang="en-US" sz="1400" dirty="0"/>
                <a:t>E (Mass) kg</a:t>
              </a:r>
            </a:p>
          </p:txBody>
        </p:sp>
        <p:sp>
          <p:nvSpPr>
            <p:cNvPr id="18" name="Text Box 5">
              <a:extLst>
                <a:ext uri="{FF2B5EF4-FFF2-40B4-BE49-F238E27FC236}">
                  <a16:creationId xmlns:a16="http://schemas.microsoft.com/office/drawing/2014/main" id="{E7A7DB57-458B-A1EF-04A1-33DE92C0A00F}"/>
                </a:ext>
              </a:extLst>
            </p:cNvPr>
            <p:cNvSpPr txBox="1">
              <a:spLocks noChangeArrowheads="1"/>
            </p:cNvSpPr>
            <p:nvPr/>
          </p:nvSpPr>
          <p:spPr bwMode="auto">
            <a:xfrm>
              <a:off x="3675631" y="1928813"/>
              <a:ext cx="1060241" cy="307975"/>
            </a:xfrm>
            <a:prstGeom prst="rect">
              <a:avLst/>
            </a:prstGeom>
            <a:noFill/>
            <a:ln w="9525">
              <a:noFill/>
              <a:miter lim="800000"/>
              <a:headEnd/>
              <a:tailEnd/>
            </a:ln>
          </p:spPr>
          <p:txBody>
            <a:bodyPr wrap="none">
              <a:prstTxWarp prst="textNoShape">
                <a:avLst/>
              </a:prstTxWarp>
              <a:spAutoFit/>
            </a:bodyPr>
            <a:lstStyle/>
            <a:p>
              <a:r>
                <a:rPr lang="en-US" sz="1400" dirty="0"/>
                <a:t>Wastewater</a:t>
              </a:r>
            </a:p>
          </p:txBody>
        </p:sp>
        <p:sp>
          <p:nvSpPr>
            <p:cNvPr id="19" name="Text Box 15">
              <a:extLst>
                <a:ext uri="{FF2B5EF4-FFF2-40B4-BE49-F238E27FC236}">
                  <a16:creationId xmlns:a16="http://schemas.microsoft.com/office/drawing/2014/main" id="{322755DC-5271-58B0-633D-0A44D3441104}"/>
                </a:ext>
              </a:extLst>
            </p:cNvPr>
            <p:cNvSpPr txBox="1">
              <a:spLocks noChangeArrowheads="1"/>
            </p:cNvSpPr>
            <p:nvPr/>
          </p:nvSpPr>
          <p:spPr bwMode="auto">
            <a:xfrm>
              <a:off x="4085936" y="2355850"/>
              <a:ext cx="275661" cy="738664"/>
            </a:xfrm>
            <a:prstGeom prst="rect">
              <a:avLst/>
            </a:prstGeom>
            <a:noFill/>
            <a:ln w="9525">
              <a:noFill/>
              <a:miter lim="800000"/>
              <a:headEnd/>
              <a:tailEnd/>
            </a:ln>
          </p:spPr>
          <p:txBody>
            <a:bodyPr wrap="none">
              <a:prstTxWarp prst="textNoShape">
                <a:avLst/>
              </a:prstTxWarp>
              <a:spAutoFit/>
            </a:bodyPr>
            <a:lstStyle/>
            <a:p>
              <a:r>
                <a:rPr lang="en-US" sz="1400" dirty="0"/>
                <a:t>1</a:t>
              </a:r>
            </a:p>
            <a:p>
              <a:endParaRPr lang="en-US" sz="1400" dirty="0"/>
            </a:p>
            <a:p>
              <a:r>
                <a:rPr lang="en-US" sz="1400" dirty="0"/>
                <a:t>5</a:t>
              </a:r>
            </a:p>
          </p:txBody>
        </p:sp>
        <p:sp>
          <p:nvSpPr>
            <p:cNvPr id="20" name="Text Box 6">
              <a:extLst>
                <a:ext uri="{FF2B5EF4-FFF2-40B4-BE49-F238E27FC236}">
                  <a16:creationId xmlns:a16="http://schemas.microsoft.com/office/drawing/2014/main" id="{F1DDD594-055E-73C8-49E0-08E5A2F89BD2}"/>
                </a:ext>
              </a:extLst>
            </p:cNvPr>
            <p:cNvSpPr txBox="1">
              <a:spLocks noChangeArrowheads="1"/>
            </p:cNvSpPr>
            <p:nvPr/>
          </p:nvSpPr>
          <p:spPr bwMode="auto">
            <a:xfrm>
              <a:off x="5097642" y="1922463"/>
              <a:ext cx="368453" cy="307975"/>
            </a:xfrm>
            <a:prstGeom prst="rect">
              <a:avLst/>
            </a:prstGeom>
            <a:noFill/>
            <a:ln w="9525">
              <a:noFill/>
              <a:miter lim="800000"/>
              <a:headEnd/>
              <a:tailEnd/>
            </a:ln>
          </p:spPr>
          <p:txBody>
            <a:bodyPr wrap="none">
              <a:prstTxWarp prst="textNoShape">
                <a:avLst/>
              </a:prstTxWarp>
              <a:spAutoFit/>
            </a:bodyPr>
            <a:lstStyle/>
            <a:p>
              <a:r>
                <a:rPr lang="en-US" sz="1400" dirty="0"/>
                <a:t>CO</a:t>
              </a:r>
              <a:r>
                <a:rPr lang="en-US" sz="1400" baseline="-25000" dirty="0"/>
                <a:t>2</a:t>
              </a:r>
              <a:endParaRPr lang="en-US" sz="1400" dirty="0"/>
            </a:p>
          </p:txBody>
        </p:sp>
        <p:sp>
          <p:nvSpPr>
            <p:cNvPr id="21" name="Text Box 16">
              <a:extLst>
                <a:ext uri="{FF2B5EF4-FFF2-40B4-BE49-F238E27FC236}">
                  <a16:creationId xmlns:a16="http://schemas.microsoft.com/office/drawing/2014/main" id="{3F23601F-D6CB-617A-5CB0-2E4461CB4E64}"/>
                </a:ext>
              </a:extLst>
            </p:cNvPr>
            <p:cNvSpPr txBox="1">
              <a:spLocks noChangeArrowheads="1"/>
            </p:cNvSpPr>
            <p:nvPr/>
          </p:nvSpPr>
          <p:spPr bwMode="auto">
            <a:xfrm>
              <a:off x="5144038" y="2349500"/>
              <a:ext cx="275661" cy="738664"/>
            </a:xfrm>
            <a:prstGeom prst="rect">
              <a:avLst/>
            </a:prstGeom>
            <a:noFill/>
            <a:ln w="9525">
              <a:noFill/>
              <a:miter lim="800000"/>
              <a:headEnd/>
              <a:tailEnd/>
            </a:ln>
          </p:spPr>
          <p:txBody>
            <a:bodyPr wrap="none">
              <a:prstTxWarp prst="textNoShape">
                <a:avLst/>
              </a:prstTxWarp>
              <a:spAutoFit/>
            </a:bodyPr>
            <a:lstStyle/>
            <a:p>
              <a:r>
                <a:rPr lang="en-US" sz="1400" dirty="0"/>
                <a:t>6</a:t>
              </a:r>
            </a:p>
            <a:p>
              <a:endParaRPr lang="en-US" sz="1400" dirty="0"/>
            </a:p>
            <a:p>
              <a:r>
                <a:rPr lang="en-US" sz="1400" dirty="0"/>
                <a:t>1</a:t>
              </a:r>
            </a:p>
          </p:txBody>
        </p:sp>
        <p:sp>
          <p:nvSpPr>
            <p:cNvPr id="22" name="Text Box 7">
              <a:extLst>
                <a:ext uri="{FF2B5EF4-FFF2-40B4-BE49-F238E27FC236}">
                  <a16:creationId xmlns:a16="http://schemas.microsoft.com/office/drawing/2014/main" id="{56994B37-DE8B-B46A-DD49-4D4C1DE0E1E7}"/>
                </a:ext>
              </a:extLst>
            </p:cNvPr>
            <p:cNvSpPr txBox="1">
              <a:spLocks noChangeArrowheads="1"/>
            </p:cNvSpPr>
            <p:nvPr/>
          </p:nvSpPr>
          <p:spPr bwMode="auto">
            <a:xfrm>
              <a:off x="5946606" y="1927225"/>
              <a:ext cx="720613" cy="307975"/>
            </a:xfrm>
            <a:prstGeom prst="rect">
              <a:avLst/>
            </a:prstGeom>
            <a:noFill/>
            <a:ln w="9525">
              <a:noFill/>
              <a:miter lim="800000"/>
              <a:headEnd/>
              <a:tailEnd/>
            </a:ln>
          </p:spPr>
          <p:txBody>
            <a:bodyPr wrap="none">
              <a:prstTxWarp prst="textNoShape">
                <a:avLst/>
              </a:prstTxWarp>
              <a:spAutoFit/>
            </a:bodyPr>
            <a:lstStyle/>
            <a:p>
              <a:r>
                <a:rPr lang="en-US" sz="1400" dirty="0"/>
                <a:t>Pollutants</a:t>
              </a:r>
            </a:p>
          </p:txBody>
        </p:sp>
        <p:sp>
          <p:nvSpPr>
            <p:cNvPr id="23" name="Text Box 17">
              <a:extLst>
                <a:ext uri="{FF2B5EF4-FFF2-40B4-BE49-F238E27FC236}">
                  <a16:creationId xmlns:a16="http://schemas.microsoft.com/office/drawing/2014/main" id="{04C7449A-3533-32CE-48C8-526DDE5FCFA2}"/>
                </a:ext>
              </a:extLst>
            </p:cNvPr>
            <p:cNvSpPr txBox="1">
              <a:spLocks noChangeArrowheads="1"/>
            </p:cNvSpPr>
            <p:nvPr/>
          </p:nvSpPr>
          <p:spPr bwMode="auto">
            <a:xfrm>
              <a:off x="6187097" y="2355850"/>
              <a:ext cx="275661" cy="954107"/>
            </a:xfrm>
            <a:prstGeom prst="rect">
              <a:avLst/>
            </a:prstGeom>
            <a:noFill/>
            <a:ln w="9525">
              <a:noFill/>
              <a:miter lim="800000"/>
              <a:headEnd/>
              <a:tailEnd/>
            </a:ln>
          </p:spPr>
          <p:txBody>
            <a:bodyPr wrap="none">
              <a:prstTxWarp prst="textNoShape">
                <a:avLst/>
              </a:prstTxWarp>
              <a:spAutoFit/>
            </a:bodyPr>
            <a:lstStyle/>
            <a:p>
              <a:r>
                <a:rPr lang="en-US" sz="1400" dirty="0"/>
                <a:t>1</a:t>
              </a:r>
            </a:p>
            <a:p>
              <a:endParaRPr lang="en-US" sz="1400" dirty="0"/>
            </a:p>
            <a:p>
              <a:r>
                <a:rPr lang="en-US" sz="1400" dirty="0"/>
                <a:t>-</a:t>
              </a:r>
            </a:p>
            <a:p>
              <a:endParaRPr lang="en-US" sz="1400" dirty="0"/>
            </a:p>
          </p:txBody>
        </p:sp>
        <p:grpSp>
          <p:nvGrpSpPr>
            <p:cNvPr id="24" name="Group 23">
              <a:extLst>
                <a:ext uri="{FF2B5EF4-FFF2-40B4-BE49-F238E27FC236}">
                  <a16:creationId xmlns:a16="http://schemas.microsoft.com/office/drawing/2014/main" id="{73561FCA-D929-5117-193C-1096BB0E1940}"/>
                </a:ext>
              </a:extLst>
            </p:cNvPr>
            <p:cNvGrpSpPr/>
            <p:nvPr/>
          </p:nvGrpSpPr>
          <p:grpSpPr>
            <a:xfrm>
              <a:off x="1530350" y="1912938"/>
              <a:ext cx="5721350" cy="1268412"/>
              <a:chOff x="1530350" y="1912938"/>
              <a:chExt cx="6381750" cy="1287462"/>
            </a:xfrm>
          </p:grpSpPr>
          <p:sp>
            <p:nvSpPr>
              <p:cNvPr id="25" name="Line 18">
                <a:extLst>
                  <a:ext uri="{FF2B5EF4-FFF2-40B4-BE49-F238E27FC236}">
                    <a16:creationId xmlns:a16="http://schemas.microsoft.com/office/drawing/2014/main" id="{7DE59640-37F1-1A56-9A4D-CF5922253CC4}"/>
                  </a:ext>
                </a:extLst>
              </p:cNvPr>
              <p:cNvSpPr>
                <a:spLocks noChangeShapeType="1"/>
              </p:cNvSpPr>
              <p:nvPr/>
            </p:nvSpPr>
            <p:spPr bwMode="auto">
              <a:xfrm>
                <a:off x="1549400" y="2332038"/>
                <a:ext cx="636270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26" name="Line 19">
                <a:extLst>
                  <a:ext uri="{FF2B5EF4-FFF2-40B4-BE49-F238E27FC236}">
                    <a16:creationId xmlns:a16="http://schemas.microsoft.com/office/drawing/2014/main" id="{C6D057A1-1BB5-5E52-5F27-578492A61181}"/>
                  </a:ext>
                </a:extLst>
              </p:cNvPr>
              <p:cNvSpPr>
                <a:spLocks noChangeShapeType="1"/>
              </p:cNvSpPr>
              <p:nvPr/>
            </p:nvSpPr>
            <p:spPr bwMode="auto">
              <a:xfrm>
                <a:off x="1530350" y="3200400"/>
                <a:ext cx="638175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27" name="Line 20">
                <a:extLst>
                  <a:ext uri="{FF2B5EF4-FFF2-40B4-BE49-F238E27FC236}">
                    <a16:creationId xmlns:a16="http://schemas.microsoft.com/office/drawing/2014/main" id="{4F645F9B-BE62-8013-8B0C-6A716E9FBF05}"/>
                  </a:ext>
                </a:extLst>
              </p:cNvPr>
              <p:cNvSpPr>
                <a:spLocks noChangeShapeType="1"/>
              </p:cNvSpPr>
              <p:nvPr/>
            </p:nvSpPr>
            <p:spPr bwMode="auto">
              <a:xfrm>
                <a:off x="1549400" y="1912938"/>
                <a:ext cx="636270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grpSp>
      </p:grpSp>
      <p:grpSp>
        <p:nvGrpSpPr>
          <p:cNvPr id="28" name="Group 27">
            <a:extLst>
              <a:ext uri="{FF2B5EF4-FFF2-40B4-BE49-F238E27FC236}">
                <a16:creationId xmlns:a16="http://schemas.microsoft.com/office/drawing/2014/main" id="{BE188B24-583A-7D77-84C2-B766896DDBDA}"/>
              </a:ext>
            </a:extLst>
          </p:cNvPr>
          <p:cNvGrpSpPr/>
          <p:nvPr/>
        </p:nvGrpSpPr>
        <p:grpSpPr>
          <a:xfrm>
            <a:off x="3888965" y="2933223"/>
            <a:ext cx="5721350" cy="1268412"/>
            <a:chOff x="1543050" y="1906588"/>
            <a:chExt cx="5721350" cy="1268412"/>
          </a:xfrm>
        </p:grpSpPr>
        <p:sp>
          <p:nvSpPr>
            <p:cNvPr id="29" name="Text Box 2">
              <a:extLst>
                <a:ext uri="{FF2B5EF4-FFF2-40B4-BE49-F238E27FC236}">
                  <a16:creationId xmlns:a16="http://schemas.microsoft.com/office/drawing/2014/main" id="{664C5F97-B05A-6401-F9AD-DB2937D932D7}"/>
                </a:ext>
              </a:extLst>
            </p:cNvPr>
            <p:cNvSpPr txBox="1">
              <a:spLocks noChangeArrowheads="1"/>
            </p:cNvSpPr>
            <p:nvPr/>
          </p:nvSpPr>
          <p:spPr bwMode="auto">
            <a:xfrm>
              <a:off x="1709815" y="2349500"/>
              <a:ext cx="1031239" cy="738664"/>
            </a:xfrm>
            <a:prstGeom prst="rect">
              <a:avLst/>
            </a:prstGeom>
            <a:noFill/>
            <a:ln w="9525">
              <a:noFill/>
              <a:miter lim="800000"/>
              <a:headEnd/>
              <a:tailEnd/>
            </a:ln>
          </p:spPr>
          <p:txBody>
            <a:bodyPr wrap="none">
              <a:prstTxWarp prst="textNoShape">
                <a:avLst/>
              </a:prstTxWarp>
              <a:spAutoFit/>
            </a:bodyPr>
            <a:lstStyle/>
            <a:p>
              <a:r>
                <a:rPr lang="en-US" sz="1400" dirty="0"/>
                <a:t>D (Mass) kg</a:t>
              </a:r>
            </a:p>
            <a:p>
              <a:endParaRPr lang="en-US" sz="1400" dirty="0"/>
            </a:p>
            <a:p>
              <a:r>
                <a:rPr lang="en-US" sz="1400" dirty="0"/>
                <a:t>E (Mass) kg</a:t>
              </a:r>
            </a:p>
          </p:txBody>
        </p:sp>
        <p:sp>
          <p:nvSpPr>
            <p:cNvPr id="30" name="Text Box 5">
              <a:extLst>
                <a:ext uri="{FF2B5EF4-FFF2-40B4-BE49-F238E27FC236}">
                  <a16:creationId xmlns:a16="http://schemas.microsoft.com/office/drawing/2014/main" id="{22FEC991-33AB-2AFB-C06A-E2893585701C}"/>
                </a:ext>
              </a:extLst>
            </p:cNvPr>
            <p:cNvSpPr txBox="1">
              <a:spLocks noChangeArrowheads="1"/>
            </p:cNvSpPr>
            <p:nvPr/>
          </p:nvSpPr>
          <p:spPr bwMode="auto">
            <a:xfrm>
              <a:off x="3675631" y="1922463"/>
              <a:ext cx="1060241" cy="307975"/>
            </a:xfrm>
            <a:prstGeom prst="rect">
              <a:avLst/>
            </a:prstGeom>
            <a:noFill/>
            <a:ln w="9525">
              <a:noFill/>
              <a:miter lim="800000"/>
              <a:headEnd/>
              <a:tailEnd/>
            </a:ln>
          </p:spPr>
          <p:txBody>
            <a:bodyPr wrap="none">
              <a:prstTxWarp prst="textNoShape">
                <a:avLst/>
              </a:prstTxWarp>
              <a:spAutoFit/>
            </a:bodyPr>
            <a:lstStyle/>
            <a:p>
              <a:r>
                <a:rPr lang="en-US" sz="1400" dirty="0"/>
                <a:t>Wastewater</a:t>
              </a:r>
            </a:p>
          </p:txBody>
        </p:sp>
        <p:sp>
          <p:nvSpPr>
            <p:cNvPr id="31" name="Text Box 15">
              <a:extLst>
                <a:ext uri="{FF2B5EF4-FFF2-40B4-BE49-F238E27FC236}">
                  <a16:creationId xmlns:a16="http://schemas.microsoft.com/office/drawing/2014/main" id="{9A456FA1-C4A2-16FF-481E-443F621E746D}"/>
                </a:ext>
              </a:extLst>
            </p:cNvPr>
            <p:cNvSpPr txBox="1">
              <a:spLocks noChangeArrowheads="1"/>
            </p:cNvSpPr>
            <p:nvPr/>
          </p:nvSpPr>
          <p:spPr bwMode="auto">
            <a:xfrm>
              <a:off x="4085936" y="2349500"/>
              <a:ext cx="411979" cy="738664"/>
            </a:xfrm>
            <a:prstGeom prst="rect">
              <a:avLst/>
            </a:prstGeom>
            <a:noFill/>
            <a:ln w="9525">
              <a:noFill/>
              <a:miter lim="800000"/>
              <a:headEnd/>
              <a:tailEnd/>
            </a:ln>
          </p:spPr>
          <p:txBody>
            <a:bodyPr wrap="none">
              <a:prstTxWarp prst="textNoShape">
                <a:avLst/>
              </a:prstTxWarp>
              <a:spAutoFit/>
            </a:bodyPr>
            <a:lstStyle/>
            <a:p>
              <a:r>
                <a:rPr lang="en-US" sz="1400" dirty="0"/>
                <a:t>3.5</a:t>
              </a:r>
            </a:p>
            <a:p>
              <a:endParaRPr lang="en-US" sz="1400" dirty="0"/>
            </a:p>
            <a:p>
              <a:r>
                <a:rPr lang="en-US" sz="1400" dirty="0"/>
                <a:t>NA</a:t>
              </a:r>
            </a:p>
          </p:txBody>
        </p:sp>
        <p:sp>
          <p:nvSpPr>
            <p:cNvPr id="32" name="Text Box 6">
              <a:extLst>
                <a:ext uri="{FF2B5EF4-FFF2-40B4-BE49-F238E27FC236}">
                  <a16:creationId xmlns:a16="http://schemas.microsoft.com/office/drawing/2014/main" id="{288E08A3-98D0-B112-F915-BD0F74DC730B}"/>
                </a:ext>
              </a:extLst>
            </p:cNvPr>
            <p:cNvSpPr txBox="1">
              <a:spLocks noChangeArrowheads="1"/>
            </p:cNvSpPr>
            <p:nvPr/>
          </p:nvSpPr>
          <p:spPr bwMode="auto">
            <a:xfrm>
              <a:off x="5097642" y="1916113"/>
              <a:ext cx="368453" cy="307975"/>
            </a:xfrm>
            <a:prstGeom prst="rect">
              <a:avLst/>
            </a:prstGeom>
            <a:noFill/>
            <a:ln w="9525">
              <a:noFill/>
              <a:miter lim="800000"/>
              <a:headEnd/>
              <a:tailEnd/>
            </a:ln>
          </p:spPr>
          <p:txBody>
            <a:bodyPr wrap="none">
              <a:prstTxWarp prst="textNoShape">
                <a:avLst/>
              </a:prstTxWarp>
              <a:spAutoFit/>
            </a:bodyPr>
            <a:lstStyle/>
            <a:p>
              <a:r>
                <a:rPr lang="en-US" sz="1400" dirty="0"/>
                <a:t>CO</a:t>
              </a:r>
              <a:r>
                <a:rPr lang="en-US" sz="1400" baseline="-25000" dirty="0"/>
                <a:t>2</a:t>
              </a:r>
              <a:endParaRPr lang="en-US" sz="1400" dirty="0"/>
            </a:p>
          </p:txBody>
        </p:sp>
        <p:sp>
          <p:nvSpPr>
            <p:cNvPr id="33" name="Text Box 16">
              <a:extLst>
                <a:ext uri="{FF2B5EF4-FFF2-40B4-BE49-F238E27FC236}">
                  <a16:creationId xmlns:a16="http://schemas.microsoft.com/office/drawing/2014/main" id="{91A804AB-51A3-27EC-7E54-829A4B248A20}"/>
                </a:ext>
              </a:extLst>
            </p:cNvPr>
            <p:cNvSpPr txBox="1">
              <a:spLocks noChangeArrowheads="1"/>
            </p:cNvSpPr>
            <p:nvPr/>
          </p:nvSpPr>
          <p:spPr bwMode="auto">
            <a:xfrm>
              <a:off x="5144038" y="2343150"/>
              <a:ext cx="404440" cy="738664"/>
            </a:xfrm>
            <a:prstGeom prst="rect">
              <a:avLst/>
            </a:prstGeom>
            <a:noFill/>
            <a:ln w="9525">
              <a:noFill/>
              <a:miter lim="800000"/>
              <a:headEnd/>
              <a:tailEnd/>
            </a:ln>
          </p:spPr>
          <p:txBody>
            <a:bodyPr wrap="none">
              <a:prstTxWarp prst="textNoShape">
                <a:avLst/>
              </a:prstTxWarp>
              <a:spAutoFit/>
            </a:bodyPr>
            <a:lstStyle/>
            <a:p>
              <a:r>
                <a:rPr lang="en-US" sz="1400" dirty="0">
                  <a:solidFill>
                    <a:srgbClr val="FF0000"/>
                  </a:solidFill>
                </a:rPr>
                <a:t>-3</a:t>
              </a:r>
            </a:p>
            <a:p>
              <a:endParaRPr lang="en-US" sz="1400" dirty="0"/>
            </a:p>
            <a:p>
              <a:r>
                <a:rPr lang="en-US" sz="1400" dirty="0"/>
                <a:t>NA</a:t>
              </a:r>
            </a:p>
          </p:txBody>
        </p:sp>
        <p:sp>
          <p:nvSpPr>
            <p:cNvPr id="34" name="Text Box 7">
              <a:extLst>
                <a:ext uri="{FF2B5EF4-FFF2-40B4-BE49-F238E27FC236}">
                  <a16:creationId xmlns:a16="http://schemas.microsoft.com/office/drawing/2014/main" id="{FCB60CCD-9E35-11EB-F842-2B3C4FEEF239}"/>
                </a:ext>
              </a:extLst>
            </p:cNvPr>
            <p:cNvSpPr txBox="1">
              <a:spLocks noChangeArrowheads="1"/>
            </p:cNvSpPr>
            <p:nvPr/>
          </p:nvSpPr>
          <p:spPr bwMode="auto">
            <a:xfrm>
              <a:off x="5946606" y="1920875"/>
              <a:ext cx="720613" cy="307975"/>
            </a:xfrm>
            <a:prstGeom prst="rect">
              <a:avLst/>
            </a:prstGeom>
            <a:noFill/>
            <a:ln w="9525">
              <a:noFill/>
              <a:miter lim="800000"/>
              <a:headEnd/>
              <a:tailEnd/>
            </a:ln>
          </p:spPr>
          <p:txBody>
            <a:bodyPr wrap="none">
              <a:prstTxWarp prst="textNoShape">
                <a:avLst/>
              </a:prstTxWarp>
              <a:spAutoFit/>
            </a:bodyPr>
            <a:lstStyle/>
            <a:p>
              <a:r>
                <a:rPr lang="en-US" sz="1400" dirty="0"/>
                <a:t>Pollutants</a:t>
              </a:r>
            </a:p>
          </p:txBody>
        </p:sp>
        <p:sp>
          <p:nvSpPr>
            <p:cNvPr id="35" name="Text Box 17">
              <a:extLst>
                <a:ext uri="{FF2B5EF4-FFF2-40B4-BE49-F238E27FC236}">
                  <a16:creationId xmlns:a16="http://schemas.microsoft.com/office/drawing/2014/main" id="{0DA5FE6A-3530-7346-E94D-E6CA608BF948}"/>
                </a:ext>
              </a:extLst>
            </p:cNvPr>
            <p:cNvSpPr txBox="1">
              <a:spLocks noChangeArrowheads="1"/>
            </p:cNvSpPr>
            <p:nvPr/>
          </p:nvSpPr>
          <p:spPr bwMode="auto">
            <a:xfrm>
              <a:off x="6187097" y="2349500"/>
              <a:ext cx="415498" cy="738664"/>
            </a:xfrm>
            <a:prstGeom prst="rect">
              <a:avLst/>
            </a:prstGeom>
            <a:noFill/>
            <a:ln w="9525">
              <a:noFill/>
              <a:miter lim="800000"/>
              <a:headEnd/>
              <a:tailEnd/>
            </a:ln>
          </p:spPr>
          <p:txBody>
            <a:bodyPr wrap="none">
              <a:prstTxWarp prst="textNoShape">
                <a:avLst/>
              </a:prstTxWarp>
              <a:spAutoFit/>
            </a:bodyPr>
            <a:lstStyle/>
            <a:p>
              <a:r>
                <a:rPr lang="en-US" sz="1400" dirty="0"/>
                <a:t>0</a:t>
              </a:r>
            </a:p>
            <a:p>
              <a:endParaRPr lang="en-US" sz="1400" dirty="0"/>
            </a:p>
            <a:p>
              <a:r>
                <a:rPr lang="en-US" sz="1400" dirty="0"/>
                <a:t>NA</a:t>
              </a:r>
            </a:p>
          </p:txBody>
        </p:sp>
        <p:sp>
          <p:nvSpPr>
            <p:cNvPr id="36" name="Line 18">
              <a:extLst>
                <a:ext uri="{FF2B5EF4-FFF2-40B4-BE49-F238E27FC236}">
                  <a16:creationId xmlns:a16="http://schemas.microsoft.com/office/drawing/2014/main" id="{80740DA4-83D0-AFF3-9EF3-D42B82FED316}"/>
                </a:ext>
              </a:extLst>
            </p:cNvPr>
            <p:cNvSpPr>
              <a:spLocks noChangeShapeType="1"/>
            </p:cNvSpPr>
            <p:nvPr/>
          </p:nvSpPr>
          <p:spPr bwMode="auto">
            <a:xfrm>
              <a:off x="1560129" y="2319487"/>
              <a:ext cx="5704271"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37" name="Line 19">
              <a:extLst>
                <a:ext uri="{FF2B5EF4-FFF2-40B4-BE49-F238E27FC236}">
                  <a16:creationId xmlns:a16="http://schemas.microsoft.com/office/drawing/2014/main" id="{7F963E14-B9EB-2859-84A8-168FD455F398}"/>
                </a:ext>
              </a:extLst>
            </p:cNvPr>
            <p:cNvSpPr>
              <a:spLocks noChangeShapeType="1"/>
            </p:cNvSpPr>
            <p:nvPr/>
          </p:nvSpPr>
          <p:spPr bwMode="auto">
            <a:xfrm>
              <a:off x="1543050" y="3175000"/>
              <a:ext cx="5721350"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sp>
          <p:nvSpPr>
            <p:cNvPr id="38" name="Line 20">
              <a:extLst>
                <a:ext uri="{FF2B5EF4-FFF2-40B4-BE49-F238E27FC236}">
                  <a16:creationId xmlns:a16="http://schemas.microsoft.com/office/drawing/2014/main" id="{8E412D98-4980-8680-621F-AEB14539FB64}"/>
                </a:ext>
              </a:extLst>
            </p:cNvPr>
            <p:cNvSpPr>
              <a:spLocks noChangeShapeType="1"/>
            </p:cNvSpPr>
            <p:nvPr/>
          </p:nvSpPr>
          <p:spPr bwMode="auto">
            <a:xfrm>
              <a:off x="1560129" y="1906588"/>
              <a:ext cx="5704271" cy="0"/>
            </a:xfrm>
            <a:prstGeom prst="line">
              <a:avLst/>
            </a:prstGeom>
            <a:noFill/>
            <a:ln w="9525">
              <a:solidFill>
                <a:schemeClr val="tx1"/>
              </a:solidFill>
              <a:round/>
              <a:headEnd/>
              <a:tailEnd/>
            </a:ln>
          </p:spPr>
          <p:txBody>
            <a:bodyPr wrap="none" anchor="ctr">
              <a:prstTxWarp prst="textNoShape">
                <a:avLst/>
              </a:prstTxWarp>
            </a:bodyPr>
            <a:lstStyle/>
            <a:p>
              <a:endParaRPr lang="en-US" sz="1400"/>
            </a:p>
          </p:txBody>
        </p:sp>
      </p:grpSp>
      <p:sp>
        <p:nvSpPr>
          <p:cNvPr id="39" name="TextBox 38">
            <a:extLst>
              <a:ext uri="{FF2B5EF4-FFF2-40B4-BE49-F238E27FC236}">
                <a16:creationId xmlns:a16="http://schemas.microsoft.com/office/drawing/2014/main" id="{3A33DCE1-9695-DFE3-C6C8-E03BD0E99C7F}"/>
              </a:ext>
            </a:extLst>
          </p:cNvPr>
          <p:cNvSpPr txBox="1"/>
          <p:nvPr/>
        </p:nvSpPr>
        <p:spPr>
          <a:xfrm>
            <a:off x="3085690" y="2468075"/>
            <a:ext cx="1856285" cy="369332"/>
          </a:xfrm>
          <a:prstGeom prst="rect">
            <a:avLst/>
          </a:prstGeom>
          <a:noFill/>
        </p:spPr>
        <p:txBody>
          <a:bodyPr wrap="none" rtlCol="0">
            <a:spAutoFit/>
          </a:bodyPr>
          <a:lstStyle/>
          <a:p>
            <a:r>
              <a:rPr lang="en-US" dirty="0"/>
              <a:t>System Expansion</a:t>
            </a:r>
          </a:p>
        </p:txBody>
      </p:sp>
      <p:sp>
        <p:nvSpPr>
          <p:cNvPr id="40" name="TextBox 39">
            <a:extLst>
              <a:ext uri="{FF2B5EF4-FFF2-40B4-BE49-F238E27FC236}">
                <a16:creationId xmlns:a16="http://schemas.microsoft.com/office/drawing/2014/main" id="{C1DD9077-BE2C-CCF3-0157-9DE93758C5A8}"/>
              </a:ext>
            </a:extLst>
          </p:cNvPr>
          <p:cNvSpPr txBox="1"/>
          <p:nvPr/>
        </p:nvSpPr>
        <p:spPr>
          <a:xfrm>
            <a:off x="3085690" y="607525"/>
            <a:ext cx="1578790" cy="369332"/>
          </a:xfrm>
          <a:prstGeom prst="rect">
            <a:avLst/>
          </a:prstGeom>
          <a:noFill/>
        </p:spPr>
        <p:txBody>
          <a:bodyPr wrap="none" rtlCol="0">
            <a:spAutoFit/>
          </a:bodyPr>
          <a:lstStyle/>
          <a:p>
            <a:r>
              <a:rPr lang="en-US" dirty="0"/>
              <a:t>Disaggregation </a:t>
            </a:r>
          </a:p>
        </p:txBody>
      </p:sp>
    </p:spTree>
    <p:extLst>
      <p:ext uri="{BB962C8B-B14F-4D97-AF65-F5344CB8AC3E}">
        <p14:creationId xmlns:p14="http://schemas.microsoft.com/office/powerpoint/2010/main" val="21198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itle 3">
            <a:extLst>
              <a:ext uri="{FF2B5EF4-FFF2-40B4-BE49-F238E27FC236}">
                <a16:creationId xmlns:a16="http://schemas.microsoft.com/office/drawing/2014/main" id="{28655BE5-65BC-1D88-532A-90260F61BA2D}"/>
              </a:ext>
            </a:extLst>
          </p:cNvPr>
          <p:cNvSpPr txBox="1">
            <a:spLocks/>
          </p:cNvSpPr>
          <p:nvPr/>
        </p:nvSpPr>
        <p:spPr>
          <a:xfrm>
            <a:off x="38101" y="354049"/>
            <a:ext cx="12006469" cy="2236177"/>
          </a:xfrm>
          <a:prstGeom prst="rect">
            <a:avLst/>
          </a:prstGeom>
          <a:solidFill>
            <a:schemeClr val="tx2">
              <a:lumMod val="10000"/>
              <a:lumOff val="90000"/>
            </a:schemeClr>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l-GR" sz="1400" dirty="0">
                <a:latin typeface="Times New Roman" panose="02020603050405020304" pitchFamily="18" charset="0"/>
                <a:ea typeface="Verdana" panose="020B0604030504040204" pitchFamily="34" charset="0"/>
                <a:cs typeface="Times New Roman" panose="02020603050405020304" pitchFamily="18" charset="0"/>
              </a:rPr>
              <a:t>Το παρακάτω διάγραμμα ροής δείχνει τα στάδια παραγωγής ενός </a:t>
            </a:r>
            <a:r>
              <a:rPr lang="el-GR" sz="1400" dirty="0" err="1">
                <a:latin typeface="Times New Roman" panose="02020603050405020304" pitchFamily="18" charset="0"/>
                <a:ea typeface="Verdana" panose="020B0604030504040204" pitchFamily="34" charset="0"/>
                <a:cs typeface="Times New Roman" panose="02020603050405020304" pitchFamily="18" charset="0"/>
              </a:rPr>
              <a:t>βιο</a:t>
            </a:r>
            <a:r>
              <a:rPr lang="el-GR" sz="1400" dirty="0">
                <a:latin typeface="Times New Roman" panose="02020603050405020304" pitchFamily="18" charset="0"/>
                <a:ea typeface="Verdana" panose="020B0604030504040204" pitchFamily="34" charset="0"/>
                <a:cs typeface="Times New Roman" panose="02020603050405020304" pitchFamily="18" charset="0"/>
              </a:rPr>
              <a:t>-πλαστικού το οποίο χρησιμοποιεί ως πρώτη ύλη σάκχαρα που μπορεί να  προέλθει από καλλιέργεια τεύτλων</a:t>
            </a:r>
            <a:r>
              <a:rPr lang="en-US" sz="1400" dirty="0">
                <a:latin typeface="Times New Roman" panose="02020603050405020304" pitchFamily="18" charset="0"/>
                <a:ea typeface="Verdana" panose="020B0604030504040204" pitchFamily="34" charset="0"/>
                <a:cs typeface="Times New Roman" panose="02020603050405020304" pitchFamily="18" charset="0"/>
              </a:rPr>
              <a:t> </a:t>
            </a:r>
            <a:r>
              <a:rPr lang="el-GR" sz="1400" dirty="0">
                <a:latin typeface="Times New Roman" panose="02020603050405020304" pitchFamily="18" charset="0"/>
                <a:ea typeface="Verdana" panose="020B0604030504040204" pitchFamily="34" charset="0"/>
                <a:cs typeface="Times New Roman" panose="02020603050405020304" pitchFamily="18" charset="0"/>
              </a:rPr>
              <a:t>και από παραπροϊόντα βιομηχανίας τροφίμων. Στο διάγραμμα αναγράφονται τα ποσά ενέργειας και μάζας  που χρειάζονται σε κάθε στάδιο. Να υπολογιστούν οι επιπτώσεις της παραγωγής του </a:t>
            </a:r>
            <a:r>
              <a:rPr lang="el-GR" sz="1400" dirty="0" err="1">
                <a:latin typeface="Times New Roman" panose="02020603050405020304" pitchFamily="18" charset="0"/>
                <a:ea typeface="Verdana" panose="020B0604030504040204" pitchFamily="34" charset="0"/>
                <a:cs typeface="Times New Roman" panose="02020603050405020304" pitchFamily="18" charset="0"/>
              </a:rPr>
              <a:t>βιο</a:t>
            </a:r>
            <a:r>
              <a:rPr lang="el-GR" sz="1400" dirty="0">
                <a:latin typeface="Times New Roman" panose="02020603050405020304" pitchFamily="18" charset="0"/>
                <a:ea typeface="Verdana" panose="020B0604030504040204" pitchFamily="34" charset="0"/>
                <a:cs typeface="Times New Roman" panose="02020603050405020304" pitchFamily="18" charset="0"/>
              </a:rPr>
              <a:t>-πλαστικού ως προς την δυνητική αύξηση της θέρμανσης του πλανήτη εκφρασμένη σε ισοδύναμα διοξειδίου του άνθρακα με λειτουργική μονάδα </a:t>
            </a:r>
            <a:r>
              <a:rPr lang="en-US" sz="1400" dirty="0">
                <a:latin typeface="Times New Roman" panose="02020603050405020304" pitchFamily="18" charset="0"/>
                <a:ea typeface="Verdana" panose="020B0604030504040204" pitchFamily="34" charset="0"/>
                <a:cs typeface="Times New Roman" panose="02020603050405020304" pitchFamily="18" charset="0"/>
              </a:rPr>
              <a:t>kg </a:t>
            </a:r>
            <a:r>
              <a:rPr lang="el-GR" sz="1400" dirty="0">
                <a:latin typeface="Times New Roman" panose="02020603050405020304" pitchFamily="18" charset="0"/>
                <a:ea typeface="Verdana" panose="020B0604030504040204" pitchFamily="34" charset="0"/>
                <a:cs typeface="Times New Roman" panose="02020603050405020304" pitchFamily="18" charset="0"/>
              </a:rPr>
              <a:t>προϊόντος (</a:t>
            </a:r>
            <a:r>
              <a:rPr lang="en-US" sz="1400" dirty="0">
                <a:latin typeface="Times New Roman" panose="02020603050405020304" pitchFamily="18" charset="0"/>
                <a:ea typeface="Verdana" panose="020B0604030504040204" pitchFamily="34" charset="0"/>
                <a:cs typeface="Times New Roman" panose="02020603050405020304" pitchFamily="18" charset="0"/>
              </a:rPr>
              <a:t>kg CO</a:t>
            </a:r>
            <a:r>
              <a:rPr lang="en-US" sz="1400" baseline="-25000" dirty="0">
                <a:latin typeface="Times New Roman" panose="02020603050405020304" pitchFamily="18" charset="0"/>
                <a:ea typeface="Verdana" panose="020B0604030504040204" pitchFamily="34" charset="0"/>
                <a:cs typeface="Times New Roman" panose="02020603050405020304" pitchFamily="18" charset="0"/>
              </a:rPr>
              <a:t>2-eq</a:t>
            </a:r>
            <a:r>
              <a:rPr lang="en-US" sz="1400" dirty="0">
                <a:latin typeface="Times New Roman" panose="02020603050405020304" pitchFamily="18" charset="0"/>
                <a:ea typeface="Verdana" panose="020B0604030504040204" pitchFamily="34" charset="0"/>
                <a:cs typeface="Times New Roman" panose="02020603050405020304" pitchFamily="18" charset="0"/>
              </a:rPr>
              <a:t>/kg</a:t>
            </a:r>
            <a:r>
              <a:rPr lang="el-GR" sz="1400" dirty="0">
                <a:latin typeface="Times New Roman" panose="02020603050405020304" pitchFamily="18" charset="0"/>
                <a:ea typeface="Verdana" panose="020B0604030504040204" pitchFamily="34" charset="0"/>
                <a:cs typeface="Times New Roman" panose="02020603050405020304" pitchFamily="18" charset="0"/>
              </a:rPr>
              <a:t> </a:t>
            </a:r>
            <a:r>
              <a:rPr lang="el-GR" sz="1400" dirty="0" err="1">
                <a:latin typeface="Times New Roman" panose="02020603050405020304" pitchFamily="18" charset="0"/>
                <a:ea typeface="Verdana" panose="020B0604030504040204" pitchFamily="34" charset="0"/>
                <a:cs typeface="Times New Roman" panose="02020603050405020304" pitchFamily="18" charset="0"/>
              </a:rPr>
              <a:t>προιόντος</a:t>
            </a:r>
            <a:r>
              <a:rPr lang="en-US" sz="1400" dirty="0">
                <a:latin typeface="Times New Roman" panose="02020603050405020304" pitchFamily="18" charset="0"/>
                <a:ea typeface="Verdana" panose="020B0604030504040204" pitchFamily="34" charset="0"/>
                <a:cs typeface="Times New Roman" panose="02020603050405020304" pitchFamily="18" charset="0"/>
              </a:rPr>
              <a:t>)</a:t>
            </a:r>
            <a:r>
              <a:rPr lang="el-GR" sz="1400" dirty="0">
                <a:latin typeface="Times New Roman" panose="02020603050405020304" pitchFamily="18" charset="0"/>
                <a:ea typeface="Verdana" panose="020B0604030504040204" pitchFamily="34" charset="0"/>
                <a:cs typeface="Times New Roman" panose="02020603050405020304" pitchFamily="18" charset="0"/>
              </a:rPr>
              <a:t> για τις περιπτώσεις:</a:t>
            </a:r>
          </a:p>
          <a:p>
            <a:pPr marL="161626" algn="just"/>
            <a:r>
              <a:rPr lang="el-GR" sz="1400" dirty="0">
                <a:latin typeface="Times New Roman" panose="02020603050405020304" pitchFamily="18" charset="0"/>
                <a:ea typeface="Verdana" panose="020B0604030504040204" pitchFamily="34" charset="0"/>
                <a:cs typeface="Times New Roman" panose="02020603050405020304" pitchFamily="18" charset="0"/>
              </a:rPr>
              <a:t>α) </a:t>
            </a:r>
            <a:r>
              <a:rPr lang="en-US" sz="1400" dirty="0">
                <a:latin typeface="Times New Roman" panose="02020603050405020304" pitchFamily="18" charset="0"/>
                <a:ea typeface="Verdana" panose="020B0604030504040204" pitchFamily="34" charset="0"/>
                <a:cs typeface="Times New Roman" panose="02020603050405020304" pitchFamily="18" charset="0"/>
              </a:rPr>
              <a:t>Cradle-to-gate LCA approach </a:t>
            </a:r>
            <a:r>
              <a:rPr lang="el-GR" sz="1400" dirty="0">
                <a:latin typeface="Times New Roman" panose="02020603050405020304" pitchFamily="18" charset="0"/>
                <a:ea typeface="Verdana" panose="020B0604030504040204" pitchFamily="34" charset="0"/>
                <a:cs typeface="Times New Roman" panose="02020603050405020304" pitchFamily="18" charset="0"/>
              </a:rPr>
              <a:t>λαμβάνοντα υπόψιν την παραγωγή του </a:t>
            </a:r>
            <a:r>
              <a:rPr lang="el-GR" sz="1400" dirty="0" err="1">
                <a:latin typeface="Times New Roman" panose="02020603050405020304" pitchFamily="18" charset="0"/>
                <a:ea typeface="Verdana" panose="020B0604030504040204" pitchFamily="34" charset="0"/>
                <a:cs typeface="Times New Roman" panose="02020603050405020304" pitchFamily="18" charset="0"/>
              </a:rPr>
              <a:t>βι</a:t>
            </a:r>
            <a:r>
              <a:rPr lang="el-GR" sz="1400" dirty="0">
                <a:latin typeface="Times New Roman" panose="02020603050405020304" pitchFamily="18" charset="0"/>
                <a:ea typeface="Verdana" panose="020B0604030504040204" pitchFamily="34" charset="0"/>
                <a:cs typeface="Times New Roman" panose="02020603050405020304" pitchFamily="18" charset="0"/>
              </a:rPr>
              <a:t>-πολυμερούς με πρώτη ύλη την σάκχαρη</a:t>
            </a:r>
            <a:r>
              <a:rPr lang="en-US" sz="1400" dirty="0">
                <a:latin typeface="Times New Roman" panose="02020603050405020304" pitchFamily="18" charset="0"/>
                <a:ea typeface="Verdana" panose="020B0604030504040204" pitchFamily="34" charset="0"/>
                <a:cs typeface="Times New Roman" panose="02020603050405020304" pitchFamily="18" charset="0"/>
              </a:rPr>
              <a:t> </a:t>
            </a:r>
            <a:r>
              <a:rPr lang="el-GR" sz="1400" dirty="0">
                <a:latin typeface="Times New Roman" panose="02020603050405020304" pitchFamily="18" charset="0"/>
                <a:ea typeface="Verdana" panose="020B0604030504040204" pitchFamily="34" charset="0"/>
                <a:cs typeface="Times New Roman" panose="02020603050405020304" pitchFamily="18" charset="0"/>
              </a:rPr>
              <a:t>με ταυτόχρονη παραγωγή και ζωοτροφής  κάνοντας κατανομή κατά μάζα μεταξύ </a:t>
            </a:r>
            <a:r>
              <a:rPr lang="el-GR" sz="1400" dirty="0" err="1">
                <a:latin typeface="Times New Roman" panose="02020603050405020304" pitchFamily="18" charset="0"/>
                <a:ea typeface="Verdana" panose="020B0604030504040204" pitchFamily="34" charset="0"/>
                <a:cs typeface="Times New Roman" panose="02020603050405020304" pitchFamily="18" charset="0"/>
              </a:rPr>
              <a:t>βιο</a:t>
            </a:r>
            <a:r>
              <a:rPr lang="el-GR" sz="1400" dirty="0">
                <a:latin typeface="Times New Roman" panose="02020603050405020304" pitchFamily="18" charset="0"/>
                <a:ea typeface="Verdana" panose="020B0604030504040204" pitchFamily="34" charset="0"/>
                <a:cs typeface="Times New Roman" panose="02020603050405020304" pitchFamily="18" charset="0"/>
              </a:rPr>
              <a:t>-πολυμερούς και ζωοτροφής, να γίνει με την μέθοδο της κατανομής κατά μάζας</a:t>
            </a:r>
            <a:r>
              <a:rPr lang="en-US" sz="1400" dirty="0">
                <a:latin typeface="Times New Roman" panose="02020603050405020304" pitchFamily="18" charset="0"/>
                <a:ea typeface="Verdana" panose="020B0604030504040204" pitchFamily="34" charset="0"/>
                <a:cs typeface="Times New Roman" panose="02020603050405020304" pitchFamily="18" charset="0"/>
              </a:rPr>
              <a:t> </a:t>
            </a:r>
            <a:r>
              <a:rPr lang="el-GR" sz="1400" dirty="0">
                <a:latin typeface="Times New Roman" panose="02020603050405020304" pitchFamily="18" charset="0"/>
                <a:ea typeface="Verdana" panose="020B0604030504040204" pitchFamily="34" charset="0"/>
                <a:cs typeface="Times New Roman" panose="02020603050405020304" pitchFamily="18" charset="0"/>
              </a:rPr>
              <a:t>και οικονομική αξία αν το 1 </a:t>
            </a:r>
            <a:r>
              <a:rPr lang="en-US" sz="1400" dirty="0">
                <a:latin typeface="Times New Roman" panose="02020603050405020304" pitchFamily="18" charset="0"/>
                <a:ea typeface="Verdana" panose="020B0604030504040204" pitchFamily="34" charset="0"/>
                <a:cs typeface="Times New Roman" panose="02020603050405020304" pitchFamily="18" charset="0"/>
              </a:rPr>
              <a:t>kg </a:t>
            </a:r>
            <a:r>
              <a:rPr lang="el-GR" sz="1400" dirty="0" err="1">
                <a:latin typeface="Times New Roman" panose="02020603050405020304" pitchFamily="18" charset="0"/>
                <a:ea typeface="Verdana" panose="020B0604030504040204" pitchFamily="34" charset="0"/>
                <a:cs typeface="Times New Roman" panose="02020603050405020304" pitchFamily="18" charset="0"/>
              </a:rPr>
              <a:t>βιο</a:t>
            </a:r>
            <a:r>
              <a:rPr lang="el-GR" sz="1400" dirty="0">
                <a:latin typeface="Times New Roman" panose="02020603050405020304" pitchFamily="18" charset="0"/>
                <a:ea typeface="Verdana" panose="020B0604030504040204" pitchFamily="34" charset="0"/>
                <a:cs typeface="Times New Roman" panose="02020603050405020304" pitchFamily="18" charset="0"/>
              </a:rPr>
              <a:t>-πολυμερούς έχει αξία $5 και $1,5 η ζωοτροφή.      </a:t>
            </a:r>
          </a:p>
          <a:p>
            <a:pPr marL="161626" algn="just"/>
            <a:r>
              <a:rPr lang="el-GR" sz="1400" dirty="0">
                <a:latin typeface="Times New Roman" panose="02020603050405020304" pitchFamily="18" charset="0"/>
                <a:ea typeface="Verdana" panose="020B0604030504040204" pitchFamily="34" charset="0"/>
                <a:cs typeface="Times New Roman" panose="02020603050405020304" pitchFamily="18" charset="0"/>
              </a:rPr>
              <a:t>β) </a:t>
            </a:r>
            <a:r>
              <a:rPr lang="en-US" sz="1400" dirty="0">
                <a:latin typeface="Times New Roman" panose="02020603050405020304" pitchFamily="18" charset="0"/>
                <a:ea typeface="Verdana" panose="020B0604030504040204" pitchFamily="34" charset="0"/>
                <a:cs typeface="Times New Roman" panose="02020603050405020304" pitchFamily="18" charset="0"/>
              </a:rPr>
              <a:t>Cradle-to-gate LCA approach</a:t>
            </a:r>
            <a:r>
              <a:rPr lang="el-GR" sz="1400" dirty="0">
                <a:latin typeface="Times New Roman" panose="02020603050405020304" pitchFamily="18" charset="0"/>
                <a:ea typeface="Verdana" panose="020B0604030504040204" pitchFamily="34" charset="0"/>
                <a:cs typeface="Times New Roman" panose="02020603050405020304" pitchFamily="18" charset="0"/>
              </a:rPr>
              <a:t> λαμβάνοντα υπόψιν την παραγωγή του </a:t>
            </a:r>
            <a:r>
              <a:rPr lang="el-GR" sz="1400" dirty="0" err="1">
                <a:latin typeface="Times New Roman" panose="02020603050405020304" pitchFamily="18" charset="0"/>
                <a:ea typeface="Verdana" panose="020B0604030504040204" pitchFamily="34" charset="0"/>
                <a:cs typeface="Times New Roman" panose="02020603050405020304" pitchFamily="18" charset="0"/>
              </a:rPr>
              <a:t>βι</a:t>
            </a:r>
            <a:r>
              <a:rPr lang="el-GR" sz="1400" dirty="0">
                <a:latin typeface="Times New Roman" panose="02020603050405020304" pitchFamily="18" charset="0"/>
                <a:ea typeface="Verdana" panose="020B0604030504040204" pitchFamily="34" charset="0"/>
                <a:cs typeface="Times New Roman" panose="02020603050405020304" pitchFamily="18" charset="0"/>
              </a:rPr>
              <a:t>-πολυμερούς με πρώτη ύλη τα παραπροϊόντα βιομηχανίας τροφίμων και ως προϊόντα έχουμε την ζάχαρη</a:t>
            </a:r>
            <a:r>
              <a:rPr lang="en-US" sz="1400" dirty="0">
                <a:latin typeface="Times New Roman" panose="02020603050405020304" pitchFamily="18" charset="0"/>
                <a:ea typeface="Verdana" panose="020B0604030504040204" pitchFamily="34" charset="0"/>
                <a:cs typeface="Times New Roman" panose="02020603050405020304" pitchFamily="18" charset="0"/>
              </a:rPr>
              <a:t> </a:t>
            </a:r>
            <a:r>
              <a:rPr lang="el-GR" sz="1400" dirty="0">
                <a:latin typeface="Times New Roman" panose="02020603050405020304" pitchFamily="18" charset="0"/>
                <a:ea typeface="Verdana" panose="020B0604030504040204" pitchFamily="34" charset="0"/>
                <a:cs typeface="Times New Roman" panose="02020603050405020304" pitchFamily="18" charset="0"/>
              </a:rPr>
              <a:t>και το </a:t>
            </a:r>
            <a:r>
              <a:rPr lang="el-GR" sz="1400" dirty="0" err="1">
                <a:latin typeface="Times New Roman" panose="02020603050405020304" pitchFamily="18" charset="0"/>
                <a:ea typeface="Verdana" panose="020B0604030504040204" pitchFamily="34" charset="0"/>
                <a:cs typeface="Times New Roman" panose="02020603050405020304" pitchFamily="18" charset="0"/>
              </a:rPr>
              <a:t>βιο</a:t>
            </a:r>
            <a:r>
              <a:rPr lang="el-GR" sz="1400" dirty="0">
                <a:latin typeface="Times New Roman" panose="02020603050405020304" pitchFamily="18" charset="0"/>
                <a:ea typeface="Verdana" panose="020B0604030504040204" pitchFamily="34" charset="0"/>
                <a:cs typeface="Times New Roman" panose="02020603050405020304" pitchFamily="18" charset="0"/>
              </a:rPr>
              <a:t>-πολυμερές, να γίνει με την μέθοδο της κατανομής κατά μάζας και οικονομική αξία αν το 1 </a:t>
            </a:r>
            <a:r>
              <a:rPr lang="en-US" sz="1400" dirty="0">
                <a:latin typeface="Times New Roman" panose="02020603050405020304" pitchFamily="18" charset="0"/>
                <a:ea typeface="Verdana" panose="020B0604030504040204" pitchFamily="34" charset="0"/>
                <a:cs typeface="Times New Roman" panose="02020603050405020304" pitchFamily="18" charset="0"/>
              </a:rPr>
              <a:t>kg </a:t>
            </a:r>
            <a:r>
              <a:rPr lang="el-GR" sz="1400" dirty="0" err="1">
                <a:latin typeface="Times New Roman" panose="02020603050405020304" pitchFamily="18" charset="0"/>
                <a:ea typeface="Verdana" panose="020B0604030504040204" pitchFamily="34" charset="0"/>
                <a:cs typeface="Times New Roman" panose="02020603050405020304" pitchFamily="18" charset="0"/>
              </a:rPr>
              <a:t>βιο</a:t>
            </a:r>
            <a:r>
              <a:rPr lang="el-GR" sz="1400" dirty="0">
                <a:latin typeface="Times New Roman" panose="02020603050405020304" pitchFamily="18" charset="0"/>
                <a:ea typeface="Verdana" panose="020B0604030504040204" pitchFamily="34" charset="0"/>
                <a:cs typeface="Times New Roman" panose="02020603050405020304" pitchFamily="18" charset="0"/>
              </a:rPr>
              <a:t>-πολυμερούς έχει αξία $5 και $3,5 η ζάχαρη. </a:t>
            </a:r>
          </a:p>
          <a:p>
            <a:pPr marL="161626" algn="just"/>
            <a:r>
              <a:rPr lang="el-GR" sz="1400" dirty="0">
                <a:latin typeface="Times New Roman" panose="02020603050405020304" pitchFamily="18" charset="0"/>
                <a:ea typeface="Verdana" panose="020B0604030504040204" pitchFamily="34" charset="0"/>
                <a:cs typeface="Times New Roman" panose="02020603050405020304" pitchFamily="18" charset="0"/>
              </a:rPr>
              <a:t>γ) Να εξετάσετε την περίπτωση επέκτασης του συστήματος για τα ερωτήματα α) και β). Ποιο σύστημα είναι περιβαλλοντικά καλύτερο;</a:t>
            </a:r>
          </a:p>
          <a:p>
            <a:pPr marL="161626" algn="just"/>
            <a:r>
              <a:rPr lang="el-GR" sz="1400" dirty="0">
                <a:latin typeface="Times New Roman" panose="02020603050405020304" pitchFamily="18" charset="0"/>
                <a:ea typeface="Verdana" panose="020B0604030504040204" pitchFamily="34" charset="0"/>
                <a:cs typeface="Times New Roman" panose="02020603050405020304" pitchFamily="18" charset="0"/>
              </a:rPr>
              <a:t>  </a:t>
            </a:r>
            <a:endParaRPr lang="en-US" sz="1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6" name="Ορθογώνιο: Στρογγύλεμα γωνιών 4">
            <a:extLst>
              <a:ext uri="{FF2B5EF4-FFF2-40B4-BE49-F238E27FC236}">
                <a16:creationId xmlns:a16="http://schemas.microsoft.com/office/drawing/2014/main" id="{D96D31CC-6C14-E1AD-875C-52D3506C5229}"/>
              </a:ext>
            </a:extLst>
          </p:cNvPr>
          <p:cNvSpPr/>
          <p:nvPr/>
        </p:nvSpPr>
        <p:spPr>
          <a:xfrm>
            <a:off x="2865306" y="3261835"/>
            <a:ext cx="1393628" cy="4331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latin typeface="Times New Roman" panose="02020603050405020304" pitchFamily="18" charset="0"/>
                <a:cs typeface="Times New Roman" panose="02020603050405020304" pitchFamily="18" charset="0"/>
              </a:rPr>
              <a:t>1) </a:t>
            </a:r>
            <a:r>
              <a:rPr lang="el-GR" sz="1100" dirty="0">
                <a:latin typeface="Times New Roman" panose="02020603050405020304" pitchFamily="18" charset="0"/>
                <a:cs typeface="Times New Roman" panose="02020603050405020304" pitchFamily="18" charset="0"/>
              </a:rPr>
              <a:t>Καλλιέργεια</a:t>
            </a:r>
          </a:p>
          <a:p>
            <a:pPr algn="ctr"/>
            <a:r>
              <a:rPr lang="el-GR" sz="1100" dirty="0">
                <a:latin typeface="Times New Roman" panose="02020603050405020304" pitchFamily="18" charset="0"/>
                <a:cs typeface="Times New Roman" panose="02020603050405020304" pitchFamily="18" charset="0"/>
              </a:rPr>
              <a:t>(παραγωγή 1</a:t>
            </a:r>
            <a:r>
              <a:rPr lang="el-GR" sz="1100" baseline="30000" dirty="0">
                <a:latin typeface="Times New Roman" panose="02020603050405020304" pitchFamily="18" charset="0"/>
                <a:cs typeface="Times New Roman" panose="02020603050405020304" pitchFamily="18" charset="0"/>
              </a:rPr>
              <a:t>ης</a:t>
            </a:r>
            <a:r>
              <a:rPr lang="el-GR" sz="1100" dirty="0">
                <a:latin typeface="Times New Roman" panose="02020603050405020304" pitchFamily="18" charset="0"/>
                <a:cs typeface="Times New Roman" panose="02020603050405020304" pitchFamily="18" charset="0"/>
              </a:rPr>
              <a:t> ύλης)</a:t>
            </a:r>
            <a:endParaRPr lang="en-US" sz="1100" dirty="0">
              <a:latin typeface="Times New Roman" panose="02020603050405020304" pitchFamily="18" charset="0"/>
              <a:cs typeface="Times New Roman" panose="02020603050405020304" pitchFamily="18" charset="0"/>
            </a:endParaRPr>
          </a:p>
        </p:txBody>
      </p:sp>
      <p:cxnSp>
        <p:nvCxnSpPr>
          <p:cNvPr id="13" name="Ευθύγραμμο βέλος σύνδεσης 7">
            <a:extLst>
              <a:ext uri="{FF2B5EF4-FFF2-40B4-BE49-F238E27FC236}">
                <a16:creationId xmlns:a16="http://schemas.microsoft.com/office/drawing/2014/main" id="{1AD0143B-AF91-59C9-FA7F-60096C869122}"/>
              </a:ext>
            </a:extLst>
          </p:cNvPr>
          <p:cNvCxnSpPr>
            <a:cxnSpLocks/>
            <a:stCxn id="32" idx="2"/>
            <a:endCxn id="42" idx="0"/>
          </p:cNvCxnSpPr>
          <p:nvPr/>
        </p:nvCxnSpPr>
        <p:spPr>
          <a:xfrm>
            <a:off x="6710136" y="4693155"/>
            <a:ext cx="2" cy="6015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Ευθύγραμμο βέλος σύνδεσης 58">
            <a:extLst>
              <a:ext uri="{FF2B5EF4-FFF2-40B4-BE49-F238E27FC236}">
                <a16:creationId xmlns:a16="http://schemas.microsoft.com/office/drawing/2014/main" id="{C5E83973-9DC8-3784-A96E-991237F18C80}"/>
              </a:ext>
            </a:extLst>
          </p:cNvPr>
          <p:cNvCxnSpPr>
            <a:cxnSpLocks/>
            <a:stCxn id="35" idx="3"/>
            <a:endCxn id="6" idx="1"/>
          </p:cNvCxnSpPr>
          <p:nvPr/>
        </p:nvCxnSpPr>
        <p:spPr>
          <a:xfrm>
            <a:off x="2477064" y="3462823"/>
            <a:ext cx="388242" cy="1559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Ευθύγραμμο βέλος σύνδεσης 66">
            <a:extLst>
              <a:ext uri="{FF2B5EF4-FFF2-40B4-BE49-F238E27FC236}">
                <a16:creationId xmlns:a16="http://schemas.microsoft.com/office/drawing/2014/main" id="{C2626048-6EA4-4C12-D433-7CAD35F86FFE}"/>
              </a:ext>
            </a:extLst>
          </p:cNvPr>
          <p:cNvCxnSpPr>
            <a:cxnSpLocks/>
            <a:stCxn id="19" idx="2"/>
            <a:endCxn id="6" idx="0"/>
          </p:cNvCxnSpPr>
          <p:nvPr/>
        </p:nvCxnSpPr>
        <p:spPr>
          <a:xfrm flipH="1">
            <a:off x="3562120" y="2946638"/>
            <a:ext cx="17195" cy="3151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74071DA-80D1-D8F4-01D5-0652939753E8}"/>
              </a:ext>
            </a:extLst>
          </p:cNvPr>
          <p:cNvSpPr txBox="1"/>
          <p:nvPr/>
        </p:nvSpPr>
        <p:spPr>
          <a:xfrm>
            <a:off x="1768643" y="2685028"/>
            <a:ext cx="3621343" cy="261610"/>
          </a:xfrm>
          <a:prstGeom prst="rect">
            <a:avLst/>
          </a:prstGeom>
          <a:solidFill>
            <a:schemeClr val="bg1"/>
          </a:solidFill>
        </p:spPr>
        <p:txBody>
          <a:bodyPr wrap="square" rtlCol="0">
            <a:spAutoFit/>
          </a:bodyPr>
          <a:lstStyle/>
          <a:p>
            <a:r>
              <a:rPr lang="el-GR" sz="1100" dirty="0">
                <a:latin typeface="Times New Roman" panose="02020603050405020304" pitchFamily="18" charset="0"/>
                <a:cs typeface="Times New Roman" panose="02020603050405020304" pitchFamily="18" charset="0"/>
              </a:rPr>
              <a:t>Απορρόφηση </a:t>
            </a:r>
            <a:r>
              <a:rPr lang="en-US" sz="1100" dirty="0">
                <a:latin typeface="Times New Roman" panose="02020603050405020304" pitchFamily="18" charset="0"/>
                <a:cs typeface="Times New Roman" panose="02020603050405020304" pitchFamily="18" charset="0"/>
              </a:rPr>
              <a:t>CO</a:t>
            </a:r>
            <a:r>
              <a:rPr lang="en-US" sz="1100" baseline="-25000" dirty="0">
                <a:latin typeface="Times New Roman" panose="02020603050405020304" pitchFamily="18" charset="0"/>
                <a:cs typeface="Times New Roman" panose="02020603050405020304" pitchFamily="18" charset="0"/>
              </a:rPr>
              <a:t>2</a:t>
            </a:r>
            <a:r>
              <a:rPr lang="el-GR" sz="1100" baseline="-250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 2 kg/kg </a:t>
            </a:r>
            <a:r>
              <a:rPr lang="el-GR" sz="1100" dirty="0">
                <a:latin typeface="Times New Roman" panose="02020603050405020304" pitchFamily="18" charset="0"/>
                <a:cs typeface="Times New Roman" panose="02020603050405020304" pitchFamily="18" charset="0"/>
              </a:rPr>
              <a:t>καλλιεργήσιμου προϊόντος </a:t>
            </a:r>
            <a:endParaRPr lang="en-US" sz="11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7DFBEE4F-7764-1287-4355-573DA0F93A52}"/>
              </a:ext>
            </a:extLst>
          </p:cNvPr>
          <p:cNvSpPr txBox="1"/>
          <p:nvPr/>
        </p:nvSpPr>
        <p:spPr>
          <a:xfrm>
            <a:off x="198368" y="4185603"/>
            <a:ext cx="1854987" cy="569771"/>
          </a:xfrm>
          <a:prstGeom prst="rect">
            <a:avLst/>
          </a:prstGeom>
          <a:solidFill>
            <a:schemeClr val="bg1"/>
          </a:solidFill>
        </p:spPr>
        <p:txBody>
          <a:bodyPr wrap="square" rtlCol="0">
            <a:spAutoFit/>
          </a:bodyPr>
          <a:lstStyle/>
          <a:p>
            <a:pPr>
              <a:lnSpc>
                <a:spcPct val="150000"/>
              </a:lnSpc>
            </a:pPr>
            <a:r>
              <a:rPr lang="el-GR" sz="1100" dirty="0">
                <a:latin typeface="Times New Roman" panose="02020603050405020304" pitchFamily="18" charset="0"/>
                <a:cs typeface="Times New Roman" panose="02020603050405020304" pitchFamily="18" charset="0"/>
              </a:rPr>
              <a:t>Ενέργεια 4 </a:t>
            </a:r>
            <a:r>
              <a:rPr lang="en-US" sz="1100" dirty="0">
                <a:latin typeface="Times New Roman" panose="02020603050405020304" pitchFamily="18" charset="0"/>
                <a:cs typeface="Times New Roman" panose="02020603050405020304" pitchFamily="18" charset="0"/>
              </a:rPr>
              <a:t>kJ/kg </a:t>
            </a:r>
            <a:r>
              <a:rPr lang="el-GR" sz="1100" dirty="0">
                <a:latin typeface="Times New Roman" panose="02020603050405020304" pitchFamily="18" charset="0"/>
                <a:cs typeface="Times New Roman" panose="02020603050405020304" pitchFamily="18" charset="0"/>
              </a:rPr>
              <a:t>1</a:t>
            </a:r>
            <a:r>
              <a:rPr lang="el-GR" sz="1100" baseline="30000" dirty="0">
                <a:latin typeface="Times New Roman" panose="02020603050405020304" pitchFamily="18" charset="0"/>
                <a:cs typeface="Times New Roman" panose="02020603050405020304" pitchFamily="18" charset="0"/>
              </a:rPr>
              <a:t>ης</a:t>
            </a:r>
            <a:r>
              <a:rPr lang="el-GR" sz="1100" dirty="0">
                <a:latin typeface="Times New Roman" panose="02020603050405020304" pitchFamily="18" charset="0"/>
                <a:cs typeface="Times New Roman" panose="02020603050405020304" pitchFamily="18" charset="0"/>
              </a:rPr>
              <a:t> ύλης</a:t>
            </a:r>
          </a:p>
          <a:p>
            <a:pPr>
              <a:lnSpc>
                <a:spcPct val="150000"/>
              </a:lnSpc>
            </a:pPr>
            <a:r>
              <a:rPr lang="el-GR"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NaOH </a:t>
            </a:r>
            <a:r>
              <a:rPr lang="el-GR" sz="1100" dirty="0">
                <a:latin typeface="Times New Roman" panose="02020603050405020304" pitchFamily="18" charset="0"/>
                <a:cs typeface="Times New Roman" panose="02020603050405020304" pitchFamily="18" charset="0"/>
              </a:rPr>
              <a:t>0.</a:t>
            </a:r>
            <a:r>
              <a:rPr lang="en-US" sz="1100" dirty="0">
                <a:latin typeface="Times New Roman" panose="02020603050405020304" pitchFamily="18" charset="0"/>
                <a:cs typeface="Times New Roman" panose="02020603050405020304" pitchFamily="18" charset="0"/>
              </a:rPr>
              <a:t>2</a:t>
            </a:r>
            <a:r>
              <a:rPr lang="el-GR" sz="1100" dirty="0">
                <a:latin typeface="Times New Roman" panose="02020603050405020304" pitchFamily="18" charset="0"/>
                <a:cs typeface="Times New Roman" panose="02020603050405020304" pitchFamily="18" charset="0"/>
              </a:rPr>
              <a:t>5 </a:t>
            </a:r>
            <a:r>
              <a:rPr lang="en-US" sz="1100" dirty="0">
                <a:latin typeface="Times New Roman" panose="02020603050405020304" pitchFamily="18" charset="0"/>
                <a:cs typeface="Times New Roman" panose="02020603050405020304" pitchFamily="18" charset="0"/>
              </a:rPr>
              <a:t>kg/</a:t>
            </a:r>
            <a:r>
              <a:rPr lang="el-GR"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kg 1</a:t>
            </a:r>
            <a:r>
              <a:rPr lang="el-GR" sz="1100" baseline="30000" dirty="0">
                <a:latin typeface="Times New Roman" panose="02020603050405020304" pitchFamily="18" charset="0"/>
                <a:cs typeface="Times New Roman" panose="02020603050405020304" pitchFamily="18" charset="0"/>
              </a:rPr>
              <a:t>ης</a:t>
            </a:r>
            <a:r>
              <a:rPr lang="el-GR" sz="1100" dirty="0">
                <a:latin typeface="Times New Roman" panose="02020603050405020304" pitchFamily="18" charset="0"/>
                <a:cs typeface="Times New Roman" panose="02020603050405020304" pitchFamily="18" charset="0"/>
              </a:rPr>
              <a:t> ύλης</a:t>
            </a:r>
            <a:endParaRPr lang="en-US" sz="1100" dirty="0">
              <a:latin typeface="Times New Roman" panose="02020603050405020304" pitchFamily="18" charset="0"/>
              <a:cs typeface="Times New Roman" panose="02020603050405020304" pitchFamily="18" charset="0"/>
            </a:endParaRPr>
          </a:p>
        </p:txBody>
      </p:sp>
      <p:cxnSp>
        <p:nvCxnSpPr>
          <p:cNvPr id="26" name="Ευθύγραμμο βέλος σύνδεσης 103">
            <a:extLst>
              <a:ext uri="{FF2B5EF4-FFF2-40B4-BE49-F238E27FC236}">
                <a16:creationId xmlns:a16="http://schemas.microsoft.com/office/drawing/2014/main" id="{65B00510-A44F-865F-AE10-AFF5F668040A}"/>
              </a:ext>
            </a:extLst>
          </p:cNvPr>
          <p:cNvCxnSpPr>
            <a:cxnSpLocks/>
            <a:stCxn id="21" idx="3"/>
            <a:endCxn id="41" idx="1"/>
          </p:cNvCxnSpPr>
          <p:nvPr/>
        </p:nvCxnSpPr>
        <p:spPr>
          <a:xfrm flipV="1">
            <a:off x="2053355" y="4468912"/>
            <a:ext cx="904282" cy="15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Ορθογώνιο: Στρογγύλεμα γωνιών 35">
            <a:extLst>
              <a:ext uri="{FF2B5EF4-FFF2-40B4-BE49-F238E27FC236}">
                <a16:creationId xmlns:a16="http://schemas.microsoft.com/office/drawing/2014/main" id="{E7BD786A-78D7-31AE-B859-A8EED39937F6}"/>
              </a:ext>
            </a:extLst>
          </p:cNvPr>
          <p:cNvSpPr/>
          <p:nvPr/>
        </p:nvSpPr>
        <p:spPr>
          <a:xfrm>
            <a:off x="5648469" y="4259991"/>
            <a:ext cx="2123334" cy="4331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latin typeface="Times New Roman" panose="02020603050405020304" pitchFamily="18" charset="0"/>
                <a:cs typeface="Times New Roman" panose="02020603050405020304" pitchFamily="18" charset="0"/>
              </a:rPr>
              <a:t>2</a:t>
            </a:r>
            <a:r>
              <a:rPr lang="en-US" sz="1100" dirty="0">
                <a:latin typeface="Times New Roman" panose="02020603050405020304" pitchFamily="18" charset="0"/>
                <a:cs typeface="Times New Roman" panose="02020603050405020304" pitchFamily="18" charset="0"/>
              </a:rPr>
              <a:t>)</a:t>
            </a:r>
            <a:r>
              <a:rPr lang="el-GR" sz="1100" dirty="0">
                <a:latin typeface="Times New Roman" panose="02020603050405020304" pitchFamily="18" charset="0"/>
                <a:cs typeface="Times New Roman" panose="02020603050405020304" pitchFamily="18" charset="0"/>
              </a:rPr>
              <a:t> Παραπροϊόντα βιομηχανίας τροφίμων ως 1η  ύλη  </a:t>
            </a:r>
            <a:endParaRPr lang="en-US" sz="1100"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40B03CB-C784-F5B4-1CDD-7C1680131279}"/>
              </a:ext>
            </a:extLst>
          </p:cNvPr>
          <p:cNvSpPr txBox="1"/>
          <p:nvPr/>
        </p:nvSpPr>
        <p:spPr>
          <a:xfrm>
            <a:off x="158519" y="3177937"/>
            <a:ext cx="2318545" cy="569771"/>
          </a:xfrm>
          <a:prstGeom prst="rect">
            <a:avLst/>
          </a:prstGeom>
          <a:solidFill>
            <a:schemeClr val="bg1"/>
          </a:solidFill>
        </p:spPr>
        <p:txBody>
          <a:bodyPr wrap="square" rtlCol="0">
            <a:spAutoFit/>
          </a:bodyPr>
          <a:lstStyle/>
          <a:p>
            <a:pPr>
              <a:lnSpc>
                <a:spcPct val="150000"/>
              </a:lnSpc>
            </a:pPr>
            <a:r>
              <a:rPr lang="el-GR" sz="1100" dirty="0">
                <a:latin typeface="Times New Roman" panose="02020603050405020304" pitchFamily="18" charset="0"/>
                <a:cs typeface="Times New Roman" panose="02020603050405020304" pitchFamily="18" charset="0"/>
              </a:rPr>
              <a:t>Ενέργεια 2 </a:t>
            </a:r>
            <a:r>
              <a:rPr lang="en-US" sz="1100" dirty="0">
                <a:latin typeface="Times New Roman" panose="02020603050405020304" pitchFamily="18" charset="0"/>
                <a:cs typeface="Times New Roman" panose="02020603050405020304" pitchFamily="18" charset="0"/>
              </a:rPr>
              <a:t>kJ/kg </a:t>
            </a:r>
            <a:r>
              <a:rPr lang="el-GR" sz="1100" dirty="0">
                <a:latin typeface="Times New Roman" panose="02020603050405020304" pitchFamily="18" charset="0"/>
                <a:cs typeface="Times New Roman" panose="02020603050405020304" pitchFamily="18" charset="0"/>
              </a:rPr>
              <a:t>1</a:t>
            </a:r>
            <a:r>
              <a:rPr lang="el-GR" sz="1100" baseline="30000" dirty="0">
                <a:latin typeface="Times New Roman" panose="02020603050405020304" pitchFamily="18" charset="0"/>
                <a:cs typeface="Times New Roman" panose="02020603050405020304" pitchFamily="18" charset="0"/>
              </a:rPr>
              <a:t>ης</a:t>
            </a:r>
            <a:r>
              <a:rPr lang="el-GR" sz="1100" dirty="0">
                <a:latin typeface="Times New Roman" panose="02020603050405020304" pitchFamily="18" charset="0"/>
                <a:cs typeface="Times New Roman" panose="02020603050405020304" pitchFamily="18" charset="0"/>
              </a:rPr>
              <a:t> ύλης</a:t>
            </a:r>
          </a:p>
          <a:p>
            <a:pPr>
              <a:lnSpc>
                <a:spcPct val="150000"/>
              </a:lnSpc>
            </a:pPr>
            <a:r>
              <a:rPr lang="el-GR" sz="1100" dirty="0">
                <a:latin typeface="Times New Roman" panose="02020603050405020304" pitchFamily="18" charset="0"/>
                <a:cs typeface="Times New Roman" panose="02020603050405020304" pitchFamily="18" charset="0"/>
              </a:rPr>
              <a:t>Φυτοφάρμακα 0.01 </a:t>
            </a:r>
            <a:r>
              <a:rPr lang="en-US" sz="1100" dirty="0">
                <a:latin typeface="Times New Roman" panose="02020603050405020304" pitchFamily="18" charset="0"/>
                <a:cs typeface="Times New Roman" panose="02020603050405020304" pitchFamily="18" charset="0"/>
              </a:rPr>
              <a:t>kg/</a:t>
            </a:r>
            <a:r>
              <a:rPr lang="el-GR"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kg 1</a:t>
            </a:r>
            <a:r>
              <a:rPr lang="el-GR" sz="1100" baseline="30000" dirty="0">
                <a:latin typeface="Times New Roman" panose="02020603050405020304" pitchFamily="18" charset="0"/>
                <a:cs typeface="Times New Roman" panose="02020603050405020304" pitchFamily="18" charset="0"/>
              </a:rPr>
              <a:t>ης</a:t>
            </a:r>
            <a:r>
              <a:rPr lang="el-GR" sz="1100" dirty="0">
                <a:latin typeface="Times New Roman" panose="02020603050405020304" pitchFamily="18" charset="0"/>
                <a:cs typeface="Times New Roman" panose="02020603050405020304" pitchFamily="18" charset="0"/>
              </a:rPr>
              <a:t> ύλης</a:t>
            </a:r>
            <a:endParaRPr lang="en-US" sz="1100" dirty="0">
              <a:latin typeface="Times New Roman" panose="02020603050405020304" pitchFamily="18" charset="0"/>
              <a:cs typeface="Times New Roman" panose="02020603050405020304" pitchFamily="18" charset="0"/>
            </a:endParaRPr>
          </a:p>
        </p:txBody>
      </p:sp>
      <p:cxnSp>
        <p:nvCxnSpPr>
          <p:cNvPr id="36" name="Ευθύγραμμο βέλος σύνδεσης 41">
            <a:extLst>
              <a:ext uri="{FF2B5EF4-FFF2-40B4-BE49-F238E27FC236}">
                <a16:creationId xmlns:a16="http://schemas.microsoft.com/office/drawing/2014/main" id="{519919B1-9969-BB27-9C3A-6F188C4824DE}"/>
              </a:ext>
            </a:extLst>
          </p:cNvPr>
          <p:cNvCxnSpPr>
            <a:cxnSpLocks/>
            <a:stCxn id="32" idx="3"/>
            <a:endCxn id="158" idx="1"/>
          </p:cNvCxnSpPr>
          <p:nvPr/>
        </p:nvCxnSpPr>
        <p:spPr>
          <a:xfrm flipV="1">
            <a:off x="7771803" y="4475947"/>
            <a:ext cx="1129431" cy="6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52D7134-B77C-7339-F0CE-795A6DB09DAB}"/>
              </a:ext>
            </a:extLst>
          </p:cNvPr>
          <p:cNvGrpSpPr/>
          <p:nvPr/>
        </p:nvGrpSpPr>
        <p:grpSpPr>
          <a:xfrm>
            <a:off x="233527" y="5584606"/>
            <a:ext cx="4211369" cy="1129923"/>
            <a:chOff x="93930" y="4484884"/>
            <a:chExt cx="4670266" cy="1129923"/>
          </a:xfrm>
        </p:grpSpPr>
        <p:sp>
          <p:nvSpPr>
            <p:cNvPr id="22" name="TextBox 21">
              <a:extLst>
                <a:ext uri="{FF2B5EF4-FFF2-40B4-BE49-F238E27FC236}">
                  <a16:creationId xmlns:a16="http://schemas.microsoft.com/office/drawing/2014/main" id="{AA01DCB5-9B04-A418-C237-33D923831D41}"/>
                </a:ext>
              </a:extLst>
            </p:cNvPr>
            <p:cNvSpPr txBox="1"/>
            <p:nvPr/>
          </p:nvSpPr>
          <p:spPr>
            <a:xfrm>
              <a:off x="93930" y="4698490"/>
              <a:ext cx="2250939" cy="684803"/>
            </a:xfrm>
            <a:prstGeom prst="rect">
              <a:avLst/>
            </a:prstGeom>
            <a:solidFill>
              <a:schemeClr val="bg1">
                <a:lumMod val="95000"/>
              </a:schemeClr>
            </a:solidFill>
          </p:spPr>
          <p:txBody>
            <a:bodyPr wrap="square" rtlCol="0">
              <a:spAutoFit/>
            </a:bodyPr>
            <a:lstStyle/>
            <a:p>
              <a:pPr>
                <a:lnSpc>
                  <a:spcPct val="150000"/>
                </a:lnSpc>
              </a:pPr>
              <a:r>
                <a:rPr lang="el-GR" sz="1100" dirty="0">
                  <a:latin typeface="Times New Roman" panose="02020603050405020304" pitchFamily="18" charset="0"/>
                  <a:cs typeface="Times New Roman" panose="02020603050405020304" pitchFamily="18" charset="0"/>
                </a:rPr>
                <a:t>Ενέργεια </a:t>
              </a:r>
              <a:r>
                <a:rPr lang="en-US" sz="1100" dirty="0">
                  <a:latin typeface="Times New Roman" panose="02020603050405020304" pitchFamily="18" charset="0"/>
                  <a:cs typeface="Times New Roman" panose="02020603050405020304" pitchFamily="18" charset="0"/>
                </a:rPr>
                <a:t>4</a:t>
              </a:r>
              <a:r>
                <a:rPr lang="el-GR"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kJ/kg </a:t>
              </a:r>
              <a:r>
                <a:rPr lang="el-GR" sz="1100" dirty="0">
                  <a:latin typeface="Times New Roman" panose="02020603050405020304" pitchFamily="18" charset="0"/>
                  <a:cs typeface="Times New Roman" panose="02020603050405020304" pitchFamily="18" charset="0"/>
                </a:rPr>
                <a:t>προϊόντος</a:t>
              </a:r>
            </a:p>
            <a:p>
              <a:r>
                <a:rPr lang="en-US" sz="1100" dirty="0">
                  <a:latin typeface="Times New Roman" panose="02020603050405020304" pitchFamily="18" charset="0"/>
                  <a:cs typeface="Times New Roman" panose="02020603050405020304" pitchFamily="18" charset="0"/>
                </a:rPr>
                <a:t>NaOH </a:t>
              </a:r>
              <a:r>
                <a:rPr lang="el-GR" sz="1100" dirty="0">
                  <a:latin typeface="Times New Roman" panose="02020603050405020304" pitchFamily="18" charset="0"/>
                  <a:cs typeface="Times New Roman" panose="02020603050405020304" pitchFamily="18" charset="0"/>
                </a:rPr>
                <a:t>0.5 </a:t>
              </a:r>
              <a:r>
                <a:rPr lang="en-US" sz="1100" dirty="0">
                  <a:latin typeface="Times New Roman" panose="02020603050405020304" pitchFamily="18" charset="0"/>
                  <a:cs typeface="Times New Roman" panose="02020603050405020304" pitchFamily="18" charset="0"/>
                </a:rPr>
                <a:t>kg/</a:t>
              </a:r>
              <a:r>
                <a:rPr lang="el-GR"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kg </a:t>
              </a:r>
              <a:r>
                <a:rPr lang="el-GR" sz="1100" dirty="0">
                  <a:latin typeface="Times New Roman" panose="02020603050405020304" pitchFamily="18" charset="0"/>
                  <a:cs typeface="Times New Roman" panose="02020603050405020304" pitchFamily="18" charset="0"/>
                </a:rPr>
                <a:t>προϊόντος</a:t>
              </a:r>
              <a:endParaRPr lang="en-US" sz="1100" dirty="0">
                <a:latin typeface="Times New Roman" panose="02020603050405020304" pitchFamily="18" charset="0"/>
                <a:cs typeface="Times New Roman" panose="02020603050405020304" pitchFamily="18" charset="0"/>
              </a:endParaRPr>
            </a:p>
            <a:p>
              <a:r>
                <a:rPr lang="el-GR" sz="1100" dirty="0">
                  <a:latin typeface="Times New Roman" panose="02020603050405020304" pitchFamily="18" charset="0"/>
                  <a:cs typeface="Times New Roman" panose="02020603050405020304" pitchFamily="18" charset="0"/>
                </a:rPr>
                <a:t>H</a:t>
              </a:r>
              <a:r>
                <a:rPr lang="en-US" sz="1100" dirty="0">
                  <a:latin typeface="Times New Roman" panose="02020603050405020304" pitchFamily="18" charset="0"/>
                  <a:cs typeface="Times New Roman" panose="02020603050405020304" pitchFamily="18" charset="0"/>
                </a:rPr>
                <a:t>Cl</a:t>
              </a:r>
              <a:r>
                <a:rPr lang="el-GR" sz="1100" dirty="0">
                  <a:latin typeface="Times New Roman" panose="02020603050405020304" pitchFamily="18" charset="0"/>
                  <a:cs typeface="Times New Roman" panose="02020603050405020304" pitchFamily="18" charset="0"/>
                </a:rPr>
                <a:t> 0.5 </a:t>
              </a:r>
              <a:r>
                <a:rPr lang="el-GR" sz="1100" dirty="0" err="1">
                  <a:latin typeface="Times New Roman" panose="02020603050405020304" pitchFamily="18" charset="0"/>
                  <a:cs typeface="Times New Roman" panose="02020603050405020304" pitchFamily="18" charset="0"/>
                </a:rPr>
                <a:t>kg</a:t>
              </a:r>
              <a:r>
                <a:rPr lang="el-GR" sz="1100" dirty="0">
                  <a:latin typeface="Times New Roman" panose="02020603050405020304" pitchFamily="18" charset="0"/>
                  <a:cs typeface="Times New Roman" panose="02020603050405020304" pitchFamily="18" charset="0"/>
                </a:rPr>
                <a:t>/ </a:t>
              </a:r>
              <a:r>
                <a:rPr lang="el-GR" sz="1100" dirty="0" err="1">
                  <a:latin typeface="Times New Roman" panose="02020603050405020304" pitchFamily="18" charset="0"/>
                  <a:cs typeface="Times New Roman" panose="02020603050405020304" pitchFamily="18" charset="0"/>
                </a:rPr>
                <a:t>kg</a:t>
              </a:r>
              <a:r>
                <a:rPr lang="el-GR" sz="1100" dirty="0">
                  <a:latin typeface="Times New Roman" panose="02020603050405020304" pitchFamily="18" charset="0"/>
                  <a:cs typeface="Times New Roman" panose="02020603050405020304" pitchFamily="18" charset="0"/>
                </a:rPr>
                <a:t> προϊόντος</a:t>
              </a:r>
            </a:p>
          </p:txBody>
        </p:sp>
        <p:grpSp>
          <p:nvGrpSpPr>
            <p:cNvPr id="3" name="Group 2">
              <a:extLst>
                <a:ext uri="{FF2B5EF4-FFF2-40B4-BE49-F238E27FC236}">
                  <a16:creationId xmlns:a16="http://schemas.microsoft.com/office/drawing/2014/main" id="{7216A58B-4E3A-8A3C-95A4-23D0A291DA35}"/>
                </a:ext>
              </a:extLst>
            </p:cNvPr>
            <p:cNvGrpSpPr/>
            <p:nvPr/>
          </p:nvGrpSpPr>
          <p:grpSpPr>
            <a:xfrm>
              <a:off x="2344869" y="4484884"/>
              <a:ext cx="2419327" cy="1129923"/>
              <a:chOff x="2600098" y="4316757"/>
              <a:chExt cx="2419327" cy="1129923"/>
            </a:xfrm>
          </p:grpSpPr>
          <p:sp>
            <p:nvSpPr>
              <p:cNvPr id="4" name="Ορθογώνιο: Στρογγύλεμα γωνιών 61">
                <a:extLst>
                  <a:ext uri="{FF2B5EF4-FFF2-40B4-BE49-F238E27FC236}">
                    <a16:creationId xmlns:a16="http://schemas.microsoft.com/office/drawing/2014/main" id="{C7643D4A-0B2E-E1B5-50EF-ABFF6F52ABD3}"/>
                  </a:ext>
                </a:extLst>
              </p:cNvPr>
              <p:cNvSpPr/>
              <p:nvPr/>
            </p:nvSpPr>
            <p:spPr>
              <a:xfrm>
                <a:off x="3208129" y="4316757"/>
                <a:ext cx="1729775" cy="109851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100" dirty="0">
                  <a:latin typeface="Times New Roman" panose="02020603050405020304" pitchFamily="18" charset="0"/>
                  <a:cs typeface="Times New Roman" panose="02020603050405020304" pitchFamily="18" charset="0"/>
                </a:endParaRPr>
              </a:p>
            </p:txBody>
          </p:sp>
          <p:sp>
            <p:nvSpPr>
              <p:cNvPr id="7" name="Ορθογώνιο: Στρογγύλεμα γωνιών 46">
                <a:extLst>
                  <a:ext uri="{FF2B5EF4-FFF2-40B4-BE49-F238E27FC236}">
                    <a16:creationId xmlns:a16="http://schemas.microsoft.com/office/drawing/2014/main" id="{12431788-486F-FFFB-7882-F319709404DC}"/>
                  </a:ext>
                </a:extLst>
              </p:cNvPr>
              <p:cNvSpPr/>
              <p:nvPr/>
            </p:nvSpPr>
            <p:spPr>
              <a:xfrm>
                <a:off x="3409560" y="4415918"/>
                <a:ext cx="1278196" cy="4852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latin typeface="Times New Roman" panose="02020603050405020304" pitchFamily="18" charset="0"/>
                    <a:cs typeface="Times New Roman" panose="02020603050405020304" pitchFamily="18" charset="0"/>
                  </a:rPr>
                  <a:t>Βιοτεχνολογική παραγωγή μονομερών </a:t>
                </a:r>
                <a:endParaRPr lang="en-US" sz="1100" dirty="0">
                  <a:latin typeface="Times New Roman" panose="02020603050405020304" pitchFamily="18" charset="0"/>
                  <a:cs typeface="Times New Roman" panose="02020603050405020304" pitchFamily="18" charset="0"/>
                </a:endParaRPr>
              </a:p>
            </p:txBody>
          </p:sp>
          <p:cxnSp>
            <p:nvCxnSpPr>
              <p:cNvPr id="28" name="Ευθύγραμμο βέλος σύνδεσης 104">
                <a:extLst>
                  <a:ext uri="{FF2B5EF4-FFF2-40B4-BE49-F238E27FC236}">
                    <a16:creationId xmlns:a16="http://schemas.microsoft.com/office/drawing/2014/main" id="{32A68E50-F6F9-C1EE-1D90-08F5D3BAAE9A}"/>
                  </a:ext>
                </a:extLst>
              </p:cNvPr>
              <p:cNvCxnSpPr>
                <a:cxnSpLocks/>
                <a:stCxn id="22" idx="3"/>
                <a:endCxn id="4" idx="1"/>
              </p:cNvCxnSpPr>
              <p:nvPr/>
            </p:nvCxnSpPr>
            <p:spPr>
              <a:xfrm flipV="1">
                <a:off x="2600098" y="4866016"/>
                <a:ext cx="608031" cy="674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B9300FF-7A7F-FA4A-6340-7CE79758A6D1}"/>
                  </a:ext>
                </a:extLst>
              </p:cNvPr>
              <p:cNvSpPr txBox="1"/>
              <p:nvPr/>
            </p:nvSpPr>
            <p:spPr>
              <a:xfrm rot="5400000">
                <a:off x="4396242" y="4823497"/>
                <a:ext cx="930510" cy="315856"/>
              </a:xfrm>
              <a:prstGeom prst="rect">
                <a:avLst/>
              </a:prstGeom>
              <a:noFill/>
            </p:spPr>
            <p:txBody>
              <a:bodyPr wrap="square" rtlCol="0">
                <a:spAutoFit/>
              </a:bodyPr>
              <a:lstStyle/>
              <a:p>
                <a:pPr>
                  <a:lnSpc>
                    <a:spcPct val="150000"/>
                  </a:lnSpc>
                </a:pPr>
                <a:r>
                  <a:rPr lang="el-GR" sz="1100" dirty="0">
                    <a:latin typeface="Times New Roman" panose="02020603050405020304" pitchFamily="18" charset="0"/>
                    <a:cs typeface="Times New Roman" panose="02020603050405020304" pitchFamily="18" charset="0"/>
                  </a:rPr>
                  <a:t>Παραγωγή </a:t>
                </a:r>
                <a:endParaRPr lang="en-US" sz="1100" dirty="0">
                  <a:latin typeface="Times New Roman" panose="02020603050405020304" pitchFamily="18" charset="0"/>
                  <a:cs typeface="Times New Roman" panose="02020603050405020304" pitchFamily="18" charset="0"/>
                </a:endParaRPr>
              </a:p>
            </p:txBody>
          </p:sp>
          <p:sp>
            <p:nvSpPr>
              <p:cNvPr id="37" name="Ορθογώνιο: Στρογγύλεμα γωνιών 59">
                <a:extLst>
                  <a:ext uri="{FF2B5EF4-FFF2-40B4-BE49-F238E27FC236}">
                    <a16:creationId xmlns:a16="http://schemas.microsoft.com/office/drawing/2014/main" id="{21A2ECC1-81B5-A051-46B6-41C560EAF375}"/>
                  </a:ext>
                </a:extLst>
              </p:cNvPr>
              <p:cNvSpPr/>
              <p:nvPr/>
            </p:nvSpPr>
            <p:spPr>
              <a:xfrm>
                <a:off x="3426979" y="5058096"/>
                <a:ext cx="1278196" cy="31414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latin typeface="Times New Roman" panose="02020603050405020304" pitchFamily="18" charset="0"/>
                    <a:cs typeface="Times New Roman" panose="02020603050405020304" pitchFamily="18" charset="0"/>
                  </a:rPr>
                  <a:t>Πολυμερισμός </a:t>
                </a:r>
                <a:endParaRPr lang="en-US" sz="1100" dirty="0">
                  <a:latin typeface="Times New Roman" panose="02020603050405020304" pitchFamily="18" charset="0"/>
                  <a:cs typeface="Times New Roman" panose="02020603050405020304" pitchFamily="18" charset="0"/>
                </a:endParaRPr>
              </a:p>
            </p:txBody>
          </p:sp>
        </p:grpSp>
      </p:grpSp>
      <p:sp>
        <p:nvSpPr>
          <p:cNvPr id="41" name="Ορθογώνιο: Στρογγύλεμα γωνιών 72">
            <a:extLst>
              <a:ext uri="{FF2B5EF4-FFF2-40B4-BE49-F238E27FC236}">
                <a16:creationId xmlns:a16="http://schemas.microsoft.com/office/drawing/2014/main" id="{FCFF91FC-0C26-4016-8F67-AE364910C696}"/>
              </a:ext>
            </a:extLst>
          </p:cNvPr>
          <p:cNvSpPr/>
          <p:nvPr/>
        </p:nvSpPr>
        <p:spPr>
          <a:xfrm>
            <a:off x="2957637" y="4144914"/>
            <a:ext cx="1243357" cy="6479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latin typeface="Times New Roman" panose="02020603050405020304" pitchFamily="18" charset="0"/>
                <a:cs typeface="Times New Roman" panose="02020603050405020304" pitchFamily="18" charset="0"/>
              </a:rPr>
              <a:t>1) Επεξεργασία 1</a:t>
            </a:r>
            <a:r>
              <a:rPr lang="el-GR" sz="1100" baseline="30000" dirty="0">
                <a:latin typeface="Times New Roman" panose="02020603050405020304" pitchFamily="18" charset="0"/>
                <a:cs typeface="Times New Roman" panose="02020603050405020304" pitchFamily="18" charset="0"/>
              </a:rPr>
              <a:t>ης</a:t>
            </a:r>
            <a:r>
              <a:rPr lang="el-GR" sz="1100" dirty="0">
                <a:latin typeface="Times New Roman" panose="02020603050405020304" pitchFamily="18" charset="0"/>
                <a:cs typeface="Times New Roman" panose="02020603050405020304" pitchFamily="18" charset="0"/>
              </a:rPr>
              <a:t> ύλης για παραγωγή ζάχαρης</a:t>
            </a:r>
            <a:endParaRPr lang="en-US" sz="1100" dirty="0">
              <a:latin typeface="Times New Roman" panose="02020603050405020304" pitchFamily="18" charset="0"/>
              <a:cs typeface="Times New Roman" panose="02020603050405020304" pitchFamily="18" charset="0"/>
            </a:endParaRPr>
          </a:p>
        </p:txBody>
      </p:sp>
      <p:sp>
        <p:nvSpPr>
          <p:cNvPr id="42" name="Ορθογώνιο: Στρογγύλεμα γωνιών 76">
            <a:extLst>
              <a:ext uri="{FF2B5EF4-FFF2-40B4-BE49-F238E27FC236}">
                <a16:creationId xmlns:a16="http://schemas.microsoft.com/office/drawing/2014/main" id="{AB344DF9-37DB-B829-3819-A79397F761FA}"/>
              </a:ext>
            </a:extLst>
          </p:cNvPr>
          <p:cNvSpPr/>
          <p:nvPr/>
        </p:nvSpPr>
        <p:spPr>
          <a:xfrm>
            <a:off x="5385828" y="5294675"/>
            <a:ext cx="2648620" cy="48529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latin typeface="Times New Roman" panose="02020603050405020304" pitchFamily="18" charset="0"/>
                <a:cs typeface="Times New Roman" panose="02020603050405020304" pitchFamily="18" charset="0"/>
              </a:rPr>
              <a:t>3) Επεξεργασία Παραπροϊόντα βιομηχανίας τροφίμων ως 1η  ύλη </a:t>
            </a:r>
            <a:endParaRPr lang="en-US" sz="1100" dirty="0">
              <a:latin typeface="Times New Roman" panose="02020603050405020304" pitchFamily="18" charset="0"/>
              <a:cs typeface="Times New Roman" panose="02020603050405020304" pitchFamily="18" charset="0"/>
            </a:endParaRPr>
          </a:p>
        </p:txBody>
      </p:sp>
      <p:cxnSp>
        <p:nvCxnSpPr>
          <p:cNvPr id="44" name="Ευθύγραμμο βέλος σύνδεσης 89">
            <a:extLst>
              <a:ext uri="{FF2B5EF4-FFF2-40B4-BE49-F238E27FC236}">
                <a16:creationId xmlns:a16="http://schemas.microsoft.com/office/drawing/2014/main" id="{04961F4F-B468-F6D9-C968-BF5347DD73C2}"/>
              </a:ext>
            </a:extLst>
          </p:cNvPr>
          <p:cNvCxnSpPr>
            <a:cxnSpLocks/>
            <a:stCxn id="41" idx="3"/>
            <a:endCxn id="32" idx="1"/>
          </p:cNvCxnSpPr>
          <p:nvPr/>
        </p:nvCxnSpPr>
        <p:spPr>
          <a:xfrm>
            <a:off x="4200994" y="4468912"/>
            <a:ext cx="1447475" cy="76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5A343FF8-2CBB-03CD-04BC-96F1A0A94FFD}"/>
              </a:ext>
            </a:extLst>
          </p:cNvPr>
          <p:cNvSpPr txBox="1"/>
          <p:nvPr/>
        </p:nvSpPr>
        <p:spPr>
          <a:xfrm>
            <a:off x="7510093" y="3898216"/>
            <a:ext cx="1652849" cy="315856"/>
          </a:xfrm>
          <a:prstGeom prst="rect">
            <a:avLst/>
          </a:prstGeom>
          <a:noFill/>
        </p:spPr>
        <p:txBody>
          <a:bodyPr wrap="square" rtlCol="0">
            <a:spAutoFit/>
          </a:bodyPr>
          <a:lstStyle/>
          <a:p>
            <a:pPr>
              <a:lnSpc>
                <a:spcPct val="150000"/>
              </a:lnSpc>
            </a:pPr>
            <a:r>
              <a:rPr lang="el-GR" sz="1100" dirty="0">
                <a:latin typeface="Times New Roman" panose="02020603050405020304" pitchFamily="18" charset="0"/>
                <a:cs typeface="Times New Roman" panose="02020603050405020304" pitchFamily="18" charset="0"/>
              </a:rPr>
              <a:t>Ενέργεια 2 </a:t>
            </a:r>
            <a:r>
              <a:rPr lang="en-US" sz="1100" dirty="0">
                <a:latin typeface="Times New Roman" panose="02020603050405020304" pitchFamily="18" charset="0"/>
                <a:cs typeface="Times New Roman" panose="02020603050405020304" pitchFamily="18" charset="0"/>
              </a:rPr>
              <a:t>kJ/kg </a:t>
            </a:r>
            <a:r>
              <a:rPr lang="el-GR" sz="1100" dirty="0">
                <a:latin typeface="Times New Roman" panose="02020603050405020304" pitchFamily="18" charset="0"/>
                <a:cs typeface="Times New Roman" panose="02020603050405020304" pitchFamily="18" charset="0"/>
              </a:rPr>
              <a:t>1</a:t>
            </a:r>
            <a:r>
              <a:rPr lang="el-GR" sz="1100" baseline="30000" dirty="0">
                <a:latin typeface="Times New Roman" panose="02020603050405020304" pitchFamily="18" charset="0"/>
                <a:cs typeface="Times New Roman" panose="02020603050405020304" pitchFamily="18" charset="0"/>
              </a:rPr>
              <a:t>ης</a:t>
            </a:r>
            <a:r>
              <a:rPr lang="el-GR" sz="1100" dirty="0">
                <a:latin typeface="Times New Roman" panose="02020603050405020304" pitchFamily="18" charset="0"/>
                <a:cs typeface="Times New Roman" panose="02020603050405020304" pitchFamily="18" charset="0"/>
              </a:rPr>
              <a:t> ύλης</a:t>
            </a:r>
          </a:p>
        </p:txBody>
      </p:sp>
      <p:sp>
        <p:nvSpPr>
          <p:cNvPr id="46" name="Title 3">
            <a:extLst>
              <a:ext uri="{FF2B5EF4-FFF2-40B4-BE49-F238E27FC236}">
                <a16:creationId xmlns:a16="http://schemas.microsoft.com/office/drawing/2014/main" id="{18C9EB2D-5F71-4014-5F36-A9DA0D28AA77}"/>
              </a:ext>
            </a:extLst>
          </p:cNvPr>
          <p:cNvSpPr txBox="1">
            <a:spLocks/>
          </p:cNvSpPr>
          <p:nvPr/>
        </p:nvSpPr>
        <p:spPr>
          <a:xfrm>
            <a:off x="3781839" y="-6488"/>
            <a:ext cx="5433080" cy="377863"/>
          </a:xfrm>
          <a:prstGeom prst="rect">
            <a:avLst/>
          </a:prstGeom>
          <a:solidFill>
            <a:schemeClr val="bg1">
              <a:lumMod val="95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spcAft>
                <a:spcPts val="600"/>
              </a:spcAft>
            </a:pPr>
            <a:r>
              <a:rPr lang="el-GR" sz="2000" dirty="0">
                <a:ln w="3175" cmpd="sng">
                  <a:noFill/>
                </a:ln>
              </a:rPr>
              <a:t>Ασκήσεις/παραδείγματα εφαρμογής </a:t>
            </a:r>
            <a:r>
              <a:rPr lang="en-US" sz="2000" dirty="0">
                <a:ln w="3175" cmpd="sng">
                  <a:noFill/>
                </a:ln>
              </a:rPr>
              <a:t>LCA</a:t>
            </a:r>
          </a:p>
        </p:txBody>
      </p:sp>
      <p:graphicFrame>
        <p:nvGraphicFramePr>
          <p:cNvPr id="47" name="Content Placeholder 3">
            <a:extLst>
              <a:ext uri="{FF2B5EF4-FFF2-40B4-BE49-F238E27FC236}">
                <a16:creationId xmlns:a16="http://schemas.microsoft.com/office/drawing/2014/main" id="{3866148F-BA4C-7A9F-0AD2-1C30BB2F8F1F}"/>
              </a:ext>
            </a:extLst>
          </p:cNvPr>
          <p:cNvGraphicFramePr>
            <a:graphicFrameLocks/>
          </p:cNvGraphicFramePr>
          <p:nvPr>
            <p:extLst>
              <p:ext uri="{D42A27DB-BD31-4B8C-83A1-F6EECF244321}">
                <p14:modId xmlns:p14="http://schemas.microsoft.com/office/powerpoint/2010/main" val="805353467"/>
              </p:ext>
            </p:extLst>
          </p:nvPr>
        </p:nvGraphicFramePr>
        <p:xfrm>
          <a:off x="7875238" y="2804676"/>
          <a:ext cx="3934673" cy="1070893"/>
        </p:xfrm>
        <a:graphic>
          <a:graphicData uri="http://schemas.openxmlformats.org/drawingml/2006/table">
            <a:tbl>
              <a:tblPr firstRow="1" firstCol="1" bandRow="1">
                <a:tableStyleId>{5C22544A-7EE6-4342-B048-85BDC9FD1C3A}</a:tableStyleId>
              </a:tblPr>
              <a:tblGrid>
                <a:gridCol w="1909829">
                  <a:extLst>
                    <a:ext uri="{9D8B030D-6E8A-4147-A177-3AD203B41FA5}">
                      <a16:colId xmlns:a16="http://schemas.microsoft.com/office/drawing/2014/main" val="20000"/>
                    </a:ext>
                  </a:extLst>
                </a:gridCol>
                <a:gridCol w="573731">
                  <a:extLst>
                    <a:ext uri="{9D8B030D-6E8A-4147-A177-3AD203B41FA5}">
                      <a16:colId xmlns:a16="http://schemas.microsoft.com/office/drawing/2014/main" val="20001"/>
                    </a:ext>
                  </a:extLst>
                </a:gridCol>
                <a:gridCol w="1451113">
                  <a:extLst>
                    <a:ext uri="{9D8B030D-6E8A-4147-A177-3AD203B41FA5}">
                      <a16:colId xmlns:a16="http://schemas.microsoft.com/office/drawing/2014/main" val="20002"/>
                    </a:ext>
                  </a:extLst>
                </a:gridCol>
              </a:tblGrid>
              <a:tr h="267539">
                <a:tc>
                  <a:txBody>
                    <a:bodyPr/>
                    <a:lstStyle/>
                    <a:p>
                      <a:pPr algn="l">
                        <a:lnSpc>
                          <a:spcPct val="100000"/>
                        </a:lnSpc>
                        <a:spcAft>
                          <a:spcPts val="0"/>
                        </a:spcAft>
                      </a:pPr>
                      <a:r>
                        <a:rPr lang="en-US" sz="1000" dirty="0">
                          <a:solidFill>
                            <a:schemeClr val="tx1"/>
                          </a:solidFill>
                          <a:effectLst/>
                        </a:rPr>
                        <a:t>GHG</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000" dirty="0">
                          <a:solidFill>
                            <a:schemeClr val="tx1"/>
                          </a:solidFill>
                          <a:effectLst/>
                          <a:latin typeface="Calibri"/>
                          <a:ea typeface="Times New Roman"/>
                          <a:cs typeface="Times New Roman"/>
                        </a:rPr>
                        <a:t>Units</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Aft>
                          <a:spcPts val="0"/>
                        </a:spcAft>
                      </a:pPr>
                      <a:r>
                        <a:rPr lang="en-US" sz="1000" dirty="0">
                          <a:solidFill>
                            <a:schemeClr val="tx1"/>
                          </a:solidFill>
                          <a:effectLst/>
                        </a:rPr>
                        <a:t>GWP100 </a:t>
                      </a:r>
                    </a:p>
                    <a:p>
                      <a:pPr algn="ctr">
                        <a:lnSpc>
                          <a:spcPct val="100000"/>
                        </a:lnSpc>
                        <a:spcAft>
                          <a:spcPts val="0"/>
                        </a:spcAft>
                      </a:pPr>
                      <a:r>
                        <a:rPr lang="en-US" sz="1000" dirty="0">
                          <a:solidFill>
                            <a:schemeClr val="tx1"/>
                          </a:solidFill>
                          <a:effectLst/>
                        </a:rPr>
                        <a:t>(kg-CO2 equivalent)</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63199">
                <a:tc>
                  <a:txBody>
                    <a:bodyPr/>
                    <a:lstStyle/>
                    <a:p>
                      <a:pPr algn="l">
                        <a:lnSpc>
                          <a:spcPts val="1600"/>
                        </a:lnSpc>
                        <a:spcAft>
                          <a:spcPts val="0"/>
                        </a:spcAft>
                      </a:pPr>
                      <a:r>
                        <a:rPr lang="el-GR" sz="1000" dirty="0">
                          <a:solidFill>
                            <a:schemeClr val="tx1"/>
                          </a:solidFill>
                          <a:effectLst/>
                        </a:rPr>
                        <a:t>Ενέργεια </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000" dirty="0">
                          <a:solidFill>
                            <a:schemeClr val="tx1"/>
                          </a:solidFill>
                          <a:effectLst/>
                          <a:latin typeface="Calibri"/>
                          <a:ea typeface="Times New Roman"/>
                          <a:cs typeface="Times New Roman"/>
                        </a:rPr>
                        <a:t>kJ</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000" dirty="0">
                          <a:solidFill>
                            <a:schemeClr val="tx1"/>
                          </a:solidFill>
                          <a:effectLst/>
                          <a:latin typeface="Calibri"/>
                          <a:ea typeface="Times New Roman"/>
                          <a:cs typeface="Times New Roman"/>
                        </a:rPr>
                        <a:t>0.5</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08309">
                <a:tc>
                  <a:txBody>
                    <a:bodyPr/>
                    <a:lstStyle/>
                    <a:p>
                      <a:pPr algn="l">
                        <a:lnSpc>
                          <a:spcPts val="1600"/>
                        </a:lnSpc>
                        <a:spcAft>
                          <a:spcPts val="0"/>
                        </a:spcAft>
                      </a:pPr>
                      <a:r>
                        <a:rPr lang="el-GR" sz="1000" dirty="0">
                          <a:solidFill>
                            <a:schemeClr val="tx1"/>
                          </a:solidFill>
                          <a:effectLst/>
                          <a:latin typeface="Calibri"/>
                          <a:ea typeface="Times New Roman"/>
                          <a:cs typeface="Times New Roman"/>
                        </a:rPr>
                        <a:t>Υδροξείδιο του νατρίου </a:t>
                      </a:r>
                      <a:r>
                        <a:rPr lang="en-US" sz="1000" dirty="0">
                          <a:solidFill>
                            <a:schemeClr val="tx1"/>
                          </a:solidFill>
                          <a:effectLst/>
                          <a:latin typeface="Calibri"/>
                          <a:ea typeface="Times New Roman"/>
                          <a:cs typeface="Times New Roman"/>
                        </a:rPr>
                        <a:t>(</a:t>
                      </a:r>
                      <a:r>
                        <a:rPr lang="en-US" sz="1000" dirty="0">
                          <a:solidFill>
                            <a:schemeClr val="tx1"/>
                          </a:solidFill>
                          <a:effectLst/>
                          <a:latin typeface="+mn-lt"/>
                          <a:ea typeface="Times New Roman"/>
                          <a:cs typeface="Times New Roman"/>
                        </a:rPr>
                        <a:t>NaOH)</a:t>
                      </a:r>
                      <a:r>
                        <a:rPr lang="el-GR" sz="1000" dirty="0">
                          <a:solidFill>
                            <a:schemeClr val="tx1"/>
                          </a:solidFill>
                          <a:effectLst/>
                          <a:latin typeface="Calibri"/>
                          <a:ea typeface="Times New Roman"/>
                          <a:cs typeface="Times New Roman"/>
                        </a:rPr>
                        <a:t> </a:t>
                      </a: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000" dirty="0">
                          <a:solidFill>
                            <a:schemeClr val="tx1"/>
                          </a:solidFill>
                          <a:effectLst/>
                          <a:latin typeface="Calibri"/>
                          <a:ea typeface="Times New Roman"/>
                          <a:cs typeface="Times New Roman"/>
                        </a:rPr>
                        <a:t>kg</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l-GR" sz="1000" dirty="0">
                          <a:solidFill>
                            <a:schemeClr val="tx1"/>
                          </a:solidFill>
                          <a:effectLst/>
                        </a:rPr>
                        <a:t>1</a:t>
                      </a:r>
                      <a:r>
                        <a:rPr lang="en-US" sz="1000" dirty="0">
                          <a:solidFill>
                            <a:schemeClr val="tx1"/>
                          </a:solidFill>
                          <a:effectLst/>
                        </a:rPr>
                        <a:t>.</a:t>
                      </a:r>
                      <a:r>
                        <a:rPr lang="el-GR" sz="1000" dirty="0">
                          <a:solidFill>
                            <a:schemeClr val="tx1"/>
                          </a:solidFill>
                          <a:effectLst/>
                        </a:rPr>
                        <a:t>1</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79834">
                <a:tc>
                  <a:txBody>
                    <a:bodyPr/>
                    <a:lstStyle/>
                    <a:p>
                      <a:pPr algn="l">
                        <a:lnSpc>
                          <a:spcPts val="1600"/>
                        </a:lnSpc>
                        <a:spcAft>
                          <a:spcPts val="0"/>
                        </a:spcAft>
                      </a:pPr>
                      <a:r>
                        <a:rPr lang="el-GR" sz="1000" dirty="0">
                          <a:solidFill>
                            <a:schemeClr val="tx1"/>
                          </a:solidFill>
                          <a:effectLst/>
                        </a:rPr>
                        <a:t>Υδροχλωρικό οξύ </a:t>
                      </a:r>
                      <a:r>
                        <a:rPr lang="en-US" sz="1000" dirty="0">
                          <a:solidFill>
                            <a:schemeClr val="tx1"/>
                          </a:solidFill>
                          <a:effectLst/>
                        </a:rPr>
                        <a:t>(HCl)</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000" dirty="0">
                          <a:solidFill>
                            <a:schemeClr val="tx1"/>
                          </a:solidFill>
                          <a:effectLst/>
                          <a:latin typeface="Calibri"/>
                          <a:ea typeface="Times New Roman"/>
                          <a:cs typeface="Times New Roman"/>
                        </a:rPr>
                        <a:t>Kg</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000" dirty="0">
                          <a:solidFill>
                            <a:schemeClr val="tx1"/>
                          </a:solidFill>
                          <a:effectLst/>
                        </a:rPr>
                        <a:t>0.6</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3199">
                <a:tc>
                  <a:txBody>
                    <a:bodyPr/>
                    <a:lstStyle/>
                    <a:p>
                      <a:pPr algn="l">
                        <a:lnSpc>
                          <a:spcPts val="1600"/>
                        </a:lnSpc>
                        <a:spcAft>
                          <a:spcPts val="0"/>
                        </a:spcAft>
                      </a:pPr>
                      <a:r>
                        <a:rPr lang="el-GR" sz="1000" dirty="0">
                          <a:solidFill>
                            <a:schemeClr val="tx1"/>
                          </a:solidFill>
                          <a:effectLst/>
                        </a:rPr>
                        <a:t>Φυτοφάρμακα</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000" dirty="0">
                          <a:solidFill>
                            <a:schemeClr val="tx1"/>
                          </a:solidFill>
                          <a:effectLst/>
                          <a:latin typeface="Calibri"/>
                          <a:ea typeface="Times New Roman"/>
                          <a:cs typeface="Times New Roman"/>
                        </a:rPr>
                        <a:t>kg</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600"/>
                        </a:lnSpc>
                        <a:spcAft>
                          <a:spcPts val="0"/>
                        </a:spcAft>
                      </a:pPr>
                      <a:r>
                        <a:rPr lang="en-US" sz="1000" dirty="0">
                          <a:solidFill>
                            <a:schemeClr val="tx1"/>
                          </a:solidFill>
                          <a:effectLst/>
                        </a:rPr>
                        <a:t>140</a:t>
                      </a:r>
                      <a:endParaRPr lang="el-GR" sz="1000" dirty="0">
                        <a:solidFill>
                          <a:schemeClr val="tx1"/>
                        </a:solidFill>
                        <a:effectLst/>
                        <a:latin typeface="Calibri"/>
                        <a:ea typeface="Times New Roman"/>
                        <a:cs typeface="Times New Roman"/>
                      </a:endParaRPr>
                    </a:p>
                  </a:txBody>
                  <a:tcPr marL="38576" marR="3857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cxnSp>
        <p:nvCxnSpPr>
          <p:cNvPr id="48" name="Ευθύγραμμο βέλος σύνδεσης 38">
            <a:extLst>
              <a:ext uri="{FF2B5EF4-FFF2-40B4-BE49-F238E27FC236}">
                <a16:creationId xmlns:a16="http://schemas.microsoft.com/office/drawing/2014/main" id="{67E67C40-1621-3079-0670-C86645C1AE2E}"/>
              </a:ext>
            </a:extLst>
          </p:cNvPr>
          <p:cNvCxnSpPr>
            <a:cxnSpLocks/>
            <a:stCxn id="135" idx="1"/>
            <a:endCxn id="42" idx="3"/>
          </p:cNvCxnSpPr>
          <p:nvPr/>
        </p:nvCxnSpPr>
        <p:spPr>
          <a:xfrm flipH="1">
            <a:off x="8034448" y="5523636"/>
            <a:ext cx="369855" cy="1368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2" name="Ευθύγραμμο βέλος σύνδεσης 89">
            <a:extLst>
              <a:ext uri="{FF2B5EF4-FFF2-40B4-BE49-F238E27FC236}">
                <a16:creationId xmlns:a16="http://schemas.microsoft.com/office/drawing/2014/main" id="{050EB1FB-074F-B363-7144-8AC7B1125B6B}"/>
              </a:ext>
            </a:extLst>
          </p:cNvPr>
          <p:cNvCxnSpPr>
            <a:cxnSpLocks/>
            <a:stCxn id="6" idx="2"/>
            <a:endCxn id="41" idx="0"/>
          </p:cNvCxnSpPr>
          <p:nvPr/>
        </p:nvCxnSpPr>
        <p:spPr>
          <a:xfrm>
            <a:off x="3562120" y="3694999"/>
            <a:ext cx="17196" cy="4499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2" name="Γραμμή σύνδεσης: Καμπύλη 118">
            <a:extLst>
              <a:ext uri="{FF2B5EF4-FFF2-40B4-BE49-F238E27FC236}">
                <a16:creationId xmlns:a16="http://schemas.microsoft.com/office/drawing/2014/main" id="{85D39F27-F04E-B5A2-A1D6-ADE014B8A16D}"/>
              </a:ext>
            </a:extLst>
          </p:cNvPr>
          <p:cNvCxnSpPr>
            <a:cxnSpLocks/>
            <a:stCxn id="42" idx="2"/>
            <a:endCxn id="30" idx="0"/>
          </p:cNvCxnSpPr>
          <p:nvPr/>
        </p:nvCxnSpPr>
        <p:spPr>
          <a:xfrm rot="5400000">
            <a:off x="5342867" y="4882003"/>
            <a:ext cx="469300" cy="2265242"/>
          </a:xfrm>
          <a:prstGeom prst="curvedConnector2">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8DF1842-ACBE-B062-9468-3536DBC4E523}"/>
              </a:ext>
            </a:extLst>
          </p:cNvPr>
          <p:cNvSpPr txBox="1"/>
          <p:nvPr/>
        </p:nvSpPr>
        <p:spPr>
          <a:xfrm>
            <a:off x="4276130" y="3817919"/>
            <a:ext cx="1433629" cy="430887"/>
          </a:xfrm>
          <a:prstGeom prst="rect">
            <a:avLst/>
          </a:prstGeom>
          <a:solidFill>
            <a:schemeClr val="bg1"/>
          </a:solidFill>
        </p:spPr>
        <p:txBody>
          <a:bodyPr wrap="square" rtlCol="0">
            <a:spAutoFit/>
          </a:bodyPr>
          <a:lstStyle/>
          <a:p>
            <a:r>
              <a:rPr lang="en-US" sz="1100" dirty="0">
                <a:latin typeface="Times New Roman" panose="02020603050405020304" pitchFamily="18" charset="0"/>
                <a:cs typeface="Times New Roman" panose="02020603050405020304" pitchFamily="18" charset="0"/>
              </a:rPr>
              <a:t>0.5</a:t>
            </a:r>
            <a:r>
              <a:rPr lang="el-GR"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kg</a:t>
            </a:r>
            <a:r>
              <a:rPr lang="el-GR" sz="1100" dirty="0">
                <a:latin typeface="Times New Roman" panose="02020603050405020304" pitchFamily="18" charset="0"/>
                <a:cs typeface="Times New Roman" panose="02020603050405020304" pitchFamily="18" charset="0"/>
              </a:rPr>
              <a:t> παραπροϊόντα</a:t>
            </a:r>
            <a:r>
              <a:rPr lang="en-US" sz="1100" dirty="0">
                <a:latin typeface="Times New Roman" panose="02020603050405020304" pitchFamily="18" charset="0"/>
                <a:cs typeface="Times New Roman" panose="02020603050405020304" pitchFamily="18" charset="0"/>
              </a:rPr>
              <a:t> / kg </a:t>
            </a:r>
            <a:r>
              <a:rPr lang="el-GR" sz="1100" dirty="0">
                <a:latin typeface="Times New Roman" panose="02020603050405020304" pitchFamily="18" charset="0"/>
                <a:cs typeface="Times New Roman" panose="02020603050405020304" pitchFamily="18" charset="0"/>
              </a:rPr>
              <a:t>1</a:t>
            </a:r>
            <a:r>
              <a:rPr lang="el-GR" sz="1100" baseline="30000" dirty="0">
                <a:latin typeface="Times New Roman" panose="02020603050405020304" pitchFamily="18" charset="0"/>
                <a:cs typeface="Times New Roman" panose="02020603050405020304" pitchFamily="18" charset="0"/>
              </a:rPr>
              <a:t>ης</a:t>
            </a:r>
            <a:r>
              <a:rPr lang="el-GR" sz="1100" dirty="0">
                <a:latin typeface="Times New Roman" panose="02020603050405020304" pitchFamily="18" charset="0"/>
                <a:cs typeface="Times New Roman" panose="02020603050405020304" pitchFamily="18" charset="0"/>
              </a:rPr>
              <a:t> ύλης</a:t>
            </a:r>
            <a:endParaRPr lang="en-US" sz="1100" dirty="0">
              <a:latin typeface="Times New Roman" panose="02020603050405020304" pitchFamily="18" charset="0"/>
              <a:cs typeface="Times New Roman" panose="02020603050405020304" pitchFamily="18" charset="0"/>
            </a:endParaRPr>
          </a:p>
        </p:txBody>
      </p:sp>
      <p:sp>
        <p:nvSpPr>
          <p:cNvPr id="135" name="TextBox 134">
            <a:extLst>
              <a:ext uri="{FF2B5EF4-FFF2-40B4-BE49-F238E27FC236}">
                <a16:creationId xmlns:a16="http://schemas.microsoft.com/office/drawing/2014/main" id="{5F912178-3B06-C20E-66AA-B98FDBC94DDE}"/>
              </a:ext>
            </a:extLst>
          </p:cNvPr>
          <p:cNvSpPr txBox="1"/>
          <p:nvPr/>
        </p:nvSpPr>
        <p:spPr>
          <a:xfrm>
            <a:off x="8404303" y="5238750"/>
            <a:ext cx="1310374" cy="569771"/>
          </a:xfrm>
          <a:prstGeom prst="rect">
            <a:avLst/>
          </a:prstGeom>
          <a:solidFill>
            <a:schemeClr val="bg1"/>
          </a:solidFill>
        </p:spPr>
        <p:txBody>
          <a:bodyPr wrap="square" rtlCol="0">
            <a:spAutoFit/>
          </a:bodyPr>
          <a:lstStyle/>
          <a:p>
            <a:pPr>
              <a:lnSpc>
                <a:spcPct val="150000"/>
              </a:lnSpc>
            </a:pPr>
            <a:r>
              <a:rPr lang="el-GR" sz="1100" dirty="0">
                <a:latin typeface="Times New Roman" panose="02020603050405020304" pitchFamily="18" charset="0"/>
                <a:cs typeface="Times New Roman" panose="02020603050405020304" pitchFamily="18" charset="0"/>
              </a:rPr>
              <a:t>Ενέργεια </a:t>
            </a:r>
            <a:r>
              <a:rPr lang="en-US" sz="1100" dirty="0">
                <a:latin typeface="Times New Roman" panose="02020603050405020304" pitchFamily="18" charset="0"/>
                <a:cs typeface="Times New Roman" panose="02020603050405020304" pitchFamily="18" charset="0"/>
              </a:rPr>
              <a:t>2</a:t>
            </a:r>
            <a:r>
              <a:rPr lang="el-GR"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kJ/kg </a:t>
            </a:r>
          </a:p>
          <a:p>
            <a:pPr>
              <a:lnSpc>
                <a:spcPct val="150000"/>
              </a:lnSpc>
            </a:pPr>
            <a:r>
              <a:rPr lang="en-US" sz="1100" dirty="0">
                <a:latin typeface="Times New Roman" panose="02020603050405020304" pitchFamily="18" charset="0"/>
                <a:cs typeface="Times New Roman" panose="02020603050405020304" pitchFamily="18" charset="0"/>
              </a:rPr>
              <a:t>NaOH </a:t>
            </a:r>
            <a:r>
              <a:rPr lang="el-GR" sz="1100" dirty="0">
                <a:latin typeface="Times New Roman" panose="02020603050405020304" pitchFamily="18" charset="0"/>
                <a:cs typeface="Times New Roman" panose="02020603050405020304" pitchFamily="18" charset="0"/>
              </a:rPr>
              <a:t>0.</a:t>
            </a:r>
            <a:r>
              <a:rPr lang="en-US" sz="1100" dirty="0">
                <a:latin typeface="Times New Roman" panose="02020603050405020304" pitchFamily="18" charset="0"/>
                <a:cs typeface="Times New Roman" panose="02020603050405020304" pitchFamily="18" charset="0"/>
              </a:rPr>
              <a:t>1</a:t>
            </a:r>
            <a:r>
              <a:rPr lang="el-GR"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kg/</a:t>
            </a:r>
            <a:r>
              <a:rPr lang="el-GR"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kg</a:t>
            </a:r>
          </a:p>
        </p:txBody>
      </p:sp>
      <p:sp>
        <p:nvSpPr>
          <p:cNvPr id="149" name="TextBox 148">
            <a:extLst>
              <a:ext uri="{FF2B5EF4-FFF2-40B4-BE49-F238E27FC236}">
                <a16:creationId xmlns:a16="http://schemas.microsoft.com/office/drawing/2014/main" id="{97FE5C54-67DB-DDE6-2491-83B0261B14FC}"/>
              </a:ext>
            </a:extLst>
          </p:cNvPr>
          <p:cNvSpPr txBox="1"/>
          <p:nvPr/>
        </p:nvSpPr>
        <p:spPr>
          <a:xfrm>
            <a:off x="5494232" y="6016929"/>
            <a:ext cx="809287" cy="315856"/>
          </a:xfrm>
          <a:prstGeom prst="rect">
            <a:avLst/>
          </a:prstGeom>
          <a:solidFill>
            <a:schemeClr val="bg1"/>
          </a:solidFill>
        </p:spPr>
        <p:txBody>
          <a:bodyPr wrap="square" rtlCol="0">
            <a:spAutoFit/>
          </a:bodyPr>
          <a:lstStyle/>
          <a:p>
            <a:pPr>
              <a:lnSpc>
                <a:spcPct val="150000"/>
              </a:lnSpc>
            </a:pPr>
            <a:r>
              <a:rPr lang="el-GR" sz="1100" dirty="0">
                <a:latin typeface="Times New Roman" panose="02020603050405020304" pitchFamily="18" charset="0"/>
                <a:cs typeface="Times New Roman" panose="02020603050405020304" pitchFamily="18" charset="0"/>
              </a:rPr>
              <a:t>2 </a:t>
            </a:r>
            <a:r>
              <a:rPr lang="en-US" sz="1100" dirty="0">
                <a:latin typeface="Times New Roman" panose="02020603050405020304" pitchFamily="18" charset="0"/>
                <a:cs typeface="Times New Roman" panose="02020603050405020304" pitchFamily="18" charset="0"/>
              </a:rPr>
              <a:t>kg /kg</a:t>
            </a:r>
          </a:p>
        </p:txBody>
      </p:sp>
      <p:cxnSp>
        <p:nvCxnSpPr>
          <p:cNvPr id="150" name="Ευθύγραμμο βέλος σύνδεσης 89">
            <a:extLst>
              <a:ext uri="{FF2B5EF4-FFF2-40B4-BE49-F238E27FC236}">
                <a16:creationId xmlns:a16="http://schemas.microsoft.com/office/drawing/2014/main" id="{2460CC85-91B2-B473-0BB3-F9F330316B4A}"/>
              </a:ext>
            </a:extLst>
          </p:cNvPr>
          <p:cNvCxnSpPr>
            <a:cxnSpLocks/>
            <a:stCxn id="41" idx="2"/>
            <a:endCxn id="4" idx="0"/>
          </p:cNvCxnSpPr>
          <p:nvPr/>
        </p:nvCxnSpPr>
        <p:spPr>
          <a:xfrm>
            <a:off x="3579316" y="4792909"/>
            <a:ext cx="12165" cy="7916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765C8B3F-012B-07F8-7AC4-4257D3B5AD63}"/>
              </a:ext>
            </a:extLst>
          </p:cNvPr>
          <p:cNvSpPr txBox="1"/>
          <p:nvPr/>
        </p:nvSpPr>
        <p:spPr>
          <a:xfrm>
            <a:off x="1923222" y="4955168"/>
            <a:ext cx="1613639" cy="400110"/>
          </a:xfrm>
          <a:prstGeom prst="rect">
            <a:avLst/>
          </a:prstGeom>
          <a:solidFill>
            <a:schemeClr val="bg1"/>
          </a:solidFill>
        </p:spPr>
        <p:txBody>
          <a:bodyPr wrap="square" rtlCol="0">
            <a:spAutoFit/>
          </a:bodyPr>
          <a:lstStyle/>
          <a:p>
            <a:r>
              <a:rPr lang="el-GR" sz="1000" dirty="0">
                <a:latin typeface="Times New Roman" panose="02020603050405020304" pitchFamily="18" charset="0"/>
                <a:cs typeface="Times New Roman" panose="02020603050405020304" pitchFamily="18" charset="0"/>
              </a:rPr>
              <a:t>Χρειάζονται </a:t>
            </a:r>
          </a:p>
          <a:p>
            <a:r>
              <a:rPr lang="el-GR" sz="1000" dirty="0">
                <a:latin typeface="Times New Roman" panose="02020603050405020304" pitchFamily="18" charset="0"/>
                <a:cs typeface="Times New Roman" panose="02020603050405020304" pitchFamily="18" charset="0"/>
              </a:rPr>
              <a:t>2 </a:t>
            </a:r>
            <a:r>
              <a:rPr lang="en-US" sz="1000" dirty="0">
                <a:latin typeface="Times New Roman" panose="02020603050405020304" pitchFamily="18" charset="0"/>
                <a:cs typeface="Times New Roman" panose="02020603050405020304" pitchFamily="18" charset="0"/>
              </a:rPr>
              <a:t>kg</a:t>
            </a:r>
            <a:r>
              <a:rPr lang="el-GR" sz="1000" dirty="0">
                <a:latin typeface="Times New Roman" panose="02020603050405020304" pitchFamily="18" charset="0"/>
                <a:cs typeface="Times New Roman" panose="02020603050405020304" pitchFamily="18" charset="0"/>
              </a:rPr>
              <a:t> ζάχαρης</a:t>
            </a:r>
            <a:r>
              <a:rPr lang="en-US" sz="1000" dirty="0">
                <a:latin typeface="Times New Roman" panose="02020603050405020304" pitchFamily="18" charset="0"/>
                <a:cs typeface="Times New Roman" panose="02020603050405020304" pitchFamily="18" charset="0"/>
              </a:rPr>
              <a:t>/ kg </a:t>
            </a:r>
            <a:r>
              <a:rPr lang="el-GR" sz="1000" dirty="0">
                <a:latin typeface="Times New Roman" panose="02020603050405020304" pitchFamily="18" charset="0"/>
                <a:cs typeface="Times New Roman" panose="02020603050405020304" pitchFamily="18" charset="0"/>
              </a:rPr>
              <a:t>προϊόντος </a:t>
            </a:r>
            <a:endParaRPr lang="en-US" sz="1000" dirty="0">
              <a:latin typeface="Times New Roman" panose="02020603050405020304" pitchFamily="18" charset="0"/>
              <a:cs typeface="Times New Roman" panose="02020603050405020304" pitchFamily="18" charset="0"/>
            </a:endParaRPr>
          </a:p>
        </p:txBody>
      </p:sp>
      <p:sp>
        <p:nvSpPr>
          <p:cNvPr id="158" name="Ορθογώνιο: Στρογγύλεμα γωνιών 35">
            <a:extLst>
              <a:ext uri="{FF2B5EF4-FFF2-40B4-BE49-F238E27FC236}">
                <a16:creationId xmlns:a16="http://schemas.microsoft.com/office/drawing/2014/main" id="{D2290862-E041-54A0-C6E9-9994EB10C0C1}"/>
              </a:ext>
            </a:extLst>
          </p:cNvPr>
          <p:cNvSpPr/>
          <p:nvPr/>
        </p:nvSpPr>
        <p:spPr>
          <a:xfrm>
            <a:off x="8901234" y="4259365"/>
            <a:ext cx="1393628" cy="4331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latin typeface="Times New Roman" panose="02020603050405020304" pitchFamily="18" charset="0"/>
                <a:cs typeface="Times New Roman" panose="02020603050405020304" pitchFamily="18" charset="0"/>
              </a:rPr>
              <a:t>3) Ζωοτροφή </a:t>
            </a:r>
            <a:r>
              <a:rPr lang="en-US" sz="1100" dirty="0">
                <a:latin typeface="Times New Roman" panose="02020603050405020304" pitchFamily="18" charset="0"/>
                <a:cs typeface="Times New Roman" panose="02020603050405020304" pitchFamily="18" charset="0"/>
              </a:rPr>
              <a:t>0.5</a:t>
            </a:r>
            <a:r>
              <a:rPr lang="el-GR"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kg</a:t>
            </a:r>
            <a:r>
              <a:rPr lang="el-GR" sz="1100" dirty="0">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p:txBody>
      </p:sp>
      <p:sp>
        <p:nvSpPr>
          <p:cNvPr id="165" name="Ορθογώνιο: Στρογγύλεμα γωνιών 35">
            <a:extLst>
              <a:ext uri="{FF2B5EF4-FFF2-40B4-BE49-F238E27FC236}">
                <a16:creationId xmlns:a16="http://schemas.microsoft.com/office/drawing/2014/main" id="{F30CC292-FCA4-F051-A946-B8C4FC678968}"/>
              </a:ext>
            </a:extLst>
          </p:cNvPr>
          <p:cNvSpPr/>
          <p:nvPr/>
        </p:nvSpPr>
        <p:spPr>
          <a:xfrm>
            <a:off x="6710136" y="5988143"/>
            <a:ext cx="4803946" cy="68928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l-GR" sz="1100" dirty="0">
                <a:latin typeface="Times New Roman" panose="02020603050405020304" pitchFamily="18" charset="0"/>
                <a:cs typeface="Times New Roman" panose="02020603050405020304" pitchFamily="18" charset="0"/>
              </a:rPr>
              <a:t> 1 </a:t>
            </a:r>
            <a:r>
              <a:rPr lang="en-US" sz="1100" dirty="0">
                <a:latin typeface="Times New Roman" panose="02020603050405020304" pitchFamily="18" charset="0"/>
                <a:cs typeface="Times New Roman" panose="02020603050405020304" pitchFamily="18" charset="0"/>
              </a:rPr>
              <a:t>kg </a:t>
            </a:r>
            <a:r>
              <a:rPr lang="el-GR" sz="1100" dirty="0" err="1">
                <a:latin typeface="Times New Roman" panose="02020603050405020304" pitchFamily="18" charset="0"/>
                <a:cs typeface="Times New Roman" panose="02020603050405020304" pitchFamily="18" charset="0"/>
              </a:rPr>
              <a:t>βιο</a:t>
            </a:r>
            <a:r>
              <a:rPr lang="el-GR" sz="1100" dirty="0">
                <a:latin typeface="Times New Roman" panose="02020603050405020304" pitchFamily="18" charset="0"/>
                <a:cs typeface="Times New Roman" panose="02020603050405020304" pitchFamily="18" charset="0"/>
              </a:rPr>
              <a:t>-πολυμερούς για να παραχθεί  από το πετρέλαιο  χρειάζεται 7 </a:t>
            </a:r>
            <a:r>
              <a:rPr lang="en-US" sz="1100" dirty="0">
                <a:latin typeface="Times New Roman" panose="02020603050405020304" pitchFamily="18" charset="0"/>
                <a:cs typeface="Times New Roman" panose="02020603050405020304" pitchFamily="18" charset="0"/>
              </a:rPr>
              <a:t>kgCO</a:t>
            </a:r>
            <a:r>
              <a:rPr lang="en-US" sz="1100" baseline="-25000" dirty="0">
                <a:latin typeface="Times New Roman" panose="02020603050405020304" pitchFamily="18" charset="0"/>
                <a:cs typeface="Times New Roman" panose="02020603050405020304" pitchFamily="18" charset="0"/>
              </a:rPr>
              <a:t>2-eq</a:t>
            </a:r>
            <a:endParaRPr lang="el-GR" sz="1100" dirty="0">
              <a:latin typeface="Times New Roman" panose="02020603050405020304" pitchFamily="18" charset="0"/>
              <a:cs typeface="Times New Roman" panose="02020603050405020304" pitchFamily="18" charset="0"/>
            </a:endParaRPr>
          </a:p>
          <a:p>
            <a:pPr algn="ctr"/>
            <a:r>
              <a:rPr lang="el-GR" sz="1100" dirty="0">
                <a:latin typeface="Times New Roman" panose="02020603050405020304" pitchFamily="18" charset="0"/>
                <a:cs typeface="Times New Roman" panose="02020603050405020304" pitchFamily="18" charset="0"/>
              </a:rPr>
              <a:t>Ενώ η καλλιέργεια 1</a:t>
            </a:r>
            <a:r>
              <a:rPr lang="el-GR" sz="1100" baseline="30000" dirty="0">
                <a:latin typeface="Times New Roman" panose="02020603050405020304" pitchFamily="18" charset="0"/>
                <a:cs typeface="Times New Roman" panose="02020603050405020304" pitchFamily="18" charset="0"/>
              </a:rPr>
              <a:t>ος</a:t>
            </a:r>
            <a:r>
              <a:rPr lang="el-GR"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kg</a:t>
            </a:r>
            <a:r>
              <a:rPr lang="el-GR" sz="1100" dirty="0">
                <a:latin typeface="Times New Roman" panose="02020603050405020304" pitchFamily="18" charset="0"/>
                <a:cs typeface="Times New Roman" panose="02020603050405020304" pitchFamily="18" charset="0"/>
              </a:rPr>
              <a:t> ζωοτροφής απαιτεί </a:t>
            </a:r>
            <a:r>
              <a:rPr lang="en-US" sz="1100" dirty="0">
                <a:latin typeface="Times New Roman" panose="02020603050405020304" pitchFamily="18" charset="0"/>
                <a:cs typeface="Times New Roman" panose="02020603050405020304" pitchFamily="18" charset="0"/>
              </a:rPr>
              <a:t>2 kgCO</a:t>
            </a:r>
            <a:r>
              <a:rPr lang="en-US" sz="1100" baseline="-25000" dirty="0">
                <a:latin typeface="Times New Roman" panose="02020603050405020304" pitchFamily="18" charset="0"/>
                <a:cs typeface="Times New Roman" panose="02020603050405020304" pitchFamily="18" charset="0"/>
              </a:rPr>
              <a:t>2-eq</a:t>
            </a:r>
            <a:endParaRPr lang="el-GR" sz="11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05D0D58-610F-B6BD-40B3-1AFE62CAC433}"/>
              </a:ext>
            </a:extLst>
          </p:cNvPr>
          <p:cNvSpPr txBox="1"/>
          <p:nvPr/>
        </p:nvSpPr>
        <p:spPr>
          <a:xfrm>
            <a:off x="5778394" y="4792909"/>
            <a:ext cx="877122" cy="315856"/>
          </a:xfrm>
          <a:prstGeom prst="rect">
            <a:avLst/>
          </a:prstGeom>
          <a:solidFill>
            <a:schemeClr val="bg1"/>
          </a:solidFill>
        </p:spPr>
        <p:txBody>
          <a:bodyPr wrap="square" rtlCol="0">
            <a:spAutoFit/>
          </a:bodyPr>
          <a:lstStyle/>
          <a:p>
            <a:pPr>
              <a:lnSpc>
                <a:spcPct val="150000"/>
              </a:lnSpc>
            </a:pPr>
            <a:r>
              <a:rPr lang="el-GR" sz="1100" dirty="0">
                <a:latin typeface="Times New Roman" panose="02020603050405020304" pitchFamily="18" charset="0"/>
                <a:cs typeface="Times New Roman" panose="02020603050405020304" pitchFamily="18" charset="0"/>
              </a:rPr>
              <a:t>ερώτημα β)</a:t>
            </a:r>
            <a:endParaRPr lang="en-US" sz="11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C710A15C-27A6-2174-AC89-4EB9BBC6ADE8}"/>
              </a:ext>
            </a:extLst>
          </p:cNvPr>
          <p:cNvSpPr txBox="1"/>
          <p:nvPr/>
        </p:nvSpPr>
        <p:spPr>
          <a:xfrm>
            <a:off x="7875238" y="4545308"/>
            <a:ext cx="877122" cy="315856"/>
          </a:xfrm>
          <a:prstGeom prst="rect">
            <a:avLst/>
          </a:prstGeom>
          <a:solidFill>
            <a:schemeClr val="bg1"/>
          </a:solidFill>
        </p:spPr>
        <p:txBody>
          <a:bodyPr wrap="square" rtlCol="0">
            <a:spAutoFit/>
          </a:bodyPr>
          <a:lstStyle/>
          <a:p>
            <a:pPr>
              <a:lnSpc>
                <a:spcPct val="150000"/>
              </a:lnSpc>
            </a:pPr>
            <a:r>
              <a:rPr lang="el-GR" sz="1100" dirty="0">
                <a:latin typeface="Times New Roman" panose="02020603050405020304" pitchFamily="18" charset="0"/>
                <a:cs typeface="Times New Roman" panose="02020603050405020304" pitchFamily="18" charset="0"/>
              </a:rPr>
              <a:t>ερώτημα α)</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31773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F7052EB2-8C0F-B6B9-487C-7890758EE021}"/>
              </a:ext>
            </a:extLst>
          </p:cNvPr>
          <p:cNvSpPr txBox="1"/>
          <p:nvPr/>
        </p:nvSpPr>
        <p:spPr>
          <a:xfrm>
            <a:off x="-84336" y="3323"/>
            <a:ext cx="3085953" cy="461665"/>
          </a:xfrm>
          <a:prstGeom prst="rect">
            <a:avLst/>
          </a:prstGeom>
          <a:noFill/>
        </p:spPr>
        <p:txBody>
          <a:bodyPr wrap="square">
            <a:spAutoFit/>
          </a:bodyPr>
          <a:lstStyle/>
          <a:p>
            <a:pPr marL="161626" algn="just"/>
            <a:r>
              <a:rPr lang="el-GR" sz="2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Λύση α) ερωτήματος       </a:t>
            </a:r>
          </a:p>
        </p:txBody>
      </p:sp>
      <p:sp>
        <p:nvSpPr>
          <p:cNvPr id="4" name="Rectangle 3">
            <a:extLst>
              <a:ext uri="{FF2B5EF4-FFF2-40B4-BE49-F238E27FC236}">
                <a16:creationId xmlns:a16="http://schemas.microsoft.com/office/drawing/2014/main" id="{E365B32F-3928-580E-1E20-7C5EB475E003}"/>
              </a:ext>
            </a:extLst>
          </p:cNvPr>
          <p:cNvSpPr/>
          <p:nvPr/>
        </p:nvSpPr>
        <p:spPr>
          <a:xfrm>
            <a:off x="3257458" y="2088667"/>
            <a:ext cx="359144" cy="3597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TextBox 13">
            <a:extLst>
              <a:ext uri="{FF2B5EF4-FFF2-40B4-BE49-F238E27FC236}">
                <a16:creationId xmlns:a16="http://schemas.microsoft.com/office/drawing/2014/main" id="{1ACC6E58-B077-77F2-86B9-C4D2406FA679}"/>
              </a:ext>
            </a:extLst>
          </p:cNvPr>
          <p:cNvSpPr txBox="1"/>
          <p:nvPr/>
        </p:nvSpPr>
        <p:spPr>
          <a:xfrm>
            <a:off x="3678922" y="3102302"/>
            <a:ext cx="1124108" cy="613117"/>
          </a:xfrm>
          <a:prstGeom prst="rect">
            <a:avLst/>
          </a:prstGeom>
          <a:solidFill>
            <a:schemeClr val="bg1"/>
          </a:solidFill>
        </p:spPr>
        <p:txBody>
          <a:bodyPr wrap="square" rtlCol="0" anchor="ctr">
            <a:spAutoFit/>
          </a:bodyPr>
          <a:lstStyle/>
          <a:p>
            <a:pPr>
              <a:lnSpc>
                <a:spcPct val="150000"/>
              </a:lnSpc>
            </a:pPr>
            <a:r>
              <a:rPr lang="el-GR" sz="1200" dirty="0">
                <a:latin typeface="Times New Roman" panose="02020603050405020304" pitchFamily="18" charset="0"/>
                <a:cs typeface="Times New Roman" panose="02020603050405020304" pitchFamily="18" charset="0"/>
              </a:rPr>
              <a:t>1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προϊόντος </a:t>
            </a:r>
            <a:r>
              <a:rPr lang="el-GR" sz="1200" dirty="0" err="1">
                <a:latin typeface="Times New Roman" panose="02020603050405020304" pitchFamily="18" charset="0"/>
                <a:cs typeface="Times New Roman" panose="02020603050405020304" pitchFamily="18" charset="0"/>
              </a:rPr>
              <a:t>βιο</a:t>
            </a:r>
            <a:r>
              <a:rPr lang="el-GR" sz="1200" dirty="0">
                <a:latin typeface="Times New Roman" panose="02020603050405020304" pitchFamily="18" charset="0"/>
                <a:cs typeface="Times New Roman" panose="02020603050405020304" pitchFamily="18" charset="0"/>
              </a:rPr>
              <a:t>-πολυμερές</a:t>
            </a:r>
          </a:p>
        </p:txBody>
      </p:sp>
      <p:sp>
        <p:nvSpPr>
          <p:cNvPr id="15" name="TextBox 14">
            <a:extLst>
              <a:ext uri="{FF2B5EF4-FFF2-40B4-BE49-F238E27FC236}">
                <a16:creationId xmlns:a16="http://schemas.microsoft.com/office/drawing/2014/main" id="{E7903352-CFA6-1CDD-4D62-ED03F528D947}"/>
              </a:ext>
            </a:extLst>
          </p:cNvPr>
          <p:cNvSpPr txBox="1"/>
          <p:nvPr/>
        </p:nvSpPr>
        <p:spPr>
          <a:xfrm>
            <a:off x="3642833" y="4732286"/>
            <a:ext cx="1199196" cy="336118"/>
          </a:xfrm>
          <a:prstGeom prst="rect">
            <a:avLst/>
          </a:prstGeom>
          <a:solidFill>
            <a:schemeClr val="bg1"/>
          </a:solidFill>
        </p:spPr>
        <p:txBody>
          <a:bodyPr wrap="square" rtlCol="0" anchor="ctr">
            <a:spAutoFit/>
          </a:bodyPr>
          <a:lstStyle/>
          <a:p>
            <a:pPr>
              <a:lnSpc>
                <a:spcPct val="150000"/>
              </a:lnSpc>
            </a:pPr>
            <a:r>
              <a:rPr lang="el-GR" sz="1200" dirty="0">
                <a:latin typeface="Times New Roman" panose="02020603050405020304" pitchFamily="18" charset="0"/>
                <a:cs typeface="Times New Roman" panose="02020603050405020304" pitchFamily="18" charset="0"/>
              </a:rPr>
              <a:t>2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ζωοτροφής </a:t>
            </a:r>
          </a:p>
        </p:txBody>
      </p:sp>
      <p:sp>
        <p:nvSpPr>
          <p:cNvPr id="16" name="TextBox 15">
            <a:extLst>
              <a:ext uri="{FF2B5EF4-FFF2-40B4-BE49-F238E27FC236}">
                <a16:creationId xmlns:a16="http://schemas.microsoft.com/office/drawing/2014/main" id="{E6E9FC0F-4AAE-FBF3-541B-B41F94FCAE77}"/>
              </a:ext>
            </a:extLst>
          </p:cNvPr>
          <p:cNvSpPr txBox="1"/>
          <p:nvPr/>
        </p:nvSpPr>
        <p:spPr>
          <a:xfrm>
            <a:off x="48430" y="1896257"/>
            <a:ext cx="2834307" cy="830997"/>
          </a:xfrm>
          <a:prstGeom prst="rect">
            <a:avLst/>
          </a:prstGeom>
          <a:solidFill>
            <a:schemeClr val="bg1"/>
          </a:solidFill>
        </p:spPr>
        <p:txBody>
          <a:bodyPr wrap="square" rtlCol="0" anchor="ctr">
            <a:spAutoFit/>
          </a:bodyPr>
          <a:lstStyle/>
          <a:p>
            <a:r>
              <a:rPr lang="el-GR" sz="1200" dirty="0">
                <a:latin typeface="Times New Roman" panose="02020603050405020304" pitchFamily="18" charset="0"/>
                <a:cs typeface="Times New Roman" panose="02020603050405020304" pitchFamily="18" charset="0"/>
              </a:rPr>
              <a:t>Για παραγωγή 4 </a:t>
            </a:r>
            <a:r>
              <a:rPr lang="en-US" sz="1200" dirty="0">
                <a:latin typeface="Times New Roman" panose="02020603050405020304" pitchFamily="18" charset="0"/>
                <a:cs typeface="Times New Roman" panose="02020603050405020304" pitchFamily="18" charset="0"/>
              </a:rPr>
              <a:t>kg </a:t>
            </a:r>
            <a:r>
              <a:rPr lang="el-GR" sz="1200" dirty="0">
                <a:latin typeface="Times New Roman" panose="02020603050405020304" pitchFamily="18" charset="0"/>
                <a:cs typeface="Times New Roman" panose="02020603050405020304" pitchFamily="18" charset="0"/>
              </a:rPr>
              <a:t>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r>
              <a:rPr lang="el-GR" sz="1200" dirty="0">
                <a:latin typeface="Times New Roman" panose="02020603050405020304" pitchFamily="18" charset="0"/>
                <a:cs typeface="Times New Roman" panose="02020603050405020304" pitchFamily="18" charset="0"/>
              </a:rPr>
              <a:t>Ενέργεια= 4*2 </a:t>
            </a:r>
            <a:r>
              <a:rPr lang="en-US" sz="1200" dirty="0">
                <a:latin typeface="Times New Roman" panose="02020603050405020304" pitchFamily="18" charset="0"/>
                <a:cs typeface="Times New Roman" panose="02020603050405020304" pitchFamily="18" charset="0"/>
              </a:rPr>
              <a:t>kJ</a:t>
            </a:r>
            <a:r>
              <a:rPr lang="el-GR" sz="1200" dirty="0">
                <a:latin typeface="Times New Roman" panose="02020603050405020304" pitchFamily="18" charset="0"/>
                <a:cs typeface="Times New Roman" panose="02020603050405020304" pitchFamily="18" charset="0"/>
              </a:rPr>
              <a:t> =8 </a:t>
            </a:r>
            <a:r>
              <a:rPr lang="en-US" sz="1200" dirty="0">
                <a:latin typeface="Times New Roman" panose="02020603050405020304" pitchFamily="18" charset="0"/>
                <a:cs typeface="Times New Roman" panose="02020603050405020304" pitchFamily="18" charset="0"/>
              </a:rPr>
              <a:t>kJ</a:t>
            </a:r>
          </a:p>
          <a:p>
            <a:r>
              <a:rPr lang="el-GR" sz="1200" dirty="0">
                <a:latin typeface="Times New Roman" panose="02020603050405020304" pitchFamily="18" charset="0"/>
                <a:cs typeface="Times New Roman" panose="02020603050405020304" pitchFamily="18" charset="0"/>
              </a:rPr>
              <a:t> Φυτοφάρμακα</a:t>
            </a:r>
            <a:r>
              <a:rPr lang="en-US" sz="1200" dirty="0">
                <a:latin typeface="Times New Roman" panose="02020603050405020304" pitchFamily="18" charset="0"/>
                <a:cs typeface="Times New Roman" panose="02020603050405020304" pitchFamily="18" charset="0"/>
              </a:rPr>
              <a:t>= 4*0.01kg=0.04 kg</a:t>
            </a:r>
            <a:endParaRPr lang="el-GR" sz="1200" dirty="0">
              <a:latin typeface="Times New Roman" panose="02020603050405020304" pitchFamily="18" charset="0"/>
              <a:cs typeface="Times New Roman" panose="02020603050405020304" pitchFamily="18" charset="0"/>
            </a:endParaRPr>
          </a:p>
          <a:p>
            <a:r>
              <a:rPr lang="el-GR" sz="1200" dirty="0">
                <a:latin typeface="Times New Roman" panose="02020603050405020304" pitchFamily="18" charset="0"/>
                <a:cs typeface="Times New Roman" panose="02020603050405020304" pitchFamily="18" charset="0"/>
              </a:rPr>
              <a:t>Απορρόφηση=4*2</a:t>
            </a:r>
            <a:r>
              <a:rPr lang="en-US" sz="1200" dirty="0">
                <a:latin typeface="Times New Roman" panose="02020603050405020304" pitchFamily="18" charset="0"/>
                <a:cs typeface="Times New Roman" panose="02020603050405020304" pitchFamily="18" charset="0"/>
              </a:rPr>
              <a:t>kg= 8 kg CO</a:t>
            </a:r>
            <a:r>
              <a:rPr lang="en-US" sz="1200" baseline="-25000" dirty="0">
                <a:latin typeface="Times New Roman" panose="02020603050405020304" pitchFamily="18" charset="0"/>
                <a:cs typeface="Times New Roman" panose="02020603050405020304" pitchFamily="18" charset="0"/>
              </a:rPr>
              <a:t>2</a:t>
            </a:r>
            <a:endParaRPr lang="el-GR" sz="1200" baseline="-25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E04E980-5D85-D702-05CD-922DAD443586}"/>
              </a:ext>
            </a:extLst>
          </p:cNvPr>
          <p:cNvSpPr txBox="1"/>
          <p:nvPr/>
        </p:nvSpPr>
        <p:spPr>
          <a:xfrm>
            <a:off x="61904" y="4777953"/>
            <a:ext cx="2834307" cy="830997"/>
          </a:xfrm>
          <a:prstGeom prst="rect">
            <a:avLst/>
          </a:prstGeom>
          <a:solidFill>
            <a:schemeClr val="bg1"/>
          </a:solidFill>
        </p:spPr>
        <p:txBody>
          <a:bodyPr wrap="square" rtlCol="0">
            <a:spAutoFit/>
          </a:bodyPr>
          <a:lstStyle/>
          <a:p>
            <a:r>
              <a:rPr lang="el-GR" sz="1200" dirty="0">
                <a:latin typeface="Times New Roman" panose="02020603050405020304" pitchFamily="18" charset="0"/>
                <a:cs typeface="Times New Roman" panose="02020603050405020304" pitchFamily="18" charset="0"/>
              </a:rPr>
              <a:t>Από τα 4 </a:t>
            </a:r>
            <a:r>
              <a:rPr lang="en-US" sz="1200" dirty="0">
                <a:latin typeface="Times New Roman" panose="02020603050405020304" pitchFamily="18" charset="0"/>
                <a:cs typeface="Times New Roman" panose="02020603050405020304" pitchFamily="18" charset="0"/>
              </a:rPr>
              <a:t>kg </a:t>
            </a:r>
            <a:r>
              <a:rPr lang="el-GR" sz="1200" dirty="0">
                <a:latin typeface="Times New Roman" panose="02020603050405020304" pitchFamily="18" charset="0"/>
                <a:cs typeface="Times New Roman" panose="02020603050405020304" pitchFamily="18" charset="0"/>
              </a:rPr>
              <a:t>1</a:t>
            </a:r>
            <a:r>
              <a:rPr lang="el-GR" sz="1200" baseline="30000" dirty="0">
                <a:latin typeface="Times New Roman" panose="02020603050405020304" pitchFamily="18" charset="0"/>
                <a:cs typeface="Times New Roman" panose="02020603050405020304" pitchFamily="18" charset="0"/>
              </a:rPr>
              <a:t>η</a:t>
            </a:r>
            <a:r>
              <a:rPr lang="el-GR" sz="1200" dirty="0">
                <a:latin typeface="Times New Roman" panose="02020603050405020304" pitchFamily="18" charset="0"/>
                <a:cs typeface="Times New Roman" panose="02020603050405020304" pitchFamily="18" charset="0"/>
              </a:rPr>
              <a:t> ύλης</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που παράγονται τα 2 </a:t>
            </a:r>
            <a:r>
              <a:rPr lang="en-US" sz="1200" dirty="0">
                <a:latin typeface="Times New Roman" panose="02020603050405020304" pitchFamily="18" charset="0"/>
                <a:cs typeface="Times New Roman" panose="02020603050405020304" pitchFamily="18" charset="0"/>
              </a:rPr>
              <a:t>kg </a:t>
            </a:r>
            <a:r>
              <a:rPr lang="el-GR" sz="1200" dirty="0">
                <a:latin typeface="Times New Roman" panose="02020603050405020304" pitchFamily="18" charset="0"/>
                <a:cs typeface="Times New Roman" panose="02020603050405020304" pitchFamily="18" charset="0"/>
              </a:rPr>
              <a:t>καταλήγουν σε ζωοτροφή για να γίνει αυτό χρειάζονται: Ενέργεια 2 </a:t>
            </a:r>
            <a:r>
              <a:rPr lang="en-US" sz="1200" dirty="0">
                <a:latin typeface="Times New Roman" panose="02020603050405020304" pitchFamily="18" charset="0"/>
                <a:cs typeface="Times New Roman" panose="02020603050405020304" pitchFamily="18" charset="0"/>
              </a:rPr>
              <a:t>kJ/kg </a:t>
            </a:r>
            <a:r>
              <a:rPr lang="el-GR" sz="1200" dirty="0">
                <a:latin typeface="Times New Roman" panose="02020603050405020304" pitchFamily="18" charset="0"/>
                <a:cs typeface="Times New Roman" panose="02020603050405020304" pitchFamily="18" charset="0"/>
              </a:rPr>
              <a:t>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 άρα 4*2</a:t>
            </a:r>
            <a:r>
              <a:rPr lang="en-US" sz="1200" dirty="0">
                <a:latin typeface="Times New Roman" panose="02020603050405020304" pitchFamily="18" charset="0"/>
                <a:cs typeface="Times New Roman" panose="02020603050405020304" pitchFamily="18" charset="0"/>
              </a:rPr>
              <a:t>kJ=8 kJ</a:t>
            </a:r>
            <a:endParaRPr lang="el-GR" sz="1200"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BAF25316-0C60-AE66-AB2A-DA6ADD28DE72}"/>
              </a:ext>
            </a:extLst>
          </p:cNvPr>
          <p:cNvSpPr txBox="1"/>
          <p:nvPr/>
        </p:nvSpPr>
        <p:spPr>
          <a:xfrm>
            <a:off x="61903" y="2762530"/>
            <a:ext cx="2834307" cy="646331"/>
          </a:xfrm>
          <a:prstGeom prst="rect">
            <a:avLst/>
          </a:prstGeom>
          <a:solidFill>
            <a:schemeClr val="bg1"/>
          </a:solidFill>
        </p:spPr>
        <p:txBody>
          <a:bodyPr wrap="square" rtlCol="0" anchor="ctr">
            <a:spAutoFit/>
          </a:bodyPr>
          <a:lstStyle/>
          <a:p>
            <a:r>
              <a:rPr lang="el-GR" sz="1200" dirty="0">
                <a:latin typeface="Times New Roman" panose="02020603050405020304" pitchFamily="18" charset="0"/>
                <a:cs typeface="Times New Roman" panose="02020603050405020304" pitchFamily="18" charset="0"/>
              </a:rPr>
              <a:t>Επεξεργασία 4 </a:t>
            </a:r>
            <a:r>
              <a:rPr lang="en-US" sz="1200" dirty="0">
                <a:latin typeface="Times New Roman" panose="02020603050405020304" pitchFamily="18" charset="0"/>
                <a:cs typeface="Times New Roman" panose="02020603050405020304" pitchFamily="18" charset="0"/>
              </a:rPr>
              <a:t>kg </a:t>
            </a:r>
            <a:r>
              <a:rPr lang="el-GR" sz="1200" dirty="0">
                <a:latin typeface="Times New Roman" panose="02020603050405020304" pitchFamily="18" charset="0"/>
                <a:cs typeface="Times New Roman" panose="02020603050405020304" pitchFamily="18" charset="0"/>
              </a:rPr>
              <a:t>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r>
              <a:rPr lang="el-GR" sz="1200" dirty="0">
                <a:latin typeface="Times New Roman" panose="02020603050405020304" pitchFamily="18" charset="0"/>
                <a:cs typeface="Times New Roman" panose="02020603050405020304" pitchFamily="18" charset="0"/>
              </a:rPr>
              <a:t>Ενέργεια= 4*3 </a:t>
            </a:r>
            <a:r>
              <a:rPr lang="en-US" sz="1200" dirty="0">
                <a:latin typeface="Times New Roman" panose="02020603050405020304" pitchFamily="18" charset="0"/>
                <a:cs typeface="Times New Roman" panose="02020603050405020304" pitchFamily="18" charset="0"/>
              </a:rPr>
              <a:t>kJ</a:t>
            </a:r>
            <a:r>
              <a:rPr lang="el-GR" sz="1200" dirty="0">
                <a:latin typeface="Times New Roman" panose="02020603050405020304" pitchFamily="18" charset="0"/>
                <a:cs typeface="Times New Roman" panose="02020603050405020304" pitchFamily="18" charset="0"/>
              </a:rPr>
              <a:t> =12 </a:t>
            </a:r>
            <a:r>
              <a:rPr lang="en-US" sz="1200" dirty="0">
                <a:latin typeface="Times New Roman" panose="02020603050405020304" pitchFamily="18" charset="0"/>
                <a:cs typeface="Times New Roman" panose="02020603050405020304" pitchFamily="18" charset="0"/>
              </a:rPr>
              <a:t>kJ</a:t>
            </a:r>
          </a:p>
          <a:p>
            <a:r>
              <a:rPr lang="en-US" sz="1200" dirty="0">
                <a:latin typeface="Times New Roman" panose="02020603050405020304" pitchFamily="18" charset="0"/>
                <a:cs typeface="Times New Roman" panose="02020603050405020304" pitchFamily="18" charset="0"/>
              </a:rPr>
              <a:t>NaOH </a:t>
            </a:r>
            <a:r>
              <a:rPr lang="el-GR" sz="12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25</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kg 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a:t>
            </a:r>
            <a:r>
              <a:rPr lang="en-US" sz="1200" dirty="0">
                <a:latin typeface="Times New Roman" panose="02020603050405020304" pitchFamily="18" charset="0"/>
                <a:cs typeface="Times New Roman" panose="02020603050405020304" pitchFamily="18" charset="0"/>
              </a:rPr>
              <a:t>=4*0</a:t>
            </a:r>
            <a:r>
              <a:rPr lang="el-GR"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25=1 kg</a:t>
            </a:r>
          </a:p>
        </p:txBody>
      </p:sp>
      <p:sp>
        <p:nvSpPr>
          <p:cNvPr id="2" name="TextBox 1">
            <a:extLst>
              <a:ext uri="{FF2B5EF4-FFF2-40B4-BE49-F238E27FC236}">
                <a16:creationId xmlns:a16="http://schemas.microsoft.com/office/drawing/2014/main" id="{0538EE84-6D48-1283-1F12-27A4DEC55F21}"/>
              </a:ext>
            </a:extLst>
          </p:cNvPr>
          <p:cNvSpPr txBox="1"/>
          <p:nvPr/>
        </p:nvSpPr>
        <p:spPr>
          <a:xfrm>
            <a:off x="61903" y="3439624"/>
            <a:ext cx="2834307" cy="1292662"/>
          </a:xfrm>
          <a:prstGeom prst="rect">
            <a:avLst/>
          </a:prstGeom>
          <a:solidFill>
            <a:schemeClr val="bg1"/>
          </a:solidFill>
        </p:spPr>
        <p:txBody>
          <a:bodyPr wrap="square" rtlCol="0">
            <a:spAutoFit/>
          </a:bodyPr>
          <a:lstStyle/>
          <a:p>
            <a:r>
              <a:rPr lang="el-GR" sz="1200" dirty="0">
                <a:latin typeface="Times New Roman" panose="02020603050405020304" pitchFamily="18" charset="0"/>
                <a:cs typeface="Times New Roman" panose="02020603050405020304" pitchFamily="18" charset="0"/>
              </a:rPr>
              <a:t>Στο στάδιο παραγωγής τα δεδομένα αφορούν 1 </a:t>
            </a:r>
            <a:r>
              <a:rPr lang="en-US" sz="1200" dirty="0">
                <a:latin typeface="Times New Roman" panose="02020603050405020304" pitchFamily="18" charset="0"/>
                <a:cs typeface="Times New Roman" panose="02020603050405020304" pitchFamily="18" charset="0"/>
              </a:rPr>
              <a:t>kg</a:t>
            </a:r>
            <a:r>
              <a:rPr lang="el-GR" sz="1200" baseline="-25000" dirty="0">
                <a:latin typeface="Times New Roman" panose="02020603050405020304" pitchFamily="18" charset="0"/>
                <a:cs typeface="Times New Roman" panose="02020603050405020304" pitchFamily="18" charset="0"/>
              </a:rPr>
              <a:t>προϊόντος</a:t>
            </a:r>
            <a:r>
              <a:rPr lang="el-GR" sz="1200" dirty="0">
                <a:latin typeface="Times New Roman" panose="02020603050405020304" pitchFamily="18" charset="0"/>
                <a:cs typeface="Times New Roman" panose="02020603050405020304" pitchFamily="18" charset="0"/>
              </a:rPr>
              <a:t> Επομένως  τα νούμερα είναι τα παρακάτω:</a:t>
            </a:r>
            <a:endParaRPr lang="el-GR" sz="1200" baseline="-25000" dirty="0">
              <a:latin typeface="Times New Roman" panose="02020603050405020304" pitchFamily="18" charset="0"/>
              <a:cs typeface="Times New Roman" panose="02020603050405020304" pitchFamily="18" charset="0"/>
            </a:endParaRPr>
          </a:p>
          <a:p>
            <a:pPr>
              <a:lnSpc>
                <a:spcPct val="150000"/>
              </a:lnSpc>
            </a:pPr>
            <a:r>
              <a:rPr lang="el-GR" sz="1200" dirty="0">
                <a:latin typeface="Times New Roman" panose="02020603050405020304" pitchFamily="18" charset="0"/>
                <a:cs typeface="Times New Roman" panose="02020603050405020304" pitchFamily="18" charset="0"/>
              </a:rPr>
              <a:t>Ενέργεια </a:t>
            </a:r>
            <a:r>
              <a:rPr lang="en-US" sz="1200" dirty="0">
                <a:latin typeface="Times New Roman" panose="02020603050405020304" pitchFamily="18" charset="0"/>
                <a:cs typeface="Times New Roman" panose="02020603050405020304" pitchFamily="18" charset="0"/>
              </a:rPr>
              <a:t>4</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kJ/kg </a:t>
            </a:r>
            <a:r>
              <a:rPr lang="el-GR" sz="1200" dirty="0">
                <a:latin typeface="Times New Roman" panose="02020603050405020304" pitchFamily="18" charset="0"/>
                <a:cs typeface="Times New Roman" panose="02020603050405020304" pitchFamily="18" charset="0"/>
              </a:rPr>
              <a:t>προϊόντος</a:t>
            </a:r>
          </a:p>
          <a:p>
            <a:r>
              <a:rPr lang="en-US" sz="1200" dirty="0">
                <a:latin typeface="Times New Roman" panose="02020603050405020304" pitchFamily="18" charset="0"/>
                <a:cs typeface="Times New Roman" panose="02020603050405020304" pitchFamily="18" charset="0"/>
              </a:rPr>
              <a:t>NaOH </a:t>
            </a:r>
            <a:r>
              <a:rPr lang="el-GR" sz="1200" dirty="0">
                <a:latin typeface="Times New Roman" panose="02020603050405020304" pitchFamily="18" charset="0"/>
                <a:cs typeface="Times New Roman" panose="02020603050405020304" pitchFamily="18" charset="0"/>
              </a:rPr>
              <a:t>0.5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kg </a:t>
            </a:r>
            <a:r>
              <a:rPr lang="el-GR" sz="1200" dirty="0">
                <a:latin typeface="Times New Roman" panose="02020603050405020304" pitchFamily="18" charset="0"/>
                <a:cs typeface="Times New Roman" panose="02020603050405020304" pitchFamily="18" charset="0"/>
              </a:rPr>
              <a:t>προϊόντος</a:t>
            </a:r>
            <a:endParaRPr lang="en-US" sz="1200" dirty="0">
              <a:latin typeface="Times New Roman" panose="02020603050405020304" pitchFamily="18" charset="0"/>
              <a:cs typeface="Times New Roman" panose="02020603050405020304" pitchFamily="18" charset="0"/>
            </a:endParaRPr>
          </a:p>
          <a:p>
            <a:r>
              <a:rPr lang="el-GR" sz="1200" dirty="0">
                <a:latin typeface="Times New Roman" panose="02020603050405020304" pitchFamily="18" charset="0"/>
                <a:cs typeface="Times New Roman" panose="02020603050405020304" pitchFamily="18" charset="0"/>
              </a:rPr>
              <a:t>H</a:t>
            </a:r>
            <a:r>
              <a:rPr lang="en-US" sz="1200" dirty="0">
                <a:latin typeface="Times New Roman" panose="02020603050405020304" pitchFamily="18" charset="0"/>
                <a:cs typeface="Times New Roman" panose="02020603050405020304" pitchFamily="18" charset="0"/>
              </a:rPr>
              <a:t>Cl</a:t>
            </a:r>
            <a:r>
              <a:rPr lang="el-GR" sz="1200" dirty="0">
                <a:latin typeface="Times New Roman" panose="02020603050405020304" pitchFamily="18" charset="0"/>
                <a:cs typeface="Times New Roman" panose="02020603050405020304" pitchFamily="18" charset="0"/>
              </a:rPr>
              <a:t> 0,5 </a:t>
            </a:r>
            <a:r>
              <a:rPr lang="el-GR" sz="1200" dirty="0" err="1">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προϊόντος</a:t>
            </a:r>
          </a:p>
        </p:txBody>
      </p:sp>
      <p:cxnSp>
        <p:nvCxnSpPr>
          <p:cNvPr id="5" name="Straight Arrow Connector 4">
            <a:extLst>
              <a:ext uri="{FF2B5EF4-FFF2-40B4-BE49-F238E27FC236}">
                <a16:creationId xmlns:a16="http://schemas.microsoft.com/office/drawing/2014/main" id="{0A0ED040-CA22-CCD4-0841-4C0F11D05DEE}"/>
              </a:ext>
            </a:extLst>
          </p:cNvPr>
          <p:cNvCxnSpPr>
            <a:cxnSpLocks/>
          </p:cNvCxnSpPr>
          <p:nvPr/>
        </p:nvCxnSpPr>
        <p:spPr>
          <a:xfrm>
            <a:off x="2928118" y="2332533"/>
            <a:ext cx="359144" cy="0"/>
          </a:xfrm>
          <a:prstGeom prst="straightConnector1">
            <a:avLst/>
          </a:prstGeom>
          <a:ln>
            <a:solidFill>
              <a:srgbClr val="357DA8"/>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1F7647D-8020-1CB3-3B85-2AFC4EEBD51A}"/>
              </a:ext>
            </a:extLst>
          </p:cNvPr>
          <p:cNvCxnSpPr>
            <a:cxnSpLocks/>
          </p:cNvCxnSpPr>
          <p:nvPr/>
        </p:nvCxnSpPr>
        <p:spPr>
          <a:xfrm flipV="1">
            <a:off x="2901467" y="3132770"/>
            <a:ext cx="359144" cy="1"/>
          </a:xfrm>
          <a:prstGeom prst="straightConnector1">
            <a:avLst/>
          </a:prstGeom>
          <a:ln>
            <a:solidFill>
              <a:srgbClr val="357DA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640EC2C-865E-28D8-3135-4B12404A9CA9}"/>
              </a:ext>
            </a:extLst>
          </p:cNvPr>
          <p:cNvCxnSpPr>
            <a:cxnSpLocks/>
          </p:cNvCxnSpPr>
          <p:nvPr/>
        </p:nvCxnSpPr>
        <p:spPr>
          <a:xfrm flipV="1">
            <a:off x="2896210" y="5208923"/>
            <a:ext cx="359144" cy="1"/>
          </a:xfrm>
          <a:prstGeom prst="straightConnector1">
            <a:avLst/>
          </a:prstGeom>
          <a:ln>
            <a:solidFill>
              <a:srgbClr val="357DA8"/>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137C175-3540-0806-80AA-08D6F7223CA6}"/>
              </a:ext>
            </a:extLst>
          </p:cNvPr>
          <p:cNvCxnSpPr>
            <a:cxnSpLocks/>
          </p:cNvCxnSpPr>
          <p:nvPr/>
        </p:nvCxnSpPr>
        <p:spPr>
          <a:xfrm flipV="1">
            <a:off x="2913216" y="4077156"/>
            <a:ext cx="359144" cy="1"/>
          </a:xfrm>
          <a:prstGeom prst="straightConnector1">
            <a:avLst/>
          </a:prstGeom>
          <a:ln>
            <a:solidFill>
              <a:srgbClr val="357DA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023DC1-D77D-196C-4E29-F4F47FBA5537}"/>
              </a:ext>
            </a:extLst>
          </p:cNvPr>
          <p:cNvCxnSpPr>
            <a:cxnSpLocks/>
          </p:cNvCxnSpPr>
          <p:nvPr/>
        </p:nvCxnSpPr>
        <p:spPr>
          <a:xfrm flipV="1">
            <a:off x="3632179" y="2979357"/>
            <a:ext cx="359144" cy="1"/>
          </a:xfrm>
          <a:prstGeom prst="straightConnector1">
            <a:avLst/>
          </a:prstGeom>
          <a:ln>
            <a:solidFill>
              <a:srgbClr val="357DA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1038552-E607-7D8E-976B-EFE5DBB4710D}"/>
              </a:ext>
            </a:extLst>
          </p:cNvPr>
          <p:cNvCxnSpPr>
            <a:cxnSpLocks/>
          </p:cNvCxnSpPr>
          <p:nvPr/>
        </p:nvCxnSpPr>
        <p:spPr>
          <a:xfrm flipV="1">
            <a:off x="3625154" y="4542864"/>
            <a:ext cx="359144" cy="1"/>
          </a:xfrm>
          <a:prstGeom prst="straightConnector1">
            <a:avLst/>
          </a:prstGeom>
          <a:ln>
            <a:solidFill>
              <a:srgbClr val="357DA8"/>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3502E65-F1DD-E88D-F978-E7918C5640F9}"/>
              </a:ext>
            </a:extLst>
          </p:cNvPr>
          <p:cNvSpPr txBox="1"/>
          <p:nvPr/>
        </p:nvSpPr>
        <p:spPr>
          <a:xfrm>
            <a:off x="6793667" y="3271920"/>
            <a:ext cx="4452459" cy="1169551"/>
          </a:xfrm>
          <a:prstGeom prst="rect">
            <a:avLst/>
          </a:prstGeom>
          <a:solidFill>
            <a:schemeClr val="bg1"/>
          </a:solidFill>
        </p:spPr>
        <p:txBody>
          <a:bodyPr wrap="square" rtlCol="0" anchor="ctr">
            <a:spAutoFit/>
          </a:bodyPr>
          <a:lstStyle/>
          <a:p>
            <a:r>
              <a:rPr lang="el-GR" sz="1400" u="sng" dirty="0">
                <a:latin typeface="Times New Roman" panose="02020603050405020304" pitchFamily="18" charset="0"/>
                <a:cs typeface="Times New Roman" panose="02020603050405020304" pitchFamily="18" charset="0"/>
              </a:rPr>
              <a:t>Μάζα προϊόντων</a:t>
            </a:r>
          </a:p>
          <a:p>
            <a:r>
              <a:rPr lang="el-GR" sz="1400"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προϊόντος </a:t>
            </a:r>
            <a:r>
              <a:rPr lang="el-GR" sz="1400" dirty="0" err="1">
                <a:latin typeface="Times New Roman" panose="02020603050405020304" pitchFamily="18" charset="0"/>
                <a:cs typeface="Times New Roman" panose="02020603050405020304" pitchFamily="18" charset="0"/>
              </a:rPr>
              <a:t>βιο</a:t>
            </a:r>
            <a:r>
              <a:rPr lang="el-GR" sz="1400" dirty="0">
                <a:latin typeface="Times New Roman" panose="02020603050405020304" pitchFamily="18" charset="0"/>
                <a:cs typeface="Times New Roman" panose="02020603050405020304" pitchFamily="18" charset="0"/>
              </a:rPr>
              <a:t>-πολυμερές + 2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ζωοτροφής  = 3 </a:t>
            </a:r>
            <a:r>
              <a:rPr lang="en-US" sz="1400" dirty="0">
                <a:latin typeface="Times New Roman" panose="02020603050405020304" pitchFamily="18" charset="0"/>
                <a:cs typeface="Times New Roman" panose="02020603050405020304" pitchFamily="18" charset="0"/>
              </a:rPr>
              <a:t>kg</a:t>
            </a:r>
          </a:p>
          <a:p>
            <a:r>
              <a:rPr lang="el-GR" sz="1400" dirty="0">
                <a:latin typeface="Times New Roman" panose="02020603050405020304" pitchFamily="18" charset="0"/>
                <a:cs typeface="Times New Roman" panose="02020603050405020304" pitchFamily="18" charset="0"/>
              </a:rPr>
              <a:t>15,55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/3=5,18 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/kg</a:t>
            </a:r>
          </a:p>
          <a:p>
            <a:r>
              <a:rPr lang="el-GR" sz="1400"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προϊόντος </a:t>
            </a:r>
            <a:r>
              <a:rPr lang="el-GR" sz="1400" dirty="0" err="1">
                <a:latin typeface="Times New Roman" panose="02020603050405020304" pitchFamily="18" charset="0"/>
                <a:cs typeface="Times New Roman" panose="02020603050405020304" pitchFamily="18" charset="0"/>
              </a:rPr>
              <a:t>βιο</a:t>
            </a:r>
            <a:r>
              <a:rPr lang="el-GR" sz="1400" dirty="0">
                <a:latin typeface="Times New Roman" panose="02020603050405020304" pitchFamily="18" charset="0"/>
                <a:cs typeface="Times New Roman" panose="02020603050405020304" pitchFamily="18" charset="0"/>
              </a:rPr>
              <a:t>-πολυμερές</a:t>
            </a:r>
            <a:r>
              <a:rPr lang="en-US" sz="1400" dirty="0">
                <a:latin typeface="Times New Roman" panose="02020603050405020304" pitchFamily="18" charset="0"/>
                <a:cs typeface="Times New Roman" panose="02020603050405020304" pitchFamily="18" charset="0"/>
              </a:rPr>
              <a:t>= 5,18 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/kg</a:t>
            </a:r>
          </a:p>
          <a:p>
            <a:r>
              <a:rPr lang="el-GR" sz="1400"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προϊόντος ζωοτροφής</a:t>
            </a:r>
            <a:r>
              <a:rPr lang="en-US" sz="1400" dirty="0">
                <a:latin typeface="Times New Roman" panose="02020603050405020304" pitchFamily="18" charset="0"/>
                <a:cs typeface="Times New Roman" panose="02020603050405020304" pitchFamily="18" charset="0"/>
              </a:rPr>
              <a:t>= 5,18 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/kg</a:t>
            </a:r>
          </a:p>
        </p:txBody>
      </p:sp>
      <p:sp>
        <p:nvSpPr>
          <p:cNvPr id="28" name="TextBox 27">
            <a:extLst>
              <a:ext uri="{FF2B5EF4-FFF2-40B4-BE49-F238E27FC236}">
                <a16:creationId xmlns:a16="http://schemas.microsoft.com/office/drawing/2014/main" id="{28644F00-CEF1-7D8B-D90F-7B270838EE79}"/>
              </a:ext>
            </a:extLst>
          </p:cNvPr>
          <p:cNvSpPr txBox="1"/>
          <p:nvPr/>
        </p:nvSpPr>
        <p:spPr>
          <a:xfrm>
            <a:off x="6776462" y="415192"/>
            <a:ext cx="4321687" cy="1169551"/>
          </a:xfrm>
          <a:prstGeom prst="rect">
            <a:avLst/>
          </a:prstGeom>
          <a:solidFill>
            <a:schemeClr val="bg1"/>
          </a:solidFill>
        </p:spPr>
        <p:txBody>
          <a:bodyPr wrap="square" rtlCol="0" anchor="ctr">
            <a:spAutoFit/>
          </a:bodyPr>
          <a:lstStyle/>
          <a:p>
            <a:r>
              <a:rPr lang="el-GR" sz="1400" dirty="0">
                <a:latin typeface="Times New Roman" panose="02020603050405020304" pitchFamily="18" charset="0"/>
                <a:cs typeface="Times New Roman" panose="02020603050405020304" pitchFamily="18" charset="0"/>
              </a:rPr>
              <a:t>Ενέργεια=8 </a:t>
            </a:r>
            <a:r>
              <a:rPr lang="en-US" sz="1400" dirty="0">
                <a:latin typeface="Times New Roman" panose="02020603050405020304" pitchFamily="18" charset="0"/>
                <a:cs typeface="Times New Roman" panose="02020603050405020304" pitchFamily="18" charset="0"/>
              </a:rPr>
              <a:t>kJ</a:t>
            </a:r>
            <a:r>
              <a:rPr lang="el-GR" sz="1400" dirty="0">
                <a:latin typeface="Times New Roman" panose="02020603050405020304" pitchFamily="18" charset="0"/>
                <a:cs typeface="Times New Roman" panose="02020603050405020304" pitchFamily="18" charset="0"/>
              </a:rPr>
              <a:t> (καλλιέργεια) + 12 </a:t>
            </a:r>
            <a:r>
              <a:rPr lang="en-US" sz="1400" dirty="0">
                <a:latin typeface="Times New Roman" panose="02020603050405020304" pitchFamily="18" charset="0"/>
                <a:cs typeface="Times New Roman" panose="02020603050405020304" pitchFamily="18" charset="0"/>
              </a:rPr>
              <a:t>kJ (</a:t>
            </a:r>
            <a:r>
              <a:rPr lang="el-GR" sz="1400" dirty="0">
                <a:latin typeface="Times New Roman" panose="02020603050405020304" pitchFamily="18" charset="0"/>
                <a:cs typeface="Times New Roman" panose="02020603050405020304" pitchFamily="18" charset="0"/>
              </a:rPr>
              <a:t>επεξεργασία) + </a:t>
            </a:r>
            <a:r>
              <a:rPr lang="en-US" sz="1400" dirty="0">
                <a:latin typeface="Times New Roman" panose="02020603050405020304" pitchFamily="18" charset="0"/>
                <a:cs typeface="Times New Roman" panose="02020603050405020304" pitchFamily="18" charset="0"/>
              </a:rPr>
              <a:t>4</a:t>
            </a:r>
            <a:r>
              <a:rPr lang="el-GR"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kJ (</a:t>
            </a:r>
            <a:r>
              <a:rPr lang="el-GR" sz="1400" dirty="0">
                <a:latin typeface="Times New Roman" panose="02020603050405020304" pitchFamily="18" charset="0"/>
                <a:cs typeface="Times New Roman" panose="02020603050405020304" pitchFamily="18" charset="0"/>
              </a:rPr>
              <a:t>παραγωγή) </a:t>
            </a:r>
            <a:r>
              <a:rPr lang="en-US" sz="1400" dirty="0">
                <a:latin typeface="Times New Roman" panose="02020603050405020304" pitchFamily="18" charset="0"/>
                <a:cs typeface="Times New Roman" panose="02020603050405020304" pitchFamily="18" charset="0"/>
              </a:rPr>
              <a:t>+8 kJ (</a:t>
            </a:r>
            <a:r>
              <a:rPr lang="el-GR" sz="1400" dirty="0">
                <a:latin typeface="Times New Roman" panose="02020603050405020304" pitchFamily="18" charset="0"/>
                <a:cs typeface="Times New Roman" panose="02020603050405020304" pitchFamily="18" charset="0"/>
              </a:rPr>
              <a:t>παραγωγή ζωοτροφής)= </a:t>
            </a:r>
            <a:r>
              <a:rPr lang="el-GR" sz="1400" b="1" dirty="0">
                <a:latin typeface="Times New Roman" panose="02020603050405020304" pitchFamily="18" charset="0"/>
                <a:cs typeface="Times New Roman" panose="02020603050405020304" pitchFamily="18" charset="0"/>
              </a:rPr>
              <a:t>32 </a:t>
            </a:r>
            <a:r>
              <a:rPr lang="en-US" sz="1400" b="1" dirty="0">
                <a:latin typeface="Times New Roman" panose="02020603050405020304" pitchFamily="18" charset="0"/>
                <a:cs typeface="Times New Roman" panose="02020603050405020304" pitchFamily="18" charset="0"/>
              </a:rPr>
              <a:t>kJ</a:t>
            </a:r>
          </a:p>
          <a:p>
            <a:r>
              <a:rPr lang="el-GR" sz="1400" dirty="0">
                <a:latin typeface="Times New Roman" panose="02020603050405020304" pitchFamily="18" charset="0"/>
                <a:cs typeface="Times New Roman" panose="02020603050405020304" pitchFamily="18" charset="0"/>
              </a:rPr>
              <a:t>Φυτοφάρμακα</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0</a:t>
            </a:r>
            <a:r>
              <a:rPr lang="el-GR" sz="1400" b="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04 kg</a:t>
            </a:r>
          </a:p>
          <a:p>
            <a:r>
              <a:rPr lang="en-US" sz="1400" dirty="0">
                <a:latin typeface="Times New Roman" panose="02020603050405020304" pitchFamily="18" charset="0"/>
                <a:cs typeface="Times New Roman" panose="02020603050405020304" pitchFamily="18" charset="0"/>
              </a:rPr>
              <a:t>NaOH =1 kg (</a:t>
            </a:r>
            <a:r>
              <a:rPr lang="el-GR" sz="1400" dirty="0">
                <a:latin typeface="Times New Roman" panose="02020603050405020304" pitchFamily="18" charset="0"/>
                <a:cs typeface="Times New Roman" panose="02020603050405020304" pitchFamily="18" charset="0"/>
              </a:rPr>
              <a:t>επεξεργασία) + 0.5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(παραγωγή)</a:t>
            </a:r>
            <a:r>
              <a:rPr lang="en-US"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1</a:t>
            </a:r>
            <a:r>
              <a:rPr lang="el-GR" sz="1400" b="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5 kg</a:t>
            </a:r>
            <a:endParaRPr lang="el-GR" sz="1400" b="1"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HCl =</a:t>
            </a:r>
            <a:r>
              <a:rPr lang="el-GR" sz="1400" b="1" dirty="0">
                <a:latin typeface="Times New Roman" panose="02020603050405020304" pitchFamily="18" charset="0"/>
                <a:cs typeface="Times New Roman" panose="02020603050405020304" pitchFamily="18" charset="0"/>
              </a:rPr>
              <a:t>0,5 </a:t>
            </a:r>
            <a:r>
              <a:rPr lang="en-US" sz="1400" b="1" dirty="0">
                <a:latin typeface="Times New Roman" panose="02020603050405020304" pitchFamily="18" charset="0"/>
                <a:cs typeface="Times New Roman" panose="02020603050405020304" pitchFamily="18" charset="0"/>
              </a:rPr>
              <a:t>kg</a:t>
            </a:r>
            <a:r>
              <a:rPr lang="el-GR" sz="1400" b="1"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(παραγωγή)</a:t>
            </a:r>
            <a:endParaRPr lang="en-US" sz="14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46A401F4-700C-175A-0571-D9A03BA5D2D0}"/>
              </a:ext>
            </a:extLst>
          </p:cNvPr>
          <p:cNvSpPr txBox="1"/>
          <p:nvPr/>
        </p:nvSpPr>
        <p:spPr>
          <a:xfrm>
            <a:off x="5550532" y="3511750"/>
            <a:ext cx="1124108" cy="584775"/>
          </a:xfrm>
          <a:prstGeom prst="rect">
            <a:avLst/>
          </a:prstGeom>
          <a:solidFill>
            <a:srgbClr val="FFC000"/>
          </a:solidFill>
        </p:spPr>
        <p:txBody>
          <a:bodyPr wrap="square">
            <a:spAutoFit/>
          </a:bodyPr>
          <a:lstStyle/>
          <a:p>
            <a:r>
              <a:rPr lang="el-GR" sz="1600" dirty="0">
                <a:latin typeface="Times New Roman" panose="02020603050405020304" pitchFamily="18" charset="0"/>
                <a:ea typeface="Verdana" panose="020B0604030504040204" pitchFamily="34" charset="0"/>
                <a:cs typeface="Times New Roman" panose="02020603050405020304" pitchFamily="18" charset="0"/>
              </a:rPr>
              <a:t>Κατανομής κατά μάζα</a:t>
            </a:r>
            <a:endParaRPr lang="en-US" sz="1600" dirty="0"/>
          </a:p>
        </p:txBody>
      </p:sp>
      <p:sp>
        <p:nvSpPr>
          <p:cNvPr id="31" name="TextBox 30">
            <a:extLst>
              <a:ext uri="{FF2B5EF4-FFF2-40B4-BE49-F238E27FC236}">
                <a16:creationId xmlns:a16="http://schemas.microsoft.com/office/drawing/2014/main" id="{449EEAF3-E05C-52E8-18DC-D5E5BCF5678E}"/>
              </a:ext>
            </a:extLst>
          </p:cNvPr>
          <p:cNvSpPr txBox="1"/>
          <p:nvPr/>
        </p:nvSpPr>
        <p:spPr>
          <a:xfrm>
            <a:off x="5758137" y="744299"/>
            <a:ext cx="916503" cy="376834"/>
          </a:xfrm>
          <a:prstGeom prst="rect">
            <a:avLst/>
          </a:prstGeom>
          <a:solidFill>
            <a:srgbClr val="FFC000"/>
          </a:solidFill>
        </p:spPr>
        <p:txBody>
          <a:bodyPr wrap="square" rtlCol="0" anchor="ctr">
            <a:spAutoFit/>
          </a:bodyPr>
          <a:lstStyle/>
          <a:p>
            <a:pPr>
              <a:lnSpc>
                <a:spcPct val="150000"/>
              </a:lnSpc>
            </a:pPr>
            <a:r>
              <a:rPr lang="el-GR" sz="1400" dirty="0">
                <a:latin typeface="Times New Roman" panose="02020603050405020304" pitchFamily="18" charset="0"/>
                <a:cs typeface="Times New Roman" panose="02020603050405020304" pitchFamily="18" charset="0"/>
              </a:rPr>
              <a:t>Συνολικά </a:t>
            </a:r>
          </a:p>
        </p:txBody>
      </p:sp>
      <p:sp>
        <p:nvSpPr>
          <p:cNvPr id="36" name="TextBox 35">
            <a:extLst>
              <a:ext uri="{FF2B5EF4-FFF2-40B4-BE49-F238E27FC236}">
                <a16:creationId xmlns:a16="http://schemas.microsoft.com/office/drawing/2014/main" id="{0AC948D7-7578-F4E1-C081-6FE587DA1DCD}"/>
              </a:ext>
            </a:extLst>
          </p:cNvPr>
          <p:cNvSpPr txBox="1"/>
          <p:nvPr/>
        </p:nvSpPr>
        <p:spPr>
          <a:xfrm>
            <a:off x="5706203" y="1966207"/>
            <a:ext cx="968437" cy="523220"/>
          </a:xfrm>
          <a:prstGeom prst="rect">
            <a:avLst/>
          </a:prstGeom>
          <a:solidFill>
            <a:srgbClr val="FFC000"/>
          </a:solidFill>
        </p:spPr>
        <p:txBody>
          <a:bodyPr wrap="square" rtlCol="0" anchor="ctr">
            <a:spAutoFit/>
          </a:bodyPr>
          <a:lstStyle/>
          <a:p>
            <a:r>
              <a:rPr lang="el-GR" sz="1400" dirty="0">
                <a:latin typeface="Times New Roman" panose="02020603050405020304" pitchFamily="18" charset="0"/>
                <a:cs typeface="Times New Roman" panose="02020603050405020304" pitchFamily="18" charset="0"/>
              </a:rPr>
              <a:t>Συνολικά</a:t>
            </a:r>
            <a:r>
              <a:rPr lang="en-US"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dirty="0">
                <a:latin typeface="Times New Roman" panose="02020603050405020304" pitchFamily="18" charset="0"/>
                <a:cs typeface="Times New Roman" panose="02020603050405020304" pitchFamily="18" charset="0"/>
              </a:rPr>
              <a:t> </a:t>
            </a:r>
          </a:p>
        </p:txBody>
      </p:sp>
      <p:sp>
        <p:nvSpPr>
          <p:cNvPr id="37" name="TextBox 36">
            <a:extLst>
              <a:ext uri="{FF2B5EF4-FFF2-40B4-BE49-F238E27FC236}">
                <a16:creationId xmlns:a16="http://schemas.microsoft.com/office/drawing/2014/main" id="{53B5034D-4115-E905-18C7-1A1A17FEDF3A}"/>
              </a:ext>
            </a:extLst>
          </p:cNvPr>
          <p:cNvSpPr txBox="1"/>
          <p:nvPr/>
        </p:nvSpPr>
        <p:spPr>
          <a:xfrm>
            <a:off x="6793667" y="1763287"/>
            <a:ext cx="5129274" cy="1169551"/>
          </a:xfrm>
          <a:prstGeom prst="rect">
            <a:avLst/>
          </a:prstGeom>
          <a:solidFill>
            <a:schemeClr val="bg1"/>
          </a:solidFill>
        </p:spPr>
        <p:txBody>
          <a:bodyPr wrap="square" rtlCol="0" anchor="ctr">
            <a:spAutoFit/>
          </a:bodyPr>
          <a:lstStyle/>
          <a:p>
            <a:r>
              <a:rPr lang="el-GR" sz="1400" dirty="0">
                <a:latin typeface="Times New Roman" panose="02020603050405020304" pitchFamily="18" charset="0"/>
                <a:cs typeface="Times New Roman" panose="02020603050405020304" pitchFamily="18" charset="0"/>
              </a:rPr>
              <a:t>Ενέργεια=</a:t>
            </a:r>
            <a:r>
              <a:rPr lang="el-GR" sz="1400" b="1" dirty="0">
                <a:latin typeface="Times New Roman" panose="02020603050405020304" pitchFamily="18" charset="0"/>
                <a:cs typeface="Times New Roman" panose="02020603050405020304" pitchFamily="18" charset="0"/>
              </a:rPr>
              <a:t>32 </a:t>
            </a:r>
            <a:r>
              <a:rPr lang="en-US" sz="1400" b="1" dirty="0">
                <a:latin typeface="Times New Roman" panose="02020603050405020304" pitchFamily="18" charset="0"/>
                <a:cs typeface="Times New Roman" panose="02020603050405020304" pitchFamily="18" charset="0"/>
              </a:rPr>
              <a:t>kJ * 0.5=16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b="1" dirty="0">
                <a:latin typeface="Times New Roman" panose="02020603050405020304" pitchFamily="18" charset="0"/>
                <a:cs typeface="Times New Roman" panose="02020603050405020304" pitchFamily="18" charset="0"/>
              </a:rPr>
              <a:t> </a:t>
            </a:r>
          </a:p>
          <a:p>
            <a:r>
              <a:rPr lang="el-GR" sz="1400" dirty="0">
                <a:latin typeface="Times New Roman" panose="02020603050405020304" pitchFamily="18" charset="0"/>
                <a:cs typeface="Times New Roman" panose="02020603050405020304" pitchFamily="18" charset="0"/>
              </a:rPr>
              <a:t>Φυτοφάρμακα</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0.04 kg * 140= 5.6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b="1"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NaOH =</a:t>
            </a:r>
            <a:r>
              <a:rPr lang="en-US" sz="1400" b="1" dirty="0">
                <a:latin typeface="Times New Roman" panose="02020603050405020304" pitchFamily="18" charset="0"/>
                <a:cs typeface="Times New Roman" panose="02020603050405020304" pitchFamily="18" charset="0"/>
              </a:rPr>
              <a:t>1</a:t>
            </a:r>
            <a:r>
              <a:rPr lang="el-GR" sz="1400" b="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5 kg * 1</a:t>
            </a:r>
            <a:r>
              <a:rPr lang="el-GR" sz="1400" b="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1= 1</a:t>
            </a:r>
            <a:r>
              <a:rPr lang="el-GR" sz="1400" b="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65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b="1"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HCl =</a:t>
            </a:r>
            <a:r>
              <a:rPr lang="el-GR" sz="1400" b="1" dirty="0">
                <a:latin typeface="Times New Roman" panose="02020603050405020304" pitchFamily="18" charset="0"/>
                <a:cs typeface="Times New Roman" panose="02020603050405020304" pitchFamily="18" charset="0"/>
              </a:rPr>
              <a:t>0,5 </a:t>
            </a:r>
            <a:r>
              <a:rPr lang="en-US" sz="1400" b="1" dirty="0">
                <a:latin typeface="Times New Roman" panose="02020603050405020304" pitchFamily="18" charset="0"/>
                <a:cs typeface="Times New Roman" panose="02020603050405020304" pitchFamily="18" charset="0"/>
              </a:rPr>
              <a:t>kg</a:t>
            </a:r>
            <a:r>
              <a:rPr lang="el-GR"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0</a:t>
            </a:r>
            <a:r>
              <a:rPr lang="el-GR" sz="1400" b="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6=0</a:t>
            </a:r>
            <a:r>
              <a:rPr lang="el-GR" sz="1400" b="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3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b="1" dirty="0">
                <a:latin typeface="Times New Roman" panose="02020603050405020304" pitchFamily="18" charset="0"/>
                <a:cs typeface="Times New Roman" panose="02020603050405020304" pitchFamily="18" charset="0"/>
              </a:rPr>
              <a:t> </a:t>
            </a:r>
          </a:p>
          <a:p>
            <a:r>
              <a:rPr lang="el-GR" sz="1400" b="1" dirty="0">
                <a:latin typeface="Times New Roman" panose="02020603050405020304" pitchFamily="18" charset="0"/>
                <a:cs typeface="Times New Roman" panose="02020603050405020304" pitchFamily="18" charset="0"/>
              </a:rPr>
              <a:t>Σύνολο: 23,55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b="1" dirty="0">
                <a:latin typeface="Times New Roman" panose="02020603050405020304" pitchFamily="18" charset="0"/>
                <a:cs typeface="Times New Roman" panose="02020603050405020304" pitchFamily="18" charset="0"/>
              </a:rPr>
              <a:t>-8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b="1"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(απορρόφηση)=15,55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
        <p:nvSpPr>
          <p:cNvPr id="39" name="TextBox 38">
            <a:extLst>
              <a:ext uri="{FF2B5EF4-FFF2-40B4-BE49-F238E27FC236}">
                <a16:creationId xmlns:a16="http://schemas.microsoft.com/office/drawing/2014/main" id="{221F30E6-8B28-F4BE-0175-E6038039D907}"/>
              </a:ext>
            </a:extLst>
          </p:cNvPr>
          <p:cNvSpPr txBox="1"/>
          <p:nvPr/>
        </p:nvSpPr>
        <p:spPr>
          <a:xfrm>
            <a:off x="5075464" y="4783205"/>
            <a:ext cx="1599176" cy="584775"/>
          </a:xfrm>
          <a:prstGeom prst="rect">
            <a:avLst/>
          </a:prstGeom>
          <a:solidFill>
            <a:srgbClr val="FFC000"/>
          </a:solidFill>
        </p:spPr>
        <p:txBody>
          <a:bodyPr wrap="square">
            <a:spAutoFit/>
          </a:bodyPr>
          <a:lstStyle/>
          <a:p>
            <a:r>
              <a:rPr lang="el-GR" sz="1600" dirty="0">
                <a:latin typeface="Times New Roman" panose="02020603050405020304" pitchFamily="18" charset="0"/>
                <a:ea typeface="Verdana" panose="020B0604030504040204" pitchFamily="34" charset="0"/>
                <a:cs typeface="Times New Roman" panose="02020603050405020304" pitchFamily="18" charset="0"/>
              </a:rPr>
              <a:t>Κατανομής κατά οικονομική αξία</a:t>
            </a:r>
            <a:endParaRPr lang="en-US" sz="1600" dirty="0"/>
          </a:p>
        </p:txBody>
      </p:sp>
      <p:sp>
        <p:nvSpPr>
          <p:cNvPr id="44" name="TextBox 43">
            <a:extLst>
              <a:ext uri="{FF2B5EF4-FFF2-40B4-BE49-F238E27FC236}">
                <a16:creationId xmlns:a16="http://schemas.microsoft.com/office/drawing/2014/main" id="{04B4D986-95E8-6711-8487-50569AEBCE10}"/>
              </a:ext>
            </a:extLst>
          </p:cNvPr>
          <p:cNvSpPr txBox="1"/>
          <p:nvPr/>
        </p:nvSpPr>
        <p:spPr>
          <a:xfrm>
            <a:off x="6793668" y="4624147"/>
            <a:ext cx="5197894" cy="1169551"/>
          </a:xfrm>
          <a:prstGeom prst="rect">
            <a:avLst/>
          </a:prstGeom>
          <a:solidFill>
            <a:schemeClr val="bg1"/>
          </a:solidFill>
        </p:spPr>
        <p:txBody>
          <a:bodyPr wrap="square" rtlCol="0" anchor="ctr">
            <a:spAutoFit/>
          </a:bodyPr>
          <a:lstStyle/>
          <a:p>
            <a:r>
              <a:rPr lang="el-GR" sz="1400" u="sng" dirty="0">
                <a:latin typeface="Times New Roman" panose="02020603050405020304" pitchFamily="18" charset="0"/>
                <a:cs typeface="Times New Roman" panose="02020603050405020304" pitchFamily="18" charset="0"/>
              </a:rPr>
              <a:t>Οικονομική αξία προϊόντων</a:t>
            </a:r>
          </a:p>
          <a:p>
            <a:r>
              <a:rPr lang="el-GR" sz="1400"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προϊόντος </a:t>
            </a:r>
            <a:r>
              <a:rPr lang="el-GR" sz="1400" dirty="0" err="1">
                <a:latin typeface="Times New Roman" panose="02020603050405020304" pitchFamily="18" charset="0"/>
                <a:cs typeface="Times New Roman" panose="02020603050405020304" pitchFamily="18" charset="0"/>
              </a:rPr>
              <a:t>βιο</a:t>
            </a:r>
            <a:r>
              <a:rPr lang="el-GR" sz="1400" dirty="0">
                <a:latin typeface="Times New Roman" panose="02020603050405020304" pitchFamily="18" charset="0"/>
                <a:cs typeface="Times New Roman" panose="02020603050405020304" pitchFamily="18" charset="0"/>
              </a:rPr>
              <a:t>-πολυμερές *$5 + 2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ζωοτροφής * $1.5  = $8</a:t>
            </a:r>
            <a:endParaRPr lang="en-US" sz="1400" dirty="0">
              <a:latin typeface="Times New Roman" panose="02020603050405020304" pitchFamily="18" charset="0"/>
              <a:cs typeface="Times New Roman" panose="02020603050405020304" pitchFamily="18" charset="0"/>
            </a:endParaRPr>
          </a:p>
          <a:p>
            <a:r>
              <a:rPr lang="el-GR" sz="1400" dirty="0">
                <a:latin typeface="Times New Roman" panose="02020603050405020304" pitchFamily="18" charset="0"/>
                <a:cs typeface="Times New Roman" panose="02020603050405020304" pitchFamily="18" charset="0"/>
              </a:rPr>
              <a:t>15,55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a:t>
            </a:r>
            <a:r>
              <a:rPr lang="el-GR" sz="1400" dirty="0">
                <a:latin typeface="Times New Roman" panose="02020603050405020304" pitchFamily="18" charset="0"/>
                <a:cs typeface="Times New Roman" panose="02020603050405020304" pitchFamily="18" charset="0"/>
              </a:rPr>
              <a:t>8</a:t>
            </a:r>
            <a:r>
              <a:rPr lang="en-US" sz="1400" dirty="0">
                <a:latin typeface="Times New Roman" panose="02020603050405020304" pitchFamily="18" charset="0"/>
                <a:cs typeface="Times New Roman" panose="02020603050405020304" pitchFamily="18" charset="0"/>
              </a:rPr>
              <a:t>=</a:t>
            </a:r>
            <a:r>
              <a:rPr lang="el-GR" sz="1400" dirty="0">
                <a:latin typeface="Times New Roman" panose="02020603050405020304" pitchFamily="18" charset="0"/>
                <a:cs typeface="Times New Roman" panose="02020603050405020304" pitchFamily="18" charset="0"/>
              </a:rPr>
              <a:t>1,94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/kg</a:t>
            </a:r>
          </a:p>
          <a:p>
            <a:r>
              <a:rPr lang="el-GR" sz="1400"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προϊόντος </a:t>
            </a:r>
            <a:r>
              <a:rPr lang="el-GR" sz="1400" dirty="0" err="1">
                <a:latin typeface="Times New Roman" panose="02020603050405020304" pitchFamily="18" charset="0"/>
                <a:cs typeface="Times New Roman" panose="02020603050405020304" pitchFamily="18" charset="0"/>
              </a:rPr>
              <a:t>βιο</a:t>
            </a:r>
            <a:r>
              <a:rPr lang="el-GR" sz="1400" dirty="0">
                <a:latin typeface="Times New Roman" panose="02020603050405020304" pitchFamily="18" charset="0"/>
                <a:cs typeface="Times New Roman" panose="02020603050405020304" pitchFamily="18" charset="0"/>
              </a:rPr>
              <a:t>-πολυμερές</a:t>
            </a:r>
            <a:r>
              <a:rPr lang="en-US" sz="1400"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1,94</a:t>
            </a:r>
            <a:r>
              <a:rPr lang="en-US" sz="1400" dirty="0">
                <a:latin typeface="Times New Roman" panose="02020603050405020304" pitchFamily="18" charset="0"/>
                <a:cs typeface="Times New Roman" panose="02020603050405020304" pitchFamily="18" charset="0"/>
              </a:rPr>
              <a:t> 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*$5= 9,71</a:t>
            </a:r>
            <a:r>
              <a:rPr lang="en-US" sz="1400" dirty="0">
                <a:latin typeface="Times New Roman" panose="02020603050405020304" pitchFamily="18" charset="0"/>
                <a:cs typeface="Times New Roman" panose="02020603050405020304" pitchFamily="18" charset="0"/>
              </a:rPr>
              <a:t> kgCO</a:t>
            </a:r>
            <a:r>
              <a:rPr lang="en-US" sz="1400" baseline="-25000" dirty="0">
                <a:latin typeface="Times New Roman" panose="02020603050405020304" pitchFamily="18" charset="0"/>
                <a:cs typeface="Times New Roman" panose="02020603050405020304" pitchFamily="18" charset="0"/>
              </a:rPr>
              <a:t>2-eq</a:t>
            </a:r>
            <a:endParaRPr lang="en-US" sz="1400" dirty="0">
              <a:latin typeface="Times New Roman" panose="02020603050405020304" pitchFamily="18" charset="0"/>
              <a:cs typeface="Times New Roman" panose="02020603050405020304" pitchFamily="18" charset="0"/>
            </a:endParaRPr>
          </a:p>
          <a:p>
            <a:r>
              <a:rPr lang="el-GR" sz="1400"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προϊόντος ζωοτροφής</a:t>
            </a:r>
            <a:r>
              <a:rPr lang="en-US" sz="1400"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1,94</a:t>
            </a:r>
            <a:r>
              <a:rPr lang="en-US" sz="1400" dirty="0">
                <a:latin typeface="Times New Roman" panose="02020603050405020304" pitchFamily="18" charset="0"/>
                <a:cs typeface="Times New Roman" panose="02020603050405020304" pitchFamily="18" charset="0"/>
              </a:rPr>
              <a:t> 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*$1,5= 2,91</a:t>
            </a:r>
            <a:r>
              <a:rPr lang="en-US" sz="1400" dirty="0">
                <a:latin typeface="Times New Roman" panose="02020603050405020304" pitchFamily="18" charset="0"/>
                <a:cs typeface="Times New Roman" panose="02020603050405020304" pitchFamily="18" charset="0"/>
              </a:rPr>
              <a:t> kgCO</a:t>
            </a:r>
            <a:r>
              <a:rPr lang="en-US" sz="1400" baseline="-25000" dirty="0">
                <a:latin typeface="Times New Roman" panose="02020603050405020304" pitchFamily="18" charset="0"/>
                <a:cs typeface="Times New Roman" panose="02020603050405020304" pitchFamily="18" charset="0"/>
              </a:rPr>
              <a:t>2-eq</a:t>
            </a:r>
            <a:endParaRPr lang="en-US" sz="1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06CB243-D16D-99CC-07DF-BAF9C3B9DABE}"/>
              </a:ext>
            </a:extLst>
          </p:cNvPr>
          <p:cNvSpPr txBox="1"/>
          <p:nvPr/>
        </p:nvSpPr>
        <p:spPr>
          <a:xfrm>
            <a:off x="2042452" y="519789"/>
            <a:ext cx="1008862" cy="369332"/>
          </a:xfrm>
          <a:prstGeom prst="rect">
            <a:avLst/>
          </a:prstGeom>
          <a:solidFill>
            <a:srgbClr val="FFC000"/>
          </a:solidFill>
        </p:spPr>
        <p:txBody>
          <a:bodyPr wrap="square" rtlCol="0">
            <a:spAutoFit/>
          </a:bodyPr>
          <a:lstStyle/>
          <a:p>
            <a:r>
              <a:rPr lang="el-GR" dirty="0">
                <a:latin typeface="Times New Roman" panose="02020603050405020304" pitchFamily="18" charset="0"/>
                <a:cs typeface="Times New Roman" panose="02020603050405020304" pitchFamily="18" charset="0"/>
              </a:rPr>
              <a:t>Ισοζύγιο</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43FEEE7-295A-BFDD-6195-429A24BC8A7C}"/>
              </a:ext>
            </a:extLst>
          </p:cNvPr>
          <p:cNvSpPr txBox="1"/>
          <p:nvPr/>
        </p:nvSpPr>
        <p:spPr>
          <a:xfrm>
            <a:off x="1735494" y="5906173"/>
            <a:ext cx="3814678" cy="757195"/>
          </a:xfrm>
          <a:prstGeom prst="rect">
            <a:avLst/>
          </a:prstGeom>
          <a:solidFill>
            <a:schemeClr val="bg1"/>
          </a:solidFill>
        </p:spPr>
        <p:txBody>
          <a:bodyPr wrap="square" rtlCol="0" anchor="ctr">
            <a:spAutoFit/>
          </a:bodyPr>
          <a:lstStyle/>
          <a:p>
            <a:pPr>
              <a:lnSpc>
                <a:spcPct val="150000"/>
              </a:lnSpc>
            </a:pPr>
            <a:r>
              <a:rPr lang="el-GR" sz="1000" dirty="0">
                <a:latin typeface="Times New Roman" panose="02020603050405020304" pitchFamily="18" charset="0"/>
                <a:cs typeface="Times New Roman" panose="02020603050405020304" pitchFamily="18" charset="0"/>
              </a:rPr>
              <a:t>* Υπάρχει και 1 </a:t>
            </a:r>
            <a:r>
              <a:rPr lang="en-US" sz="1000" dirty="0">
                <a:latin typeface="Times New Roman" panose="02020603050405020304" pitchFamily="18" charset="0"/>
                <a:cs typeface="Times New Roman" panose="02020603050405020304" pitchFamily="18" charset="0"/>
              </a:rPr>
              <a:t>kg </a:t>
            </a:r>
            <a:r>
              <a:rPr lang="el-GR" sz="1000" dirty="0">
                <a:latin typeface="Times New Roman" panose="02020603050405020304" pitchFamily="18" charset="0"/>
                <a:cs typeface="Times New Roman" panose="02020603050405020304" pitchFamily="18" charset="0"/>
              </a:rPr>
              <a:t>βιομάζα μικροοργανισμών το οποίο καίγεται και δίνει ενέργεια στο σύστημα δεν χρησιμοποιείται στις πράξεις εμπεριέχεται με την μορφή ενέργεια στα δεδομένα  </a:t>
            </a:r>
            <a:endParaRPr lang="el-GR" sz="1000" baseline="-25000"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88A39ED8-E7CC-2021-6622-020365C5DCB0}"/>
              </a:ext>
            </a:extLst>
          </p:cNvPr>
          <p:cNvSpPr txBox="1"/>
          <p:nvPr/>
        </p:nvSpPr>
        <p:spPr>
          <a:xfrm>
            <a:off x="250293" y="984433"/>
            <a:ext cx="4930421" cy="646331"/>
          </a:xfrm>
          <a:prstGeom prst="rect">
            <a:avLst/>
          </a:prstGeom>
          <a:solidFill>
            <a:schemeClr val="bg1"/>
          </a:solidFill>
        </p:spPr>
        <p:txBody>
          <a:bodyPr wrap="square" rtlCol="0">
            <a:spAutoFit/>
          </a:bodyPr>
          <a:lstStyle/>
          <a:p>
            <a:r>
              <a:rPr lang="el-GR" sz="1200" dirty="0">
                <a:latin typeface="Times New Roman" panose="02020603050405020304" pitchFamily="18" charset="0"/>
                <a:cs typeface="Times New Roman" panose="02020603050405020304" pitchFamily="18" charset="0"/>
              </a:rPr>
              <a:t>Για ένα κιλό προϊόντος χρειάζονται: 1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προϊόντος = 2 </a:t>
            </a:r>
            <a:r>
              <a:rPr lang="en-US" sz="1200" dirty="0">
                <a:latin typeface="Times New Roman" panose="02020603050405020304" pitchFamily="18" charset="0"/>
                <a:cs typeface="Times New Roman" panose="02020603050405020304" pitchFamily="18" charset="0"/>
              </a:rPr>
              <a:t>kg </a:t>
            </a:r>
            <a:r>
              <a:rPr lang="el-GR" sz="1200" dirty="0">
                <a:latin typeface="Times New Roman" panose="02020603050405020304" pitchFamily="18" charset="0"/>
                <a:cs typeface="Times New Roman" panose="02020603050405020304" pitchFamily="18" charset="0"/>
              </a:rPr>
              <a:t>ζάχαρη που παράγεται στο στάδιο επεξεργασίας της 1</a:t>
            </a:r>
            <a:r>
              <a:rPr lang="el-GR" sz="1200" baseline="30000" dirty="0">
                <a:latin typeface="Times New Roman" panose="02020603050405020304" pitchFamily="18" charset="0"/>
                <a:cs typeface="Times New Roman" panose="02020603050405020304" pitchFamily="18" charset="0"/>
              </a:rPr>
              <a:t>η</a:t>
            </a:r>
            <a:r>
              <a:rPr lang="el-GR" sz="1200" dirty="0">
                <a:latin typeface="Times New Roman" panose="02020603050405020304" pitchFamily="18" charset="0"/>
                <a:cs typeface="Times New Roman" panose="02020603050405020304" pitchFamily="18" charset="0"/>
              </a:rPr>
              <a:t> ύλη η οποία για κάθε ένα κιλό χρειάζεται 2 κιλά 1</a:t>
            </a:r>
            <a:r>
              <a:rPr lang="el-GR" sz="1200" baseline="30000" dirty="0">
                <a:latin typeface="Times New Roman" panose="02020603050405020304" pitchFamily="18" charset="0"/>
                <a:cs typeface="Times New Roman" panose="02020603050405020304" pitchFamily="18" charset="0"/>
              </a:rPr>
              <a:t>η</a:t>
            </a:r>
            <a:r>
              <a:rPr lang="el-GR" sz="1200" dirty="0">
                <a:latin typeface="Times New Roman" panose="02020603050405020304" pitchFamily="18" charset="0"/>
                <a:cs typeface="Times New Roman" panose="02020603050405020304" pitchFamily="18" charset="0"/>
              </a:rPr>
              <a:t> ύλης. Αρά το 1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προϊόντος χρειάζεται 4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1</a:t>
            </a:r>
            <a:r>
              <a:rPr lang="el-GR" sz="1200" baseline="30000" dirty="0">
                <a:latin typeface="Times New Roman" panose="02020603050405020304" pitchFamily="18" charset="0"/>
                <a:cs typeface="Times New Roman" panose="02020603050405020304" pitchFamily="18" charset="0"/>
              </a:rPr>
              <a:t>η</a:t>
            </a:r>
            <a:r>
              <a:rPr lang="el-GR" sz="1200" dirty="0">
                <a:latin typeface="Times New Roman" panose="02020603050405020304" pitchFamily="18" charset="0"/>
                <a:cs typeface="Times New Roman" panose="02020603050405020304" pitchFamily="18" charset="0"/>
              </a:rPr>
              <a:t> ύλης </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49327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F7052EB2-8C0F-B6B9-487C-7890758EE021}"/>
              </a:ext>
            </a:extLst>
          </p:cNvPr>
          <p:cNvSpPr txBox="1"/>
          <p:nvPr/>
        </p:nvSpPr>
        <p:spPr>
          <a:xfrm>
            <a:off x="-84336" y="3323"/>
            <a:ext cx="3085953" cy="461665"/>
          </a:xfrm>
          <a:prstGeom prst="rect">
            <a:avLst/>
          </a:prstGeom>
          <a:noFill/>
        </p:spPr>
        <p:txBody>
          <a:bodyPr wrap="square">
            <a:spAutoFit/>
          </a:bodyPr>
          <a:lstStyle/>
          <a:p>
            <a:pPr marL="161626" algn="just"/>
            <a:r>
              <a:rPr lang="el-GR" sz="2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Λύση β) ερωτήματος       </a:t>
            </a:r>
          </a:p>
        </p:txBody>
      </p:sp>
      <p:sp>
        <p:nvSpPr>
          <p:cNvPr id="4" name="Rectangle 3">
            <a:extLst>
              <a:ext uri="{FF2B5EF4-FFF2-40B4-BE49-F238E27FC236}">
                <a16:creationId xmlns:a16="http://schemas.microsoft.com/office/drawing/2014/main" id="{E365B32F-3928-580E-1E20-7C5EB475E003}"/>
              </a:ext>
            </a:extLst>
          </p:cNvPr>
          <p:cNvSpPr/>
          <p:nvPr/>
        </p:nvSpPr>
        <p:spPr>
          <a:xfrm>
            <a:off x="3257458" y="2088667"/>
            <a:ext cx="359144" cy="35971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TextBox 13">
            <a:extLst>
              <a:ext uri="{FF2B5EF4-FFF2-40B4-BE49-F238E27FC236}">
                <a16:creationId xmlns:a16="http://schemas.microsoft.com/office/drawing/2014/main" id="{1ACC6E58-B077-77F2-86B9-C4D2406FA679}"/>
              </a:ext>
            </a:extLst>
          </p:cNvPr>
          <p:cNvSpPr txBox="1"/>
          <p:nvPr/>
        </p:nvSpPr>
        <p:spPr>
          <a:xfrm>
            <a:off x="3649102" y="3102302"/>
            <a:ext cx="1124108" cy="613117"/>
          </a:xfrm>
          <a:prstGeom prst="rect">
            <a:avLst/>
          </a:prstGeom>
          <a:solidFill>
            <a:schemeClr val="bg1"/>
          </a:solidFill>
        </p:spPr>
        <p:txBody>
          <a:bodyPr wrap="square" rtlCol="0" anchor="ctr">
            <a:spAutoFit/>
          </a:bodyPr>
          <a:lstStyle/>
          <a:p>
            <a:pPr>
              <a:lnSpc>
                <a:spcPct val="150000"/>
              </a:lnSpc>
            </a:pPr>
            <a:r>
              <a:rPr lang="el-GR" sz="1200" dirty="0">
                <a:latin typeface="Times New Roman" panose="02020603050405020304" pitchFamily="18" charset="0"/>
                <a:cs typeface="Times New Roman" panose="02020603050405020304" pitchFamily="18" charset="0"/>
              </a:rPr>
              <a:t>1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προϊόντος </a:t>
            </a:r>
            <a:r>
              <a:rPr lang="el-GR" sz="1200" dirty="0" err="1">
                <a:latin typeface="Times New Roman" panose="02020603050405020304" pitchFamily="18" charset="0"/>
                <a:cs typeface="Times New Roman" panose="02020603050405020304" pitchFamily="18" charset="0"/>
              </a:rPr>
              <a:t>βιο</a:t>
            </a:r>
            <a:r>
              <a:rPr lang="el-GR" sz="1200" dirty="0">
                <a:latin typeface="Times New Roman" panose="02020603050405020304" pitchFamily="18" charset="0"/>
                <a:cs typeface="Times New Roman" panose="02020603050405020304" pitchFamily="18" charset="0"/>
              </a:rPr>
              <a:t>-πολυμερές</a:t>
            </a:r>
          </a:p>
        </p:txBody>
      </p:sp>
      <p:sp>
        <p:nvSpPr>
          <p:cNvPr id="15" name="TextBox 14">
            <a:extLst>
              <a:ext uri="{FF2B5EF4-FFF2-40B4-BE49-F238E27FC236}">
                <a16:creationId xmlns:a16="http://schemas.microsoft.com/office/drawing/2014/main" id="{E7903352-CFA6-1CDD-4D62-ED03F528D947}"/>
              </a:ext>
            </a:extLst>
          </p:cNvPr>
          <p:cNvSpPr txBox="1"/>
          <p:nvPr/>
        </p:nvSpPr>
        <p:spPr>
          <a:xfrm>
            <a:off x="3642833" y="4732286"/>
            <a:ext cx="1199196" cy="336118"/>
          </a:xfrm>
          <a:prstGeom prst="rect">
            <a:avLst/>
          </a:prstGeom>
          <a:solidFill>
            <a:schemeClr val="bg1"/>
          </a:solidFill>
        </p:spPr>
        <p:txBody>
          <a:bodyPr wrap="square" rtlCol="0" anchor="ctr">
            <a:spAutoFit/>
          </a:bodyPr>
          <a:lstStyle/>
          <a:p>
            <a:pPr>
              <a:lnSpc>
                <a:spcPct val="150000"/>
              </a:lnSpc>
            </a:pPr>
            <a:r>
              <a:rPr lang="el-GR" sz="1200" dirty="0">
                <a:latin typeface="Times New Roman" panose="02020603050405020304" pitchFamily="18" charset="0"/>
                <a:cs typeface="Times New Roman" panose="02020603050405020304" pitchFamily="18" charset="0"/>
              </a:rPr>
              <a:t>2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ζάχαρης </a:t>
            </a:r>
          </a:p>
        </p:txBody>
      </p:sp>
      <p:sp>
        <p:nvSpPr>
          <p:cNvPr id="16" name="TextBox 15">
            <a:extLst>
              <a:ext uri="{FF2B5EF4-FFF2-40B4-BE49-F238E27FC236}">
                <a16:creationId xmlns:a16="http://schemas.microsoft.com/office/drawing/2014/main" id="{E6E9FC0F-4AAE-FBF3-541B-B41F94FCAE77}"/>
              </a:ext>
            </a:extLst>
          </p:cNvPr>
          <p:cNvSpPr txBox="1"/>
          <p:nvPr/>
        </p:nvSpPr>
        <p:spPr>
          <a:xfrm>
            <a:off x="48430" y="1896257"/>
            <a:ext cx="2834307" cy="830997"/>
          </a:xfrm>
          <a:prstGeom prst="rect">
            <a:avLst/>
          </a:prstGeom>
          <a:solidFill>
            <a:schemeClr val="bg1"/>
          </a:solidFill>
        </p:spPr>
        <p:txBody>
          <a:bodyPr wrap="square" rtlCol="0" anchor="ctr">
            <a:spAutoFit/>
          </a:bodyPr>
          <a:lstStyle/>
          <a:p>
            <a:r>
              <a:rPr lang="el-GR" sz="1200" dirty="0">
                <a:latin typeface="Times New Roman" panose="02020603050405020304" pitchFamily="18" charset="0"/>
                <a:cs typeface="Times New Roman" panose="02020603050405020304" pitchFamily="18" charset="0"/>
              </a:rPr>
              <a:t>Για παραγωγή 4 </a:t>
            </a:r>
            <a:r>
              <a:rPr lang="en-US" sz="1200" dirty="0">
                <a:latin typeface="Times New Roman" panose="02020603050405020304" pitchFamily="18" charset="0"/>
                <a:cs typeface="Times New Roman" panose="02020603050405020304" pitchFamily="18" charset="0"/>
              </a:rPr>
              <a:t>kg </a:t>
            </a:r>
            <a:r>
              <a:rPr lang="el-GR" sz="1200" dirty="0">
                <a:latin typeface="Times New Roman" panose="02020603050405020304" pitchFamily="18" charset="0"/>
                <a:cs typeface="Times New Roman" panose="02020603050405020304" pitchFamily="18" charset="0"/>
              </a:rPr>
              <a:t>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r>
              <a:rPr lang="el-GR" sz="1200" dirty="0">
                <a:latin typeface="Times New Roman" panose="02020603050405020304" pitchFamily="18" charset="0"/>
                <a:cs typeface="Times New Roman" panose="02020603050405020304" pitchFamily="18" charset="0"/>
              </a:rPr>
              <a:t>Ενέργεια= 4*2 </a:t>
            </a:r>
            <a:r>
              <a:rPr lang="en-US" sz="1200" dirty="0">
                <a:latin typeface="Times New Roman" panose="02020603050405020304" pitchFamily="18" charset="0"/>
                <a:cs typeface="Times New Roman" panose="02020603050405020304" pitchFamily="18" charset="0"/>
              </a:rPr>
              <a:t>kJ</a:t>
            </a:r>
            <a:r>
              <a:rPr lang="el-GR" sz="1200" dirty="0">
                <a:latin typeface="Times New Roman" panose="02020603050405020304" pitchFamily="18" charset="0"/>
                <a:cs typeface="Times New Roman" panose="02020603050405020304" pitchFamily="18" charset="0"/>
              </a:rPr>
              <a:t> =8 </a:t>
            </a:r>
            <a:r>
              <a:rPr lang="en-US" sz="1200" dirty="0">
                <a:latin typeface="Times New Roman" panose="02020603050405020304" pitchFamily="18" charset="0"/>
                <a:cs typeface="Times New Roman" panose="02020603050405020304" pitchFamily="18" charset="0"/>
              </a:rPr>
              <a:t>kJ</a:t>
            </a:r>
          </a:p>
          <a:p>
            <a:r>
              <a:rPr lang="el-GR" sz="1200" dirty="0">
                <a:latin typeface="Times New Roman" panose="02020603050405020304" pitchFamily="18" charset="0"/>
                <a:cs typeface="Times New Roman" panose="02020603050405020304" pitchFamily="18" charset="0"/>
              </a:rPr>
              <a:t> Φυτοφάρμακα</a:t>
            </a:r>
            <a:r>
              <a:rPr lang="en-US" sz="1200" dirty="0">
                <a:latin typeface="Times New Roman" panose="02020603050405020304" pitchFamily="18" charset="0"/>
                <a:cs typeface="Times New Roman" panose="02020603050405020304" pitchFamily="18" charset="0"/>
              </a:rPr>
              <a:t>= 4*0.01kg=0.04 kg</a:t>
            </a:r>
            <a:endParaRPr lang="el-GR" sz="1200" dirty="0">
              <a:latin typeface="Times New Roman" panose="02020603050405020304" pitchFamily="18" charset="0"/>
              <a:cs typeface="Times New Roman" panose="02020603050405020304" pitchFamily="18" charset="0"/>
            </a:endParaRPr>
          </a:p>
          <a:p>
            <a:r>
              <a:rPr lang="el-GR" sz="1200" dirty="0">
                <a:latin typeface="Times New Roman" panose="02020603050405020304" pitchFamily="18" charset="0"/>
                <a:cs typeface="Times New Roman" panose="02020603050405020304" pitchFamily="18" charset="0"/>
              </a:rPr>
              <a:t>Απορρόφηση=4*2</a:t>
            </a:r>
            <a:r>
              <a:rPr lang="en-US" sz="1200" dirty="0">
                <a:latin typeface="Times New Roman" panose="02020603050405020304" pitchFamily="18" charset="0"/>
                <a:cs typeface="Times New Roman" panose="02020603050405020304" pitchFamily="18" charset="0"/>
              </a:rPr>
              <a:t>kg= 8 kg CO</a:t>
            </a:r>
            <a:r>
              <a:rPr lang="en-US" sz="1200" baseline="-25000" dirty="0">
                <a:latin typeface="Times New Roman" panose="02020603050405020304" pitchFamily="18" charset="0"/>
                <a:cs typeface="Times New Roman" panose="02020603050405020304" pitchFamily="18" charset="0"/>
              </a:rPr>
              <a:t>2</a:t>
            </a:r>
            <a:endParaRPr lang="el-GR" sz="1200" baseline="-25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FE04E980-5D85-D702-05CD-922DAD443586}"/>
              </a:ext>
            </a:extLst>
          </p:cNvPr>
          <p:cNvSpPr txBox="1"/>
          <p:nvPr/>
        </p:nvSpPr>
        <p:spPr>
          <a:xfrm>
            <a:off x="61904" y="4777953"/>
            <a:ext cx="2834307" cy="1015663"/>
          </a:xfrm>
          <a:prstGeom prst="rect">
            <a:avLst/>
          </a:prstGeom>
          <a:solidFill>
            <a:schemeClr val="bg1"/>
          </a:solidFill>
        </p:spPr>
        <p:txBody>
          <a:bodyPr wrap="square" rtlCol="0">
            <a:spAutoFit/>
          </a:bodyPr>
          <a:lstStyle/>
          <a:p>
            <a:r>
              <a:rPr lang="el-GR" sz="1200" dirty="0">
                <a:latin typeface="Times New Roman" panose="02020603050405020304" pitchFamily="18" charset="0"/>
                <a:cs typeface="Times New Roman" panose="02020603050405020304" pitchFamily="18" charset="0"/>
              </a:rPr>
              <a:t>Από τα 4 </a:t>
            </a:r>
            <a:r>
              <a:rPr lang="en-US" sz="1200" dirty="0">
                <a:latin typeface="Times New Roman" panose="02020603050405020304" pitchFamily="18" charset="0"/>
                <a:cs typeface="Times New Roman" panose="02020603050405020304" pitchFamily="18" charset="0"/>
              </a:rPr>
              <a:t>kg </a:t>
            </a:r>
            <a:r>
              <a:rPr lang="el-GR" sz="1200" dirty="0">
                <a:latin typeface="Times New Roman" panose="02020603050405020304" pitchFamily="18" charset="0"/>
                <a:cs typeface="Times New Roman" panose="02020603050405020304" pitchFamily="18" charset="0"/>
              </a:rPr>
              <a:t>1</a:t>
            </a:r>
            <a:r>
              <a:rPr lang="el-GR" sz="1200" baseline="30000" dirty="0">
                <a:latin typeface="Times New Roman" panose="02020603050405020304" pitchFamily="18" charset="0"/>
                <a:cs typeface="Times New Roman" panose="02020603050405020304" pitchFamily="18" charset="0"/>
              </a:rPr>
              <a:t>η</a:t>
            </a:r>
            <a:r>
              <a:rPr lang="el-GR" sz="1200" dirty="0">
                <a:latin typeface="Times New Roman" panose="02020603050405020304" pitchFamily="18" charset="0"/>
                <a:cs typeface="Times New Roman" panose="02020603050405020304" pitchFamily="18" charset="0"/>
              </a:rPr>
              <a:t> ύλης</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που παράγονται τα 2 </a:t>
            </a:r>
            <a:r>
              <a:rPr lang="en-US" sz="1200" dirty="0">
                <a:latin typeface="Times New Roman" panose="02020603050405020304" pitchFamily="18" charset="0"/>
                <a:cs typeface="Times New Roman" panose="02020603050405020304" pitchFamily="18" charset="0"/>
              </a:rPr>
              <a:t>kg </a:t>
            </a:r>
            <a:r>
              <a:rPr lang="el-GR" sz="1200" dirty="0">
                <a:latin typeface="Times New Roman" panose="02020603050405020304" pitchFamily="18" charset="0"/>
                <a:cs typeface="Times New Roman" panose="02020603050405020304" pitchFamily="18" charset="0"/>
              </a:rPr>
              <a:t>καταλήγουν σε</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παραπροϊόντα τα οποία επεξεργάζονται: Ενέργεια 2 </a:t>
            </a:r>
            <a:r>
              <a:rPr lang="en-US" sz="1200" dirty="0">
                <a:latin typeface="Times New Roman" panose="02020603050405020304" pitchFamily="18" charset="0"/>
                <a:cs typeface="Times New Roman" panose="02020603050405020304" pitchFamily="18" charset="0"/>
              </a:rPr>
              <a:t>kJ/kg </a:t>
            </a:r>
            <a:r>
              <a:rPr lang="el-GR" sz="1200" dirty="0">
                <a:latin typeface="Times New Roman" panose="02020603050405020304" pitchFamily="18" charset="0"/>
                <a:cs typeface="Times New Roman" panose="02020603050405020304" pitchFamily="18" charset="0"/>
              </a:rPr>
              <a:t>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 άρα 4*2</a:t>
            </a:r>
            <a:r>
              <a:rPr lang="en-US" sz="1200" dirty="0">
                <a:latin typeface="Times New Roman" panose="02020603050405020304" pitchFamily="18" charset="0"/>
                <a:cs typeface="Times New Roman" panose="02020603050405020304" pitchFamily="18" charset="0"/>
              </a:rPr>
              <a:t>kJ=8 kJ</a:t>
            </a:r>
            <a:endParaRPr lang="el-GR"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NaOH =</a:t>
            </a:r>
            <a:r>
              <a:rPr lang="el-GR" sz="1200" dirty="0">
                <a:latin typeface="Times New Roman" panose="02020603050405020304" pitchFamily="18" charset="0"/>
                <a:cs typeface="Times New Roman" panose="02020603050405020304" pitchFamily="18" charset="0"/>
              </a:rPr>
              <a:t>0,1</a:t>
            </a:r>
            <a:r>
              <a:rPr lang="en-US" sz="1200" dirty="0">
                <a:latin typeface="Times New Roman" panose="02020603050405020304" pitchFamily="18" charset="0"/>
                <a:cs typeface="Times New Roman" panose="02020603050405020304" pitchFamily="18" charset="0"/>
              </a:rPr>
              <a:t> kg * 1</a:t>
            </a:r>
            <a:r>
              <a:rPr lang="el-GR"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1= </a:t>
            </a:r>
            <a:r>
              <a:rPr lang="el-GR" sz="1200" dirty="0">
                <a:latin typeface="Times New Roman" panose="02020603050405020304" pitchFamily="18" charset="0"/>
                <a:cs typeface="Times New Roman" panose="02020603050405020304" pitchFamily="18" charset="0"/>
              </a:rPr>
              <a:t>0.11</a:t>
            </a:r>
            <a:r>
              <a:rPr lang="en-US" sz="1200" dirty="0">
                <a:latin typeface="Times New Roman" panose="02020603050405020304" pitchFamily="18" charset="0"/>
                <a:cs typeface="Times New Roman" panose="02020603050405020304" pitchFamily="18" charset="0"/>
              </a:rPr>
              <a:t> kgCO</a:t>
            </a:r>
            <a:r>
              <a:rPr lang="en-US" sz="1200" baseline="-25000" dirty="0">
                <a:latin typeface="Times New Roman" panose="02020603050405020304" pitchFamily="18" charset="0"/>
                <a:cs typeface="Times New Roman" panose="02020603050405020304" pitchFamily="18" charset="0"/>
              </a:rPr>
              <a:t>2-eq</a:t>
            </a:r>
            <a:r>
              <a:rPr lang="en-US" sz="1200" dirty="0">
                <a:latin typeface="Times New Roman" panose="02020603050405020304" pitchFamily="18" charset="0"/>
                <a:cs typeface="Times New Roman" panose="02020603050405020304" pitchFamily="18" charset="0"/>
              </a:rPr>
              <a:t> </a:t>
            </a:r>
          </a:p>
        </p:txBody>
      </p:sp>
      <p:sp>
        <p:nvSpPr>
          <p:cNvPr id="18" name="TextBox 17">
            <a:extLst>
              <a:ext uri="{FF2B5EF4-FFF2-40B4-BE49-F238E27FC236}">
                <a16:creationId xmlns:a16="http://schemas.microsoft.com/office/drawing/2014/main" id="{BAF25316-0C60-AE66-AB2A-DA6ADD28DE72}"/>
              </a:ext>
            </a:extLst>
          </p:cNvPr>
          <p:cNvSpPr txBox="1"/>
          <p:nvPr/>
        </p:nvSpPr>
        <p:spPr>
          <a:xfrm>
            <a:off x="61903" y="2762530"/>
            <a:ext cx="2834307" cy="646331"/>
          </a:xfrm>
          <a:prstGeom prst="rect">
            <a:avLst/>
          </a:prstGeom>
          <a:solidFill>
            <a:schemeClr val="bg1"/>
          </a:solidFill>
        </p:spPr>
        <p:txBody>
          <a:bodyPr wrap="square" rtlCol="0" anchor="ctr">
            <a:spAutoFit/>
          </a:bodyPr>
          <a:lstStyle/>
          <a:p>
            <a:r>
              <a:rPr lang="el-GR" sz="1200" dirty="0">
                <a:latin typeface="Times New Roman" panose="02020603050405020304" pitchFamily="18" charset="0"/>
                <a:cs typeface="Times New Roman" panose="02020603050405020304" pitchFamily="18" charset="0"/>
              </a:rPr>
              <a:t>Επεξεργασία 4 </a:t>
            </a:r>
            <a:r>
              <a:rPr lang="en-US" sz="1200" dirty="0">
                <a:latin typeface="Times New Roman" panose="02020603050405020304" pitchFamily="18" charset="0"/>
                <a:cs typeface="Times New Roman" panose="02020603050405020304" pitchFamily="18" charset="0"/>
              </a:rPr>
              <a:t>kg </a:t>
            </a:r>
            <a:r>
              <a:rPr lang="el-GR" sz="1200" dirty="0">
                <a:latin typeface="Times New Roman" panose="02020603050405020304" pitchFamily="18" charset="0"/>
                <a:cs typeface="Times New Roman" panose="02020603050405020304" pitchFamily="18" charset="0"/>
              </a:rPr>
              <a:t>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r>
              <a:rPr lang="el-GR" sz="1200" dirty="0">
                <a:latin typeface="Times New Roman" panose="02020603050405020304" pitchFamily="18" charset="0"/>
                <a:cs typeface="Times New Roman" panose="02020603050405020304" pitchFamily="18" charset="0"/>
              </a:rPr>
              <a:t>Ενέργεια= 4*3 </a:t>
            </a:r>
            <a:r>
              <a:rPr lang="en-US" sz="1200" dirty="0">
                <a:latin typeface="Times New Roman" panose="02020603050405020304" pitchFamily="18" charset="0"/>
                <a:cs typeface="Times New Roman" panose="02020603050405020304" pitchFamily="18" charset="0"/>
              </a:rPr>
              <a:t>kJ</a:t>
            </a:r>
            <a:r>
              <a:rPr lang="el-GR" sz="1200" dirty="0">
                <a:latin typeface="Times New Roman" panose="02020603050405020304" pitchFamily="18" charset="0"/>
                <a:cs typeface="Times New Roman" panose="02020603050405020304" pitchFamily="18" charset="0"/>
              </a:rPr>
              <a:t> =12 </a:t>
            </a:r>
            <a:r>
              <a:rPr lang="en-US" sz="1200" dirty="0">
                <a:latin typeface="Times New Roman" panose="02020603050405020304" pitchFamily="18" charset="0"/>
                <a:cs typeface="Times New Roman" panose="02020603050405020304" pitchFamily="18" charset="0"/>
              </a:rPr>
              <a:t>kJ</a:t>
            </a:r>
          </a:p>
          <a:p>
            <a:r>
              <a:rPr lang="en-US" sz="1200" dirty="0">
                <a:latin typeface="Times New Roman" panose="02020603050405020304" pitchFamily="18" charset="0"/>
                <a:cs typeface="Times New Roman" panose="02020603050405020304" pitchFamily="18" charset="0"/>
              </a:rPr>
              <a:t>NaOH </a:t>
            </a:r>
            <a:r>
              <a:rPr lang="el-GR" sz="1200" dirty="0">
                <a:latin typeface="Times New Roman" panose="02020603050405020304" pitchFamily="18" charset="0"/>
                <a:cs typeface="Times New Roman" panose="02020603050405020304" pitchFamily="18" charset="0"/>
              </a:rPr>
              <a:t>0,</a:t>
            </a:r>
            <a:r>
              <a:rPr lang="en-US" sz="1200" dirty="0">
                <a:latin typeface="Times New Roman" panose="02020603050405020304" pitchFamily="18" charset="0"/>
                <a:cs typeface="Times New Roman" panose="02020603050405020304" pitchFamily="18" charset="0"/>
              </a:rPr>
              <a:t>25</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kg 1</a:t>
            </a:r>
            <a:r>
              <a:rPr lang="el-GR" sz="1200" baseline="30000" dirty="0">
                <a:latin typeface="Times New Roman" panose="02020603050405020304" pitchFamily="18" charset="0"/>
                <a:cs typeface="Times New Roman" panose="02020603050405020304" pitchFamily="18" charset="0"/>
              </a:rPr>
              <a:t>ης</a:t>
            </a:r>
            <a:r>
              <a:rPr lang="el-GR" sz="1200" dirty="0">
                <a:latin typeface="Times New Roman" panose="02020603050405020304" pitchFamily="18" charset="0"/>
                <a:cs typeface="Times New Roman" panose="02020603050405020304" pitchFamily="18" charset="0"/>
              </a:rPr>
              <a:t> ύλης</a:t>
            </a:r>
            <a:r>
              <a:rPr lang="en-US" sz="1200" dirty="0">
                <a:latin typeface="Times New Roman" panose="02020603050405020304" pitchFamily="18" charset="0"/>
                <a:cs typeface="Times New Roman" panose="02020603050405020304" pitchFamily="18" charset="0"/>
              </a:rPr>
              <a:t>=4*0</a:t>
            </a:r>
            <a:r>
              <a:rPr lang="el-GR" sz="1200" dirty="0">
                <a:latin typeface="Times New Roman" panose="02020603050405020304" pitchFamily="18" charset="0"/>
                <a:cs typeface="Times New Roman" panose="02020603050405020304" pitchFamily="18" charset="0"/>
              </a:rPr>
              <a:t>,</a:t>
            </a:r>
            <a:r>
              <a:rPr lang="en-US" sz="1200" dirty="0">
                <a:latin typeface="Times New Roman" panose="02020603050405020304" pitchFamily="18" charset="0"/>
                <a:cs typeface="Times New Roman" panose="02020603050405020304" pitchFamily="18" charset="0"/>
              </a:rPr>
              <a:t>25=1 kg</a:t>
            </a:r>
          </a:p>
        </p:txBody>
      </p:sp>
      <p:sp>
        <p:nvSpPr>
          <p:cNvPr id="2" name="TextBox 1">
            <a:extLst>
              <a:ext uri="{FF2B5EF4-FFF2-40B4-BE49-F238E27FC236}">
                <a16:creationId xmlns:a16="http://schemas.microsoft.com/office/drawing/2014/main" id="{0538EE84-6D48-1283-1F12-27A4DEC55F21}"/>
              </a:ext>
            </a:extLst>
          </p:cNvPr>
          <p:cNvSpPr txBox="1"/>
          <p:nvPr/>
        </p:nvSpPr>
        <p:spPr>
          <a:xfrm>
            <a:off x="61903" y="3439624"/>
            <a:ext cx="2834307" cy="1292662"/>
          </a:xfrm>
          <a:prstGeom prst="rect">
            <a:avLst/>
          </a:prstGeom>
          <a:solidFill>
            <a:schemeClr val="bg1"/>
          </a:solidFill>
        </p:spPr>
        <p:txBody>
          <a:bodyPr wrap="square" rtlCol="0">
            <a:spAutoFit/>
          </a:bodyPr>
          <a:lstStyle/>
          <a:p>
            <a:r>
              <a:rPr lang="el-GR" sz="1200" dirty="0">
                <a:latin typeface="Times New Roman" panose="02020603050405020304" pitchFamily="18" charset="0"/>
                <a:cs typeface="Times New Roman" panose="02020603050405020304" pitchFamily="18" charset="0"/>
              </a:rPr>
              <a:t>Στο στάδιο παραγωγής τα δεδομένα αφορούν 1 </a:t>
            </a:r>
            <a:r>
              <a:rPr lang="en-US" sz="1200" dirty="0">
                <a:latin typeface="Times New Roman" panose="02020603050405020304" pitchFamily="18" charset="0"/>
                <a:cs typeface="Times New Roman" panose="02020603050405020304" pitchFamily="18" charset="0"/>
              </a:rPr>
              <a:t>kg</a:t>
            </a:r>
            <a:r>
              <a:rPr lang="el-GR" sz="1200" baseline="-25000" dirty="0">
                <a:latin typeface="Times New Roman" panose="02020603050405020304" pitchFamily="18" charset="0"/>
                <a:cs typeface="Times New Roman" panose="02020603050405020304" pitchFamily="18" charset="0"/>
              </a:rPr>
              <a:t>προϊόντος</a:t>
            </a:r>
            <a:r>
              <a:rPr lang="el-GR" sz="1200" dirty="0">
                <a:latin typeface="Times New Roman" panose="02020603050405020304" pitchFamily="18" charset="0"/>
                <a:cs typeface="Times New Roman" panose="02020603050405020304" pitchFamily="18" charset="0"/>
              </a:rPr>
              <a:t> Επομένως  τα νούμερα είναι τα παρακάτω:</a:t>
            </a:r>
            <a:endParaRPr lang="el-GR" sz="1200" baseline="-25000" dirty="0">
              <a:latin typeface="Times New Roman" panose="02020603050405020304" pitchFamily="18" charset="0"/>
              <a:cs typeface="Times New Roman" panose="02020603050405020304" pitchFamily="18" charset="0"/>
            </a:endParaRPr>
          </a:p>
          <a:p>
            <a:pPr>
              <a:lnSpc>
                <a:spcPct val="150000"/>
              </a:lnSpc>
            </a:pPr>
            <a:r>
              <a:rPr lang="el-GR" sz="1200" dirty="0">
                <a:latin typeface="Times New Roman" panose="02020603050405020304" pitchFamily="18" charset="0"/>
                <a:cs typeface="Times New Roman" panose="02020603050405020304" pitchFamily="18" charset="0"/>
              </a:rPr>
              <a:t>Ενέργεια </a:t>
            </a:r>
            <a:r>
              <a:rPr lang="en-US" sz="1200" dirty="0">
                <a:latin typeface="Times New Roman" panose="02020603050405020304" pitchFamily="18" charset="0"/>
                <a:cs typeface="Times New Roman" panose="02020603050405020304" pitchFamily="18" charset="0"/>
              </a:rPr>
              <a:t>4</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kJ/kg </a:t>
            </a:r>
            <a:r>
              <a:rPr lang="el-GR" sz="1200" dirty="0">
                <a:latin typeface="Times New Roman" panose="02020603050405020304" pitchFamily="18" charset="0"/>
                <a:cs typeface="Times New Roman" panose="02020603050405020304" pitchFamily="18" charset="0"/>
              </a:rPr>
              <a:t>προϊόντος</a:t>
            </a:r>
          </a:p>
          <a:p>
            <a:r>
              <a:rPr lang="en-US" sz="1200" dirty="0">
                <a:latin typeface="Times New Roman" panose="02020603050405020304" pitchFamily="18" charset="0"/>
                <a:cs typeface="Times New Roman" panose="02020603050405020304" pitchFamily="18" charset="0"/>
              </a:rPr>
              <a:t>NaOH </a:t>
            </a:r>
            <a:r>
              <a:rPr lang="el-GR" sz="1200" dirty="0">
                <a:latin typeface="Times New Roman" panose="02020603050405020304" pitchFamily="18" charset="0"/>
                <a:cs typeface="Times New Roman" panose="02020603050405020304" pitchFamily="18" charset="0"/>
              </a:rPr>
              <a:t>0,5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kg </a:t>
            </a:r>
            <a:r>
              <a:rPr lang="el-GR" sz="1200" dirty="0">
                <a:latin typeface="Times New Roman" panose="02020603050405020304" pitchFamily="18" charset="0"/>
                <a:cs typeface="Times New Roman" panose="02020603050405020304" pitchFamily="18" charset="0"/>
              </a:rPr>
              <a:t>προϊόντος</a:t>
            </a:r>
            <a:endParaRPr lang="en-US" sz="1200" dirty="0">
              <a:latin typeface="Times New Roman" panose="02020603050405020304" pitchFamily="18" charset="0"/>
              <a:cs typeface="Times New Roman" panose="02020603050405020304" pitchFamily="18" charset="0"/>
            </a:endParaRPr>
          </a:p>
          <a:p>
            <a:r>
              <a:rPr lang="el-GR" sz="1200" dirty="0">
                <a:latin typeface="Times New Roman" panose="02020603050405020304" pitchFamily="18" charset="0"/>
                <a:cs typeface="Times New Roman" panose="02020603050405020304" pitchFamily="18" charset="0"/>
              </a:rPr>
              <a:t>H</a:t>
            </a:r>
            <a:r>
              <a:rPr lang="en-US" sz="1200" dirty="0">
                <a:latin typeface="Times New Roman" panose="02020603050405020304" pitchFamily="18" charset="0"/>
                <a:cs typeface="Times New Roman" panose="02020603050405020304" pitchFamily="18" charset="0"/>
              </a:rPr>
              <a:t>Cl</a:t>
            </a:r>
            <a:r>
              <a:rPr lang="el-GR" sz="1200" dirty="0">
                <a:latin typeface="Times New Roman" panose="02020603050405020304" pitchFamily="18" charset="0"/>
                <a:cs typeface="Times New Roman" panose="02020603050405020304" pitchFamily="18" charset="0"/>
              </a:rPr>
              <a:t> 0,5 </a:t>
            </a:r>
            <a:r>
              <a:rPr lang="el-GR" sz="1200" dirty="0" err="1">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προϊόντος</a:t>
            </a:r>
          </a:p>
        </p:txBody>
      </p:sp>
      <p:cxnSp>
        <p:nvCxnSpPr>
          <p:cNvPr id="5" name="Straight Arrow Connector 4">
            <a:extLst>
              <a:ext uri="{FF2B5EF4-FFF2-40B4-BE49-F238E27FC236}">
                <a16:creationId xmlns:a16="http://schemas.microsoft.com/office/drawing/2014/main" id="{0A0ED040-CA22-CCD4-0841-4C0F11D05DEE}"/>
              </a:ext>
            </a:extLst>
          </p:cNvPr>
          <p:cNvCxnSpPr>
            <a:cxnSpLocks/>
          </p:cNvCxnSpPr>
          <p:nvPr/>
        </p:nvCxnSpPr>
        <p:spPr>
          <a:xfrm>
            <a:off x="2903268" y="2332533"/>
            <a:ext cx="359144" cy="0"/>
          </a:xfrm>
          <a:prstGeom prst="straightConnector1">
            <a:avLst/>
          </a:prstGeom>
          <a:ln>
            <a:solidFill>
              <a:srgbClr val="357DA8"/>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1F7647D-8020-1CB3-3B85-2AFC4EEBD51A}"/>
              </a:ext>
            </a:extLst>
          </p:cNvPr>
          <p:cNvCxnSpPr>
            <a:cxnSpLocks/>
          </p:cNvCxnSpPr>
          <p:nvPr/>
        </p:nvCxnSpPr>
        <p:spPr>
          <a:xfrm flipV="1">
            <a:off x="2901467" y="3132770"/>
            <a:ext cx="359144" cy="1"/>
          </a:xfrm>
          <a:prstGeom prst="straightConnector1">
            <a:avLst/>
          </a:prstGeom>
          <a:ln>
            <a:solidFill>
              <a:srgbClr val="357DA8"/>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640EC2C-865E-28D8-3135-4B12404A9CA9}"/>
              </a:ext>
            </a:extLst>
          </p:cNvPr>
          <p:cNvCxnSpPr>
            <a:cxnSpLocks/>
          </p:cNvCxnSpPr>
          <p:nvPr/>
        </p:nvCxnSpPr>
        <p:spPr>
          <a:xfrm flipV="1">
            <a:off x="2896210" y="5208923"/>
            <a:ext cx="359144" cy="1"/>
          </a:xfrm>
          <a:prstGeom prst="straightConnector1">
            <a:avLst/>
          </a:prstGeom>
          <a:ln>
            <a:solidFill>
              <a:srgbClr val="357DA8"/>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137C175-3540-0806-80AA-08D6F7223CA6}"/>
              </a:ext>
            </a:extLst>
          </p:cNvPr>
          <p:cNvCxnSpPr>
            <a:cxnSpLocks/>
          </p:cNvCxnSpPr>
          <p:nvPr/>
        </p:nvCxnSpPr>
        <p:spPr>
          <a:xfrm flipV="1">
            <a:off x="2913216" y="4077156"/>
            <a:ext cx="359144" cy="1"/>
          </a:xfrm>
          <a:prstGeom prst="straightConnector1">
            <a:avLst/>
          </a:prstGeom>
          <a:ln>
            <a:solidFill>
              <a:srgbClr val="357DA8"/>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4023DC1-D77D-196C-4E29-F4F47FBA5537}"/>
              </a:ext>
            </a:extLst>
          </p:cNvPr>
          <p:cNvCxnSpPr>
            <a:cxnSpLocks/>
          </p:cNvCxnSpPr>
          <p:nvPr/>
        </p:nvCxnSpPr>
        <p:spPr>
          <a:xfrm flipV="1">
            <a:off x="3632179" y="2979357"/>
            <a:ext cx="359144" cy="1"/>
          </a:xfrm>
          <a:prstGeom prst="straightConnector1">
            <a:avLst/>
          </a:prstGeom>
          <a:ln>
            <a:solidFill>
              <a:srgbClr val="357DA8"/>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1038552-E607-7D8E-976B-EFE5DBB4710D}"/>
              </a:ext>
            </a:extLst>
          </p:cNvPr>
          <p:cNvCxnSpPr>
            <a:cxnSpLocks/>
          </p:cNvCxnSpPr>
          <p:nvPr/>
        </p:nvCxnSpPr>
        <p:spPr>
          <a:xfrm flipV="1">
            <a:off x="3625154" y="4542864"/>
            <a:ext cx="359144" cy="1"/>
          </a:xfrm>
          <a:prstGeom prst="straightConnector1">
            <a:avLst/>
          </a:prstGeom>
          <a:ln>
            <a:solidFill>
              <a:srgbClr val="357DA8"/>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3502E65-F1DD-E88D-F978-E7918C5640F9}"/>
              </a:ext>
            </a:extLst>
          </p:cNvPr>
          <p:cNvSpPr txBox="1"/>
          <p:nvPr/>
        </p:nvSpPr>
        <p:spPr>
          <a:xfrm>
            <a:off x="6817869" y="3132460"/>
            <a:ext cx="4875536" cy="1169551"/>
          </a:xfrm>
          <a:prstGeom prst="rect">
            <a:avLst/>
          </a:prstGeom>
          <a:solidFill>
            <a:schemeClr val="bg1"/>
          </a:solidFill>
        </p:spPr>
        <p:txBody>
          <a:bodyPr wrap="square" rtlCol="0" anchor="ctr">
            <a:spAutoFit/>
          </a:bodyPr>
          <a:lstStyle/>
          <a:p>
            <a:r>
              <a:rPr lang="el-GR" sz="1400" dirty="0">
                <a:latin typeface="Times New Roman" panose="02020603050405020304" pitchFamily="18" charset="0"/>
                <a:cs typeface="Times New Roman" panose="02020603050405020304" pitchFamily="18" charset="0"/>
              </a:rPr>
              <a:t>Μάζα προϊόντων</a:t>
            </a:r>
          </a:p>
          <a:p>
            <a:r>
              <a:rPr lang="el-GR" sz="1400"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προϊόντος </a:t>
            </a:r>
            <a:r>
              <a:rPr lang="el-GR" sz="1400" dirty="0" err="1">
                <a:latin typeface="Times New Roman" panose="02020603050405020304" pitchFamily="18" charset="0"/>
                <a:cs typeface="Times New Roman" panose="02020603050405020304" pitchFamily="18" charset="0"/>
              </a:rPr>
              <a:t>βιο</a:t>
            </a:r>
            <a:r>
              <a:rPr lang="el-GR" sz="1400" dirty="0">
                <a:latin typeface="Times New Roman" panose="02020603050405020304" pitchFamily="18" charset="0"/>
                <a:cs typeface="Times New Roman" panose="02020603050405020304" pitchFamily="18" charset="0"/>
              </a:rPr>
              <a:t>-πολυμερές + 2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ζωοτροφής  = 3 </a:t>
            </a:r>
            <a:r>
              <a:rPr lang="en-US" sz="1400" dirty="0">
                <a:latin typeface="Times New Roman" panose="02020603050405020304" pitchFamily="18" charset="0"/>
                <a:cs typeface="Times New Roman" panose="02020603050405020304" pitchFamily="18" charset="0"/>
              </a:rPr>
              <a:t>kg</a:t>
            </a:r>
          </a:p>
          <a:p>
            <a:r>
              <a:rPr lang="el-GR" sz="1400" dirty="0">
                <a:latin typeface="Times New Roman" panose="02020603050405020304" pitchFamily="18" charset="0"/>
                <a:cs typeface="Times New Roman" panose="02020603050405020304" pitchFamily="18" charset="0"/>
              </a:rPr>
              <a:t>15,66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/3=5</a:t>
            </a:r>
            <a:r>
              <a:rPr lang="el-GR" sz="1400" dirty="0">
                <a:latin typeface="Times New Roman" panose="02020603050405020304" pitchFamily="18" charset="0"/>
                <a:cs typeface="Times New Roman" panose="02020603050405020304" pitchFamily="18" charset="0"/>
              </a:rPr>
              <a:t>,22</a:t>
            </a:r>
            <a:r>
              <a:rPr lang="en-US" sz="1400" dirty="0">
                <a:latin typeface="Times New Roman" panose="02020603050405020304" pitchFamily="18" charset="0"/>
                <a:cs typeface="Times New Roman" panose="02020603050405020304" pitchFamily="18" charset="0"/>
              </a:rPr>
              <a:t> 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/kg</a:t>
            </a:r>
          </a:p>
          <a:p>
            <a:r>
              <a:rPr lang="el-GR" sz="1400"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προϊόντος </a:t>
            </a:r>
            <a:r>
              <a:rPr lang="el-GR" sz="1400" dirty="0" err="1">
                <a:latin typeface="Times New Roman" panose="02020603050405020304" pitchFamily="18" charset="0"/>
                <a:cs typeface="Times New Roman" panose="02020603050405020304" pitchFamily="18" charset="0"/>
              </a:rPr>
              <a:t>βιο</a:t>
            </a:r>
            <a:r>
              <a:rPr lang="el-GR" sz="1400" dirty="0">
                <a:latin typeface="Times New Roman" panose="02020603050405020304" pitchFamily="18" charset="0"/>
                <a:cs typeface="Times New Roman" panose="02020603050405020304" pitchFamily="18" charset="0"/>
              </a:rPr>
              <a:t>-πολυμερές</a:t>
            </a:r>
            <a:r>
              <a:rPr lang="en-US" sz="1400" dirty="0">
                <a:latin typeface="Times New Roman" panose="02020603050405020304" pitchFamily="18" charset="0"/>
                <a:cs typeface="Times New Roman" panose="02020603050405020304" pitchFamily="18" charset="0"/>
              </a:rPr>
              <a:t>= 5,</a:t>
            </a:r>
            <a:r>
              <a:rPr lang="el-GR" sz="1400" dirty="0">
                <a:latin typeface="Times New Roman" panose="02020603050405020304" pitchFamily="18" charset="0"/>
                <a:cs typeface="Times New Roman" panose="02020603050405020304" pitchFamily="18" charset="0"/>
              </a:rPr>
              <a:t>22</a:t>
            </a:r>
            <a:r>
              <a:rPr lang="en-US" sz="1400" dirty="0">
                <a:latin typeface="Times New Roman" panose="02020603050405020304" pitchFamily="18" charset="0"/>
                <a:cs typeface="Times New Roman" panose="02020603050405020304" pitchFamily="18" charset="0"/>
              </a:rPr>
              <a:t> 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/kg</a:t>
            </a:r>
          </a:p>
          <a:p>
            <a:r>
              <a:rPr lang="el-GR" sz="1400"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προϊόντος ζάχαρης</a:t>
            </a:r>
            <a:r>
              <a:rPr lang="en-US" sz="1400" dirty="0">
                <a:latin typeface="Times New Roman" panose="02020603050405020304" pitchFamily="18" charset="0"/>
                <a:cs typeface="Times New Roman" panose="02020603050405020304" pitchFamily="18" charset="0"/>
              </a:rPr>
              <a:t>= 5,</a:t>
            </a:r>
            <a:r>
              <a:rPr lang="el-GR" sz="1400" dirty="0">
                <a:latin typeface="Times New Roman" panose="02020603050405020304" pitchFamily="18" charset="0"/>
                <a:cs typeface="Times New Roman" panose="02020603050405020304" pitchFamily="18" charset="0"/>
              </a:rPr>
              <a:t>22</a:t>
            </a:r>
            <a:r>
              <a:rPr lang="en-US" sz="1400" dirty="0">
                <a:latin typeface="Times New Roman" panose="02020603050405020304" pitchFamily="18" charset="0"/>
                <a:cs typeface="Times New Roman" panose="02020603050405020304" pitchFamily="18" charset="0"/>
              </a:rPr>
              <a:t> 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/kg</a:t>
            </a:r>
          </a:p>
        </p:txBody>
      </p:sp>
      <p:sp>
        <p:nvSpPr>
          <p:cNvPr id="28" name="TextBox 27">
            <a:extLst>
              <a:ext uri="{FF2B5EF4-FFF2-40B4-BE49-F238E27FC236}">
                <a16:creationId xmlns:a16="http://schemas.microsoft.com/office/drawing/2014/main" id="{28644F00-CEF1-7D8B-D90F-7B270838EE79}"/>
              </a:ext>
            </a:extLst>
          </p:cNvPr>
          <p:cNvSpPr txBox="1"/>
          <p:nvPr/>
        </p:nvSpPr>
        <p:spPr>
          <a:xfrm>
            <a:off x="6812688" y="573669"/>
            <a:ext cx="4662038" cy="1169551"/>
          </a:xfrm>
          <a:prstGeom prst="rect">
            <a:avLst/>
          </a:prstGeom>
          <a:solidFill>
            <a:schemeClr val="bg1"/>
          </a:solidFill>
        </p:spPr>
        <p:txBody>
          <a:bodyPr wrap="square" rtlCol="0" anchor="ctr">
            <a:spAutoFit/>
          </a:bodyPr>
          <a:lstStyle/>
          <a:p>
            <a:r>
              <a:rPr lang="el-GR" sz="1400" dirty="0">
                <a:latin typeface="Times New Roman" panose="02020603050405020304" pitchFamily="18" charset="0"/>
                <a:cs typeface="Times New Roman" panose="02020603050405020304" pitchFamily="18" charset="0"/>
              </a:rPr>
              <a:t>Ενέργεια=8 </a:t>
            </a:r>
            <a:r>
              <a:rPr lang="en-US" sz="1400" dirty="0">
                <a:latin typeface="Times New Roman" panose="02020603050405020304" pitchFamily="18" charset="0"/>
                <a:cs typeface="Times New Roman" panose="02020603050405020304" pitchFamily="18" charset="0"/>
              </a:rPr>
              <a:t>kJ</a:t>
            </a:r>
            <a:r>
              <a:rPr lang="el-GR" sz="1400" dirty="0">
                <a:latin typeface="Times New Roman" panose="02020603050405020304" pitchFamily="18" charset="0"/>
                <a:cs typeface="Times New Roman" panose="02020603050405020304" pitchFamily="18" charset="0"/>
              </a:rPr>
              <a:t> (καλλιέργεια) + 12 </a:t>
            </a:r>
            <a:r>
              <a:rPr lang="en-US" sz="1400" dirty="0">
                <a:latin typeface="Times New Roman" panose="02020603050405020304" pitchFamily="18" charset="0"/>
                <a:cs typeface="Times New Roman" panose="02020603050405020304" pitchFamily="18" charset="0"/>
              </a:rPr>
              <a:t>kJ (</a:t>
            </a:r>
            <a:r>
              <a:rPr lang="el-GR" sz="1400" dirty="0">
                <a:latin typeface="Times New Roman" panose="02020603050405020304" pitchFamily="18" charset="0"/>
                <a:cs typeface="Times New Roman" panose="02020603050405020304" pitchFamily="18" charset="0"/>
              </a:rPr>
              <a:t>επεξεργασία) + </a:t>
            </a:r>
            <a:r>
              <a:rPr lang="en-US" sz="1400" dirty="0">
                <a:latin typeface="Times New Roman" panose="02020603050405020304" pitchFamily="18" charset="0"/>
                <a:cs typeface="Times New Roman" panose="02020603050405020304" pitchFamily="18" charset="0"/>
              </a:rPr>
              <a:t>4</a:t>
            </a:r>
            <a:r>
              <a:rPr lang="el-GR" sz="1400"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kJ (</a:t>
            </a:r>
            <a:r>
              <a:rPr lang="el-GR" sz="1400" dirty="0">
                <a:latin typeface="Times New Roman" panose="02020603050405020304" pitchFamily="18" charset="0"/>
                <a:cs typeface="Times New Roman" panose="02020603050405020304" pitchFamily="18" charset="0"/>
              </a:rPr>
              <a:t>παραγωγή) </a:t>
            </a:r>
            <a:r>
              <a:rPr lang="en-US" sz="1400" dirty="0">
                <a:latin typeface="Times New Roman" panose="02020603050405020304" pitchFamily="18" charset="0"/>
                <a:cs typeface="Times New Roman" panose="02020603050405020304" pitchFamily="18" charset="0"/>
              </a:rPr>
              <a:t>+8 kJ (</a:t>
            </a:r>
            <a:r>
              <a:rPr lang="el-GR" sz="1400" dirty="0">
                <a:latin typeface="Times New Roman" panose="02020603050405020304" pitchFamily="18" charset="0"/>
                <a:cs typeface="Times New Roman" panose="02020603050405020304" pitchFamily="18" charset="0"/>
              </a:rPr>
              <a:t>παραγωγή παραπροϊόντων)= </a:t>
            </a:r>
            <a:r>
              <a:rPr lang="el-GR" sz="1400" b="1" dirty="0">
                <a:latin typeface="Times New Roman" panose="02020603050405020304" pitchFamily="18" charset="0"/>
                <a:cs typeface="Times New Roman" panose="02020603050405020304" pitchFamily="18" charset="0"/>
              </a:rPr>
              <a:t>32 </a:t>
            </a:r>
            <a:r>
              <a:rPr lang="en-US" sz="1400" b="1" dirty="0">
                <a:latin typeface="Times New Roman" panose="02020603050405020304" pitchFamily="18" charset="0"/>
                <a:cs typeface="Times New Roman" panose="02020603050405020304" pitchFamily="18" charset="0"/>
              </a:rPr>
              <a:t>kJ</a:t>
            </a:r>
          </a:p>
          <a:p>
            <a:r>
              <a:rPr lang="el-GR" sz="1400" dirty="0">
                <a:latin typeface="Times New Roman" panose="02020603050405020304" pitchFamily="18" charset="0"/>
                <a:cs typeface="Times New Roman" panose="02020603050405020304" pitchFamily="18" charset="0"/>
              </a:rPr>
              <a:t>Φυτοφάρμακα</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0</a:t>
            </a:r>
            <a:r>
              <a:rPr lang="el-GR" sz="1400" b="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04 kg</a:t>
            </a:r>
          </a:p>
          <a:p>
            <a:r>
              <a:rPr lang="en-US" sz="1400" dirty="0">
                <a:latin typeface="Times New Roman" panose="02020603050405020304" pitchFamily="18" charset="0"/>
                <a:cs typeface="Times New Roman" panose="02020603050405020304" pitchFamily="18" charset="0"/>
              </a:rPr>
              <a:t>NaOH =1 kg (</a:t>
            </a:r>
            <a:r>
              <a:rPr lang="el-GR" sz="1400" dirty="0">
                <a:latin typeface="Times New Roman" panose="02020603050405020304" pitchFamily="18" charset="0"/>
                <a:cs typeface="Times New Roman" panose="02020603050405020304" pitchFamily="18" charset="0"/>
              </a:rPr>
              <a:t>επεξεργασία) + 0,5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(παραγωγή) +0,1</a:t>
            </a:r>
            <a:r>
              <a:rPr lang="en-US" sz="1400"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1</a:t>
            </a:r>
            <a:r>
              <a:rPr lang="el-GR" sz="1400" b="1" dirty="0">
                <a:latin typeface="Times New Roman" panose="02020603050405020304" pitchFamily="18" charset="0"/>
                <a:cs typeface="Times New Roman" panose="02020603050405020304" pitchFamily="18" charset="0"/>
              </a:rPr>
              <a:t>,6</a:t>
            </a:r>
            <a:r>
              <a:rPr lang="en-US" sz="1400" b="1" dirty="0">
                <a:latin typeface="Times New Roman" panose="02020603050405020304" pitchFamily="18" charset="0"/>
                <a:cs typeface="Times New Roman" panose="02020603050405020304" pitchFamily="18" charset="0"/>
              </a:rPr>
              <a:t> kg</a:t>
            </a:r>
            <a:endParaRPr lang="el-GR" sz="1400" b="1"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HCl =</a:t>
            </a:r>
            <a:r>
              <a:rPr lang="el-GR" sz="1400" b="1" dirty="0">
                <a:latin typeface="Times New Roman" panose="02020603050405020304" pitchFamily="18" charset="0"/>
                <a:cs typeface="Times New Roman" panose="02020603050405020304" pitchFamily="18" charset="0"/>
              </a:rPr>
              <a:t>0,5 </a:t>
            </a:r>
            <a:r>
              <a:rPr lang="en-US" sz="1400" b="1" dirty="0">
                <a:latin typeface="Times New Roman" panose="02020603050405020304" pitchFamily="18" charset="0"/>
                <a:cs typeface="Times New Roman" panose="02020603050405020304" pitchFamily="18" charset="0"/>
              </a:rPr>
              <a:t>kg</a:t>
            </a:r>
            <a:r>
              <a:rPr lang="el-GR" sz="1400" b="1"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(παραγωγή)</a:t>
            </a:r>
            <a:endParaRPr lang="en-US" sz="1400" dirty="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46A401F4-700C-175A-0571-D9A03BA5D2D0}"/>
              </a:ext>
            </a:extLst>
          </p:cNvPr>
          <p:cNvSpPr txBox="1"/>
          <p:nvPr/>
        </p:nvSpPr>
        <p:spPr>
          <a:xfrm>
            <a:off x="5440023" y="3280645"/>
            <a:ext cx="1124108" cy="584775"/>
          </a:xfrm>
          <a:prstGeom prst="rect">
            <a:avLst/>
          </a:prstGeom>
          <a:solidFill>
            <a:srgbClr val="FFC000"/>
          </a:solidFill>
        </p:spPr>
        <p:txBody>
          <a:bodyPr wrap="square">
            <a:spAutoFit/>
          </a:bodyPr>
          <a:lstStyle/>
          <a:p>
            <a:r>
              <a:rPr lang="el-GR" sz="1600" dirty="0">
                <a:latin typeface="Times New Roman" panose="02020603050405020304" pitchFamily="18" charset="0"/>
                <a:ea typeface="Verdana" panose="020B0604030504040204" pitchFamily="34" charset="0"/>
                <a:cs typeface="Times New Roman" panose="02020603050405020304" pitchFamily="18" charset="0"/>
              </a:rPr>
              <a:t>Κατανομής κατά μάζα</a:t>
            </a:r>
            <a:endParaRPr lang="en-US" sz="1600" dirty="0"/>
          </a:p>
        </p:txBody>
      </p:sp>
      <p:sp>
        <p:nvSpPr>
          <p:cNvPr id="31" name="TextBox 30">
            <a:extLst>
              <a:ext uri="{FF2B5EF4-FFF2-40B4-BE49-F238E27FC236}">
                <a16:creationId xmlns:a16="http://schemas.microsoft.com/office/drawing/2014/main" id="{449EEAF3-E05C-52E8-18DC-D5E5BCF5678E}"/>
              </a:ext>
            </a:extLst>
          </p:cNvPr>
          <p:cNvSpPr txBox="1"/>
          <p:nvPr/>
        </p:nvSpPr>
        <p:spPr>
          <a:xfrm>
            <a:off x="5647628" y="888887"/>
            <a:ext cx="916503" cy="376834"/>
          </a:xfrm>
          <a:prstGeom prst="rect">
            <a:avLst/>
          </a:prstGeom>
          <a:solidFill>
            <a:srgbClr val="FFC000"/>
          </a:solidFill>
        </p:spPr>
        <p:txBody>
          <a:bodyPr wrap="square" rtlCol="0" anchor="ctr">
            <a:spAutoFit/>
          </a:bodyPr>
          <a:lstStyle/>
          <a:p>
            <a:pPr>
              <a:lnSpc>
                <a:spcPct val="150000"/>
              </a:lnSpc>
            </a:pPr>
            <a:r>
              <a:rPr lang="el-GR" sz="1400" dirty="0">
                <a:latin typeface="Times New Roman" panose="02020603050405020304" pitchFamily="18" charset="0"/>
                <a:cs typeface="Times New Roman" panose="02020603050405020304" pitchFamily="18" charset="0"/>
              </a:rPr>
              <a:t>Συνολικά </a:t>
            </a:r>
          </a:p>
        </p:txBody>
      </p:sp>
      <p:sp>
        <p:nvSpPr>
          <p:cNvPr id="36" name="TextBox 35">
            <a:extLst>
              <a:ext uri="{FF2B5EF4-FFF2-40B4-BE49-F238E27FC236}">
                <a16:creationId xmlns:a16="http://schemas.microsoft.com/office/drawing/2014/main" id="{0AC948D7-7578-F4E1-C081-6FE587DA1DCD}"/>
              </a:ext>
            </a:extLst>
          </p:cNvPr>
          <p:cNvSpPr txBox="1"/>
          <p:nvPr/>
        </p:nvSpPr>
        <p:spPr>
          <a:xfrm>
            <a:off x="5554671" y="2112428"/>
            <a:ext cx="968437" cy="523220"/>
          </a:xfrm>
          <a:prstGeom prst="rect">
            <a:avLst/>
          </a:prstGeom>
          <a:solidFill>
            <a:srgbClr val="FFC000"/>
          </a:solidFill>
        </p:spPr>
        <p:txBody>
          <a:bodyPr wrap="square" rtlCol="0" anchor="ctr">
            <a:spAutoFit/>
          </a:bodyPr>
          <a:lstStyle/>
          <a:p>
            <a:r>
              <a:rPr lang="el-GR" sz="1400" dirty="0">
                <a:latin typeface="Times New Roman" panose="02020603050405020304" pitchFamily="18" charset="0"/>
                <a:cs typeface="Times New Roman" panose="02020603050405020304" pitchFamily="18" charset="0"/>
              </a:rPr>
              <a:t>Συνολικά</a:t>
            </a:r>
            <a:r>
              <a:rPr lang="en-US" sz="1400" dirty="0">
                <a:latin typeface="Times New Roman" panose="02020603050405020304" pitchFamily="18" charset="0"/>
                <a:cs typeface="Times New Roman" panose="02020603050405020304" pitchFamily="18" charset="0"/>
              </a:rPr>
              <a:t> </a:t>
            </a:r>
            <a:endParaRPr lang="el-GR"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dirty="0">
                <a:latin typeface="Times New Roman" panose="02020603050405020304" pitchFamily="18" charset="0"/>
                <a:cs typeface="Times New Roman" panose="02020603050405020304" pitchFamily="18" charset="0"/>
              </a:rPr>
              <a:t> </a:t>
            </a:r>
          </a:p>
        </p:txBody>
      </p:sp>
      <p:sp>
        <p:nvSpPr>
          <p:cNvPr id="37" name="TextBox 36">
            <a:extLst>
              <a:ext uri="{FF2B5EF4-FFF2-40B4-BE49-F238E27FC236}">
                <a16:creationId xmlns:a16="http://schemas.microsoft.com/office/drawing/2014/main" id="{53B5034D-4115-E905-18C7-1A1A17FEDF3A}"/>
              </a:ext>
            </a:extLst>
          </p:cNvPr>
          <p:cNvSpPr txBox="1"/>
          <p:nvPr/>
        </p:nvSpPr>
        <p:spPr>
          <a:xfrm>
            <a:off x="6812688" y="1876252"/>
            <a:ext cx="5129274" cy="1169551"/>
          </a:xfrm>
          <a:prstGeom prst="rect">
            <a:avLst/>
          </a:prstGeom>
          <a:solidFill>
            <a:schemeClr val="bg1"/>
          </a:solidFill>
        </p:spPr>
        <p:txBody>
          <a:bodyPr wrap="square" rtlCol="0" anchor="ctr">
            <a:spAutoFit/>
          </a:bodyPr>
          <a:lstStyle/>
          <a:p>
            <a:r>
              <a:rPr lang="el-GR" sz="1400" dirty="0">
                <a:latin typeface="Times New Roman" panose="02020603050405020304" pitchFamily="18" charset="0"/>
                <a:cs typeface="Times New Roman" panose="02020603050405020304" pitchFamily="18" charset="0"/>
              </a:rPr>
              <a:t>Ενέργεια=</a:t>
            </a:r>
            <a:r>
              <a:rPr lang="el-GR" sz="1400" b="1" dirty="0">
                <a:latin typeface="Times New Roman" panose="02020603050405020304" pitchFamily="18" charset="0"/>
                <a:cs typeface="Times New Roman" panose="02020603050405020304" pitchFamily="18" charset="0"/>
              </a:rPr>
              <a:t>32 </a:t>
            </a:r>
            <a:r>
              <a:rPr lang="en-US" sz="1400" b="1" dirty="0">
                <a:latin typeface="Times New Roman" panose="02020603050405020304" pitchFamily="18" charset="0"/>
                <a:cs typeface="Times New Roman" panose="02020603050405020304" pitchFamily="18" charset="0"/>
              </a:rPr>
              <a:t>kJ * 0.5=16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b="1" dirty="0">
                <a:latin typeface="Times New Roman" panose="02020603050405020304" pitchFamily="18" charset="0"/>
                <a:cs typeface="Times New Roman" panose="02020603050405020304" pitchFamily="18" charset="0"/>
              </a:rPr>
              <a:t> </a:t>
            </a:r>
          </a:p>
          <a:p>
            <a:r>
              <a:rPr lang="el-GR" sz="1400" dirty="0">
                <a:latin typeface="Times New Roman" panose="02020603050405020304" pitchFamily="18" charset="0"/>
                <a:cs typeface="Times New Roman" panose="02020603050405020304" pitchFamily="18" charset="0"/>
              </a:rPr>
              <a:t>Φυτοφάρμακα</a:t>
            </a:r>
            <a:r>
              <a:rPr lang="en-US" sz="1400"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0</a:t>
            </a:r>
            <a:r>
              <a:rPr lang="el-GR" sz="1400" b="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04 kg * 140= 5.6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b="1"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NaOH =</a:t>
            </a:r>
            <a:r>
              <a:rPr lang="en-US" sz="1400" b="1" dirty="0">
                <a:latin typeface="Times New Roman" panose="02020603050405020304" pitchFamily="18" charset="0"/>
                <a:cs typeface="Times New Roman" panose="02020603050405020304" pitchFamily="18" charset="0"/>
              </a:rPr>
              <a:t>1</a:t>
            </a:r>
            <a:r>
              <a:rPr lang="el-GR" sz="1400" b="1" dirty="0">
                <a:latin typeface="Times New Roman" panose="02020603050405020304" pitchFamily="18" charset="0"/>
                <a:cs typeface="Times New Roman" panose="02020603050405020304" pitchFamily="18" charset="0"/>
              </a:rPr>
              <a:t>,6</a:t>
            </a:r>
            <a:r>
              <a:rPr lang="en-US" sz="1400" b="1" dirty="0">
                <a:latin typeface="Times New Roman" panose="02020603050405020304" pitchFamily="18" charset="0"/>
                <a:cs typeface="Times New Roman" panose="02020603050405020304" pitchFamily="18" charset="0"/>
              </a:rPr>
              <a:t> kg * 1</a:t>
            </a:r>
            <a:r>
              <a:rPr lang="el-GR" sz="1400" b="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1= 1</a:t>
            </a:r>
            <a:r>
              <a:rPr lang="el-GR" sz="1400" b="1" dirty="0">
                <a:latin typeface="Times New Roman" panose="02020603050405020304" pitchFamily="18" charset="0"/>
                <a:cs typeface="Times New Roman" panose="02020603050405020304" pitchFamily="18" charset="0"/>
              </a:rPr>
              <a:t>,76</a:t>
            </a:r>
            <a:r>
              <a:rPr lang="en-US" sz="1400" b="1" dirty="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b="1" dirty="0">
                <a:latin typeface="Times New Roman" panose="02020603050405020304" pitchFamily="18" charset="0"/>
                <a:cs typeface="Times New Roman" panose="02020603050405020304" pitchFamily="18" charset="0"/>
              </a:rPr>
              <a:t> </a:t>
            </a:r>
          </a:p>
          <a:p>
            <a:r>
              <a:rPr lang="en-US" sz="1400" dirty="0">
                <a:latin typeface="Times New Roman" panose="02020603050405020304" pitchFamily="18" charset="0"/>
                <a:cs typeface="Times New Roman" panose="02020603050405020304" pitchFamily="18" charset="0"/>
              </a:rPr>
              <a:t>HCl =</a:t>
            </a:r>
            <a:r>
              <a:rPr lang="el-GR" sz="1400" b="1" dirty="0">
                <a:latin typeface="Times New Roman" panose="02020603050405020304" pitchFamily="18" charset="0"/>
                <a:cs typeface="Times New Roman" panose="02020603050405020304" pitchFamily="18" charset="0"/>
              </a:rPr>
              <a:t>0,5 </a:t>
            </a:r>
            <a:r>
              <a:rPr lang="en-US" sz="1400" b="1" dirty="0">
                <a:latin typeface="Times New Roman" panose="02020603050405020304" pitchFamily="18" charset="0"/>
                <a:cs typeface="Times New Roman" panose="02020603050405020304" pitchFamily="18" charset="0"/>
              </a:rPr>
              <a:t>kg</a:t>
            </a:r>
            <a:r>
              <a:rPr lang="el-GR" sz="1400" b="1" dirty="0">
                <a:latin typeface="Times New Roman" panose="02020603050405020304" pitchFamily="18" charset="0"/>
                <a:cs typeface="Times New Roman" panose="02020603050405020304" pitchFamily="18" charset="0"/>
              </a:rPr>
              <a:t> </a:t>
            </a:r>
            <a:r>
              <a:rPr lang="en-US" sz="1400" b="1" dirty="0">
                <a:latin typeface="Times New Roman" panose="02020603050405020304" pitchFamily="18" charset="0"/>
                <a:cs typeface="Times New Roman" panose="02020603050405020304" pitchFamily="18" charset="0"/>
              </a:rPr>
              <a:t>* 0</a:t>
            </a:r>
            <a:r>
              <a:rPr lang="el-GR" sz="1400" b="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6=0</a:t>
            </a:r>
            <a:r>
              <a:rPr lang="el-GR" sz="1400" b="1" dirty="0">
                <a:latin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cs typeface="Times New Roman" panose="02020603050405020304" pitchFamily="18" charset="0"/>
              </a:rPr>
              <a:t>3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b="1" dirty="0">
                <a:latin typeface="Times New Roman" panose="02020603050405020304" pitchFamily="18" charset="0"/>
                <a:cs typeface="Times New Roman" panose="02020603050405020304" pitchFamily="18" charset="0"/>
              </a:rPr>
              <a:t> </a:t>
            </a:r>
          </a:p>
          <a:p>
            <a:r>
              <a:rPr lang="el-GR" sz="1400" b="1" dirty="0">
                <a:latin typeface="Times New Roman" panose="02020603050405020304" pitchFamily="18" charset="0"/>
                <a:cs typeface="Times New Roman" panose="02020603050405020304" pitchFamily="18" charset="0"/>
              </a:rPr>
              <a:t>Σύνολο: 23,66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b="1" dirty="0">
                <a:latin typeface="Times New Roman" panose="02020603050405020304" pitchFamily="18" charset="0"/>
                <a:cs typeface="Times New Roman" panose="02020603050405020304" pitchFamily="18" charset="0"/>
              </a:rPr>
              <a:t>-8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b="1"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(απορρόφηση)=15,66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dirty="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06CB243-D16D-99CC-07DF-BAF9C3B9DABE}"/>
              </a:ext>
            </a:extLst>
          </p:cNvPr>
          <p:cNvSpPr txBox="1"/>
          <p:nvPr/>
        </p:nvSpPr>
        <p:spPr>
          <a:xfrm>
            <a:off x="2042452" y="519789"/>
            <a:ext cx="1008862" cy="369332"/>
          </a:xfrm>
          <a:prstGeom prst="rect">
            <a:avLst/>
          </a:prstGeom>
          <a:solidFill>
            <a:srgbClr val="FFC000"/>
          </a:solidFill>
        </p:spPr>
        <p:txBody>
          <a:bodyPr wrap="square" rtlCol="0">
            <a:spAutoFit/>
          </a:bodyPr>
          <a:lstStyle/>
          <a:p>
            <a:r>
              <a:rPr lang="el-GR" dirty="0">
                <a:latin typeface="Times New Roman" panose="02020603050405020304" pitchFamily="18" charset="0"/>
                <a:cs typeface="Times New Roman" panose="02020603050405020304" pitchFamily="18" charset="0"/>
              </a:rPr>
              <a:t>Ισοζύγιο</a:t>
            </a:r>
            <a:endParaRPr lang="en-US"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443FEEE7-295A-BFDD-6195-429A24BC8A7C}"/>
              </a:ext>
            </a:extLst>
          </p:cNvPr>
          <p:cNvSpPr txBox="1"/>
          <p:nvPr/>
        </p:nvSpPr>
        <p:spPr>
          <a:xfrm>
            <a:off x="1735494" y="5906173"/>
            <a:ext cx="3814678" cy="757195"/>
          </a:xfrm>
          <a:prstGeom prst="rect">
            <a:avLst/>
          </a:prstGeom>
          <a:solidFill>
            <a:schemeClr val="bg1"/>
          </a:solidFill>
        </p:spPr>
        <p:txBody>
          <a:bodyPr wrap="square" rtlCol="0" anchor="ctr">
            <a:spAutoFit/>
          </a:bodyPr>
          <a:lstStyle/>
          <a:p>
            <a:pPr>
              <a:lnSpc>
                <a:spcPct val="150000"/>
              </a:lnSpc>
            </a:pPr>
            <a:r>
              <a:rPr lang="el-GR" sz="1000" dirty="0">
                <a:latin typeface="Times New Roman" panose="02020603050405020304" pitchFamily="18" charset="0"/>
                <a:cs typeface="Times New Roman" panose="02020603050405020304" pitchFamily="18" charset="0"/>
              </a:rPr>
              <a:t>* Υπάρχει και 1 </a:t>
            </a:r>
            <a:r>
              <a:rPr lang="en-US" sz="1000" dirty="0">
                <a:latin typeface="Times New Roman" panose="02020603050405020304" pitchFamily="18" charset="0"/>
                <a:cs typeface="Times New Roman" panose="02020603050405020304" pitchFamily="18" charset="0"/>
              </a:rPr>
              <a:t>kg </a:t>
            </a:r>
            <a:r>
              <a:rPr lang="el-GR" sz="1000" dirty="0">
                <a:latin typeface="Times New Roman" panose="02020603050405020304" pitchFamily="18" charset="0"/>
                <a:cs typeface="Times New Roman" panose="02020603050405020304" pitchFamily="18" charset="0"/>
              </a:rPr>
              <a:t>βιομάζα μικροοργανισμών το οποίο καίγεται και δίνει ενέργεια στο σύστημα δεν χρησιμοποιείται στις πράξεις εμπεριέχεται με την μορφή ενέργεια στα δεδομένα  </a:t>
            </a:r>
            <a:endParaRPr lang="el-GR" sz="1000" baseline="-250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378D7B22-6BF1-B52D-D456-08E8DD14BE5A}"/>
              </a:ext>
            </a:extLst>
          </p:cNvPr>
          <p:cNvSpPr txBox="1"/>
          <p:nvPr/>
        </p:nvSpPr>
        <p:spPr>
          <a:xfrm>
            <a:off x="48430" y="981580"/>
            <a:ext cx="4438973" cy="830997"/>
          </a:xfrm>
          <a:prstGeom prst="rect">
            <a:avLst/>
          </a:prstGeom>
          <a:solidFill>
            <a:schemeClr val="bg1"/>
          </a:solidFill>
        </p:spPr>
        <p:txBody>
          <a:bodyPr wrap="square" rtlCol="0">
            <a:spAutoFit/>
          </a:bodyPr>
          <a:lstStyle/>
          <a:p>
            <a:r>
              <a:rPr lang="el-GR" sz="1200" dirty="0">
                <a:latin typeface="Times New Roman" panose="02020603050405020304" pitchFamily="18" charset="0"/>
                <a:cs typeface="Times New Roman" panose="02020603050405020304" pitchFamily="18" charset="0"/>
              </a:rPr>
              <a:t>Για ένα κιλό προϊόντος χρειάζονται:</a:t>
            </a:r>
            <a:endParaRPr lang="en-US" sz="1200" dirty="0">
              <a:latin typeface="Times New Roman" panose="02020603050405020304" pitchFamily="18" charset="0"/>
              <a:cs typeface="Times New Roman" panose="02020603050405020304" pitchFamily="18" charset="0"/>
            </a:endParaRPr>
          </a:p>
          <a:p>
            <a:r>
              <a:rPr lang="el-GR" sz="1200" dirty="0">
                <a:latin typeface="Times New Roman" panose="02020603050405020304" pitchFamily="18" charset="0"/>
                <a:cs typeface="Times New Roman" panose="02020603050405020304" pitchFamily="18" charset="0"/>
              </a:rPr>
              <a:t>1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προϊόντος = 2 </a:t>
            </a:r>
            <a:r>
              <a:rPr lang="en-US" sz="1200" dirty="0">
                <a:latin typeface="Times New Roman" panose="02020603050405020304" pitchFamily="18" charset="0"/>
                <a:cs typeface="Times New Roman" panose="02020603050405020304" pitchFamily="18" charset="0"/>
              </a:rPr>
              <a:t>kg </a:t>
            </a:r>
            <a:r>
              <a:rPr lang="el-GR" sz="1200" dirty="0">
                <a:latin typeface="Times New Roman" panose="02020603050405020304" pitchFamily="18" charset="0"/>
                <a:cs typeface="Times New Roman" panose="02020603050405020304" pitchFamily="18" charset="0"/>
              </a:rPr>
              <a:t>από επεξεργασμένη ύλη παραπροϊόντων η οποία χρειάζεται με την σειρά της 2 κιλά  1</a:t>
            </a:r>
            <a:r>
              <a:rPr lang="el-GR" sz="1200" baseline="30000" dirty="0">
                <a:latin typeface="Times New Roman" panose="02020603050405020304" pitchFamily="18" charset="0"/>
                <a:cs typeface="Times New Roman" panose="02020603050405020304" pitchFamily="18" charset="0"/>
              </a:rPr>
              <a:t>η</a:t>
            </a:r>
            <a:r>
              <a:rPr lang="el-GR" sz="1200" dirty="0">
                <a:latin typeface="Times New Roman" panose="02020603050405020304" pitchFamily="18" charset="0"/>
                <a:cs typeface="Times New Roman" panose="02020603050405020304" pitchFamily="18" charset="0"/>
              </a:rPr>
              <a:t> ύλη για κάθε ένα κιλό</a:t>
            </a:r>
            <a:r>
              <a:rPr lang="en-US" sz="1200" dirty="0">
                <a:latin typeface="Times New Roman" panose="02020603050405020304" pitchFamily="18" charset="0"/>
                <a:cs typeface="Times New Roman" panose="02020603050405020304" pitchFamily="18" charset="0"/>
              </a:rPr>
              <a:t>. </a:t>
            </a:r>
            <a:r>
              <a:rPr lang="el-GR" sz="1200" dirty="0">
                <a:latin typeface="Times New Roman" panose="02020603050405020304" pitchFamily="18" charset="0"/>
                <a:cs typeface="Times New Roman" panose="02020603050405020304" pitchFamily="18" charset="0"/>
              </a:rPr>
              <a:t>Αρά το 1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προϊόντος χρειάζεται 4 </a:t>
            </a:r>
            <a:r>
              <a:rPr lang="en-US" sz="1200" dirty="0">
                <a:latin typeface="Times New Roman" panose="02020603050405020304" pitchFamily="18" charset="0"/>
                <a:cs typeface="Times New Roman" panose="02020603050405020304" pitchFamily="18" charset="0"/>
              </a:rPr>
              <a:t>kg</a:t>
            </a:r>
            <a:r>
              <a:rPr lang="el-GR" sz="1200" dirty="0">
                <a:latin typeface="Times New Roman" panose="02020603050405020304" pitchFamily="18" charset="0"/>
                <a:cs typeface="Times New Roman" panose="02020603050405020304" pitchFamily="18" charset="0"/>
              </a:rPr>
              <a:t> 1</a:t>
            </a:r>
            <a:r>
              <a:rPr lang="el-GR" sz="1200" baseline="30000" dirty="0">
                <a:latin typeface="Times New Roman" panose="02020603050405020304" pitchFamily="18" charset="0"/>
                <a:cs typeface="Times New Roman" panose="02020603050405020304" pitchFamily="18" charset="0"/>
              </a:rPr>
              <a:t>η</a:t>
            </a:r>
            <a:r>
              <a:rPr lang="el-GR" sz="1200" dirty="0">
                <a:latin typeface="Times New Roman" panose="02020603050405020304" pitchFamily="18" charset="0"/>
                <a:cs typeface="Times New Roman" panose="02020603050405020304" pitchFamily="18" charset="0"/>
              </a:rPr>
              <a:t> ύλης </a:t>
            </a:r>
            <a:endParaRPr lang="en-US" sz="12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CBB182A1-6C14-B212-CC89-0774279AB74F}"/>
              </a:ext>
            </a:extLst>
          </p:cNvPr>
          <p:cNvSpPr txBox="1"/>
          <p:nvPr/>
        </p:nvSpPr>
        <p:spPr>
          <a:xfrm>
            <a:off x="5150008" y="4777953"/>
            <a:ext cx="1599176" cy="584775"/>
          </a:xfrm>
          <a:prstGeom prst="rect">
            <a:avLst/>
          </a:prstGeom>
          <a:solidFill>
            <a:srgbClr val="FFC000"/>
          </a:solidFill>
        </p:spPr>
        <p:txBody>
          <a:bodyPr wrap="square">
            <a:spAutoFit/>
          </a:bodyPr>
          <a:lstStyle/>
          <a:p>
            <a:r>
              <a:rPr lang="el-GR" sz="1600" dirty="0">
                <a:latin typeface="Times New Roman" panose="02020603050405020304" pitchFamily="18" charset="0"/>
                <a:ea typeface="Verdana" panose="020B0604030504040204" pitchFamily="34" charset="0"/>
                <a:cs typeface="Times New Roman" panose="02020603050405020304" pitchFamily="18" charset="0"/>
              </a:rPr>
              <a:t>Κατανομής κατά οικονομική αξία</a:t>
            </a:r>
            <a:endParaRPr lang="en-US" sz="1600" dirty="0"/>
          </a:p>
        </p:txBody>
      </p:sp>
      <p:sp>
        <p:nvSpPr>
          <p:cNvPr id="24" name="TextBox 23">
            <a:extLst>
              <a:ext uri="{FF2B5EF4-FFF2-40B4-BE49-F238E27FC236}">
                <a16:creationId xmlns:a16="http://schemas.microsoft.com/office/drawing/2014/main" id="{5177EBE3-0580-F555-765F-CB3C4DDD31A6}"/>
              </a:ext>
            </a:extLst>
          </p:cNvPr>
          <p:cNvSpPr txBox="1"/>
          <p:nvPr/>
        </p:nvSpPr>
        <p:spPr>
          <a:xfrm>
            <a:off x="6812688" y="4624065"/>
            <a:ext cx="5261398" cy="1169551"/>
          </a:xfrm>
          <a:prstGeom prst="rect">
            <a:avLst/>
          </a:prstGeom>
          <a:solidFill>
            <a:schemeClr val="bg1"/>
          </a:solidFill>
        </p:spPr>
        <p:txBody>
          <a:bodyPr wrap="square" rtlCol="0" anchor="ctr">
            <a:spAutoFit/>
          </a:bodyPr>
          <a:lstStyle/>
          <a:p>
            <a:r>
              <a:rPr lang="el-GR" sz="1400" u="sng" dirty="0">
                <a:latin typeface="Times New Roman" panose="02020603050405020304" pitchFamily="18" charset="0"/>
                <a:cs typeface="Times New Roman" panose="02020603050405020304" pitchFamily="18" charset="0"/>
              </a:rPr>
              <a:t>Οικονομική αξία προϊόντων</a:t>
            </a:r>
          </a:p>
          <a:p>
            <a:r>
              <a:rPr lang="el-GR" sz="1400"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προϊόντος </a:t>
            </a:r>
            <a:r>
              <a:rPr lang="el-GR" sz="1400" dirty="0" err="1">
                <a:latin typeface="Times New Roman" panose="02020603050405020304" pitchFamily="18" charset="0"/>
                <a:cs typeface="Times New Roman" panose="02020603050405020304" pitchFamily="18" charset="0"/>
              </a:rPr>
              <a:t>βιο</a:t>
            </a:r>
            <a:r>
              <a:rPr lang="el-GR" sz="1400" dirty="0">
                <a:latin typeface="Times New Roman" panose="02020603050405020304" pitchFamily="18" charset="0"/>
                <a:cs typeface="Times New Roman" panose="02020603050405020304" pitchFamily="18" charset="0"/>
              </a:rPr>
              <a:t>-πολυμερές *$5 + 2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ζάχαρης * $2,5  = $10</a:t>
            </a:r>
            <a:endParaRPr lang="en-US" sz="1400" dirty="0">
              <a:latin typeface="Times New Roman" panose="02020603050405020304" pitchFamily="18" charset="0"/>
              <a:cs typeface="Times New Roman" panose="02020603050405020304" pitchFamily="18" charset="0"/>
            </a:endParaRPr>
          </a:p>
          <a:p>
            <a:r>
              <a:rPr lang="el-GR" sz="1400" dirty="0">
                <a:latin typeface="Times New Roman" panose="02020603050405020304" pitchFamily="18" charset="0"/>
                <a:cs typeface="Times New Roman" panose="02020603050405020304" pitchFamily="18" charset="0"/>
              </a:rPr>
              <a:t>15,66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a:t>
            </a:r>
            <a:r>
              <a:rPr lang="el-GR" sz="1400" dirty="0">
                <a:latin typeface="Times New Roman" panose="02020603050405020304" pitchFamily="18" charset="0"/>
                <a:cs typeface="Times New Roman" panose="02020603050405020304" pitchFamily="18" charset="0"/>
              </a:rPr>
              <a:t>10</a:t>
            </a:r>
            <a:r>
              <a:rPr lang="en-US" sz="1400" dirty="0">
                <a:latin typeface="Times New Roman" panose="02020603050405020304" pitchFamily="18" charset="0"/>
                <a:cs typeface="Times New Roman" panose="02020603050405020304" pitchFamily="18" charset="0"/>
              </a:rPr>
              <a:t>=</a:t>
            </a:r>
            <a:r>
              <a:rPr lang="el-GR" sz="1400" dirty="0">
                <a:latin typeface="Times New Roman" panose="02020603050405020304" pitchFamily="18" charset="0"/>
                <a:cs typeface="Times New Roman" panose="02020603050405020304" pitchFamily="18" charset="0"/>
              </a:rPr>
              <a:t>1,566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/kg</a:t>
            </a:r>
          </a:p>
          <a:p>
            <a:r>
              <a:rPr lang="el-GR" sz="1400"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προϊόντος </a:t>
            </a:r>
            <a:r>
              <a:rPr lang="el-GR" sz="1400" dirty="0" err="1">
                <a:latin typeface="Times New Roman" panose="02020603050405020304" pitchFamily="18" charset="0"/>
                <a:cs typeface="Times New Roman" panose="02020603050405020304" pitchFamily="18" charset="0"/>
              </a:rPr>
              <a:t>βιο</a:t>
            </a:r>
            <a:r>
              <a:rPr lang="el-GR" sz="1400" dirty="0">
                <a:latin typeface="Times New Roman" panose="02020603050405020304" pitchFamily="18" charset="0"/>
                <a:cs typeface="Times New Roman" panose="02020603050405020304" pitchFamily="18" charset="0"/>
              </a:rPr>
              <a:t>-πολυμερές</a:t>
            </a:r>
            <a:r>
              <a:rPr lang="en-US" sz="1400"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1,566</a:t>
            </a:r>
            <a:r>
              <a:rPr lang="en-US" sz="1400" dirty="0">
                <a:latin typeface="Times New Roman" panose="02020603050405020304" pitchFamily="18" charset="0"/>
                <a:cs typeface="Times New Roman" panose="02020603050405020304" pitchFamily="18" charset="0"/>
              </a:rPr>
              <a:t> 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*$5= 7,83</a:t>
            </a:r>
            <a:r>
              <a:rPr lang="en-US" sz="1400" dirty="0">
                <a:latin typeface="Times New Roman" panose="02020603050405020304" pitchFamily="18" charset="0"/>
                <a:cs typeface="Times New Roman" panose="02020603050405020304" pitchFamily="18" charset="0"/>
              </a:rPr>
              <a:t> kgCO</a:t>
            </a:r>
            <a:r>
              <a:rPr lang="en-US" sz="1400" baseline="-25000" dirty="0">
                <a:latin typeface="Times New Roman" panose="02020603050405020304" pitchFamily="18" charset="0"/>
                <a:cs typeface="Times New Roman" panose="02020603050405020304" pitchFamily="18" charset="0"/>
              </a:rPr>
              <a:t>2-eq</a:t>
            </a:r>
            <a:endParaRPr lang="en-US" sz="1400" dirty="0">
              <a:latin typeface="Times New Roman" panose="02020603050405020304" pitchFamily="18" charset="0"/>
              <a:cs typeface="Times New Roman" panose="02020603050405020304" pitchFamily="18" charset="0"/>
            </a:endParaRPr>
          </a:p>
          <a:p>
            <a:r>
              <a:rPr lang="el-GR" sz="1400" dirty="0">
                <a:latin typeface="Times New Roman" panose="02020603050405020304" pitchFamily="18" charset="0"/>
                <a:cs typeface="Times New Roman" panose="02020603050405020304" pitchFamily="18" charset="0"/>
              </a:rPr>
              <a:t>1 </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προϊόντος ζωοτροφής</a:t>
            </a:r>
            <a:r>
              <a:rPr lang="en-US" sz="1400"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1,566</a:t>
            </a:r>
            <a:r>
              <a:rPr lang="en-US" sz="1400" dirty="0">
                <a:latin typeface="Times New Roman" panose="02020603050405020304" pitchFamily="18" charset="0"/>
                <a:cs typeface="Times New Roman" panose="02020603050405020304" pitchFamily="18" charset="0"/>
              </a:rPr>
              <a:t> kgCO</a:t>
            </a:r>
            <a:r>
              <a:rPr lang="en-US" sz="1400" baseline="-25000" dirty="0">
                <a:latin typeface="Times New Roman" panose="02020603050405020304" pitchFamily="18" charset="0"/>
                <a:cs typeface="Times New Roman" panose="02020603050405020304" pitchFamily="18" charset="0"/>
              </a:rPr>
              <a:t>2-eq</a:t>
            </a:r>
            <a:r>
              <a:rPr lang="en-US" sz="1400" dirty="0">
                <a:latin typeface="Times New Roman" panose="02020603050405020304" pitchFamily="18" charset="0"/>
                <a:cs typeface="Times New Roman" panose="02020603050405020304" pitchFamily="18" charset="0"/>
              </a:rPr>
              <a:t>/kg</a:t>
            </a:r>
            <a:r>
              <a:rPr lang="el-GR" sz="1400" dirty="0">
                <a:latin typeface="Times New Roman" panose="02020603050405020304" pitchFamily="18" charset="0"/>
                <a:cs typeface="Times New Roman" panose="02020603050405020304" pitchFamily="18" charset="0"/>
              </a:rPr>
              <a:t> *$2,5= 3,915</a:t>
            </a:r>
            <a:r>
              <a:rPr lang="en-US" sz="1400" dirty="0">
                <a:latin typeface="Times New Roman" panose="02020603050405020304" pitchFamily="18" charset="0"/>
                <a:cs typeface="Times New Roman" panose="02020603050405020304" pitchFamily="18" charset="0"/>
              </a:rPr>
              <a:t> kgCO</a:t>
            </a:r>
            <a:r>
              <a:rPr lang="en-US" sz="1400" baseline="-25000" dirty="0">
                <a:latin typeface="Times New Roman" panose="02020603050405020304" pitchFamily="18" charset="0"/>
                <a:cs typeface="Times New Roman" panose="02020603050405020304" pitchFamily="18" charset="0"/>
              </a:rPr>
              <a:t>2-eq</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9965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7589D410-4431-B449-A89D-0410826F0444}"/>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a:extLst>
              <a:ext uri="{FF2B5EF4-FFF2-40B4-BE49-F238E27FC236}">
                <a16:creationId xmlns:a16="http://schemas.microsoft.com/office/drawing/2014/main" id="{3DDDC3A4-D3F0-8FC2-0140-72CC2A4803EA}"/>
              </a:ext>
            </a:extLst>
          </p:cNvPr>
          <p:cNvSpPr>
            <a:spLocks noChangeArrowheads="1"/>
          </p:cNvSpPr>
          <p:nvPr/>
        </p:nvSpPr>
        <p:spPr bwMode="auto">
          <a:xfrm>
            <a:off x="152400" y="152400"/>
            <a:ext cx="12192000" cy="0"/>
          </a:xfrm>
          <a:prstGeom prst="rect">
            <a:avLst/>
          </a:prstGeom>
          <a:solidFill>
            <a:srgbClr val="F5F5F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F7052EB2-8C0F-B6B9-487C-7890758EE021}"/>
              </a:ext>
            </a:extLst>
          </p:cNvPr>
          <p:cNvSpPr txBox="1"/>
          <p:nvPr/>
        </p:nvSpPr>
        <p:spPr>
          <a:xfrm>
            <a:off x="-84336" y="3323"/>
            <a:ext cx="3085953" cy="461665"/>
          </a:xfrm>
          <a:prstGeom prst="rect">
            <a:avLst/>
          </a:prstGeom>
          <a:noFill/>
        </p:spPr>
        <p:txBody>
          <a:bodyPr wrap="square">
            <a:spAutoFit/>
          </a:bodyPr>
          <a:lstStyle/>
          <a:p>
            <a:pPr marL="161626" algn="just"/>
            <a:r>
              <a:rPr lang="el-GR" sz="2400" dirty="0">
                <a:highlight>
                  <a:srgbClr val="DADCDD"/>
                </a:highlight>
                <a:latin typeface="Times New Roman" panose="02020603050405020304" pitchFamily="18" charset="0"/>
                <a:ea typeface="Verdana" panose="020B0604030504040204" pitchFamily="34" charset="0"/>
                <a:cs typeface="Times New Roman" panose="02020603050405020304" pitchFamily="18" charset="0"/>
              </a:rPr>
              <a:t>Λύση β) ερωτήματος       </a:t>
            </a:r>
          </a:p>
        </p:txBody>
      </p:sp>
      <p:sp>
        <p:nvSpPr>
          <p:cNvPr id="39" name="TextBox 38">
            <a:extLst>
              <a:ext uri="{FF2B5EF4-FFF2-40B4-BE49-F238E27FC236}">
                <a16:creationId xmlns:a16="http://schemas.microsoft.com/office/drawing/2014/main" id="{221F30E6-8B28-F4BE-0175-E6038039D907}"/>
              </a:ext>
            </a:extLst>
          </p:cNvPr>
          <p:cNvSpPr txBox="1"/>
          <p:nvPr/>
        </p:nvSpPr>
        <p:spPr>
          <a:xfrm>
            <a:off x="4396634" y="610206"/>
            <a:ext cx="3004745" cy="338554"/>
          </a:xfrm>
          <a:prstGeom prst="rect">
            <a:avLst/>
          </a:prstGeom>
          <a:solidFill>
            <a:srgbClr val="FFC000"/>
          </a:solidFill>
        </p:spPr>
        <p:txBody>
          <a:bodyPr wrap="square">
            <a:spAutoFit/>
          </a:bodyPr>
          <a:lstStyle/>
          <a:p>
            <a:r>
              <a:rPr lang="el-GR" sz="1600" dirty="0">
                <a:latin typeface="Times New Roman" panose="02020603050405020304" pitchFamily="18" charset="0"/>
                <a:ea typeface="Verdana" panose="020B0604030504040204" pitchFamily="34" charset="0"/>
                <a:cs typeface="Times New Roman" panose="02020603050405020304" pitchFamily="18" charset="0"/>
              </a:rPr>
              <a:t>Επέκταση Ορίων του συστήματος</a:t>
            </a:r>
            <a:endParaRPr lang="en-US" sz="1600" dirty="0"/>
          </a:p>
        </p:txBody>
      </p:sp>
      <p:sp>
        <p:nvSpPr>
          <p:cNvPr id="22" name="TextBox 21">
            <a:extLst>
              <a:ext uri="{FF2B5EF4-FFF2-40B4-BE49-F238E27FC236}">
                <a16:creationId xmlns:a16="http://schemas.microsoft.com/office/drawing/2014/main" id="{46EFB259-8F89-2087-A10A-46FCEC3F17D0}"/>
              </a:ext>
            </a:extLst>
          </p:cNvPr>
          <p:cNvSpPr txBox="1"/>
          <p:nvPr/>
        </p:nvSpPr>
        <p:spPr>
          <a:xfrm>
            <a:off x="193812" y="1093977"/>
            <a:ext cx="11804375" cy="5191165"/>
          </a:xfrm>
          <a:prstGeom prst="rect">
            <a:avLst/>
          </a:prstGeom>
          <a:solidFill>
            <a:schemeClr val="bg1"/>
          </a:solidFill>
        </p:spPr>
        <p:txBody>
          <a:bodyPr wrap="square" rtlCol="0" anchor="ctr">
            <a:spAutoFit/>
          </a:bodyPr>
          <a:lstStyle/>
          <a:p>
            <a:pPr algn="just"/>
            <a:r>
              <a:rPr lang="el-GR" sz="1400" dirty="0">
                <a:latin typeface="Times New Roman" panose="02020603050405020304" pitchFamily="18" charset="0"/>
                <a:cs typeface="Times New Roman" panose="02020603050405020304" pitchFamily="18" charset="0"/>
              </a:rPr>
              <a:t>Στην περίπτωση του ερωτήματος α) η παράγωγή της ζάχαρης δεν πραγματοποιείται. Η ζάχαρη αποτελεί κύριο προϊόν και οι απαιτήσεις σε παραγωγή θα υπάρχουν. Έτσι αυξάνοντας την όριο του συστήματος  μπορούμε να εισάγουμε για την περίπτωση του ερωτήματος α) την παραγωγή ζάχαρης η όποια θα χρησιμοποιηθεί για τροφή όπως επίσης και τα πολυμερή που παράγονται από το πετρέλαιο και την ζωοτροφή. </a:t>
            </a:r>
          </a:p>
          <a:p>
            <a:endParaRPr lang="el-GR" sz="1400" dirty="0">
              <a:latin typeface="Times New Roman" panose="02020603050405020304" pitchFamily="18" charset="0"/>
              <a:cs typeface="Times New Roman" panose="02020603050405020304" pitchFamily="18" charset="0"/>
            </a:endParaRPr>
          </a:p>
          <a:p>
            <a:r>
              <a:rPr lang="el-GR" sz="1400" dirty="0">
                <a:latin typeface="Times New Roman" panose="02020603050405020304" pitchFamily="18" charset="0"/>
                <a:cs typeface="Times New Roman" panose="02020603050405020304" pitchFamily="18" charset="0"/>
              </a:rPr>
              <a:t>Επομένως: για το ερώτημα α) θα έχουμε συνολικά 15,55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dirty="0">
                <a:latin typeface="Times New Roman" panose="02020603050405020304" pitchFamily="18" charset="0"/>
                <a:cs typeface="Times New Roman" panose="02020603050405020304" pitchFamily="18" charset="0"/>
              </a:rPr>
              <a:t>  από το </a:t>
            </a:r>
            <a:r>
              <a:rPr lang="el-GR" sz="1400" dirty="0" err="1">
                <a:latin typeface="Times New Roman" panose="02020603050405020304" pitchFamily="18" charset="0"/>
                <a:cs typeface="Times New Roman" panose="02020603050405020304" pitchFamily="18" charset="0"/>
              </a:rPr>
              <a:t>βιο</a:t>
            </a:r>
            <a:r>
              <a:rPr lang="el-GR" sz="1400" dirty="0">
                <a:latin typeface="Times New Roman" panose="02020603050405020304" pitchFamily="18" charset="0"/>
                <a:cs typeface="Times New Roman" panose="02020603050405020304" pitchFamily="18" charset="0"/>
              </a:rPr>
              <a:t>-πολυμερές + 12,7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dirty="0">
                <a:latin typeface="Times New Roman" panose="02020603050405020304" pitchFamily="18" charset="0"/>
                <a:cs typeface="Times New Roman" panose="02020603050405020304" pitchFamily="18" charset="0"/>
              </a:rPr>
              <a:t> από την παραγωγή ζάχαρης και ζωοτροφής σε άλλη γραμμή παραγωγής ενώ αποφεύγεται η παραγωγή 1 </a:t>
            </a:r>
            <a:r>
              <a:rPr lang="en-US" sz="1400" dirty="0">
                <a:latin typeface="Times New Roman" panose="02020603050405020304" pitchFamily="18" charset="0"/>
                <a:cs typeface="Times New Roman" panose="02020603050405020304" pitchFamily="18" charset="0"/>
              </a:rPr>
              <a:t>kg </a:t>
            </a:r>
            <a:r>
              <a:rPr lang="el-GR" sz="1400" dirty="0">
                <a:latin typeface="Times New Roman" panose="02020603050405020304" pitchFamily="18" charset="0"/>
                <a:cs typeface="Times New Roman" panose="02020603050405020304" pitchFamily="18" charset="0"/>
              </a:rPr>
              <a:t>πολυμερούς από πετρέλαιο και 4 </a:t>
            </a:r>
            <a:r>
              <a:rPr lang="en-US" sz="1400" dirty="0">
                <a:latin typeface="Times New Roman" panose="02020603050405020304" pitchFamily="18" charset="0"/>
                <a:cs typeface="Times New Roman" panose="02020603050405020304" pitchFamily="18" charset="0"/>
              </a:rPr>
              <a:t>kg </a:t>
            </a:r>
            <a:r>
              <a:rPr lang="el-GR" sz="1400" dirty="0">
                <a:latin typeface="Times New Roman" panose="02020603050405020304" pitchFamily="18" charset="0"/>
                <a:cs typeface="Times New Roman" panose="02020603050405020304" pitchFamily="18" charset="0"/>
              </a:rPr>
              <a:t>ζωοτροφής.</a:t>
            </a:r>
          </a:p>
          <a:p>
            <a:endParaRPr lang="el-GR" sz="1400" dirty="0">
              <a:latin typeface="Times New Roman" panose="02020603050405020304" pitchFamily="18" charset="0"/>
              <a:cs typeface="Times New Roman" panose="02020603050405020304" pitchFamily="18" charset="0"/>
            </a:endParaRPr>
          </a:p>
          <a:p>
            <a:r>
              <a:rPr lang="el-GR" sz="1400" dirty="0">
                <a:latin typeface="Times New Roman" panose="02020603050405020304" pitchFamily="18" charset="0"/>
                <a:cs typeface="Times New Roman" panose="02020603050405020304" pitchFamily="18" charset="0"/>
              </a:rPr>
              <a:t>Συνολικά στο σύστημα έχουμε:</a:t>
            </a:r>
          </a:p>
          <a:p>
            <a:r>
              <a:rPr lang="el-GR" sz="1400" dirty="0">
                <a:latin typeface="Times New Roman" panose="02020603050405020304" pitchFamily="18" charset="0"/>
                <a:cs typeface="Times New Roman" panose="02020603050405020304" pitchFamily="18" charset="0"/>
              </a:rPr>
              <a:t>    </a:t>
            </a:r>
          </a:p>
          <a:p>
            <a:r>
              <a:rPr lang="el-GR" sz="1400" dirty="0">
                <a:latin typeface="Times New Roman" panose="02020603050405020304" pitchFamily="18" charset="0"/>
                <a:cs typeface="Times New Roman" panose="02020603050405020304" pitchFamily="18" charset="0"/>
              </a:rPr>
              <a:t>15,55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baseline="-25000"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+ 12,7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baseline="30000" dirty="0">
                <a:latin typeface="Times New Roman" panose="02020603050405020304" pitchFamily="18" charset="0"/>
                <a:cs typeface="Times New Roman" panose="02020603050405020304" pitchFamily="18" charset="0"/>
              </a:rPr>
              <a:t>*</a:t>
            </a:r>
            <a:r>
              <a:rPr lang="el-GR" sz="1400" dirty="0">
                <a:latin typeface="Times New Roman" panose="02020603050405020304" pitchFamily="18" charset="0"/>
                <a:cs typeface="Times New Roman" panose="02020603050405020304" pitchFamily="18" charset="0"/>
              </a:rPr>
              <a:t> -7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baseline="-25000" dirty="0">
                <a:latin typeface="Times New Roman" panose="02020603050405020304" pitchFamily="18" charset="0"/>
                <a:cs typeface="Times New Roman" panose="02020603050405020304" pitchFamily="18" charset="0"/>
              </a:rPr>
              <a:t>(πολυμερές πετρελαίου</a:t>
            </a:r>
            <a:r>
              <a:rPr lang="el-GR" sz="1400" dirty="0">
                <a:latin typeface="Times New Roman" panose="02020603050405020304" pitchFamily="18" charset="0"/>
                <a:cs typeface="Times New Roman" panose="02020603050405020304" pitchFamily="18" charset="0"/>
              </a:rPr>
              <a:t>– 4*1</a:t>
            </a:r>
            <a:r>
              <a:rPr lang="en-US" sz="1400" dirty="0">
                <a:latin typeface="Times New Roman" panose="02020603050405020304" pitchFamily="18" charset="0"/>
                <a:cs typeface="Times New Roman" panose="02020603050405020304" pitchFamily="18" charset="0"/>
              </a:rPr>
              <a:t> kgCO</a:t>
            </a:r>
            <a:r>
              <a:rPr lang="en-US" sz="1400" baseline="-25000" dirty="0">
                <a:latin typeface="Times New Roman" panose="02020603050405020304" pitchFamily="18" charset="0"/>
                <a:cs typeface="Times New Roman" panose="02020603050405020304" pitchFamily="18" charset="0"/>
              </a:rPr>
              <a:t>2-eq</a:t>
            </a:r>
            <a:r>
              <a:rPr lang="el-GR" sz="1400" baseline="-25000" dirty="0">
                <a:latin typeface="Times New Roman" panose="02020603050405020304" pitchFamily="18" charset="0"/>
                <a:cs typeface="Times New Roman" panose="02020603050405020304" pitchFamily="18" charset="0"/>
              </a:rPr>
              <a:t> (ζωοτροφή)</a:t>
            </a:r>
            <a:r>
              <a:rPr lang="el-GR" sz="1400" dirty="0">
                <a:latin typeface="Times New Roman" panose="02020603050405020304" pitchFamily="18" charset="0"/>
                <a:cs typeface="Times New Roman" panose="02020603050405020304" pitchFamily="18" charset="0"/>
              </a:rPr>
              <a:t>= 17,25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baseline="-25000" dirty="0">
                <a:latin typeface="Times New Roman" panose="02020603050405020304" pitchFamily="18" charset="0"/>
                <a:cs typeface="Times New Roman" panose="02020603050405020304" pitchFamily="18" charset="0"/>
              </a:rPr>
              <a:t> </a:t>
            </a:r>
          </a:p>
          <a:p>
            <a:endParaRPr lang="el-GR" sz="1400" baseline="-25000" dirty="0">
              <a:latin typeface="Times New Roman" panose="02020603050405020304" pitchFamily="18" charset="0"/>
              <a:cs typeface="Times New Roman" panose="02020603050405020304" pitchFamily="18" charset="0"/>
            </a:endParaRPr>
          </a:p>
          <a:p>
            <a:endParaRPr lang="el-GR" sz="1400" baseline="-25000" dirty="0">
              <a:latin typeface="Times New Roman" panose="02020603050405020304" pitchFamily="18" charset="0"/>
              <a:cs typeface="Times New Roman" panose="02020603050405020304" pitchFamily="18" charset="0"/>
            </a:endParaRPr>
          </a:p>
          <a:p>
            <a:pPr algn="just"/>
            <a:r>
              <a:rPr lang="el-GR" sz="1400" dirty="0">
                <a:latin typeface="Times New Roman" panose="02020603050405020304" pitchFamily="18" charset="0"/>
                <a:cs typeface="Times New Roman" panose="02020603050405020304" pitchFamily="18" charset="0"/>
              </a:rPr>
              <a:t>Στην περίπτωση του ερωτήματος β) η παράγωγή της ζωοτροφής δεν πραγματοποιείται. Η ζωοτροφή αποτελεί κύριο προϊόν και οι απαιτήσεις σε παραγωγή θα υπάρχουν. Έτσι αυξάνοντας την όριο του συστήματος μπορούμε να εισάγουμε για την περίπτωση του ερωτήματος β) την παραγωγή ζωοτροφής όπως επίσης και τα πολυμερή που παράγονται από το πετρέλαιο και την ζωοτροφή. </a:t>
            </a:r>
          </a:p>
          <a:p>
            <a:endParaRPr lang="el-GR" sz="1400" dirty="0">
              <a:latin typeface="Times New Roman" panose="02020603050405020304" pitchFamily="18" charset="0"/>
              <a:cs typeface="Times New Roman" panose="02020603050405020304" pitchFamily="18" charset="0"/>
            </a:endParaRPr>
          </a:p>
          <a:p>
            <a:r>
              <a:rPr lang="el-GR" sz="1400" dirty="0">
                <a:latin typeface="Times New Roman" panose="02020603050405020304" pitchFamily="18" charset="0"/>
                <a:cs typeface="Times New Roman" panose="02020603050405020304" pitchFamily="18" charset="0"/>
              </a:rPr>
              <a:t>Επομένως: για το ερώτημα β) θα έχουμε συνολικά 15,66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dirty="0">
                <a:latin typeface="Times New Roman" panose="02020603050405020304" pitchFamily="18" charset="0"/>
                <a:cs typeface="Times New Roman" panose="02020603050405020304" pitchFamily="18" charset="0"/>
              </a:rPr>
              <a:t>  από το </a:t>
            </a:r>
            <a:r>
              <a:rPr lang="el-GR" sz="1400" dirty="0" err="1">
                <a:latin typeface="Times New Roman" panose="02020603050405020304" pitchFamily="18" charset="0"/>
                <a:cs typeface="Times New Roman" panose="02020603050405020304" pitchFamily="18" charset="0"/>
              </a:rPr>
              <a:t>βιο</a:t>
            </a:r>
            <a:r>
              <a:rPr lang="el-GR" sz="1400" dirty="0">
                <a:latin typeface="Times New Roman" panose="02020603050405020304" pitchFamily="18" charset="0"/>
                <a:cs typeface="Times New Roman" panose="02020603050405020304" pitchFamily="18" charset="0"/>
              </a:rPr>
              <a:t>-πολυμερές + 8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dirty="0">
                <a:latin typeface="Times New Roman" panose="02020603050405020304" pitchFamily="18" charset="0"/>
                <a:cs typeface="Times New Roman" panose="02020603050405020304" pitchFamily="18" charset="0"/>
              </a:rPr>
              <a:t> από την παραγωγή ζωοτροφής σε από παραγωγή ενώ αποφεύγεται η παραγωγή 1 </a:t>
            </a:r>
            <a:r>
              <a:rPr lang="en-US" sz="1400" dirty="0">
                <a:latin typeface="Times New Roman" panose="02020603050405020304" pitchFamily="18" charset="0"/>
                <a:cs typeface="Times New Roman" panose="02020603050405020304" pitchFamily="18" charset="0"/>
              </a:rPr>
              <a:t>kg </a:t>
            </a:r>
            <a:r>
              <a:rPr lang="el-GR" sz="1400" dirty="0">
                <a:latin typeface="Times New Roman" panose="02020603050405020304" pitchFamily="18" charset="0"/>
                <a:cs typeface="Times New Roman" panose="02020603050405020304" pitchFamily="18" charset="0"/>
              </a:rPr>
              <a:t>πολυμερούς από πετρέλαιο και 4 </a:t>
            </a:r>
            <a:r>
              <a:rPr lang="en-US" sz="1400" dirty="0">
                <a:latin typeface="Times New Roman" panose="02020603050405020304" pitchFamily="18" charset="0"/>
                <a:cs typeface="Times New Roman" panose="02020603050405020304" pitchFamily="18" charset="0"/>
              </a:rPr>
              <a:t>kg </a:t>
            </a:r>
            <a:r>
              <a:rPr lang="el-GR" sz="1400" dirty="0">
                <a:latin typeface="Times New Roman" panose="02020603050405020304" pitchFamily="18" charset="0"/>
                <a:cs typeface="Times New Roman" panose="02020603050405020304" pitchFamily="18" charset="0"/>
              </a:rPr>
              <a:t>ζάχαρης.</a:t>
            </a:r>
          </a:p>
          <a:p>
            <a:endParaRPr lang="el-GR" sz="1400" dirty="0">
              <a:latin typeface="Times New Roman" panose="02020603050405020304" pitchFamily="18" charset="0"/>
              <a:cs typeface="Times New Roman" panose="02020603050405020304" pitchFamily="18" charset="0"/>
            </a:endParaRPr>
          </a:p>
          <a:p>
            <a:r>
              <a:rPr lang="el-GR" sz="1400" dirty="0">
                <a:latin typeface="Times New Roman" panose="02020603050405020304" pitchFamily="18" charset="0"/>
                <a:cs typeface="Times New Roman" panose="02020603050405020304" pitchFamily="18" charset="0"/>
              </a:rPr>
              <a:t>Συνολικά στο σύστημα έχουμε:</a:t>
            </a:r>
          </a:p>
          <a:p>
            <a:r>
              <a:rPr lang="el-GR" sz="1400" dirty="0">
                <a:latin typeface="Times New Roman" panose="02020603050405020304" pitchFamily="18" charset="0"/>
                <a:cs typeface="Times New Roman" panose="02020603050405020304" pitchFamily="18" charset="0"/>
              </a:rPr>
              <a:t>    </a:t>
            </a:r>
          </a:p>
          <a:p>
            <a:r>
              <a:rPr lang="el-GR" sz="1400" dirty="0">
                <a:latin typeface="Times New Roman" panose="02020603050405020304" pitchFamily="18" charset="0"/>
                <a:cs typeface="Times New Roman" panose="02020603050405020304" pitchFamily="18" charset="0"/>
              </a:rPr>
              <a:t>15,66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baseline="-25000" dirty="0">
                <a:latin typeface="Times New Roman" panose="02020603050405020304" pitchFamily="18" charset="0"/>
                <a:cs typeface="Times New Roman" panose="02020603050405020304" pitchFamily="18" charset="0"/>
              </a:rPr>
              <a:t> </a:t>
            </a:r>
            <a:r>
              <a:rPr lang="el-GR" sz="1400" dirty="0">
                <a:latin typeface="Times New Roman" panose="02020603050405020304" pitchFamily="18" charset="0"/>
                <a:cs typeface="Times New Roman" panose="02020603050405020304" pitchFamily="18" charset="0"/>
              </a:rPr>
              <a:t>+ 4</a:t>
            </a:r>
            <a:r>
              <a:rPr lang="en-US" sz="1400" dirty="0">
                <a:latin typeface="Times New Roman" panose="02020603050405020304" pitchFamily="18" charset="0"/>
                <a:cs typeface="Times New Roman" panose="02020603050405020304" pitchFamily="18" charset="0"/>
              </a:rPr>
              <a:t> kgCO</a:t>
            </a:r>
            <a:r>
              <a:rPr lang="en-US" sz="1400" baseline="-25000" dirty="0">
                <a:latin typeface="Times New Roman" panose="02020603050405020304" pitchFamily="18" charset="0"/>
                <a:cs typeface="Times New Roman" panose="02020603050405020304" pitchFamily="18" charset="0"/>
              </a:rPr>
              <a:t>2-eq</a:t>
            </a:r>
            <a:r>
              <a:rPr lang="el-GR" sz="1400" baseline="-25000" dirty="0">
                <a:latin typeface="Times New Roman" panose="02020603050405020304" pitchFamily="18" charset="0"/>
                <a:cs typeface="Times New Roman" panose="02020603050405020304" pitchFamily="18" charset="0"/>
              </a:rPr>
              <a:t> (ζωοτροφή) </a:t>
            </a:r>
            <a:r>
              <a:rPr lang="el-GR" sz="1400" dirty="0">
                <a:latin typeface="Times New Roman" panose="02020603050405020304" pitchFamily="18" charset="0"/>
                <a:cs typeface="Times New Roman" panose="02020603050405020304" pitchFamily="18" charset="0"/>
              </a:rPr>
              <a:t>– 7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baseline="-25000" dirty="0">
                <a:latin typeface="Times New Roman" panose="02020603050405020304" pitchFamily="18" charset="0"/>
                <a:cs typeface="Times New Roman" panose="02020603050405020304" pitchFamily="18" charset="0"/>
              </a:rPr>
              <a:t>(πολυμερές πετρελαίου)</a:t>
            </a:r>
            <a:r>
              <a:rPr lang="el-GR" sz="1400" dirty="0">
                <a:latin typeface="Times New Roman" panose="02020603050405020304" pitchFamily="18" charset="0"/>
                <a:cs typeface="Times New Roman" panose="02020603050405020304" pitchFamily="18" charset="0"/>
              </a:rPr>
              <a:t> =12,66 </a:t>
            </a:r>
            <a:r>
              <a:rPr lang="en-US" sz="1400" dirty="0">
                <a:latin typeface="Times New Roman" panose="02020603050405020304" pitchFamily="18" charset="0"/>
                <a:cs typeface="Times New Roman" panose="02020603050405020304" pitchFamily="18" charset="0"/>
              </a:rPr>
              <a:t>kgCO</a:t>
            </a:r>
            <a:r>
              <a:rPr lang="en-US" sz="1400" baseline="-25000" dirty="0">
                <a:latin typeface="Times New Roman" panose="02020603050405020304" pitchFamily="18" charset="0"/>
                <a:cs typeface="Times New Roman" panose="02020603050405020304" pitchFamily="18" charset="0"/>
              </a:rPr>
              <a:t>2-eq</a:t>
            </a:r>
            <a:r>
              <a:rPr lang="el-GR" sz="1400" baseline="-25000" dirty="0">
                <a:latin typeface="Times New Roman" panose="02020603050405020304" pitchFamily="18" charset="0"/>
                <a:cs typeface="Times New Roman" panose="02020603050405020304" pitchFamily="18" charset="0"/>
              </a:rPr>
              <a:t> </a:t>
            </a:r>
          </a:p>
          <a:p>
            <a:endParaRPr lang="el-GR" sz="1400" baseline="-25000" dirty="0">
              <a:latin typeface="Times New Roman" panose="02020603050405020304" pitchFamily="18" charset="0"/>
              <a:cs typeface="Times New Roman" panose="02020603050405020304" pitchFamily="18" charset="0"/>
            </a:endParaRPr>
          </a:p>
          <a:p>
            <a:r>
              <a:rPr lang="el-GR" sz="1400" dirty="0">
                <a:latin typeface="Times New Roman" panose="02020603050405020304" pitchFamily="18" charset="0"/>
                <a:cs typeface="Times New Roman" panose="02020603050405020304" pitchFamily="18" charset="0"/>
              </a:rPr>
              <a:t>Επομένως στην περίπτωση β) το σύστημα έχει μικρότερο περιβαλλοντικό αντίκτυπο </a:t>
            </a:r>
            <a:r>
              <a:rPr lang="el-GR" sz="1400" dirty="0">
                <a:latin typeface="Times New Roman" panose="02020603050405020304" pitchFamily="18" charset="0"/>
                <a:ea typeface="Verdana" panose="020B0604030504040204" pitchFamily="34" charset="0"/>
                <a:cs typeface="Times New Roman" panose="02020603050405020304" pitchFamily="18" charset="0"/>
              </a:rPr>
              <a:t>ως προς την δυνητική αύξηση της θέρμανσης του πλανήτη.</a:t>
            </a:r>
            <a:endParaRPr lang="el-GR" sz="1400" baseline="-25000" dirty="0">
              <a:latin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75343BBB-2761-9A99-01BB-80785F16766E}"/>
              </a:ext>
            </a:extLst>
          </p:cNvPr>
          <p:cNvSpPr txBox="1"/>
          <p:nvPr/>
        </p:nvSpPr>
        <p:spPr>
          <a:xfrm>
            <a:off x="8174897" y="2286775"/>
            <a:ext cx="3593033" cy="938719"/>
          </a:xfrm>
          <a:prstGeom prst="rect">
            <a:avLst/>
          </a:prstGeom>
          <a:noFill/>
        </p:spPr>
        <p:txBody>
          <a:bodyPr wrap="square">
            <a:spAutoFit/>
          </a:bodyPr>
          <a:lstStyle/>
          <a:p>
            <a:r>
              <a:rPr lang="el-GR" sz="1100" dirty="0">
                <a:latin typeface="Times New Roman" panose="02020603050405020304" pitchFamily="18" charset="0"/>
                <a:cs typeface="Times New Roman" panose="02020603050405020304" pitchFamily="18" charset="0"/>
              </a:rPr>
              <a:t>*Μόνο τα στάδια παραγωγής της ζάχαρης και ζωοτροφής</a:t>
            </a:r>
          </a:p>
          <a:p>
            <a:r>
              <a:rPr lang="el-GR" sz="1100" dirty="0">
                <a:latin typeface="Times New Roman" panose="02020603050405020304" pitchFamily="18" charset="0"/>
                <a:cs typeface="Times New Roman" panose="02020603050405020304" pitchFamily="18" charset="0"/>
              </a:rPr>
              <a:t>Ενέργεια=</a:t>
            </a:r>
            <a:r>
              <a:rPr lang="en-US" sz="1100" b="1" dirty="0">
                <a:latin typeface="Times New Roman" panose="02020603050405020304" pitchFamily="18" charset="0"/>
                <a:cs typeface="Times New Roman" panose="02020603050405020304" pitchFamily="18" charset="0"/>
              </a:rPr>
              <a:t>28</a:t>
            </a:r>
            <a:r>
              <a:rPr lang="el-GR" sz="1100" b="1" dirty="0">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kJ * 0</a:t>
            </a:r>
            <a:r>
              <a:rPr lang="el-GR" sz="1100" b="1" dirty="0">
                <a:latin typeface="Times New Roman" panose="02020603050405020304" pitchFamily="18" charset="0"/>
                <a:cs typeface="Times New Roman" panose="02020603050405020304" pitchFamily="18" charset="0"/>
              </a:rPr>
              <a:t>,</a:t>
            </a:r>
            <a:r>
              <a:rPr lang="en-US" sz="1100" b="1" dirty="0">
                <a:latin typeface="Times New Roman" panose="02020603050405020304" pitchFamily="18" charset="0"/>
                <a:cs typeface="Times New Roman" panose="02020603050405020304" pitchFamily="18" charset="0"/>
              </a:rPr>
              <a:t>5=1</a:t>
            </a:r>
            <a:r>
              <a:rPr lang="el-GR" sz="1100" b="1" dirty="0">
                <a:latin typeface="Times New Roman" panose="02020603050405020304" pitchFamily="18" charset="0"/>
                <a:cs typeface="Times New Roman" panose="02020603050405020304" pitchFamily="18" charset="0"/>
              </a:rPr>
              <a:t>4</a:t>
            </a:r>
            <a:r>
              <a:rPr lang="en-US" sz="1100" b="1"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kgCO</a:t>
            </a:r>
            <a:r>
              <a:rPr lang="en-US" sz="1100" baseline="-25000" dirty="0">
                <a:latin typeface="Times New Roman" panose="02020603050405020304" pitchFamily="18" charset="0"/>
                <a:cs typeface="Times New Roman" panose="02020603050405020304" pitchFamily="18" charset="0"/>
              </a:rPr>
              <a:t>2-eq</a:t>
            </a:r>
            <a:r>
              <a:rPr lang="en-US" sz="1100" b="1" dirty="0">
                <a:latin typeface="Times New Roman" panose="02020603050405020304" pitchFamily="18" charset="0"/>
                <a:cs typeface="Times New Roman" panose="02020603050405020304" pitchFamily="18" charset="0"/>
              </a:rPr>
              <a:t> </a:t>
            </a:r>
          </a:p>
          <a:p>
            <a:r>
              <a:rPr lang="el-GR" sz="1100" dirty="0">
                <a:latin typeface="Times New Roman" panose="02020603050405020304" pitchFamily="18" charset="0"/>
                <a:cs typeface="Times New Roman" panose="02020603050405020304" pitchFamily="18" charset="0"/>
              </a:rPr>
              <a:t>Φυτοφάρμακα</a:t>
            </a:r>
            <a:r>
              <a:rPr lang="en-US" sz="1100" dirty="0">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0</a:t>
            </a:r>
            <a:r>
              <a:rPr lang="el-GR" sz="1100" b="1" dirty="0">
                <a:latin typeface="Times New Roman" panose="02020603050405020304" pitchFamily="18" charset="0"/>
                <a:cs typeface="Times New Roman" panose="02020603050405020304" pitchFamily="18" charset="0"/>
              </a:rPr>
              <a:t>,</a:t>
            </a:r>
            <a:r>
              <a:rPr lang="en-US" sz="1100" b="1" dirty="0">
                <a:latin typeface="Times New Roman" panose="02020603050405020304" pitchFamily="18" charset="0"/>
                <a:cs typeface="Times New Roman" panose="02020603050405020304" pitchFamily="18" charset="0"/>
              </a:rPr>
              <a:t>04 kg * 140= 5</a:t>
            </a:r>
            <a:r>
              <a:rPr lang="el-GR" sz="1100" b="1" dirty="0">
                <a:latin typeface="Times New Roman" panose="02020603050405020304" pitchFamily="18" charset="0"/>
                <a:cs typeface="Times New Roman" panose="02020603050405020304" pitchFamily="18" charset="0"/>
              </a:rPr>
              <a:t>,</a:t>
            </a:r>
            <a:r>
              <a:rPr lang="en-US" sz="1100" b="1" dirty="0">
                <a:latin typeface="Times New Roman" panose="02020603050405020304" pitchFamily="18" charset="0"/>
                <a:cs typeface="Times New Roman" panose="02020603050405020304" pitchFamily="18" charset="0"/>
              </a:rPr>
              <a:t>6 </a:t>
            </a:r>
            <a:r>
              <a:rPr lang="en-US" sz="1100" dirty="0">
                <a:latin typeface="Times New Roman" panose="02020603050405020304" pitchFamily="18" charset="0"/>
                <a:cs typeface="Times New Roman" panose="02020603050405020304" pitchFamily="18" charset="0"/>
              </a:rPr>
              <a:t>kgCO</a:t>
            </a:r>
            <a:r>
              <a:rPr lang="en-US" sz="1100" baseline="-25000" dirty="0">
                <a:latin typeface="Times New Roman" panose="02020603050405020304" pitchFamily="18" charset="0"/>
                <a:cs typeface="Times New Roman" panose="02020603050405020304" pitchFamily="18" charset="0"/>
              </a:rPr>
              <a:t>2-eq</a:t>
            </a:r>
            <a:r>
              <a:rPr lang="en-US" sz="1100" b="1" dirty="0">
                <a:latin typeface="Times New Roman" panose="02020603050405020304" pitchFamily="18" charset="0"/>
                <a:cs typeface="Times New Roman" panose="02020603050405020304" pitchFamily="18" charset="0"/>
              </a:rPr>
              <a:t> </a:t>
            </a:r>
          </a:p>
          <a:p>
            <a:r>
              <a:rPr lang="en-US" sz="1100" dirty="0">
                <a:latin typeface="Times New Roman" panose="02020603050405020304" pitchFamily="18" charset="0"/>
                <a:cs typeface="Times New Roman" panose="02020603050405020304" pitchFamily="18" charset="0"/>
              </a:rPr>
              <a:t>NaOH =</a:t>
            </a:r>
            <a:r>
              <a:rPr lang="en-US" sz="1100" b="1" dirty="0">
                <a:latin typeface="Times New Roman" panose="02020603050405020304" pitchFamily="18" charset="0"/>
                <a:cs typeface="Times New Roman" panose="02020603050405020304" pitchFamily="18" charset="0"/>
              </a:rPr>
              <a:t>1</a:t>
            </a:r>
            <a:r>
              <a:rPr lang="el-GR" sz="1100" b="1" dirty="0">
                <a:latin typeface="Times New Roman" panose="02020603050405020304" pitchFamily="18" charset="0"/>
                <a:cs typeface="Times New Roman" panose="02020603050405020304" pitchFamily="18" charset="0"/>
              </a:rPr>
              <a:t> </a:t>
            </a:r>
            <a:r>
              <a:rPr lang="en-US" sz="1100" b="1" dirty="0">
                <a:latin typeface="Times New Roman" panose="02020603050405020304" pitchFamily="18" charset="0"/>
                <a:cs typeface="Times New Roman" panose="02020603050405020304" pitchFamily="18" charset="0"/>
              </a:rPr>
              <a:t>kg * 1</a:t>
            </a:r>
            <a:r>
              <a:rPr lang="el-GR" sz="1100" b="1" dirty="0">
                <a:latin typeface="Times New Roman" panose="02020603050405020304" pitchFamily="18" charset="0"/>
                <a:cs typeface="Times New Roman" panose="02020603050405020304" pitchFamily="18" charset="0"/>
              </a:rPr>
              <a:t>,</a:t>
            </a:r>
            <a:r>
              <a:rPr lang="en-US" sz="1100" b="1" dirty="0">
                <a:latin typeface="Times New Roman" panose="02020603050405020304" pitchFamily="18" charset="0"/>
                <a:cs typeface="Times New Roman" panose="02020603050405020304" pitchFamily="18" charset="0"/>
              </a:rPr>
              <a:t>1= 1</a:t>
            </a:r>
            <a:r>
              <a:rPr lang="el-GR" sz="1100" b="1" dirty="0">
                <a:latin typeface="Times New Roman" panose="02020603050405020304" pitchFamily="18" charset="0"/>
                <a:cs typeface="Times New Roman" panose="02020603050405020304" pitchFamily="18" charset="0"/>
              </a:rPr>
              <a:t>,1</a:t>
            </a:r>
            <a:r>
              <a:rPr lang="en-US" sz="1100" b="1"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kgCO</a:t>
            </a:r>
            <a:r>
              <a:rPr lang="en-US" sz="1100" baseline="-25000" dirty="0">
                <a:latin typeface="Times New Roman" panose="02020603050405020304" pitchFamily="18" charset="0"/>
                <a:cs typeface="Times New Roman" panose="02020603050405020304" pitchFamily="18" charset="0"/>
              </a:rPr>
              <a:t>2-eq</a:t>
            </a:r>
            <a:r>
              <a:rPr lang="en-US" sz="1100" b="1" dirty="0">
                <a:latin typeface="Times New Roman" panose="02020603050405020304" pitchFamily="18" charset="0"/>
                <a:cs typeface="Times New Roman" panose="02020603050405020304" pitchFamily="18" charset="0"/>
              </a:rPr>
              <a:t> </a:t>
            </a:r>
            <a:endParaRPr lang="el-GR" sz="1100" b="1" dirty="0">
              <a:latin typeface="Times New Roman" panose="02020603050405020304" pitchFamily="18" charset="0"/>
              <a:cs typeface="Times New Roman" panose="02020603050405020304" pitchFamily="18" charset="0"/>
            </a:endParaRPr>
          </a:p>
          <a:p>
            <a:r>
              <a:rPr lang="el-GR" sz="1100" b="1" dirty="0">
                <a:latin typeface="Times New Roman" panose="02020603050405020304" pitchFamily="18" charset="0"/>
                <a:cs typeface="Times New Roman" panose="02020603050405020304" pitchFamily="18" charset="0"/>
              </a:rPr>
              <a:t>Συνολικά= 20,7-8=12,7 </a:t>
            </a:r>
            <a:r>
              <a:rPr lang="en-US" sz="1100" dirty="0">
                <a:latin typeface="Times New Roman" panose="02020603050405020304" pitchFamily="18" charset="0"/>
                <a:cs typeface="Times New Roman" panose="02020603050405020304" pitchFamily="18" charset="0"/>
              </a:rPr>
              <a:t>kgCO</a:t>
            </a:r>
            <a:r>
              <a:rPr lang="en-US" sz="1100" baseline="-25000" dirty="0">
                <a:latin typeface="Times New Roman" panose="02020603050405020304" pitchFamily="18" charset="0"/>
                <a:cs typeface="Times New Roman" panose="02020603050405020304" pitchFamily="18" charset="0"/>
              </a:rPr>
              <a:t>2-eq</a:t>
            </a:r>
            <a:r>
              <a:rPr lang="en-US" sz="1100" b="1" dirty="0">
                <a:latin typeface="Times New Roman" panose="02020603050405020304" pitchFamily="18" charset="0"/>
                <a:cs typeface="Times New Roman" panose="02020603050405020304" pitchFamily="18" charset="0"/>
              </a:rPr>
              <a:t> </a:t>
            </a:r>
            <a:endParaRPr lang="el-GR" sz="11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23957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9542B521-4DE9-465C-9294-786094FD1A7B}"/>
              </a:ext>
            </a:extLst>
          </p:cNvPr>
          <p:cNvSpPr txBox="1">
            <a:spLocks/>
          </p:cNvSpPr>
          <p:nvPr/>
        </p:nvSpPr>
        <p:spPr>
          <a:xfrm>
            <a:off x="352585" y="2595064"/>
            <a:ext cx="11375571" cy="71393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Verdana" panose="020B0604030504040204" pitchFamily="34" charset="0"/>
                <a:ea typeface="Verdana" panose="020B0604030504040204" pitchFamily="34" charset="0"/>
                <a:cs typeface="Verdana" panose="020B0604030504040204" pitchFamily="34" charset="0"/>
              </a:rPr>
              <a:t>Ευχαριστώ για την προσοχή σας </a:t>
            </a:r>
            <a:endParaRPr lang="en-US" sz="3200" dirty="0">
              <a:solidFill>
                <a:srgbClr val="357DA8"/>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Date Placeholder 16">
            <a:extLst>
              <a:ext uri="{FF2B5EF4-FFF2-40B4-BE49-F238E27FC236}">
                <a16:creationId xmlns:a16="http://schemas.microsoft.com/office/drawing/2014/main" id="{387CAC57-7784-4BB6-8AE6-0539D5FE8B43}"/>
              </a:ext>
            </a:extLst>
          </p:cNvPr>
          <p:cNvSpPr>
            <a:spLocks noGrp="1"/>
          </p:cNvSpPr>
          <p:nvPr>
            <p:ph type="dt" sz="half" idx="10"/>
          </p:nvPr>
        </p:nvSpPr>
        <p:spPr/>
        <p:txBody>
          <a:bodyPr/>
          <a:lstStyle/>
          <a:p>
            <a:fld id="{07FB669E-EE9A-4681-AB72-CC91526E8589}" type="datetime1">
              <a:rPr lang="el-GR" smtClean="0"/>
              <a:t>2/1/2023</a:t>
            </a:fld>
            <a:endParaRPr lang="en-GB"/>
          </a:p>
        </p:txBody>
      </p:sp>
      <p:sp>
        <p:nvSpPr>
          <p:cNvPr id="19" name="Slide Number Placeholder 18">
            <a:extLst>
              <a:ext uri="{FF2B5EF4-FFF2-40B4-BE49-F238E27FC236}">
                <a16:creationId xmlns:a16="http://schemas.microsoft.com/office/drawing/2014/main" id="{B3661099-2373-4253-A3B0-55D8EDDF6D9C}"/>
              </a:ext>
            </a:extLst>
          </p:cNvPr>
          <p:cNvSpPr>
            <a:spLocks noGrp="1"/>
          </p:cNvSpPr>
          <p:nvPr>
            <p:ph type="sldNum" sz="quarter" idx="12"/>
          </p:nvPr>
        </p:nvSpPr>
        <p:spPr/>
        <p:txBody>
          <a:bodyPr/>
          <a:lstStyle/>
          <a:p>
            <a:fld id="{060BE2B2-99FD-4D9E-B17B-CAD074BEE313}" type="slidenum">
              <a:rPr lang="en-GB" smtClean="0"/>
              <a:pPr/>
              <a:t>66</a:t>
            </a:fld>
            <a:endParaRPr lang="en-GB"/>
          </a:p>
        </p:txBody>
      </p:sp>
    </p:spTree>
    <p:extLst>
      <p:ext uri="{BB962C8B-B14F-4D97-AF65-F5344CB8AC3E}">
        <p14:creationId xmlns:p14="http://schemas.microsoft.com/office/powerpoint/2010/main" val="210413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60594-A67C-488F-BB14-E8022A8A5F28}"/>
              </a:ext>
            </a:extLst>
          </p:cNvPr>
          <p:cNvSpPr>
            <a:spLocks noGrp="1"/>
          </p:cNvSpPr>
          <p:nvPr>
            <p:ph type="dt" sz="half" idx="10"/>
          </p:nvPr>
        </p:nvSpPr>
        <p:spPr/>
        <p:txBody>
          <a:bodyPr/>
          <a:lstStyle/>
          <a:p>
            <a:fld id="{1002910D-FA01-4A01-AED5-0429594A1B66}" type="datetime1">
              <a:rPr lang="el-GR" smtClean="0"/>
              <a:t>2/1/2023</a:t>
            </a:fld>
            <a:endParaRPr lang="en-GB"/>
          </a:p>
        </p:txBody>
      </p:sp>
      <p:sp>
        <p:nvSpPr>
          <p:cNvPr id="3" name="Footer Placeholder 2">
            <a:extLst>
              <a:ext uri="{FF2B5EF4-FFF2-40B4-BE49-F238E27FC236}">
                <a16:creationId xmlns:a16="http://schemas.microsoft.com/office/drawing/2014/main" id="{ADBAB525-90FC-4A08-82AE-C7A16A4A3CBB}"/>
              </a:ext>
            </a:extLst>
          </p:cNvPr>
          <p:cNvSpPr>
            <a:spLocks noGrp="1"/>
          </p:cNvSpPr>
          <p:nvPr>
            <p:ph type="ftr" sz="quarter" idx="11"/>
          </p:nvPr>
        </p:nvSpPr>
        <p:spPr/>
        <p:txBody>
          <a:bodyPr/>
          <a:lstStyle/>
          <a:p>
            <a:r>
              <a:rPr lang="el-GR"/>
              <a:t>Τμήμα Μηχανικών Περιβάλλοντος</a:t>
            </a:r>
            <a:r>
              <a:rPr lang="en-US"/>
              <a:t>-</a:t>
            </a:r>
            <a:r>
              <a:rPr lang="el-GR"/>
              <a:t>Ανάλυση Κύκλου Ζωής με έμφαση</a:t>
            </a:r>
            <a:r>
              <a:rPr lang="en-US"/>
              <a:t> </a:t>
            </a:r>
            <a:r>
              <a:rPr lang="el-GR"/>
              <a:t>στο Περιβάλλον (Κωδικός μαθήματος: ENE.2120)</a:t>
            </a:r>
            <a:r>
              <a:rPr lang="en-US"/>
              <a:t>-</a:t>
            </a:r>
            <a:r>
              <a:rPr lang="el-GR"/>
              <a:t> Δημήτριος Λαδάκης</a:t>
            </a:r>
            <a:endParaRPr lang="en-GB" dirty="0"/>
          </a:p>
        </p:txBody>
      </p:sp>
      <p:sp>
        <p:nvSpPr>
          <p:cNvPr id="4" name="Slide Number Placeholder 3">
            <a:extLst>
              <a:ext uri="{FF2B5EF4-FFF2-40B4-BE49-F238E27FC236}">
                <a16:creationId xmlns:a16="http://schemas.microsoft.com/office/drawing/2014/main" id="{79B4CC55-943F-4281-9782-B32CA89CEAB0}"/>
              </a:ext>
            </a:extLst>
          </p:cNvPr>
          <p:cNvSpPr>
            <a:spLocks noGrp="1"/>
          </p:cNvSpPr>
          <p:nvPr>
            <p:ph type="sldNum" sz="quarter" idx="12"/>
          </p:nvPr>
        </p:nvSpPr>
        <p:spPr/>
        <p:txBody>
          <a:bodyPr/>
          <a:lstStyle/>
          <a:p>
            <a:fld id="{060BE2B2-99FD-4D9E-B17B-CAD074BEE313}" type="slidenum">
              <a:rPr lang="en-GB" smtClean="0"/>
              <a:pPr/>
              <a:t>7</a:t>
            </a:fld>
            <a:endParaRPr lang="en-GB"/>
          </a:p>
        </p:txBody>
      </p:sp>
      <p:sp>
        <p:nvSpPr>
          <p:cNvPr id="26" name="Title 3">
            <a:extLst>
              <a:ext uri="{FF2B5EF4-FFF2-40B4-BE49-F238E27FC236}">
                <a16:creationId xmlns:a16="http://schemas.microsoft.com/office/drawing/2014/main" id="{272892A5-992C-4828-9B17-ED4B2334FC7E}"/>
              </a:ext>
            </a:extLst>
          </p:cNvPr>
          <p:cNvSpPr txBox="1">
            <a:spLocks/>
          </p:cNvSpPr>
          <p:nvPr/>
        </p:nvSpPr>
        <p:spPr>
          <a:xfrm>
            <a:off x="195105" y="263138"/>
            <a:ext cx="11375571" cy="5449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cs typeface="Verdana" panose="020B0604030504040204" pitchFamily="34" charset="0"/>
              </a:rPr>
              <a:t>Παραγωγή </a:t>
            </a:r>
            <a:r>
              <a:rPr lang="el-GR" sz="3200" dirty="0" err="1">
                <a:solidFill>
                  <a:srgbClr val="357DA8"/>
                </a:solidFill>
                <a:latin typeface="+mn-lt"/>
                <a:ea typeface="Verdana" panose="020B0604030504040204" pitchFamily="34" charset="0"/>
                <a:cs typeface="Verdana" panose="020B0604030504040204" pitchFamily="34" charset="0"/>
              </a:rPr>
              <a:t>βιο</a:t>
            </a:r>
            <a:r>
              <a:rPr lang="el-GR" sz="3200" dirty="0">
                <a:solidFill>
                  <a:srgbClr val="357DA8"/>
                </a:solidFill>
                <a:latin typeface="+mn-lt"/>
                <a:ea typeface="Verdana" panose="020B0604030504040204" pitchFamily="34" charset="0"/>
                <a:cs typeface="Verdana" panose="020B0604030504040204" pitchFamily="34" charset="0"/>
              </a:rPr>
              <a:t>-πολυμερούς</a:t>
            </a:r>
            <a:endParaRPr lang="en-US" sz="3200" dirty="0">
              <a:solidFill>
                <a:srgbClr val="357DA8"/>
              </a:solidFill>
              <a:latin typeface="+mn-lt"/>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33BE5CF3-BE59-447C-BD01-EBCA1EA5B5A8}"/>
              </a:ext>
            </a:extLst>
          </p:cNvPr>
          <p:cNvSpPr txBox="1"/>
          <p:nvPr/>
        </p:nvSpPr>
        <p:spPr>
          <a:xfrm>
            <a:off x="6962600" y="688917"/>
            <a:ext cx="2346368" cy="584775"/>
          </a:xfrm>
          <a:prstGeom prst="rect">
            <a:avLst/>
          </a:prstGeom>
          <a:noFill/>
        </p:spPr>
        <p:txBody>
          <a:bodyPr wrap="square" rtlCol="0">
            <a:spAutoFit/>
          </a:bodyPr>
          <a:lstStyle/>
          <a:p>
            <a:r>
              <a:rPr lang="en-US" sz="3200" dirty="0"/>
              <a:t>Succinic acid</a:t>
            </a:r>
          </a:p>
        </p:txBody>
      </p:sp>
      <p:pic>
        <p:nvPicPr>
          <p:cNvPr id="6" name="Picture 5">
            <a:extLst>
              <a:ext uri="{FF2B5EF4-FFF2-40B4-BE49-F238E27FC236}">
                <a16:creationId xmlns:a16="http://schemas.microsoft.com/office/drawing/2014/main" id="{3D9681AA-B639-4E00-B709-D554AAF4D016}"/>
              </a:ext>
            </a:extLst>
          </p:cNvPr>
          <p:cNvPicPr>
            <a:picLocks noChangeAspect="1"/>
          </p:cNvPicPr>
          <p:nvPr/>
        </p:nvPicPr>
        <p:blipFill>
          <a:blip r:embed="rId2"/>
          <a:stretch>
            <a:fillRect/>
          </a:stretch>
        </p:blipFill>
        <p:spPr>
          <a:xfrm>
            <a:off x="1488086" y="981305"/>
            <a:ext cx="3241362" cy="4550744"/>
          </a:xfrm>
          <a:prstGeom prst="rect">
            <a:avLst/>
          </a:prstGeom>
        </p:spPr>
      </p:pic>
      <p:pic>
        <p:nvPicPr>
          <p:cNvPr id="8" name="Picture 7">
            <a:extLst>
              <a:ext uri="{FF2B5EF4-FFF2-40B4-BE49-F238E27FC236}">
                <a16:creationId xmlns:a16="http://schemas.microsoft.com/office/drawing/2014/main" id="{53B6C245-2D30-4943-8EBB-33179CD3DC82}"/>
              </a:ext>
            </a:extLst>
          </p:cNvPr>
          <p:cNvPicPr>
            <a:picLocks noChangeAspect="1"/>
          </p:cNvPicPr>
          <p:nvPr/>
        </p:nvPicPr>
        <p:blipFill>
          <a:blip r:embed="rId3"/>
          <a:stretch>
            <a:fillRect/>
          </a:stretch>
        </p:blipFill>
        <p:spPr>
          <a:xfrm>
            <a:off x="5456717" y="1586163"/>
            <a:ext cx="5934075" cy="3752850"/>
          </a:xfrm>
          <a:prstGeom prst="rect">
            <a:avLst/>
          </a:prstGeom>
        </p:spPr>
      </p:pic>
    </p:spTree>
    <p:extLst>
      <p:ext uri="{BB962C8B-B14F-4D97-AF65-F5344CB8AC3E}">
        <p14:creationId xmlns:p14="http://schemas.microsoft.com/office/powerpoint/2010/main" val="3959136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160594-A67C-488F-BB14-E8022A8A5F28}"/>
              </a:ext>
            </a:extLst>
          </p:cNvPr>
          <p:cNvSpPr>
            <a:spLocks noGrp="1"/>
          </p:cNvSpPr>
          <p:nvPr>
            <p:ph type="dt" sz="half" idx="10"/>
          </p:nvPr>
        </p:nvSpPr>
        <p:spPr/>
        <p:txBody>
          <a:bodyPr/>
          <a:lstStyle/>
          <a:p>
            <a:fld id="{1002910D-FA01-4A01-AED5-0429594A1B66}" type="datetime1">
              <a:rPr lang="el-GR" smtClean="0"/>
              <a:t>2/1/2023</a:t>
            </a:fld>
            <a:endParaRPr lang="en-GB"/>
          </a:p>
        </p:txBody>
      </p:sp>
      <p:sp>
        <p:nvSpPr>
          <p:cNvPr id="3" name="Footer Placeholder 2">
            <a:extLst>
              <a:ext uri="{FF2B5EF4-FFF2-40B4-BE49-F238E27FC236}">
                <a16:creationId xmlns:a16="http://schemas.microsoft.com/office/drawing/2014/main" id="{ADBAB525-90FC-4A08-82AE-C7A16A4A3CBB}"/>
              </a:ext>
            </a:extLst>
          </p:cNvPr>
          <p:cNvSpPr>
            <a:spLocks noGrp="1"/>
          </p:cNvSpPr>
          <p:nvPr>
            <p:ph type="ftr" sz="quarter" idx="11"/>
          </p:nvPr>
        </p:nvSpPr>
        <p:spPr/>
        <p:txBody>
          <a:bodyPr/>
          <a:lstStyle/>
          <a:p>
            <a:r>
              <a:rPr lang="el-GR"/>
              <a:t>Τμήμα Μηχανικών Περιβάλλοντος</a:t>
            </a:r>
            <a:r>
              <a:rPr lang="en-US"/>
              <a:t>-</a:t>
            </a:r>
            <a:r>
              <a:rPr lang="el-GR"/>
              <a:t>Ανάλυση Κύκλου Ζωής με έμφαση</a:t>
            </a:r>
            <a:r>
              <a:rPr lang="en-US"/>
              <a:t> </a:t>
            </a:r>
            <a:r>
              <a:rPr lang="el-GR"/>
              <a:t>στο Περιβάλλον (Κωδικός μαθήματος: ENE.2120)</a:t>
            </a:r>
            <a:r>
              <a:rPr lang="en-US"/>
              <a:t>-</a:t>
            </a:r>
            <a:r>
              <a:rPr lang="el-GR"/>
              <a:t> Δημήτριος Λαδάκης</a:t>
            </a:r>
            <a:endParaRPr lang="en-GB" dirty="0"/>
          </a:p>
        </p:txBody>
      </p:sp>
      <p:sp>
        <p:nvSpPr>
          <p:cNvPr id="4" name="Slide Number Placeholder 3">
            <a:extLst>
              <a:ext uri="{FF2B5EF4-FFF2-40B4-BE49-F238E27FC236}">
                <a16:creationId xmlns:a16="http://schemas.microsoft.com/office/drawing/2014/main" id="{79B4CC55-943F-4281-9782-B32CA89CEAB0}"/>
              </a:ext>
            </a:extLst>
          </p:cNvPr>
          <p:cNvSpPr>
            <a:spLocks noGrp="1"/>
          </p:cNvSpPr>
          <p:nvPr>
            <p:ph type="sldNum" sz="quarter" idx="12"/>
          </p:nvPr>
        </p:nvSpPr>
        <p:spPr/>
        <p:txBody>
          <a:bodyPr/>
          <a:lstStyle/>
          <a:p>
            <a:fld id="{060BE2B2-99FD-4D9E-B17B-CAD074BEE313}" type="slidenum">
              <a:rPr lang="en-GB" smtClean="0"/>
              <a:pPr/>
              <a:t>8</a:t>
            </a:fld>
            <a:endParaRPr lang="en-GB"/>
          </a:p>
        </p:txBody>
      </p:sp>
      <p:sp>
        <p:nvSpPr>
          <p:cNvPr id="26" name="Title 3">
            <a:extLst>
              <a:ext uri="{FF2B5EF4-FFF2-40B4-BE49-F238E27FC236}">
                <a16:creationId xmlns:a16="http://schemas.microsoft.com/office/drawing/2014/main" id="{272892A5-992C-4828-9B17-ED4B2334FC7E}"/>
              </a:ext>
            </a:extLst>
          </p:cNvPr>
          <p:cNvSpPr txBox="1">
            <a:spLocks/>
          </p:cNvSpPr>
          <p:nvPr/>
        </p:nvSpPr>
        <p:spPr>
          <a:xfrm>
            <a:off x="195105" y="263138"/>
            <a:ext cx="11375571" cy="54496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3200" dirty="0">
                <a:solidFill>
                  <a:srgbClr val="357DA8"/>
                </a:solidFill>
                <a:latin typeface="+mn-lt"/>
                <a:ea typeface="Verdana" panose="020B0604030504040204" pitchFamily="34" charset="0"/>
                <a:cs typeface="Verdana" panose="020B0604030504040204" pitchFamily="34" charset="0"/>
              </a:rPr>
              <a:t>Παραγωγή </a:t>
            </a:r>
            <a:r>
              <a:rPr lang="el-GR" sz="3200" dirty="0" err="1">
                <a:solidFill>
                  <a:srgbClr val="357DA8"/>
                </a:solidFill>
                <a:latin typeface="+mn-lt"/>
                <a:ea typeface="Verdana" panose="020B0604030504040204" pitchFamily="34" charset="0"/>
                <a:cs typeface="Verdana" panose="020B0604030504040204" pitchFamily="34" charset="0"/>
              </a:rPr>
              <a:t>βιο</a:t>
            </a:r>
            <a:r>
              <a:rPr lang="el-GR" sz="3200" dirty="0">
                <a:solidFill>
                  <a:srgbClr val="357DA8"/>
                </a:solidFill>
                <a:latin typeface="+mn-lt"/>
                <a:ea typeface="Verdana" panose="020B0604030504040204" pitchFamily="34" charset="0"/>
                <a:cs typeface="Verdana" panose="020B0604030504040204" pitchFamily="34" charset="0"/>
              </a:rPr>
              <a:t>-πολυμερούς</a:t>
            </a:r>
            <a:endParaRPr lang="en-US" sz="3200" dirty="0">
              <a:solidFill>
                <a:srgbClr val="357DA8"/>
              </a:solidFill>
              <a:latin typeface="+mn-lt"/>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33BE5CF3-BE59-447C-BD01-EBCA1EA5B5A8}"/>
              </a:ext>
            </a:extLst>
          </p:cNvPr>
          <p:cNvSpPr txBox="1"/>
          <p:nvPr/>
        </p:nvSpPr>
        <p:spPr>
          <a:xfrm>
            <a:off x="8471826" y="263138"/>
            <a:ext cx="1483629" cy="584775"/>
          </a:xfrm>
          <a:prstGeom prst="rect">
            <a:avLst/>
          </a:prstGeom>
          <a:noFill/>
        </p:spPr>
        <p:txBody>
          <a:bodyPr wrap="square" rtlCol="0">
            <a:spAutoFit/>
          </a:bodyPr>
          <a:lstStyle/>
          <a:p>
            <a:r>
              <a:rPr lang="en-US" sz="3200" dirty="0"/>
              <a:t>PBS</a:t>
            </a:r>
          </a:p>
        </p:txBody>
      </p:sp>
      <p:pic>
        <p:nvPicPr>
          <p:cNvPr id="7" name="Picture 6">
            <a:extLst>
              <a:ext uri="{FF2B5EF4-FFF2-40B4-BE49-F238E27FC236}">
                <a16:creationId xmlns:a16="http://schemas.microsoft.com/office/drawing/2014/main" id="{7D5CF5B6-352B-42CC-9FE8-F2D0A69997AF}"/>
              </a:ext>
            </a:extLst>
          </p:cNvPr>
          <p:cNvPicPr>
            <a:picLocks noChangeAspect="1"/>
          </p:cNvPicPr>
          <p:nvPr/>
        </p:nvPicPr>
        <p:blipFill>
          <a:blip r:embed="rId2"/>
          <a:stretch>
            <a:fillRect/>
          </a:stretch>
        </p:blipFill>
        <p:spPr>
          <a:xfrm>
            <a:off x="2426542" y="994583"/>
            <a:ext cx="7616184" cy="4742022"/>
          </a:xfrm>
          <a:prstGeom prst="rect">
            <a:avLst/>
          </a:prstGeom>
        </p:spPr>
      </p:pic>
    </p:spTree>
    <p:extLst>
      <p:ext uri="{BB962C8B-B14F-4D97-AF65-F5344CB8AC3E}">
        <p14:creationId xmlns:p14="http://schemas.microsoft.com/office/powerpoint/2010/main" val="174867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7632C-16D4-434D-86BD-CC94D052147F}"/>
              </a:ext>
            </a:extLst>
          </p:cNvPr>
          <p:cNvSpPr>
            <a:spLocks noGrp="1"/>
          </p:cNvSpPr>
          <p:nvPr>
            <p:ph type="dt" sz="half" idx="10"/>
          </p:nvPr>
        </p:nvSpPr>
        <p:spPr/>
        <p:txBody>
          <a:bodyPr/>
          <a:lstStyle/>
          <a:p>
            <a:fld id="{1002910D-FA01-4A01-AED5-0429594A1B66}" type="datetime1">
              <a:rPr lang="el-GR" smtClean="0"/>
              <a:t>2/1/2023</a:t>
            </a:fld>
            <a:endParaRPr lang="en-GB"/>
          </a:p>
        </p:txBody>
      </p:sp>
      <p:sp>
        <p:nvSpPr>
          <p:cNvPr id="3" name="Footer Placeholder 2">
            <a:extLst>
              <a:ext uri="{FF2B5EF4-FFF2-40B4-BE49-F238E27FC236}">
                <a16:creationId xmlns:a16="http://schemas.microsoft.com/office/drawing/2014/main" id="{88E367D1-2478-41C8-90D7-5C1BA0C35C27}"/>
              </a:ext>
            </a:extLst>
          </p:cNvPr>
          <p:cNvSpPr>
            <a:spLocks noGrp="1"/>
          </p:cNvSpPr>
          <p:nvPr>
            <p:ph type="ftr" sz="quarter" idx="11"/>
          </p:nvPr>
        </p:nvSpPr>
        <p:spPr/>
        <p:txBody>
          <a:bodyPr/>
          <a:lstStyle/>
          <a:p>
            <a:r>
              <a:rPr lang="el-GR"/>
              <a:t>Τμήμα Μηχανικών Περιβάλλοντος</a:t>
            </a:r>
            <a:r>
              <a:rPr lang="en-US"/>
              <a:t>-</a:t>
            </a:r>
            <a:r>
              <a:rPr lang="el-GR"/>
              <a:t>Ανάλυση Κύκλου Ζωής με έμφαση</a:t>
            </a:r>
            <a:r>
              <a:rPr lang="en-US"/>
              <a:t> </a:t>
            </a:r>
            <a:r>
              <a:rPr lang="el-GR"/>
              <a:t>στο Περιβάλλον (Κωδικός μαθήματος: ENE.2120)</a:t>
            </a:r>
            <a:r>
              <a:rPr lang="en-US"/>
              <a:t>-</a:t>
            </a:r>
            <a:r>
              <a:rPr lang="el-GR"/>
              <a:t> Δημήτριος Λαδάκης</a:t>
            </a:r>
            <a:endParaRPr lang="en-GB" dirty="0"/>
          </a:p>
        </p:txBody>
      </p:sp>
      <p:sp>
        <p:nvSpPr>
          <p:cNvPr id="4" name="Slide Number Placeholder 3">
            <a:extLst>
              <a:ext uri="{FF2B5EF4-FFF2-40B4-BE49-F238E27FC236}">
                <a16:creationId xmlns:a16="http://schemas.microsoft.com/office/drawing/2014/main" id="{7CAE8F1B-508D-4BB3-A9A1-25C4D1F49FB3}"/>
              </a:ext>
            </a:extLst>
          </p:cNvPr>
          <p:cNvSpPr>
            <a:spLocks noGrp="1"/>
          </p:cNvSpPr>
          <p:nvPr>
            <p:ph type="sldNum" sz="quarter" idx="12"/>
          </p:nvPr>
        </p:nvSpPr>
        <p:spPr/>
        <p:txBody>
          <a:bodyPr/>
          <a:lstStyle/>
          <a:p>
            <a:fld id="{060BE2B2-99FD-4D9E-B17B-CAD074BEE313}" type="slidenum">
              <a:rPr lang="en-GB" smtClean="0"/>
              <a:pPr/>
              <a:t>9</a:t>
            </a:fld>
            <a:endParaRPr lang="en-GB"/>
          </a:p>
        </p:txBody>
      </p:sp>
      <p:pic>
        <p:nvPicPr>
          <p:cNvPr id="6" name="Picture 5">
            <a:extLst>
              <a:ext uri="{FF2B5EF4-FFF2-40B4-BE49-F238E27FC236}">
                <a16:creationId xmlns:a16="http://schemas.microsoft.com/office/drawing/2014/main" id="{8572C327-9DA0-4B3C-8F84-E7B1F0787340}"/>
              </a:ext>
            </a:extLst>
          </p:cNvPr>
          <p:cNvPicPr>
            <a:picLocks noChangeAspect="1"/>
          </p:cNvPicPr>
          <p:nvPr/>
        </p:nvPicPr>
        <p:blipFill>
          <a:blip r:embed="rId2"/>
          <a:stretch>
            <a:fillRect/>
          </a:stretch>
        </p:blipFill>
        <p:spPr>
          <a:xfrm>
            <a:off x="2008631" y="1062968"/>
            <a:ext cx="8174737" cy="4820307"/>
          </a:xfrm>
          <a:prstGeom prst="rect">
            <a:avLst/>
          </a:prstGeom>
        </p:spPr>
      </p:pic>
      <p:sp>
        <p:nvSpPr>
          <p:cNvPr id="7" name="TextBox 6">
            <a:extLst>
              <a:ext uri="{FF2B5EF4-FFF2-40B4-BE49-F238E27FC236}">
                <a16:creationId xmlns:a16="http://schemas.microsoft.com/office/drawing/2014/main" id="{F4FCFA8D-83FB-4C58-9B82-0ED617DB57FB}"/>
              </a:ext>
            </a:extLst>
          </p:cNvPr>
          <p:cNvSpPr txBox="1"/>
          <p:nvPr/>
        </p:nvSpPr>
        <p:spPr>
          <a:xfrm>
            <a:off x="3253794" y="391107"/>
            <a:ext cx="6175653" cy="584775"/>
          </a:xfrm>
          <a:prstGeom prst="rect">
            <a:avLst/>
          </a:prstGeom>
          <a:noFill/>
        </p:spPr>
        <p:txBody>
          <a:bodyPr wrap="square" rtlCol="0">
            <a:spAutoFit/>
          </a:bodyPr>
          <a:lstStyle/>
          <a:p>
            <a:r>
              <a:rPr lang="en-US" sz="3200" dirty="0"/>
              <a:t>1,4-Butylene (BDO) production</a:t>
            </a:r>
          </a:p>
        </p:txBody>
      </p:sp>
    </p:spTree>
    <p:extLst>
      <p:ext uri="{BB962C8B-B14F-4D97-AF65-F5344CB8AC3E}">
        <p14:creationId xmlns:p14="http://schemas.microsoft.com/office/powerpoint/2010/main" val="8381932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12181</TotalTime>
  <Words>6813</Words>
  <Application>Microsoft Office PowerPoint</Application>
  <PresentationFormat>Widescreen</PresentationFormat>
  <Paragraphs>1095</Paragraphs>
  <Slides>66</Slides>
  <Notes>23</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5" baseType="lpstr">
      <vt:lpstr>Arial</vt:lpstr>
      <vt:lpstr>Calibri</vt:lpstr>
      <vt:lpstr>Cambria Math</vt:lpstr>
      <vt:lpstr>Corbel</vt:lpstr>
      <vt:lpstr>Times New Roman</vt:lpstr>
      <vt:lpstr>Verdana</vt:lpstr>
      <vt:lpstr>Wingdings</vt:lpstr>
      <vt:lpstr>Parallax</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GWP of the most common GHGs</vt:lpstr>
      <vt:lpstr>Ανανεώσιμες πηγές ενέργειας (Αιολική ενέργεια) Ανάλυση κύκλου ζωής αιολικής ενέργεια (Wind turbine LCA) </vt:lpstr>
      <vt:lpstr>Ανάλυση κύκλου ζωής αιολικής ενέργεια (Wind turbine LCA) </vt:lpstr>
      <vt:lpstr>Ανανεώσιμες πηγές ενέργειας (Αιολική ενέργεια) Ανάλυση κύκλου ζωής αιολικής ενέργεια (Wind turbine LCA) </vt:lpstr>
      <vt:lpstr>Ανάλυση κύκλου ζωής αιολικής ενέργεια (Wind turbine LCA) </vt:lpstr>
      <vt:lpstr>Ανάλυση κύκλου ζωής αιολικής ενέργεια (Wind turbine LCA) </vt:lpstr>
      <vt:lpstr>Life cycle impact assessment method</vt:lpstr>
      <vt:lpstr>Ανάλυση κύκλου ζωής αιολικής ενέργεια (Wind turbine LCA)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Sjors van Iersel</dc:creator>
  <cp:lastModifiedBy>ΛΑΔΑΚΗΣ ΔΗΜΗΤΡΙΟΣ</cp:lastModifiedBy>
  <cp:revision>199</cp:revision>
  <dcterms:created xsi:type="dcterms:W3CDTF">2017-09-20T10:37:38Z</dcterms:created>
  <dcterms:modified xsi:type="dcterms:W3CDTF">2023-01-02T20:13:03Z</dcterms:modified>
</cp:coreProperties>
</file>