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1" r:id="rId3"/>
    <p:sldId id="259" r:id="rId4"/>
    <p:sldId id="260" r:id="rId5"/>
    <p:sldId id="261" r:id="rId6"/>
    <p:sldId id="262" r:id="rId7"/>
    <p:sldId id="263" r:id="rId8"/>
    <p:sldId id="264" r:id="rId9"/>
    <p:sldId id="265" r:id="rId10"/>
    <p:sldId id="266" r:id="rId11"/>
    <p:sldId id="278" r:id="rId12"/>
    <p:sldId id="268" r:id="rId13"/>
    <p:sldId id="269" r:id="rId14"/>
    <p:sldId id="270" r:id="rId15"/>
    <p:sldId id="271" r:id="rId16"/>
    <p:sldId id="279" r:id="rId17"/>
    <p:sldId id="273" r:id="rId18"/>
    <p:sldId id="274" r:id="rId19"/>
    <p:sldId id="275" r:id="rId20"/>
    <p:sldId id="276" r:id="rId21"/>
    <p:sldId id="280" r:id="rId22"/>
    <p:sldId id="277" r:id="rId2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F4E70DA6-0B93-48F6-B83D-8E6599C19CC8}" type="datetimeFigureOut">
              <a:rPr lang="el-GR" smtClean="0"/>
              <a:t>4/3/2023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258676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E70DA6-0B93-48F6-B83D-8E6599C19CC8}" type="datetimeFigureOut">
              <a:rPr lang="el-GR" smtClean="0"/>
              <a:t>4/3/2023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152940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E70DA6-0B93-48F6-B83D-8E6599C19CC8}" type="datetimeFigureOut">
              <a:rPr lang="el-GR" smtClean="0"/>
              <a:t>4/3/2023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159332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E70DA6-0B93-48F6-B83D-8E6599C19CC8}" type="datetimeFigureOut">
              <a:rPr lang="el-GR" smtClean="0"/>
              <a:t>4/3/2023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85809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F4E70DA6-0B93-48F6-B83D-8E6599C19CC8}" type="datetimeFigureOut">
              <a:rPr lang="el-GR" smtClean="0"/>
              <a:t>4/3/2023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353941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4E70DA6-0B93-48F6-B83D-8E6599C19CC8}" type="datetimeFigureOut">
              <a:rPr lang="el-GR" smtClean="0"/>
              <a:t>4/3/2023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36437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4E70DA6-0B93-48F6-B83D-8E6599C19CC8}" type="datetimeFigureOut">
              <a:rPr lang="el-GR" smtClean="0"/>
              <a:t>4/3/2023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85124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4E70DA6-0B93-48F6-B83D-8E6599C19CC8}" type="datetimeFigureOut">
              <a:rPr lang="el-GR" smtClean="0"/>
              <a:t>4/3/2023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266734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4E70DA6-0B93-48F6-B83D-8E6599C19CC8}" type="datetimeFigureOut">
              <a:rPr lang="el-GR" smtClean="0"/>
              <a:t>4/3/2023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307114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F4E70DA6-0B93-48F6-B83D-8E6599C19CC8}" type="datetimeFigureOut">
              <a:rPr lang="el-GR" smtClean="0"/>
              <a:t>4/3/2023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91156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F4E70DA6-0B93-48F6-B83D-8E6599C19CC8}" type="datetimeFigureOut">
              <a:rPr lang="el-GR" smtClean="0"/>
              <a:t>4/3/2023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AED2F0E-B8DB-476F-A338-BD5E7056EC37}" type="slidenum">
              <a:rPr lang="el-GR" smtClean="0"/>
              <a:t>‹#›</a:t>
            </a:fld>
            <a:endParaRPr lang="el-GR"/>
          </a:p>
        </p:txBody>
      </p:sp>
    </p:spTree>
    <p:extLst>
      <p:ext uri="{BB962C8B-B14F-4D97-AF65-F5344CB8AC3E}">
        <p14:creationId xmlns:p14="http://schemas.microsoft.com/office/powerpoint/2010/main" val="412807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70DA6-0B93-48F6-B83D-8E6599C19CC8}" type="datetimeFigureOut">
              <a:rPr lang="el-GR" smtClean="0"/>
              <a:t>4/3/2023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2F0E-B8DB-476F-A338-BD5E7056EC37}" type="slidenum">
              <a:rPr lang="el-GR" smtClean="0"/>
              <a:t>‹#›</a:t>
            </a:fld>
            <a:endParaRPr lang="el-GR"/>
          </a:p>
        </p:txBody>
      </p:sp>
    </p:spTree>
    <p:extLst>
      <p:ext uri="{BB962C8B-B14F-4D97-AF65-F5344CB8AC3E}">
        <p14:creationId xmlns:p14="http://schemas.microsoft.com/office/powerpoint/2010/main" val="31581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klinikiagiosloukas.gr/issues.php?i=13&amp;a=164" TargetMode="External"/><Relationship Id="rId3" Type="http://schemas.openxmlformats.org/officeDocument/2006/relationships/image" Target="../media/image10.jpeg"/><Relationship Id="rId7" Type="http://schemas.openxmlformats.org/officeDocument/2006/relationships/hyperlink" Target="https://www.newsbeast.gr/health/arthro/2067784/katagmata-knimis"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www.klinikiagiosloukas.gr/issues.php?i=13&amp;a=164"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364656"/>
            <a:ext cx="12191999" cy="584775"/>
          </a:xfrm>
          <a:prstGeom prst="rect">
            <a:avLst/>
          </a:prstGeom>
        </p:spPr>
        <p:txBody>
          <a:bodyPr wrap="square">
            <a:spAutoFit/>
          </a:bodyPr>
          <a:lstStyle/>
          <a:p>
            <a:pPr algn="ctr"/>
            <a:r>
              <a:rPr lang="el-GR" sz="3200" b="1" dirty="0" smtClean="0">
                <a:solidFill>
                  <a:srgbClr val="FF0000"/>
                </a:solidFill>
                <a:latin typeface="Times New Roman" panose="02020603050405020304" pitchFamily="18" charset="0"/>
              </a:rPr>
              <a:t>1. </a:t>
            </a:r>
            <a:r>
              <a:rPr lang="en-US" sz="3200" b="1" dirty="0" smtClean="0">
                <a:solidFill>
                  <a:srgbClr val="FF0000"/>
                </a:solidFill>
                <a:latin typeface="Times New Roman" panose="02020603050405020304" pitchFamily="18" charset="0"/>
              </a:rPr>
              <a:t>Long bone implants</a:t>
            </a:r>
            <a:endParaRPr lang="el-GR" sz="3200" b="1" dirty="0">
              <a:solidFill>
                <a:srgbClr val="FF0000"/>
              </a:solidFill>
            </a:endParaRPr>
          </a:p>
        </p:txBody>
      </p:sp>
    </p:spTree>
    <p:extLst>
      <p:ext uri="{BB962C8B-B14F-4D97-AF65-F5344CB8AC3E}">
        <p14:creationId xmlns:p14="http://schemas.microsoft.com/office/powerpoint/2010/main" val="140510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3709" y="1228992"/>
            <a:ext cx="1648055" cy="3982006"/>
          </a:xfrm>
          <a:prstGeom prst="rect">
            <a:avLst/>
          </a:prstGeom>
        </p:spPr>
      </p:pic>
      <p:sp>
        <p:nvSpPr>
          <p:cNvPr id="7" name="Ορθογώνιο 6"/>
          <p:cNvSpPr/>
          <p:nvPr/>
        </p:nvSpPr>
        <p:spPr>
          <a:xfrm>
            <a:off x="4762873" y="372534"/>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Ορθογώνιο 2"/>
          <p:cNvSpPr/>
          <p:nvPr/>
        </p:nvSpPr>
        <p:spPr>
          <a:xfrm>
            <a:off x="843413" y="1491101"/>
            <a:ext cx="8232458" cy="3170099"/>
          </a:xfrm>
          <a:prstGeom prst="rect">
            <a:avLst/>
          </a:prstGeom>
        </p:spPr>
        <p:txBody>
          <a:bodyPr wrap="square">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Angular Suns</a:t>
            </a:r>
          </a:p>
          <a:p>
            <a:endParaRPr lang="en-US" dirty="0" smtClean="0">
              <a:solidFill>
                <a:srgbClr val="FF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They consist of plate and iron</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They are indicated in the osteosynthesis of fractures of the central &amp; distal end of the femur </a:t>
            </a:r>
            <a:r>
              <a:rPr lang="en-US" dirty="0" smtClean="0">
                <a:latin typeface="Times New Roman" panose="02020603050405020304" pitchFamily="18" charset="0"/>
                <a:cs typeface="Times New Roman" panose="02020603050405020304" pitchFamily="18" charset="0"/>
              </a:rPr>
              <a:t>(transtrochanteric &amp; supracondylar femur fractures)</a:t>
            </a:r>
          </a:p>
          <a:p>
            <a:pPr algn="ctr"/>
            <a:endParaRPr lang="en-US" b="1"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The main categories of these threads are:</a:t>
            </a:r>
          </a:p>
          <a:p>
            <a:endParaRPr lang="en-US" dirty="0" smtClean="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Fixed Angle </a:t>
            </a:r>
            <a:r>
              <a:rPr lang="en-US" dirty="0" smtClean="0">
                <a:solidFill>
                  <a:srgbClr val="0070C0"/>
                </a:solidFill>
                <a:latin typeface="Times New Roman" panose="02020603050405020304" pitchFamily="18" charset="0"/>
                <a:cs typeface="Times New Roman" panose="02020603050405020304" pitchFamily="18" charset="0"/>
              </a:rPr>
              <a:t>Angular Heels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Variable angle </a:t>
            </a:r>
            <a:r>
              <a:rPr lang="en-US" dirty="0" smtClean="0">
                <a:solidFill>
                  <a:srgbClr val="0070C0"/>
                </a:solidFill>
                <a:latin typeface="Times New Roman" panose="02020603050405020304" pitchFamily="18" charset="0"/>
                <a:cs typeface="Times New Roman" panose="02020603050405020304" pitchFamily="18" charset="0"/>
              </a:rPr>
              <a:t>angled heels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Angled fixed angle </a:t>
            </a:r>
            <a:r>
              <a:rPr lang="en-US" dirty="0" smtClean="0">
                <a:solidFill>
                  <a:srgbClr val="0070C0"/>
                </a:solidFill>
                <a:latin typeface="Times New Roman" panose="02020603050405020304" pitchFamily="18" charset="0"/>
                <a:cs typeface="Times New Roman" panose="02020603050405020304" pitchFamily="18" charset="0"/>
              </a:rPr>
              <a:t>screws with sliding screw</a:t>
            </a:r>
            <a:endParaRPr lang="el-GR"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51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41996"/>
            <a:ext cx="12192000" cy="2585323"/>
          </a:xfrm>
          <a:prstGeom prst="rect">
            <a:avLst/>
          </a:prstGeom>
        </p:spPr>
        <p:txBody>
          <a:bodyPr wrap="square">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External Osteosynthesis</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Device, which is placed outside the body &amp; which stabilizes fracture ends using pins, which connect the bone to the device</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External osteosynthesis is a safe method for fracture stabilization</a:t>
            </a:r>
          </a:p>
          <a:p>
            <a:endParaRPr lang="en-US" dirty="0" smtClean="0">
              <a:solidFill>
                <a:srgbClr val="0070C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External osteosynthesis systems, depending on the type of their frame, are divided into:</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One sided</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Bilaterally</a:t>
            </a: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Circularly</a:t>
            </a:r>
            <a:endParaRPr lang="el-GR" dirty="0">
              <a:solidFill>
                <a:srgbClr val="0070C0"/>
              </a:solidFill>
              <a:latin typeface="Times New Roman" panose="02020603050405020304" pitchFamily="18" charset="0"/>
              <a:cs typeface="Times New Roman" panose="02020603050405020304" pitchFamily="18" charset="0"/>
            </a:endParaRPr>
          </a:p>
        </p:txBody>
      </p:sp>
      <p:sp>
        <p:nvSpPr>
          <p:cNvPr id="4" name="Ορθογώνιο 3"/>
          <p:cNvSpPr/>
          <p:nvPr/>
        </p:nvSpPr>
        <p:spPr>
          <a:xfrm>
            <a:off x="0" y="2887682"/>
            <a:ext cx="12192000" cy="3970318"/>
          </a:xfrm>
          <a:prstGeom prst="rect">
            <a:avLst/>
          </a:prstGeom>
        </p:spPr>
        <p:txBody>
          <a:bodyPr wrap="square">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External Osteosynthesis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Advantages: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does not impair the bone perfusion in the area of ​​the fracture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 major surgical trauma is required for placement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useful for stabilizing open fractures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can be adjusted without requiring new surgery.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considered a good choice in cases of increased risk of inflammation</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a fairly safe method in cases of bone infection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Disadvantages: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Development of inflammation of the skin at the points of entry of the needles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Stiffness (femur fractures)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relatively bulky and often not tolerated by the patient</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322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klinikiagiosloukas.gr/resources/library/21-Tefxos/21-ilizarov-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324" y="0"/>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klinikiagiosloukas.gr/resources/library/21-Tefxos/21-ilizarov-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2281190"/>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klinikiagiosloukas.gr/resources/library/21-Tefxos/21-ilizarov-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964" y="4567191"/>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klinikiagiosloukas.gr/resources/library/21-Tefxos/21-ilizarov-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4811"/>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73" y="2744633"/>
            <a:ext cx="1590897" cy="2857899"/>
          </a:xfrm>
          <a:prstGeom prst="rect">
            <a:avLst/>
          </a:prstGeom>
        </p:spPr>
      </p:pic>
      <p:sp>
        <p:nvSpPr>
          <p:cNvPr id="7" name="Ορθογώνιο 6"/>
          <p:cNvSpPr/>
          <p:nvPr/>
        </p:nvSpPr>
        <p:spPr>
          <a:xfrm>
            <a:off x="443444" y="5602532"/>
            <a:ext cx="1791756" cy="738664"/>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hlinkClick r:id="rId7"/>
              </a:rPr>
              <a:t>https://www.newsbeast.gr/health/arthro/2067784/katagmata-knimis</a:t>
            </a:r>
            <a:endParaRPr lang="el-GR" sz="1400"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1027611" y="256459"/>
            <a:ext cx="4746364" cy="307777"/>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hlinkClick r:id="rId8"/>
              </a:rPr>
              <a:t>http://</a:t>
            </a:r>
            <a:r>
              <a:rPr lang="en-US" sz="1400" dirty="0" smtClean="0">
                <a:latin typeface="Times New Roman" panose="02020603050405020304" pitchFamily="18" charset="0"/>
                <a:cs typeface="Times New Roman" panose="02020603050405020304" pitchFamily="18" charset="0"/>
                <a:hlinkClick r:id="rId8"/>
              </a:rPr>
              <a:t>www.klinikiagiosloukas.gr/issues.php?i=13&amp;a=164</a:t>
            </a:r>
            <a:r>
              <a:rPr lang="el-GR" sz="1400" dirty="0" smtClean="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443444" y="773396"/>
            <a:ext cx="6096000" cy="1200329"/>
          </a:xfrm>
          <a:prstGeom prst="rect">
            <a:avLst/>
          </a:prstGeom>
        </p:spPr>
        <p:txBody>
          <a:bodyPr>
            <a:spAutoFit/>
          </a:bodyPr>
          <a:lstStyle/>
          <a:p>
            <a:r>
              <a:rPr lang="en-US" dirty="0">
                <a:solidFill>
                  <a:srgbClr val="0070C0"/>
                </a:solidFill>
                <a:latin typeface="Times New Roman" panose="02020603050405020304" pitchFamily="18" charset="0"/>
                <a:cs typeface="Times New Roman" panose="02020603050405020304" pitchFamily="18" charset="0"/>
              </a:rPr>
              <a:t>The method </a:t>
            </a:r>
            <a:r>
              <a:rPr lang="en-US" dirty="0">
                <a:latin typeface="Times New Roman" panose="02020603050405020304" pitchFamily="18" charset="0"/>
                <a:cs typeface="Times New Roman" panose="02020603050405020304" pitchFamily="18" charset="0"/>
              </a:rPr>
              <a:t>invented and applied by the world-famous orthopedic surgeon G. Ilizarov </a:t>
            </a:r>
            <a:r>
              <a:rPr lang="en-US" dirty="0">
                <a:solidFill>
                  <a:srgbClr val="0070C0"/>
                </a:solidFill>
                <a:latin typeface="Times New Roman" panose="02020603050405020304" pitchFamily="18" charset="0"/>
                <a:cs typeface="Times New Roman" panose="02020603050405020304" pitchFamily="18" charset="0"/>
              </a:rPr>
              <a:t>for the lengthening and correction of bone and joint </a:t>
            </a:r>
            <a:r>
              <a:rPr lang="en-US" dirty="0">
                <a:latin typeface="Times New Roman" panose="02020603050405020304" pitchFamily="18" charset="0"/>
                <a:cs typeface="Times New Roman" panose="02020603050405020304" pitchFamily="18" charset="0"/>
              </a:rPr>
              <a:t>deformities </a:t>
            </a:r>
            <a:r>
              <a:rPr lang="en-US" u="sng" dirty="0">
                <a:latin typeface="Times New Roman" panose="02020603050405020304" pitchFamily="18" charset="0"/>
                <a:cs typeface="Times New Roman" panose="02020603050405020304" pitchFamily="18" charset="0"/>
              </a:rPr>
              <a:t>has successfully toured the world and offered quality of life to thousands of patients.</a:t>
            </a:r>
            <a:endParaRPr lang="el-GR"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88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klinikiagiosloukas.gr/resources/library/21-Tefxos/21-ilizarov-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44" y="3644855"/>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klinikiagiosloukas.gr/resources/library/21-Tefxos/21-ilizarov-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689" y="3644855"/>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klinikiagiosloukas.gr/resources/library/21-Tefxos/21-ilizarov-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0752" y="3801608"/>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254335" y="27806"/>
            <a:ext cx="3577646" cy="400110"/>
          </a:xfrm>
          <a:prstGeom prst="rect">
            <a:avLst/>
          </a:prstGeom>
        </p:spPr>
        <p:txBody>
          <a:bodyPr wrap="none">
            <a:spAutoFit/>
          </a:bodyPr>
          <a:lstStyle/>
          <a:p>
            <a:r>
              <a:rPr lang="el-GR" sz="2000" b="1" dirty="0" smtClean="0">
                <a:solidFill>
                  <a:srgbClr val="313130"/>
                </a:solidFill>
                <a:latin typeface="Times New Roman" panose="02020603050405020304" pitchFamily="18" charset="0"/>
                <a:cs typeface="Times New Roman" panose="02020603050405020304" pitchFamily="18" charset="0"/>
              </a:rPr>
              <a:t>Η μέθοδος Ιλιζάρωφ </a:t>
            </a:r>
            <a:r>
              <a:rPr lang="en-US" sz="2000" b="1" dirty="0" smtClean="0">
                <a:solidFill>
                  <a:srgbClr val="313130"/>
                </a:solidFill>
                <a:latin typeface="Times New Roman" panose="02020603050405020304" pitchFamily="18" charset="0"/>
                <a:cs typeface="Times New Roman" panose="02020603050405020304" pitchFamily="18" charset="0"/>
              </a:rPr>
              <a:t>(Ilizarov)</a:t>
            </a:r>
            <a:r>
              <a:rPr lang="el-GR" sz="2000" b="1" dirty="0" smtClean="0">
                <a:solidFill>
                  <a:srgbClr val="313130"/>
                </a:solidFill>
                <a:latin typeface="Times New Roman" panose="02020603050405020304" pitchFamily="18" charset="0"/>
                <a:cs typeface="Times New Roman" panose="02020603050405020304" pitchFamily="18" charset="0"/>
              </a:rPr>
              <a:t> </a:t>
            </a:r>
            <a:endParaRPr lang="el-GR" sz="2000" b="1" dirty="0">
              <a:latin typeface="Times New Roman" panose="02020603050405020304" pitchFamily="18" charset="0"/>
              <a:cs typeface="Times New Roman" panose="02020603050405020304" pitchFamily="18" charset="0"/>
            </a:endParaRPr>
          </a:p>
        </p:txBody>
      </p:sp>
      <p:sp>
        <p:nvSpPr>
          <p:cNvPr id="5" name="Ορθογώνιο 4"/>
          <p:cNvSpPr/>
          <p:nvPr/>
        </p:nvSpPr>
        <p:spPr>
          <a:xfrm>
            <a:off x="3647535" y="552569"/>
            <a:ext cx="4791248" cy="307777"/>
          </a:xfrm>
          <a:prstGeom prst="rect">
            <a:avLst/>
          </a:prstGeom>
        </p:spPr>
        <p:txBody>
          <a:bodyPr wrap="none">
            <a:spAutoFit/>
          </a:bodyPr>
          <a:lstStyle/>
          <a:p>
            <a:pPr algn="ctr"/>
            <a:r>
              <a:rPr lang="en-US" sz="1400" dirty="0">
                <a:latin typeface="Times New Roman" panose="02020603050405020304" pitchFamily="18" charset="0"/>
                <a:cs typeface="Times New Roman" panose="02020603050405020304" pitchFamily="18" charset="0"/>
                <a:hlinkClick r:id="rId5"/>
              </a:rPr>
              <a:t>http://</a:t>
            </a:r>
            <a:r>
              <a:rPr lang="en-US" sz="1400" dirty="0" smtClean="0">
                <a:latin typeface="Times New Roman" panose="02020603050405020304" pitchFamily="18" charset="0"/>
                <a:cs typeface="Times New Roman" panose="02020603050405020304" pitchFamily="18" charset="0"/>
                <a:hlinkClick r:id="rId5"/>
              </a:rPr>
              <a:t>www.klinikiagiosloukas.gr/issues.php?i=13&amp;a=164</a:t>
            </a:r>
            <a:r>
              <a:rPr lang="el-GR" sz="1400" dirty="0" smtClean="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p:txBody>
      </p:sp>
      <p:sp>
        <p:nvSpPr>
          <p:cNvPr id="2" name="Ορθογώνιο 1"/>
          <p:cNvSpPr/>
          <p:nvPr/>
        </p:nvSpPr>
        <p:spPr>
          <a:xfrm>
            <a:off x="0" y="1526898"/>
            <a:ext cx="12192000" cy="1477328"/>
          </a:xfrm>
          <a:prstGeom prst="rect">
            <a:avLst/>
          </a:prstGeom>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For the first time in world medical practice, Ilizarov put into practice the method of growing the tissues of the organism. In other words, he observed and proved that after osteotomy and with the removal of parts of the bone, new bone is created. At the same time, vessels, nerves and soft tissue are created (expansive histogenesis method). At the same time, he created the external osteosynthesis of the bones which consists of needles, rings and rods. By applying the method, people gained the unique ability to increase their body height, correct post-traumatic deformities and heal from hereditary and acquired skeletal diseases.</a:t>
            </a:r>
            <a:endParaRPr lang="el-G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97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68" y="1122912"/>
            <a:ext cx="2886478" cy="2610214"/>
          </a:xfrm>
          <a:prstGeom prst="rect">
            <a:avLst/>
          </a:prstGeom>
        </p:spPr>
      </p:pic>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790" y="1056227"/>
            <a:ext cx="2286319" cy="2743583"/>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9438" y="1056227"/>
            <a:ext cx="4858428" cy="2772162"/>
          </a:xfrm>
          <a:prstGeom prst="rect">
            <a:avLst/>
          </a:prstGeom>
        </p:spPr>
      </p:pic>
      <p:sp>
        <p:nvSpPr>
          <p:cNvPr id="6" name="Ορθογώνιο 5"/>
          <p:cNvSpPr/>
          <p:nvPr/>
        </p:nvSpPr>
        <p:spPr>
          <a:xfrm>
            <a:off x="337456" y="4035917"/>
            <a:ext cx="3000103" cy="1200329"/>
          </a:xfrm>
          <a:prstGeom prst="rect">
            <a:avLst/>
          </a:prstGeom>
        </p:spPr>
        <p:txBody>
          <a:bodyPr wrap="square">
            <a:spAutoFit/>
          </a:bodyPr>
          <a:lstStyle/>
          <a:p>
            <a:pPr algn="ctr"/>
            <a:r>
              <a:rPr lang="el-GR" dirty="0">
                <a:latin typeface="Times New Roman" panose="02020603050405020304" pitchFamily="18" charset="0"/>
                <a:cs typeface="Times New Roman" panose="02020603050405020304" pitchFamily="18" charset="0"/>
              </a:rPr>
              <a:t>Ο </a:t>
            </a:r>
            <a:r>
              <a:rPr lang="en-US" dirty="0">
                <a:latin typeface="Times New Roman" panose="02020603050405020304" pitchFamily="18" charset="0"/>
                <a:cs typeface="Times New Roman" panose="02020603050405020304" pitchFamily="18" charset="0"/>
              </a:rPr>
              <a:t>Gavriil Abramovich Ilizarov (15/06/1921- 24/07/1992) </a:t>
            </a:r>
            <a:r>
              <a:rPr lang="en-US" dirty="0" smtClean="0">
                <a:latin typeface="Times New Roman" panose="02020603050405020304" pitchFamily="18" charset="0"/>
                <a:cs typeface="Times New Roman" panose="02020603050405020304" pitchFamily="18" charset="0"/>
              </a:rPr>
              <a:t>was </a:t>
            </a:r>
            <a:r>
              <a:rPr lang="en-US" dirty="0">
                <a:latin typeface="Times New Roman" panose="02020603050405020304" pitchFamily="18" charset="0"/>
                <a:cs typeface="Times New Roman" panose="02020603050405020304" pitchFamily="18" charset="0"/>
              </a:rPr>
              <a:t>a Russian doctor</a:t>
            </a:r>
            <a:endParaRPr lang="el-GR" dirty="0">
              <a:latin typeface="Times New Roman" panose="02020603050405020304" pitchFamily="18" charset="0"/>
              <a:cs typeface="Times New Roman" panose="02020603050405020304" pitchFamily="18" charset="0"/>
            </a:endParaRPr>
          </a:p>
        </p:txBody>
      </p:sp>
      <p:sp>
        <p:nvSpPr>
          <p:cNvPr id="7" name="Ορθογώνιο 6"/>
          <p:cNvSpPr/>
          <p:nvPr/>
        </p:nvSpPr>
        <p:spPr>
          <a:xfrm>
            <a:off x="4264844" y="4035917"/>
            <a:ext cx="1563248"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Ilizarov device</a:t>
            </a:r>
            <a:endParaRPr lang="el-GR"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2962515" y="17261"/>
            <a:ext cx="6096000" cy="584775"/>
          </a:xfrm>
          <a:prstGeom prst="rect">
            <a:avLst/>
          </a:prstGeom>
        </p:spPr>
        <p:txBody>
          <a:bodyPr>
            <a:spAutoFit/>
          </a:bodyPr>
          <a:lstStyle/>
          <a:p>
            <a:pPr algn="ctr"/>
            <a:r>
              <a:rPr lang="el-GR" sz="1600" dirty="0">
                <a:latin typeface="Times New Roman" panose="02020603050405020304" pitchFamily="18" charset="0"/>
                <a:cs typeface="Times New Roman" panose="02020603050405020304" pitchFamily="18" charset="0"/>
              </a:rPr>
              <a:t>Β. Κεχαγιάς, Θ. Γρίβας. Περιγραφή Των Κυκλικών Πλαισίων Τύπου Ilizarov. Επιστημονικά Χρονικά 2014;19(2): 171-179.</a:t>
            </a:r>
          </a:p>
        </p:txBody>
      </p:sp>
      <p:sp>
        <p:nvSpPr>
          <p:cNvPr id="11" name="Ορθογώνιο 10"/>
          <p:cNvSpPr/>
          <p:nvPr/>
        </p:nvSpPr>
        <p:spPr>
          <a:xfrm>
            <a:off x="6741880" y="4866914"/>
            <a:ext cx="528221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Cyclic systems of external ossification of various types</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7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66455" cy="4962513"/>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33" y="4962513"/>
            <a:ext cx="5940388" cy="1880410"/>
          </a:xfrm>
          <a:prstGeom prst="rect">
            <a:avLst/>
          </a:prstGeom>
        </p:spPr>
      </p:pic>
      <p:sp>
        <p:nvSpPr>
          <p:cNvPr id="5" name="Ορθογώνιο 4"/>
          <p:cNvSpPr/>
          <p:nvPr/>
        </p:nvSpPr>
        <p:spPr>
          <a:xfrm>
            <a:off x="363034" y="0"/>
            <a:ext cx="11641732" cy="338554"/>
          </a:xfrm>
          <a:prstGeom prst="rect">
            <a:avLst/>
          </a:prstGeom>
        </p:spPr>
        <p:txBody>
          <a:bodyPr wrap="square">
            <a:spAutoFit/>
          </a:bodyPr>
          <a:lstStyle/>
          <a:p>
            <a:pPr algn="ctr"/>
            <a:r>
              <a:rPr lang="el-GR" sz="1600" dirty="0">
                <a:latin typeface="Times New Roman" panose="02020603050405020304" pitchFamily="18" charset="0"/>
                <a:cs typeface="Times New Roman" panose="02020603050405020304" pitchFamily="18" charset="0"/>
              </a:rPr>
              <a:t>Β. Κεχαγιάς, Θ. Γρίβας. Περιγραφή Των Κυκλικών Πλαισίων Τύπου Ilizarov. Επιστημονικά Χρονικά 2014;19(2): 171-179.</a:t>
            </a:r>
          </a:p>
        </p:txBody>
      </p:sp>
      <p:sp>
        <p:nvSpPr>
          <p:cNvPr id="6" name="Ορθογώνιο 5"/>
          <p:cNvSpPr/>
          <p:nvPr/>
        </p:nvSpPr>
        <p:spPr>
          <a:xfrm>
            <a:off x="6434667" y="687023"/>
            <a:ext cx="5570099" cy="6001643"/>
          </a:xfrm>
          <a:prstGeom prst="rect">
            <a:avLst/>
          </a:prstGeom>
        </p:spPr>
        <p:txBody>
          <a:bodyPr wrap="square">
            <a:spAutoFit/>
          </a:bodyPr>
          <a:lstStyle/>
          <a:p>
            <a:r>
              <a:rPr lang="en-US" sz="1600" dirty="0">
                <a:solidFill>
                  <a:srgbClr val="FF0000"/>
                </a:solidFill>
                <a:latin typeface="Times New Roman" panose="02020603050405020304" pitchFamily="18" charset="0"/>
                <a:cs typeface="Times New Roman" panose="02020603050405020304" pitchFamily="18" charset="0"/>
              </a:rPr>
              <a:t>In particular, it consists of:</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rings of various types</a:t>
            </a:r>
            <a:r>
              <a:rPr lang="en-US" sz="1600" dirty="0">
                <a:latin typeface="Times New Roman" panose="02020603050405020304" pitchFamily="18" charset="0"/>
                <a:cs typeface="Times New Roman" panose="02020603050405020304" pitchFamily="18" charset="0"/>
              </a:rPr>
              <a:t> (full, half rings, 5/8, with curved ends),</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arches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connecting plates </a:t>
            </a:r>
            <a:r>
              <a:rPr lang="en-US" sz="1600" dirty="0">
                <a:latin typeface="Times New Roman" panose="02020603050405020304" pitchFamily="18" charset="0"/>
                <a:cs typeface="Times New Roman" panose="02020603050405020304" pitchFamily="18" charset="0"/>
              </a:rPr>
              <a:t>(straight, twisted, curved, with threaded ends),</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connecting rods </a:t>
            </a:r>
            <a:r>
              <a:rPr lang="en-US" sz="1600" dirty="0">
                <a:latin typeface="Times New Roman" panose="02020603050405020304" pitchFamily="18" charset="0"/>
                <a:cs typeface="Times New Roman" panose="02020603050405020304" pitchFamily="18" charset="0"/>
              </a:rPr>
              <a:t>(threaded, with holes, telescopic, Z-shaped),</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simple and oiled needles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nails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special half pins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male and female supports and especially for half pins</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screws</a:t>
            </a:r>
            <a:r>
              <a:rPr lang="en-US" sz="1600" dirty="0">
                <a:latin typeface="Times New Roman" panose="02020603050405020304" pitchFamily="18" charset="0"/>
                <a:cs typeface="Times New Roman" panose="02020603050405020304" pitchFamily="18" charset="0"/>
              </a:rPr>
              <a:t> (slotted, connecting, Russian type),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nuts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washers</a:t>
            </a:r>
            <a:r>
              <a:rPr lang="en-US" sz="1600" dirty="0">
                <a:latin typeface="Times New Roman" panose="02020603050405020304" pitchFamily="18" charset="0"/>
                <a:cs typeface="Times New Roman" panose="02020603050405020304" pitchFamily="18" charset="0"/>
              </a:rPr>
              <a:t> (slotted, toothed, conical, spherical),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threaded sockets</a:t>
            </a:r>
            <a:r>
              <a:rPr lang="en-US" sz="1600" dirty="0" smtClean="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flexible links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simple and dynamic needle tensioners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surgical chisels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hammers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keys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angle meter</a:t>
            </a:r>
            <a:r>
              <a:rPr lang="en-US" sz="1600" dirty="0">
                <a:latin typeface="Times New Roman" panose="02020603050405020304" pitchFamily="18" charset="0"/>
                <a:cs typeface="Times New Roman" panose="02020603050405020304" pitchFamily="18" charset="0"/>
              </a:rPr>
              <a:t>s,</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cutters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plier</a:t>
            </a:r>
            <a:r>
              <a:rPr lang="en-US" sz="1600" dirty="0">
                <a:latin typeface="Times New Roman" panose="02020603050405020304" pitchFamily="18" charset="0"/>
                <a:cs typeface="Times New Roman" panose="02020603050405020304" pitchFamily="18" charset="0"/>
              </a:rPr>
              <a:t>s,</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bone clamps</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surgical drills</a:t>
            </a:r>
            <a:r>
              <a:rPr lang="en-US" sz="1600" dirty="0">
                <a:latin typeface="Times New Roman" panose="02020603050405020304" pitchFamily="18" charset="0"/>
                <a:cs typeface="Times New Roman" panose="02020603050405020304" pitchFamily="18" charset="0"/>
              </a:rPr>
              <a:t> and</a:t>
            </a:r>
          </a:p>
          <a:p>
            <a:r>
              <a:rPr lang="en-US" sz="1600" dirty="0">
                <a:latin typeface="Times New Roman" panose="02020603050405020304" pitchFamily="18" charset="0"/>
                <a:cs typeface="Times New Roman" panose="02020603050405020304" pitchFamily="18" charset="0"/>
              </a:rPr>
              <a:t>• </a:t>
            </a:r>
            <a:r>
              <a:rPr lang="en-US" sz="1600" dirty="0">
                <a:solidFill>
                  <a:srgbClr val="0070C0"/>
                </a:solidFill>
                <a:latin typeface="Times New Roman" panose="02020603050405020304" pitchFamily="18" charset="0"/>
                <a:cs typeface="Times New Roman" panose="02020603050405020304" pitchFamily="18" charset="0"/>
              </a:rPr>
              <a:t>surgical burs</a:t>
            </a:r>
            <a:r>
              <a:rPr lang="en-US" sz="1600" dirty="0">
                <a:latin typeface="Times New Roman" panose="02020603050405020304" pitchFamily="18" charset="0"/>
                <a:cs typeface="Times New Roman" panose="02020603050405020304" pitchFamily="18" charset="0"/>
              </a:rPr>
              <a:t>.</a:t>
            </a:r>
            <a:endParaRPr lang="el-G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58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37111"/>
            <a:ext cx="9144000" cy="4247317"/>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Results</a:t>
            </a:r>
          </a:p>
          <a:p>
            <a:endParaRPr lang="en-US" dirty="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The advantages of the Ilizarov system are as follows:</a:t>
            </a:r>
          </a:p>
          <a:p>
            <a:r>
              <a:rPr lang="en-US" dirty="0">
                <a:latin typeface="Times New Roman" panose="02020603050405020304" pitchFamily="18" charset="0"/>
                <a:cs typeface="Times New Roman" panose="02020603050405020304" pitchFamily="18" charset="0"/>
              </a:rPr>
              <a:t>• great stability,</a:t>
            </a:r>
          </a:p>
          <a:p>
            <a:r>
              <a:rPr lang="en-US" dirty="0">
                <a:latin typeface="Times New Roman" panose="02020603050405020304" pitchFamily="18" charset="0"/>
                <a:cs typeface="Times New Roman" panose="02020603050405020304" pitchFamily="18" charset="0"/>
              </a:rPr>
              <a:t>• percutaneous approach and closed reduction of the fracture,</a:t>
            </a:r>
          </a:p>
          <a:p>
            <a:r>
              <a:rPr lang="en-US" dirty="0">
                <a:latin typeface="Times New Roman" panose="02020603050405020304" pitchFamily="18" charset="0"/>
                <a:cs typeface="Times New Roman" panose="02020603050405020304" pitchFamily="18" charset="0"/>
              </a:rPr>
              <a:t>• minimizing the risk of infections,</a:t>
            </a:r>
          </a:p>
          <a:p>
            <a:r>
              <a:rPr lang="en-US" dirty="0">
                <a:latin typeface="Times New Roman" panose="02020603050405020304" pitchFamily="18" charset="0"/>
                <a:cs typeface="Times New Roman" panose="02020603050405020304" pitchFamily="18" charset="0"/>
              </a:rPr>
              <a:t>• reduced blood loss and need for transfusions,</a:t>
            </a:r>
          </a:p>
          <a:p>
            <a:r>
              <a:rPr lang="en-US" dirty="0">
                <a:latin typeface="Times New Roman" panose="02020603050405020304" pitchFamily="18" charset="0"/>
                <a:cs typeface="Times New Roman" panose="02020603050405020304" pitchFamily="18" charset="0"/>
              </a:rPr>
              <a:t>• possibility of correcting the deformation of the axis during the healing of the fracture,</a:t>
            </a:r>
          </a:p>
          <a:p>
            <a:r>
              <a:rPr lang="en-US" dirty="0">
                <a:latin typeface="Times New Roman" panose="02020603050405020304" pitchFamily="18" charset="0"/>
                <a:cs typeface="Times New Roman" panose="02020603050405020304" pitchFamily="18" charset="0"/>
              </a:rPr>
              <a:t>• loading of the affected leg from the first postoperative day,</a:t>
            </a:r>
          </a:p>
          <a:p>
            <a:r>
              <a:rPr lang="en-US" dirty="0">
                <a:latin typeface="Times New Roman" panose="02020603050405020304" pitchFamily="18" charset="0"/>
                <a:cs typeface="Times New Roman" panose="02020603050405020304" pitchFamily="18" charset="0"/>
              </a:rPr>
              <a:t>• removal of this at outpatient level.</a:t>
            </a:r>
          </a:p>
          <a:p>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The disadvantages of this are as follows:</a:t>
            </a:r>
          </a:p>
          <a:p>
            <a:r>
              <a:rPr lang="en-US" dirty="0">
                <a:latin typeface="Times New Roman" panose="02020603050405020304" pitchFamily="18" charset="0"/>
                <a:cs typeface="Times New Roman" panose="02020603050405020304" pitchFamily="18" charset="0"/>
              </a:rPr>
              <a:t>• soft tissue infection through the needles,</a:t>
            </a:r>
          </a:p>
          <a:p>
            <a:r>
              <a:rPr lang="en-US" dirty="0">
                <a:latin typeface="Times New Roman" panose="02020603050405020304" pitchFamily="18" charset="0"/>
                <a:cs typeface="Times New Roman" panose="02020603050405020304" pitchFamily="18" charset="0"/>
              </a:rPr>
              <a:t>• loosening of needles, sutures and screws,</a:t>
            </a:r>
          </a:p>
          <a:p>
            <a:r>
              <a:rPr lang="en-US" dirty="0">
                <a:latin typeface="Times New Roman" panose="02020603050405020304" pitchFamily="18" charset="0"/>
                <a:cs typeface="Times New Roman" panose="02020603050405020304" pitchFamily="18" charset="0"/>
              </a:rPr>
              <a:t>• mood disorders and mild depressive symptoms.</a:t>
            </a:r>
            <a:endParaRPr lang="el-GR" dirty="0">
              <a:latin typeface="Times New Roman" panose="02020603050405020304" pitchFamily="18" charset="0"/>
              <a:cs typeface="Times New Roman" panose="02020603050405020304" pitchFamily="18" charset="0"/>
            </a:endParaRPr>
          </a:p>
        </p:txBody>
      </p:sp>
      <p:sp>
        <p:nvSpPr>
          <p:cNvPr id="3" name="Ορθογώνιο 2"/>
          <p:cNvSpPr/>
          <p:nvPr/>
        </p:nvSpPr>
        <p:spPr>
          <a:xfrm>
            <a:off x="0" y="4484428"/>
            <a:ext cx="12192000" cy="2308324"/>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Conclusion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summary, we must note that</a:t>
            </a:r>
            <a:r>
              <a:rPr lang="en-US" dirty="0">
                <a:solidFill>
                  <a:srgbClr val="FF0000"/>
                </a:solidFill>
                <a:latin typeface="Times New Roman" panose="02020603050405020304" pitchFamily="18" charset="0"/>
                <a:cs typeface="Times New Roman" panose="02020603050405020304" pitchFamily="18" charset="0"/>
              </a:rPr>
              <a:t> the Ilizarov method and device is an effective alternative proposal for dealing with intractable orthopedic problems</a:t>
            </a:r>
            <a:r>
              <a:rPr lang="en-US" dirty="0">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This is based on the biomechanical principle of axial compressive loading and </a:t>
            </a:r>
            <a:r>
              <a:rPr lang="en-US" dirty="0" err="1">
                <a:solidFill>
                  <a:srgbClr val="0070C0"/>
                </a:solidFill>
                <a:latin typeface="Times New Roman" panose="02020603050405020304" pitchFamily="18" charset="0"/>
                <a:cs typeface="Times New Roman" panose="02020603050405020304" pitchFamily="18" charset="0"/>
              </a:rPr>
              <a:t>micromotion</a:t>
            </a:r>
            <a:r>
              <a:rPr lang="en-US" dirty="0">
                <a:solidFill>
                  <a:srgbClr val="0070C0"/>
                </a:solidFill>
                <a:latin typeface="Times New Roman" panose="02020603050405020304" pitchFamily="18" charset="0"/>
                <a:cs typeface="Times New Roman" panose="02020603050405020304" pitchFamily="18" charset="0"/>
              </a:rPr>
              <a:t> in the </a:t>
            </a:r>
            <a:r>
              <a:rPr lang="en-US" dirty="0" err="1">
                <a:solidFill>
                  <a:srgbClr val="0070C0"/>
                </a:solidFill>
                <a:latin typeface="Times New Roman" panose="02020603050405020304" pitchFamily="18" charset="0"/>
                <a:cs typeface="Times New Roman" panose="02020603050405020304" pitchFamily="18" charset="0"/>
              </a:rPr>
              <a:t>osteogenesis</a:t>
            </a:r>
            <a:r>
              <a:rPr lang="en-US" dirty="0">
                <a:solidFill>
                  <a:srgbClr val="0070C0"/>
                </a:solidFill>
                <a:latin typeface="Times New Roman" panose="02020603050405020304" pitchFamily="18" charset="0"/>
                <a:cs typeface="Times New Roman" panose="02020603050405020304" pitchFamily="18" charset="0"/>
              </a:rPr>
              <a:t> zone, stimulating bone bridging of the fracture, with the result that this method is successful in cases where other methods have failed. </a:t>
            </a:r>
            <a:r>
              <a:rPr lang="en-US" dirty="0">
                <a:latin typeface="Times New Roman" panose="02020603050405020304" pitchFamily="18" charset="0"/>
                <a:cs typeface="Times New Roman" panose="02020603050405020304" pitchFamily="18" charset="0"/>
              </a:rPr>
              <a:t>But the Ilizarov device is a complex system of many mechanical parts. Its application is therefore quite difficult and requires a significant learning curve from the orthopedic surgeon, in order to cope with the difficulties of the surgical operations.</a:t>
            </a:r>
            <a:endParaRPr lang="el-GR" dirty="0">
              <a:latin typeface="Times New Roman" panose="02020603050405020304" pitchFamily="18" charset="0"/>
              <a:cs typeface="Times New Roman" panose="02020603050405020304" pitchFamily="18" charset="0"/>
            </a:endParaRPr>
          </a:p>
        </p:txBody>
      </p:sp>
      <p:sp>
        <p:nvSpPr>
          <p:cNvPr id="4" name="Ορθογώνιο 3"/>
          <p:cNvSpPr/>
          <p:nvPr/>
        </p:nvSpPr>
        <p:spPr>
          <a:xfrm>
            <a:off x="6923314" y="0"/>
            <a:ext cx="5081451" cy="830997"/>
          </a:xfrm>
          <a:prstGeom prst="rect">
            <a:avLst/>
          </a:prstGeom>
        </p:spPr>
        <p:txBody>
          <a:bodyPr wrap="square">
            <a:spAutoFit/>
          </a:bodyPr>
          <a:lstStyle/>
          <a:p>
            <a:pPr algn="just"/>
            <a:r>
              <a:rPr lang="el-GR" sz="1600" dirty="0">
                <a:latin typeface="Times New Roman" panose="02020603050405020304" pitchFamily="18" charset="0"/>
                <a:cs typeface="Times New Roman" panose="02020603050405020304" pitchFamily="18" charset="0"/>
              </a:rPr>
              <a:t>Β. Κεχαγιάς, Θ. Γρίβας. Περιγραφή Των Κυκλικών Πλαισίων Τύπου Ilizarov. Επιστημονικά Χρονικά 2014;19(2): 171-179.</a:t>
            </a:r>
          </a:p>
        </p:txBody>
      </p:sp>
    </p:spTree>
    <p:extLst>
      <p:ext uri="{BB962C8B-B14F-4D97-AF65-F5344CB8AC3E}">
        <p14:creationId xmlns:p14="http://schemas.microsoft.com/office/powerpoint/2010/main" val="159464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81161" y="596195"/>
            <a:ext cx="8829675" cy="4152900"/>
          </a:xfrm>
          <a:prstGeom prst="rect">
            <a:avLst/>
          </a:prstGeom>
        </p:spPr>
      </p:pic>
      <p:sp>
        <p:nvSpPr>
          <p:cNvPr id="3" name="Ορθογώνιο 2"/>
          <p:cNvSpPr/>
          <p:nvPr/>
        </p:nvSpPr>
        <p:spPr>
          <a:xfrm>
            <a:off x="-2" y="5089646"/>
            <a:ext cx="12192000"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(a) Mechanical parts of </a:t>
            </a:r>
            <a:r>
              <a:rPr lang="en-US" dirty="0" smtClean="0">
                <a:latin typeface="Times New Roman" panose="02020603050405020304" pitchFamily="18" charset="0"/>
                <a:cs typeface="Times New Roman" panose="02020603050405020304" pitchFamily="18" charset="0"/>
              </a:rPr>
              <a:t>IEF, </a:t>
            </a:r>
            <a:r>
              <a:rPr lang="en-US" dirty="0">
                <a:latin typeface="Times New Roman" panose="02020603050405020304" pitchFamily="18" charset="0"/>
                <a:cs typeface="Times New Roman" panose="02020603050405020304" pitchFamily="18" charset="0"/>
              </a:rPr>
              <a:t>(b-e) clinical application of </a:t>
            </a:r>
            <a:r>
              <a:rPr lang="en-US" dirty="0" smtClean="0">
                <a:latin typeface="Times New Roman" panose="02020603050405020304" pitchFamily="18" charset="0"/>
                <a:cs typeface="Times New Roman" panose="02020603050405020304" pitchFamily="18" charset="0"/>
              </a:rPr>
              <a:t>IEF</a:t>
            </a:r>
            <a:r>
              <a:rPr lang="el-G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f) Taylor Spatial </a:t>
            </a:r>
            <a:r>
              <a:rPr lang="en-US" dirty="0" smtClean="0">
                <a:latin typeface="Times New Roman" panose="02020603050405020304" pitchFamily="18" charset="0"/>
                <a:cs typeface="Times New Roman" panose="02020603050405020304" pitchFamily="18" charset="0"/>
              </a:rPr>
              <a:t>Frame</a:t>
            </a:r>
            <a:r>
              <a:rPr lang="el-GR"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g) Ortho-SUV </a:t>
            </a:r>
            <a:r>
              <a:rPr lang="en-US" dirty="0" smtClean="0">
                <a:latin typeface="Times New Roman" panose="02020603050405020304" pitchFamily="18" charset="0"/>
                <a:cs typeface="Times New Roman" panose="02020603050405020304" pitchFamily="18" charset="0"/>
              </a:rPr>
              <a:t>Frame, </a:t>
            </a:r>
            <a:r>
              <a:rPr lang="en-US" dirty="0">
                <a:latin typeface="Times New Roman" panose="02020603050405020304" pitchFamily="18" charset="0"/>
                <a:cs typeface="Times New Roman" panose="02020603050405020304" pitchFamily="18" charset="0"/>
              </a:rPr>
              <a:t>(h-j) clinical application of HEF</a:t>
            </a:r>
            <a:endParaRPr lang="el-GR" dirty="0">
              <a:latin typeface="Times New Roman" panose="02020603050405020304" pitchFamily="18" charset="0"/>
              <a:cs typeface="Times New Roman" panose="02020603050405020304" pitchFamily="18" charset="0"/>
            </a:endParaRPr>
          </a:p>
        </p:txBody>
      </p:sp>
      <p:sp>
        <p:nvSpPr>
          <p:cNvPr id="4" name="Ορθογώνιο 3"/>
          <p:cNvSpPr/>
          <p:nvPr/>
        </p:nvSpPr>
        <p:spPr>
          <a:xfrm>
            <a:off x="126790" y="5891862"/>
            <a:ext cx="5406224" cy="738664"/>
          </a:xfrm>
          <a:prstGeom prst="rect">
            <a:avLst/>
          </a:prstGeom>
        </p:spPr>
        <p:txBody>
          <a:bodyPr wrap="none">
            <a:spAutoFit/>
          </a:bodyPr>
          <a:lstStyle/>
          <a:p>
            <a:r>
              <a:rPr lang="en-US" sz="1400" dirty="0">
                <a:latin typeface="Times New Roman" panose="02020603050405020304" pitchFamily="18" charset="0"/>
                <a:cs typeface="Times New Roman" panose="02020603050405020304" pitchFamily="18" charset="0"/>
              </a:rPr>
              <a:t>Ilizarov external fixator (IEF</a:t>
            </a:r>
            <a:r>
              <a:rPr lang="en-US"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εξωτερικός σταθεροποιητής)</a:t>
            </a:r>
          </a:p>
          <a:p>
            <a:r>
              <a:rPr lang="en-US" sz="1400" dirty="0">
                <a:latin typeface="Times New Roman" panose="02020603050405020304" pitchFamily="18" charset="0"/>
                <a:cs typeface="Times New Roman" panose="02020603050405020304" pitchFamily="18" charset="0"/>
              </a:rPr>
              <a:t>H</a:t>
            </a:r>
            <a:r>
              <a:rPr lang="en-US" sz="1400" dirty="0" smtClean="0">
                <a:latin typeface="Times New Roman" panose="02020603050405020304" pitchFamily="18" charset="0"/>
                <a:cs typeface="Times New Roman" panose="02020603050405020304" pitchFamily="18" charset="0"/>
              </a:rPr>
              <a:t>exapod </a:t>
            </a:r>
            <a:r>
              <a:rPr lang="en-US" sz="1400" dirty="0">
                <a:latin typeface="Times New Roman" panose="02020603050405020304" pitchFamily="18" charset="0"/>
                <a:cs typeface="Times New Roman" panose="02020603050405020304" pitchFamily="18" charset="0"/>
              </a:rPr>
              <a:t>external </a:t>
            </a:r>
            <a:r>
              <a:rPr lang="en-US" sz="1400" dirty="0" smtClean="0">
                <a:latin typeface="Times New Roman" panose="02020603050405020304" pitchFamily="18" charset="0"/>
                <a:cs typeface="Times New Roman" panose="02020603050405020304" pitchFamily="18" charset="0"/>
              </a:rPr>
              <a:t>fixator</a:t>
            </a:r>
            <a:r>
              <a:rPr lang="el-GR" sz="1400" dirty="0" smtClean="0">
                <a:latin typeface="Times New Roman" panose="02020603050405020304" pitchFamily="18" charset="0"/>
                <a:cs typeface="Times New Roman" panose="02020603050405020304" pitchFamily="18" charset="0"/>
              </a:rPr>
              <a:t> (ΗΕ</a:t>
            </a:r>
            <a:r>
              <a:rPr lang="en-US" sz="1400" dirty="0" smtClean="0">
                <a:latin typeface="Times New Roman" panose="02020603050405020304" pitchFamily="18" charset="0"/>
                <a:cs typeface="Times New Roman" panose="02020603050405020304" pitchFamily="18" charset="0"/>
              </a:rPr>
              <a:t>F)</a:t>
            </a:r>
            <a:r>
              <a:rPr lang="el-GR" sz="1400" dirty="0" smtClean="0">
                <a:latin typeface="Times New Roman" panose="02020603050405020304" pitchFamily="18" charset="0"/>
                <a:cs typeface="Times New Roman" panose="02020603050405020304" pitchFamily="18" charset="0"/>
              </a:rPr>
              <a:t> (εξάποδος </a:t>
            </a:r>
            <a:r>
              <a:rPr lang="el-GR" sz="1400" dirty="0">
                <a:latin typeface="Times New Roman" panose="02020603050405020304" pitchFamily="18" charset="0"/>
                <a:cs typeface="Times New Roman" panose="02020603050405020304" pitchFamily="18" charset="0"/>
              </a:rPr>
              <a:t>εξωτερικός </a:t>
            </a:r>
            <a:r>
              <a:rPr lang="el-GR" sz="1400" dirty="0" smtClean="0">
                <a:latin typeface="Times New Roman" panose="02020603050405020304" pitchFamily="18" charset="0"/>
                <a:cs typeface="Times New Roman" panose="02020603050405020304" pitchFamily="18" charset="0"/>
              </a:rPr>
              <a:t>σταθεροποιητής</a:t>
            </a:r>
            <a:r>
              <a:rPr lang="en-US" sz="1400" dirty="0" smtClean="0">
                <a:latin typeface="Times New Roman" panose="02020603050405020304" pitchFamily="18" charset="0"/>
                <a:cs typeface="Times New Roman" panose="02020603050405020304" pitchFamily="18" charset="0"/>
              </a:rPr>
              <a:t>)</a:t>
            </a:r>
            <a:endParaRPr lang="el-GR"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Taylor Spatial </a:t>
            </a:r>
            <a:r>
              <a:rPr lang="en-US" sz="1400" dirty="0" smtClean="0">
                <a:latin typeface="Times New Roman" panose="02020603050405020304" pitchFamily="18" charset="0"/>
                <a:cs typeface="Times New Roman" panose="02020603050405020304" pitchFamily="18" charset="0"/>
              </a:rPr>
              <a:t>Frame</a:t>
            </a:r>
            <a:r>
              <a:rPr lang="el-GR" sz="1400" dirty="0" smtClean="0">
                <a:latin typeface="Times New Roman" panose="02020603050405020304" pitchFamily="18" charset="0"/>
                <a:cs typeface="Times New Roman" panose="02020603050405020304" pitchFamily="18" charset="0"/>
              </a:rPr>
              <a:t> (χωρικό πλαίσιο)</a:t>
            </a:r>
            <a:endParaRPr lang="el-GR" sz="1400" dirty="0">
              <a:latin typeface="Times New Roman" panose="02020603050405020304" pitchFamily="18" charset="0"/>
              <a:cs typeface="Times New Roman" panose="02020603050405020304" pitchFamily="18" charset="0"/>
            </a:endParaRPr>
          </a:p>
        </p:txBody>
      </p:sp>
      <p:sp>
        <p:nvSpPr>
          <p:cNvPr id="5" name="Ορθογώνιο 4"/>
          <p:cNvSpPr/>
          <p:nvPr/>
        </p:nvSpPr>
        <p:spPr>
          <a:xfrm>
            <a:off x="5030676" y="3244334"/>
            <a:ext cx="213064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Taylor Spatial Frame</a:t>
            </a:r>
            <a:endParaRPr lang="el-GR" dirty="0"/>
          </a:p>
        </p:txBody>
      </p:sp>
    </p:spTree>
    <p:extLst>
      <p:ext uri="{BB962C8B-B14F-4D97-AF65-F5344CB8AC3E}">
        <p14:creationId xmlns:p14="http://schemas.microsoft.com/office/powerpoint/2010/main" val="1363754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0" y="0"/>
            <a:ext cx="8734425" cy="4076700"/>
          </a:xfrm>
          <a:prstGeom prst="rect">
            <a:avLst/>
          </a:prstGeom>
        </p:spPr>
      </p:pic>
      <p:sp>
        <p:nvSpPr>
          <p:cNvPr id="3" name="Ορθογώνιο 2"/>
          <p:cNvSpPr/>
          <p:nvPr/>
        </p:nvSpPr>
        <p:spPr>
          <a:xfrm>
            <a:off x="1319212" y="5476502"/>
            <a:ext cx="6096000" cy="584775"/>
          </a:xfrm>
          <a:prstGeom prst="rect">
            <a:avLst/>
          </a:prstGeom>
        </p:spPr>
        <p:txBody>
          <a:bodyPr>
            <a:spAutoFit/>
          </a:bodyPr>
          <a:lstStyle/>
          <a:p>
            <a:pPr marL="342900" indent="-342900">
              <a:buAutoNum type="alphaLcParenBoth"/>
            </a:pPr>
            <a:r>
              <a:rPr lang="en-US" sz="1600" dirty="0" smtClean="0">
                <a:latin typeface="Times New Roman" panose="02020603050405020304" pitchFamily="18" charset="0"/>
                <a:cs typeface="Times New Roman" panose="02020603050405020304" pitchFamily="18" charset="0"/>
              </a:rPr>
              <a:t>Deformity </a:t>
            </a:r>
            <a:r>
              <a:rPr lang="en-US" sz="1600" dirty="0">
                <a:latin typeface="Times New Roman" panose="02020603050405020304" pitchFamily="18" charset="0"/>
                <a:cs typeface="Times New Roman" panose="02020603050405020304" pitchFamily="18" charset="0"/>
              </a:rPr>
              <a:t>form of foot and ankle deformity. </a:t>
            </a:r>
            <a:endParaRPr lang="el-GR"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b) Correction pattern using an external fixator.</a:t>
            </a:r>
            <a:endParaRPr lang="el-GR" sz="1600" dirty="0">
              <a:latin typeface="Times New Roman" panose="02020603050405020304" pitchFamily="18" charset="0"/>
              <a:cs typeface="Times New Roman" panose="02020603050405020304" pitchFamily="18" charset="0"/>
            </a:endParaRPr>
          </a:p>
        </p:txBody>
      </p:sp>
      <p:pic>
        <p:nvPicPr>
          <p:cNvPr id="4" name="Εικόνα 3"/>
          <p:cNvPicPr>
            <a:picLocks noChangeAspect="1"/>
          </p:cNvPicPr>
          <p:nvPr/>
        </p:nvPicPr>
        <p:blipFill>
          <a:blip r:embed="rId3"/>
          <a:stretch>
            <a:fillRect/>
          </a:stretch>
        </p:blipFill>
        <p:spPr>
          <a:xfrm>
            <a:off x="8248650" y="2038350"/>
            <a:ext cx="3943350" cy="4848225"/>
          </a:xfrm>
          <a:prstGeom prst="rect">
            <a:avLst/>
          </a:prstGeom>
        </p:spPr>
      </p:pic>
    </p:spTree>
    <p:extLst>
      <p:ext uri="{BB962C8B-B14F-4D97-AF65-F5344CB8AC3E}">
        <p14:creationId xmlns:p14="http://schemas.microsoft.com/office/powerpoint/2010/main" val="240472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870251" y="843492"/>
            <a:ext cx="3190875" cy="4629150"/>
          </a:xfrm>
          <a:prstGeom prst="rect">
            <a:avLst/>
          </a:prstGeom>
        </p:spPr>
      </p:pic>
      <p:pic>
        <p:nvPicPr>
          <p:cNvPr id="3" name="Εικόνα 2"/>
          <p:cNvPicPr>
            <a:picLocks noChangeAspect="1"/>
          </p:cNvPicPr>
          <p:nvPr/>
        </p:nvPicPr>
        <p:blipFill>
          <a:blip r:embed="rId3"/>
          <a:stretch>
            <a:fillRect/>
          </a:stretch>
        </p:blipFill>
        <p:spPr>
          <a:xfrm>
            <a:off x="7303206" y="605367"/>
            <a:ext cx="3162300" cy="5105400"/>
          </a:xfrm>
          <a:prstGeom prst="rect">
            <a:avLst/>
          </a:prstGeom>
        </p:spPr>
      </p:pic>
    </p:spTree>
    <p:extLst>
      <p:ext uri="{BB962C8B-B14F-4D97-AF65-F5344CB8AC3E}">
        <p14:creationId xmlns:p14="http://schemas.microsoft.com/office/powerpoint/2010/main" val="3081914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 y="486813"/>
            <a:ext cx="5791200" cy="612475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Fractures are categorized according to their form.</a:t>
            </a:r>
          </a:p>
          <a:p>
            <a:r>
              <a:rPr lang="en-US" b="1" dirty="0">
                <a:latin typeface="Times New Roman" panose="02020603050405020304" pitchFamily="18" charset="0"/>
                <a:cs typeface="Times New Roman" panose="02020603050405020304" pitchFamily="18" charset="0"/>
              </a:rPr>
              <a:t>Grouping is useful in determining prognosis and management</a:t>
            </a:r>
            <a:r>
              <a:rPr lang="en-US" b="1" dirty="0" smtClean="0">
                <a:latin typeface="Times New Roman" panose="02020603050405020304" pitchFamily="18" charset="0"/>
                <a:cs typeface="Times New Roman" panose="02020603050405020304" pitchFamily="18" charset="0"/>
              </a:rPr>
              <a:t>:</a:t>
            </a:r>
          </a:p>
          <a:p>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i="1" dirty="0">
                <a:solidFill>
                  <a:srgbClr val="0070C0"/>
                </a:solidFill>
                <a:latin typeface="Times New Roman" panose="02020603050405020304" pitchFamily="18" charset="0"/>
                <a:cs typeface="Times New Roman" panose="02020603050405020304" pitchFamily="18" charset="0"/>
              </a:rPr>
              <a:t>A comminuted fracture</a:t>
            </a:r>
            <a:r>
              <a:rPr lang="en-US" sz="1600" dirty="0">
                <a:latin typeface="Times New Roman" panose="02020603050405020304" pitchFamily="18" charset="0"/>
                <a:cs typeface="Times New Roman" panose="02020603050405020304" pitchFamily="18" charset="0"/>
              </a:rPr>
              <a:t>: This is when the bone continues to have its normal shape and the fracture looks like a crack on the </a:t>
            </a:r>
            <a:r>
              <a:rPr lang="en-US" sz="1600" dirty="0" smtClean="0">
                <a:latin typeface="Times New Roman" panose="02020603050405020304" pitchFamily="18" charset="0"/>
                <a:cs typeface="Times New Roman" panose="02020603050405020304" pitchFamily="18" charset="0"/>
              </a:rPr>
              <a:t>x-ray.</a:t>
            </a:r>
          </a:p>
          <a:p>
            <a:pPr marL="285750" indent="-285750">
              <a:buFont typeface="Arial" panose="020B0604020202020204" pitchFamily="34" charset="0"/>
              <a:buChar char="•"/>
            </a:pPr>
            <a:r>
              <a:rPr lang="en-US" sz="1600" i="1" dirty="0" smtClean="0">
                <a:solidFill>
                  <a:srgbClr val="0070C0"/>
                </a:solidFill>
                <a:latin typeface="Times New Roman" panose="02020603050405020304" pitchFamily="18" charset="0"/>
                <a:cs typeface="Times New Roman" panose="02020603050405020304" pitchFamily="18" charset="0"/>
              </a:rPr>
              <a:t>Transverse </a:t>
            </a:r>
            <a:r>
              <a:rPr lang="en-US" sz="1600" i="1" dirty="0">
                <a:solidFill>
                  <a:srgbClr val="0070C0"/>
                </a:solidFill>
                <a:latin typeface="Times New Roman" panose="02020603050405020304" pitchFamily="18" charset="0"/>
                <a:cs typeface="Times New Roman" panose="02020603050405020304" pitchFamily="18" charset="0"/>
              </a:rPr>
              <a:t>fracture</a:t>
            </a:r>
            <a:r>
              <a:rPr lang="en-US" sz="1600" dirty="0">
                <a:latin typeface="Times New Roman" panose="02020603050405020304" pitchFamily="18" charset="0"/>
                <a:cs typeface="Times New Roman" panose="02020603050405020304" pitchFamily="18" charset="0"/>
              </a:rPr>
              <a:t>: It is perpendicular to the long axis of the bone. In many cases, once reassigned, it remains firmly in </a:t>
            </a:r>
            <a:r>
              <a:rPr lang="en-US" sz="1600" dirty="0" smtClean="0">
                <a:latin typeface="Times New Roman" panose="02020603050405020304" pitchFamily="18" charset="0"/>
                <a:cs typeface="Times New Roman" panose="02020603050405020304" pitchFamily="18" charset="0"/>
              </a:rPr>
              <a:t>place.</a:t>
            </a:r>
          </a:p>
          <a:p>
            <a:pPr marL="285750" indent="-285750">
              <a:buFont typeface="Arial" panose="020B0604020202020204" pitchFamily="34" charset="0"/>
              <a:buChar char="•"/>
            </a:pPr>
            <a:r>
              <a:rPr lang="en-US" sz="1600" i="1" dirty="0" smtClean="0">
                <a:solidFill>
                  <a:srgbClr val="0070C0"/>
                </a:solidFill>
                <a:latin typeface="Times New Roman" panose="02020603050405020304" pitchFamily="18" charset="0"/>
                <a:cs typeface="Times New Roman" panose="02020603050405020304" pitchFamily="18" charset="0"/>
              </a:rPr>
              <a:t>Oblique </a:t>
            </a:r>
            <a:r>
              <a:rPr lang="en-US" sz="1600" i="1" dirty="0">
                <a:solidFill>
                  <a:srgbClr val="0070C0"/>
                </a:solidFill>
                <a:latin typeface="Times New Roman" panose="02020603050405020304" pitchFamily="18" charset="0"/>
                <a:cs typeface="Times New Roman" panose="02020603050405020304" pitchFamily="18" charset="0"/>
              </a:rPr>
              <a:t>fracture</a:t>
            </a:r>
            <a:r>
              <a:rPr lang="en-US" sz="1600" dirty="0">
                <a:latin typeface="Times New Roman" panose="02020603050405020304" pitchFamily="18" charset="0"/>
                <a:cs typeface="Times New Roman" panose="02020603050405020304" pitchFamily="18" charset="0"/>
              </a:rPr>
              <a:t>: It is oblique to the long axis of the bone. It is unstable and leaves the position of </a:t>
            </a:r>
            <a:r>
              <a:rPr lang="en-US" sz="1600" dirty="0" smtClean="0">
                <a:latin typeface="Times New Roman" panose="02020603050405020304" pitchFamily="18" charset="0"/>
                <a:cs typeface="Times New Roman" panose="02020603050405020304" pitchFamily="18" charset="0"/>
              </a:rPr>
              <a:t>restoration.</a:t>
            </a:r>
          </a:p>
          <a:p>
            <a:pPr marL="285750" indent="-285750">
              <a:buFont typeface="Arial" panose="020B0604020202020204" pitchFamily="34" charset="0"/>
              <a:buChar char="•"/>
            </a:pPr>
            <a:r>
              <a:rPr lang="en-US" sz="1600" i="1" dirty="0" smtClean="0">
                <a:solidFill>
                  <a:srgbClr val="0070C0"/>
                </a:solidFill>
                <a:latin typeface="Times New Roman" panose="02020603050405020304" pitchFamily="18" charset="0"/>
                <a:cs typeface="Times New Roman" panose="02020603050405020304" pitchFamily="18" charset="0"/>
              </a:rPr>
              <a:t>Crushing </a:t>
            </a:r>
            <a:r>
              <a:rPr lang="en-US" sz="1600" i="1" dirty="0">
                <a:solidFill>
                  <a:srgbClr val="0070C0"/>
                </a:solidFill>
                <a:latin typeface="Times New Roman" panose="02020603050405020304" pitchFamily="18" charset="0"/>
                <a:cs typeface="Times New Roman" panose="02020603050405020304" pitchFamily="18" charset="0"/>
              </a:rPr>
              <a:t>fracture</a:t>
            </a:r>
            <a:r>
              <a:rPr lang="en-US" sz="1600" dirty="0">
                <a:latin typeface="Times New Roman" panose="02020603050405020304" pitchFamily="18" charset="0"/>
                <a:cs typeface="Times New Roman" panose="02020603050405020304" pitchFamily="18" charset="0"/>
              </a:rPr>
              <a:t>: It is the fracture where the bone, due to the exercise of great force, has been broken into several </a:t>
            </a:r>
            <a:r>
              <a:rPr lang="en-US" sz="1600" dirty="0" smtClean="0">
                <a:latin typeface="Times New Roman" panose="02020603050405020304" pitchFamily="18" charset="0"/>
                <a:cs typeface="Times New Roman" panose="02020603050405020304" pitchFamily="18" charset="0"/>
              </a:rPr>
              <a:t>pieces.</a:t>
            </a:r>
          </a:p>
          <a:p>
            <a:pPr marL="285750" indent="-285750">
              <a:buFont typeface="Arial" panose="020B0604020202020204" pitchFamily="34" charset="0"/>
              <a:buChar char="•"/>
            </a:pPr>
            <a:r>
              <a:rPr lang="en-US" sz="1600" i="1" dirty="0" smtClean="0">
                <a:solidFill>
                  <a:srgbClr val="0070C0"/>
                </a:solidFill>
                <a:latin typeface="Times New Roman" panose="02020603050405020304" pitchFamily="18" charset="0"/>
                <a:cs typeface="Times New Roman" panose="02020603050405020304" pitchFamily="18" charset="0"/>
              </a:rPr>
              <a:t>Intra-articular </a:t>
            </a:r>
            <a:r>
              <a:rPr lang="en-US" sz="1600" i="1" dirty="0">
                <a:solidFill>
                  <a:srgbClr val="0070C0"/>
                </a:solidFill>
                <a:latin typeface="Times New Roman" panose="02020603050405020304" pitchFamily="18" charset="0"/>
                <a:cs typeface="Times New Roman" panose="02020603050405020304" pitchFamily="18" charset="0"/>
              </a:rPr>
              <a:t>fracture</a:t>
            </a:r>
            <a:r>
              <a:rPr lang="en-US" sz="1600" dirty="0">
                <a:latin typeface="Times New Roman" panose="02020603050405020304" pitchFamily="18" charset="0"/>
                <a:cs typeface="Times New Roman" panose="02020603050405020304" pitchFamily="18" charset="0"/>
              </a:rPr>
              <a:t>: It is the fracture where there is damage to the articular surface. It may cause arthritis in the joint in the long run</a:t>
            </a:r>
            <a:r>
              <a:rPr lang="en-US" sz="1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i="1" dirty="0">
                <a:solidFill>
                  <a:srgbClr val="0070C0"/>
                </a:solidFill>
                <a:latin typeface="Times New Roman" panose="02020603050405020304" pitchFamily="18" charset="0"/>
                <a:cs typeface="Times New Roman" panose="02020603050405020304" pitchFamily="18" charset="0"/>
              </a:rPr>
              <a:t>Detachment fracture: </a:t>
            </a:r>
            <a:r>
              <a:rPr lang="en-US" sz="1600" dirty="0">
                <a:latin typeface="Times New Roman" panose="02020603050405020304" pitchFamily="18" charset="0"/>
                <a:cs typeface="Times New Roman" panose="02020603050405020304" pitchFamily="18" charset="0"/>
              </a:rPr>
              <a:t>It is the fracture where a small part of the bone has been detached from its position, but without the bone losing its supporting capacity.</a:t>
            </a:r>
          </a:p>
          <a:p>
            <a:pPr marL="285750" indent="-285750">
              <a:buFont typeface="Arial" panose="020B0604020202020204" pitchFamily="34" charset="0"/>
              <a:buChar char="•"/>
            </a:pPr>
            <a:r>
              <a:rPr lang="en-US" sz="1600" i="1" dirty="0">
                <a:solidFill>
                  <a:srgbClr val="0070C0"/>
                </a:solidFill>
                <a:latin typeface="Times New Roman" panose="02020603050405020304" pitchFamily="18" charset="0"/>
                <a:cs typeface="Times New Roman" panose="02020603050405020304" pitchFamily="18" charset="0"/>
              </a:rPr>
              <a:t>Selected fracture: </a:t>
            </a:r>
            <a:r>
              <a:rPr lang="en-US" sz="1600" dirty="0">
                <a:latin typeface="Times New Roman" panose="02020603050405020304" pitchFamily="18" charset="0"/>
                <a:cs typeface="Times New Roman" panose="02020603050405020304" pitchFamily="18" charset="0"/>
              </a:rPr>
              <a:t>These are the fractures where skin injury is present. Depending on the degree of exposure of the bone to the wound, they are divided into three categories. The third category is where the bone is exposed outside the skin. In complicated fractures there is a risk of microbial inflammation and osteomyelitis.</a:t>
            </a:r>
            <a:endParaRPr lang="el-GR" sz="1600" dirty="0">
              <a:latin typeface="Times New Roman" panose="02020603050405020304" pitchFamily="18" charset="0"/>
              <a:cs typeface="Times New Roman" panose="02020603050405020304" pitchFamily="18" charset="0"/>
            </a:endParaRPr>
          </a:p>
        </p:txBody>
      </p:sp>
      <p:pic>
        <p:nvPicPr>
          <p:cNvPr id="3" name="Εικόνα 2"/>
          <p:cNvPicPr>
            <a:picLocks noChangeAspect="1"/>
          </p:cNvPicPr>
          <p:nvPr/>
        </p:nvPicPr>
        <p:blipFill>
          <a:blip r:embed="rId2"/>
          <a:stretch>
            <a:fillRect/>
          </a:stretch>
        </p:blipFill>
        <p:spPr>
          <a:xfrm>
            <a:off x="5949155" y="887781"/>
            <a:ext cx="6242845" cy="4676037"/>
          </a:xfrm>
          <a:prstGeom prst="rect">
            <a:avLst/>
          </a:prstGeom>
        </p:spPr>
      </p:pic>
    </p:spTree>
    <p:extLst>
      <p:ext uri="{BB962C8B-B14F-4D97-AF65-F5344CB8AC3E}">
        <p14:creationId xmlns:p14="http://schemas.microsoft.com/office/powerpoint/2010/main" val="367037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937956" y="3057696"/>
            <a:ext cx="6254044" cy="3800304"/>
          </a:xfrm>
          <a:prstGeom prst="rect">
            <a:avLst/>
          </a:prstGeom>
        </p:spPr>
      </p:pic>
      <p:pic>
        <p:nvPicPr>
          <p:cNvPr id="3" name="Εικόνα 2"/>
          <p:cNvPicPr>
            <a:picLocks noChangeAspect="1"/>
          </p:cNvPicPr>
          <p:nvPr/>
        </p:nvPicPr>
        <p:blipFill>
          <a:blip r:embed="rId3"/>
          <a:stretch>
            <a:fillRect/>
          </a:stretch>
        </p:blipFill>
        <p:spPr>
          <a:xfrm>
            <a:off x="0" y="0"/>
            <a:ext cx="6716889" cy="3466523"/>
          </a:xfrm>
          <a:prstGeom prst="rect">
            <a:avLst/>
          </a:prstGeom>
        </p:spPr>
      </p:pic>
    </p:spTree>
    <p:extLst>
      <p:ext uri="{BB962C8B-B14F-4D97-AF65-F5344CB8AC3E}">
        <p14:creationId xmlns:p14="http://schemas.microsoft.com/office/powerpoint/2010/main" val="3507982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4688" y="237064"/>
            <a:ext cx="4007558" cy="4007558"/>
          </a:xfrm>
          <a:prstGeom prst="rect">
            <a:avLst/>
          </a:prstGeom>
        </p:spPr>
      </p:pic>
      <p:sp>
        <p:nvSpPr>
          <p:cNvPr id="6" name="Ορθογώνιο 5"/>
          <p:cNvSpPr/>
          <p:nvPr/>
        </p:nvSpPr>
        <p:spPr>
          <a:xfrm>
            <a:off x="1415606" y="4696936"/>
            <a:ext cx="1022459"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10-11-22</a:t>
            </a:r>
            <a:endParaRPr lang="el-GR" dirty="0"/>
          </a:p>
        </p:txBody>
      </p:sp>
      <p:sp>
        <p:nvSpPr>
          <p:cNvPr id="7" name="Ορθογώνιο 6"/>
          <p:cNvSpPr/>
          <p:nvPr/>
        </p:nvSpPr>
        <p:spPr>
          <a:xfrm>
            <a:off x="5661576" y="4692513"/>
            <a:ext cx="103105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15-12-22</a:t>
            </a:r>
            <a:endParaRPr lang="el-GR" dirty="0"/>
          </a:p>
        </p:txBody>
      </p:sp>
      <p:sp>
        <p:nvSpPr>
          <p:cNvPr id="8" name="Ορθογώνιο 7"/>
          <p:cNvSpPr/>
          <p:nvPr/>
        </p:nvSpPr>
        <p:spPr>
          <a:xfrm>
            <a:off x="9652940" y="4765098"/>
            <a:ext cx="1031051"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26-01-23</a:t>
            </a:r>
            <a:endParaRPr lang="el-GR" dirty="0"/>
          </a:p>
        </p:txBody>
      </p:sp>
      <p:pic>
        <p:nvPicPr>
          <p:cNvPr id="9" name="Εικόνα 8"/>
          <p:cNvPicPr>
            <a:picLocks noChangeAspect="1"/>
          </p:cNvPicPr>
          <p:nvPr/>
        </p:nvPicPr>
        <p:blipFill>
          <a:blip r:embed="rId3"/>
          <a:stretch>
            <a:fillRect/>
          </a:stretch>
        </p:blipFill>
        <p:spPr>
          <a:xfrm>
            <a:off x="0" y="88899"/>
            <a:ext cx="4030133" cy="4501583"/>
          </a:xfrm>
          <a:prstGeom prst="rect">
            <a:avLst/>
          </a:prstGeom>
        </p:spPr>
      </p:pic>
      <p:pic>
        <p:nvPicPr>
          <p:cNvPr id="10" name="Εικόνα 9"/>
          <p:cNvPicPr>
            <a:picLocks noChangeAspect="1"/>
          </p:cNvPicPr>
          <p:nvPr/>
        </p:nvPicPr>
        <p:blipFill>
          <a:blip r:embed="rId4"/>
          <a:stretch>
            <a:fillRect/>
          </a:stretch>
        </p:blipFill>
        <p:spPr>
          <a:xfrm>
            <a:off x="4068964" y="88899"/>
            <a:ext cx="4052711" cy="4416416"/>
          </a:xfrm>
          <a:prstGeom prst="rect">
            <a:avLst/>
          </a:prstGeom>
        </p:spPr>
      </p:pic>
      <p:sp>
        <p:nvSpPr>
          <p:cNvPr id="3" name="Ορθογώνιο 2"/>
          <p:cNvSpPr/>
          <p:nvPr/>
        </p:nvSpPr>
        <p:spPr>
          <a:xfrm>
            <a:off x="348209" y="5431177"/>
            <a:ext cx="3908777" cy="646331"/>
          </a:xfrm>
          <a:prstGeom prst="rect">
            <a:avLst/>
          </a:prstGeom>
        </p:spPr>
        <p:txBody>
          <a:bodyPr wrap="square">
            <a:spAutoFit/>
          </a:bodyPr>
          <a:lstStyle/>
          <a:p>
            <a:r>
              <a:rPr lang="el-GR" sz="1200" dirty="0">
                <a:latin typeface="Times New Roman" panose="02020603050405020304" pitchFamily="18" charset="0"/>
                <a:cs typeface="Times New Roman" panose="02020603050405020304" pitchFamily="18" charset="0"/>
              </a:rPr>
              <a:t>Τομή στην κνήμη για αντιμετώπιση ανισοσκελίας (3 εβδομάδες μετά το χειρουργείο-απομάκρυνση 1χιλ/24 ώρες, χρησιμοποιώντας την τεχνική Ilizarov)</a:t>
            </a:r>
          </a:p>
        </p:txBody>
      </p:sp>
      <p:sp>
        <p:nvSpPr>
          <p:cNvPr id="4" name="Ορθογώνιο 3"/>
          <p:cNvSpPr/>
          <p:nvPr/>
        </p:nvSpPr>
        <p:spPr>
          <a:xfrm>
            <a:off x="348209" y="6216007"/>
            <a:ext cx="3720755" cy="646331"/>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Incision in the tibia to treat </a:t>
            </a:r>
            <a:r>
              <a:rPr lang="en-US" sz="1200" dirty="0" smtClean="0">
                <a:latin typeface="Times New Roman" panose="02020603050405020304" pitchFamily="18" charset="0"/>
                <a:cs typeface="Times New Roman" panose="02020603050405020304" pitchFamily="18" charset="0"/>
              </a:rPr>
              <a:t>inequality (</a:t>
            </a:r>
            <a:r>
              <a:rPr lang="en-US" sz="1200" dirty="0">
                <a:latin typeface="Times New Roman" panose="02020603050405020304" pitchFamily="18" charset="0"/>
                <a:cs typeface="Times New Roman" panose="02020603050405020304" pitchFamily="18" charset="0"/>
              </a:rPr>
              <a:t>3 weeks after surgery-removal of 1mm/24 hours, using the Ilizarov technique)</a:t>
            </a:r>
            <a:endParaRPr lang="el-GR" sz="1200" dirty="0">
              <a:latin typeface="Times New Roman" panose="02020603050405020304" pitchFamily="18" charset="0"/>
              <a:cs typeface="Times New Roman" panose="02020603050405020304" pitchFamily="18" charset="0"/>
            </a:endParaRPr>
          </a:p>
        </p:txBody>
      </p:sp>
      <p:sp>
        <p:nvSpPr>
          <p:cNvPr id="11" name="Ορθογώνιο 10"/>
          <p:cNvSpPr/>
          <p:nvPr/>
        </p:nvSpPr>
        <p:spPr>
          <a:xfrm>
            <a:off x="5284869" y="5142296"/>
            <a:ext cx="1407758" cy="276999"/>
          </a:xfrm>
          <a:prstGeom prst="rect">
            <a:avLst/>
          </a:prstGeom>
        </p:spPr>
        <p:txBody>
          <a:bodyPr wrap="none">
            <a:spAutoFit/>
          </a:bodyPr>
          <a:lstStyle/>
          <a:p>
            <a:r>
              <a:rPr lang="el-GR" sz="1200" dirty="0">
                <a:latin typeface="Times New Roman" panose="02020603050405020304" pitchFamily="18" charset="0"/>
                <a:cs typeface="Times New Roman" panose="02020603050405020304" pitchFamily="18" charset="0"/>
              </a:rPr>
              <a:t>Σχηματισμός </a:t>
            </a:r>
            <a:r>
              <a:rPr lang="el-GR" sz="1200" dirty="0" smtClean="0">
                <a:latin typeface="Times New Roman" panose="02020603050405020304" pitchFamily="18" charset="0"/>
                <a:cs typeface="Times New Roman" panose="02020603050405020304" pitchFamily="18" charset="0"/>
              </a:rPr>
              <a:t>οστού</a:t>
            </a:r>
            <a:endParaRPr lang="el-GR" sz="1200" dirty="0">
              <a:latin typeface="Times New Roman" panose="02020603050405020304" pitchFamily="18" charset="0"/>
              <a:cs typeface="Times New Roman" panose="02020603050405020304" pitchFamily="18" charset="0"/>
            </a:endParaRPr>
          </a:p>
        </p:txBody>
      </p:sp>
      <p:sp>
        <p:nvSpPr>
          <p:cNvPr id="13" name="Ορθογώνιο 12"/>
          <p:cNvSpPr/>
          <p:nvPr/>
        </p:nvSpPr>
        <p:spPr>
          <a:xfrm>
            <a:off x="5448556" y="6077508"/>
            <a:ext cx="1196161"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Bone formation </a:t>
            </a:r>
            <a:endParaRPr lang="el-GR" sz="1200" dirty="0">
              <a:latin typeface="Times New Roman" panose="02020603050405020304" pitchFamily="18" charset="0"/>
              <a:cs typeface="Times New Roman" panose="02020603050405020304" pitchFamily="18" charset="0"/>
            </a:endParaRPr>
          </a:p>
        </p:txBody>
      </p:sp>
      <p:sp>
        <p:nvSpPr>
          <p:cNvPr id="14" name="Ορθογώνιο 13"/>
          <p:cNvSpPr/>
          <p:nvPr/>
        </p:nvSpPr>
        <p:spPr>
          <a:xfrm>
            <a:off x="4921760" y="5328524"/>
            <a:ext cx="2662494" cy="646331"/>
          </a:xfrm>
          <a:prstGeom prst="rect">
            <a:avLst/>
          </a:prstGeom>
        </p:spPr>
        <p:txBody>
          <a:bodyPr wrap="square">
            <a:spAutoFit/>
          </a:bodyPr>
          <a:lstStyle/>
          <a:p>
            <a:r>
              <a:rPr lang="el-GR" sz="1200" dirty="0">
                <a:latin typeface="Times New Roman" panose="02020603050405020304" pitchFamily="18" charset="0"/>
                <a:cs typeface="Times New Roman" panose="02020603050405020304" pitchFamily="18" charset="0"/>
              </a:rPr>
              <a:t>Από 10-11-22 η απομάκρυνση του οστού γινόταν με (0,5χιλ/24 ώρες</a:t>
            </a:r>
            <a:r>
              <a:rPr lang="el-GR" sz="1200" dirty="0" smtClean="0">
                <a:latin typeface="Times New Roman" panose="02020603050405020304" pitchFamily="18" charset="0"/>
                <a:cs typeface="Times New Roman" panose="02020603050405020304" pitchFamily="18" charset="0"/>
              </a:rPr>
              <a:t>)</a:t>
            </a:r>
          </a:p>
          <a:p>
            <a:r>
              <a:rPr lang="el-GR" sz="1200" dirty="0">
                <a:latin typeface="Times New Roman" panose="02020603050405020304" pitchFamily="18" charset="0"/>
                <a:cs typeface="Times New Roman" panose="02020603050405020304" pitchFamily="18" charset="0"/>
              </a:rPr>
              <a:t>έ</a:t>
            </a:r>
            <a:r>
              <a:rPr lang="el-GR" sz="1200" dirty="0" smtClean="0">
                <a:latin typeface="Times New Roman" panose="02020603050405020304" pitchFamily="18" charset="0"/>
                <a:cs typeface="Times New Roman" panose="02020603050405020304" pitchFamily="18" charset="0"/>
              </a:rPr>
              <a:t>ως 31-01-22. </a:t>
            </a:r>
            <a:endParaRPr lang="el-GR" sz="1200" dirty="0">
              <a:latin typeface="Times New Roman" panose="02020603050405020304" pitchFamily="18" charset="0"/>
              <a:cs typeface="Times New Roman" panose="02020603050405020304" pitchFamily="18" charset="0"/>
            </a:endParaRPr>
          </a:p>
        </p:txBody>
      </p:sp>
      <p:sp>
        <p:nvSpPr>
          <p:cNvPr id="15" name="Ορθογώνιο 14"/>
          <p:cNvSpPr/>
          <p:nvPr/>
        </p:nvSpPr>
        <p:spPr>
          <a:xfrm>
            <a:off x="4860266" y="6308339"/>
            <a:ext cx="2785482" cy="461665"/>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From 10-11-22 the bone was removed with (0.5 mm/24 hours</a:t>
            </a:r>
            <a:r>
              <a:rPr lang="en-US" sz="1200" dirty="0" smtClean="0">
                <a:latin typeface="Times New Roman" panose="02020603050405020304" pitchFamily="18" charset="0"/>
                <a:cs typeface="Times New Roman" panose="02020603050405020304" pitchFamily="18" charset="0"/>
              </a:rPr>
              <a:t>)</a:t>
            </a:r>
            <a:r>
              <a:rPr lang="el-GR"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until 31-01-22.</a:t>
            </a:r>
            <a:endParaRPr lang="el-GR" sz="1200" dirty="0">
              <a:latin typeface="Times New Roman" panose="02020603050405020304" pitchFamily="18" charset="0"/>
              <a:cs typeface="Times New Roman" panose="02020603050405020304" pitchFamily="18" charset="0"/>
            </a:endParaRPr>
          </a:p>
        </p:txBody>
      </p:sp>
      <p:sp>
        <p:nvSpPr>
          <p:cNvPr id="16" name="Ορθογώνιο 15"/>
          <p:cNvSpPr/>
          <p:nvPr/>
        </p:nvSpPr>
        <p:spPr>
          <a:xfrm>
            <a:off x="8530649" y="5169525"/>
            <a:ext cx="3275635" cy="461665"/>
          </a:xfrm>
          <a:prstGeom prst="rect">
            <a:avLst/>
          </a:prstGeom>
        </p:spPr>
        <p:txBody>
          <a:bodyPr wrap="square">
            <a:spAutoFit/>
          </a:bodyPr>
          <a:lstStyle/>
          <a:p>
            <a:r>
              <a:rPr lang="el-GR" sz="1200" dirty="0">
                <a:latin typeface="Times New Roman" panose="02020603050405020304" pitchFamily="18" charset="0"/>
                <a:cs typeface="Times New Roman" panose="02020603050405020304" pitchFamily="18" charset="0"/>
              </a:rPr>
              <a:t>Κάλυψη ανισοσκελίας 43 χιλ. Το κενό καλύπτεται με οστό μεγαλύτερης πυκνότητας</a:t>
            </a:r>
          </a:p>
        </p:txBody>
      </p:sp>
      <p:sp>
        <p:nvSpPr>
          <p:cNvPr id="17" name="Ορθογώνιο 16"/>
          <p:cNvSpPr/>
          <p:nvPr/>
        </p:nvSpPr>
        <p:spPr>
          <a:xfrm>
            <a:off x="8849746" y="5986748"/>
            <a:ext cx="2637442" cy="461665"/>
          </a:xfrm>
          <a:prstGeom prst="rect">
            <a:avLst/>
          </a:prstGeom>
        </p:spPr>
        <p:txBody>
          <a:bodyPr wrap="square">
            <a:spAutoFit/>
          </a:bodyPr>
          <a:lstStyle/>
          <a:p>
            <a:r>
              <a:rPr lang="en-US" sz="1200">
                <a:latin typeface="Times New Roman" panose="02020603050405020304" pitchFamily="18" charset="0"/>
                <a:cs typeface="Times New Roman" panose="02020603050405020304" pitchFamily="18" charset="0"/>
              </a:rPr>
              <a:t>Inequality coverage 43 mm. </a:t>
            </a:r>
            <a:r>
              <a:rPr lang="en-US" sz="1200" dirty="0">
                <a:latin typeface="Times New Roman" panose="02020603050405020304" pitchFamily="18" charset="0"/>
                <a:cs typeface="Times New Roman" panose="02020603050405020304" pitchFamily="18" charset="0"/>
              </a:rPr>
              <a:t>The gap is covered with denser bone</a:t>
            </a: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296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838200" y="365125"/>
            <a:ext cx="10515600" cy="45374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400" b="1" dirty="0" smtClean="0">
                <a:solidFill>
                  <a:srgbClr val="FF0000"/>
                </a:solidFill>
                <a:latin typeface="Times New Roman" panose="02020603050405020304" pitchFamily="18" charset="0"/>
                <a:cs typeface="Times New Roman" panose="02020603050405020304" pitchFamily="18" charset="0"/>
              </a:rPr>
              <a:t>Ενδεικτική βιβλιογραφία</a:t>
            </a:r>
            <a:endParaRPr lang="el-GR" sz="2400" b="1" dirty="0">
              <a:solidFill>
                <a:srgbClr val="FF0000"/>
              </a:solidFill>
              <a:latin typeface="Times New Roman" panose="02020603050405020304" pitchFamily="18" charset="0"/>
              <a:cs typeface="Times New Roman" panose="02020603050405020304" pitchFamily="18" charset="0"/>
            </a:endParaRPr>
          </a:p>
        </p:txBody>
      </p:sp>
      <p:sp>
        <p:nvSpPr>
          <p:cNvPr id="3" name="Ορθογώνιο 2"/>
          <p:cNvSpPr/>
          <p:nvPr/>
        </p:nvSpPr>
        <p:spPr>
          <a:xfrm>
            <a:off x="0" y="1201003"/>
            <a:ext cx="12192000" cy="2031325"/>
          </a:xfrm>
          <a:prstGeom prst="rect">
            <a:avLst/>
          </a:prstGeom>
        </p:spPr>
        <p:txBody>
          <a:bodyPr wrap="square">
            <a:spAutoFit/>
          </a:bodyPr>
          <a:lstStyle/>
          <a:p>
            <a:pPr marL="342900" indent="-342900">
              <a:buAutoNum type="arabicPeriod"/>
            </a:pPr>
            <a:r>
              <a:rPr lang="el-GR" dirty="0" smtClean="0">
                <a:latin typeface="Times New Roman" panose="02020603050405020304" pitchFamily="18" charset="0"/>
                <a:cs typeface="Times New Roman" panose="02020603050405020304" pitchFamily="18" charset="0"/>
              </a:rPr>
              <a:t>Β</a:t>
            </a:r>
            <a:r>
              <a:rPr lang="el-GR" dirty="0">
                <a:latin typeface="Times New Roman" panose="02020603050405020304" pitchFamily="18" charset="0"/>
                <a:cs typeface="Times New Roman" panose="02020603050405020304" pitchFamily="18" charset="0"/>
              </a:rPr>
              <a:t>. Κεχαγιάς, Θ. Γρίβας. </a:t>
            </a:r>
            <a:r>
              <a:rPr lang="el-GR" b="1" dirty="0">
                <a:latin typeface="Times New Roman" panose="02020603050405020304" pitchFamily="18" charset="0"/>
                <a:cs typeface="Times New Roman" panose="02020603050405020304" pitchFamily="18" charset="0"/>
              </a:rPr>
              <a:t>Περιγραφή Των Κυκλικών Πλαισίων Τύπου Ilizarov</a:t>
            </a:r>
            <a:r>
              <a:rPr lang="el-GR" dirty="0">
                <a:latin typeface="Times New Roman" panose="02020603050405020304" pitchFamily="18" charset="0"/>
                <a:cs typeface="Times New Roman" panose="02020603050405020304" pitchFamily="18" charset="0"/>
              </a:rPr>
              <a:t>. Επιστημονικά Χρονικά 2014;19(2): 171-179</a:t>
            </a:r>
            <a:r>
              <a:rPr lang="el-G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342900" indent="-342900">
              <a:buFontTx/>
              <a:buAutoNum type="arabicPeriod"/>
            </a:pPr>
            <a:r>
              <a:rPr lang="en-US" dirty="0">
                <a:latin typeface="Times New Roman" panose="02020603050405020304" pitchFamily="18" charset="0"/>
                <a:cs typeface="Times New Roman" panose="02020603050405020304" pitchFamily="18" charset="0"/>
              </a:rPr>
              <a:t>http://</a:t>
            </a:r>
            <a:r>
              <a:rPr lang="en-US" dirty="0" smtClean="0">
                <a:latin typeface="Times New Roman" panose="02020603050405020304" pitchFamily="18" charset="0"/>
                <a:cs typeface="Times New Roman" panose="02020603050405020304" pitchFamily="18" charset="0"/>
              </a:rPr>
              <a:t>www.klinikiagiosloukas.gr/issues.php?i=13&amp;a=164</a:t>
            </a:r>
          </a:p>
          <a:p>
            <a:pPr marL="342900" indent="-342900">
              <a:buFontTx/>
              <a:buAutoNum type="arabicPeriod"/>
            </a:pPr>
            <a:r>
              <a:rPr lang="el-GR" b="1" dirty="0">
                <a:latin typeface="Times New Roman" panose="02020603050405020304" pitchFamily="18" charset="0"/>
                <a:cs typeface="Times New Roman" panose="02020603050405020304" pitchFamily="18" charset="0"/>
              </a:rPr>
              <a:t>Εμφυτεύματα μακρών οστών </a:t>
            </a:r>
            <a:r>
              <a:rPr lang="el-GR"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Wikipedia</a:t>
            </a:r>
            <a:endParaRPr lang="el-GR" dirty="0" smtClean="0">
              <a:latin typeface="Times New Roman" panose="02020603050405020304" pitchFamily="18" charset="0"/>
              <a:cs typeface="Times New Roman" panose="02020603050405020304" pitchFamily="18" charset="0"/>
            </a:endParaRPr>
          </a:p>
          <a:p>
            <a:pPr marL="342900" indent="-342900">
              <a:buFontTx/>
              <a:buAutoNum type="arabicPeriod"/>
            </a:pPr>
            <a:r>
              <a:rPr lang="el-GR" b="1" dirty="0">
                <a:latin typeface="Times New Roman" panose="02020603050405020304" pitchFamily="18" charset="0"/>
                <a:cs typeface="Times New Roman" panose="02020603050405020304" pitchFamily="18" charset="0"/>
              </a:rPr>
              <a:t>Υλικά Οστεοσύνθεσης </a:t>
            </a:r>
            <a:r>
              <a:rPr lang="el-GR"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Wikipedia</a:t>
            </a:r>
            <a:endParaRPr lang="el-GR" dirty="0" smtClean="0">
              <a:latin typeface="Times New Roman" panose="02020603050405020304" pitchFamily="18" charset="0"/>
              <a:cs typeface="Times New Roman" panose="02020603050405020304" pitchFamily="18" charset="0"/>
            </a:endParaRPr>
          </a:p>
          <a:p>
            <a:pPr marL="342900" indent="-342900">
              <a:buFontTx/>
              <a:buAutoNum type="arabicPeriod"/>
            </a:pPr>
            <a:r>
              <a:rPr lang="en-US" dirty="0">
                <a:latin typeface="Times New Roman" panose="02020603050405020304" pitchFamily="18" charset="0"/>
                <a:cs typeface="Times New Roman" panose="02020603050405020304" pitchFamily="18" charset="0"/>
              </a:rPr>
              <a:t>Configuration synthesis and structural design of lower-mobility parallel external fixators based on corrective degree-of-freedom classification</a:t>
            </a:r>
            <a:endParaRPr lang="en-US" b="1" dirty="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8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309257" y="1389243"/>
            <a:ext cx="6096000" cy="4616648"/>
          </a:xfrm>
          <a:prstGeom prst="rect">
            <a:avLst/>
          </a:prstGeom>
        </p:spPr>
        <p:txBody>
          <a:bodyPr>
            <a:spAutoFit/>
          </a:bodyPr>
          <a:lstStyle/>
          <a:p>
            <a:pPr algn="ctr"/>
            <a:r>
              <a:rPr lang="en-US" sz="2000" dirty="0" smtClean="0">
                <a:solidFill>
                  <a:srgbClr val="FF0000"/>
                </a:solidFill>
                <a:latin typeface="Times New Roman" panose="02020603050405020304" pitchFamily="18" charset="0"/>
                <a:cs typeface="Times New Roman" panose="02020603050405020304" pitchFamily="18" charset="0"/>
              </a:rPr>
              <a:t>Osteosynthesis Materials</a:t>
            </a:r>
          </a:p>
          <a:p>
            <a:pPr algn="ctr"/>
            <a:endParaRPr lang="en-US" sz="2000" dirty="0" smtClean="0">
              <a:solidFill>
                <a:srgbClr val="FF0000"/>
              </a:solidFill>
              <a:latin typeface="Times New Roman" panose="02020603050405020304" pitchFamily="18" charset="0"/>
              <a:cs typeface="Times New Roman" panose="02020603050405020304" pitchFamily="18" charset="0"/>
            </a:endParaRPr>
          </a:p>
          <a:p>
            <a:pPr marL="342900" indent="-342900" algn="ctr">
              <a:buFont typeface="Wingdings" panose="05000000000000000000" pitchFamily="2" charset="2"/>
              <a:buChar char="ü"/>
            </a:pPr>
            <a:r>
              <a:rPr lang="en-US" dirty="0" smtClean="0">
                <a:solidFill>
                  <a:srgbClr val="0070C0"/>
                </a:solidFill>
                <a:latin typeface="Times New Roman" panose="02020603050405020304" pitchFamily="18" charset="0"/>
                <a:cs typeface="Times New Roman" panose="02020603050405020304" pitchFamily="18" charset="0"/>
              </a:rPr>
              <a:t>The main osteosynthesis materials are:</a:t>
            </a:r>
          </a:p>
          <a:p>
            <a:pPr algn="ctr"/>
            <a:endParaRPr lang="en-US" sz="2000" dirty="0" smtClean="0">
              <a:solidFill>
                <a:srgbClr val="0070C0"/>
              </a:solidFill>
              <a:latin typeface="Times New Roman" panose="02020603050405020304" pitchFamily="18" charset="0"/>
              <a:cs typeface="Times New Roman" panose="02020603050405020304" pitchFamily="18" charset="0"/>
            </a:endParaRPr>
          </a:p>
          <a:p>
            <a:pPr marL="342900" indent="-342900">
              <a:buAutoNum type="arabicPeriod"/>
            </a:pPr>
            <a:r>
              <a:rPr lang="en-US" dirty="0" smtClean="0">
                <a:latin typeface="Times New Roman" panose="02020603050405020304" pitchFamily="18" charset="0"/>
                <a:cs typeface="Times New Roman" panose="02020603050405020304" pitchFamily="18" charset="0"/>
              </a:rPr>
              <a:t>Wire</a:t>
            </a:r>
          </a:p>
          <a:p>
            <a:pPr marL="342900" indent="-342900">
              <a:buAutoNum type="arabicPeriod"/>
            </a:pPr>
            <a:r>
              <a:rPr lang="en-US" dirty="0" smtClean="0">
                <a:latin typeface="Times New Roman" panose="02020603050405020304" pitchFamily="18" charset="0"/>
                <a:cs typeface="Times New Roman" panose="02020603050405020304" pitchFamily="18" charset="0"/>
              </a:rPr>
              <a:t>Screws</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smtClean="0">
                <a:latin typeface="Times New Roman" panose="02020603050405020304" pitchFamily="18" charset="0"/>
                <a:cs typeface="Times New Roman" panose="02020603050405020304" pitchFamily="18" charset="0"/>
              </a:rPr>
              <a:t>Plaques</a:t>
            </a:r>
            <a:endParaRPr lang="en-US" dirty="0">
              <a:latin typeface="Times New Roman" panose="02020603050405020304" pitchFamily="18" charset="0"/>
              <a:cs typeface="Times New Roman" panose="02020603050405020304" pitchFamily="18" charset="0"/>
            </a:endParaRPr>
          </a:p>
          <a:p>
            <a:pPr marL="342900" indent="-342900">
              <a:buAutoNum type="arabicPeriod"/>
            </a:pPr>
            <a:r>
              <a:rPr lang="en-US" dirty="0" smtClean="0">
                <a:latin typeface="Times New Roman" panose="02020603050405020304" pitchFamily="18" charset="0"/>
                <a:cs typeface="Times New Roman" panose="02020603050405020304" pitchFamily="18" charset="0"/>
              </a:rPr>
              <a:t>Angular heels</a:t>
            </a:r>
          </a:p>
          <a:p>
            <a:pPr marL="342900" indent="-342900">
              <a:buAutoNum type="arabicPeriod"/>
            </a:pPr>
            <a:r>
              <a:rPr lang="en-US" dirty="0" smtClean="0">
                <a:latin typeface="Times New Roman" panose="02020603050405020304" pitchFamily="18" charset="0"/>
                <a:cs typeface="Times New Roman" panose="02020603050405020304" pitchFamily="18" charset="0"/>
              </a:rPr>
              <a:t>Intramedullary cells</a:t>
            </a:r>
          </a:p>
          <a:p>
            <a:pPr marL="342900" indent="-342900">
              <a:buAutoNum type="arabicPeriod"/>
            </a:pPr>
            <a:r>
              <a:rPr lang="en-US" dirty="0" smtClean="0">
                <a:latin typeface="Times New Roman" panose="02020603050405020304" pitchFamily="18" charset="0"/>
                <a:cs typeface="Times New Roman" panose="02020603050405020304" pitchFamily="18" charset="0"/>
              </a:rPr>
              <a:t>External osteosynthesis devices</a:t>
            </a:r>
          </a:p>
          <a:p>
            <a:pPr algn="ctr"/>
            <a:endParaRPr lang="en-US" dirty="0" smtClean="0">
              <a:solidFill>
                <a:srgbClr val="0070C0"/>
              </a:solidFill>
              <a:latin typeface="Times New Roman" panose="02020603050405020304" pitchFamily="18" charset="0"/>
              <a:cs typeface="Times New Roman" panose="02020603050405020304" pitchFamily="18" charset="0"/>
            </a:endParaRPr>
          </a:p>
          <a:p>
            <a:pPr marL="285750" indent="-285750" algn="ctr">
              <a:buFont typeface="Wingdings" panose="05000000000000000000" pitchFamily="2" charset="2"/>
              <a:buChar char="ü"/>
            </a:pPr>
            <a:r>
              <a:rPr lang="en-US" dirty="0" smtClean="0">
                <a:solidFill>
                  <a:srgbClr val="0070C0"/>
                </a:solidFill>
                <a:latin typeface="Times New Roman" panose="02020603050405020304" pitchFamily="18" charset="0"/>
                <a:cs typeface="Times New Roman" panose="02020603050405020304" pitchFamily="18" charset="0"/>
              </a:rPr>
              <a:t>The metals from which they are made are:</a:t>
            </a:r>
          </a:p>
          <a:p>
            <a:pPr marL="285750" indent="-285750" algn="ctr">
              <a:buFont typeface="Wingdings" panose="05000000000000000000" pitchFamily="2" charset="2"/>
              <a:buChar char="ü"/>
            </a:pP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Cobalt-nickel alloys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Stainless medical steel</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Titanium</a:t>
            </a:r>
            <a:endParaRPr lang="el-GR" dirty="0">
              <a:latin typeface="Times New Roman" panose="02020603050405020304" pitchFamily="18" charset="0"/>
              <a:cs typeface="Times New Roman" panose="02020603050405020304" pitchFamily="18" charset="0"/>
            </a:endParaRPr>
          </a:p>
        </p:txBody>
      </p:sp>
      <p:sp>
        <p:nvSpPr>
          <p:cNvPr id="4" name="Ορθογώνιο 3"/>
          <p:cNvSpPr/>
          <p:nvPr/>
        </p:nvSpPr>
        <p:spPr>
          <a:xfrm>
            <a:off x="4651616" y="509164"/>
            <a:ext cx="3054041" cy="523220"/>
          </a:xfrm>
          <a:prstGeom prst="rect">
            <a:avLst/>
          </a:prstGeom>
        </p:spPr>
        <p:txBody>
          <a:bodyPr wrap="non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Long bone implants</a:t>
            </a:r>
            <a:endParaRPr lang="el-GR"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75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914" y="3419139"/>
            <a:ext cx="7344800" cy="2867425"/>
          </a:xfrm>
          <a:prstGeom prst="rect">
            <a:avLst/>
          </a:prstGeom>
        </p:spPr>
      </p:pic>
      <p:sp>
        <p:nvSpPr>
          <p:cNvPr id="5" name="Ορθογώνιο 4"/>
          <p:cNvSpPr/>
          <p:nvPr/>
        </p:nvSpPr>
        <p:spPr>
          <a:xfrm>
            <a:off x="5145908" y="489277"/>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p:cNvSpPr/>
          <p:nvPr/>
        </p:nvSpPr>
        <p:spPr>
          <a:xfrm>
            <a:off x="0" y="1174593"/>
            <a:ext cx="12192000" cy="1508105"/>
          </a:xfrm>
          <a:prstGeom prst="rect">
            <a:avLst/>
          </a:prstGeom>
        </p:spPr>
        <p:txBody>
          <a:bodyPr wrap="square">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Wire</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wire is used to hold small pieces of bone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combination with Kirchner type needles, it can be used as a traction tape for the internal osteosynthesis of fractures (olecranon – patella)</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01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235" y="1004979"/>
            <a:ext cx="4534533" cy="4534533"/>
          </a:xfrm>
          <a:prstGeom prst="rect">
            <a:avLst/>
          </a:prstGeom>
        </p:spPr>
      </p:pic>
      <p:sp>
        <p:nvSpPr>
          <p:cNvPr id="6" name="Ορθογώνιο 5"/>
          <p:cNvSpPr/>
          <p:nvPr/>
        </p:nvSpPr>
        <p:spPr>
          <a:xfrm>
            <a:off x="4897399" y="485355"/>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Ορθογώνιο 1"/>
          <p:cNvSpPr/>
          <p:nvPr/>
        </p:nvSpPr>
        <p:spPr>
          <a:xfrm>
            <a:off x="123235" y="1849789"/>
            <a:ext cx="6096000" cy="3170099"/>
          </a:xfrm>
          <a:prstGeom prst="rect">
            <a:avLst/>
          </a:prstGeom>
        </p:spPr>
        <p:txBody>
          <a:bodyPr>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Screw</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screw is a very useful material in the osteosynthesis of fractures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is possible to use it alone (inter-destructive compression), or by stabilizing other materials such as plates &amp; stones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 are many types of bone screws, but there are two main types: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Spongy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Cortical</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16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458" y="3416268"/>
            <a:ext cx="10212225" cy="3210373"/>
          </a:xfrm>
          <a:prstGeom prst="rect">
            <a:avLst/>
          </a:prstGeom>
        </p:spPr>
      </p:pic>
      <p:sp>
        <p:nvSpPr>
          <p:cNvPr id="5" name="Ορθογώνιο 4"/>
          <p:cNvSpPr/>
          <p:nvPr/>
        </p:nvSpPr>
        <p:spPr>
          <a:xfrm>
            <a:off x="5145908" y="489277"/>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Ορθογώνιο 5"/>
          <p:cNvSpPr/>
          <p:nvPr/>
        </p:nvSpPr>
        <p:spPr>
          <a:xfrm>
            <a:off x="0" y="1445525"/>
            <a:ext cx="12191999" cy="1200329"/>
          </a:xfrm>
          <a:prstGeom prst="rect">
            <a:avLst/>
          </a:prstGeom>
        </p:spPr>
        <p:txBody>
          <a:bodyPr wrap="square">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Plaques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There are various types of plates, most of which are used to achieve a completely stable osteosynthesis, but &amp; plates for the application of biological osteosynthesis, which provides relative stability</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7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06" y="3954653"/>
            <a:ext cx="10174120" cy="2648320"/>
          </a:xfrm>
          <a:prstGeom prst="rect">
            <a:avLst/>
          </a:prstGeom>
        </p:spPr>
      </p:pic>
      <p:sp>
        <p:nvSpPr>
          <p:cNvPr id="5" name="Ορθογώνιο 4"/>
          <p:cNvSpPr/>
          <p:nvPr/>
        </p:nvSpPr>
        <p:spPr>
          <a:xfrm>
            <a:off x="5145908" y="489277"/>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Ορθογώνιο 5"/>
          <p:cNvSpPr/>
          <p:nvPr/>
        </p:nvSpPr>
        <p:spPr>
          <a:xfrm>
            <a:off x="974107" y="1449826"/>
            <a:ext cx="10174120" cy="2308324"/>
          </a:xfrm>
          <a:prstGeom prst="rect">
            <a:avLst/>
          </a:prstGeom>
        </p:spPr>
        <p:txBody>
          <a:bodyPr wrap="square">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The main types of plaque</a:t>
            </a:r>
          </a:p>
          <a:p>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Dynamic Compression Plate </a:t>
            </a:r>
            <a:r>
              <a:rPr lang="en-US" dirty="0" smtClean="0">
                <a:latin typeface="Times New Roman" panose="02020603050405020304" pitchFamily="18" charset="0"/>
                <a:cs typeface="Times New Roman" panose="02020603050405020304" pitchFamily="18" charset="0"/>
              </a:rPr>
              <a:t>(D.C.P. Dynamic Compression Plate)</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Dynamic compression plate of partial </a:t>
            </a:r>
            <a:r>
              <a:rPr lang="en-US" dirty="0" smtClean="0">
                <a:latin typeface="Times New Roman" panose="02020603050405020304" pitchFamily="18" charset="0"/>
                <a:cs typeface="Times New Roman" panose="02020603050405020304" pitchFamily="18" charset="0"/>
              </a:rPr>
              <a:t>(limited) </a:t>
            </a:r>
            <a:r>
              <a:rPr lang="en-US" dirty="0" smtClean="0">
                <a:solidFill>
                  <a:srgbClr val="0070C0"/>
                </a:solidFill>
                <a:latin typeface="Times New Roman" panose="02020603050405020304" pitchFamily="18" charset="0"/>
                <a:cs typeface="Times New Roman" panose="02020603050405020304" pitchFamily="18" charset="0"/>
              </a:rPr>
              <a:t>contact</a:t>
            </a:r>
            <a:r>
              <a:rPr lang="en-US" dirty="0" smtClean="0">
                <a:latin typeface="Times New Roman" panose="02020603050405020304" pitchFamily="18" charset="0"/>
                <a:cs typeface="Times New Roman" panose="02020603050405020304" pitchFamily="18" charset="0"/>
              </a:rPr>
              <a:t> (L.C.-D.C.P. Limited Contact - Dynamic Compression Plate)</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Tubular plates</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Reconstruction Plates</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Special plates </a:t>
            </a:r>
            <a:r>
              <a:rPr lang="en-US" dirty="0" smtClean="0">
                <a:latin typeface="Times New Roman" panose="02020603050405020304" pitchFamily="18" charset="0"/>
                <a:cs typeface="Times New Roman" panose="02020603050405020304" pitchFamily="18" charset="0"/>
              </a:rPr>
              <a:t>(Type Y, Type T, Type Cobra, etc.)</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307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018" y="1417091"/>
            <a:ext cx="9211961" cy="5115639"/>
          </a:xfrm>
          <a:prstGeom prst="rect">
            <a:avLst/>
          </a:prstGeom>
        </p:spPr>
      </p:pic>
      <p:sp>
        <p:nvSpPr>
          <p:cNvPr id="4" name="Ορθογώνιο 3"/>
          <p:cNvSpPr/>
          <p:nvPr/>
        </p:nvSpPr>
        <p:spPr>
          <a:xfrm>
            <a:off x="4774162" y="568299"/>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34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24" y="1413315"/>
            <a:ext cx="10583752" cy="3105583"/>
          </a:xfrm>
          <a:prstGeom prst="rect">
            <a:avLst/>
          </a:prstGeom>
        </p:spPr>
      </p:pic>
      <p:sp>
        <p:nvSpPr>
          <p:cNvPr id="6" name="Ορθογώνιο 5"/>
          <p:cNvSpPr/>
          <p:nvPr/>
        </p:nvSpPr>
        <p:spPr>
          <a:xfrm>
            <a:off x="4774162" y="0"/>
            <a:ext cx="2643672" cy="461665"/>
          </a:xfrm>
          <a:prstGeom prst="rect">
            <a:avLst/>
          </a:prstGeom>
        </p:spPr>
        <p:txBody>
          <a:bodyPr wrap="non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Long bone implants</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Ορθογώνιο 6"/>
          <p:cNvSpPr/>
          <p:nvPr/>
        </p:nvSpPr>
        <p:spPr>
          <a:xfrm>
            <a:off x="-2" y="506306"/>
            <a:ext cx="12192001" cy="923330"/>
          </a:xfrm>
          <a:prstGeom prst="rect">
            <a:avLst/>
          </a:prstGeom>
        </p:spPr>
        <p:txBody>
          <a:bodyPr wrap="square">
            <a:spAutoFit/>
          </a:bodyPr>
          <a:lstStyle/>
          <a:p>
            <a:pPr algn="ctr"/>
            <a:r>
              <a:rPr lang="en-US" b="1" dirty="0" smtClean="0">
                <a:solidFill>
                  <a:srgbClr val="FF0000"/>
                </a:solidFill>
                <a:latin typeface="Times New Roman" panose="02020603050405020304" pitchFamily="18" charset="0"/>
                <a:cs typeface="Times New Roman" panose="02020603050405020304" pitchFamily="18" charset="0"/>
              </a:rPr>
              <a:t>Intramedullary Helios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Intramedullary arthrodesis is indicated in the treatment of fractures mainly of the diaphysis of long luminal bones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They are applied either open or closed with the help of a fluoroscopic machine</a:t>
            </a:r>
            <a:endParaRPr lang="el-GR"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3770487" y="4518898"/>
            <a:ext cx="4651022" cy="2339102"/>
          </a:xfrm>
          <a:prstGeom prst="rect">
            <a:avLst/>
          </a:prstGeom>
        </p:spPr>
        <p:txBody>
          <a:bodyPr wrap="square">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Intramedullary Helios</a:t>
            </a:r>
          </a:p>
          <a:p>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There are several types of intramedullary cords</a:t>
            </a:r>
          </a:p>
          <a:p>
            <a:pPr algn="ctr"/>
            <a:r>
              <a:rPr lang="en-US" dirty="0" smtClean="0">
                <a:latin typeface="Times New Roman" panose="02020603050405020304" pitchFamily="18" charset="0"/>
                <a:cs typeface="Times New Roman" panose="02020603050405020304" pitchFamily="18" charset="0"/>
              </a:rPr>
              <a:t>The main ones are:</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Unsecured helos with glyphs</a:t>
            </a: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Unsecured helos without </a:t>
            </a:r>
            <a:r>
              <a:rPr lang="en-US" dirty="0" err="1" smtClean="0">
                <a:solidFill>
                  <a:srgbClr val="0070C0"/>
                </a:solidFill>
                <a:latin typeface="Times New Roman" panose="02020603050405020304" pitchFamily="18" charset="0"/>
                <a:cs typeface="Times New Roman" panose="02020603050405020304" pitchFamily="18" charset="0"/>
              </a:rPr>
              <a:t>glyphing</a:t>
            </a: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Insurable helos with </a:t>
            </a:r>
            <a:r>
              <a:rPr lang="en-US" dirty="0" err="1" smtClean="0">
                <a:solidFill>
                  <a:srgbClr val="0070C0"/>
                </a:solidFill>
                <a:latin typeface="Times New Roman" panose="02020603050405020304" pitchFamily="18" charset="0"/>
                <a:cs typeface="Times New Roman" panose="02020603050405020304" pitchFamily="18" charset="0"/>
              </a:rPr>
              <a:t>glyphing</a:t>
            </a:r>
            <a:endParaRPr lang="en-US"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solidFill>
                  <a:srgbClr val="0070C0"/>
                </a:solidFill>
                <a:latin typeface="Times New Roman" panose="02020603050405020304" pitchFamily="18" charset="0"/>
                <a:cs typeface="Times New Roman" panose="02020603050405020304" pitchFamily="18" charset="0"/>
              </a:rPr>
              <a:t>Insurable helos without glyphs</a:t>
            </a:r>
            <a:endParaRPr lang="el-GR"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63237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1609</Words>
  <Application>Microsoft Office PowerPoint</Application>
  <PresentationFormat>Ευρεία οθόνη</PresentationFormat>
  <Paragraphs>181</Paragraphs>
  <Slides>22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Arial</vt:lpstr>
      <vt:lpstr>Calibri</vt:lpstr>
      <vt:lpstr>Calibri Light</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18</cp:revision>
  <dcterms:created xsi:type="dcterms:W3CDTF">2023-03-01T15:27:27Z</dcterms:created>
  <dcterms:modified xsi:type="dcterms:W3CDTF">2023-03-04T07:44:20Z</dcterms:modified>
</cp:coreProperties>
</file>