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10" r:id="rId2"/>
    <p:sldId id="336" r:id="rId3"/>
    <p:sldId id="644" r:id="rId4"/>
    <p:sldId id="645" r:id="rId5"/>
    <p:sldId id="647" r:id="rId6"/>
    <p:sldId id="648" r:id="rId7"/>
    <p:sldId id="649" r:id="rId8"/>
    <p:sldId id="636" r:id="rId9"/>
    <p:sldId id="637" r:id="rId10"/>
    <p:sldId id="640" r:id="rId11"/>
    <p:sldId id="641" r:id="rId12"/>
    <p:sldId id="642" r:id="rId13"/>
    <p:sldId id="643" r:id="rId14"/>
    <p:sldId id="646" r:id="rId15"/>
    <p:sldId id="323" r:id="rId16"/>
    <p:sldId id="324" r:id="rId17"/>
    <p:sldId id="335" r:id="rId18"/>
    <p:sldId id="337" r:id="rId19"/>
    <p:sldId id="656" r:id="rId20"/>
    <p:sldId id="657" r:id="rId21"/>
    <p:sldId id="658" r:id="rId22"/>
    <p:sldId id="659" r:id="rId23"/>
    <p:sldId id="257" r:id="rId24"/>
    <p:sldId id="258" r:id="rId25"/>
    <p:sldId id="259" r:id="rId26"/>
    <p:sldId id="260" r:id="rId27"/>
    <p:sldId id="261" r:id="rId28"/>
    <p:sldId id="262" r:id="rId29"/>
    <p:sldId id="263" r:id="rId30"/>
    <p:sldId id="654" r:id="rId31"/>
    <p:sldId id="655" r:id="rId32"/>
    <p:sldId id="266" r:id="rId33"/>
    <p:sldId id="269" r:id="rId34"/>
    <p:sldId id="270" r:id="rId35"/>
    <p:sldId id="273" r:id="rId36"/>
    <p:sldId id="271" r:id="rId37"/>
    <p:sldId id="272" r:id="rId38"/>
    <p:sldId id="274" r:id="rId39"/>
    <p:sldId id="653" r:id="rId40"/>
    <p:sldId id="384" r:id="rId41"/>
    <p:sldId id="381" r:id="rId42"/>
    <p:sldId id="382" r:id="rId43"/>
    <p:sldId id="275" r:id="rId44"/>
    <p:sldId id="277" r:id="rId45"/>
    <p:sldId id="280" r:id="rId46"/>
    <p:sldId id="278" r:id="rId47"/>
    <p:sldId id="441" r:id="rId48"/>
    <p:sldId id="390" r:id="rId49"/>
    <p:sldId id="391" r:id="rId50"/>
    <p:sldId id="388" r:id="rId51"/>
    <p:sldId id="401" r:id="rId52"/>
    <p:sldId id="285" r:id="rId53"/>
    <p:sldId id="286" r:id="rId54"/>
    <p:sldId id="287" r:id="rId55"/>
    <p:sldId id="393" r:id="rId56"/>
    <p:sldId id="405" r:id="rId57"/>
    <p:sldId id="406" r:id="rId58"/>
    <p:sldId id="402" r:id="rId59"/>
    <p:sldId id="289" r:id="rId60"/>
    <p:sldId id="290" r:id="rId61"/>
    <p:sldId id="403" r:id="rId62"/>
    <p:sldId id="400" r:id="rId63"/>
    <p:sldId id="557" r:id="rId64"/>
    <p:sldId id="423" r:id="rId65"/>
    <p:sldId id="431" r:id="rId66"/>
    <p:sldId id="425" r:id="rId67"/>
    <p:sldId id="432" r:id="rId68"/>
    <p:sldId id="430" r:id="rId69"/>
    <p:sldId id="437" r:id="rId70"/>
    <p:sldId id="436" r:id="rId71"/>
    <p:sldId id="434" r:id="rId72"/>
    <p:sldId id="438" r:id="rId73"/>
    <p:sldId id="443" r:id="rId74"/>
    <p:sldId id="446" r:id="rId75"/>
    <p:sldId id="449" r:id="rId76"/>
    <p:sldId id="414" r:id="rId77"/>
    <p:sldId id="370" r:id="rId78"/>
    <p:sldId id="369" r:id="rId79"/>
    <p:sldId id="359" r:id="rId80"/>
    <p:sldId id="340" r:id="rId81"/>
    <p:sldId id="351" r:id="rId82"/>
    <p:sldId id="347" r:id="rId83"/>
    <p:sldId id="349" r:id="rId84"/>
    <p:sldId id="352" r:id="rId85"/>
    <p:sldId id="366" r:id="rId86"/>
    <p:sldId id="635"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vros" initials="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04EC"/>
    <a:srgbClr val="150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249" autoAdjust="0"/>
  </p:normalViewPr>
  <p:slideViewPr>
    <p:cSldViewPr>
      <p:cViewPr varScale="1">
        <p:scale>
          <a:sx n="105" d="100"/>
          <a:sy n="105" d="100"/>
        </p:scale>
        <p:origin x="1464"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DC645-BBA0-45FF-982C-55245B4F4E47}" type="datetimeFigureOut">
              <a:rPr lang="en-US" smtClean="0"/>
              <a:t>12/6/2023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2443E-1F35-4B5D-A22E-EF6426E08136}" type="slidenum">
              <a:rPr lang="en-US" smtClean="0"/>
              <a:t>‹#›</a:t>
            </a:fld>
            <a:endParaRPr lang="en-US"/>
          </a:p>
        </p:txBody>
      </p:sp>
    </p:spTree>
    <p:extLst>
      <p:ext uri="{BB962C8B-B14F-4D97-AF65-F5344CB8AC3E}">
        <p14:creationId xmlns:p14="http://schemas.microsoft.com/office/powerpoint/2010/main" val="387749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BA0A66D-F611-4017-97F0-4AC32070E5CF}" type="slidenum">
              <a:rPr lang="el-GR" altLang="en-US" smtClean="0">
                <a:latin typeface="Arial" charset="0"/>
              </a:rPr>
              <a:pPr>
                <a:spcBef>
                  <a:spcPct val="0"/>
                </a:spcBef>
              </a:pPr>
              <a:t>1</a:t>
            </a:fld>
            <a:endParaRPr lang="el-GR"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24</a:t>
            </a:fld>
            <a:endParaRPr lang="en-US"/>
          </a:p>
        </p:txBody>
      </p:sp>
    </p:spTree>
    <p:extLst>
      <p:ext uri="{BB962C8B-B14F-4D97-AF65-F5344CB8AC3E}">
        <p14:creationId xmlns:p14="http://schemas.microsoft.com/office/powerpoint/2010/main" val="200620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25</a:t>
            </a:fld>
            <a:endParaRPr lang="en-US"/>
          </a:p>
        </p:txBody>
      </p:sp>
    </p:spTree>
    <p:extLst>
      <p:ext uri="{BB962C8B-B14F-4D97-AF65-F5344CB8AC3E}">
        <p14:creationId xmlns:p14="http://schemas.microsoft.com/office/powerpoint/2010/main" val="346326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26</a:t>
            </a:fld>
            <a:endParaRPr lang="en-US"/>
          </a:p>
        </p:txBody>
      </p:sp>
    </p:spTree>
    <p:extLst>
      <p:ext uri="{BB962C8B-B14F-4D97-AF65-F5344CB8AC3E}">
        <p14:creationId xmlns:p14="http://schemas.microsoft.com/office/powerpoint/2010/main" val="344133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27</a:t>
            </a:fld>
            <a:endParaRPr lang="en-US"/>
          </a:p>
        </p:txBody>
      </p:sp>
    </p:spTree>
    <p:extLst>
      <p:ext uri="{BB962C8B-B14F-4D97-AF65-F5344CB8AC3E}">
        <p14:creationId xmlns:p14="http://schemas.microsoft.com/office/powerpoint/2010/main" val="235170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28</a:t>
            </a:fld>
            <a:endParaRPr lang="en-US"/>
          </a:p>
        </p:txBody>
      </p:sp>
    </p:spTree>
    <p:extLst>
      <p:ext uri="{BB962C8B-B14F-4D97-AF65-F5344CB8AC3E}">
        <p14:creationId xmlns:p14="http://schemas.microsoft.com/office/powerpoint/2010/main" val="6743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29</a:t>
            </a:fld>
            <a:endParaRPr lang="en-US"/>
          </a:p>
        </p:txBody>
      </p:sp>
    </p:spTree>
    <p:extLst>
      <p:ext uri="{BB962C8B-B14F-4D97-AF65-F5344CB8AC3E}">
        <p14:creationId xmlns:p14="http://schemas.microsoft.com/office/powerpoint/2010/main" val="648577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32</a:t>
            </a:fld>
            <a:endParaRPr lang="en-US"/>
          </a:p>
        </p:txBody>
      </p:sp>
    </p:spTree>
    <p:extLst>
      <p:ext uri="{BB962C8B-B14F-4D97-AF65-F5344CB8AC3E}">
        <p14:creationId xmlns:p14="http://schemas.microsoft.com/office/powerpoint/2010/main" val="70619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33</a:t>
            </a:fld>
            <a:endParaRPr lang="en-US"/>
          </a:p>
        </p:txBody>
      </p:sp>
    </p:spTree>
    <p:extLst>
      <p:ext uri="{BB962C8B-B14F-4D97-AF65-F5344CB8AC3E}">
        <p14:creationId xmlns:p14="http://schemas.microsoft.com/office/powerpoint/2010/main" val="248596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34</a:t>
            </a:fld>
            <a:endParaRPr lang="en-US"/>
          </a:p>
        </p:txBody>
      </p:sp>
    </p:spTree>
    <p:extLst>
      <p:ext uri="{BB962C8B-B14F-4D97-AF65-F5344CB8AC3E}">
        <p14:creationId xmlns:p14="http://schemas.microsoft.com/office/powerpoint/2010/main" val="251242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35</a:t>
            </a:fld>
            <a:endParaRPr lang="en-US"/>
          </a:p>
        </p:txBody>
      </p:sp>
    </p:spTree>
    <p:extLst>
      <p:ext uri="{BB962C8B-B14F-4D97-AF65-F5344CB8AC3E}">
        <p14:creationId xmlns:p14="http://schemas.microsoft.com/office/powerpoint/2010/main" val="5710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2443E-1F35-4B5D-A22E-EF6426E08136}" type="slidenum">
              <a:rPr lang="en-US" smtClean="0"/>
              <a:t>2</a:t>
            </a:fld>
            <a:endParaRPr lang="en-US" dirty="0"/>
          </a:p>
        </p:txBody>
      </p:sp>
    </p:spTree>
    <p:extLst>
      <p:ext uri="{BB962C8B-B14F-4D97-AF65-F5344CB8AC3E}">
        <p14:creationId xmlns:p14="http://schemas.microsoft.com/office/powerpoint/2010/main" val="1224039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36</a:t>
            </a:fld>
            <a:endParaRPr lang="en-US"/>
          </a:p>
        </p:txBody>
      </p:sp>
    </p:spTree>
    <p:extLst>
      <p:ext uri="{BB962C8B-B14F-4D97-AF65-F5344CB8AC3E}">
        <p14:creationId xmlns:p14="http://schemas.microsoft.com/office/powerpoint/2010/main" val="1235677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37</a:t>
            </a:fld>
            <a:endParaRPr lang="en-US"/>
          </a:p>
        </p:txBody>
      </p:sp>
    </p:spTree>
    <p:extLst>
      <p:ext uri="{BB962C8B-B14F-4D97-AF65-F5344CB8AC3E}">
        <p14:creationId xmlns:p14="http://schemas.microsoft.com/office/powerpoint/2010/main" val="846806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38</a:t>
            </a:fld>
            <a:endParaRPr lang="en-US"/>
          </a:p>
        </p:txBody>
      </p:sp>
    </p:spTree>
    <p:extLst>
      <p:ext uri="{BB962C8B-B14F-4D97-AF65-F5344CB8AC3E}">
        <p14:creationId xmlns:p14="http://schemas.microsoft.com/office/powerpoint/2010/main" val="33038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43</a:t>
            </a:fld>
            <a:endParaRPr lang="en-US"/>
          </a:p>
        </p:txBody>
      </p:sp>
    </p:spTree>
    <p:extLst>
      <p:ext uri="{BB962C8B-B14F-4D97-AF65-F5344CB8AC3E}">
        <p14:creationId xmlns:p14="http://schemas.microsoft.com/office/powerpoint/2010/main" val="1513944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44</a:t>
            </a:fld>
            <a:endParaRPr lang="en-US"/>
          </a:p>
        </p:txBody>
      </p:sp>
    </p:spTree>
    <p:extLst>
      <p:ext uri="{BB962C8B-B14F-4D97-AF65-F5344CB8AC3E}">
        <p14:creationId xmlns:p14="http://schemas.microsoft.com/office/powerpoint/2010/main" val="2851543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45</a:t>
            </a:fld>
            <a:endParaRPr lang="en-US"/>
          </a:p>
        </p:txBody>
      </p:sp>
    </p:spTree>
    <p:extLst>
      <p:ext uri="{BB962C8B-B14F-4D97-AF65-F5344CB8AC3E}">
        <p14:creationId xmlns:p14="http://schemas.microsoft.com/office/powerpoint/2010/main" val="1249633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46</a:t>
            </a:fld>
            <a:endParaRPr lang="en-US"/>
          </a:p>
        </p:txBody>
      </p:sp>
    </p:spTree>
    <p:extLst>
      <p:ext uri="{BB962C8B-B14F-4D97-AF65-F5344CB8AC3E}">
        <p14:creationId xmlns:p14="http://schemas.microsoft.com/office/powerpoint/2010/main" val="98088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48</a:t>
            </a:fld>
            <a:endParaRPr lang="en-US"/>
          </a:p>
        </p:txBody>
      </p:sp>
    </p:spTree>
    <p:extLst>
      <p:ext uri="{BB962C8B-B14F-4D97-AF65-F5344CB8AC3E}">
        <p14:creationId xmlns:p14="http://schemas.microsoft.com/office/powerpoint/2010/main" val="384902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9228AE1-D075-4C71-985E-8E1BCC23A6EE}" type="slidenum">
              <a:rPr lang="en-US" altLang="el-GR">
                <a:latin typeface="Arial" panose="020B0604020202020204" pitchFamily="34" charset="0"/>
              </a:rPr>
              <a:pPr/>
              <a:t>49</a:t>
            </a:fld>
            <a:endParaRPr lang="en-US" altLang="el-GR">
              <a:latin typeface="Arial" panose="020B0604020202020204" pitchFamily="34" charset="0"/>
            </a:endParaRPr>
          </a:p>
        </p:txBody>
      </p:sp>
    </p:spTree>
    <p:extLst>
      <p:ext uri="{BB962C8B-B14F-4D97-AF65-F5344CB8AC3E}">
        <p14:creationId xmlns:p14="http://schemas.microsoft.com/office/powerpoint/2010/main" val="85584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8C067FF-C2D8-4462-8F0D-7E4E83E6572F}" type="slidenum">
              <a:rPr lang="en-US" altLang="el-GR">
                <a:latin typeface="Arial" panose="020B0604020202020204" pitchFamily="34" charset="0"/>
              </a:rPr>
              <a:pPr/>
              <a:t>50</a:t>
            </a:fld>
            <a:endParaRPr lang="en-US" altLang="el-GR">
              <a:latin typeface="Arial" panose="020B0604020202020204" pitchFamily="34" charset="0"/>
            </a:endParaRPr>
          </a:p>
        </p:txBody>
      </p:sp>
    </p:spTree>
    <p:extLst>
      <p:ext uri="{BB962C8B-B14F-4D97-AF65-F5344CB8AC3E}">
        <p14:creationId xmlns:p14="http://schemas.microsoft.com/office/powerpoint/2010/main" val="17918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2443E-1F35-4B5D-A22E-EF6426E08136}" type="slidenum">
              <a:rPr lang="en-US" smtClean="0"/>
              <a:t>14</a:t>
            </a:fld>
            <a:endParaRPr lang="en-US" dirty="0"/>
          </a:p>
        </p:txBody>
      </p:sp>
    </p:spTree>
    <p:extLst>
      <p:ext uri="{BB962C8B-B14F-4D97-AF65-F5344CB8AC3E}">
        <p14:creationId xmlns:p14="http://schemas.microsoft.com/office/powerpoint/2010/main" val="3847302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52</a:t>
            </a:fld>
            <a:endParaRPr lang="en-US"/>
          </a:p>
        </p:txBody>
      </p:sp>
    </p:spTree>
    <p:extLst>
      <p:ext uri="{BB962C8B-B14F-4D97-AF65-F5344CB8AC3E}">
        <p14:creationId xmlns:p14="http://schemas.microsoft.com/office/powerpoint/2010/main" val="718945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53</a:t>
            </a:fld>
            <a:endParaRPr lang="en-US"/>
          </a:p>
        </p:txBody>
      </p:sp>
    </p:spTree>
    <p:extLst>
      <p:ext uri="{BB962C8B-B14F-4D97-AF65-F5344CB8AC3E}">
        <p14:creationId xmlns:p14="http://schemas.microsoft.com/office/powerpoint/2010/main" val="2606398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54</a:t>
            </a:fld>
            <a:endParaRPr lang="en-US"/>
          </a:p>
        </p:txBody>
      </p:sp>
    </p:spTree>
    <p:extLst>
      <p:ext uri="{BB962C8B-B14F-4D97-AF65-F5344CB8AC3E}">
        <p14:creationId xmlns:p14="http://schemas.microsoft.com/office/powerpoint/2010/main" val="741219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31C4D6-953C-4F02-80F4-74663F430D07}" type="slidenum">
              <a:rPr lang="en-US" altLang="el-GR">
                <a:latin typeface="Arial" panose="020B0604020202020204" pitchFamily="34" charset="0"/>
              </a:rPr>
              <a:pPr/>
              <a:t>55</a:t>
            </a:fld>
            <a:endParaRPr lang="en-US" altLang="el-GR">
              <a:latin typeface="Arial" panose="020B0604020202020204" pitchFamily="34" charset="0"/>
            </a:endParaRPr>
          </a:p>
        </p:txBody>
      </p:sp>
    </p:spTree>
    <p:extLst>
      <p:ext uri="{BB962C8B-B14F-4D97-AF65-F5344CB8AC3E}">
        <p14:creationId xmlns:p14="http://schemas.microsoft.com/office/powerpoint/2010/main" val="2956081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C097588-A99B-4D47-99AB-4C01B448CE7C}" type="slidenum">
              <a:rPr lang="en-US" altLang="el-GR">
                <a:latin typeface="Arial" panose="020B0604020202020204" pitchFamily="34" charset="0"/>
              </a:rPr>
              <a:pPr/>
              <a:t>57</a:t>
            </a:fld>
            <a:endParaRPr lang="en-US" altLang="el-GR">
              <a:latin typeface="Arial" panose="020B0604020202020204" pitchFamily="34" charset="0"/>
            </a:endParaRPr>
          </a:p>
        </p:txBody>
      </p:sp>
    </p:spTree>
    <p:extLst>
      <p:ext uri="{BB962C8B-B14F-4D97-AF65-F5344CB8AC3E}">
        <p14:creationId xmlns:p14="http://schemas.microsoft.com/office/powerpoint/2010/main" val="2503046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59</a:t>
            </a:fld>
            <a:endParaRPr lang="en-US"/>
          </a:p>
        </p:txBody>
      </p:sp>
    </p:spTree>
    <p:extLst>
      <p:ext uri="{BB962C8B-B14F-4D97-AF65-F5344CB8AC3E}">
        <p14:creationId xmlns:p14="http://schemas.microsoft.com/office/powerpoint/2010/main" val="2142450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60</a:t>
            </a:fld>
            <a:endParaRPr lang="en-US"/>
          </a:p>
        </p:txBody>
      </p:sp>
    </p:spTree>
    <p:extLst>
      <p:ext uri="{BB962C8B-B14F-4D97-AF65-F5344CB8AC3E}">
        <p14:creationId xmlns:p14="http://schemas.microsoft.com/office/powerpoint/2010/main" val="1803905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6479DE0-3D26-4C23-934C-B1C85BC61702}" type="slidenum">
              <a:rPr lang="el-GR" altLang="el-GR">
                <a:latin typeface="Arial" panose="020B0604020202020204" pitchFamily="34" charset="0"/>
              </a:rPr>
              <a:pPr/>
              <a:t>61</a:t>
            </a:fld>
            <a:endParaRPr lang="el-GR" altLang="el-GR">
              <a:latin typeface="Arial" panose="020B0604020202020204" pitchFamily="34" charset="0"/>
            </a:endParaRPr>
          </a:p>
        </p:txBody>
      </p:sp>
    </p:spTree>
    <p:extLst>
      <p:ext uri="{BB962C8B-B14F-4D97-AF65-F5344CB8AC3E}">
        <p14:creationId xmlns:p14="http://schemas.microsoft.com/office/powerpoint/2010/main" val="2207973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EA5867C-42E5-463F-B125-56B75CB5844C}" type="slidenum">
              <a:rPr lang="en-US" altLang="el-GR">
                <a:latin typeface="Arial" panose="020B0604020202020204" pitchFamily="34" charset="0"/>
              </a:rPr>
              <a:pPr/>
              <a:t>62</a:t>
            </a:fld>
            <a:endParaRPr lang="en-US" altLang="el-GR">
              <a:latin typeface="Arial" panose="020B0604020202020204" pitchFamily="34" charset="0"/>
            </a:endParaRPr>
          </a:p>
        </p:txBody>
      </p:sp>
    </p:spTree>
    <p:extLst>
      <p:ext uri="{BB962C8B-B14F-4D97-AF65-F5344CB8AC3E}">
        <p14:creationId xmlns:p14="http://schemas.microsoft.com/office/powerpoint/2010/main" val="4138582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9318" y="10157402"/>
            <a:ext cx="3280318"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26FE4BF-27F5-4989-A494-C1F50A8FFBA0}" type="slidenum">
              <a:t>64</a:t>
            </a:fld>
            <a:endParaRPr lang="fi-FI"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a:xfrm>
            <a:off x="755998" y="5078522"/>
            <a:ext cx="6047640" cy="4721038"/>
          </a:xfrm>
        </p:spPr>
        <p:txBody>
          <a:bodyPr/>
          <a:lstStyle/>
          <a:p>
            <a:endParaRPr lang="en-US"/>
          </a:p>
        </p:txBody>
      </p:sp>
    </p:spTree>
    <p:extLst>
      <p:ext uri="{BB962C8B-B14F-4D97-AF65-F5344CB8AC3E}">
        <p14:creationId xmlns:p14="http://schemas.microsoft.com/office/powerpoint/2010/main" val="182905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15</a:t>
            </a:fld>
            <a:endParaRPr lang="en-US"/>
          </a:p>
        </p:txBody>
      </p:sp>
    </p:spTree>
    <p:extLst>
      <p:ext uri="{BB962C8B-B14F-4D97-AF65-F5344CB8AC3E}">
        <p14:creationId xmlns:p14="http://schemas.microsoft.com/office/powerpoint/2010/main" val="3162042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9318" y="10157402"/>
            <a:ext cx="3280318"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00E6B25-5562-41F4-951D-CA1B5D5329AA}" type="slidenum">
              <a:t>66</a:t>
            </a:fld>
            <a:endParaRPr lang="fi-FI"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a:xfrm>
            <a:off x="755998" y="5078522"/>
            <a:ext cx="6047640" cy="4721038"/>
          </a:xfrm>
        </p:spPr>
        <p:txBody>
          <a:bodyPr/>
          <a:lstStyle/>
          <a:p>
            <a:endParaRPr lang="en-US"/>
          </a:p>
        </p:txBody>
      </p:sp>
    </p:spTree>
    <p:extLst>
      <p:ext uri="{BB962C8B-B14F-4D97-AF65-F5344CB8AC3E}">
        <p14:creationId xmlns:p14="http://schemas.microsoft.com/office/powerpoint/2010/main" val="630738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9318" y="10157402"/>
            <a:ext cx="3280318" cy="534238"/>
          </a:xfrm>
          <a:prstGeom prst="rect">
            <a:avLst/>
          </a:prstGeom>
          <a:noFill/>
          <a:ln>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C89EDA0-2A58-464F-858B-3B9FE9AE3D6F}" type="slidenum">
              <a:t>68</a:t>
            </a:fld>
            <a:endParaRPr lang="fi-FI"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a:xfrm>
            <a:off x="755998" y="5078522"/>
            <a:ext cx="6047640" cy="4721038"/>
          </a:xfrm>
        </p:spPr>
        <p:txBody>
          <a:bodyPr/>
          <a:lstStyle/>
          <a:p>
            <a:endParaRPr lang="en-US"/>
          </a:p>
        </p:txBody>
      </p:sp>
    </p:spTree>
    <p:extLst>
      <p:ext uri="{BB962C8B-B14F-4D97-AF65-F5344CB8AC3E}">
        <p14:creationId xmlns:p14="http://schemas.microsoft.com/office/powerpoint/2010/main" val="3704935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155CA20-3BDE-4B8A-B65E-17FF225EB78B}" type="slidenum">
              <a:rPr lang="en-US" altLang="el-GR">
                <a:latin typeface="Arial" panose="020B0604020202020204" pitchFamily="34" charset="0"/>
              </a:rPr>
              <a:pPr/>
              <a:t>72</a:t>
            </a:fld>
            <a:endParaRPr lang="en-US" altLang="el-GR">
              <a:latin typeface="Arial" panose="020B0604020202020204" pitchFamily="34" charset="0"/>
            </a:endParaRPr>
          </a:p>
        </p:txBody>
      </p:sp>
    </p:spTree>
    <p:extLst>
      <p:ext uri="{BB962C8B-B14F-4D97-AF65-F5344CB8AC3E}">
        <p14:creationId xmlns:p14="http://schemas.microsoft.com/office/powerpoint/2010/main" val="2335439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6384846-78FE-46C3-98A2-F62BFBA04411}" type="slidenum">
              <a:rPr lang="el-GR" altLang="el-GR"/>
              <a:pPr>
                <a:spcBef>
                  <a:spcPct val="0"/>
                </a:spcBef>
              </a:pPr>
              <a:t>74</a:t>
            </a:fld>
            <a:endParaRPr lang="el-GR" altLang="el-G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818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B8E8FA9-ECD1-479E-BE30-411694544069}" type="slidenum">
              <a:rPr lang="el-GR" altLang="el-GR"/>
              <a:pPr>
                <a:spcBef>
                  <a:spcPct val="0"/>
                </a:spcBef>
              </a:pPr>
              <a:t>75</a:t>
            </a:fld>
            <a:endParaRPr lang="el-GR" altLang="el-G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951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155CA20-3BDE-4B8A-B65E-17FF225EB78B}" type="slidenum">
              <a:rPr lang="en-US" altLang="el-GR">
                <a:latin typeface="Arial" panose="020B0604020202020204" pitchFamily="34" charset="0"/>
              </a:rPr>
              <a:pPr/>
              <a:t>76</a:t>
            </a:fld>
            <a:endParaRPr lang="en-US" altLang="el-GR">
              <a:latin typeface="Arial" panose="020B0604020202020204" pitchFamily="34" charset="0"/>
            </a:endParaRPr>
          </a:p>
        </p:txBody>
      </p:sp>
    </p:spTree>
    <p:extLst>
      <p:ext uri="{BB962C8B-B14F-4D97-AF65-F5344CB8AC3E}">
        <p14:creationId xmlns:p14="http://schemas.microsoft.com/office/powerpoint/2010/main" val="2999853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77</a:t>
            </a:fld>
            <a:endParaRPr lang="en-US"/>
          </a:p>
        </p:txBody>
      </p:sp>
    </p:spTree>
    <p:extLst>
      <p:ext uri="{BB962C8B-B14F-4D97-AF65-F5344CB8AC3E}">
        <p14:creationId xmlns:p14="http://schemas.microsoft.com/office/powerpoint/2010/main" val="324869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78</a:t>
            </a:fld>
            <a:endParaRPr lang="en-US"/>
          </a:p>
        </p:txBody>
      </p:sp>
    </p:spTree>
    <p:extLst>
      <p:ext uri="{BB962C8B-B14F-4D97-AF65-F5344CB8AC3E}">
        <p14:creationId xmlns:p14="http://schemas.microsoft.com/office/powerpoint/2010/main" val="371515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79</a:t>
            </a:fld>
            <a:endParaRPr lang="en-US"/>
          </a:p>
        </p:txBody>
      </p:sp>
    </p:spTree>
    <p:extLst>
      <p:ext uri="{BB962C8B-B14F-4D97-AF65-F5344CB8AC3E}">
        <p14:creationId xmlns:p14="http://schemas.microsoft.com/office/powerpoint/2010/main" val="3834872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80</a:t>
            </a:fld>
            <a:endParaRPr lang="en-US"/>
          </a:p>
        </p:txBody>
      </p:sp>
    </p:spTree>
    <p:extLst>
      <p:ext uri="{BB962C8B-B14F-4D97-AF65-F5344CB8AC3E}">
        <p14:creationId xmlns:p14="http://schemas.microsoft.com/office/powerpoint/2010/main" val="22856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16</a:t>
            </a:fld>
            <a:endParaRPr lang="en-US"/>
          </a:p>
        </p:txBody>
      </p:sp>
    </p:spTree>
    <p:extLst>
      <p:ext uri="{BB962C8B-B14F-4D97-AF65-F5344CB8AC3E}">
        <p14:creationId xmlns:p14="http://schemas.microsoft.com/office/powerpoint/2010/main" val="2733124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81</a:t>
            </a:fld>
            <a:endParaRPr lang="en-US"/>
          </a:p>
        </p:txBody>
      </p:sp>
    </p:spTree>
    <p:extLst>
      <p:ext uri="{BB962C8B-B14F-4D97-AF65-F5344CB8AC3E}">
        <p14:creationId xmlns:p14="http://schemas.microsoft.com/office/powerpoint/2010/main" val="2665981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82</a:t>
            </a:fld>
            <a:endParaRPr lang="en-US"/>
          </a:p>
        </p:txBody>
      </p:sp>
    </p:spTree>
    <p:extLst>
      <p:ext uri="{BB962C8B-B14F-4D97-AF65-F5344CB8AC3E}">
        <p14:creationId xmlns:p14="http://schemas.microsoft.com/office/powerpoint/2010/main" val="2492799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83</a:t>
            </a:fld>
            <a:endParaRPr lang="en-US"/>
          </a:p>
        </p:txBody>
      </p:sp>
    </p:spTree>
    <p:extLst>
      <p:ext uri="{BB962C8B-B14F-4D97-AF65-F5344CB8AC3E}">
        <p14:creationId xmlns:p14="http://schemas.microsoft.com/office/powerpoint/2010/main" val="2073274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84</a:t>
            </a:fld>
            <a:endParaRPr lang="en-US"/>
          </a:p>
        </p:txBody>
      </p:sp>
    </p:spTree>
    <p:extLst>
      <p:ext uri="{BB962C8B-B14F-4D97-AF65-F5344CB8AC3E}">
        <p14:creationId xmlns:p14="http://schemas.microsoft.com/office/powerpoint/2010/main" val="2408487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85</a:t>
            </a:fld>
            <a:endParaRPr lang="en-US"/>
          </a:p>
        </p:txBody>
      </p:sp>
    </p:spTree>
    <p:extLst>
      <p:ext uri="{BB962C8B-B14F-4D97-AF65-F5344CB8AC3E}">
        <p14:creationId xmlns:p14="http://schemas.microsoft.com/office/powerpoint/2010/main" val="340654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86</a:t>
            </a:fld>
            <a:endParaRPr lang="en-US"/>
          </a:p>
        </p:txBody>
      </p:sp>
    </p:spTree>
    <p:extLst>
      <p:ext uri="{BB962C8B-B14F-4D97-AF65-F5344CB8AC3E}">
        <p14:creationId xmlns:p14="http://schemas.microsoft.com/office/powerpoint/2010/main" val="389406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17</a:t>
            </a:fld>
            <a:endParaRPr lang="en-US"/>
          </a:p>
        </p:txBody>
      </p:sp>
    </p:spTree>
    <p:extLst>
      <p:ext uri="{BB962C8B-B14F-4D97-AF65-F5344CB8AC3E}">
        <p14:creationId xmlns:p14="http://schemas.microsoft.com/office/powerpoint/2010/main" val="262415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18</a:t>
            </a:fld>
            <a:endParaRPr lang="en-US"/>
          </a:p>
        </p:txBody>
      </p:sp>
    </p:spTree>
    <p:extLst>
      <p:ext uri="{BB962C8B-B14F-4D97-AF65-F5344CB8AC3E}">
        <p14:creationId xmlns:p14="http://schemas.microsoft.com/office/powerpoint/2010/main" val="161266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22</a:t>
            </a:fld>
            <a:endParaRPr lang="en-US"/>
          </a:p>
        </p:txBody>
      </p:sp>
    </p:spTree>
    <p:extLst>
      <p:ext uri="{BB962C8B-B14F-4D97-AF65-F5344CB8AC3E}">
        <p14:creationId xmlns:p14="http://schemas.microsoft.com/office/powerpoint/2010/main" val="162564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2443E-1F35-4B5D-A22E-EF6426E08136}" type="slidenum">
              <a:rPr lang="en-US" smtClean="0"/>
              <a:t>23</a:t>
            </a:fld>
            <a:endParaRPr lang="en-US"/>
          </a:p>
        </p:txBody>
      </p:sp>
    </p:spTree>
    <p:extLst>
      <p:ext uri="{BB962C8B-B14F-4D97-AF65-F5344CB8AC3E}">
        <p14:creationId xmlns:p14="http://schemas.microsoft.com/office/powerpoint/2010/main" val="398065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779D47-09A6-472C-AF31-B4ADA1B3E011}"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1362822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79D47-09A6-472C-AF31-B4ADA1B3E011}"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233979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dirty="0" err="1"/>
              <a:t>Kλικ</a:t>
            </a:r>
            <a:r>
              <a:rPr lang="el-GR" dirty="0"/>
              <a:t>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55138F53-0189-453E-A1FF-A259B1B3D5F9}" type="datetimeFigureOut">
              <a:rPr lang="el-GR"/>
              <a:pPr>
                <a:defRPr/>
              </a:pPr>
              <a:t>6/12/2023</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9361197-F85B-49F3-85DD-CFE7E3B17610}" type="slidenum">
              <a:rPr lang="el-GR"/>
              <a:pPr>
                <a:defRPr/>
              </a:pPr>
              <a:t>‹#›</a:t>
            </a:fld>
            <a:endParaRPr lang="el-GR"/>
          </a:p>
        </p:txBody>
      </p:sp>
    </p:spTree>
    <p:extLst>
      <p:ext uri="{BB962C8B-B14F-4D97-AF65-F5344CB8AC3E}">
        <p14:creationId xmlns:p14="http://schemas.microsoft.com/office/powerpoint/2010/main" val="224741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l-GR"/>
          </a:p>
        </p:txBody>
      </p:sp>
      <p:sp>
        <p:nvSpPr>
          <p:cNvPr id="6" name="Rectangle 12"/>
          <p:cNvSpPr>
            <a:spLocks noGrp="1" noChangeArrowheads="1"/>
          </p:cNvSpPr>
          <p:nvPr>
            <p:ph type="ftr" sz="quarter" idx="11"/>
          </p:nvPr>
        </p:nvSpPr>
        <p:spPr>
          <a:ln/>
        </p:spPr>
        <p:txBody>
          <a:bodyPr/>
          <a:lstStyle>
            <a:lvl1pPr>
              <a:defRPr/>
            </a:lvl1pPr>
          </a:lstStyle>
          <a:p>
            <a:pPr>
              <a:defRPr/>
            </a:pPr>
            <a:r>
              <a:rPr lang="el-GR"/>
              <a:t>- ΚΑΤΑΝΕΜΗΜΕΝΑ ΣΥΣΤΗΜΑΤΑ ΠΡΑΓΜΑΤΙΚΟΥ ΧΡΟΝΟΥ -</a:t>
            </a:r>
          </a:p>
        </p:txBody>
      </p:sp>
      <p:sp>
        <p:nvSpPr>
          <p:cNvPr id="7" name="Rectangle 13"/>
          <p:cNvSpPr>
            <a:spLocks noGrp="1" noChangeArrowheads="1"/>
          </p:cNvSpPr>
          <p:nvPr>
            <p:ph type="sldNum" sz="quarter" idx="12"/>
          </p:nvPr>
        </p:nvSpPr>
        <p:spPr>
          <a:ln/>
        </p:spPr>
        <p:txBody>
          <a:bodyPr/>
          <a:lstStyle>
            <a:lvl1pPr>
              <a:defRPr/>
            </a:lvl1pPr>
          </a:lstStyle>
          <a:p>
            <a:fld id="{9E48A469-32EC-40AA-847A-B51B4D277658}" type="slidenum">
              <a:rPr lang="el-GR" altLang="en-US"/>
              <a:pPr/>
              <a:t>‹#›</a:t>
            </a:fld>
            <a:endParaRPr lang="el-GR" altLang="en-US"/>
          </a:p>
        </p:txBody>
      </p:sp>
    </p:spTree>
    <p:extLst>
      <p:ext uri="{BB962C8B-B14F-4D97-AF65-F5344CB8AC3E}">
        <p14:creationId xmlns:p14="http://schemas.microsoft.com/office/powerpoint/2010/main" val="16369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88" y="4151313"/>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l-GR"/>
          </a:p>
        </p:txBody>
      </p:sp>
      <p:sp>
        <p:nvSpPr>
          <p:cNvPr id="6" name="Rectangle 12"/>
          <p:cNvSpPr>
            <a:spLocks noGrp="1" noChangeArrowheads="1"/>
          </p:cNvSpPr>
          <p:nvPr>
            <p:ph type="ftr" sz="quarter" idx="11"/>
          </p:nvPr>
        </p:nvSpPr>
        <p:spPr>
          <a:ln/>
        </p:spPr>
        <p:txBody>
          <a:bodyPr/>
          <a:lstStyle>
            <a:lvl1pPr>
              <a:defRPr/>
            </a:lvl1pPr>
          </a:lstStyle>
          <a:p>
            <a:pPr>
              <a:defRPr/>
            </a:pPr>
            <a:r>
              <a:rPr lang="el-GR"/>
              <a:t>- ΚΑΤΑΝΕΜΗΜΕΝΑ ΣΥΣΤΗΜΑΤΑ ΠΡΑΓΜΑΤΙΚΟΥ ΧΡΟΝΟΥ -</a:t>
            </a:r>
          </a:p>
        </p:txBody>
      </p:sp>
      <p:sp>
        <p:nvSpPr>
          <p:cNvPr id="7" name="Rectangle 13"/>
          <p:cNvSpPr>
            <a:spLocks noGrp="1" noChangeArrowheads="1"/>
          </p:cNvSpPr>
          <p:nvPr>
            <p:ph type="sldNum" sz="quarter" idx="12"/>
          </p:nvPr>
        </p:nvSpPr>
        <p:spPr>
          <a:ln/>
        </p:spPr>
        <p:txBody>
          <a:bodyPr/>
          <a:lstStyle>
            <a:lvl1pPr>
              <a:defRPr/>
            </a:lvl1pPr>
          </a:lstStyle>
          <a:p>
            <a:fld id="{D04FBECB-4B91-4EB2-BAA5-B9C2E885916F}" type="slidenum">
              <a:rPr lang="el-GR" altLang="en-US"/>
              <a:pPr/>
              <a:t>‹#›</a:t>
            </a:fld>
            <a:endParaRPr lang="el-GR" altLang="en-US"/>
          </a:p>
        </p:txBody>
      </p:sp>
    </p:spTree>
    <p:extLst>
      <p:ext uri="{BB962C8B-B14F-4D97-AF65-F5344CB8AC3E}">
        <p14:creationId xmlns:p14="http://schemas.microsoft.com/office/powerpoint/2010/main" val="348178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79D47-09A6-472C-AF31-B4ADA1B3E011}"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222402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779D47-09A6-472C-AF31-B4ADA1B3E011}"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275383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79D47-09A6-472C-AF31-B4ADA1B3E011}"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260287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80779D47-09A6-472C-AF31-B4ADA1B3E011}"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134279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79D47-09A6-472C-AF31-B4ADA1B3E011}"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A52076-2056-4EB5-96FB-4213C88F51D0}" type="slidenum">
              <a:rPr lang="en-US" smtClean="0"/>
              <a:t>‹#›</a:t>
            </a:fld>
            <a:endParaRPr lang="en-US"/>
          </a:p>
        </p:txBody>
      </p:sp>
      <p:grpSp>
        <p:nvGrpSpPr>
          <p:cNvPr id="7" name="Group 6"/>
          <p:cNvGrpSpPr/>
          <p:nvPr userDrawn="1"/>
        </p:nvGrpSpPr>
        <p:grpSpPr>
          <a:xfrm>
            <a:off x="-57951" y="1018065"/>
            <a:ext cx="838200" cy="5001735"/>
            <a:chOff x="3048000" y="1047750"/>
            <a:chExt cx="718811" cy="5200650"/>
          </a:xfrm>
        </p:grpSpPr>
        <p:sp>
          <p:nvSpPr>
            <p:cNvPr id="6" name="Rectangle 5"/>
            <p:cNvSpPr/>
            <p:nvPr userDrawn="1"/>
          </p:nvSpPr>
          <p:spPr>
            <a:xfrm>
              <a:off x="3048000" y="1047750"/>
              <a:ext cx="718811" cy="52006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rot="16200000">
              <a:off x="1007105" y="3461343"/>
              <a:ext cx="4800600" cy="356317"/>
            </a:xfrm>
            <a:prstGeom prst="rect">
              <a:avLst/>
            </a:prstGeom>
            <a:noFill/>
          </p:spPr>
          <p:txBody>
            <a:bodyPr wrap="square" rtlCol="0">
              <a:spAutoFit/>
            </a:bodyPr>
            <a:lstStyle/>
            <a:p>
              <a:pPr algn="ctr"/>
              <a:r>
                <a:rPr lang="el-GR" sz="2100" b="1" dirty="0" smtClean="0">
                  <a:solidFill>
                    <a:schemeClr val="bg1">
                      <a:lumMod val="95000"/>
                    </a:schemeClr>
                  </a:solidFill>
                  <a:latin typeface="+mn-lt"/>
                </a:rPr>
                <a:t>Εργαστήριο</a:t>
              </a:r>
              <a:r>
                <a:rPr lang="el-GR" sz="2100" b="1" baseline="0" dirty="0" smtClean="0">
                  <a:solidFill>
                    <a:schemeClr val="bg1">
                      <a:lumMod val="95000"/>
                    </a:schemeClr>
                  </a:solidFill>
                  <a:latin typeface="+mn-lt"/>
                </a:rPr>
                <a:t>  Ηλεκτρονικών Εφαρμογών</a:t>
              </a:r>
              <a:endParaRPr lang="en-US" sz="2100" b="1" dirty="0">
                <a:solidFill>
                  <a:schemeClr val="bg1">
                    <a:lumMod val="95000"/>
                  </a:schemeClr>
                </a:solidFill>
                <a:latin typeface="+mn-lt"/>
              </a:endParaRPr>
            </a:p>
          </p:txBody>
        </p:sp>
      </p:grpSp>
    </p:spTree>
    <p:extLst>
      <p:ext uri="{BB962C8B-B14F-4D97-AF65-F5344CB8AC3E}">
        <p14:creationId xmlns:p14="http://schemas.microsoft.com/office/powerpoint/2010/main" val="1194396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779D47-09A6-472C-AF31-B4ADA1B3E011}"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249025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779D47-09A6-472C-AF31-B4ADA1B3E011}"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314088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79D47-09A6-472C-AF31-B4ADA1B3E011}"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52076-2056-4EB5-96FB-4213C88F51D0}" type="slidenum">
              <a:rPr lang="en-US" smtClean="0"/>
              <a:t>‹#›</a:t>
            </a:fld>
            <a:endParaRPr lang="en-US"/>
          </a:p>
        </p:txBody>
      </p:sp>
    </p:spTree>
    <p:extLst>
      <p:ext uri="{BB962C8B-B14F-4D97-AF65-F5344CB8AC3E}">
        <p14:creationId xmlns:p14="http://schemas.microsoft.com/office/powerpoint/2010/main" val="98019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http://www.apel.ee.upatras.gr/index_files/logotop.gif"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79D47-09A6-472C-AF31-B4ADA1B3E011}" type="datetimeFigureOut">
              <a:rPr lang="en-US" smtClean="0"/>
              <a:t>12/6/2023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52076-2056-4EB5-96FB-4213C88F51D0}" type="slidenum">
              <a:rPr lang="en-US" smtClean="0"/>
              <a:t>‹#›</a:t>
            </a:fld>
            <a:endParaRPr lang="en-US"/>
          </a:p>
        </p:txBody>
      </p:sp>
      <p:sp>
        <p:nvSpPr>
          <p:cNvPr id="7" name="Rectangle 3"/>
          <p:cNvSpPr>
            <a:spLocks noChangeArrowheads="1"/>
          </p:cNvSpPr>
          <p:nvPr userDrawn="1"/>
        </p:nvSpPr>
        <p:spPr bwMode="auto">
          <a:xfrm>
            <a:off x="-71438" y="0"/>
            <a:ext cx="857251" cy="6858000"/>
          </a:xfrm>
          <a:prstGeom prst="rect">
            <a:avLst/>
          </a:prstGeom>
          <a:solidFill>
            <a:srgbClr val="999C90"/>
          </a:solidFill>
          <a:ln w="9525">
            <a:solidFill>
              <a:srgbClr val="C00000"/>
            </a:solidFill>
            <a:miter lim="800000"/>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endParaRPr lang="el-GR" altLang="el-GR" sz="2400">
              <a:solidFill>
                <a:srgbClr val="010199"/>
              </a:solidFill>
              <a:latin typeface="Times New Roman" pitchFamily="18" charset="0"/>
            </a:endParaRPr>
          </a:p>
        </p:txBody>
      </p:sp>
      <p:sp>
        <p:nvSpPr>
          <p:cNvPr id="8" name="Text Box 21"/>
          <p:cNvSpPr txBox="1">
            <a:spLocks noChangeArrowheads="1"/>
          </p:cNvSpPr>
          <p:nvPr userDrawn="1"/>
        </p:nvSpPr>
        <p:spPr bwMode="auto">
          <a:xfrm rot="16200000">
            <a:off x="-2005977" y="3157517"/>
            <a:ext cx="4752528" cy="830997"/>
          </a:xfrm>
          <a:prstGeom prst="rect">
            <a:avLst/>
          </a:prstGeom>
          <a:noFill/>
          <a:ln w="9525">
            <a:noFill/>
            <a:miter lim="800000"/>
            <a:headEnd/>
            <a:tailEnd/>
          </a:ln>
          <a:effectLst/>
        </p:spPr>
        <p:txBody>
          <a:bodyPr>
            <a:spAutoFit/>
          </a:bodyPr>
          <a:lstStyle/>
          <a:p>
            <a:pPr algn="ctr" eaLnBrk="1" hangingPunct="1">
              <a:spcBef>
                <a:spcPts val="0"/>
              </a:spcBef>
              <a:defRPr/>
            </a:pPr>
            <a:r>
              <a:rPr lang="el-G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Εργαστήριο </a:t>
            </a:r>
          </a:p>
          <a:p>
            <a:pPr algn="ctr" eaLnBrk="1" hangingPunct="1">
              <a:spcBef>
                <a:spcPts val="0"/>
              </a:spcBef>
              <a:defRPr/>
            </a:pPr>
            <a:r>
              <a:rPr lang="el-G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Ηλεκτρονικών Εφαρμογών</a:t>
            </a:r>
          </a:p>
        </p:txBody>
      </p:sp>
      <p:grpSp>
        <p:nvGrpSpPr>
          <p:cNvPr id="11" name="Group 15"/>
          <p:cNvGrpSpPr>
            <a:grpSpLocks/>
          </p:cNvGrpSpPr>
          <p:nvPr userDrawn="1"/>
        </p:nvGrpSpPr>
        <p:grpSpPr bwMode="auto">
          <a:xfrm>
            <a:off x="-19050" y="6165850"/>
            <a:ext cx="752475" cy="142875"/>
            <a:chOff x="3128379" y="4581128"/>
            <a:chExt cx="1155589" cy="117017"/>
          </a:xfrm>
        </p:grpSpPr>
        <p:sp>
          <p:nvSpPr>
            <p:cNvPr id="12" name="WordArt 32"/>
            <p:cNvSpPr>
              <a:spLocks noChangeArrowheads="1" noChangeShapeType="1" noTextEdit="1"/>
            </p:cNvSpPr>
            <p:nvPr/>
          </p:nvSpPr>
          <p:spPr bwMode="auto">
            <a:xfrm>
              <a:off x="3311543" y="4581128"/>
              <a:ext cx="972425" cy="9079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400" b="1" i="1" kern="10">
                  <a:solidFill>
                    <a:srgbClr val="003366"/>
                  </a:solidFill>
                  <a:effectLst>
                    <a:outerShdw dist="45791" dir="2021404" algn="ctr" rotWithShape="0">
                      <a:srgbClr val="B2B2B2">
                        <a:alpha val="79999"/>
                      </a:srgbClr>
                    </a:outerShdw>
                  </a:effectLst>
                  <a:latin typeface="Tahoma"/>
                  <a:ea typeface="Tahoma"/>
                  <a:cs typeface="Tahoma"/>
                </a:rPr>
                <a:t>Applied Electronics Laboratory</a:t>
              </a:r>
            </a:p>
          </p:txBody>
        </p:sp>
        <p:sp>
          <p:nvSpPr>
            <p:cNvPr id="13" name="Line 33"/>
            <p:cNvSpPr>
              <a:spLocks noChangeShapeType="1"/>
            </p:cNvSpPr>
            <p:nvPr/>
          </p:nvSpPr>
          <p:spPr bwMode="auto">
            <a:xfrm>
              <a:off x="3384365" y="4698145"/>
              <a:ext cx="87034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34"/>
            <p:cNvSpPr>
              <a:spLocks noChangeShapeType="1"/>
            </p:cNvSpPr>
            <p:nvPr/>
          </p:nvSpPr>
          <p:spPr bwMode="auto">
            <a:xfrm flipH="1">
              <a:off x="3128379" y="4698145"/>
              <a:ext cx="255986" cy="0"/>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 name="Group 1"/>
          <p:cNvGrpSpPr/>
          <p:nvPr userDrawn="1"/>
        </p:nvGrpSpPr>
        <p:grpSpPr>
          <a:xfrm>
            <a:off x="-71438" y="0"/>
            <a:ext cx="857251" cy="6852896"/>
            <a:chOff x="-71438" y="0"/>
            <a:chExt cx="857251" cy="6852896"/>
          </a:xfrm>
        </p:grpSpPr>
        <p:pic>
          <p:nvPicPr>
            <p:cNvPr id="9" name="Picture 2" descr="Νέος Λογότυπος"/>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438" y="0"/>
              <a:ext cx="857251" cy="105251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1" descr="http://www.apel.ee.upatras.gr/index_files/logotop.gif"/>
            <p:cNvPicPr>
              <a:picLocks noChangeAspect="1" noChangeArrowheads="1"/>
            </p:cNvPicPr>
            <p:nvPr userDrawn="1"/>
          </p:nvPicPr>
          <p:blipFill>
            <a:blip r:embed="rId16" r:link="rId17" cstate="print"/>
            <a:srcRect/>
            <a:stretch>
              <a:fillRect/>
            </a:stretch>
          </p:blipFill>
          <p:spPr bwMode="auto">
            <a:xfrm>
              <a:off x="-61552" y="6021288"/>
              <a:ext cx="847338" cy="831608"/>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grpSp>
          <p:nvGrpSpPr>
            <p:cNvPr id="15" name="Group 14"/>
            <p:cNvGrpSpPr/>
            <p:nvPr userDrawn="1"/>
          </p:nvGrpSpPr>
          <p:grpSpPr>
            <a:xfrm>
              <a:off x="-57951" y="1018065"/>
              <a:ext cx="838200" cy="5001735"/>
              <a:chOff x="3048000" y="1047750"/>
              <a:chExt cx="718811" cy="5200650"/>
            </a:xfrm>
          </p:grpSpPr>
          <p:sp>
            <p:nvSpPr>
              <p:cNvPr id="16" name="Rectangle 15"/>
              <p:cNvSpPr/>
              <p:nvPr userDrawn="1"/>
            </p:nvSpPr>
            <p:spPr>
              <a:xfrm>
                <a:off x="3048000" y="1047750"/>
                <a:ext cx="718811" cy="52006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rot="16200000">
                <a:off x="1007105" y="3428352"/>
                <a:ext cx="4800600" cy="422302"/>
              </a:xfrm>
              <a:prstGeom prst="rect">
                <a:avLst/>
              </a:prstGeom>
              <a:noFill/>
            </p:spPr>
            <p:txBody>
              <a:bodyPr wrap="square" rtlCol="0">
                <a:spAutoFit/>
              </a:bodyPr>
              <a:lstStyle/>
              <a:p>
                <a:pPr algn="ctr"/>
                <a:r>
                  <a:rPr lang="en-US" sz="2600" b="1" dirty="0">
                    <a:solidFill>
                      <a:schemeClr val="bg1">
                        <a:lumMod val="95000"/>
                      </a:schemeClr>
                    </a:solidFill>
                    <a:latin typeface="+mn-lt"/>
                  </a:rPr>
                  <a:t>Applied Electronics Laboratory</a:t>
                </a:r>
              </a:p>
            </p:txBody>
          </p:sp>
        </p:grpSp>
      </p:grpSp>
    </p:spTree>
    <p:extLst>
      <p:ext uri="{BB962C8B-B14F-4D97-AF65-F5344CB8AC3E}">
        <p14:creationId xmlns:p14="http://schemas.microsoft.com/office/powerpoint/2010/main" val="67490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vmlDrawing" Target="../drawings/vmlDrawing3.vml"/><Relationship Id="rId5" Type="http://schemas.openxmlformats.org/officeDocument/2006/relationships/image" Target="../media/image35.w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xml"/><Relationship Id="rId1" Type="http://schemas.openxmlformats.org/officeDocument/2006/relationships/vmlDrawing" Target="../drawings/vmlDrawing4.vml"/><Relationship Id="rId4" Type="http://schemas.openxmlformats.org/officeDocument/2006/relationships/image" Target="../media/image39.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xml"/><Relationship Id="rId1" Type="http://schemas.openxmlformats.org/officeDocument/2006/relationships/vmlDrawing" Target="../drawings/vmlDrawing6.vml"/><Relationship Id="rId5" Type="http://schemas.openxmlformats.org/officeDocument/2006/relationships/image" Target="../media/image48.png"/><Relationship Id="rId4" Type="http://schemas.openxmlformats.org/officeDocument/2006/relationships/oleObject" Target="../embeddings/oleObject6.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hyperlink" Target="https://www.electronique-mixte.fr/wp-content/uploads/2015/03/LES-SYSTEMES-TEMPS-REELS-Conception-des-applications-embarqu%c3%a9s-distribu%c3%a9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totalphase.com/blog/2019/12/an-introduction-to-real-time-embedded-systems/" TargetMode="External"/><Relationship Id="rId5" Type="http://schemas.openxmlformats.org/officeDocument/2006/relationships/hyperlink" Target="http://scitechconnect.elsevier.com/real-time-embedded-systems/" TargetMode="External"/><Relationship Id="rId4" Type="http://schemas.openxmlformats.org/officeDocument/2006/relationships/hyperlink" Target="https://www.allaboutcircuits.com/technical-articles/introduction-to-real-time-embedded-system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ChangeArrowheads="1"/>
          </p:cNvSpPr>
          <p:nvPr/>
        </p:nvSpPr>
        <p:spPr bwMode="auto">
          <a:xfrm>
            <a:off x="900225" y="86629"/>
            <a:ext cx="8105550" cy="1631216"/>
          </a:xfrm>
          <a:prstGeom prst="rect">
            <a:avLst/>
          </a:prstGeom>
          <a:noFill/>
          <a:ln w="9525">
            <a:noFill/>
            <a:miter lim="800000"/>
            <a:headEnd/>
            <a:tailEnd/>
          </a:ln>
        </p:spPr>
        <p:txBody>
          <a:bodyPr wrap="square">
            <a:spAutoFit/>
          </a:bodyPr>
          <a:lstStyle/>
          <a:p>
            <a:pPr algn="ctr" eaLnBrk="1" hangingPunct="1">
              <a:spcBef>
                <a:spcPts val="300"/>
              </a:spcBef>
              <a:buClr>
                <a:srgbClr val="B32C16"/>
              </a:buClr>
              <a:buFont typeface="Georgia" pitchFamily="18" charset="0"/>
              <a:buNone/>
              <a:defRPr/>
            </a:pPr>
            <a:r>
              <a:rPr lang="el-GR" b="1" dirty="0">
                <a:solidFill>
                  <a:srgbClr val="000000"/>
                </a:solidFill>
                <a:latin typeface="+mn-lt"/>
              </a:rPr>
              <a:t>ΠΑΝΕΠΙΣΤΗΜΙΟ ΠΑΤΡΩΝ</a:t>
            </a:r>
            <a:endParaRPr lang="en-US" b="1" dirty="0">
              <a:solidFill>
                <a:srgbClr val="000000"/>
              </a:solidFill>
              <a:latin typeface="+mn-lt"/>
            </a:endParaRPr>
          </a:p>
          <a:p>
            <a:pPr algn="ctr" eaLnBrk="1" hangingPunct="1">
              <a:spcBef>
                <a:spcPts val="300"/>
              </a:spcBef>
              <a:buClr>
                <a:srgbClr val="B32C16"/>
              </a:buClr>
              <a:buFont typeface="Georgia" pitchFamily="18" charset="0"/>
              <a:buNone/>
              <a:defRPr/>
            </a:pPr>
            <a:r>
              <a:rPr lang="el-GR" b="1" dirty="0">
                <a:solidFill>
                  <a:srgbClr val="000000"/>
                </a:solidFill>
                <a:latin typeface="+mn-lt"/>
              </a:rPr>
              <a:t>ΠΟΛΥΤΕΧΝΙΚΗ ΣΧΟΛΗ</a:t>
            </a:r>
          </a:p>
          <a:p>
            <a:pPr algn="ctr" eaLnBrk="1" hangingPunct="1">
              <a:spcBef>
                <a:spcPts val="300"/>
              </a:spcBef>
              <a:buClr>
                <a:srgbClr val="B32C16"/>
              </a:buClr>
              <a:buFont typeface="Georgia" pitchFamily="18" charset="0"/>
              <a:buNone/>
              <a:defRPr/>
            </a:pPr>
            <a:r>
              <a:rPr lang="el-GR" b="1" dirty="0">
                <a:solidFill>
                  <a:srgbClr val="000000"/>
                </a:solidFill>
                <a:latin typeface="+mn-lt"/>
              </a:rPr>
              <a:t>ΤΜΗΜΑ ΗΛΕΚΤΡΟΛΟΓΩΝ ΜΗΧΑΝΙΚΩΝ </a:t>
            </a:r>
          </a:p>
          <a:p>
            <a:pPr algn="ctr" eaLnBrk="1" hangingPunct="1">
              <a:spcBef>
                <a:spcPts val="300"/>
              </a:spcBef>
              <a:buClr>
                <a:srgbClr val="B32C16"/>
              </a:buClr>
              <a:buFont typeface="Georgia" pitchFamily="18" charset="0"/>
              <a:buNone/>
              <a:defRPr/>
            </a:pPr>
            <a:r>
              <a:rPr lang="el-GR" b="1" dirty="0">
                <a:solidFill>
                  <a:srgbClr val="000000"/>
                </a:solidFill>
                <a:latin typeface="+mn-lt"/>
              </a:rPr>
              <a:t>ΚΑΙ ΤΕΧΝΟΛΟΓΙΑΣ ΥΠΟΛΟΓΙΣΤΩΝ</a:t>
            </a:r>
            <a:endParaRPr lang="en-US" b="1" dirty="0">
              <a:solidFill>
                <a:srgbClr val="000000"/>
              </a:solidFill>
              <a:latin typeface="+mn-lt"/>
            </a:endParaRPr>
          </a:p>
          <a:p>
            <a:pPr algn="ctr" eaLnBrk="1" hangingPunct="1">
              <a:spcBef>
                <a:spcPts val="300"/>
              </a:spcBef>
              <a:buClr>
                <a:srgbClr val="B32C16"/>
              </a:buClr>
              <a:buFont typeface="Georgia" pitchFamily="18" charset="0"/>
              <a:buNone/>
              <a:defRPr/>
            </a:pPr>
            <a:r>
              <a:rPr lang="el-GR" b="1" dirty="0">
                <a:solidFill>
                  <a:srgbClr val="000000"/>
                </a:solidFill>
              </a:rPr>
              <a:t>ΕΡΓΑΣΤΗΡΙΟ ΗΛΕΚΤΡΟΝΙΚΩΝ ΕΦΑΡΜΟΓΩΝ</a:t>
            </a:r>
            <a:endParaRPr lang="el-GR" dirty="0">
              <a:solidFill>
                <a:srgbClr val="000000"/>
              </a:solidFill>
              <a:latin typeface="+mn-lt"/>
            </a:endParaRPr>
          </a:p>
        </p:txBody>
      </p:sp>
      <p:sp>
        <p:nvSpPr>
          <p:cNvPr id="10244" name="Rectangle 10"/>
          <p:cNvSpPr>
            <a:spLocks noChangeArrowheads="1"/>
          </p:cNvSpPr>
          <p:nvPr/>
        </p:nvSpPr>
        <p:spPr bwMode="auto">
          <a:xfrm>
            <a:off x="762000" y="2671227"/>
            <a:ext cx="8382000" cy="1200329"/>
          </a:xfrm>
          <a:prstGeom prst="rect">
            <a:avLst/>
          </a:prstGeom>
          <a:noFill/>
          <a:ln w="9525">
            <a:noFill/>
            <a:miter lim="800000"/>
            <a:headEnd/>
            <a:tailEnd/>
          </a:ln>
        </p:spPr>
        <p:txBody>
          <a:bodyPr wrap="square">
            <a:spAutoFit/>
          </a:bodyPr>
          <a:lstStyle/>
          <a:p>
            <a:pPr algn="ctr" eaLnBrk="1" hangingPunct="1">
              <a:defRPr/>
            </a:pPr>
            <a:r>
              <a:rPr lang="el-GR" sz="3600" b="1" dirty="0">
                <a:solidFill>
                  <a:srgbClr val="000000"/>
                </a:solidFill>
              </a:rPr>
              <a:t>Δικτυακές Δομές</a:t>
            </a:r>
            <a:endParaRPr lang="en-US" sz="3600" b="1" dirty="0">
              <a:solidFill>
                <a:srgbClr val="000000"/>
              </a:solidFill>
            </a:endParaRPr>
          </a:p>
          <a:p>
            <a:pPr algn="ctr" eaLnBrk="1" hangingPunct="1">
              <a:defRPr/>
            </a:pPr>
            <a:r>
              <a:rPr lang="el-GR" sz="3600" b="1" dirty="0">
                <a:solidFill>
                  <a:srgbClr val="000000"/>
                </a:solidFill>
              </a:rPr>
              <a:t>για Κατανεμημένα Ενεργειακά Συστήματα</a:t>
            </a:r>
            <a:endParaRPr lang="el-GR" sz="3200" b="1" dirty="0">
              <a:solidFill>
                <a:srgbClr val="000000"/>
              </a:solidFill>
            </a:endParaRPr>
          </a:p>
        </p:txBody>
      </p:sp>
      <p:sp>
        <p:nvSpPr>
          <p:cNvPr id="10245" name="Rectangle 11"/>
          <p:cNvSpPr>
            <a:spLocks noChangeArrowheads="1"/>
          </p:cNvSpPr>
          <p:nvPr/>
        </p:nvSpPr>
        <p:spPr bwMode="auto">
          <a:xfrm>
            <a:off x="2667000" y="4038600"/>
            <a:ext cx="4572000" cy="938719"/>
          </a:xfrm>
          <a:prstGeom prst="rect">
            <a:avLst/>
          </a:prstGeom>
          <a:noFill/>
          <a:ln w="9525">
            <a:noFill/>
            <a:miter lim="800000"/>
            <a:headEnd/>
            <a:tailEnd/>
          </a:ln>
        </p:spPr>
        <p:txBody>
          <a:bodyPr>
            <a:spAutoFit/>
          </a:bodyPr>
          <a:lstStyle/>
          <a:p>
            <a:pPr algn="ctr" eaLnBrk="1" hangingPunct="1">
              <a:defRPr/>
            </a:pPr>
            <a:r>
              <a:rPr lang="el-GR" sz="2000" b="1" dirty="0">
                <a:solidFill>
                  <a:srgbClr val="000000"/>
                </a:solidFill>
                <a:latin typeface="+mn-lt"/>
              </a:rPr>
              <a:t>Σταύρος Α. Κουμπιάς</a:t>
            </a:r>
          </a:p>
          <a:p>
            <a:pPr algn="ctr" eaLnBrk="1" hangingPunct="1">
              <a:defRPr/>
            </a:pPr>
            <a:r>
              <a:rPr lang="el-GR" b="1" dirty="0">
                <a:solidFill>
                  <a:srgbClr val="000000"/>
                </a:solidFill>
              </a:rPr>
              <a:t>Ομότιμος Καθηγητής</a:t>
            </a:r>
            <a:endParaRPr lang="el-GR" sz="1800" b="1" dirty="0">
              <a:solidFill>
                <a:srgbClr val="000000"/>
              </a:solidFill>
              <a:latin typeface="+mn-lt"/>
            </a:endParaRPr>
          </a:p>
          <a:p>
            <a:pPr algn="ctr" eaLnBrk="1" hangingPunct="1">
              <a:defRPr/>
            </a:pPr>
            <a:endParaRPr lang="el-GR" sz="1700" b="1" dirty="0">
              <a:solidFill>
                <a:srgbClr val="000000"/>
              </a:solidFill>
              <a:latin typeface="+mn-lt"/>
            </a:endParaRPr>
          </a:p>
        </p:txBody>
      </p:sp>
      <p:sp>
        <p:nvSpPr>
          <p:cNvPr id="7" name="Rectangle 11"/>
          <p:cNvSpPr>
            <a:spLocks noChangeArrowheads="1"/>
          </p:cNvSpPr>
          <p:nvPr/>
        </p:nvSpPr>
        <p:spPr bwMode="auto">
          <a:xfrm>
            <a:off x="2667000" y="5622925"/>
            <a:ext cx="4572000" cy="369332"/>
          </a:xfrm>
          <a:prstGeom prst="rect">
            <a:avLst/>
          </a:prstGeom>
          <a:noFill/>
          <a:ln w="9525">
            <a:noFill/>
            <a:miter lim="800000"/>
            <a:headEnd/>
            <a:tailEnd/>
          </a:ln>
        </p:spPr>
        <p:txBody>
          <a:bodyPr>
            <a:spAutoFit/>
          </a:bodyPr>
          <a:lstStyle/>
          <a:p>
            <a:pPr algn="ctr" eaLnBrk="1" hangingPunct="1">
              <a:defRPr/>
            </a:pPr>
            <a:r>
              <a:rPr lang="el-GR" b="1" dirty="0">
                <a:solidFill>
                  <a:srgbClr val="000000"/>
                </a:solidFill>
              </a:rPr>
              <a:t>Πάτρα</a:t>
            </a:r>
            <a:r>
              <a:rPr lang="en-US" sz="1800" b="1" dirty="0">
                <a:solidFill>
                  <a:srgbClr val="000000"/>
                </a:solidFill>
                <a:latin typeface="+mn-lt"/>
              </a:rPr>
              <a:t>, 2021</a:t>
            </a:r>
            <a:endParaRPr lang="el-GR" sz="1700" b="1" dirty="0">
              <a:solidFill>
                <a:srgbClr val="000000"/>
              </a:solidFill>
              <a:latin typeface="+mn-lt"/>
            </a:endParaRPr>
          </a:p>
        </p:txBody>
      </p:sp>
      <p:sp>
        <p:nvSpPr>
          <p:cNvPr id="2" name="TextBox 1">
            <a:extLst>
              <a:ext uri="{FF2B5EF4-FFF2-40B4-BE49-F238E27FC236}">
                <a16:creationId xmlns:a16="http://schemas.microsoft.com/office/drawing/2014/main" id="{568C9D9F-45A9-41A9-B6E1-EAB9048694E9}"/>
              </a:ext>
            </a:extLst>
          </p:cNvPr>
          <p:cNvSpPr txBox="1"/>
          <p:nvPr/>
        </p:nvSpPr>
        <p:spPr>
          <a:xfrm>
            <a:off x="1028700" y="1840593"/>
            <a:ext cx="7848600" cy="707886"/>
          </a:xfrm>
          <a:prstGeom prst="rect">
            <a:avLst/>
          </a:prstGeom>
          <a:noFill/>
        </p:spPr>
        <p:txBody>
          <a:bodyPr wrap="square" rtlCol="0">
            <a:spAutoFit/>
          </a:bodyPr>
          <a:lstStyle/>
          <a:p>
            <a:pPr algn="ctr"/>
            <a:r>
              <a:rPr lang="el-GR" sz="2000" b="1" i="0" dirty="0">
                <a:solidFill>
                  <a:srgbClr val="FF0000"/>
                </a:solidFill>
                <a:effectLst/>
              </a:rPr>
              <a:t>ΔΔΠΜΣ «ΠΡΑΣΙΝΗ ΗΛΕΚΤΡΙΚΗ ΕΝΕΡΓΕΙΑ</a:t>
            </a:r>
            <a:endParaRPr lang="el-GR" sz="2000" b="1" dirty="0">
              <a:solidFill>
                <a:srgbClr val="FF0000"/>
              </a:solidFill>
            </a:endParaRPr>
          </a:p>
          <a:p>
            <a:pPr algn="ctr"/>
            <a:r>
              <a:rPr lang="el-GR" sz="2000" b="1" i="0" dirty="0">
                <a:solidFill>
                  <a:srgbClr val="FF0000"/>
                </a:solidFill>
                <a:effectLst/>
              </a:rPr>
              <a:t>Ευφυείς Τεχνολογίες και Στρατηγικές Διαχείρισης»,</a:t>
            </a:r>
          </a:p>
        </p:txBody>
      </p:sp>
    </p:spTree>
    <p:extLst>
      <p:ext uri="{BB962C8B-B14F-4D97-AF65-F5344CB8AC3E}">
        <p14:creationId xmlns:p14="http://schemas.microsoft.com/office/powerpoint/2010/main" val="3341908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0F6F5-5793-40D1-BF29-569AAD81DA70}"/>
              </a:ext>
            </a:extLst>
          </p:cNvPr>
          <p:cNvPicPr>
            <a:picLocks noChangeAspect="1"/>
          </p:cNvPicPr>
          <p:nvPr/>
        </p:nvPicPr>
        <p:blipFill>
          <a:blip r:embed="rId2"/>
          <a:stretch>
            <a:fillRect/>
          </a:stretch>
        </p:blipFill>
        <p:spPr>
          <a:xfrm>
            <a:off x="1219200" y="533400"/>
            <a:ext cx="7663530" cy="6096007"/>
          </a:xfrm>
          <a:prstGeom prst="rect">
            <a:avLst/>
          </a:prstGeom>
        </p:spPr>
      </p:pic>
    </p:spTree>
    <p:extLst>
      <p:ext uri="{BB962C8B-B14F-4D97-AF65-F5344CB8AC3E}">
        <p14:creationId xmlns:p14="http://schemas.microsoft.com/office/powerpoint/2010/main" val="521831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6800" y="435114"/>
            <a:ext cx="7905876" cy="6310174"/>
            <a:chOff x="1295400" y="435768"/>
            <a:chExt cx="7905876" cy="6310174"/>
          </a:xfrm>
        </p:grpSpPr>
        <p:pic>
          <p:nvPicPr>
            <p:cNvPr id="3" name="Picture 2">
              <a:extLst>
                <a:ext uri="{FF2B5EF4-FFF2-40B4-BE49-F238E27FC236}">
                  <a16:creationId xmlns:a16="http://schemas.microsoft.com/office/drawing/2014/main" id="{01E59A34-7427-4445-9FD2-77F2E4844E4C}"/>
                </a:ext>
              </a:extLst>
            </p:cNvPr>
            <p:cNvPicPr>
              <a:picLocks noChangeAspect="1"/>
            </p:cNvPicPr>
            <p:nvPr/>
          </p:nvPicPr>
          <p:blipFill>
            <a:blip r:embed="rId2"/>
            <a:stretch>
              <a:fillRect/>
            </a:stretch>
          </p:blipFill>
          <p:spPr>
            <a:xfrm>
              <a:off x="1295400" y="477149"/>
              <a:ext cx="7905876" cy="6268793"/>
            </a:xfrm>
            <a:prstGeom prst="rect">
              <a:avLst/>
            </a:prstGeom>
          </p:spPr>
        </p:pic>
        <p:sp>
          <p:nvSpPr>
            <p:cNvPr id="4" name="Rectangle: Rounded Corners 3">
              <a:extLst>
                <a:ext uri="{FF2B5EF4-FFF2-40B4-BE49-F238E27FC236}">
                  <a16:creationId xmlns:a16="http://schemas.microsoft.com/office/drawing/2014/main" id="{38DF0BB6-D175-4A87-979D-5476A78B5818}"/>
                </a:ext>
              </a:extLst>
            </p:cNvPr>
            <p:cNvSpPr/>
            <p:nvPr/>
          </p:nvSpPr>
          <p:spPr>
            <a:xfrm>
              <a:off x="1447800" y="4343400"/>
              <a:ext cx="7000938" cy="304800"/>
            </a:xfrm>
            <a:prstGeom prst="roundRect">
              <a:avLst/>
            </a:prstGeom>
            <a:solidFill>
              <a:srgbClr val="FFFF00">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8058AB51-98BA-4844-8DE4-0083C380374B}"/>
                </a:ext>
              </a:extLst>
            </p:cNvPr>
            <p:cNvSpPr txBox="1"/>
            <p:nvPr/>
          </p:nvSpPr>
          <p:spPr>
            <a:xfrm>
              <a:off x="6298421" y="435768"/>
              <a:ext cx="2876676" cy="707886"/>
            </a:xfrm>
            <a:prstGeom prst="rect">
              <a:avLst/>
            </a:prstGeom>
            <a:solidFill>
              <a:srgbClr val="FFFF00"/>
            </a:solidFill>
            <a:ln w="12700">
              <a:solidFill>
                <a:srgbClr val="FF0000"/>
              </a:solidFill>
            </a:ln>
          </p:spPr>
          <p:txBody>
            <a:bodyPr wrap="square" rtlCol="0">
              <a:spAutoFit/>
            </a:bodyPr>
            <a:lstStyle/>
            <a:p>
              <a:r>
                <a:rPr lang="el-GR" sz="2000" b="1" dirty="0">
                  <a:solidFill>
                    <a:srgbClr val="FF0000"/>
                  </a:solidFill>
                </a:rPr>
                <a:t>ΕΝΣΩΜΑΤΩΜΕΝΑ ΣΥΣΤΗΜΑΤΑ</a:t>
              </a:r>
            </a:p>
          </p:txBody>
        </p:sp>
      </p:grpSp>
    </p:spTree>
    <p:extLst>
      <p:ext uri="{BB962C8B-B14F-4D97-AF65-F5344CB8AC3E}">
        <p14:creationId xmlns:p14="http://schemas.microsoft.com/office/powerpoint/2010/main" val="1375087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9209F5-1A18-4163-82D8-8A7D7EBDC272}"/>
              </a:ext>
            </a:extLst>
          </p:cNvPr>
          <p:cNvGrpSpPr/>
          <p:nvPr/>
        </p:nvGrpSpPr>
        <p:grpSpPr>
          <a:xfrm>
            <a:off x="959279" y="424873"/>
            <a:ext cx="8184721" cy="5201204"/>
            <a:chOff x="959279" y="424873"/>
            <a:chExt cx="8184721" cy="5201204"/>
          </a:xfrm>
        </p:grpSpPr>
        <p:pic>
          <p:nvPicPr>
            <p:cNvPr id="3" name="Picture 2">
              <a:extLst>
                <a:ext uri="{FF2B5EF4-FFF2-40B4-BE49-F238E27FC236}">
                  <a16:creationId xmlns:a16="http://schemas.microsoft.com/office/drawing/2014/main" id="{CD4BC176-A665-4C28-A400-6D590CF67D07}"/>
                </a:ext>
              </a:extLst>
            </p:cNvPr>
            <p:cNvPicPr>
              <a:picLocks noChangeAspect="1"/>
            </p:cNvPicPr>
            <p:nvPr/>
          </p:nvPicPr>
          <p:blipFill>
            <a:blip r:embed="rId2"/>
            <a:stretch>
              <a:fillRect/>
            </a:stretch>
          </p:blipFill>
          <p:spPr>
            <a:xfrm>
              <a:off x="959279" y="424873"/>
              <a:ext cx="8184721" cy="5201204"/>
            </a:xfrm>
            <a:prstGeom prst="rect">
              <a:avLst/>
            </a:prstGeom>
          </p:spPr>
        </p:pic>
        <p:sp>
          <p:nvSpPr>
            <p:cNvPr id="4" name="TextBox 3">
              <a:extLst>
                <a:ext uri="{FF2B5EF4-FFF2-40B4-BE49-F238E27FC236}">
                  <a16:creationId xmlns:a16="http://schemas.microsoft.com/office/drawing/2014/main" id="{2C30ACEE-E9BB-4EF7-8713-CA3951E8B0C7}"/>
                </a:ext>
              </a:extLst>
            </p:cNvPr>
            <p:cNvSpPr txBox="1"/>
            <p:nvPr/>
          </p:nvSpPr>
          <p:spPr>
            <a:xfrm>
              <a:off x="6096000" y="424873"/>
              <a:ext cx="2876676" cy="707886"/>
            </a:xfrm>
            <a:prstGeom prst="rect">
              <a:avLst/>
            </a:prstGeom>
            <a:solidFill>
              <a:srgbClr val="FFFF00"/>
            </a:solidFill>
            <a:ln w="12700">
              <a:solidFill>
                <a:srgbClr val="FF0000"/>
              </a:solidFill>
            </a:ln>
          </p:spPr>
          <p:txBody>
            <a:bodyPr wrap="square" rtlCol="0">
              <a:spAutoFit/>
            </a:bodyPr>
            <a:lstStyle/>
            <a:p>
              <a:r>
                <a:rPr lang="el-GR" sz="2000" b="1" dirty="0">
                  <a:solidFill>
                    <a:srgbClr val="FF0000"/>
                  </a:solidFill>
                </a:rPr>
                <a:t>ΕΝΣΩΜΑΤΩΜΕΝΑ ΣΥΣΤΗΜΑΤΑ</a:t>
              </a:r>
            </a:p>
          </p:txBody>
        </p:sp>
      </p:grpSp>
    </p:spTree>
    <p:extLst>
      <p:ext uri="{BB962C8B-B14F-4D97-AF65-F5344CB8AC3E}">
        <p14:creationId xmlns:p14="http://schemas.microsoft.com/office/powerpoint/2010/main" val="2843176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4B92C3C-FD08-44F8-8E72-EDA746A040BF}"/>
              </a:ext>
            </a:extLst>
          </p:cNvPr>
          <p:cNvGrpSpPr/>
          <p:nvPr/>
        </p:nvGrpSpPr>
        <p:grpSpPr>
          <a:xfrm>
            <a:off x="919913" y="304800"/>
            <a:ext cx="8209338" cy="6477000"/>
            <a:chOff x="919913" y="381000"/>
            <a:chExt cx="8209338" cy="6477000"/>
          </a:xfrm>
        </p:grpSpPr>
        <p:pic>
          <p:nvPicPr>
            <p:cNvPr id="3" name="Picture 2">
              <a:extLst>
                <a:ext uri="{FF2B5EF4-FFF2-40B4-BE49-F238E27FC236}">
                  <a16:creationId xmlns:a16="http://schemas.microsoft.com/office/drawing/2014/main" id="{38126295-0CB3-42B5-9283-C06BB9759E94}"/>
                </a:ext>
              </a:extLst>
            </p:cNvPr>
            <p:cNvPicPr>
              <a:picLocks noChangeAspect="1"/>
            </p:cNvPicPr>
            <p:nvPr/>
          </p:nvPicPr>
          <p:blipFill>
            <a:blip r:embed="rId2"/>
            <a:stretch>
              <a:fillRect/>
            </a:stretch>
          </p:blipFill>
          <p:spPr>
            <a:xfrm>
              <a:off x="919913" y="381000"/>
              <a:ext cx="8071687" cy="6477000"/>
            </a:xfrm>
            <a:prstGeom prst="rect">
              <a:avLst/>
            </a:prstGeom>
          </p:spPr>
        </p:pic>
        <p:sp>
          <p:nvSpPr>
            <p:cNvPr id="4" name="TextBox 3">
              <a:extLst>
                <a:ext uri="{FF2B5EF4-FFF2-40B4-BE49-F238E27FC236}">
                  <a16:creationId xmlns:a16="http://schemas.microsoft.com/office/drawing/2014/main" id="{6B491866-9C98-40D3-904C-94B331F7E4FD}"/>
                </a:ext>
              </a:extLst>
            </p:cNvPr>
            <p:cNvSpPr txBox="1"/>
            <p:nvPr/>
          </p:nvSpPr>
          <p:spPr>
            <a:xfrm>
              <a:off x="5410200" y="3283803"/>
              <a:ext cx="914400" cy="830997"/>
            </a:xfrm>
            <a:prstGeom prst="rect">
              <a:avLst/>
            </a:prstGeom>
            <a:noFill/>
          </p:spPr>
          <p:txBody>
            <a:bodyPr wrap="square" rtlCol="0">
              <a:spAutoFit/>
            </a:bodyPr>
            <a:lstStyle/>
            <a:p>
              <a:r>
                <a:rPr lang="el-GR" sz="1600" b="1" dirty="0">
                  <a:solidFill>
                    <a:srgbClr val="FF0000"/>
                  </a:solidFill>
                </a:rPr>
                <a:t>Τοπικά Δίκτυα</a:t>
              </a:r>
              <a:r>
                <a:rPr lang="en-US" sz="1600" b="1" dirty="0">
                  <a:solidFill>
                    <a:srgbClr val="FF0000"/>
                  </a:solidFill>
                </a:rPr>
                <a:t> (LANs)</a:t>
              </a:r>
              <a:endParaRPr lang="el-GR" sz="1600" b="1" dirty="0">
                <a:solidFill>
                  <a:srgbClr val="FF0000"/>
                </a:solidFill>
              </a:endParaRPr>
            </a:p>
          </p:txBody>
        </p:sp>
        <p:sp>
          <p:nvSpPr>
            <p:cNvPr id="5" name="TextBox 4">
              <a:extLst>
                <a:ext uri="{FF2B5EF4-FFF2-40B4-BE49-F238E27FC236}">
                  <a16:creationId xmlns:a16="http://schemas.microsoft.com/office/drawing/2014/main" id="{9E09CC66-422A-404D-93E5-D18AE7975441}"/>
                </a:ext>
              </a:extLst>
            </p:cNvPr>
            <p:cNvSpPr txBox="1"/>
            <p:nvPr/>
          </p:nvSpPr>
          <p:spPr>
            <a:xfrm>
              <a:off x="8214851" y="4572000"/>
              <a:ext cx="914400" cy="923330"/>
            </a:xfrm>
            <a:prstGeom prst="rect">
              <a:avLst/>
            </a:prstGeom>
            <a:noFill/>
          </p:spPr>
          <p:txBody>
            <a:bodyPr wrap="square" rtlCol="0">
              <a:spAutoFit/>
            </a:bodyPr>
            <a:lstStyle/>
            <a:p>
              <a:pPr algn="ctr"/>
              <a:r>
                <a:rPr lang="el-GR" b="1" dirty="0">
                  <a:solidFill>
                    <a:srgbClr val="FF0000"/>
                  </a:solidFill>
                </a:rPr>
                <a:t>Ευρέα Δίκτυα</a:t>
              </a:r>
              <a:endParaRPr lang="en-US" b="1" dirty="0">
                <a:solidFill>
                  <a:srgbClr val="FF0000"/>
                </a:solidFill>
              </a:endParaRPr>
            </a:p>
            <a:p>
              <a:pPr algn="ctr"/>
              <a:r>
                <a:rPr lang="en-US" b="1" dirty="0">
                  <a:solidFill>
                    <a:srgbClr val="FF0000"/>
                  </a:solidFill>
                </a:rPr>
                <a:t>(WANs)</a:t>
              </a:r>
              <a:endParaRPr lang="el-GR" b="1" dirty="0">
                <a:solidFill>
                  <a:srgbClr val="FF0000"/>
                </a:solidFill>
              </a:endParaRPr>
            </a:p>
          </p:txBody>
        </p:sp>
      </p:grpSp>
    </p:spTree>
    <p:extLst>
      <p:ext uri="{BB962C8B-B14F-4D97-AF65-F5344CB8AC3E}">
        <p14:creationId xmlns:p14="http://schemas.microsoft.com/office/powerpoint/2010/main" val="1987661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1371599" y="1828800"/>
            <a:ext cx="7239001" cy="2862322"/>
          </a:xfrm>
          <a:prstGeom prst="rect">
            <a:avLst/>
          </a:prstGeom>
          <a:noFill/>
          <a:ln w="9525">
            <a:noFill/>
            <a:miter lim="800000"/>
            <a:headEnd/>
            <a:tailEnd/>
          </a:ln>
        </p:spPr>
        <p:txBody>
          <a:bodyPr wrap="square">
            <a:spAutoFit/>
          </a:bodyPr>
          <a:lstStyle/>
          <a:p>
            <a:pPr algn="ctr" eaLnBrk="1" hangingPunct="1">
              <a:defRPr/>
            </a:pPr>
            <a:r>
              <a:rPr lang="el-GR" sz="6000" b="1" dirty="0">
                <a:solidFill>
                  <a:srgbClr val="000000"/>
                </a:solidFill>
              </a:rPr>
              <a:t>Ενσωματωμένα Συστήματα</a:t>
            </a:r>
          </a:p>
          <a:p>
            <a:pPr algn="ctr" eaLnBrk="1" hangingPunct="1">
              <a:defRPr/>
            </a:pPr>
            <a:r>
              <a:rPr lang="el-GR" sz="6000" b="1" dirty="0">
                <a:solidFill>
                  <a:srgbClr val="000000"/>
                </a:solidFill>
              </a:rPr>
              <a:t>Πραγματικού Χρόνου</a:t>
            </a:r>
          </a:p>
        </p:txBody>
      </p:sp>
    </p:spTree>
    <p:extLst>
      <p:ext uri="{BB962C8B-B14F-4D97-AF65-F5344CB8AC3E}">
        <p14:creationId xmlns:p14="http://schemas.microsoft.com/office/powerpoint/2010/main" val="920406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738" y="152400"/>
            <a:ext cx="8323262" cy="6832640"/>
          </a:xfrm>
          <a:prstGeom prst="rect">
            <a:avLst/>
          </a:prstGeom>
          <a:noFill/>
        </p:spPr>
        <p:txBody>
          <a:bodyPr wrap="square" rtlCol="0">
            <a:spAutoFit/>
          </a:bodyPr>
          <a:lstStyle/>
          <a:p>
            <a:pPr algn="ctr">
              <a:spcAft>
                <a:spcPts val="1200"/>
              </a:spcAft>
            </a:pPr>
            <a:r>
              <a:rPr lang="en-US" sz="2800" b="1" dirty="0"/>
              <a:t>Embedded Systems</a:t>
            </a:r>
            <a:endParaRPr lang="en-US" sz="2800" dirty="0"/>
          </a:p>
          <a:p>
            <a:pPr marL="179388" indent="-179388">
              <a:spcAft>
                <a:spcPts val="600"/>
              </a:spcAft>
              <a:buFont typeface="Arial" panose="020B0604020202020204" pitchFamily="34" charset="0"/>
              <a:buChar char="•"/>
            </a:pPr>
            <a:r>
              <a:rPr lang="en-US" sz="2000" b="1" dirty="0"/>
              <a:t>Embedded Systems are  hardware-and-software computer systems that perform a dedicated function with a larger system or device</a:t>
            </a:r>
            <a:r>
              <a:rPr lang="en-US" sz="2000" dirty="0"/>
              <a:t>. </a:t>
            </a:r>
            <a:r>
              <a:rPr lang="en-US" sz="2000" b="1" dirty="0"/>
              <a:t>An embedded system typically consists of a microcontroller, also called a computer-on-a-chip. Microcontrollers are equipped with a CPU, memory (RAM and ROM), I/O ports, a communication bus, timers/counters, and DAC/ADC converters. </a:t>
            </a:r>
          </a:p>
          <a:p>
            <a:pPr marL="179388" indent="-179388">
              <a:spcAft>
                <a:spcPts val="600"/>
              </a:spcAft>
              <a:buFont typeface="Arial" panose="020B0604020202020204" pitchFamily="34" charset="0"/>
              <a:buChar char="•"/>
            </a:pPr>
            <a:r>
              <a:rPr lang="en-US" sz="2000" dirty="0"/>
              <a:t>Embedded systems </a:t>
            </a:r>
            <a:r>
              <a:rPr lang="en-US" sz="2000" dirty="0" smtClean="0"/>
              <a:t>characteristics:</a:t>
            </a:r>
            <a:endParaRPr lang="en-US" sz="2000" dirty="0"/>
          </a:p>
          <a:p>
            <a:pPr marL="457200" lvl="0" indent="-276225">
              <a:spcAft>
                <a:spcPts val="600"/>
              </a:spcAft>
              <a:buFont typeface="Wingdings" panose="05000000000000000000" pitchFamily="2" charset="2"/>
              <a:buChar char="ü"/>
            </a:pPr>
            <a:r>
              <a:rPr lang="en-US" sz="2000" b="1" dirty="0"/>
              <a:t>Embedded systems are application-specific.</a:t>
            </a:r>
            <a:r>
              <a:rPr lang="en-US" sz="2000" dirty="0"/>
              <a:t> </a:t>
            </a:r>
            <a:r>
              <a:rPr lang="en-US" sz="2000" dirty="0" smtClean="0"/>
              <a:t>An embedded device is programmed and optimized to run one specific application that satisfies its real world function.</a:t>
            </a:r>
            <a:endParaRPr lang="el-GR" sz="2000" dirty="0" smtClean="0"/>
          </a:p>
          <a:p>
            <a:pPr marL="457200" indent="-276225">
              <a:spcAft>
                <a:spcPts val="600"/>
              </a:spcAft>
              <a:buFont typeface="Wingdings" panose="05000000000000000000" pitchFamily="2" charset="2"/>
              <a:buChar char="ü"/>
            </a:pPr>
            <a:r>
              <a:rPr lang="en-US" sz="2000" b="1" dirty="0" smtClean="0"/>
              <a:t>Embedded systems do not always have a user interface. </a:t>
            </a:r>
            <a:r>
              <a:rPr lang="en-US" sz="2000" dirty="0" smtClean="0"/>
              <a:t>An embedded system is often hidden inside a device such that the user does not interact directly with the embedded system itself. Embedded systems typically receive input from sensors or a connected data source instead of directly from the user.</a:t>
            </a:r>
          </a:p>
          <a:p>
            <a:pPr marL="457200" indent="-276225">
              <a:spcAft>
                <a:spcPts val="600"/>
              </a:spcAft>
              <a:buFont typeface="Wingdings" panose="05000000000000000000" pitchFamily="2" charset="2"/>
              <a:buChar char="ü"/>
            </a:pPr>
            <a:r>
              <a:rPr lang="en-US" sz="2000" b="1" dirty="0"/>
              <a:t>Embedded systems are hardware and software. </a:t>
            </a:r>
            <a:r>
              <a:rPr lang="en-US" sz="2000" dirty="0"/>
              <a:t>An embedded device consists of a software application that delivers a specific function or service, along with the necessary hardware to run the application in the live environment. </a:t>
            </a:r>
          </a:p>
        </p:txBody>
      </p:sp>
    </p:spTree>
    <p:extLst>
      <p:ext uri="{BB962C8B-B14F-4D97-AF65-F5344CB8AC3E}">
        <p14:creationId xmlns:p14="http://schemas.microsoft.com/office/powerpoint/2010/main" val="1603942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9616" y="0"/>
            <a:ext cx="8077200" cy="5909310"/>
          </a:xfrm>
          <a:prstGeom prst="rect">
            <a:avLst/>
          </a:prstGeom>
          <a:noFill/>
        </p:spPr>
        <p:txBody>
          <a:bodyPr wrap="square" rtlCol="0">
            <a:spAutoFit/>
          </a:bodyPr>
          <a:lstStyle/>
          <a:p>
            <a:pPr algn="ctr">
              <a:spcAft>
                <a:spcPts val="1200"/>
              </a:spcAft>
            </a:pPr>
            <a:r>
              <a:rPr lang="en-US" sz="2800" b="1" dirty="0"/>
              <a:t>Embedded Systems</a:t>
            </a:r>
            <a:endParaRPr lang="en-US" sz="2800" dirty="0"/>
          </a:p>
          <a:p>
            <a:pPr marL="179388" indent="-179388">
              <a:spcAft>
                <a:spcPts val="600"/>
              </a:spcAft>
              <a:buFont typeface="Arial" panose="020B0604020202020204" pitchFamily="34" charset="0"/>
              <a:buChar char="•"/>
            </a:pPr>
            <a:r>
              <a:rPr lang="en-US" sz="2000" dirty="0" smtClean="0"/>
              <a:t>Part </a:t>
            </a:r>
            <a:r>
              <a:rPr lang="en-US" sz="2000" dirty="0"/>
              <a:t>of what makes embedded system design so challenging are the numerous </a:t>
            </a:r>
            <a:r>
              <a:rPr lang="en-US" sz="2000" b="1" dirty="0"/>
              <a:t>design constraints </a:t>
            </a:r>
            <a:r>
              <a:rPr lang="en-US" sz="2000" dirty="0"/>
              <a:t>that any embedded system requires. These can include </a:t>
            </a:r>
            <a:r>
              <a:rPr lang="en-US" sz="2000" b="1" dirty="0"/>
              <a:t>power consumption, limited memory, I/O availability, temperature, spatial constraints, and of course overall cost. For some embedded systems, particularly for distributed (networked) embedded systems, important constraint is time (network performance).</a:t>
            </a:r>
          </a:p>
          <a:p>
            <a:pPr marL="179388" indent="-179388">
              <a:spcAft>
                <a:spcPts val="600"/>
              </a:spcAft>
              <a:buFont typeface="Arial" panose="020B0604020202020204" pitchFamily="34" charset="0"/>
              <a:buChar char="•"/>
            </a:pPr>
            <a:r>
              <a:rPr lang="en-US" sz="2000" b="1" dirty="0"/>
              <a:t>When a system has to respond to an event or request within a strictly defined time, we call this a real-time system. This defined time is referred to as a deadline. These systems must be predictable and therefore are by definition deterministic. </a:t>
            </a:r>
            <a:endParaRPr lang="el-GR" sz="2000" b="1" dirty="0"/>
          </a:p>
          <a:p>
            <a:pPr marL="179388" indent="-179388">
              <a:spcAft>
                <a:spcPts val="600"/>
              </a:spcAft>
              <a:buFont typeface="Arial" panose="020B0604020202020204" pitchFamily="34" charset="0"/>
              <a:buChar char="•"/>
            </a:pPr>
            <a:r>
              <a:rPr lang="en-US" sz="2000" dirty="0"/>
              <a:t>Real-time embedded systems are widespread in consumer, industrial, medical, and military applications. Examples of real-time embedded systems are “mission critical” applications like aircraft controls, anti-lock braking systems, pacemakers, and programmable logic controllers.</a:t>
            </a:r>
          </a:p>
          <a:p>
            <a:pPr>
              <a:spcAft>
                <a:spcPts val="600"/>
              </a:spcAft>
            </a:pPr>
            <a:endParaRPr lang="en-US" sz="2000" b="1" dirty="0"/>
          </a:p>
          <a:p>
            <a:pPr lvl="0">
              <a:spcAft>
                <a:spcPts val="600"/>
              </a:spcAft>
            </a:pPr>
            <a:endParaRPr lang="en-US" sz="2000" b="1" dirty="0"/>
          </a:p>
        </p:txBody>
      </p:sp>
    </p:spTree>
    <p:extLst>
      <p:ext uri="{BB962C8B-B14F-4D97-AF65-F5344CB8AC3E}">
        <p14:creationId xmlns:p14="http://schemas.microsoft.com/office/powerpoint/2010/main" val="169368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0"/>
            <a:ext cx="8229600" cy="7217360"/>
          </a:xfrm>
          <a:prstGeom prst="rect">
            <a:avLst/>
          </a:prstGeom>
          <a:noFill/>
        </p:spPr>
        <p:txBody>
          <a:bodyPr wrap="square" rtlCol="0">
            <a:spAutoFit/>
          </a:bodyPr>
          <a:lstStyle/>
          <a:p>
            <a:pPr algn="ctr">
              <a:spcAft>
                <a:spcPts val="600"/>
              </a:spcAft>
            </a:pPr>
            <a:r>
              <a:rPr lang="en-US" sz="2800" b="1" dirty="0"/>
              <a:t>Real-Time and Networked Embedded Systems</a:t>
            </a:r>
          </a:p>
          <a:p>
            <a:pPr marL="179388" indent="-179388">
              <a:spcAft>
                <a:spcPts val="600"/>
              </a:spcAft>
              <a:buFont typeface="Arial" panose="020B0604020202020204" pitchFamily="34" charset="0"/>
              <a:buChar char="•"/>
            </a:pPr>
            <a:r>
              <a:rPr lang="en-US" sz="2000" dirty="0">
                <a:solidFill>
                  <a:srgbClr val="FF0000"/>
                </a:solidFill>
              </a:rPr>
              <a:t>Real-time and networked embedded systems are important bidirectional bridges between the physical and the information worlds. Embedded intelligence can be viewed </a:t>
            </a:r>
            <a:r>
              <a:rPr lang="en-US" sz="2000" b="1" dirty="0">
                <a:solidFill>
                  <a:srgbClr val="FF0000"/>
                </a:solidFill>
              </a:rPr>
              <a:t>as a society and economy emerging “neural system”. </a:t>
            </a:r>
          </a:p>
          <a:p>
            <a:pPr marL="179388" indent="-179388">
              <a:spcAft>
                <a:spcPts val="600"/>
              </a:spcAft>
              <a:buFont typeface="Arial" panose="020B0604020202020204" pitchFamily="34" charset="0"/>
              <a:buChar char="•"/>
            </a:pPr>
            <a:r>
              <a:rPr lang="en-US" sz="2000" dirty="0"/>
              <a:t>As cost/performance improves, everyday life connected objects increasingly rely on distributed embedded intelligence in an ever-growing array of application fields, specialized technologies, and engineering disciplines. </a:t>
            </a:r>
            <a:endParaRPr lang="el-GR" sz="2000" dirty="0"/>
          </a:p>
          <a:p>
            <a:pPr marL="179388" indent="-179388">
              <a:spcAft>
                <a:spcPts val="600"/>
              </a:spcAft>
              <a:buFont typeface="Arial" panose="020B0604020202020204" pitchFamily="34" charset="0"/>
              <a:buChar char="•"/>
            </a:pPr>
            <a:r>
              <a:rPr lang="en-US" sz="2000" dirty="0"/>
              <a:t>While </a:t>
            </a:r>
            <a:r>
              <a:rPr lang="en-US" sz="2000" b="1" dirty="0"/>
              <a:t>this process gradually builds the Internet of Things (IoT),</a:t>
            </a:r>
            <a:r>
              <a:rPr lang="en-US" sz="2000" dirty="0"/>
              <a:t> it exposes a series of specific non-trivial timing and other extra-functional requirements and system properties. </a:t>
            </a:r>
            <a:endParaRPr lang="en-US" sz="2000" dirty="0" smtClean="0"/>
          </a:p>
          <a:p>
            <a:pPr marL="179388" indent="-179388">
              <a:spcAft>
                <a:spcPts val="600"/>
              </a:spcAft>
              <a:buFont typeface="Arial" panose="020B0604020202020204" pitchFamily="34" charset="0"/>
              <a:buChar char="•"/>
            </a:pPr>
            <a:r>
              <a:rPr lang="en-US" sz="2000" b="1" dirty="0" smtClean="0">
                <a:solidFill>
                  <a:srgbClr val="FF0000"/>
                </a:solidFill>
              </a:rPr>
              <a:t>Most </a:t>
            </a:r>
            <a:r>
              <a:rPr lang="en-US" sz="2000" b="1" dirty="0">
                <a:solidFill>
                  <a:srgbClr val="FF0000"/>
                </a:solidFill>
              </a:rPr>
              <a:t>embedded systems are cost-sensitive and with real-time constraints, optimized for power and specific tasks, </a:t>
            </a:r>
            <a:r>
              <a:rPr lang="en-US" sz="2000" b="1" dirty="0" smtClean="0">
                <a:solidFill>
                  <a:srgbClr val="FF0000"/>
                </a:solidFill>
              </a:rPr>
              <a:t>often </a:t>
            </a:r>
            <a:r>
              <a:rPr lang="en-US" sz="2000" b="1" dirty="0">
                <a:solidFill>
                  <a:srgbClr val="FF0000"/>
                </a:solidFill>
              </a:rPr>
              <a:t>resource-constrained, which need to operate under extreme environmental conditions, and where reliability and security can have severe implications</a:t>
            </a:r>
            <a:r>
              <a:rPr lang="en-US" sz="2000" b="1" dirty="0" smtClean="0">
                <a:solidFill>
                  <a:srgbClr val="FF0000"/>
                </a:solidFill>
              </a:rPr>
              <a:t>.</a:t>
            </a:r>
          </a:p>
          <a:p>
            <a:pPr marL="179388" indent="-179388">
              <a:spcAft>
                <a:spcPts val="600"/>
              </a:spcAft>
              <a:buFont typeface="Arial" panose="020B0604020202020204" pitchFamily="34" charset="0"/>
              <a:buChar char="•"/>
            </a:pPr>
            <a:r>
              <a:rPr lang="en-US" sz="2000" b="1" dirty="0" smtClean="0">
                <a:solidFill>
                  <a:srgbClr val="FF0000"/>
                </a:solidFill>
              </a:rPr>
              <a:t>If </a:t>
            </a:r>
            <a:r>
              <a:rPr lang="en-US" sz="2000" b="1" dirty="0">
                <a:solidFill>
                  <a:srgbClr val="FF0000"/>
                </a:solidFill>
              </a:rPr>
              <a:t>missing a timing constraint is absolutely </a:t>
            </a:r>
            <a:r>
              <a:rPr lang="en-US" sz="2000" b="1" dirty="0" smtClean="0">
                <a:solidFill>
                  <a:srgbClr val="FF0000"/>
                </a:solidFill>
              </a:rPr>
              <a:t>unacceptable, this is a </a:t>
            </a:r>
            <a:r>
              <a:rPr lang="en-US" sz="2000" b="1" dirty="0">
                <a:solidFill>
                  <a:srgbClr val="FF0000"/>
                </a:solidFill>
              </a:rPr>
              <a:t>hard real-time system.</a:t>
            </a:r>
          </a:p>
          <a:p>
            <a:pPr marL="179388" indent="-179388">
              <a:spcAft>
                <a:spcPts val="600"/>
              </a:spcAft>
              <a:buFont typeface="Arial" panose="020B0604020202020204" pitchFamily="34" charset="0"/>
              <a:buChar char="•"/>
            </a:pPr>
            <a:r>
              <a:rPr lang="en-US" sz="2000" b="1" dirty="0">
                <a:solidFill>
                  <a:srgbClr val="FF0000"/>
                </a:solidFill>
              </a:rPr>
              <a:t>If missing a timing constraint is acceptable but </a:t>
            </a:r>
            <a:r>
              <a:rPr lang="en-US" sz="2000" b="1" dirty="0" smtClean="0">
                <a:solidFill>
                  <a:srgbClr val="FF0000"/>
                </a:solidFill>
              </a:rPr>
              <a:t>undesirable, it is a </a:t>
            </a:r>
            <a:r>
              <a:rPr lang="en-US" sz="2000" b="1" dirty="0">
                <a:solidFill>
                  <a:srgbClr val="FF0000"/>
                </a:solidFill>
              </a:rPr>
              <a:t>soft real-time system (consequences of missing those deadlines are often small or insignificant). </a:t>
            </a:r>
            <a:endParaRPr lang="en-US" sz="2000" b="1" dirty="0" smtClean="0">
              <a:solidFill>
                <a:srgbClr val="FF0000"/>
              </a:solidFill>
            </a:endParaRPr>
          </a:p>
          <a:p>
            <a:pPr marL="179388" indent="-179388">
              <a:spcAft>
                <a:spcPts val="600"/>
              </a:spcAft>
              <a:buFont typeface="Arial" panose="020B0604020202020204" pitchFamily="34" charset="0"/>
              <a:buChar char="•"/>
            </a:pPr>
            <a:endParaRPr lang="en-US" sz="2000" b="1" dirty="0">
              <a:solidFill>
                <a:srgbClr val="FF0000"/>
              </a:solidFill>
            </a:endParaRPr>
          </a:p>
        </p:txBody>
      </p:sp>
    </p:spTree>
    <p:extLst>
      <p:ext uri="{BB962C8B-B14F-4D97-AF65-F5344CB8AC3E}">
        <p14:creationId xmlns:p14="http://schemas.microsoft.com/office/powerpoint/2010/main" val="3026403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1295400" y="1981200"/>
            <a:ext cx="7427913" cy="2862322"/>
          </a:xfrm>
          <a:prstGeom prst="rect">
            <a:avLst/>
          </a:prstGeom>
          <a:noFill/>
          <a:ln w="9525">
            <a:noFill/>
            <a:miter lim="800000"/>
            <a:headEnd/>
            <a:tailEnd/>
          </a:ln>
        </p:spPr>
        <p:txBody>
          <a:bodyPr wrap="square">
            <a:spAutoFit/>
          </a:bodyPr>
          <a:lstStyle/>
          <a:p>
            <a:pPr algn="ctr" eaLnBrk="1" hangingPunct="1">
              <a:defRPr/>
            </a:pPr>
            <a:r>
              <a:rPr lang="el-GR" sz="6000" b="1" dirty="0">
                <a:solidFill>
                  <a:srgbClr val="000000"/>
                </a:solidFill>
              </a:rPr>
              <a:t>Δικτυακά Συστήματα </a:t>
            </a:r>
            <a:r>
              <a:rPr lang="el-GR" sz="6000" b="1" dirty="0" smtClean="0">
                <a:solidFill>
                  <a:srgbClr val="000000"/>
                </a:solidFill>
              </a:rPr>
              <a:t>για το Έξυπνο Πλέγμα</a:t>
            </a:r>
          </a:p>
          <a:p>
            <a:pPr algn="ctr" eaLnBrk="1" hangingPunct="1">
              <a:defRPr/>
            </a:pPr>
            <a:r>
              <a:rPr lang="el-GR" sz="6000" b="1" dirty="0" smtClean="0">
                <a:solidFill>
                  <a:srgbClr val="000000"/>
                </a:solidFill>
              </a:rPr>
              <a:t>(</a:t>
            </a:r>
            <a:r>
              <a:rPr lang="en-US" sz="6000" b="1" dirty="0" smtClean="0">
                <a:solidFill>
                  <a:srgbClr val="000000"/>
                </a:solidFill>
              </a:rPr>
              <a:t>Smart Grid)</a:t>
            </a:r>
            <a:endParaRPr lang="el-GR" sz="6000" b="1" dirty="0">
              <a:solidFill>
                <a:srgbClr val="000000"/>
              </a:solidFill>
            </a:endParaRPr>
          </a:p>
        </p:txBody>
      </p:sp>
    </p:spTree>
    <p:extLst>
      <p:ext uri="{BB962C8B-B14F-4D97-AF65-F5344CB8AC3E}">
        <p14:creationId xmlns:p14="http://schemas.microsoft.com/office/powerpoint/2010/main" val="546998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8409432" cy="7386638"/>
          </a:xfrm>
          <a:prstGeom prst="rect">
            <a:avLst/>
          </a:prstGeom>
          <a:noFill/>
        </p:spPr>
        <p:txBody>
          <a:bodyPr wrap="square" rtlCol="0">
            <a:spAutoFit/>
          </a:bodyPr>
          <a:lstStyle/>
          <a:p>
            <a:pPr lvl="0" algn="ctr"/>
            <a:r>
              <a:rPr lang="en-US" sz="2800" b="1" dirty="0" smtClean="0">
                <a:solidFill>
                  <a:prstClr val="black"/>
                </a:solidFill>
              </a:rPr>
              <a:t>Main Communication Structures </a:t>
            </a:r>
          </a:p>
          <a:p>
            <a:pPr lvl="0" algn="ctr">
              <a:spcAft>
                <a:spcPts val="600"/>
              </a:spcAft>
            </a:pPr>
            <a:r>
              <a:rPr lang="en-US" sz="2800" b="1" dirty="0" smtClean="0">
                <a:solidFill>
                  <a:prstClr val="black"/>
                </a:solidFill>
              </a:rPr>
              <a:t>for the Smart Energy Grid</a:t>
            </a:r>
            <a:endParaRPr lang="en-US" dirty="0" smtClean="0"/>
          </a:p>
          <a:p>
            <a:pPr>
              <a:spcAft>
                <a:spcPts val="600"/>
              </a:spcAft>
            </a:pPr>
            <a:r>
              <a:rPr lang="en-US" dirty="0" smtClean="0"/>
              <a:t>The </a:t>
            </a:r>
            <a:r>
              <a:rPr lang="en-US" dirty="0"/>
              <a:t>smart energy grid relies on advanced communication structures to enable efficient monitoring, control, and management of electricity generation, distribution, and consumption. Several communication technologies play key roles in the smart grid. Here are some of the main communication structures:</a:t>
            </a:r>
          </a:p>
          <a:p>
            <a:pPr>
              <a:spcAft>
                <a:spcPts val="600"/>
              </a:spcAft>
            </a:pPr>
            <a:r>
              <a:rPr lang="en-US" b="1" dirty="0" smtClean="0"/>
              <a:t>1. Advanced </a:t>
            </a:r>
            <a:r>
              <a:rPr lang="en-US" b="1" dirty="0"/>
              <a:t>Metering Infrastructure (AMI):</a:t>
            </a:r>
          </a:p>
          <a:p>
            <a:pPr>
              <a:spcAft>
                <a:spcPts val="600"/>
              </a:spcAft>
            </a:pPr>
            <a:r>
              <a:rPr lang="en-US" dirty="0"/>
              <a:t>        Smart Meters: Smart meters are a crucial component of the AMI. They provide real-time data on energy consumption and enable two-way communication between the utility company and the end-user. This helps in remote meter reading, outage detection, and demand response.</a:t>
            </a:r>
          </a:p>
          <a:p>
            <a:pPr>
              <a:spcAft>
                <a:spcPts val="600"/>
              </a:spcAft>
            </a:pPr>
            <a:r>
              <a:rPr lang="en-US" dirty="0" smtClean="0"/>
              <a:t> </a:t>
            </a:r>
            <a:r>
              <a:rPr lang="en-US" b="1" dirty="0" smtClean="0"/>
              <a:t>2. SCADA </a:t>
            </a:r>
            <a:r>
              <a:rPr lang="en-US" b="1" dirty="0"/>
              <a:t>(Supervisory Control and Data Acquisition) Systems:</a:t>
            </a:r>
          </a:p>
          <a:p>
            <a:pPr>
              <a:spcAft>
                <a:spcPts val="600"/>
              </a:spcAft>
            </a:pPr>
            <a:r>
              <a:rPr lang="en-US" dirty="0"/>
              <a:t>        SCADA systems monitor and control the grid's physical components, such as substations, power plants, and distribution networks. Communication in SCADA systems is often achieved through a combination of wired and wireless technologies to ensure real-time data exchange.</a:t>
            </a:r>
          </a:p>
          <a:p>
            <a:pPr>
              <a:spcAft>
                <a:spcPts val="600"/>
              </a:spcAft>
            </a:pPr>
            <a:r>
              <a:rPr lang="en-US" dirty="0" smtClean="0"/>
              <a:t> </a:t>
            </a:r>
            <a:r>
              <a:rPr lang="en-US" b="1" dirty="0" smtClean="0"/>
              <a:t>3. Wide </a:t>
            </a:r>
            <a:r>
              <a:rPr lang="en-US" b="1" dirty="0"/>
              <a:t>Area Monitoring Systems (WAMS):</a:t>
            </a:r>
          </a:p>
          <a:p>
            <a:pPr>
              <a:spcAft>
                <a:spcPts val="600"/>
              </a:spcAft>
            </a:pPr>
            <a:r>
              <a:rPr lang="en-US" dirty="0"/>
              <a:t>        WAMS involves the use of sensors, phasor measurement units (PMUs), and communication networks to monitor the health and performance of the power system over a wide geographic area. It helps in detecting and responding to grid disturbances quickly.</a:t>
            </a:r>
          </a:p>
          <a:p>
            <a:endParaRPr lang="en-US" dirty="0"/>
          </a:p>
          <a:p>
            <a:r>
              <a:rPr lang="en-US" dirty="0" smtClean="0"/>
              <a:t>.</a:t>
            </a:r>
            <a:endParaRPr lang="en-US" dirty="0"/>
          </a:p>
        </p:txBody>
      </p:sp>
    </p:spTree>
    <p:extLst>
      <p:ext uri="{BB962C8B-B14F-4D97-AF65-F5344CB8AC3E}">
        <p14:creationId xmlns:p14="http://schemas.microsoft.com/office/powerpoint/2010/main" val="27452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1371599" y="2438400"/>
            <a:ext cx="7239001" cy="1015663"/>
          </a:xfrm>
          <a:prstGeom prst="rect">
            <a:avLst/>
          </a:prstGeom>
          <a:noFill/>
          <a:ln w="9525">
            <a:noFill/>
            <a:miter lim="800000"/>
            <a:headEnd/>
            <a:tailEnd/>
          </a:ln>
        </p:spPr>
        <p:txBody>
          <a:bodyPr wrap="square">
            <a:spAutoFit/>
          </a:bodyPr>
          <a:lstStyle/>
          <a:p>
            <a:pPr algn="ctr" eaLnBrk="1" hangingPunct="1">
              <a:defRPr/>
            </a:pPr>
            <a:r>
              <a:rPr lang="el-GR" sz="6000" b="1" dirty="0">
                <a:solidFill>
                  <a:srgbClr val="000000"/>
                </a:solidFill>
              </a:rPr>
              <a:t>Εισαγωγή</a:t>
            </a:r>
          </a:p>
        </p:txBody>
      </p:sp>
    </p:spTree>
    <p:extLst>
      <p:ext uri="{BB962C8B-B14F-4D97-AF65-F5344CB8AC3E}">
        <p14:creationId xmlns:p14="http://schemas.microsoft.com/office/powerpoint/2010/main" val="1312384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8409432" cy="6555641"/>
          </a:xfrm>
          <a:prstGeom prst="rect">
            <a:avLst/>
          </a:prstGeom>
          <a:noFill/>
        </p:spPr>
        <p:txBody>
          <a:bodyPr wrap="square" rtlCol="0">
            <a:spAutoFit/>
          </a:bodyPr>
          <a:lstStyle/>
          <a:p>
            <a:pPr lvl="0" algn="ctr"/>
            <a:r>
              <a:rPr lang="en-US" sz="2800" b="1" dirty="0" smtClean="0">
                <a:solidFill>
                  <a:prstClr val="black"/>
                </a:solidFill>
              </a:rPr>
              <a:t>Main Communication Structures </a:t>
            </a:r>
          </a:p>
          <a:p>
            <a:pPr lvl="0" algn="ctr">
              <a:spcAft>
                <a:spcPts val="600"/>
              </a:spcAft>
            </a:pPr>
            <a:r>
              <a:rPr lang="en-US" sz="2800" b="1" dirty="0" smtClean="0">
                <a:solidFill>
                  <a:prstClr val="black"/>
                </a:solidFill>
              </a:rPr>
              <a:t>for the Smart Energy Grid</a:t>
            </a:r>
            <a:endParaRPr lang="en-US" dirty="0" smtClean="0"/>
          </a:p>
          <a:p>
            <a:pPr>
              <a:spcAft>
                <a:spcPts val="600"/>
              </a:spcAft>
            </a:pPr>
            <a:r>
              <a:rPr lang="en-US" b="1" dirty="0" smtClean="0"/>
              <a:t>4.  </a:t>
            </a:r>
            <a:r>
              <a:rPr lang="en-US" b="1" dirty="0"/>
              <a:t>Distribution Automation (DA):</a:t>
            </a:r>
          </a:p>
          <a:p>
            <a:pPr>
              <a:spcAft>
                <a:spcPts val="600"/>
              </a:spcAft>
            </a:pPr>
            <a:r>
              <a:rPr lang="en-US" dirty="0"/>
              <a:t>        DA systems use communication technologies to automate the control and monitoring of distribution systems. This includes the use of sensors, smart switches, and communication networks to optimize grid performance, reduce losses, and enhance reliability.</a:t>
            </a:r>
          </a:p>
          <a:p>
            <a:pPr>
              <a:spcAft>
                <a:spcPts val="600"/>
              </a:spcAft>
            </a:pPr>
            <a:r>
              <a:rPr lang="en-US" dirty="0" smtClean="0"/>
              <a:t> </a:t>
            </a:r>
            <a:r>
              <a:rPr lang="en-US" b="1" dirty="0" smtClean="0"/>
              <a:t>5.  </a:t>
            </a:r>
            <a:r>
              <a:rPr lang="en-US" b="1" dirty="0"/>
              <a:t>Substation Automation:</a:t>
            </a:r>
          </a:p>
          <a:p>
            <a:pPr>
              <a:spcAft>
                <a:spcPts val="600"/>
              </a:spcAft>
            </a:pPr>
            <a:r>
              <a:rPr lang="en-US" dirty="0"/>
              <a:t>        Substation automation involves the integration of intelligent electronic devices (IEDs) within substations. Communication networks enable these devices to exchange information, facilitating real-time monitoring and control of substation equipment.</a:t>
            </a:r>
          </a:p>
          <a:p>
            <a:pPr>
              <a:spcAft>
                <a:spcPts val="600"/>
              </a:spcAft>
            </a:pPr>
            <a:r>
              <a:rPr lang="en-US" b="1" dirty="0" smtClean="0"/>
              <a:t>6.  </a:t>
            </a:r>
            <a:r>
              <a:rPr lang="en-US" b="1" dirty="0"/>
              <a:t>Home Area Networks (HAN) and Building Automation:</a:t>
            </a:r>
          </a:p>
          <a:p>
            <a:pPr>
              <a:spcAft>
                <a:spcPts val="600"/>
              </a:spcAft>
            </a:pPr>
            <a:r>
              <a:rPr lang="en-US" dirty="0"/>
              <a:t>        HAN connects smart devices within homes and buildings to the smart grid. This enables consumers to monitor and control their energy consumption and participate in demand response programs. Communication may occur through wired or wireless connections.</a:t>
            </a:r>
          </a:p>
          <a:p>
            <a:pPr>
              <a:spcAft>
                <a:spcPts val="600"/>
              </a:spcAft>
            </a:pPr>
            <a:r>
              <a:rPr lang="en-US" b="1" dirty="0" smtClean="0"/>
              <a:t>7.  </a:t>
            </a:r>
            <a:r>
              <a:rPr lang="en-US" b="1" dirty="0"/>
              <a:t>Demand Response (DR) Systems:</a:t>
            </a:r>
          </a:p>
          <a:p>
            <a:pPr>
              <a:spcAft>
                <a:spcPts val="600"/>
              </a:spcAft>
            </a:pPr>
            <a:r>
              <a:rPr lang="en-US" dirty="0"/>
              <a:t>        DR systems use communication networks to enable utilities to send signals to consumers or automated systems to adjust electricity consumption during peak periods. This helps in balancing supply and demand on the grid</a:t>
            </a:r>
            <a:r>
              <a:rPr lang="en-US" dirty="0" smtClean="0"/>
              <a:t>.</a:t>
            </a:r>
            <a:endParaRPr lang="en-US" dirty="0"/>
          </a:p>
        </p:txBody>
      </p:sp>
    </p:spTree>
    <p:extLst>
      <p:ext uri="{BB962C8B-B14F-4D97-AF65-F5344CB8AC3E}">
        <p14:creationId xmlns:p14="http://schemas.microsoft.com/office/powerpoint/2010/main" val="4022941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8409432" cy="4385816"/>
          </a:xfrm>
          <a:prstGeom prst="rect">
            <a:avLst/>
          </a:prstGeom>
          <a:noFill/>
        </p:spPr>
        <p:txBody>
          <a:bodyPr wrap="square" rtlCol="0">
            <a:spAutoFit/>
          </a:bodyPr>
          <a:lstStyle/>
          <a:p>
            <a:pPr lvl="0" algn="ctr"/>
            <a:r>
              <a:rPr lang="en-US" sz="2800" b="1" dirty="0" smtClean="0">
                <a:solidFill>
                  <a:prstClr val="black"/>
                </a:solidFill>
              </a:rPr>
              <a:t>Main Communication Structures </a:t>
            </a:r>
          </a:p>
          <a:p>
            <a:pPr lvl="0" algn="ctr">
              <a:spcAft>
                <a:spcPts val="600"/>
              </a:spcAft>
            </a:pPr>
            <a:r>
              <a:rPr lang="en-US" sz="2800" b="1" dirty="0" smtClean="0">
                <a:solidFill>
                  <a:prstClr val="black"/>
                </a:solidFill>
              </a:rPr>
              <a:t>for the Smart Energy Grid</a:t>
            </a:r>
            <a:endParaRPr lang="en-US" dirty="0" smtClean="0"/>
          </a:p>
          <a:p>
            <a:pPr>
              <a:spcAft>
                <a:spcPts val="600"/>
              </a:spcAft>
            </a:pPr>
            <a:r>
              <a:rPr lang="en-US" b="1" dirty="0" smtClean="0"/>
              <a:t>8.  </a:t>
            </a:r>
            <a:r>
              <a:rPr lang="en-US" b="1" dirty="0"/>
              <a:t>Wireless Communication Technologies:</a:t>
            </a:r>
          </a:p>
          <a:p>
            <a:pPr>
              <a:spcAft>
                <a:spcPts val="600"/>
              </a:spcAft>
            </a:pPr>
            <a:r>
              <a:rPr lang="en-US" dirty="0"/>
              <a:t>        Various wireless technologies, such as Wi-Fi, cellular networks, and radio frequency (RF) communication, are employed in different parts of the smart grid for data transmission. These technologies support connectivity in both urban and remote areas.</a:t>
            </a:r>
          </a:p>
          <a:p>
            <a:pPr>
              <a:spcAft>
                <a:spcPts val="600"/>
              </a:spcAft>
            </a:pPr>
            <a:r>
              <a:rPr lang="en-US" b="1" dirty="0" smtClean="0"/>
              <a:t>9.  </a:t>
            </a:r>
            <a:r>
              <a:rPr lang="en-US" b="1" dirty="0"/>
              <a:t>Internet of Things (</a:t>
            </a:r>
            <a:r>
              <a:rPr lang="en-US" b="1" dirty="0" err="1"/>
              <a:t>IoT</a:t>
            </a:r>
            <a:r>
              <a:rPr lang="en-US" b="1" dirty="0"/>
              <a:t>) Integration:</a:t>
            </a:r>
          </a:p>
          <a:p>
            <a:pPr>
              <a:spcAft>
                <a:spcPts val="600"/>
              </a:spcAft>
            </a:pPr>
            <a:r>
              <a:rPr lang="en-US" dirty="0"/>
              <a:t>        </a:t>
            </a:r>
            <a:r>
              <a:rPr lang="en-US" dirty="0" err="1"/>
              <a:t>IoT</a:t>
            </a:r>
            <a:r>
              <a:rPr lang="en-US" dirty="0"/>
              <a:t> devices, equipped with sensors and actuators, can be integrated into the smart grid to enhance monitoring and control capabilities. These devices communicate with each other and with central systems to exchange information.</a:t>
            </a:r>
          </a:p>
          <a:p>
            <a:pPr>
              <a:spcAft>
                <a:spcPts val="600"/>
              </a:spcAft>
            </a:pPr>
            <a:r>
              <a:rPr lang="en-US" b="1" dirty="0" smtClean="0"/>
              <a:t>The </a:t>
            </a:r>
            <a:r>
              <a:rPr lang="en-US" b="1" dirty="0"/>
              <a:t>combination of these communication structures forms a comprehensive framework for the smart energy grid, allowing for </a:t>
            </a:r>
            <a:r>
              <a:rPr lang="en-US" b="1" dirty="0">
                <a:solidFill>
                  <a:srgbClr val="FF0000"/>
                </a:solidFill>
              </a:rPr>
              <a:t>real-time</a:t>
            </a:r>
            <a:r>
              <a:rPr lang="en-US" b="1" dirty="0"/>
              <a:t> data exchange, remote monitoring, and improved overall </a:t>
            </a:r>
            <a:r>
              <a:rPr lang="en-US" b="1" dirty="0">
                <a:solidFill>
                  <a:srgbClr val="FF0000"/>
                </a:solidFill>
              </a:rPr>
              <a:t>efficiency and reliability</a:t>
            </a:r>
            <a:r>
              <a:rPr lang="en-US" b="1" dirty="0"/>
              <a:t>.</a:t>
            </a:r>
          </a:p>
        </p:txBody>
      </p:sp>
    </p:spTree>
    <p:extLst>
      <p:ext uri="{BB962C8B-B14F-4D97-AF65-F5344CB8AC3E}">
        <p14:creationId xmlns:p14="http://schemas.microsoft.com/office/powerpoint/2010/main" val="2927734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1295400" y="990600"/>
            <a:ext cx="7427913" cy="4708981"/>
          </a:xfrm>
          <a:prstGeom prst="rect">
            <a:avLst/>
          </a:prstGeom>
          <a:noFill/>
          <a:ln w="9525">
            <a:noFill/>
            <a:miter lim="800000"/>
            <a:headEnd/>
            <a:tailEnd/>
          </a:ln>
        </p:spPr>
        <p:txBody>
          <a:bodyPr wrap="square">
            <a:spAutoFit/>
          </a:bodyPr>
          <a:lstStyle/>
          <a:p>
            <a:pPr algn="ctr" eaLnBrk="1" hangingPunct="1">
              <a:defRPr/>
            </a:pPr>
            <a:r>
              <a:rPr lang="el-GR" sz="6000" b="1" dirty="0">
                <a:solidFill>
                  <a:srgbClr val="000000"/>
                </a:solidFill>
              </a:rPr>
              <a:t>Δικτυακά Συστήματα </a:t>
            </a:r>
            <a:r>
              <a:rPr lang="el-GR" sz="6000" b="1" dirty="0" smtClean="0">
                <a:solidFill>
                  <a:srgbClr val="000000"/>
                </a:solidFill>
              </a:rPr>
              <a:t>για Ενσύρματα/ Ασύρματα Τοπικά Δίκτυα Πραγματικού Χρόνου</a:t>
            </a:r>
            <a:endParaRPr lang="el-GR" sz="6000" b="1" dirty="0">
              <a:solidFill>
                <a:srgbClr val="000000"/>
              </a:solidFill>
            </a:endParaRPr>
          </a:p>
        </p:txBody>
      </p:sp>
    </p:spTree>
    <p:extLst>
      <p:ext uri="{BB962C8B-B14F-4D97-AF65-F5344CB8AC3E}">
        <p14:creationId xmlns:p14="http://schemas.microsoft.com/office/powerpoint/2010/main" val="1362984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8305800" cy="5124450"/>
          </a:xfrm>
          <a:prstGeom prst="rect">
            <a:avLst/>
          </a:prstGeom>
          <a:solidFill>
            <a:srgbClr val="FFFF00">
              <a:alpha val="32000"/>
            </a:srgbClr>
          </a:solidFill>
          <a:ln>
            <a:noFill/>
          </a:ln>
        </p:spPr>
      </p:pic>
      <p:sp>
        <p:nvSpPr>
          <p:cNvPr id="3" name="Oval 2"/>
          <p:cNvSpPr/>
          <p:nvPr/>
        </p:nvSpPr>
        <p:spPr>
          <a:xfrm>
            <a:off x="1371600" y="457200"/>
            <a:ext cx="5029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676400" y="2133600"/>
            <a:ext cx="5334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55064" y="3810000"/>
            <a:ext cx="5867400" cy="591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5815584" y="1005840"/>
            <a:ext cx="474793" cy="1207008"/>
          </a:xfrm>
          <a:custGeom>
            <a:avLst/>
            <a:gdLst>
              <a:gd name="connsiteX0" fmla="*/ 0 w 474793"/>
              <a:gd name="connsiteY0" fmla="*/ 0 h 1207008"/>
              <a:gd name="connsiteX1" fmla="*/ 466344 w 474793"/>
              <a:gd name="connsiteY1" fmla="*/ 356616 h 1207008"/>
              <a:gd name="connsiteX2" fmla="*/ 256032 w 474793"/>
              <a:gd name="connsiteY2" fmla="*/ 1207008 h 1207008"/>
            </a:gdLst>
            <a:ahLst/>
            <a:cxnLst>
              <a:cxn ang="0">
                <a:pos x="connsiteX0" y="connsiteY0"/>
              </a:cxn>
              <a:cxn ang="0">
                <a:pos x="connsiteX1" y="connsiteY1"/>
              </a:cxn>
              <a:cxn ang="0">
                <a:pos x="connsiteX2" y="connsiteY2"/>
              </a:cxn>
            </a:cxnLst>
            <a:rect l="l" t="t" r="r" b="b"/>
            <a:pathLst>
              <a:path w="474793" h="1207008">
                <a:moveTo>
                  <a:pt x="0" y="0"/>
                </a:moveTo>
                <a:cubicBezTo>
                  <a:pt x="211836" y="77724"/>
                  <a:pt x="423672" y="155448"/>
                  <a:pt x="466344" y="356616"/>
                </a:cubicBezTo>
                <a:cubicBezTo>
                  <a:pt x="509016" y="557784"/>
                  <a:pt x="382524" y="882396"/>
                  <a:pt x="256032" y="1207008"/>
                </a:cubicBezTo>
              </a:path>
            </a:pathLst>
          </a:custGeom>
          <a:noFill/>
          <a:ln w="38100">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300216" y="896112"/>
            <a:ext cx="1955555" cy="3108960"/>
          </a:xfrm>
          <a:custGeom>
            <a:avLst/>
            <a:gdLst>
              <a:gd name="connsiteX0" fmla="*/ 0 w 1955555"/>
              <a:gd name="connsiteY0" fmla="*/ 0 h 3108960"/>
              <a:gd name="connsiteX1" fmla="*/ 1920240 w 1955555"/>
              <a:gd name="connsiteY1" fmla="*/ 1225296 h 3108960"/>
              <a:gd name="connsiteX2" fmla="*/ 1060704 w 1955555"/>
              <a:gd name="connsiteY2" fmla="*/ 3108960 h 3108960"/>
            </a:gdLst>
            <a:ahLst/>
            <a:cxnLst>
              <a:cxn ang="0">
                <a:pos x="connsiteX0" y="connsiteY0"/>
              </a:cxn>
              <a:cxn ang="0">
                <a:pos x="connsiteX1" y="connsiteY1"/>
              </a:cxn>
              <a:cxn ang="0">
                <a:pos x="connsiteX2" y="connsiteY2"/>
              </a:cxn>
            </a:cxnLst>
            <a:rect l="l" t="t" r="r" b="b"/>
            <a:pathLst>
              <a:path w="1955555" h="3108960">
                <a:moveTo>
                  <a:pt x="0" y="0"/>
                </a:moveTo>
                <a:cubicBezTo>
                  <a:pt x="871728" y="353568"/>
                  <a:pt x="1743456" y="707136"/>
                  <a:pt x="1920240" y="1225296"/>
                </a:cubicBezTo>
                <a:cubicBezTo>
                  <a:pt x="2097024" y="1743456"/>
                  <a:pt x="1578864" y="2426208"/>
                  <a:pt x="1060704" y="3108960"/>
                </a:cubicBezTo>
              </a:path>
            </a:pathLst>
          </a:custGeom>
          <a:noFill/>
          <a:ln w="38100">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14416" y="2441448"/>
            <a:ext cx="2434583" cy="2254640"/>
          </a:xfrm>
          <a:custGeom>
            <a:avLst/>
            <a:gdLst>
              <a:gd name="connsiteX0" fmla="*/ 1389888 w 2434583"/>
              <a:gd name="connsiteY0" fmla="*/ 0 h 2254640"/>
              <a:gd name="connsiteX1" fmla="*/ 2432304 w 2434583"/>
              <a:gd name="connsiteY1" fmla="*/ 722376 h 2254640"/>
              <a:gd name="connsiteX2" fmla="*/ 1618488 w 2434583"/>
              <a:gd name="connsiteY2" fmla="*/ 2130552 h 2254640"/>
              <a:gd name="connsiteX3" fmla="*/ 0 w 2434583"/>
              <a:gd name="connsiteY3" fmla="*/ 2093976 h 2254640"/>
            </a:gdLst>
            <a:ahLst/>
            <a:cxnLst>
              <a:cxn ang="0">
                <a:pos x="connsiteX0" y="connsiteY0"/>
              </a:cxn>
              <a:cxn ang="0">
                <a:pos x="connsiteX1" y="connsiteY1"/>
              </a:cxn>
              <a:cxn ang="0">
                <a:pos x="connsiteX2" y="connsiteY2"/>
              </a:cxn>
              <a:cxn ang="0">
                <a:pos x="connsiteX3" y="connsiteY3"/>
              </a:cxn>
            </a:cxnLst>
            <a:rect l="l" t="t" r="r" b="b"/>
            <a:pathLst>
              <a:path w="2434583" h="2254640">
                <a:moveTo>
                  <a:pt x="1389888" y="0"/>
                </a:moveTo>
                <a:cubicBezTo>
                  <a:pt x="1892046" y="183642"/>
                  <a:pt x="2394204" y="367284"/>
                  <a:pt x="2432304" y="722376"/>
                </a:cubicBezTo>
                <a:cubicBezTo>
                  <a:pt x="2470404" y="1077468"/>
                  <a:pt x="2023872" y="1901952"/>
                  <a:pt x="1618488" y="2130552"/>
                </a:cubicBezTo>
                <a:cubicBezTo>
                  <a:pt x="1213104" y="2359152"/>
                  <a:pt x="606552" y="2226564"/>
                  <a:pt x="0" y="2093976"/>
                </a:cubicBezTo>
              </a:path>
            </a:pathLst>
          </a:custGeom>
          <a:noFill/>
          <a:ln w="38100">
            <a:solidFill>
              <a:srgbClr val="FF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962400" y="3048000"/>
            <a:ext cx="3657600" cy="447176"/>
            <a:chOff x="3962400" y="3048000"/>
            <a:chExt cx="3657600" cy="447176"/>
          </a:xfrm>
        </p:grpSpPr>
        <p:cxnSp>
          <p:nvCxnSpPr>
            <p:cNvPr id="8" name="Straight Connector 7"/>
            <p:cNvCxnSpPr/>
            <p:nvPr/>
          </p:nvCxnSpPr>
          <p:spPr>
            <a:xfrm>
              <a:off x="5105400" y="3048000"/>
              <a:ext cx="251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96000" y="3048000"/>
              <a:ext cx="76200" cy="155448"/>
            </a:xfrm>
            <a:prstGeom prst="straightConnector1">
              <a:avLst/>
            </a:prstGeom>
            <a:ln w="381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62400" y="3124200"/>
              <a:ext cx="3352800" cy="370976"/>
            </a:xfrm>
            <a:prstGeom prst="rect">
              <a:avLst/>
            </a:prstGeom>
            <a:solidFill>
              <a:srgbClr val="FFFF00">
                <a:alpha val="40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68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499"/>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 grpId="0" animBg="1"/>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28106" y="762000"/>
            <a:ext cx="648778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39859" y="3276600"/>
            <a:ext cx="2895600" cy="646331"/>
          </a:xfrm>
          <a:prstGeom prst="rect">
            <a:avLst/>
          </a:prstGeom>
          <a:noFill/>
        </p:spPr>
        <p:txBody>
          <a:bodyPr wrap="square" rtlCol="0">
            <a:spAutoFit/>
          </a:bodyPr>
          <a:lstStyle/>
          <a:p>
            <a:pPr algn="ctr"/>
            <a:r>
              <a:rPr lang="en-US" b="1" dirty="0">
                <a:solidFill>
                  <a:srgbClr val="FF0000"/>
                </a:solidFill>
              </a:rPr>
              <a:t>Application/</a:t>
            </a:r>
            <a:r>
              <a:rPr lang="en-US" b="1" dirty="0" err="1">
                <a:solidFill>
                  <a:srgbClr val="FF0000"/>
                </a:solidFill>
              </a:rPr>
              <a:t>CommunicationReliability</a:t>
            </a:r>
            <a:r>
              <a:rPr lang="el-GR" b="1" dirty="0">
                <a:solidFill>
                  <a:srgbClr val="FF0000"/>
                </a:solidFill>
              </a:rPr>
              <a:t>?</a:t>
            </a:r>
            <a:endParaRPr lang="en-US" b="1" dirty="0">
              <a:solidFill>
                <a:srgbClr val="FF0000"/>
              </a:solidFill>
            </a:endParaRPr>
          </a:p>
        </p:txBody>
      </p:sp>
      <p:sp>
        <p:nvSpPr>
          <p:cNvPr id="7" name="Right Arrow 6"/>
          <p:cNvSpPr/>
          <p:nvPr/>
        </p:nvSpPr>
        <p:spPr>
          <a:xfrm>
            <a:off x="4724400" y="3505200"/>
            <a:ext cx="715459"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76400" y="3440668"/>
            <a:ext cx="2895600" cy="369332"/>
          </a:xfrm>
          <a:prstGeom prst="rect">
            <a:avLst/>
          </a:prstGeom>
          <a:noFill/>
        </p:spPr>
        <p:txBody>
          <a:bodyPr wrap="square" rtlCol="0">
            <a:spAutoFit/>
          </a:bodyPr>
          <a:lstStyle/>
          <a:p>
            <a:pPr algn="ctr"/>
            <a:r>
              <a:rPr lang="en-US" b="1" dirty="0">
                <a:solidFill>
                  <a:srgbClr val="FF0000"/>
                </a:solidFill>
              </a:rPr>
              <a:t>Redundancy</a:t>
            </a:r>
            <a:r>
              <a:rPr lang="el-GR"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6066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3116" y="838200"/>
            <a:ext cx="63440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343400" y="1600200"/>
            <a:ext cx="3352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62800" y="2819400"/>
            <a:ext cx="1828800" cy="338554"/>
          </a:xfrm>
          <a:prstGeom prst="rect">
            <a:avLst/>
          </a:prstGeom>
          <a:noFill/>
        </p:spPr>
        <p:txBody>
          <a:bodyPr wrap="square" rtlCol="0">
            <a:spAutoFit/>
          </a:bodyPr>
          <a:lstStyle/>
          <a:p>
            <a:r>
              <a:rPr lang="en-US" sz="1600" b="1" dirty="0">
                <a:solidFill>
                  <a:srgbClr val="FF0000"/>
                </a:solidFill>
              </a:rPr>
              <a:t>Wireless channels?</a:t>
            </a:r>
          </a:p>
        </p:txBody>
      </p:sp>
      <p:cxnSp>
        <p:nvCxnSpPr>
          <p:cNvPr id="5" name="Straight Arrow Connector 4"/>
          <p:cNvCxnSpPr/>
          <p:nvPr/>
        </p:nvCxnSpPr>
        <p:spPr>
          <a:xfrm>
            <a:off x="6858000" y="2057400"/>
            <a:ext cx="1143000" cy="762000"/>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077200" y="3157954"/>
            <a:ext cx="0" cy="722104"/>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3846530"/>
            <a:ext cx="1828800" cy="338554"/>
          </a:xfrm>
          <a:prstGeom prst="rect">
            <a:avLst/>
          </a:prstGeom>
          <a:noFill/>
        </p:spPr>
        <p:txBody>
          <a:bodyPr wrap="square" rtlCol="0">
            <a:spAutoFit/>
          </a:bodyPr>
          <a:lstStyle/>
          <a:p>
            <a:pPr algn="ctr"/>
            <a:r>
              <a:rPr lang="en-US" sz="1600" b="1" dirty="0">
                <a:solidFill>
                  <a:srgbClr val="FF0000"/>
                </a:solidFill>
              </a:rPr>
              <a:t>Bus Topology?</a:t>
            </a:r>
          </a:p>
        </p:txBody>
      </p:sp>
      <p:sp>
        <p:nvSpPr>
          <p:cNvPr id="9" name="Freeform 8"/>
          <p:cNvSpPr/>
          <p:nvPr/>
        </p:nvSpPr>
        <p:spPr>
          <a:xfrm>
            <a:off x="6729984" y="3921217"/>
            <a:ext cx="1271016" cy="285096"/>
          </a:xfrm>
          <a:custGeom>
            <a:avLst/>
            <a:gdLst>
              <a:gd name="connsiteX0" fmla="*/ 1344168 w 1344168"/>
              <a:gd name="connsiteY0" fmla="*/ 193583 h 285096"/>
              <a:gd name="connsiteX1" fmla="*/ 923544 w 1344168"/>
              <a:gd name="connsiteY1" fmla="*/ 275879 h 285096"/>
              <a:gd name="connsiteX2" fmla="*/ 155448 w 1344168"/>
              <a:gd name="connsiteY2" fmla="*/ 1559 h 285096"/>
              <a:gd name="connsiteX3" fmla="*/ 0 w 1344168"/>
              <a:gd name="connsiteY3" fmla="*/ 184439 h 285096"/>
            </a:gdLst>
            <a:ahLst/>
            <a:cxnLst>
              <a:cxn ang="0">
                <a:pos x="connsiteX0" y="connsiteY0"/>
              </a:cxn>
              <a:cxn ang="0">
                <a:pos x="connsiteX1" y="connsiteY1"/>
              </a:cxn>
              <a:cxn ang="0">
                <a:pos x="connsiteX2" y="connsiteY2"/>
              </a:cxn>
              <a:cxn ang="0">
                <a:pos x="connsiteX3" y="connsiteY3"/>
              </a:cxn>
            </a:cxnLst>
            <a:rect l="l" t="t" r="r" b="b"/>
            <a:pathLst>
              <a:path w="1344168" h="285096">
                <a:moveTo>
                  <a:pt x="1344168" y="193583"/>
                </a:moveTo>
                <a:cubicBezTo>
                  <a:pt x="1232916" y="250733"/>
                  <a:pt x="1121664" y="307883"/>
                  <a:pt x="923544" y="275879"/>
                </a:cubicBezTo>
                <a:cubicBezTo>
                  <a:pt x="725424" y="243875"/>
                  <a:pt x="309372" y="16799"/>
                  <a:pt x="155448" y="1559"/>
                </a:cubicBezTo>
                <a:cubicBezTo>
                  <a:pt x="1524" y="-13681"/>
                  <a:pt x="762" y="85379"/>
                  <a:pt x="0" y="184439"/>
                </a:cubicBezTo>
              </a:path>
            </a:pathLst>
          </a:custGeom>
          <a:noFill/>
          <a:ln>
            <a:solidFill>
              <a:srgbClr val="FF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724400" y="4495800"/>
            <a:ext cx="2971800" cy="0"/>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0" y="4800600"/>
            <a:ext cx="2781300" cy="0"/>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83246" y="4294478"/>
            <a:ext cx="1168908" cy="338554"/>
          </a:xfrm>
          <a:prstGeom prst="rect">
            <a:avLst/>
          </a:prstGeom>
          <a:noFill/>
        </p:spPr>
        <p:txBody>
          <a:bodyPr wrap="square" rtlCol="0">
            <a:spAutoFit/>
          </a:bodyPr>
          <a:lstStyle/>
          <a:p>
            <a:r>
              <a:rPr lang="en-US" sz="1600" b="1" dirty="0">
                <a:solidFill>
                  <a:srgbClr val="FF0000"/>
                </a:solidFill>
              </a:rPr>
              <a:t>Less cost…</a:t>
            </a:r>
          </a:p>
        </p:txBody>
      </p:sp>
      <p:sp>
        <p:nvSpPr>
          <p:cNvPr id="17" name="TextBox 16"/>
          <p:cNvSpPr txBox="1"/>
          <p:nvPr/>
        </p:nvSpPr>
        <p:spPr>
          <a:xfrm>
            <a:off x="6019800" y="4614446"/>
            <a:ext cx="1828800" cy="338554"/>
          </a:xfrm>
          <a:prstGeom prst="rect">
            <a:avLst/>
          </a:prstGeom>
          <a:noFill/>
        </p:spPr>
        <p:txBody>
          <a:bodyPr wrap="square" rtlCol="0">
            <a:spAutoFit/>
          </a:bodyPr>
          <a:lstStyle/>
          <a:p>
            <a:r>
              <a:rPr lang="en-US" sz="1600" b="1" dirty="0">
                <a:solidFill>
                  <a:srgbClr val="FF0000"/>
                </a:solidFill>
              </a:rPr>
              <a:t>Expandability...</a:t>
            </a:r>
          </a:p>
        </p:txBody>
      </p:sp>
    </p:spTree>
    <p:extLst>
      <p:ext uri="{BB962C8B-B14F-4D97-AF65-F5344CB8AC3E}">
        <p14:creationId xmlns:p14="http://schemas.microsoft.com/office/powerpoint/2010/main" val="1368329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2000"/>
                            </p:stCondLst>
                            <p:childTnLst>
                              <p:par>
                                <p:cTn id="12" presetID="1" presetClass="entr" presetSubtype="0" fill="hold" grpId="0" nodeType="afterEffect">
                                  <p:stCondLst>
                                    <p:cond delay="500"/>
                                  </p:stCondLst>
                                  <p:childTnLst>
                                    <p:set>
                                      <p:cBhvr>
                                        <p:cTn id="13" dur="1" fill="hold">
                                          <p:stCondLst>
                                            <p:cond delay="499"/>
                                          </p:stCondLst>
                                        </p:cTn>
                                        <p:tgtEl>
                                          <p:spTgt spid="3"/>
                                        </p:tgtEl>
                                        <p:attrNameLst>
                                          <p:attrName>style.visibility</p:attrName>
                                        </p:attrNameLst>
                                      </p:cBhvr>
                                      <p:to>
                                        <p:strVal val="visible"/>
                                      </p:to>
                                    </p:set>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3500"/>
                            </p:stCondLst>
                            <p:childTnLst>
                              <p:par>
                                <p:cTn id="19" presetID="1" presetClass="entr" presetSubtype="0" fill="hold" grpId="0" nodeType="afterEffect">
                                  <p:stCondLst>
                                    <p:cond delay="500"/>
                                  </p:stCondLst>
                                  <p:childTnLst>
                                    <p:set>
                                      <p:cBhvr>
                                        <p:cTn id="20" dur="1" fill="hold">
                                          <p:stCondLst>
                                            <p:cond delay="499"/>
                                          </p:stCondLst>
                                        </p:cTn>
                                        <p:tgtEl>
                                          <p:spTgt spid="10"/>
                                        </p:tgtEl>
                                        <p:attrNameLst>
                                          <p:attrName>style.visibility</p:attrName>
                                        </p:attrNameLst>
                                      </p:cBhvr>
                                      <p:to>
                                        <p:strVal val="visible"/>
                                      </p:to>
                                    </p:set>
                                  </p:childTnLst>
                                </p:cTn>
                              </p:par>
                            </p:childTnLst>
                          </p:cTn>
                        </p:par>
                        <p:par>
                          <p:cTn id="21" fill="hold">
                            <p:stCondLst>
                              <p:cond delay="4500"/>
                            </p:stCondLst>
                            <p:childTnLst>
                              <p:par>
                                <p:cTn id="22" presetID="22" presetClass="entr" presetSubtype="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499"/>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1" presetClass="entr" presetSubtype="0" fill="hold" grpId="0" nodeType="afterEffect">
                                  <p:stCondLst>
                                    <p:cond delay="500"/>
                                  </p:stCondLst>
                                  <p:childTnLst>
                                    <p:set>
                                      <p:cBhvr>
                                        <p:cTn id="40"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P spid="9"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62631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810000" y="2667000"/>
            <a:ext cx="685800" cy="0"/>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95800" y="2480846"/>
            <a:ext cx="4495800" cy="338554"/>
          </a:xfrm>
          <a:prstGeom prst="rect">
            <a:avLst/>
          </a:prstGeom>
          <a:noFill/>
        </p:spPr>
        <p:txBody>
          <a:bodyPr wrap="square" rtlCol="0">
            <a:spAutoFit/>
          </a:bodyPr>
          <a:lstStyle/>
          <a:p>
            <a:r>
              <a:rPr lang="en-US" sz="1600" b="1" dirty="0">
                <a:solidFill>
                  <a:srgbClr val="FF0000"/>
                </a:solidFill>
              </a:rPr>
              <a:t>Distributed communication/application structure</a:t>
            </a:r>
          </a:p>
        </p:txBody>
      </p:sp>
      <p:sp>
        <p:nvSpPr>
          <p:cNvPr id="8" name="Oval 7"/>
          <p:cNvSpPr/>
          <p:nvPr/>
        </p:nvSpPr>
        <p:spPr>
          <a:xfrm>
            <a:off x="3474471" y="4495800"/>
            <a:ext cx="3352800" cy="457200"/>
          </a:xfrm>
          <a:prstGeom prst="ellipse">
            <a:avLst/>
          </a:prstGeom>
          <a:solidFill>
            <a:srgbClr val="FFFF00">
              <a:alpha val="4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48600" y="4495800"/>
            <a:ext cx="533400" cy="369332"/>
          </a:xfrm>
          <a:prstGeom prst="rect">
            <a:avLst/>
          </a:prstGeom>
          <a:noFill/>
        </p:spPr>
        <p:txBody>
          <a:bodyPr wrap="square" rtlCol="0">
            <a:spAutoFit/>
          </a:bodyPr>
          <a:lstStyle/>
          <a:p>
            <a:r>
              <a:rPr lang="en-US" b="1" dirty="0">
                <a:solidFill>
                  <a:srgbClr val="FF0000"/>
                </a:solidFill>
              </a:rPr>
              <a:t>for</a:t>
            </a:r>
          </a:p>
        </p:txBody>
      </p:sp>
      <p:cxnSp>
        <p:nvCxnSpPr>
          <p:cNvPr id="10" name="Straight Connector 9"/>
          <p:cNvCxnSpPr>
            <a:endCxn id="7" idx="1"/>
          </p:cNvCxnSpPr>
          <p:nvPr/>
        </p:nvCxnSpPr>
        <p:spPr>
          <a:xfrm>
            <a:off x="6927418" y="4680466"/>
            <a:ext cx="921182" cy="0"/>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782312" y="4855464"/>
            <a:ext cx="3145536" cy="851432"/>
          </a:xfrm>
          <a:custGeom>
            <a:avLst/>
            <a:gdLst>
              <a:gd name="connsiteX0" fmla="*/ 3145536 w 3145536"/>
              <a:gd name="connsiteY0" fmla="*/ 0 h 851432"/>
              <a:gd name="connsiteX1" fmla="*/ 2414016 w 3145536"/>
              <a:gd name="connsiteY1" fmla="*/ 667512 h 851432"/>
              <a:gd name="connsiteX2" fmla="*/ 576072 w 3145536"/>
              <a:gd name="connsiteY2" fmla="*/ 850392 h 851432"/>
              <a:gd name="connsiteX3" fmla="*/ 0 w 3145536"/>
              <a:gd name="connsiteY3" fmla="*/ 612648 h 851432"/>
            </a:gdLst>
            <a:ahLst/>
            <a:cxnLst>
              <a:cxn ang="0">
                <a:pos x="connsiteX0" y="connsiteY0"/>
              </a:cxn>
              <a:cxn ang="0">
                <a:pos x="connsiteX1" y="connsiteY1"/>
              </a:cxn>
              <a:cxn ang="0">
                <a:pos x="connsiteX2" y="connsiteY2"/>
              </a:cxn>
              <a:cxn ang="0">
                <a:pos x="connsiteX3" y="connsiteY3"/>
              </a:cxn>
            </a:cxnLst>
            <a:rect l="l" t="t" r="r" b="b"/>
            <a:pathLst>
              <a:path w="3145536" h="851432">
                <a:moveTo>
                  <a:pt x="3145536" y="0"/>
                </a:moveTo>
                <a:cubicBezTo>
                  <a:pt x="2993898" y="262890"/>
                  <a:pt x="2842260" y="525780"/>
                  <a:pt x="2414016" y="667512"/>
                </a:cubicBezTo>
                <a:cubicBezTo>
                  <a:pt x="1985772" y="809244"/>
                  <a:pt x="978408" y="859536"/>
                  <a:pt x="576072" y="850392"/>
                </a:cubicBezTo>
                <a:cubicBezTo>
                  <a:pt x="173736" y="841248"/>
                  <a:pt x="86868" y="726948"/>
                  <a:pt x="0" y="612648"/>
                </a:cubicBezTo>
              </a:path>
            </a:pathLst>
          </a:custGeom>
          <a:noFill/>
          <a:ln>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575304" y="4882896"/>
            <a:ext cx="4453128" cy="944437"/>
          </a:xfrm>
          <a:custGeom>
            <a:avLst/>
            <a:gdLst>
              <a:gd name="connsiteX0" fmla="*/ 4453128 w 4453128"/>
              <a:gd name="connsiteY0" fmla="*/ 0 h 944437"/>
              <a:gd name="connsiteX1" fmla="*/ 3593592 w 4453128"/>
              <a:gd name="connsiteY1" fmla="*/ 868680 h 944437"/>
              <a:gd name="connsiteX2" fmla="*/ 832104 w 4453128"/>
              <a:gd name="connsiteY2" fmla="*/ 868680 h 944437"/>
              <a:gd name="connsiteX3" fmla="*/ 0 w 4453128"/>
              <a:gd name="connsiteY3" fmla="*/ 594360 h 944437"/>
            </a:gdLst>
            <a:ahLst/>
            <a:cxnLst>
              <a:cxn ang="0">
                <a:pos x="connsiteX0" y="connsiteY0"/>
              </a:cxn>
              <a:cxn ang="0">
                <a:pos x="connsiteX1" y="connsiteY1"/>
              </a:cxn>
              <a:cxn ang="0">
                <a:pos x="connsiteX2" y="connsiteY2"/>
              </a:cxn>
              <a:cxn ang="0">
                <a:pos x="connsiteX3" y="connsiteY3"/>
              </a:cxn>
            </a:cxnLst>
            <a:rect l="l" t="t" r="r" b="b"/>
            <a:pathLst>
              <a:path w="4453128" h="944437">
                <a:moveTo>
                  <a:pt x="4453128" y="0"/>
                </a:moveTo>
                <a:cubicBezTo>
                  <a:pt x="4325112" y="361950"/>
                  <a:pt x="4197096" y="723900"/>
                  <a:pt x="3593592" y="868680"/>
                </a:cubicBezTo>
                <a:cubicBezTo>
                  <a:pt x="2990088" y="1013460"/>
                  <a:pt x="1431036" y="914400"/>
                  <a:pt x="832104" y="868680"/>
                </a:cubicBezTo>
                <a:cubicBezTo>
                  <a:pt x="233172" y="822960"/>
                  <a:pt x="116586" y="708660"/>
                  <a:pt x="0" y="594360"/>
                </a:cubicBezTo>
              </a:path>
            </a:pathLst>
          </a:custGeom>
          <a:noFill/>
          <a:ln>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496312" y="4864608"/>
            <a:ext cx="5861119" cy="1089853"/>
          </a:xfrm>
          <a:custGeom>
            <a:avLst/>
            <a:gdLst>
              <a:gd name="connsiteX0" fmla="*/ 5623560 w 5861119"/>
              <a:gd name="connsiteY0" fmla="*/ 0 h 1089853"/>
              <a:gd name="connsiteX1" fmla="*/ 5349240 w 5861119"/>
              <a:gd name="connsiteY1" fmla="*/ 905256 h 1089853"/>
              <a:gd name="connsiteX2" fmla="*/ 1078992 w 5861119"/>
              <a:gd name="connsiteY2" fmla="*/ 1069848 h 1089853"/>
              <a:gd name="connsiteX3" fmla="*/ 0 w 5861119"/>
              <a:gd name="connsiteY3" fmla="*/ 612648 h 1089853"/>
            </a:gdLst>
            <a:ahLst/>
            <a:cxnLst>
              <a:cxn ang="0">
                <a:pos x="connsiteX0" y="connsiteY0"/>
              </a:cxn>
              <a:cxn ang="0">
                <a:pos x="connsiteX1" y="connsiteY1"/>
              </a:cxn>
              <a:cxn ang="0">
                <a:pos x="connsiteX2" y="connsiteY2"/>
              </a:cxn>
              <a:cxn ang="0">
                <a:pos x="connsiteX3" y="connsiteY3"/>
              </a:cxn>
            </a:cxnLst>
            <a:rect l="l" t="t" r="r" b="b"/>
            <a:pathLst>
              <a:path w="5861119" h="1089853">
                <a:moveTo>
                  <a:pt x="5623560" y="0"/>
                </a:moveTo>
                <a:cubicBezTo>
                  <a:pt x="5865114" y="363474"/>
                  <a:pt x="6106668" y="726948"/>
                  <a:pt x="5349240" y="905256"/>
                </a:cubicBezTo>
                <a:cubicBezTo>
                  <a:pt x="4591812" y="1083564"/>
                  <a:pt x="1970532" y="1118616"/>
                  <a:pt x="1078992" y="1069848"/>
                </a:cubicBezTo>
                <a:cubicBezTo>
                  <a:pt x="187452" y="1021080"/>
                  <a:pt x="93726" y="816864"/>
                  <a:pt x="0" y="612648"/>
                </a:cubicBezTo>
              </a:path>
            </a:pathLst>
          </a:custGeom>
          <a:noFill/>
          <a:ln>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793992" y="2734056"/>
            <a:ext cx="936343" cy="1956816"/>
          </a:xfrm>
          <a:custGeom>
            <a:avLst/>
            <a:gdLst>
              <a:gd name="connsiteX0" fmla="*/ 896112 w 936343"/>
              <a:gd name="connsiteY0" fmla="*/ 0 h 1956816"/>
              <a:gd name="connsiteX1" fmla="*/ 832104 w 936343"/>
              <a:gd name="connsiteY1" fmla="*/ 914400 h 1956816"/>
              <a:gd name="connsiteX2" fmla="*/ 0 w 936343"/>
              <a:gd name="connsiteY2" fmla="*/ 1956816 h 1956816"/>
              <a:gd name="connsiteX3" fmla="*/ 0 w 936343"/>
              <a:gd name="connsiteY3" fmla="*/ 1956816 h 1956816"/>
            </a:gdLst>
            <a:ahLst/>
            <a:cxnLst>
              <a:cxn ang="0">
                <a:pos x="connsiteX0" y="connsiteY0"/>
              </a:cxn>
              <a:cxn ang="0">
                <a:pos x="connsiteX1" y="connsiteY1"/>
              </a:cxn>
              <a:cxn ang="0">
                <a:pos x="connsiteX2" y="connsiteY2"/>
              </a:cxn>
              <a:cxn ang="0">
                <a:pos x="connsiteX3" y="connsiteY3"/>
              </a:cxn>
            </a:cxnLst>
            <a:rect l="l" t="t" r="r" b="b"/>
            <a:pathLst>
              <a:path w="936343" h="1956816">
                <a:moveTo>
                  <a:pt x="896112" y="0"/>
                </a:moveTo>
                <a:cubicBezTo>
                  <a:pt x="938784" y="294132"/>
                  <a:pt x="981456" y="588264"/>
                  <a:pt x="832104" y="914400"/>
                </a:cubicBezTo>
                <a:cubicBezTo>
                  <a:pt x="682752" y="1240536"/>
                  <a:pt x="0" y="1956816"/>
                  <a:pt x="0" y="1956816"/>
                </a:cubicBezTo>
                <a:lnTo>
                  <a:pt x="0" y="1956816"/>
                </a:lnTo>
              </a:path>
            </a:pathLst>
          </a:custGeom>
          <a:noFill/>
          <a:ln>
            <a:solidFill>
              <a:srgbClr val="FF0000"/>
            </a:solidFill>
            <a:prstDash val="sysDash"/>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76400" y="6305490"/>
            <a:ext cx="6858000" cy="400110"/>
          </a:xfrm>
          <a:prstGeom prst="rect">
            <a:avLst/>
          </a:prstGeom>
          <a:noFill/>
        </p:spPr>
        <p:txBody>
          <a:bodyPr wrap="square" rtlCol="0">
            <a:spAutoFit/>
          </a:bodyPr>
          <a:lstStyle/>
          <a:p>
            <a:r>
              <a:rPr lang="el-GR" sz="2000" b="1" dirty="0">
                <a:solidFill>
                  <a:srgbClr val="FF0000"/>
                </a:solidFill>
              </a:rPr>
              <a:t>Επικρατούσα τοπολογία διασύνδεσης το </a:t>
            </a:r>
            <a:r>
              <a:rPr lang="en-US" sz="2000" b="1" dirty="0">
                <a:solidFill>
                  <a:srgbClr val="FF0000"/>
                </a:solidFill>
              </a:rPr>
              <a:t>bus (</a:t>
            </a:r>
            <a:r>
              <a:rPr lang="el-GR" sz="2000" b="1" dirty="0">
                <a:solidFill>
                  <a:srgbClr val="FF0000"/>
                </a:solidFill>
              </a:rPr>
              <a:t>δίαυλος) γιατί...</a:t>
            </a:r>
            <a:endParaRPr lang="en-US" sz="2000" b="1" dirty="0">
              <a:solidFill>
                <a:srgbClr val="FF0000"/>
              </a:solidFill>
            </a:endParaRPr>
          </a:p>
        </p:txBody>
      </p:sp>
    </p:spTree>
    <p:extLst>
      <p:ext uri="{BB962C8B-B14F-4D97-AF65-F5344CB8AC3E}">
        <p14:creationId xmlns:p14="http://schemas.microsoft.com/office/powerpoint/2010/main" val="3084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2"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1000"/>
                                        <p:tgtEl>
                                          <p:spTgt spid="16"/>
                                        </p:tgtEl>
                                      </p:cBhvr>
                                    </p:animEffect>
                                  </p:childTnLst>
                                </p:cTn>
                              </p:par>
                            </p:childTnLst>
                          </p:cTn>
                        </p:par>
                        <p:par>
                          <p:cTn id="31" fill="hold">
                            <p:stCondLst>
                              <p:cond delay="3500"/>
                            </p:stCondLst>
                            <p:childTnLst>
                              <p:par>
                                <p:cTn id="32" presetID="22" presetClass="entr" presetSubtype="2" fill="hold" grpId="0" nodeType="after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1000"/>
                                        <p:tgtEl>
                                          <p:spTgt spid="15"/>
                                        </p:tgtEl>
                                      </p:cBhvr>
                                    </p:animEffect>
                                  </p:childTnLst>
                                </p:cTn>
                              </p:par>
                            </p:childTnLst>
                          </p:cTn>
                        </p:par>
                        <p:par>
                          <p:cTn id="35" fill="hold">
                            <p:stCondLst>
                              <p:cond delay="5500"/>
                            </p:stCondLst>
                            <p:childTnLst>
                              <p:par>
                                <p:cTn id="36" presetID="22" presetClass="entr" presetSubtype="2"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7" grpId="0"/>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9677" y="914400"/>
            <a:ext cx="634752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0" y="1752600"/>
            <a:ext cx="4343400" cy="369332"/>
          </a:xfrm>
          <a:prstGeom prst="rect">
            <a:avLst/>
          </a:prstGeom>
          <a:noFill/>
        </p:spPr>
        <p:txBody>
          <a:bodyPr wrap="square" rtlCol="0">
            <a:spAutoFit/>
          </a:bodyPr>
          <a:lstStyle/>
          <a:p>
            <a:r>
              <a:rPr lang="en-US" b="1" dirty="0">
                <a:solidFill>
                  <a:srgbClr val="FF0000"/>
                </a:solidFill>
              </a:rPr>
              <a:t>but… only this for REAL-TIME </a:t>
            </a:r>
            <a:r>
              <a:rPr lang="en-US" b="1" dirty="0" err="1">
                <a:solidFill>
                  <a:srgbClr val="FF0000"/>
                </a:solidFill>
              </a:rPr>
              <a:t>Distrib</a:t>
            </a:r>
            <a:r>
              <a:rPr lang="en-US" b="1" dirty="0">
                <a:solidFill>
                  <a:srgbClr val="FF0000"/>
                </a:solidFill>
              </a:rPr>
              <a:t>…?</a:t>
            </a:r>
          </a:p>
        </p:txBody>
      </p:sp>
      <p:sp>
        <p:nvSpPr>
          <p:cNvPr id="3" name="Freeform 2"/>
          <p:cNvSpPr/>
          <p:nvPr/>
        </p:nvSpPr>
        <p:spPr>
          <a:xfrm>
            <a:off x="7598664" y="2028227"/>
            <a:ext cx="699878" cy="449590"/>
          </a:xfrm>
          <a:custGeom>
            <a:avLst/>
            <a:gdLst>
              <a:gd name="connsiteX0" fmla="*/ 0 w 699878"/>
              <a:gd name="connsiteY0" fmla="*/ 431509 h 449590"/>
              <a:gd name="connsiteX1" fmla="*/ 539496 w 699878"/>
              <a:gd name="connsiteY1" fmla="*/ 404077 h 449590"/>
              <a:gd name="connsiteX2" fmla="*/ 685800 w 699878"/>
              <a:gd name="connsiteY2" fmla="*/ 38317 h 449590"/>
              <a:gd name="connsiteX3" fmla="*/ 685800 w 699878"/>
              <a:gd name="connsiteY3" fmla="*/ 29173 h 449590"/>
            </a:gdLst>
            <a:ahLst/>
            <a:cxnLst>
              <a:cxn ang="0">
                <a:pos x="connsiteX0" y="connsiteY0"/>
              </a:cxn>
              <a:cxn ang="0">
                <a:pos x="connsiteX1" y="connsiteY1"/>
              </a:cxn>
              <a:cxn ang="0">
                <a:pos x="connsiteX2" y="connsiteY2"/>
              </a:cxn>
              <a:cxn ang="0">
                <a:pos x="connsiteX3" y="connsiteY3"/>
              </a:cxn>
            </a:cxnLst>
            <a:rect l="l" t="t" r="r" b="b"/>
            <a:pathLst>
              <a:path w="699878" h="449590">
                <a:moveTo>
                  <a:pt x="0" y="431509"/>
                </a:moveTo>
                <a:cubicBezTo>
                  <a:pt x="212598" y="450559"/>
                  <a:pt x="425196" y="469609"/>
                  <a:pt x="539496" y="404077"/>
                </a:cubicBezTo>
                <a:cubicBezTo>
                  <a:pt x="653796" y="338545"/>
                  <a:pt x="685800" y="38317"/>
                  <a:pt x="685800" y="38317"/>
                </a:cubicBezTo>
                <a:cubicBezTo>
                  <a:pt x="710184" y="-24167"/>
                  <a:pt x="697992" y="2503"/>
                  <a:pt x="685800" y="29173"/>
                </a:cubicBezTo>
              </a:path>
            </a:pathLst>
          </a:custGeom>
          <a:noFill/>
          <a:ln>
            <a:solidFill>
              <a:srgbClr val="FF0000"/>
            </a:solidFill>
            <a:prstDash val="sysDash"/>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918704" y="2075688"/>
            <a:ext cx="708783" cy="1417320"/>
          </a:xfrm>
          <a:custGeom>
            <a:avLst/>
            <a:gdLst>
              <a:gd name="connsiteX0" fmla="*/ 640080 w 708783"/>
              <a:gd name="connsiteY0" fmla="*/ 0 h 1417320"/>
              <a:gd name="connsiteX1" fmla="*/ 649224 w 708783"/>
              <a:gd name="connsiteY1" fmla="*/ 1060704 h 1417320"/>
              <a:gd name="connsiteX2" fmla="*/ 0 w 708783"/>
              <a:gd name="connsiteY2" fmla="*/ 1417320 h 1417320"/>
            </a:gdLst>
            <a:ahLst/>
            <a:cxnLst>
              <a:cxn ang="0">
                <a:pos x="connsiteX0" y="connsiteY0"/>
              </a:cxn>
              <a:cxn ang="0">
                <a:pos x="connsiteX1" y="connsiteY1"/>
              </a:cxn>
              <a:cxn ang="0">
                <a:pos x="connsiteX2" y="connsiteY2"/>
              </a:cxn>
            </a:cxnLst>
            <a:rect l="l" t="t" r="r" b="b"/>
            <a:pathLst>
              <a:path w="708783" h="1417320">
                <a:moveTo>
                  <a:pt x="640080" y="0"/>
                </a:moveTo>
                <a:cubicBezTo>
                  <a:pt x="697992" y="412242"/>
                  <a:pt x="755904" y="824484"/>
                  <a:pt x="649224" y="1060704"/>
                </a:cubicBezTo>
                <a:cubicBezTo>
                  <a:pt x="542544" y="1296924"/>
                  <a:pt x="271272" y="1357122"/>
                  <a:pt x="0" y="1417320"/>
                </a:cubicBezTo>
              </a:path>
            </a:pathLst>
          </a:custGeom>
          <a:noFill/>
          <a:ln>
            <a:solidFill>
              <a:srgbClr val="FF0000"/>
            </a:solidFill>
            <a:prstDash val="sysDash"/>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57400" y="3200400"/>
            <a:ext cx="5861304" cy="838200"/>
          </a:xfrm>
          <a:prstGeom prst="ellipse">
            <a:avLst/>
          </a:prstGeom>
          <a:solidFill>
            <a:srgbClr val="FFFF00">
              <a:alpha val="4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57400" y="3886201"/>
            <a:ext cx="5861304" cy="914399"/>
          </a:xfrm>
          <a:prstGeom prst="ellipse">
            <a:avLst/>
          </a:prstGeom>
          <a:solidFill>
            <a:srgbClr val="FFFF00">
              <a:alpha val="4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918704" y="2066544"/>
            <a:ext cx="924660" cy="2276856"/>
          </a:xfrm>
          <a:custGeom>
            <a:avLst/>
            <a:gdLst>
              <a:gd name="connsiteX0" fmla="*/ 987552 w 1134972"/>
              <a:gd name="connsiteY0" fmla="*/ 0 h 2318896"/>
              <a:gd name="connsiteX1" fmla="*/ 1078992 w 1134972"/>
              <a:gd name="connsiteY1" fmla="*/ 1344168 h 2318896"/>
              <a:gd name="connsiteX2" fmla="*/ 237744 w 1134972"/>
              <a:gd name="connsiteY2" fmla="*/ 2212848 h 2318896"/>
              <a:gd name="connsiteX3" fmla="*/ 0 w 1134972"/>
              <a:gd name="connsiteY3" fmla="*/ 2304288 h 2318896"/>
              <a:gd name="connsiteX4" fmla="*/ 0 w 1134972"/>
              <a:gd name="connsiteY4" fmla="*/ 2304288 h 231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972" h="2318896">
                <a:moveTo>
                  <a:pt x="987552" y="0"/>
                </a:moveTo>
                <a:cubicBezTo>
                  <a:pt x="1095756" y="487680"/>
                  <a:pt x="1203960" y="975360"/>
                  <a:pt x="1078992" y="1344168"/>
                </a:cubicBezTo>
                <a:cubicBezTo>
                  <a:pt x="954024" y="1712976"/>
                  <a:pt x="417576" y="2052828"/>
                  <a:pt x="237744" y="2212848"/>
                </a:cubicBezTo>
                <a:cubicBezTo>
                  <a:pt x="57912" y="2372868"/>
                  <a:pt x="0" y="2304288"/>
                  <a:pt x="0" y="2304288"/>
                </a:cubicBezTo>
                <a:lnTo>
                  <a:pt x="0" y="2304288"/>
                </a:lnTo>
              </a:path>
            </a:pathLst>
          </a:custGeom>
          <a:noFill/>
          <a:ln>
            <a:solidFill>
              <a:srgbClr val="FF0000"/>
            </a:solidFill>
            <a:prstDash val="sysDash"/>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3450223"/>
            <a:ext cx="1371600" cy="400110"/>
          </a:xfrm>
          <a:prstGeom prst="rect">
            <a:avLst/>
          </a:prstGeom>
          <a:noFill/>
        </p:spPr>
        <p:txBody>
          <a:bodyPr wrap="square" rtlCol="0">
            <a:spAutoFit/>
          </a:bodyPr>
          <a:lstStyle/>
          <a:p>
            <a:r>
              <a:rPr lang="en-US" sz="2000" b="1" dirty="0">
                <a:solidFill>
                  <a:srgbClr val="FF0000"/>
                </a:solidFill>
              </a:rPr>
              <a:t>Real-Time</a:t>
            </a:r>
          </a:p>
        </p:txBody>
      </p:sp>
      <p:sp>
        <p:nvSpPr>
          <p:cNvPr id="10" name="TextBox 9"/>
          <p:cNvSpPr txBox="1"/>
          <p:nvPr/>
        </p:nvSpPr>
        <p:spPr>
          <a:xfrm>
            <a:off x="762000" y="4174123"/>
            <a:ext cx="1454667" cy="400110"/>
          </a:xfrm>
          <a:prstGeom prst="rect">
            <a:avLst/>
          </a:prstGeom>
          <a:noFill/>
        </p:spPr>
        <p:txBody>
          <a:bodyPr wrap="square" rtlCol="0">
            <a:spAutoFit/>
          </a:bodyPr>
          <a:lstStyle/>
          <a:p>
            <a:r>
              <a:rPr lang="en-US" sz="2000" b="1" dirty="0" smtClean="0">
                <a:solidFill>
                  <a:srgbClr val="FF0000"/>
                </a:solidFill>
              </a:rPr>
              <a:t>Reliability</a:t>
            </a:r>
            <a:endParaRPr lang="en-US" sz="2000" b="1" dirty="0">
              <a:solidFill>
                <a:srgbClr val="FF0000"/>
              </a:solidFill>
            </a:endParaRPr>
          </a:p>
        </p:txBody>
      </p:sp>
    </p:spTree>
    <p:extLst>
      <p:ext uri="{BB962C8B-B14F-4D97-AF65-F5344CB8AC3E}">
        <p14:creationId xmlns:p14="http://schemas.microsoft.com/office/powerpoint/2010/main" val="246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499"/>
                                          </p:stCondLst>
                                        </p:cTn>
                                        <p:tgtEl>
                                          <p:spTgt spid="6"/>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500"/>
                                  </p:stCondLst>
                                  <p:childTnLst>
                                    <p:set>
                                      <p:cBhvr>
                                        <p:cTn id="21" dur="1" fill="hold">
                                          <p:stCondLst>
                                            <p:cond delay="499"/>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1" presetClass="entr" presetSubtype="0" fill="hold" grpId="0" nodeType="afterEffect">
                                  <p:stCondLst>
                                    <p:cond delay="500"/>
                                  </p:stCondLst>
                                  <p:childTnLst>
                                    <p:set>
                                      <p:cBhvr>
                                        <p:cTn id="29" dur="1" fill="hold">
                                          <p:stCondLst>
                                            <p:cond delay="499"/>
                                          </p:stCondLst>
                                        </p:cTn>
                                        <p:tgtEl>
                                          <p:spTgt spid="7"/>
                                        </p:tgtEl>
                                        <p:attrNameLst>
                                          <p:attrName>style.visibility</p:attrName>
                                        </p:attrNameLst>
                                      </p:cBhvr>
                                      <p:to>
                                        <p:strVal val="visible"/>
                                      </p:to>
                                    </p:set>
                                  </p:childTnLst>
                                </p:cTn>
                              </p:par>
                            </p:childTnLst>
                          </p:cTn>
                        </p:par>
                        <p:par>
                          <p:cTn id="30" fill="hold">
                            <p:stCondLst>
                              <p:cond delay="1500"/>
                            </p:stCondLst>
                            <p:childTnLst>
                              <p:par>
                                <p:cTn id="31" presetID="1" presetClass="entr" presetSubtype="0" fill="hold" grpId="0" nodeType="afterEffect">
                                  <p:stCondLst>
                                    <p:cond delay="500"/>
                                  </p:stCondLst>
                                  <p:childTnLst>
                                    <p:set>
                                      <p:cBhvr>
                                        <p:cTn id="32"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5" grpId="0" animBg="1"/>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63246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a:endCxn id="13" idx="1"/>
          </p:cNvCxnSpPr>
          <p:nvPr/>
        </p:nvCxnSpPr>
        <p:spPr>
          <a:xfrm flipV="1">
            <a:off x="2209800" y="2115235"/>
            <a:ext cx="4724400" cy="18365"/>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286000" y="2743200"/>
            <a:ext cx="152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86000" y="3657600"/>
            <a:ext cx="1676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0" y="4343400"/>
            <a:ext cx="1143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50008" y="5181600"/>
            <a:ext cx="1676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1792069"/>
            <a:ext cx="2057400" cy="646331"/>
          </a:xfrm>
          <a:prstGeom prst="rect">
            <a:avLst/>
          </a:prstGeom>
          <a:noFill/>
        </p:spPr>
        <p:txBody>
          <a:bodyPr wrap="square" rtlCol="0">
            <a:spAutoFit/>
          </a:bodyPr>
          <a:lstStyle/>
          <a:p>
            <a:r>
              <a:rPr lang="en-US" b="1" dirty="0">
                <a:solidFill>
                  <a:srgbClr val="FF0000"/>
                </a:solidFill>
              </a:rPr>
              <a:t>Distribution of Computing Power</a:t>
            </a:r>
          </a:p>
        </p:txBody>
      </p:sp>
    </p:spTree>
    <p:extLst>
      <p:ext uri="{BB962C8B-B14F-4D97-AF65-F5344CB8AC3E}">
        <p14:creationId xmlns:p14="http://schemas.microsoft.com/office/powerpoint/2010/main" val="25654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884237"/>
            <a:ext cx="663364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3600" y="1676400"/>
            <a:ext cx="5105400" cy="381000"/>
          </a:xfrm>
          <a:prstGeom prst="rect">
            <a:avLst/>
          </a:prstGeom>
          <a:solidFill>
            <a:srgbClr val="FFFF00">
              <a:alpha val="4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86400" y="2362200"/>
            <a:ext cx="1026831" cy="338554"/>
          </a:xfrm>
          <a:prstGeom prst="rect">
            <a:avLst/>
          </a:prstGeom>
          <a:noFill/>
        </p:spPr>
        <p:txBody>
          <a:bodyPr wrap="square" rtlCol="0">
            <a:spAutoFit/>
          </a:bodyPr>
          <a:lstStyle/>
          <a:p>
            <a:r>
              <a:rPr lang="en-US" sz="1600" b="1" dirty="0">
                <a:solidFill>
                  <a:srgbClr val="FF0000"/>
                </a:solidFill>
              </a:rPr>
              <a:t>Real-Time</a:t>
            </a:r>
          </a:p>
        </p:txBody>
      </p:sp>
      <p:sp>
        <p:nvSpPr>
          <p:cNvPr id="5" name="TextBox 4"/>
          <p:cNvSpPr txBox="1"/>
          <p:nvPr/>
        </p:nvSpPr>
        <p:spPr>
          <a:xfrm>
            <a:off x="7308333" y="3776246"/>
            <a:ext cx="1073667" cy="338554"/>
          </a:xfrm>
          <a:prstGeom prst="rect">
            <a:avLst/>
          </a:prstGeom>
          <a:noFill/>
        </p:spPr>
        <p:txBody>
          <a:bodyPr wrap="square" rtlCol="0">
            <a:spAutoFit/>
          </a:bodyPr>
          <a:lstStyle/>
          <a:p>
            <a:r>
              <a:rPr lang="en-US" sz="1600" b="1" dirty="0">
                <a:solidFill>
                  <a:srgbClr val="FF0000"/>
                </a:solidFill>
              </a:rPr>
              <a:t>Reliability</a:t>
            </a:r>
          </a:p>
        </p:txBody>
      </p:sp>
      <p:sp>
        <p:nvSpPr>
          <p:cNvPr id="3" name="Freeform 2"/>
          <p:cNvSpPr/>
          <p:nvPr/>
        </p:nvSpPr>
        <p:spPr>
          <a:xfrm>
            <a:off x="3291840" y="4114800"/>
            <a:ext cx="4556760" cy="274320"/>
          </a:xfrm>
          <a:custGeom>
            <a:avLst/>
            <a:gdLst>
              <a:gd name="connsiteX0" fmla="*/ 4379976 w 4628230"/>
              <a:gd name="connsiteY0" fmla="*/ 0 h 356616"/>
              <a:gd name="connsiteX1" fmla="*/ 4279392 w 4628230"/>
              <a:gd name="connsiteY1" fmla="*/ 338328 h 356616"/>
              <a:gd name="connsiteX2" fmla="*/ 1014984 w 4628230"/>
              <a:gd name="connsiteY2" fmla="*/ 292608 h 356616"/>
              <a:gd name="connsiteX3" fmla="*/ 0 w 4628230"/>
              <a:gd name="connsiteY3" fmla="*/ 356616 h 356616"/>
            </a:gdLst>
            <a:ahLst/>
            <a:cxnLst>
              <a:cxn ang="0">
                <a:pos x="connsiteX0" y="connsiteY0"/>
              </a:cxn>
              <a:cxn ang="0">
                <a:pos x="connsiteX1" y="connsiteY1"/>
              </a:cxn>
              <a:cxn ang="0">
                <a:pos x="connsiteX2" y="connsiteY2"/>
              </a:cxn>
              <a:cxn ang="0">
                <a:pos x="connsiteX3" y="connsiteY3"/>
              </a:cxn>
            </a:cxnLst>
            <a:rect l="l" t="t" r="r" b="b"/>
            <a:pathLst>
              <a:path w="4628230" h="356616">
                <a:moveTo>
                  <a:pt x="4379976" y="0"/>
                </a:moveTo>
                <a:cubicBezTo>
                  <a:pt x="4610100" y="144780"/>
                  <a:pt x="4840224" y="289560"/>
                  <a:pt x="4279392" y="338328"/>
                </a:cubicBezTo>
                <a:cubicBezTo>
                  <a:pt x="3718560" y="387096"/>
                  <a:pt x="1728216" y="289560"/>
                  <a:pt x="1014984" y="292608"/>
                </a:cubicBezTo>
                <a:cubicBezTo>
                  <a:pt x="301752" y="295656"/>
                  <a:pt x="150876" y="326136"/>
                  <a:pt x="0" y="356616"/>
                </a:cubicBezTo>
              </a:path>
            </a:pathLst>
          </a:custGeom>
          <a:noFill/>
          <a:ln>
            <a:solidFill>
              <a:srgbClr val="FF0000"/>
            </a:solidFill>
            <a:prstDash val="sysDash"/>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495801" y="4071585"/>
            <a:ext cx="3886200" cy="805215"/>
          </a:xfrm>
          <a:custGeom>
            <a:avLst/>
            <a:gdLst>
              <a:gd name="connsiteX0" fmla="*/ 3630168 w 4106237"/>
              <a:gd name="connsiteY0" fmla="*/ 0 h 877824"/>
              <a:gd name="connsiteX1" fmla="*/ 4032504 w 4106237"/>
              <a:gd name="connsiteY1" fmla="*/ 365760 h 877824"/>
              <a:gd name="connsiteX2" fmla="*/ 2313432 w 4106237"/>
              <a:gd name="connsiteY2" fmla="*/ 777240 h 877824"/>
              <a:gd name="connsiteX3" fmla="*/ 548640 w 4106237"/>
              <a:gd name="connsiteY3" fmla="*/ 813816 h 877824"/>
              <a:gd name="connsiteX4" fmla="*/ 0 w 4106237"/>
              <a:gd name="connsiteY4" fmla="*/ 877824 h 87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237" h="877824">
                <a:moveTo>
                  <a:pt x="3630168" y="0"/>
                </a:moveTo>
                <a:cubicBezTo>
                  <a:pt x="3941064" y="118110"/>
                  <a:pt x="4251960" y="236220"/>
                  <a:pt x="4032504" y="365760"/>
                </a:cubicBezTo>
                <a:cubicBezTo>
                  <a:pt x="3813048" y="495300"/>
                  <a:pt x="2894076" y="702564"/>
                  <a:pt x="2313432" y="777240"/>
                </a:cubicBezTo>
                <a:cubicBezTo>
                  <a:pt x="1732788" y="851916"/>
                  <a:pt x="934212" y="797052"/>
                  <a:pt x="548640" y="813816"/>
                </a:cubicBezTo>
                <a:cubicBezTo>
                  <a:pt x="163068" y="830580"/>
                  <a:pt x="81534" y="854202"/>
                  <a:pt x="0" y="877824"/>
                </a:cubicBezTo>
              </a:path>
            </a:pathLst>
          </a:custGeom>
          <a:noFill/>
          <a:ln>
            <a:solidFill>
              <a:srgbClr val="FF0000"/>
            </a:solidFill>
            <a:prstDash val="sysDash"/>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09800" y="4572000"/>
            <a:ext cx="4419600" cy="206992"/>
          </a:xfrm>
          <a:prstGeom prst="ellipse">
            <a:avLst/>
          </a:prstGeom>
          <a:solidFill>
            <a:srgbClr val="FFFF00">
              <a:alpha val="4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7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par>
                          <p:cTn id="15" fill="hold">
                            <p:stCondLst>
                              <p:cond delay="500"/>
                            </p:stCondLst>
                            <p:childTnLst>
                              <p:par>
                                <p:cTn id="16" presetID="22" presetClass="entr" presetSubtype="2"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par>
                          <p:cTn id="19" fill="hold">
                            <p:stCondLst>
                              <p:cond delay="1500"/>
                            </p:stCondLst>
                            <p:childTnLst>
                              <p:par>
                                <p:cTn id="20" presetID="22" presetClass="entr" presetSubtype="2" fill="hold" grpId="0" nodeType="after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9A73C2-1408-4B1D-A631-6C4F90DE1B8C}"/>
              </a:ext>
            </a:extLst>
          </p:cNvPr>
          <p:cNvSpPr txBox="1"/>
          <p:nvPr/>
        </p:nvSpPr>
        <p:spPr>
          <a:xfrm>
            <a:off x="838200" y="762000"/>
            <a:ext cx="8153400" cy="5623078"/>
          </a:xfrm>
          <a:prstGeom prst="rect">
            <a:avLst/>
          </a:prstGeom>
          <a:noFill/>
        </p:spPr>
        <p:txBody>
          <a:bodyPr wrap="square" rtlCol="0">
            <a:spAutoFit/>
          </a:bodyPr>
          <a:lstStyle/>
          <a:p>
            <a:pPr marL="179388" indent="-179388">
              <a:lnSpc>
                <a:spcPct val="115000"/>
              </a:lnSpc>
              <a:spcAft>
                <a:spcPts val="300"/>
              </a:spcAft>
              <a:buFont typeface="Arial" panose="020B0604020202020204" pitchFamily="34" charset="0"/>
              <a:buChar char="•"/>
            </a:pPr>
            <a:r>
              <a:rPr lang="el-GR" sz="1800" b="1" dirty="0">
                <a:effectLst/>
                <a:latin typeface="Calibri" panose="020F0502020204030204" pitchFamily="34" charset="0"/>
                <a:ea typeface="Calibri" panose="020F0502020204030204" pitchFamily="34" charset="0"/>
                <a:cs typeface="Times New Roman" panose="02020603050405020304" pitchFamily="18" charset="0"/>
              </a:rPr>
              <a:t>Τα έξυπνα ενεργειακά δίκτυα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smart grids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μπορούν να θεωρηθούν ότι συνιστούν ένα έξυπνο ηλεκτρικό δίκτυο νέας γενιάς που ενσωματώνει ενέργειες που προέρχονται από όλους τους συνδεδεμένους τελικούς χρήστες.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marL="179388" indent="-179388">
              <a:lnSpc>
                <a:spcPct val="115000"/>
              </a:lnSpc>
              <a:spcAft>
                <a:spcPts val="300"/>
              </a:spcAft>
              <a:buFont typeface="Arial" panose="020B0604020202020204" pitchFamily="34" charset="0"/>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Αυτή η υποδομή παρέχει αμφίδρομες επικοινωνίες μεταξύ των τελικών χρηστών και του διαχειριστή του </a:t>
            </a:r>
            <a:r>
              <a:rPr lang="el-GR" sz="1800" dirty="0" smtClean="0">
                <a:effectLst/>
                <a:latin typeface="Calibri" panose="020F0502020204030204" pitchFamily="34" charset="0"/>
                <a:ea typeface="Calibri" panose="020F0502020204030204" pitchFamily="34" charset="0"/>
                <a:cs typeface="Times New Roman" panose="02020603050405020304" pitchFamily="18" charset="0"/>
              </a:rPr>
              <a:t>δικτύου.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79388" indent="-179388">
              <a:lnSpc>
                <a:spcPct val="115000"/>
              </a:lnSpc>
              <a:spcAft>
                <a:spcPts val="300"/>
              </a:spcAft>
              <a:buFont typeface="Arial" panose="020B0604020202020204" pitchFamily="34" charset="0"/>
              <a:buChar char="•"/>
            </a:pPr>
            <a:r>
              <a:rPr lang="el-GR" b="1" dirty="0">
                <a:latin typeface="Calibri" panose="020F0502020204030204" pitchFamily="34" charset="0"/>
                <a:ea typeface="Calibri" panose="020F0502020204030204" pitchFamily="34" charset="0"/>
                <a:cs typeface="Times New Roman" panose="02020603050405020304" pitchFamily="18" charset="0"/>
              </a:rPr>
              <a:t>Κ</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αταναλωτές, όπως νοικοκυριά και επιχειρήσεις, είναι πλέον ψηφιακά συνδεδεμένοι με τις υποδομές Πληροφορικής και Επικοινωνιών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Information Communication Technologies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ICT</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των Διαχειριστών Συστημάτων Διανομής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Distribution System Operators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DSOs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μέσω έξυπνων μετρητών και δικτυακών υποδομών τοπικής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LAN</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Local Area Networks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και ευρείας περιοχής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WAN</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Wide</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Area</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Network</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9388" indent="-179388">
              <a:lnSpc>
                <a:spcPct val="115000"/>
              </a:lnSpc>
              <a:spcAft>
                <a:spcPts val="300"/>
              </a:spcAft>
              <a:buFont typeface="Arial" panose="020B0604020202020204" pitchFamily="34" charset="0"/>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έξυπνοι μετρητές ορίζουν το σημείο οριοθέτησης μεταξύ της υποδομής  </a:t>
            </a:r>
            <a:r>
              <a:rPr lang="en-US" sz="1800" dirty="0">
                <a:effectLst/>
                <a:latin typeface="Calibri" panose="020F0502020204030204" pitchFamily="34" charset="0"/>
                <a:ea typeface="Calibri" panose="020F0502020204030204" pitchFamily="34" charset="0"/>
                <a:cs typeface="Times New Roman" panose="02020603050405020304" pitchFamily="18" charset="0"/>
              </a:rPr>
              <a:t>ICT</a:t>
            </a:r>
            <a:r>
              <a:rPr lang="el-GR" sz="1800" dirty="0">
                <a:effectLst/>
                <a:latin typeface="Calibri" panose="020F0502020204030204" pitchFamily="34" charset="0"/>
                <a:ea typeface="Calibri" panose="020F0502020204030204" pitchFamily="34" charset="0"/>
                <a:cs typeface="Times New Roman" panose="02020603050405020304" pitchFamily="18" charset="0"/>
              </a:rPr>
              <a:t> των </a:t>
            </a:r>
            <a:r>
              <a:rPr lang="en-US" sz="1800" dirty="0">
                <a:effectLst/>
                <a:latin typeface="Calibri" panose="020F0502020204030204" pitchFamily="34" charset="0"/>
                <a:ea typeface="Calibri" panose="020F0502020204030204" pitchFamily="34" charset="0"/>
                <a:cs typeface="Times New Roman" panose="02020603050405020304" pitchFamily="18" charset="0"/>
              </a:rPr>
              <a:t>DSO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του Δικτύου των Πελατών.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Τα έξυπνα δίκτυα, εκτός από το ότι προσφέρουν αυξημένες δυνατότητες αυτοματισμού και ελέγχου στα δίκτυα μεταφοράς και διανομής, προσθέτουν επίσης ένα νέο επίπεδο πολυπλοκότητας του συστήματος που δημιουργεί νέες προκλήσεις για τη διασφάλιση της αξιοπιστίας και της ασφάλειας των λειτουργιών.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74774AD-82FF-437F-9679-A2F7B7B739F9}"/>
              </a:ext>
            </a:extLst>
          </p:cNvPr>
          <p:cNvSpPr txBox="1"/>
          <p:nvPr/>
        </p:nvSpPr>
        <p:spPr>
          <a:xfrm>
            <a:off x="1447800" y="152400"/>
            <a:ext cx="6705600" cy="523220"/>
          </a:xfrm>
          <a:prstGeom prst="rect">
            <a:avLst/>
          </a:prstGeom>
          <a:noFill/>
        </p:spPr>
        <p:txBody>
          <a:bodyPr wrap="square">
            <a:spAutoFit/>
          </a:bodyPr>
          <a:lstStyle/>
          <a:p>
            <a:pPr algn="ctr">
              <a:spcAft>
                <a:spcPts val="600"/>
              </a:spcAft>
            </a:pPr>
            <a:r>
              <a:rPr lang="el-GR" sz="2800" b="1" dirty="0"/>
              <a:t>Το έξυπνο ενεργειακό δίκτυο </a:t>
            </a:r>
            <a:r>
              <a:rPr lang="el-GR" sz="2800" b="1" dirty="0" smtClean="0"/>
              <a:t>(</a:t>
            </a:r>
            <a:r>
              <a:rPr lang="en-US" sz="2800" b="1" dirty="0"/>
              <a:t>S</a:t>
            </a:r>
            <a:r>
              <a:rPr lang="en-US" sz="2800" b="1" dirty="0" smtClean="0"/>
              <a:t>mart </a:t>
            </a:r>
            <a:r>
              <a:rPr lang="en-US" sz="2800" b="1" dirty="0"/>
              <a:t>G</a:t>
            </a:r>
            <a:r>
              <a:rPr lang="en-US" sz="2800" b="1" dirty="0" smtClean="0"/>
              <a:t>rid</a:t>
            </a:r>
            <a:r>
              <a:rPr lang="en-US" sz="2800" b="1" dirty="0"/>
              <a:t>)</a:t>
            </a:r>
          </a:p>
        </p:txBody>
      </p:sp>
    </p:spTree>
    <p:extLst>
      <p:ext uri="{BB962C8B-B14F-4D97-AF65-F5344CB8AC3E}">
        <p14:creationId xmlns:p14="http://schemas.microsoft.com/office/powerpoint/2010/main" val="1834067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66800" y="214313"/>
            <a:ext cx="7793037" cy="1462087"/>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3200" b="1" dirty="0" err="1" smtClean="0"/>
              <a:t>Tοπολογίες</a:t>
            </a:r>
            <a:r>
              <a:rPr lang="el-GR" altLang="en-US" sz="3200" b="1" dirty="0" smtClean="0"/>
              <a:t> Δικτύων</a:t>
            </a:r>
            <a:r>
              <a:rPr lang="el-GR" altLang="en-US" sz="3200" dirty="0" smtClean="0"/>
              <a:t> </a:t>
            </a:r>
            <a:endParaRPr lang="el-GR" altLang="en-US" sz="3200" dirty="0"/>
          </a:p>
        </p:txBody>
      </p:sp>
      <p:sp>
        <p:nvSpPr>
          <p:cNvPr id="4" name="TextBox 3"/>
          <p:cNvSpPr txBox="1"/>
          <p:nvPr/>
        </p:nvSpPr>
        <p:spPr>
          <a:xfrm>
            <a:off x="2670138" y="6096000"/>
            <a:ext cx="4038600" cy="400110"/>
          </a:xfrm>
          <a:prstGeom prst="rect">
            <a:avLst/>
          </a:prstGeom>
          <a:noFill/>
        </p:spPr>
        <p:txBody>
          <a:bodyPr wrap="square" rtlCol="0">
            <a:spAutoFit/>
          </a:bodyPr>
          <a:lstStyle/>
          <a:p>
            <a:r>
              <a:rPr lang="en-US" sz="2000" b="1" dirty="0" smtClean="0">
                <a:solidFill>
                  <a:srgbClr val="FF0000"/>
                </a:solidFill>
              </a:rPr>
              <a:t>Dominant topology: BUS because</a:t>
            </a:r>
            <a:r>
              <a:rPr lang="el-GR" sz="2000" b="1" dirty="0" smtClean="0">
                <a:solidFill>
                  <a:srgbClr val="FF0000"/>
                </a:solidFill>
              </a:rPr>
              <a:t>...</a:t>
            </a:r>
            <a:endParaRPr lang="en-US" sz="2000" b="1" dirty="0">
              <a:solidFill>
                <a:srgbClr val="FF0000"/>
              </a:solidFill>
            </a:endParaRPr>
          </a:p>
        </p:txBody>
      </p:sp>
      <p:pic>
        <p:nvPicPr>
          <p:cNvPr id="5" name="Picture 4"/>
          <p:cNvPicPr>
            <a:picLocks noChangeAspect="1"/>
          </p:cNvPicPr>
          <p:nvPr/>
        </p:nvPicPr>
        <p:blipFill>
          <a:blip r:embed="rId2"/>
          <a:stretch>
            <a:fillRect/>
          </a:stretch>
        </p:blipFill>
        <p:spPr>
          <a:xfrm>
            <a:off x="2090737" y="1804987"/>
            <a:ext cx="5391835" cy="3529013"/>
          </a:xfrm>
          <a:prstGeom prst="rect">
            <a:avLst/>
          </a:prstGeom>
          <a:ln>
            <a:solidFill>
              <a:schemeClr val="tx1"/>
            </a:solidFill>
          </a:ln>
        </p:spPr>
      </p:pic>
    </p:spTree>
    <p:extLst>
      <p:ext uri="{BB962C8B-B14F-4D97-AF65-F5344CB8AC3E}">
        <p14:creationId xmlns:p14="http://schemas.microsoft.com/office/powerpoint/2010/main" val="2000635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p:txBody>
          <a:bodyPr/>
          <a:lstStyle/>
          <a:p>
            <a:pPr eaLnBrk="1" hangingPunct="1"/>
            <a:r>
              <a:rPr lang="el-GR" altLang="en-US" sz="3200" b="1" dirty="0"/>
              <a:t>Τοπολογία Διαύλου</a:t>
            </a:r>
            <a:r>
              <a:rPr lang="en-US" altLang="en-US" sz="3200" b="1" dirty="0"/>
              <a:t> (Bus)</a:t>
            </a:r>
            <a:r>
              <a:rPr lang="el-GR" altLang="en-US" sz="3200" dirty="0"/>
              <a:t> </a:t>
            </a:r>
          </a:p>
        </p:txBody>
      </p:sp>
      <p:sp>
        <p:nvSpPr>
          <p:cNvPr id="8196" name="Rectangle 5"/>
          <p:cNvSpPr>
            <a:spLocks noGrp="1" noChangeArrowheads="1"/>
          </p:cNvSpPr>
          <p:nvPr>
            <p:ph type="body" sz="half" idx="1"/>
          </p:nvPr>
        </p:nvSpPr>
        <p:spPr>
          <a:xfrm>
            <a:off x="914400" y="1219200"/>
            <a:ext cx="8105775" cy="1716087"/>
          </a:xfrm>
        </p:spPr>
        <p:txBody>
          <a:bodyPr/>
          <a:lstStyle/>
          <a:p>
            <a:pPr marL="0" indent="0" algn="just" eaLnBrk="1" hangingPunct="1">
              <a:lnSpc>
                <a:spcPct val="90000"/>
              </a:lnSpc>
              <a:buFont typeface="Wingdings" panose="05000000000000000000" pitchFamily="2" charset="2"/>
              <a:buNone/>
            </a:pPr>
            <a:r>
              <a:rPr lang="el-GR" altLang="en-US" sz="2800" dirty="0"/>
              <a:t>Κάθε σταθμός συνδέεται παθητικά στο κοινό μέσο μετάδοσης, έχοντας την ικανότητα να "ακούει" όλα τα πακέτα που μεταδίδονται στο δίκτυο, και να λαμβάνει μόνο όσα απευθύνονται στον ίδιο. </a:t>
            </a:r>
          </a:p>
        </p:txBody>
      </p:sp>
      <p:sp>
        <p:nvSpPr>
          <p:cNvPr id="7" name="TextBox 6"/>
          <p:cNvSpPr txBox="1"/>
          <p:nvPr/>
        </p:nvSpPr>
        <p:spPr>
          <a:xfrm>
            <a:off x="1524000" y="5689937"/>
            <a:ext cx="6858000" cy="1015663"/>
          </a:xfrm>
          <a:prstGeom prst="rect">
            <a:avLst/>
          </a:prstGeom>
          <a:noFill/>
        </p:spPr>
        <p:txBody>
          <a:bodyPr wrap="square" rtlCol="0">
            <a:spAutoFit/>
          </a:bodyPr>
          <a:lstStyle/>
          <a:p>
            <a:pPr algn="ctr"/>
            <a:r>
              <a:rPr lang="el-GR" sz="2000" b="1" dirty="0">
                <a:solidFill>
                  <a:srgbClr val="FF0000"/>
                </a:solidFill>
              </a:rPr>
              <a:t>Οι σταθμοί διασυνδέονται παθητικά </a:t>
            </a:r>
            <a:r>
              <a:rPr lang="en-US" sz="2000" b="1" dirty="0" err="1">
                <a:solidFill>
                  <a:srgbClr val="FF0000"/>
                </a:solidFill>
              </a:rPr>
              <a:t>στον</a:t>
            </a:r>
            <a:r>
              <a:rPr lang="en-US" sz="2000" b="1" dirty="0">
                <a:solidFill>
                  <a:srgbClr val="FF0000"/>
                </a:solidFill>
              </a:rPr>
              <a:t> </a:t>
            </a:r>
            <a:r>
              <a:rPr lang="en-US" sz="2000" b="1" dirty="0" err="1">
                <a:solidFill>
                  <a:srgbClr val="FF0000"/>
                </a:solidFill>
              </a:rPr>
              <a:t>δί</a:t>
            </a:r>
            <a:r>
              <a:rPr lang="en-US" sz="2000" b="1" dirty="0">
                <a:solidFill>
                  <a:srgbClr val="FF0000"/>
                </a:solidFill>
              </a:rPr>
              <a:t>αυλο</a:t>
            </a:r>
            <a:endParaRPr lang="el-GR" sz="2000" b="1" dirty="0">
              <a:solidFill>
                <a:srgbClr val="FF0000"/>
              </a:solidFill>
            </a:endParaRPr>
          </a:p>
          <a:p>
            <a:pPr algn="ctr"/>
            <a:r>
              <a:rPr lang="el-GR" sz="2000" b="1" dirty="0">
                <a:solidFill>
                  <a:srgbClr val="FF0000"/>
                </a:solidFill>
              </a:rPr>
              <a:t>Υψηλή αξιοπιστία – Εύκολη επεκτασιμότητα </a:t>
            </a:r>
          </a:p>
          <a:p>
            <a:pPr algn="ctr"/>
            <a:r>
              <a:rPr lang="en-US" sz="2000" b="1" dirty="0" err="1">
                <a:solidFill>
                  <a:srgbClr val="FF0000"/>
                </a:solidFill>
              </a:rPr>
              <a:t>Εύκολη</a:t>
            </a:r>
            <a:r>
              <a:rPr lang="en-US" sz="2000" b="1" dirty="0">
                <a:solidFill>
                  <a:srgbClr val="FF0000"/>
                </a:solidFill>
              </a:rPr>
              <a:t> </a:t>
            </a:r>
            <a:r>
              <a:rPr lang="en-US" sz="2000" b="1" dirty="0" err="1">
                <a:solidFill>
                  <a:srgbClr val="FF0000"/>
                </a:solidFill>
              </a:rPr>
              <a:t>υλο</a:t>
            </a:r>
            <a:r>
              <a:rPr lang="en-US" sz="2000" b="1" dirty="0">
                <a:solidFill>
                  <a:srgbClr val="FF0000"/>
                </a:solidFill>
              </a:rPr>
              <a:t>ποίηση με ασύρματο κανάλι (δίαυλος στον αέρα</a:t>
            </a:r>
            <a:r>
              <a:rPr lang="el-GR" sz="2000" b="1" dirty="0">
                <a:solidFill>
                  <a:srgbClr val="FF0000"/>
                </a:solidFill>
              </a:rPr>
              <a:t>!</a:t>
            </a:r>
            <a:r>
              <a:rPr lang="en-US" sz="2000" b="1" dirty="0">
                <a:solidFill>
                  <a:srgbClr val="FF0000"/>
                </a:solidFill>
              </a:rPr>
              <a:t>)</a:t>
            </a:r>
          </a:p>
        </p:txBody>
      </p:sp>
      <p:grpSp>
        <p:nvGrpSpPr>
          <p:cNvPr id="5" name="Group 4"/>
          <p:cNvGrpSpPr/>
          <p:nvPr/>
        </p:nvGrpSpPr>
        <p:grpSpPr>
          <a:xfrm>
            <a:off x="2286000" y="2797707"/>
            <a:ext cx="5210174" cy="2793467"/>
            <a:chOff x="2286000" y="2797707"/>
            <a:chExt cx="5210174" cy="2793467"/>
          </a:xfrm>
        </p:grpSpPr>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797707"/>
              <a:ext cx="5057774" cy="279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4267200"/>
              <a:ext cx="609600" cy="369332"/>
            </a:xfrm>
            <a:prstGeom prst="rect">
              <a:avLst/>
            </a:prstGeom>
            <a:solidFill>
              <a:schemeClr val="bg1"/>
            </a:solidFill>
          </p:spPr>
          <p:txBody>
            <a:bodyPr wrap="square" rtlCol="0">
              <a:spAutoFit/>
            </a:bodyPr>
            <a:lstStyle/>
            <a:p>
              <a:r>
                <a:rPr lang="en-US" b="1" dirty="0" smtClean="0"/>
                <a:t>BUS</a:t>
              </a:r>
              <a:endParaRPr lang="en-US" b="1" dirty="0"/>
            </a:p>
          </p:txBody>
        </p:sp>
      </p:grpSp>
    </p:spTree>
    <p:extLst>
      <p:ext uri="{BB962C8B-B14F-4D97-AF65-F5344CB8AC3E}">
        <p14:creationId xmlns:p14="http://schemas.microsoft.com/office/powerpoint/2010/main" val="1685706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7985" y="1112837"/>
            <a:ext cx="806649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19400" y="228600"/>
            <a:ext cx="3581400" cy="584775"/>
          </a:xfrm>
          <a:prstGeom prst="rect">
            <a:avLst/>
          </a:prstGeom>
          <a:noFill/>
        </p:spPr>
        <p:txBody>
          <a:bodyPr wrap="square" rtlCol="0">
            <a:spAutoFit/>
          </a:bodyPr>
          <a:lstStyle/>
          <a:p>
            <a:pPr algn="ctr"/>
            <a:r>
              <a:rPr lang="en-US" sz="3200" b="1" dirty="0" smtClean="0"/>
              <a:t>Reliability</a:t>
            </a:r>
            <a:endParaRPr lang="en-US" sz="3200" b="1" dirty="0"/>
          </a:p>
        </p:txBody>
      </p:sp>
    </p:spTree>
    <p:extLst>
      <p:ext uri="{BB962C8B-B14F-4D97-AF65-F5344CB8AC3E}">
        <p14:creationId xmlns:p14="http://schemas.microsoft.com/office/powerpoint/2010/main" val="1517578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62952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29400" y="9906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469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4016" y="914400"/>
            <a:ext cx="5874584"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743240" y="914400"/>
            <a:ext cx="1486360" cy="50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68632" y="3810000"/>
            <a:ext cx="1288216" cy="461665"/>
          </a:xfrm>
          <a:prstGeom prst="rect">
            <a:avLst/>
          </a:prstGeom>
          <a:noFill/>
        </p:spPr>
        <p:txBody>
          <a:bodyPr wrap="square" rtlCol="0">
            <a:spAutoFit/>
          </a:bodyPr>
          <a:lstStyle/>
          <a:p>
            <a:pPr algn="r"/>
            <a:r>
              <a:rPr lang="en-US" sz="2400" b="1" dirty="0">
                <a:solidFill>
                  <a:srgbClr val="FF0000"/>
                </a:solidFill>
              </a:rPr>
              <a:t>Station</a:t>
            </a:r>
          </a:p>
        </p:txBody>
      </p:sp>
      <p:sp>
        <p:nvSpPr>
          <p:cNvPr id="5" name="TextBox 4"/>
          <p:cNvSpPr txBox="1"/>
          <p:nvPr/>
        </p:nvSpPr>
        <p:spPr>
          <a:xfrm>
            <a:off x="1447800" y="4832604"/>
            <a:ext cx="1288216" cy="461665"/>
          </a:xfrm>
          <a:prstGeom prst="rect">
            <a:avLst/>
          </a:prstGeom>
          <a:noFill/>
        </p:spPr>
        <p:txBody>
          <a:bodyPr wrap="square" rtlCol="0">
            <a:spAutoFit/>
          </a:bodyPr>
          <a:lstStyle/>
          <a:p>
            <a:pPr algn="r"/>
            <a:r>
              <a:rPr lang="en-US" sz="2400" b="1" dirty="0">
                <a:solidFill>
                  <a:srgbClr val="FF0000"/>
                </a:solidFill>
              </a:rPr>
              <a:t>Node</a:t>
            </a:r>
          </a:p>
        </p:txBody>
      </p:sp>
    </p:spTree>
    <p:extLst>
      <p:ext uri="{BB962C8B-B14F-4D97-AF65-F5344CB8AC3E}">
        <p14:creationId xmlns:p14="http://schemas.microsoft.com/office/powerpoint/2010/main" val="1333364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6172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01246" y="914399"/>
            <a:ext cx="1556954" cy="492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94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550874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29400" y="9144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686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5045" y="884237"/>
            <a:ext cx="542495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705600" y="808037"/>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17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6733" y="914400"/>
            <a:ext cx="605253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532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365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970756" y="1371600"/>
            <a:ext cx="7964488" cy="4114800"/>
          </a:xfrm>
        </p:spPr>
        <p:txBody>
          <a:bodyPr>
            <a:normAutofit lnSpcReduction="10000"/>
          </a:bodyPr>
          <a:lstStyle/>
          <a:p>
            <a:pPr eaLnBrk="1" hangingPunct="1">
              <a:lnSpc>
                <a:spcPct val="80000"/>
              </a:lnSpc>
            </a:pPr>
            <a:r>
              <a:rPr lang="en-US" altLang="en-US" sz="2800" dirty="0"/>
              <a:t>H </a:t>
            </a:r>
            <a:r>
              <a:rPr lang="el-GR" altLang="en-US" sz="2800" dirty="0"/>
              <a:t>ανομοιομορφία στο εύρος των μηνυμάτων μπορεί να οδηγήσει σε ανεπιθύμητες καταστάσεις</a:t>
            </a:r>
            <a:endParaRPr lang="en-US" altLang="en-US" sz="2800" dirty="0"/>
          </a:p>
          <a:p>
            <a:pPr eaLnBrk="1" hangingPunct="1">
              <a:lnSpc>
                <a:spcPct val="80000"/>
              </a:lnSpc>
            </a:pPr>
            <a:r>
              <a:rPr lang="el-GR" altLang="en-US" sz="2800" b="1" dirty="0"/>
              <a:t>Τα μεγάλα σε εύρος μηνύματα μονοπωλούν το κανάλι - Μη δίκαια κατανομή του εύρους ζώνης του καναλιού για μηνύματα με μεγάλη διασπορά εύρους (</a:t>
            </a:r>
            <a:r>
              <a:rPr lang="en-US" altLang="en-US" sz="2800" b="1" dirty="0"/>
              <a:t>message switching)</a:t>
            </a:r>
            <a:endParaRPr lang="el-GR" altLang="en-US" sz="2800" b="1" dirty="0"/>
          </a:p>
          <a:p>
            <a:pPr eaLnBrk="1" hangingPunct="1">
              <a:lnSpc>
                <a:spcPct val="80000"/>
              </a:lnSpc>
            </a:pPr>
            <a:r>
              <a:rPr lang="el-GR" altLang="en-US" sz="2800" b="1" dirty="0">
                <a:solidFill>
                  <a:srgbClr val="FF0000"/>
                </a:solidFill>
              </a:rPr>
              <a:t>Στα δίκτυα ελέγχου πραγματικού χρόνου χρησιμοποιείται μεταγωγή πακέτου, όπου το κάθε μήνυμα χωρίζεται σε επί μέρους μικρότερα τμήματα (πακέτα) σταθερού εύρους για δικαία χρήση του εύρους ζώνης του καναλιού επικοινωνίας </a:t>
            </a:r>
            <a:r>
              <a:rPr lang="en-US" altLang="en-US" sz="2800" b="1" dirty="0">
                <a:solidFill>
                  <a:srgbClr val="FF0000"/>
                </a:solidFill>
              </a:rPr>
              <a:t>(packet switching)</a:t>
            </a:r>
            <a:endParaRPr lang="el-GR" altLang="en-US" sz="2800" b="1" dirty="0">
              <a:solidFill>
                <a:srgbClr val="FF0000"/>
              </a:solidFill>
            </a:endParaRPr>
          </a:p>
        </p:txBody>
      </p:sp>
      <p:sp>
        <p:nvSpPr>
          <p:cNvPr id="6" name="Rectangle 2"/>
          <p:cNvSpPr>
            <a:spLocks noGrp="1" noChangeArrowheads="1"/>
          </p:cNvSpPr>
          <p:nvPr>
            <p:ph type="title"/>
          </p:nvPr>
        </p:nvSpPr>
        <p:spPr>
          <a:xfrm>
            <a:off x="457200" y="274638"/>
            <a:ext cx="8991600" cy="1143000"/>
          </a:xfrm>
        </p:spPr>
        <p:txBody>
          <a:bodyPr/>
          <a:lstStyle/>
          <a:p>
            <a:pPr marL="50800" indent="-50800" eaLnBrk="1" hangingPunct="1"/>
            <a:r>
              <a:rPr lang="el-GR" altLang="en-US" sz="3200" b="1" dirty="0"/>
              <a:t>Μεταγωγή μηνύματος και πακέτου</a:t>
            </a:r>
          </a:p>
        </p:txBody>
      </p:sp>
    </p:spTree>
    <p:extLst>
      <p:ext uri="{BB962C8B-B14F-4D97-AF65-F5344CB8AC3E}">
        <p14:creationId xmlns:p14="http://schemas.microsoft.com/office/powerpoint/2010/main" val="3258606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027DEA-6D34-45CD-809D-7F16E5805B97}"/>
              </a:ext>
            </a:extLst>
          </p:cNvPr>
          <p:cNvSpPr txBox="1"/>
          <p:nvPr/>
        </p:nvSpPr>
        <p:spPr>
          <a:xfrm>
            <a:off x="838200" y="843945"/>
            <a:ext cx="8305800" cy="5232202"/>
          </a:xfrm>
          <a:prstGeom prst="rect">
            <a:avLst/>
          </a:prstGeom>
          <a:noFill/>
        </p:spPr>
        <p:txBody>
          <a:bodyPr wrap="square" rtlCol="0">
            <a:spAutoFit/>
          </a:bodyPr>
          <a:lstStyle/>
          <a:p>
            <a:pPr marL="179388" indent="-179388">
              <a:spcAft>
                <a:spcPts val="300"/>
              </a:spcAft>
              <a:buFont typeface="Arial" panose="020B0604020202020204" pitchFamily="34" charset="0"/>
              <a:buChar char="•"/>
            </a:pPr>
            <a:r>
              <a:rPr lang="el-GR" sz="1800" b="1" dirty="0">
                <a:effectLst/>
                <a:latin typeface="Calibri" panose="020F0502020204030204" pitchFamily="34" charset="0"/>
                <a:ea typeface="Calibri" panose="020F0502020204030204" pitchFamily="34" charset="0"/>
                <a:cs typeface="Times New Roman" panose="02020603050405020304" pitchFamily="18" charset="0"/>
              </a:rPr>
              <a:t>Οι υπάρχουσες τεχνολογίες όπως το Σύστημα Διαχείρισης Ενέργειας (EMS), το Σύστημα Διαχείρισης Διανομής (DMS) και ο Εποπτικός Έλεγχος και Απόκτησης Δεδομένων (SCADA) ενημερώνονται προκειμένου να προσαρμοστούν σε έξυπνα δίκτυα, παράλληλα με την ενσωμάτωση των νέων </a:t>
            </a:r>
            <a:r>
              <a:rPr lang="el-GR" sz="1800" b="1" dirty="0" smtClean="0">
                <a:effectLst/>
                <a:latin typeface="Calibri" panose="020F0502020204030204" pitchFamily="34" charset="0"/>
                <a:ea typeface="Calibri" panose="020F0502020204030204" pitchFamily="34" charset="0"/>
                <a:cs typeface="Times New Roman" panose="02020603050405020304" pitchFamily="18" charset="0"/>
              </a:rPr>
              <a:t>τεχνολογιών</a:t>
            </a:r>
            <a:r>
              <a:rPr lang="el-GR" sz="1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9388" indent="-179388">
              <a:spcAft>
                <a:spcPts val="300"/>
              </a:spcAft>
              <a:buFont typeface="Arial" panose="020B0604020202020204" pitchFamily="34" charset="0"/>
              <a:buChar char="•"/>
            </a:pPr>
            <a:r>
              <a:rPr lang="el-GR" sz="1800" dirty="0" smtClean="0">
                <a:effectLst/>
                <a:latin typeface="Calibri" panose="020F0502020204030204" pitchFamily="34" charset="0"/>
                <a:ea typeface="Calibri" panose="020F0502020204030204" pitchFamily="34" charset="0"/>
                <a:cs typeface="Times New Roman" panose="02020603050405020304" pitchFamily="18" charset="0"/>
              </a:rPr>
              <a:t>Αυτές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οι υποδομές </a:t>
            </a:r>
            <a:r>
              <a:rPr lang="el-GR" sz="1800" b="1" dirty="0" smtClean="0">
                <a:effectLst/>
                <a:latin typeface="Calibri" panose="020F0502020204030204" pitchFamily="34" charset="0"/>
                <a:ea typeface="Calibri" panose="020F0502020204030204" pitchFamily="34" charset="0"/>
                <a:cs typeface="Times New Roman" panose="02020603050405020304" pitchFamily="18" charset="0"/>
              </a:rPr>
              <a:t>μοιράζονται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μεταξύ πολλών εταιρειών, οι οποίες δημιουργούν πολλαπλά ζητήματα αλληλεξάρτησης, που κυμαίνονται από την αξιοπιστία ολόκληρου του συστήματος ηλεκτρικής ενέργειας έως τους νέους κινδύνους για την ασφάλεια στον κυβερνοχώρο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cybersecurity</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9388" indent="-179388">
              <a:spcAft>
                <a:spcPts val="300"/>
              </a:spcAft>
              <a:buFont typeface="Arial" panose="020B0604020202020204" pitchFamily="34" charset="0"/>
              <a:buChar char="•"/>
            </a:pPr>
            <a:r>
              <a:rPr lang="el-GR" sz="1800" b="1" dirty="0" smtClean="0">
                <a:effectLst/>
                <a:latin typeface="Calibri" panose="020F0502020204030204" pitchFamily="34" charset="0"/>
                <a:ea typeface="Calibri" panose="020F0502020204030204" pitchFamily="34" charset="0"/>
                <a:cs typeface="Times New Roman" panose="02020603050405020304" pitchFamily="18" charset="0"/>
              </a:rPr>
              <a:t>Τα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δίκτυα επικοινωνίας έχουν γίνει απαραίτητα στοιχεία που επιτρέπουν τις «έξυπνες» πτυχές των δικτύων ηλεκτρικής ενέργειας. </a:t>
            </a:r>
          </a:p>
          <a:p>
            <a:pPr marL="179388" indent="-179388">
              <a:spcAft>
                <a:spcPts val="300"/>
              </a:spcAft>
              <a:buFont typeface="Arial" panose="020B0604020202020204" pitchFamily="34" charset="0"/>
              <a:buChar char="•"/>
            </a:pPr>
            <a:r>
              <a:rPr lang="el-GR" sz="1800" b="1" dirty="0">
                <a:effectLst/>
                <a:latin typeface="Calibri" panose="020F0502020204030204" pitchFamily="34" charset="0"/>
                <a:ea typeface="Calibri" panose="020F0502020204030204" pitchFamily="34" charset="0"/>
                <a:cs typeface="Times New Roman" panose="02020603050405020304" pitchFamily="18" charset="0"/>
              </a:rPr>
              <a:t>Τα δίκτυα αυτά </a:t>
            </a:r>
            <a:r>
              <a:rPr lang="el-GR" sz="1800" b="1" dirty="0" smtClean="0">
                <a:effectLst/>
                <a:latin typeface="Calibri" panose="020F0502020204030204" pitchFamily="34" charset="0"/>
                <a:ea typeface="Calibri" panose="020F0502020204030204" pitchFamily="34" charset="0"/>
                <a:cs typeface="Times New Roman" panose="02020603050405020304" pitchFamily="18" charset="0"/>
              </a:rPr>
              <a:t>(και η σχετική πληροφοριακή υποδομή) παρέχουν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γνώση του δικτύου (και των δεδομένων) σε πραγματικό χρόνο, εκτελούν άμεσες ενέργειες όταν απαιτείται και συλλέγουν πληροφορίες σχετικά με την κατανάλωση των πελατών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9388" indent="-179388">
              <a:spcAft>
                <a:spcPts val="300"/>
              </a:spcAft>
              <a:buFont typeface="Arial" panose="020B0604020202020204" pitchFamily="34" charset="0"/>
              <a:buChar char="•"/>
            </a:pPr>
            <a:r>
              <a:rPr lang="el-GR" sz="1800" dirty="0" smtClean="0">
                <a:effectLst/>
                <a:latin typeface="Calibri" panose="020F0502020204030204" pitchFamily="34" charset="0"/>
                <a:ea typeface="Calibri" panose="020F0502020204030204" pitchFamily="34" charset="0"/>
                <a:cs typeface="Times New Roman" panose="02020603050405020304" pitchFamily="18" charset="0"/>
              </a:rPr>
              <a:t>Αυτά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τα ζωτικά στοιχεία πρέπει να ληφθούν υπόψη ειδικά όσον αφορά την ασφάλεια για διάφορους λόγους: τα δεδομένα που διακινούν/μεταφέρουν, την αυξανόμενη «επιφάνεια» επίθεσης, τα πιθανά διαδοχικά αποτελέσματα τα οποία μπορεί να προκαλέσει μια επίθεση στο υπόλοιπο δίκτυο κ.λ.π.</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C42F705-7F0B-428D-A487-B869E9FAA6F4}"/>
              </a:ext>
            </a:extLst>
          </p:cNvPr>
          <p:cNvSpPr txBox="1"/>
          <p:nvPr/>
        </p:nvSpPr>
        <p:spPr>
          <a:xfrm>
            <a:off x="1066800" y="240268"/>
            <a:ext cx="7315200" cy="523220"/>
          </a:xfrm>
          <a:prstGeom prst="rect">
            <a:avLst/>
          </a:prstGeom>
          <a:noFill/>
        </p:spPr>
        <p:txBody>
          <a:bodyPr wrap="square">
            <a:spAutoFit/>
          </a:bodyPr>
          <a:lstStyle/>
          <a:p>
            <a:pPr algn="ctr">
              <a:spcAft>
                <a:spcPts val="600"/>
              </a:spcAft>
            </a:pPr>
            <a:r>
              <a:rPr lang="el-GR" sz="2800" b="1" dirty="0"/>
              <a:t>Το έξυπνο ενεργειακό δίκτυο </a:t>
            </a:r>
            <a:r>
              <a:rPr lang="el-GR" sz="2800" b="1" dirty="0" smtClean="0"/>
              <a:t>(</a:t>
            </a:r>
            <a:r>
              <a:rPr lang="en-US" sz="2800" b="1" dirty="0"/>
              <a:t>S</a:t>
            </a:r>
            <a:r>
              <a:rPr lang="en-US" sz="2800" b="1" dirty="0" smtClean="0"/>
              <a:t>mart </a:t>
            </a:r>
            <a:r>
              <a:rPr lang="en-US" sz="2800" b="1" dirty="0"/>
              <a:t>G</a:t>
            </a:r>
            <a:r>
              <a:rPr lang="en-US" sz="2800" b="1" dirty="0" smtClean="0"/>
              <a:t>rid</a:t>
            </a:r>
            <a:r>
              <a:rPr lang="en-US" sz="2800" b="1" dirty="0"/>
              <a:t>)</a:t>
            </a:r>
          </a:p>
        </p:txBody>
      </p:sp>
    </p:spTree>
    <p:extLst>
      <p:ext uri="{BB962C8B-B14F-4D97-AF65-F5344CB8AC3E}">
        <p14:creationId xmlns:p14="http://schemas.microsoft.com/office/powerpoint/2010/main" val="12093458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274638"/>
            <a:ext cx="8991600" cy="1143000"/>
          </a:xfrm>
        </p:spPr>
        <p:txBody>
          <a:bodyPr/>
          <a:lstStyle/>
          <a:p>
            <a:pPr marL="50800" indent="-50800" eaLnBrk="1" hangingPunct="1"/>
            <a:r>
              <a:rPr lang="el-GR" altLang="en-US" sz="3200" b="1" dirty="0" smtClean="0"/>
              <a:t>Απόκριση Πραγματικού Χρόνου</a:t>
            </a:r>
            <a:endParaRPr lang="el-GR" altLang="en-US" sz="3200" b="1" dirty="0"/>
          </a:p>
        </p:txBody>
      </p:sp>
      <p:sp>
        <p:nvSpPr>
          <p:cNvPr id="7172"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p>
        </p:txBody>
      </p:sp>
      <p:graphicFrame>
        <p:nvGraphicFramePr>
          <p:cNvPr id="7173" name="Object 4"/>
          <p:cNvGraphicFramePr>
            <a:graphicFrameLocks noChangeAspect="1"/>
          </p:cNvGraphicFramePr>
          <p:nvPr>
            <p:extLst>
              <p:ext uri="{D42A27DB-BD31-4B8C-83A1-F6EECF244321}">
                <p14:modId xmlns:p14="http://schemas.microsoft.com/office/powerpoint/2010/main" val="3391847666"/>
              </p:ext>
            </p:extLst>
          </p:nvPr>
        </p:nvGraphicFramePr>
        <p:xfrm>
          <a:off x="1939611" y="1164262"/>
          <a:ext cx="5756589" cy="5388938"/>
        </p:xfrm>
        <a:graphic>
          <a:graphicData uri="http://schemas.openxmlformats.org/presentationml/2006/ole">
            <mc:AlternateContent xmlns:mc="http://schemas.openxmlformats.org/markup-compatibility/2006">
              <mc:Choice xmlns:v="urn:schemas-microsoft-com:vml" Requires="v">
                <p:oleObj spid="_x0000_s4180" name="Picture" r:id="rId3" imgW="5219700" imgH="4884420" progId="Word.Picture.8">
                  <p:embed/>
                </p:oleObj>
              </mc:Choice>
              <mc:Fallback>
                <p:oleObj name="Picture" r:id="rId3" imgW="5219700" imgH="4884420" progId="Word.Picture.8">
                  <p:embed/>
                  <p:pic>
                    <p:nvPicPr>
                      <p:cNvPr id="717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611" y="1164262"/>
                        <a:ext cx="5756589" cy="5388938"/>
                      </a:xfrm>
                      <a:prstGeom prst="rect">
                        <a:avLst/>
                      </a:prstGeom>
                      <a:solidFill>
                        <a:srgbClr val="00FFFF"/>
                      </a:solidFill>
                      <a:ln>
                        <a:noFill/>
                      </a:ln>
                    </p:spPr>
                  </p:pic>
                </p:oleObj>
              </mc:Fallback>
            </mc:AlternateContent>
          </a:graphicData>
        </a:graphic>
      </p:graphicFrame>
    </p:spTree>
    <p:extLst>
      <p:ext uri="{BB962C8B-B14F-4D97-AF65-F5344CB8AC3E}">
        <p14:creationId xmlns:p14="http://schemas.microsoft.com/office/powerpoint/2010/main" val="708040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type="body" idx="1"/>
          </p:nvPr>
        </p:nvSpPr>
        <p:spPr>
          <a:xfrm>
            <a:off x="914400" y="1981200"/>
            <a:ext cx="8077200" cy="4572000"/>
          </a:xfrm>
        </p:spPr>
        <p:txBody>
          <a:bodyPr>
            <a:noAutofit/>
          </a:bodyPr>
          <a:lstStyle/>
          <a:p>
            <a:pPr marL="0" indent="0">
              <a:lnSpc>
                <a:spcPct val="80000"/>
              </a:lnSpc>
              <a:buNone/>
            </a:pPr>
            <a:r>
              <a:rPr lang="el-GR" altLang="en-US" sz="2800" dirty="0"/>
              <a:t>Υπάρχουν δύο κατηγορίες στις οποίες ανήκει ο τύπος της κίνησης ενός Δ</a:t>
            </a:r>
            <a:r>
              <a:rPr lang="en-US" altLang="en-US" sz="2800" dirty="0"/>
              <a:t>ι</a:t>
            </a:r>
            <a:r>
              <a:rPr lang="el-GR" altLang="en-US" sz="2800" dirty="0"/>
              <a:t>κτ</a:t>
            </a:r>
            <a:r>
              <a:rPr lang="en-US" altLang="en-US" sz="2800" dirty="0" err="1"/>
              <a:t>ύου</a:t>
            </a:r>
            <a:r>
              <a:rPr lang="el-GR" altLang="en-US" sz="2800" dirty="0"/>
              <a:t> Ελέγχου Πραγματικού Χρόνου:</a:t>
            </a:r>
          </a:p>
          <a:p>
            <a:pPr eaLnBrk="1" hangingPunct="1">
              <a:lnSpc>
                <a:spcPct val="80000"/>
              </a:lnSpc>
              <a:buFont typeface="Wingdings" panose="05000000000000000000" pitchFamily="2" charset="2"/>
              <a:buChar char="Ø"/>
            </a:pPr>
            <a:r>
              <a:rPr lang="el-GR" altLang="en-US" sz="2800" dirty="0"/>
              <a:t> </a:t>
            </a:r>
            <a:r>
              <a:rPr lang="el-GR" altLang="en-US" sz="2800" b="1" dirty="0"/>
              <a:t>Σύγχρονη Κίνηση (Synchronous Traffic): </a:t>
            </a:r>
          </a:p>
          <a:p>
            <a:pPr marL="0" indent="0" eaLnBrk="1" hangingPunct="1">
              <a:lnSpc>
                <a:spcPct val="80000"/>
              </a:lnSpc>
              <a:buFont typeface="Wingdings" panose="05000000000000000000" pitchFamily="2" charset="2"/>
              <a:buNone/>
            </a:pPr>
            <a:r>
              <a:rPr lang="el-GR" altLang="en-US" sz="2800" dirty="0"/>
              <a:t>Είναι η κίνηση που δημιουργείται </a:t>
            </a:r>
            <a:r>
              <a:rPr lang="en-US" altLang="en-US" sz="2800" dirty="0" err="1"/>
              <a:t>συνήθως</a:t>
            </a:r>
            <a:r>
              <a:rPr lang="en-US" altLang="en-US" sz="2800" dirty="0"/>
              <a:t> </a:t>
            </a:r>
            <a:r>
              <a:rPr lang="el-GR" altLang="en-US" sz="2800" dirty="0"/>
              <a:t>από την περιοδική δειγματοληψία και μετάδοση   των τιμών διαφόρων μεταβλητών</a:t>
            </a:r>
            <a:r>
              <a:rPr lang="en-US" altLang="en-US" sz="2800" dirty="0"/>
              <a:t> </a:t>
            </a:r>
            <a:r>
              <a:rPr lang="en-US" altLang="en-US" sz="2800" dirty="0" err="1"/>
              <a:t>στο</a:t>
            </a:r>
            <a:r>
              <a:rPr lang="en-US" altLang="en-US" sz="2800" dirty="0"/>
              <a:t> </a:t>
            </a:r>
            <a:r>
              <a:rPr lang="en-US" altLang="en-US" sz="2800" dirty="0" err="1"/>
              <a:t>δίκτυο</a:t>
            </a:r>
            <a:endParaRPr lang="el-GR" altLang="en-US" sz="2800" dirty="0"/>
          </a:p>
          <a:p>
            <a:pPr eaLnBrk="1" hangingPunct="1">
              <a:lnSpc>
                <a:spcPct val="80000"/>
              </a:lnSpc>
              <a:buFont typeface="Wingdings" panose="05000000000000000000" pitchFamily="2" charset="2"/>
              <a:buChar char="Ø"/>
            </a:pPr>
            <a:r>
              <a:rPr lang="el-GR" altLang="en-US" sz="2800" b="1" dirty="0"/>
              <a:t> Ασύγχρονη Kίνηση (Αsynchronous Traffic): </a:t>
            </a:r>
          </a:p>
          <a:p>
            <a:pPr marL="0" indent="0" eaLnBrk="1" hangingPunct="1">
              <a:lnSpc>
                <a:spcPct val="80000"/>
              </a:lnSpc>
              <a:buFont typeface="Wingdings" panose="05000000000000000000" pitchFamily="2" charset="2"/>
              <a:buNone/>
            </a:pPr>
            <a:r>
              <a:rPr lang="el-GR" altLang="en-US" sz="2800" b="1" dirty="0">
                <a:solidFill>
                  <a:srgbClr val="FF0000"/>
                </a:solidFill>
              </a:rPr>
              <a:t>Είναι η κίνηση που προέρχεται από τυχαία παραγόμενα πληροφοριακά πακέτα ή μηνύματα</a:t>
            </a:r>
            <a:r>
              <a:rPr lang="en-US" altLang="en-US" sz="2800" b="1" dirty="0">
                <a:solidFill>
                  <a:srgbClr val="FF0000"/>
                </a:solidFill>
              </a:rPr>
              <a:t> (</a:t>
            </a:r>
            <a:r>
              <a:rPr lang="en-US" altLang="en-US" sz="2800" b="1" dirty="0" err="1">
                <a:solidFill>
                  <a:srgbClr val="FF0000"/>
                </a:solidFill>
              </a:rPr>
              <a:t>συνήθως</a:t>
            </a:r>
            <a:r>
              <a:rPr lang="en-US" altLang="en-US" sz="2800" b="1" dirty="0">
                <a:solidFill>
                  <a:srgbClr val="FF0000"/>
                </a:solidFill>
              </a:rPr>
              <a:t> </a:t>
            </a:r>
            <a:r>
              <a:rPr lang="en-US" altLang="en-US" sz="2800" b="1" dirty="0" err="1">
                <a:solidFill>
                  <a:srgbClr val="FF0000"/>
                </a:solidFill>
              </a:rPr>
              <a:t>συν</a:t>
            </a:r>
            <a:r>
              <a:rPr lang="en-US" altLang="en-US" sz="2800" b="1" dirty="0">
                <a:solidFill>
                  <a:srgbClr val="FF0000"/>
                </a:solidFill>
              </a:rPr>
              <a:t>αγερμούς, alarms</a:t>
            </a:r>
            <a:r>
              <a:rPr lang="en-US" altLang="en-US" sz="2800" b="1" dirty="0" smtClean="0">
                <a:solidFill>
                  <a:srgbClr val="FF0000"/>
                </a:solidFill>
              </a:rPr>
              <a:t>)</a:t>
            </a:r>
            <a:r>
              <a:rPr lang="el-GR" altLang="en-US" sz="2800" b="1" dirty="0" smtClean="0">
                <a:solidFill>
                  <a:srgbClr val="FF0000"/>
                </a:solidFill>
              </a:rPr>
              <a:t>, υψηλής προτεραιότητας για απόκριση πραγματικού χρόνου.</a:t>
            </a:r>
            <a:endParaRPr lang="el-GR" altLang="en-US" sz="2800" b="1" dirty="0">
              <a:solidFill>
                <a:srgbClr val="FF0000"/>
              </a:solidFill>
            </a:endParaRPr>
          </a:p>
        </p:txBody>
      </p:sp>
      <p:sp>
        <p:nvSpPr>
          <p:cNvPr id="5" name="Rectangle 2"/>
          <p:cNvSpPr txBox="1">
            <a:spLocks noChangeArrowheads="1"/>
          </p:cNvSpPr>
          <p:nvPr/>
        </p:nvSpPr>
        <p:spPr>
          <a:xfrm>
            <a:off x="381000" y="381000"/>
            <a:ext cx="8991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0800" indent="-50800"/>
            <a:r>
              <a:rPr lang="en-US" altLang="en-US" sz="3200" b="1" dirty="0" err="1"/>
              <a:t>Τύ</a:t>
            </a:r>
            <a:r>
              <a:rPr lang="en-US" altLang="en-US" sz="3200" b="1" dirty="0"/>
              <a:t>ποι κίνησης σε Δίκτυα Ελέγχου Πραγματικού Χρόνου</a:t>
            </a:r>
          </a:p>
        </p:txBody>
      </p:sp>
    </p:spTree>
    <p:extLst>
      <p:ext uri="{BB962C8B-B14F-4D97-AF65-F5344CB8AC3E}">
        <p14:creationId xmlns:p14="http://schemas.microsoft.com/office/powerpoint/2010/main" val="2327104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l-GR" altLang="en-US" sz="3200" b="1" dirty="0"/>
              <a:t>Χαρακτηριστικά στοιχεία κίνησης πραγματικού και μη χρόνου</a:t>
            </a:r>
          </a:p>
        </p:txBody>
      </p:sp>
      <p:sp>
        <p:nvSpPr>
          <p:cNvPr id="922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p>
        </p:txBody>
      </p:sp>
      <p:graphicFrame>
        <p:nvGraphicFramePr>
          <p:cNvPr id="9221" name="Object 4"/>
          <p:cNvGraphicFramePr>
            <a:graphicFrameLocks noChangeAspect="1"/>
          </p:cNvGraphicFramePr>
          <p:nvPr>
            <p:extLst>
              <p:ext uri="{D42A27DB-BD31-4B8C-83A1-F6EECF244321}">
                <p14:modId xmlns:p14="http://schemas.microsoft.com/office/powerpoint/2010/main" val="1565455940"/>
              </p:ext>
            </p:extLst>
          </p:nvPr>
        </p:nvGraphicFramePr>
        <p:xfrm>
          <a:off x="1524000" y="1676400"/>
          <a:ext cx="6324600" cy="5010536"/>
        </p:xfrm>
        <a:graphic>
          <a:graphicData uri="http://schemas.openxmlformats.org/presentationml/2006/ole">
            <mc:AlternateContent xmlns:mc="http://schemas.openxmlformats.org/markup-compatibility/2006">
              <mc:Choice xmlns:v="urn:schemas-microsoft-com:vml" Requires="v">
                <p:oleObj spid="_x0000_s5204" name="Picture" r:id="rId3" imgW="5410200" imgH="4885944" progId="Word.Picture.8">
                  <p:embed/>
                </p:oleObj>
              </mc:Choice>
              <mc:Fallback>
                <p:oleObj name="Picture" r:id="rId3" imgW="5410200" imgH="4885944" progId="Word.Picture.8">
                  <p:embed/>
                  <p:pic>
                    <p:nvPicPr>
                      <p:cNvPr id="922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76400"/>
                        <a:ext cx="6324600" cy="5010536"/>
                      </a:xfrm>
                      <a:prstGeom prst="rect">
                        <a:avLst/>
                      </a:prstGeom>
                      <a:solidFill>
                        <a:srgbClr val="00FFFF"/>
                      </a:solidFill>
                      <a:ln>
                        <a:noFill/>
                      </a:ln>
                    </p:spPr>
                  </p:pic>
                </p:oleObj>
              </mc:Fallback>
            </mc:AlternateContent>
          </a:graphicData>
        </a:graphic>
      </p:graphicFrame>
    </p:spTree>
    <p:extLst>
      <p:ext uri="{BB962C8B-B14F-4D97-AF65-F5344CB8AC3E}">
        <p14:creationId xmlns:p14="http://schemas.microsoft.com/office/powerpoint/2010/main" val="3961551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4336" y="884237"/>
            <a:ext cx="572492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895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5393" y="914400"/>
            <a:ext cx="595521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056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8001000" y="4114800"/>
            <a:ext cx="0" cy="990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001000" y="2895600"/>
            <a:ext cx="0" cy="990600"/>
          </a:xfrm>
          <a:prstGeom prst="straightConnector1">
            <a:avLst/>
          </a:prstGeom>
          <a:ln w="381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01000" y="4343400"/>
            <a:ext cx="1143000" cy="369332"/>
          </a:xfrm>
          <a:prstGeom prst="rect">
            <a:avLst/>
          </a:prstGeom>
          <a:noFill/>
        </p:spPr>
        <p:txBody>
          <a:bodyPr wrap="square" rtlCol="0">
            <a:spAutoFit/>
          </a:bodyPr>
          <a:lstStyle/>
          <a:p>
            <a:r>
              <a:rPr lang="en-US" b="1" dirty="0">
                <a:solidFill>
                  <a:srgbClr val="FF0000"/>
                </a:solidFill>
              </a:rPr>
              <a:t>hardware</a:t>
            </a:r>
          </a:p>
        </p:txBody>
      </p:sp>
      <p:sp>
        <p:nvSpPr>
          <p:cNvPr id="8" name="TextBox 7"/>
          <p:cNvSpPr txBox="1"/>
          <p:nvPr/>
        </p:nvSpPr>
        <p:spPr>
          <a:xfrm>
            <a:off x="8001000" y="3276600"/>
            <a:ext cx="1143000" cy="369332"/>
          </a:xfrm>
          <a:prstGeom prst="rect">
            <a:avLst/>
          </a:prstGeom>
          <a:noFill/>
        </p:spPr>
        <p:txBody>
          <a:bodyPr wrap="square" rtlCol="0">
            <a:spAutoFit/>
          </a:bodyPr>
          <a:lstStyle/>
          <a:p>
            <a:r>
              <a:rPr lang="en-US" b="1" dirty="0">
                <a:solidFill>
                  <a:srgbClr val="00B0F0"/>
                </a:solidFill>
              </a:rPr>
              <a:t>software</a:t>
            </a:r>
          </a:p>
        </p:txBody>
      </p:sp>
    </p:spTree>
    <p:extLst>
      <p:ext uri="{BB962C8B-B14F-4D97-AF65-F5344CB8AC3E}">
        <p14:creationId xmlns:p14="http://schemas.microsoft.com/office/powerpoint/2010/main" val="874693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0758" y="923543"/>
            <a:ext cx="60926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056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876800" y="3962400"/>
            <a:ext cx="3122521" cy="9906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48500" y="3186525"/>
            <a:ext cx="2209800" cy="369332"/>
          </a:xfrm>
          <a:prstGeom prst="rect">
            <a:avLst/>
          </a:prstGeom>
          <a:noFill/>
        </p:spPr>
        <p:txBody>
          <a:bodyPr wrap="square" rtlCol="0">
            <a:spAutoFit/>
          </a:bodyPr>
          <a:lstStyle/>
          <a:p>
            <a:r>
              <a:rPr lang="en-US" b="1" dirty="0">
                <a:solidFill>
                  <a:srgbClr val="FF0000"/>
                </a:solidFill>
              </a:rPr>
              <a:t>…and delays</a:t>
            </a:r>
          </a:p>
        </p:txBody>
      </p:sp>
    </p:spTree>
    <p:extLst>
      <p:ext uri="{BB962C8B-B14F-4D97-AF65-F5344CB8AC3E}">
        <p14:creationId xmlns:p14="http://schemas.microsoft.com/office/powerpoint/2010/main" val="1409164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4474" y="914400"/>
            <a:ext cx="611852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7056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88937" y="5678269"/>
            <a:ext cx="6716863" cy="830997"/>
          </a:xfrm>
          <a:prstGeom prst="rect">
            <a:avLst/>
          </a:prstGeom>
          <a:noFill/>
        </p:spPr>
        <p:txBody>
          <a:bodyPr wrap="square" rtlCol="0">
            <a:spAutoFit/>
          </a:bodyPr>
          <a:lstStyle/>
          <a:p>
            <a:pPr algn="ctr"/>
            <a:r>
              <a:rPr lang="el-GR" sz="2400" dirty="0">
                <a:solidFill>
                  <a:srgbClr val="FF0000"/>
                </a:solidFill>
              </a:rPr>
              <a:t>Αν </a:t>
            </a:r>
            <a:r>
              <a:rPr lang="en-US" sz="2400" dirty="0">
                <a:solidFill>
                  <a:srgbClr val="FF0000"/>
                </a:solidFill>
              </a:rPr>
              <a:t>απα</a:t>
            </a:r>
            <a:r>
              <a:rPr lang="en-US" sz="2400" dirty="0" err="1">
                <a:solidFill>
                  <a:srgbClr val="FF0000"/>
                </a:solidFill>
              </a:rPr>
              <a:t>ιτείτ</a:t>
            </a:r>
            <a:r>
              <a:rPr lang="en-US" sz="2400" dirty="0">
                <a:solidFill>
                  <a:srgbClr val="FF0000"/>
                </a:solidFill>
              </a:rPr>
              <a:t>αι</a:t>
            </a:r>
            <a:r>
              <a:rPr lang="el-GR" sz="2400" dirty="0">
                <a:solidFill>
                  <a:srgbClr val="FF0000"/>
                </a:solidFill>
              </a:rPr>
              <a:t> </a:t>
            </a:r>
            <a:r>
              <a:rPr lang="el-GR" sz="2400" b="1" dirty="0">
                <a:solidFill>
                  <a:srgbClr val="FF0000"/>
                </a:solidFill>
              </a:rPr>
              <a:t>διασύνδεση επί μέρους δικτύων</a:t>
            </a:r>
            <a:r>
              <a:rPr lang="el-GR" sz="2400" dirty="0">
                <a:solidFill>
                  <a:srgbClr val="FF0000"/>
                </a:solidFill>
              </a:rPr>
              <a:t> χρησιμοποιείται και το </a:t>
            </a:r>
            <a:r>
              <a:rPr lang="en-US" sz="2400" b="1" dirty="0">
                <a:solidFill>
                  <a:srgbClr val="FF0000"/>
                </a:solidFill>
              </a:rPr>
              <a:t>network level</a:t>
            </a:r>
            <a:r>
              <a:rPr lang="el-GR" sz="2400" b="1" dirty="0">
                <a:solidFill>
                  <a:srgbClr val="FF0000"/>
                </a:solidFill>
              </a:rPr>
              <a:t> </a:t>
            </a:r>
            <a:endParaRPr lang="en-US" sz="2400" b="1" dirty="0">
              <a:solidFill>
                <a:srgbClr val="FF0000"/>
              </a:solidFill>
            </a:endParaRPr>
          </a:p>
        </p:txBody>
      </p:sp>
      <p:pic>
        <p:nvPicPr>
          <p:cNvPr id="6" name="Picture 5"/>
          <p:cNvPicPr>
            <a:picLocks noChangeAspect="1"/>
          </p:cNvPicPr>
          <p:nvPr/>
        </p:nvPicPr>
        <p:blipFill>
          <a:blip r:embed="rId4"/>
          <a:stretch>
            <a:fillRect/>
          </a:stretch>
        </p:blipFill>
        <p:spPr>
          <a:xfrm>
            <a:off x="1066800" y="2286000"/>
            <a:ext cx="2376487" cy="2131127"/>
          </a:xfrm>
          <a:prstGeom prst="rect">
            <a:avLst/>
          </a:prstGeom>
        </p:spPr>
      </p:pic>
      <p:sp>
        <p:nvSpPr>
          <p:cNvPr id="3" name="TextBox 2"/>
          <p:cNvSpPr txBox="1"/>
          <p:nvPr/>
        </p:nvSpPr>
        <p:spPr>
          <a:xfrm>
            <a:off x="838200" y="4430439"/>
            <a:ext cx="1524000" cy="338554"/>
          </a:xfrm>
          <a:prstGeom prst="rect">
            <a:avLst/>
          </a:prstGeom>
          <a:noFill/>
        </p:spPr>
        <p:txBody>
          <a:bodyPr wrap="square" rtlCol="0">
            <a:spAutoFit/>
          </a:bodyPr>
          <a:lstStyle/>
          <a:p>
            <a:pPr algn="r"/>
            <a:r>
              <a:rPr lang="en-US" sz="1600" b="1" dirty="0" smtClean="0">
                <a:solidFill>
                  <a:srgbClr val="FF0000"/>
                </a:solidFill>
              </a:rPr>
              <a:t>MAC sub-layer</a:t>
            </a:r>
            <a:endParaRPr lang="en-US" sz="1600" b="1" dirty="0">
              <a:solidFill>
                <a:srgbClr val="FF0000"/>
              </a:solidFill>
            </a:endParaRPr>
          </a:p>
        </p:txBody>
      </p:sp>
      <p:cxnSp>
        <p:nvCxnSpPr>
          <p:cNvPr id="7" name="Straight Arrow Connector 6"/>
          <p:cNvCxnSpPr/>
          <p:nvPr/>
        </p:nvCxnSpPr>
        <p:spPr>
          <a:xfrm>
            <a:off x="2255043" y="4599716"/>
            <a:ext cx="178355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47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2286000" y="3576550"/>
            <a:ext cx="2971800" cy="2557549"/>
          </a:xfrm>
          <a:prstGeom prst="rect">
            <a:avLst/>
          </a:prstGeom>
        </p:spPr>
      </p:pic>
      <p:sp>
        <p:nvSpPr>
          <p:cNvPr id="5" name="TextBox 4"/>
          <p:cNvSpPr txBox="1"/>
          <p:nvPr/>
        </p:nvSpPr>
        <p:spPr>
          <a:xfrm>
            <a:off x="838200" y="914400"/>
            <a:ext cx="8153400" cy="2554545"/>
          </a:xfrm>
          <a:prstGeom prst="rect">
            <a:avLst/>
          </a:prstGeom>
          <a:noFill/>
        </p:spPr>
        <p:txBody>
          <a:bodyPr wrap="square" rtlCol="0">
            <a:spAutoFit/>
          </a:bodyPr>
          <a:lstStyle/>
          <a:p>
            <a:pPr algn="ctr"/>
            <a:r>
              <a:rPr lang="el-GR" altLang="el-GR" sz="4400" b="1" dirty="0"/>
              <a:t>Το </a:t>
            </a:r>
            <a:r>
              <a:rPr lang="en-US" altLang="el-GR" sz="4400" b="1" dirty="0"/>
              <a:t>MAC</a:t>
            </a:r>
            <a:r>
              <a:rPr lang="el-GR" altLang="el-GR" sz="4400" b="1" dirty="0"/>
              <a:t> </a:t>
            </a:r>
            <a:r>
              <a:rPr lang="en-US" altLang="el-GR" sz="4400" b="1" dirty="0"/>
              <a:t>sub-layer</a:t>
            </a:r>
            <a:r>
              <a:rPr lang="el-GR" altLang="el-GR" sz="4400" b="1" dirty="0"/>
              <a:t> </a:t>
            </a:r>
          </a:p>
          <a:p>
            <a:pPr algn="ctr"/>
            <a:r>
              <a:rPr lang="el-GR" altLang="el-GR" sz="4400" b="1" dirty="0"/>
              <a:t>του </a:t>
            </a:r>
            <a:r>
              <a:rPr lang="en-US" altLang="el-GR" sz="4400" b="1" dirty="0"/>
              <a:t>DLL </a:t>
            </a:r>
            <a:r>
              <a:rPr lang="en-US" altLang="el-GR" sz="4400" b="1" dirty="0" smtClean="0"/>
              <a:t>Layer</a:t>
            </a:r>
            <a:endParaRPr lang="el-GR" altLang="el-GR" sz="4400" b="1" dirty="0" smtClean="0"/>
          </a:p>
          <a:p>
            <a:pPr algn="ctr"/>
            <a:r>
              <a:rPr lang="el-GR" altLang="el-GR" sz="3600" b="1" dirty="0" smtClean="0"/>
              <a:t>(σημαντικό για απόκριση πραγματικού χρόνου)</a:t>
            </a:r>
            <a:endParaRPr lang="en-US" altLang="el-GR" sz="3600" b="1" dirty="0" smtClean="0"/>
          </a:p>
        </p:txBody>
      </p:sp>
      <p:cxnSp>
        <p:nvCxnSpPr>
          <p:cNvPr id="4" name="Straight Connector 3"/>
          <p:cNvCxnSpPr/>
          <p:nvPr/>
        </p:nvCxnSpPr>
        <p:spPr>
          <a:xfrm flipV="1">
            <a:off x="4495800" y="4977363"/>
            <a:ext cx="1295400" cy="16551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95800" y="5372725"/>
            <a:ext cx="1295400" cy="3747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791200" y="5192211"/>
            <a:ext cx="2057400" cy="16458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91200" y="5030763"/>
            <a:ext cx="2057400" cy="16458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91200" y="4977363"/>
            <a:ext cx="1752600" cy="276999"/>
          </a:xfrm>
          <a:prstGeom prst="rect">
            <a:avLst/>
          </a:prstGeom>
          <a:noFill/>
        </p:spPr>
        <p:txBody>
          <a:bodyPr wrap="square" rtlCol="0">
            <a:spAutoFit/>
          </a:bodyPr>
          <a:lstStyle/>
          <a:p>
            <a:r>
              <a:rPr lang="en-US" sz="1200" dirty="0"/>
              <a:t>Logical Link Control (LLC)</a:t>
            </a:r>
          </a:p>
        </p:txBody>
      </p:sp>
      <p:sp>
        <p:nvSpPr>
          <p:cNvPr id="12" name="TextBox 11"/>
          <p:cNvSpPr txBox="1"/>
          <p:nvPr/>
        </p:nvSpPr>
        <p:spPr>
          <a:xfrm>
            <a:off x="5791200" y="5133201"/>
            <a:ext cx="2133600" cy="276999"/>
          </a:xfrm>
          <a:prstGeom prst="rect">
            <a:avLst/>
          </a:prstGeom>
          <a:noFill/>
        </p:spPr>
        <p:txBody>
          <a:bodyPr wrap="square" rtlCol="0">
            <a:spAutoFit/>
          </a:bodyPr>
          <a:lstStyle/>
          <a:p>
            <a:r>
              <a:rPr lang="en-US" sz="1200" dirty="0"/>
              <a:t>Medium Access Control (MAC)</a:t>
            </a:r>
          </a:p>
        </p:txBody>
      </p:sp>
      <p:sp>
        <p:nvSpPr>
          <p:cNvPr id="22" name="Oval 21"/>
          <p:cNvSpPr/>
          <p:nvPr/>
        </p:nvSpPr>
        <p:spPr>
          <a:xfrm>
            <a:off x="5562600" y="5192212"/>
            <a:ext cx="2438400" cy="18051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292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5534" y="884237"/>
            <a:ext cx="679493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34200" y="884237"/>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3276600"/>
            <a:ext cx="5486400" cy="3810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0" y="3962400"/>
            <a:ext cx="167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09800" y="3962400"/>
            <a:ext cx="2514600" cy="923330"/>
          </a:xfrm>
          <a:prstGeom prst="rect">
            <a:avLst/>
          </a:prstGeom>
          <a:solidFill>
            <a:schemeClr val="bg1"/>
          </a:solidFill>
        </p:spPr>
        <p:txBody>
          <a:bodyPr wrap="square" rtlCol="0">
            <a:spAutoFit/>
          </a:bodyPr>
          <a:lstStyle/>
          <a:p>
            <a:pPr marL="119063" indent="-119063">
              <a:buFont typeface="Arial" panose="020B0604020202020204" pitchFamily="34" charset="0"/>
              <a:buChar char="•"/>
            </a:pPr>
            <a:r>
              <a:rPr lang="en-US" b="1" dirty="0">
                <a:solidFill>
                  <a:srgbClr val="FF0000"/>
                </a:solidFill>
              </a:rPr>
              <a:t>Master-Slave (Polling)</a:t>
            </a:r>
          </a:p>
          <a:p>
            <a:pPr marL="119063" indent="-119063">
              <a:buFont typeface="Arial" panose="020B0604020202020204" pitchFamily="34" charset="0"/>
              <a:buChar char="•"/>
            </a:pPr>
            <a:r>
              <a:rPr lang="en-US" b="1" dirty="0" smtClean="0">
                <a:solidFill>
                  <a:srgbClr val="FF0000"/>
                </a:solidFill>
              </a:rPr>
              <a:t>TDMA</a:t>
            </a:r>
            <a:endParaRPr lang="en-US" b="1" dirty="0">
              <a:solidFill>
                <a:srgbClr val="FF0000"/>
              </a:solidFill>
            </a:endParaRPr>
          </a:p>
          <a:p>
            <a:pPr marL="119063" indent="-119063">
              <a:buFont typeface="Arial" panose="020B0604020202020204" pitchFamily="34" charset="0"/>
              <a:buChar char="•"/>
            </a:pPr>
            <a:r>
              <a:rPr lang="en-US" b="1" dirty="0" smtClean="0">
                <a:solidFill>
                  <a:srgbClr val="FF0000"/>
                </a:solidFill>
              </a:rPr>
              <a:t>CSMA type</a:t>
            </a:r>
            <a:endParaRPr lang="en-US" dirty="0">
              <a:solidFill>
                <a:srgbClr val="FF0000"/>
              </a:solidFill>
            </a:endParaRPr>
          </a:p>
        </p:txBody>
      </p:sp>
    </p:spTree>
    <p:extLst>
      <p:ext uri="{BB962C8B-B14F-4D97-AF65-F5344CB8AC3E}">
        <p14:creationId xmlns:p14="http://schemas.microsoft.com/office/powerpoint/2010/main" val="14258225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body" idx="1"/>
          </p:nvPr>
        </p:nvSpPr>
        <p:spPr>
          <a:xfrm>
            <a:off x="838199" y="1371600"/>
            <a:ext cx="8229601" cy="4876800"/>
          </a:xfrm>
        </p:spPr>
        <p:txBody>
          <a:bodyPr>
            <a:noAutofit/>
          </a:bodyPr>
          <a:lstStyle/>
          <a:p>
            <a:pPr marL="173038" indent="-173038" eaLnBrk="1" hangingPunct="1">
              <a:lnSpc>
                <a:spcPct val="80000"/>
              </a:lnSpc>
            </a:pPr>
            <a:r>
              <a:rPr lang="el-GR" altLang="el-GR" sz="2300" b="1" dirty="0"/>
              <a:t>Φορτίο</a:t>
            </a:r>
            <a:r>
              <a:rPr lang="en-US" altLang="el-GR" sz="2300" b="1" dirty="0"/>
              <a:t>, </a:t>
            </a:r>
            <a:r>
              <a:rPr lang="el-GR" altLang="el-GR" sz="2300" b="1" dirty="0"/>
              <a:t>Απόδοση</a:t>
            </a:r>
            <a:r>
              <a:rPr lang="en-US" altLang="el-GR" sz="2300" b="1" dirty="0"/>
              <a:t> (Throughput, S)</a:t>
            </a:r>
          </a:p>
          <a:p>
            <a:pPr marL="173038" indent="-173038" eaLnBrk="1" hangingPunct="1">
              <a:lnSpc>
                <a:spcPct val="80000"/>
              </a:lnSpc>
              <a:buFont typeface="Wingdings" panose="05000000000000000000" pitchFamily="2" charset="2"/>
              <a:buNone/>
            </a:pPr>
            <a:r>
              <a:rPr lang="en-GB" altLang="el-GR" sz="2300" dirty="0"/>
              <a:t>	</a:t>
            </a:r>
            <a:r>
              <a:rPr lang="el-GR" altLang="el-GR" sz="2300" dirty="0"/>
              <a:t>Ορίζεται ως ο μέσος αριθμός των </a:t>
            </a:r>
            <a:r>
              <a:rPr lang="el-GR" altLang="el-GR" sz="2300" i="1" dirty="0"/>
              <a:t>επιτυχώς</a:t>
            </a:r>
            <a:r>
              <a:rPr lang="el-GR" altLang="el-GR" sz="2300" dirty="0"/>
              <a:t> μεταδιδομένων πληροφοριακών πακέτων / μηνυμάτων στη μονάδα του χρόνου</a:t>
            </a:r>
            <a:r>
              <a:rPr lang="en-US" altLang="el-GR" sz="2300" dirty="0"/>
              <a:t> </a:t>
            </a:r>
            <a:endParaRPr lang="el-GR" altLang="el-GR" sz="2300" dirty="0"/>
          </a:p>
          <a:p>
            <a:pPr marL="173038" indent="-173038" eaLnBrk="1" hangingPunct="1">
              <a:lnSpc>
                <a:spcPct val="80000"/>
              </a:lnSpc>
              <a:buFont typeface="Wingdings" panose="05000000000000000000" pitchFamily="2" charset="2"/>
              <a:buNone/>
            </a:pPr>
            <a:r>
              <a:rPr lang="en-US" altLang="el-GR" sz="2300" dirty="0"/>
              <a:t>	</a:t>
            </a:r>
            <a:r>
              <a:rPr lang="en-US" altLang="el-GR" sz="2300" dirty="0" err="1"/>
              <a:t>Tp</a:t>
            </a:r>
            <a:r>
              <a:rPr lang="en-US" altLang="el-GR" sz="2300" dirty="0"/>
              <a:t>=</a:t>
            </a:r>
            <a:r>
              <a:rPr lang="el-GR" altLang="el-GR" sz="2300" dirty="0"/>
              <a:t>Αριθμός </a:t>
            </a:r>
            <a:r>
              <a:rPr lang="en-US" altLang="el-GR" sz="2300" dirty="0"/>
              <a:t>bits </a:t>
            </a:r>
            <a:r>
              <a:rPr lang="el-GR" altLang="el-GR" sz="2300" dirty="0"/>
              <a:t>του πακέτου</a:t>
            </a:r>
            <a:r>
              <a:rPr lang="en-US" altLang="el-GR" sz="2300" dirty="0"/>
              <a:t> (bits)</a:t>
            </a:r>
            <a:r>
              <a:rPr lang="el-GR" altLang="el-GR" sz="2300" dirty="0"/>
              <a:t>/ταχύτητα του καναλιού (</a:t>
            </a:r>
            <a:r>
              <a:rPr lang="en-US" altLang="el-GR" sz="2300" dirty="0"/>
              <a:t>bits/sec)</a:t>
            </a:r>
            <a:endParaRPr lang="el-GR" altLang="el-GR" sz="2300" dirty="0"/>
          </a:p>
          <a:p>
            <a:pPr marL="173038" indent="-173038">
              <a:lnSpc>
                <a:spcPct val="80000"/>
              </a:lnSpc>
            </a:pPr>
            <a:r>
              <a:rPr lang="el-GR" altLang="el-GR" sz="2300" b="1" dirty="0"/>
              <a:t>Καθυστέρηση Πακέτου / Μηνύματος (Packet/Message Delay,D)</a:t>
            </a:r>
            <a:endParaRPr lang="en-GB" altLang="el-GR" sz="2300" b="1" dirty="0"/>
          </a:p>
          <a:p>
            <a:pPr marL="173038" indent="-173038">
              <a:lnSpc>
                <a:spcPct val="80000"/>
              </a:lnSpc>
              <a:buNone/>
            </a:pPr>
            <a:r>
              <a:rPr lang="en-GB" altLang="el-GR" sz="2300" b="1" dirty="0"/>
              <a:t>	</a:t>
            </a:r>
            <a:r>
              <a:rPr lang="el-GR" altLang="el-GR" sz="2300" dirty="0"/>
              <a:t>Είναι το χρονικό διάστημα από τη χρονική στιγμή της δημιουργίας ενός πακέτου έως το τέλος της επιτυχούς μετάδοσής του.</a:t>
            </a:r>
            <a:r>
              <a:rPr lang="en-US" altLang="el-GR" sz="2300" dirty="0"/>
              <a:t> </a:t>
            </a:r>
            <a:endParaRPr lang="el-GR" altLang="el-GR" sz="2300" dirty="0"/>
          </a:p>
          <a:p>
            <a:pPr marL="173038" indent="-173038">
              <a:lnSpc>
                <a:spcPct val="80000"/>
              </a:lnSpc>
              <a:buNone/>
            </a:pPr>
            <a:r>
              <a:rPr lang="el-GR" altLang="el-GR" sz="2300" dirty="0"/>
              <a:t>	</a:t>
            </a:r>
            <a:r>
              <a:rPr lang="el-GR" altLang="el-GR" sz="2300" b="1" dirty="0" smtClean="0"/>
              <a:t>Φράγμα </a:t>
            </a:r>
            <a:r>
              <a:rPr lang="el-GR" altLang="el-GR" sz="2300" b="1" dirty="0"/>
              <a:t>Καθυστέρησης (Delay Bound)</a:t>
            </a:r>
            <a:endParaRPr lang="en-GB" altLang="el-GR" sz="2300" b="1" dirty="0"/>
          </a:p>
          <a:p>
            <a:pPr marL="173038" indent="-173038">
              <a:lnSpc>
                <a:spcPct val="80000"/>
              </a:lnSpc>
              <a:buNone/>
            </a:pPr>
            <a:r>
              <a:rPr lang="en-GB" altLang="el-GR" sz="2300" b="1" dirty="0"/>
              <a:t>	</a:t>
            </a:r>
            <a:r>
              <a:rPr lang="el-GR" altLang="el-GR" sz="2300" dirty="0"/>
              <a:t>Όρος που δηλώνει την ύπαρξη άνω ορίου </a:t>
            </a:r>
            <a:r>
              <a:rPr lang="el-GR" altLang="el-GR" sz="2300" dirty="0" smtClean="0"/>
              <a:t>της καθυστέρησης D</a:t>
            </a:r>
            <a:r>
              <a:rPr lang="en-US" altLang="el-GR" sz="2300" dirty="0" smtClean="0"/>
              <a:t> </a:t>
            </a:r>
            <a:endParaRPr lang="en-US" altLang="el-GR" sz="2300" dirty="0"/>
          </a:p>
          <a:p>
            <a:pPr marL="173038" indent="-173038">
              <a:lnSpc>
                <a:spcPct val="80000"/>
              </a:lnSpc>
              <a:buNone/>
            </a:pPr>
            <a:r>
              <a:rPr lang="en-US" altLang="el-GR" sz="2300" dirty="0"/>
              <a:t>	D&lt;=Delay Bound (Hard Real Time)</a:t>
            </a:r>
          </a:p>
          <a:p>
            <a:pPr marL="173038" indent="-173038">
              <a:lnSpc>
                <a:spcPct val="80000"/>
              </a:lnSpc>
              <a:buNone/>
            </a:pPr>
            <a:r>
              <a:rPr lang="en-US" altLang="el-GR" sz="2300" dirty="0"/>
              <a:t>	D&lt;=Delay Bound (Soft Real Time)</a:t>
            </a:r>
            <a:r>
              <a:rPr lang="el-GR" altLang="el-GR" sz="2300" dirty="0"/>
              <a:t> </a:t>
            </a:r>
            <a:r>
              <a:rPr lang="en-US" altLang="el-GR" sz="2300" dirty="0" err="1"/>
              <a:t>γι</a:t>
            </a:r>
            <a:r>
              <a:rPr lang="en-US" altLang="el-GR" sz="2300" dirty="0"/>
              <a:t>α το a</a:t>
            </a:r>
            <a:r>
              <a:rPr lang="el-GR" altLang="el-GR" sz="2300" dirty="0"/>
              <a:t>% (αποδεκτό)</a:t>
            </a:r>
            <a:r>
              <a:rPr lang="en-US" altLang="el-GR" sz="2300" dirty="0"/>
              <a:t> </a:t>
            </a:r>
            <a:r>
              <a:rPr lang="en-US" altLang="el-GR" sz="2300" dirty="0" err="1"/>
              <a:t>των</a:t>
            </a:r>
            <a:r>
              <a:rPr lang="en-US" altLang="el-GR" sz="2300" dirty="0"/>
              <a:t> πα</a:t>
            </a:r>
            <a:r>
              <a:rPr lang="en-US" altLang="el-GR" sz="2300" dirty="0" err="1"/>
              <a:t>κέτων</a:t>
            </a:r>
            <a:endParaRPr lang="en-US" altLang="el-GR" sz="2300" dirty="0"/>
          </a:p>
          <a:p>
            <a:pPr>
              <a:lnSpc>
                <a:spcPct val="80000"/>
              </a:lnSpc>
              <a:buNone/>
            </a:pPr>
            <a:endParaRPr lang="en-US" altLang="el-GR" sz="2300" dirty="0"/>
          </a:p>
        </p:txBody>
      </p:sp>
      <p:sp>
        <p:nvSpPr>
          <p:cNvPr id="5" name="Rectangle 2"/>
          <p:cNvSpPr>
            <a:spLocks noGrp="1" noChangeArrowheads="1"/>
          </p:cNvSpPr>
          <p:nvPr>
            <p:ph type="title"/>
          </p:nvPr>
        </p:nvSpPr>
        <p:spPr>
          <a:xfrm>
            <a:off x="684213" y="61912"/>
            <a:ext cx="8748712" cy="1462088"/>
          </a:xfrm>
        </p:spPr>
        <p:txBody>
          <a:bodyPr/>
          <a:lstStyle/>
          <a:p>
            <a:pPr eaLnBrk="1" hangingPunct="1"/>
            <a:r>
              <a:rPr lang="el-GR" altLang="el-GR" sz="3200" b="1" dirty="0"/>
              <a:t>Π</a:t>
            </a:r>
            <a:r>
              <a:rPr lang="en-US" altLang="el-GR" sz="3200" b="1" dirty="0"/>
              <a:t>α</a:t>
            </a:r>
            <a:r>
              <a:rPr lang="en-US" altLang="el-GR" sz="3200" b="1" dirty="0" err="1"/>
              <a:t>ράμετροι</a:t>
            </a:r>
            <a:r>
              <a:rPr lang="en-US" altLang="el-GR" sz="3200" b="1" dirty="0"/>
              <a:t> </a:t>
            </a:r>
            <a:r>
              <a:rPr lang="el-GR" altLang="el-GR" sz="3200" b="1" dirty="0" err="1"/>
              <a:t>μ</a:t>
            </a:r>
            <a:r>
              <a:rPr lang="en-US" altLang="el-GR" sz="3200" b="1" dirty="0" err="1"/>
              <a:t>έτρησης</a:t>
            </a:r>
            <a:r>
              <a:rPr lang="en-US" altLang="el-GR" sz="3200" b="1" dirty="0"/>
              <a:t> </a:t>
            </a:r>
            <a:r>
              <a:rPr lang="el-GR" altLang="el-GR" sz="3200" b="1" dirty="0"/>
              <a:t>α</a:t>
            </a:r>
            <a:r>
              <a:rPr lang="en-US" altLang="el-GR" sz="3200" b="1" dirty="0"/>
              <a:t>π</a:t>
            </a:r>
            <a:r>
              <a:rPr lang="en-US" altLang="el-GR" sz="3200" b="1" dirty="0" err="1"/>
              <a:t>όδοσης</a:t>
            </a:r>
            <a:r>
              <a:rPr lang="en-US" altLang="el-GR" sz="3200" b="1" dirty="0"/>
              <a:t> </a:t>
            </a:r>
            <a:r>
              <a:rPr lang="el-GR" altLang="el-GR" sz="3200" b="1" dirty="0"/>
              <a:t>πρωτοκόλλων υπο-επιπέδου </a:t>
            </a:r>
            <a:r>
              <a:rPr lang="en-US" altLang="el-GR" sz="3200" b="1" dirty="0"/>
              <a:t>MAC </a:t>
            </a:r>
            <a:r>
              <a:rPr lang="el-GR" altLang="el-GR" sz="3200" b="1" dirty="0"/>
              <a:t>πραγματικού χρόνου</a:t>
            </a:r>
            <a:endParaRPr lang="en-US" altLang="el-GR" sz="3200" b="1" dirty="0"/>
          </a:p>
        </p:txBody>
      </p:sp>
    </p:spTree>
    <p:extLst>
      <p:ext uri="{BB962C8B-B14F-4D97-AF65-F5344CB8AC3E}">
        <p14:creationId xmlns:p14="http://schemas.microsoft.com/office/powerpoint/2010/main" val="23309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Effect transition="in" filter="barn(inHorizontal)">
                                      <p:cBhvr>
                                        <p:cTn id="7" dur="500"/>
                                        <p:tgtEl>
                                          <p:spTgt spid="2052">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2052">
                                            <p:txEl>
                                              <p:pRg st="1" end="1"/>
                                            </p:txEl>
                                          </p:spTgt>
                                        </p:tgtEl>
                                        <p:attrNameLst>
                                          <p:attrName>style.visibility</p:attrName>
                                        </p:attrNameLst>
                                      </p:cBhvr>
                                      <p:to>
                                        <p:strVal val="visible"/>
                                      </p:to>
                                    </p:set>
                                    <p:animEffect transition="in" filter="barn(inHorizontal)">
                                      <p:cBhvr>
                                        <p:cTn id="10" dur="500"/>
                                        <p:tgtEl>
                                          <p:spTgt spid="2052">
                                            <p:txEl>
                                              <p:pRg st="1" end="1"/>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2052">
                                            <p:txEl>
                                              <p:pRg st="2" end="2"/>
                                            </p:txEl>
                                          </p:spTgt>
                                        </p:tgtEl>
                                        <p:attrNameLst>
                                          <p:attrName>style.visibility</p:attrName>
                                        </p:attrNameLst>
                                      </p:cBhvr>
                                      <p:to>
                                        <p:strVal val="visible"/>
                                      </p:to>
                                    </p:set>
                                    <p:animEffect transition="in" filter="barn(inHorizontal)">
                                      <p:cBhvr>
                                        <p:cTn id="13" dur="500"/>
                                        <p:tgtEl>
                                          <p:spTgt spid="2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32A6DC-7932-4987-93B2-B63BE2F0B38E}"/>
              </a:ext>
            </a:extLst>
          </p:cNvPr>
          <p:cNvSpPr txBox="1"/>
          <p:nvPr/>
        </p:nvSpPr>
        <p:spPr>
          <a:xfrm>
            <a:off x="762000" y="965567"/>
            <a:ext cx="8458200" cy="5740033"/>
          </a:xfrm>
          <a:prstGeom prst="rect">
            <a:avLst/>
          </a:prstGeom>
          <a:noFill/>
        </p:spPr>
        <p:txBody>
          <a:bodyPr wrap="square" rtlCol="0">
            <a:spAutoFit/>
          </a:bodyPr>
          <a:lstStyle/>
          <a:p>
            <a:pPr marL="176213" indent="-176213">
              <a:spcAft>
                <a:spcPts val="600"/>
              </a:spcAft>
              <a:buFont typeface="Arial" panose="020B0604020202020204" pitchFamily="34" charset="0"/>
              <a:buChar char="•"/>
            </a:pPr>
            <a:r>
              <a:rPr lang="el-GR" sz="1700" b="1" dirty="0"/>
              <a:t>Η υπάρχουσα επικοινωνιακή υποδομή επικοινωνίας του παραδοσιακού δικτύου ηλεκτρικής ενέργειας έχει σχεδιαστεί για να υποστηρίζει μονοκατευθυντήρια ροή ισχύος </a:t>
            </a:r>
            <a:r>
              <a:rPr lang="el-GR" sz="1700" dirty="0"/>
              <a:t>από κεντρικούς σταθμούς ηλεκτροπαραγωγής στους καταναλωτές, με περιορισμένη απόδοση και ανταλλαγή πληροφοριών, απόκτηση δεδομένων από περιορισμένο αριθμό αισθητήρων που βρίσκονται στα κύρια σημεία μετάδοσης και διανομής, περιορισμένο αριθμό μετάδοσης σημάτων ελέγχου και ανίχνευση σφαλμάτων (Συστήματα Εποπτικού Ελέγχου και Απόκτησης </a:t>
            </a:r>
            <a:r>
              <a:rPr lang="el-GR" sz="1700" dirty="0" smtClean="0"/>
              <a:t>Δεδομένων-SCADA</a:t>
            </a:r>
            <a:r>
              <a:rPr lang="el-GR" sz="1700" dirty="0"/>
              <a:t>).</a:t>
            </a:r>
          </a:p>
          <a:p>
            <a:pPr marL="176213" indent="-176213">
              <a:spcAft>
                <a:spcPts val="600"/>
              </a:spcAft>
              <a:buFont typeface="Arial" panose="020B0604020202020204" pitchFamily="34" charset="0"/>
              <a:buChar char="•"/>
            </a:pPr>
            <a:r>
              <a:rPr lang="el-GR" sz="1700" b="1" dirty="0"/>
              <a:t>Το σύγχρονο έξυπνο δίκτυο (</a:t>
            </a:r>
            <a:r>
              <a:rPr lang="el-GR" sz="1700" b="1" dirty="0" err="1"/>
              <a:t>δικατευθυντήριας</a:t>
            </a:r>
            <a:r>
              <a:rPr lang="el-GR" sz="1700" b="1" dirty="0"/>
              <a:t> ροής ισχύος) έχει σημαντικά μεγαλύτερο αριθμό αισθητήρων και </a:t>
            </a:r>
            <a:r>
              <a:rPr lang="el-GR" sz="1700" b="1" dirty="0" err="1"/>
              <a:t>ενεργοποιητών</a:t>
            </a:r>
            <a:r>
              <a:rPr lang="el-GR" sz="1700" b="1" dirty="0"/>
              <a:t> από το παλαιού τύπου πλέγμα (</a:t>
            </a:r>
            <a:r>
              <a:rPr lang="en-US" sz="1700" b="1" dirty="0"/>
              <a:t>grid)</a:t>
            </a:r>
            <a:r>
              <a:rPr lang="el-GR" sz="1700" b="1" dirty="0"/>
              <a:t> που έχουν αναπτυχθεί σε όλα τα επίπεδα των στοιχείων του δικτύου</a:t>
            </a:r>
            <a:r>
              <a:rPr lang="el-GR" sz="1700" dirty="0"/>
              <a:t>, δηλ. σ</a:t>
            </a:r>
            <a:r>
              <a:rPr lang="el-GR" sz="1700" dirty="0" smtClean="0"/>
              <a:t>τους σταθμ</a:t>
            </a:r>
            <a:r>
              <a:rPr lang="en-US" sz="1700" dirty="0"/>
              <a:t>o</a:t>
            </a:r>
            <a:r>
              <a:rPr lang="el-GR" sz="1700" dirty="0"/>
              <a:t>ύς ηλεκτροπαραγωγής και εξοπλισμό υποσταθμών, στις γεννήτριες</a:t>
            </a:r>
            <a:r>
              <a:rPr lang="el-GR" sz="1700" dirty="0" smtClean="0"/>
              <a:t>, στους </a:t>
            </a:r>
            <a:r>
              <a:rPr lang="el-GR" sz="1700" dirty="0"/>
              <a:t>μετασχηματιστές και</a:t>
            </a:r>
            <a:r>
              <a:rPr lang="en-US" sz="1700" dirty="0"/>
              <a:t> </a:t>
            </a:r>
            <a:r>
              <a:rPr lang="el-GR" sz="1700" dirty="0"/>
              <a:t>στους βιομηχανικούς/οικιακούς χρήστες. Οι αισθητήρες χρησιμοποιούνται για την απόκτηση δεδομένων </a:t>
            </a:r>
            <a:r>
              <a:rPr lang="en-US" sz="1700" dirty="0" smtClean="0"/>
              <a:t>(monitoring) </a:t>
            </a:r>
            <a:r>
              <a:rPr lang="el-GR" sz="1700" dirty="0" smtClean="0"/>
              <a:t>και </a:t>
            </a:r>
            <a:r>
              <a:rPr lang="el-GR" sz="1700" dirty="0"/>
              <a:t>την ανταλλαγή πληροφοριών μεταξύ αυτού του εξοπλισμού και κέντρων δεδομένων (</a:t>
            </a:r>
            <a:r>
              <a:rPr lang="en-US" sz="1700" dirty="0"/>
              <a:t>data centers)</a:t>
            </a:r>
            <a:r>
              <a:rPr lang="el-GR" sz="1700" dirty="0"/>
              <a:t>. Οι ενεργοποιητές χρησιμοποιούνται για τον βέλτιστο έλεγχο </a:t>
            </a:r>
            <a:r>
              <a:rPr lang="en-US" sz="1700" dirty="0" smtClean="0"/>
              <a:t>(control) </a:t>
            </a:r>
            <a:r>
              <a:rPr lang="el-GR" sz="1700" dirty="0" smtClean="0"/>
              <a:t>όλων </a:t>
            </a:r>
            <a:r>
              <a:rPr lang="el-GR" sz="1700" dirty="0"/>
              <a:t>των στοιχείων του δικτύου. </a:t>
            </a:r>
          </a:p>
          <a:p>
            <a:pPr marL="176213" indent="-176213">
              <a:spcAft>
                <a:spcPts val="600"/>
              </a:spcAft>
              <a:buFont typeface="Arial" panose="020B0604020202020204" pitchFamily="34" charset="0"/>
              <a:buChar char="•"/>
            </a:pPr>
            <a:r>
              <a:rPr lang="el-GR" sz="1700" b="1" dirty="0"/>
              <a:t>Προκειμένου να χειριστεί μια τέτοια τεράστια ροή δεδομένων, το έξυπνο δίκτυο πρέπει να έχει αναβαθμισμένη, αξιόπιστη και στιβαρή υποδομή επικοινωνίας ικανή να παρέχει σε πραγματικό χρόνο ασφαλείς επικοινωνίες. Η επικοινωνιακή υποδομή πρέπει να έχει μεγάλο εύρος ζώνης για να εξασφαλίζεται υψηλός ρυθμός ροής πληροφοριών. Επιπλέον, η υποδομή επικοινωνίας πρέπει να είναι </a:t>
            </a:r>
            <a:r>
              <a:rPr lang="el-GR" sz="1700" b="1" dirty="0" smtClean="0"/>
              <a:t>αυτο</a:t>
            </a:r>
            <a:r>
              <a:rPr lang="en-US" sz="1700" b="1" dirty="0" smtClean="0"/>
              <a:t>-</a:t>
            </a:r>
            <a:r>
              <a:rPr lang="el-GR" sz="1700" b="1" dirty="0" smtClean="0"/>
              <a:t>διορθώσιμη </a:t>
            </a:r>
            <a:r>
              <a:rPr lang="el-GR" sz="1700" b="1" dirty="0"/>
              <a:t>και αυτόματα προσαρμοζόμενη στις αλλαγές. </a:t>
            </a:r>
          </a:p>
        </p:txBody>
      </p:sp>
      <p:sp>
        <p:nvSpPr>
          <p:cNvPr id="3" name="TextBox 2">
            <a:extLst>
              <a:ext uri="{FF2B5EF4-FFF2-40B4-BE49-F238E27FC236}">
                <a16:creationId xmlns:a16="http://schemas.microsoft.com/office/drawing/2014/main" id="{29528C48-4663-486D-92A5-515C7E82F0C5}"/>
              </a:ext>
            </a:extLst>
          </p:cNvPr>
          <p:cNvSpPr txBox="1"/>
          <p:nvPr/>
        </p:nvSpPr>
        <p:spPr>
          <a:xfrm>
            <a:off x="914400" y="0"/>
            <a:ext cx="8077200" cy="830997"/>
          </a:xfrm>
          <a:prstGeom prst="rect">
            <a:avLst/>
          </a:prstGeom>
          <a:noFill/>
        </p:spPr>
        <p:txBody>
          <a:bodyPr wrap="square" rtlCol="0">
            <a:spAutoFit/>
          </a:bodyPr>
          <a:lstStyle/>
          <a:p>
            <a:pPr algn="ctr"/>
            <a:r>
              <a:rPr lang="el-GR" sz="2400" b="1" dirty="0"/>
              <a:t>Σύγκριση Επικοινωνιακής Υποδομής μεταξύ του Παραδοσιακού (</a:t>
            </a:r>
            <a:r>
              <a:rPr lang="en-US" sz="2400" b="1" dirty="0"/>
              <a:t>Legacy</a:t>
            </a:r>
            <a:r>
              <a:rPr lang="el-GR" sz="2400" b="1" dirty="0"/>
              <a:t>)</a:t>
            </a:r>
            <a:r>
              <a:rPr lang="en-US" sz="2400" b="1" dirty="0"/>
              <a:t> Grid</a:t>
            </a:r>
            <a:r>
              <a:rPr lang="el-GR" sz="2400" b="1" dirty="0"/>
              <a:t> και του Έξυπνου (</a:t>
            </a:r>
            <a:r>
              <a:rPr lang="en-US" sz="2400" b="1" dirty="0" smtClean="0"/>
              <a:t>Smart Grid)</a:t>
            </a:r>
            <a:endParaRPr lang="el-GR" sz="2400" b="1" dirty="0"/>
          </a:p>
        </p:txBody>
      </p:sp>
    </p:spTree>
    <p:extLst>
      <p:ext uri="{BB962C8B-B14F-4D97-AF65-F5344CB8AC3E}">
        <p14:creationId xmlns:p14="http://schemas.microsoft.com/office/powerpoint/2010/main" val="40428254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274638"/>
            <a:ext cx="8229600" cy="1143000"/>
          </a:xfrm>
        </p:spPr>
        <p:txBody>
          <a:bodyPr/>
          <a:lstStyle/>
          <a:p>
            <a:pPr eaLnBrk="1" hangingPunct="1"/>
            <a:r>
              <a:rPr lang="el-GR" altLang="el-GR" sz="3200" b="1" dirty="0"/>
              <a:t>Κ</a:t>
            </a:r>
            <a:r>
              <a:rPr lang="en-US" altLang="el-GR" sz="3200" b="1" dirty="0"/>
              <a:t>α</a:t>
            </a:r>
            <a:r>
              <a:rPr lang="en-US" altLang="el-GR" sz="3200" b="1" dirty="0" err="1"/>
              <a:t>τηγορίες</a:t>
            </a:r>
            <a:r>
              <a:rPr lang="en-US" altLang="el-GR" sz="3200" b="1" dirty="0"/>
              <a:t> </a:t>
            </a:r>
            <a:r>
              <a:rPr lang="en-US" altLang="el-GR" sz="3200" b="1" dirty="0" err="1"/>
              <a:t>Πρωτοκόλλων</a:t>
            </a:r>
            <a:r>
              <a:rPr lang="en-US" altLang="el-GR" sz="3200" b="1" dirty="0"/>
              <a:t> Μ</a:t>
            </a:r>
            <a:r>
              <a:rPr lang="el-GR" altLang="el-GR" sz="3200" b="1" dirty="0"/>
              <a:t>ΑC </a:t>
            </a:r>
            <a:r>
              <a:rPr lang="en-US" altLang="el-GR" sz="3200" b="1" dirty="0"/>
              <a:t>υπο-επιπ</a:t>
            </a:r>
            <a:r>
              <a:rPr lang="en-US" altLang="el-GR" sz="3200" b="1" dirty="0" err="1"/>
              <a:t>έδου</a:t>
            </a:r>
            <a:endParaRPr lang="en-US" altLang="el-GR" sz="3200" b="1" dirty="0"/>
          </a:p>
        </p:txBody>
      </p:sp>
      <p:sp>
        <p:nvSpPr>
          <p:cNvPr id="2" name="Rectangle 3"/>
          <p:cNvSpPr>
            <a:spLocks noGrp="1" noChangeArrowheads="1"/>
          </p:cNvSpPr>
          <p:nvPr>
            <p:ph type="body" idx="1"/>
          </p:nvPr>
        </p:nvSpPr>
        <p:spPr>
          <a:xfrm>
            <a:off x="748553" y="1066800"/>
            <a:ext cx="8382000" cy="2971800"/>
          </a:xfrm>
        </p:spPr>
        <p:txBody>
          <a:bodyPr>
            <a:noAutofit/>
          </a:bodyPr>
          <a:lstStyle/>
          <a:p>
            <a:pPr marL="173038" indent="-173038">
              <a:lnSpc>
                <a:spcPct val="90000"/>
              </a:lnSpc>
            </a:pPr>
            <a:r>
              <a:rPr lang="el-GR" altLang="el-GR" sz="2400" b="1" dirty="0"/>
              <a:t>Πρωτόκολλα Σταθερής Ανάθεσης του Καναλιού </a:t>
            </a:r>
            <a:r>
              <a:rPr lang="el-GR" altLang="el-GR" sz="2400" dirty="0"/>
              <a:t>(Fixed Assignment Protocols)</a:t>
            </a:r>
            <a:r>
              <a:rPr lang="en-US" altLang="el-GR" sz="2400" dirty="0"/>
              <a:t> – </a:t>
            </a:r>
            <a:r>
              <a:rPr lang="en-US" altLang="el-GR" sz="2400" dirty="0">
                <a:solidFill>
                  <a:srgbClr val="FF0000"/>
                </a:solidFill>
              </a:rPr>
              <a:t>TDMA, Token Bus</a:t>
            </a:r>
            <a:endParaRPr lang="el-GR" altLang="el-GR" sz="2400" dirty="0">
              <a:solidFill>
                <a:srgbClr val="FF0000"/>
              </a:solidFill>
            </a:endParaRPr>
          </a:p>
          <a:p>
            <a:pPr marL="173038" indent="-173038" eaLnBrk="1" hangingPunct="1">
              <a:lnSpc>
                <a:spcPct val="90000"/>
              </a:lnSpc>
            </a:pPr>
            <a:r>
              <a:rPr lang="el-GR" altLang="el-GR" sz="2400" b="1" dirty="0"/>
              <a:t>Πρωτόκολλα Τυχαίας Προσπέλασης του Καναλιού </a:t>
            </a:r>
            <a:r>
              <a:rPr lang="el-GR" altLang="el-GR" sz="2400" dirty="0"/>
              <a:t>(Random Access Protocols)</a:t>
            </a:r>
            <a:r>
              <a:rPr lang="en-US" altLang="el-GR" sz="2400" dirty="0"/>
              <a:t> – </a:t>
            </a:r>
            <a:r>
              <a:rPr lang="en-US" altLang="el-GR" sz="2400" dirty="0" smtClean="0">
                <a:solidFill>
                  <a:srgbClr val="FF0000"/>
                </a:solidFill>
              </a:rPr>
              <a:t>CSMA </a:t>
            </a:r>
            <a:r>
              <a:rPr lang="en-US" altLang="el-GR" sz="2400" dirty="0">
                <a:solidFill>
                  <a:srgbClr val="FF0000"/>
                </a:solidFill>
              </a:rPr>
              <a:t>type</a:t>
            </a:r>
            <a:endParaRPr lang="el-GR" altLang="el-GR" sz="2400" dirty="0">
              <a:solidFill>
                <a:srgbClr val="FF0000"/>
              </a:solidFill>
            </a:endParaRPr>
          </a:p>
          <a:p>
            <a:pPr marL="173038" indent="-173038" eaLnBrk="1" hangingPunct="1">
              <a:lnSpc>
                <a:spcPct val="90000"/>
              </a:lnSpc>
            </a:pPr>
            <a:r>
              <a:rPr lang="el-GR" altLang="el-GR" sz="2400" b="1" dirty="0"/>
              <a:t>Πρωτόκολλα Αίτησης Ανάθεσης του Καναλιού με Κεντρικοποιημένο Ελεγχο </a:t>
            </a:r>
            <a:r>
              <a:rPr lang="el-GR" altLang="el-GR" sz="2400" dirty="0"/>
              <a:t>(Demand Assignment Protocols with Central Control)</a:t>
            </a:r>
            <a:r>
              <a:rPr lang="en-US" altLang="el-GR" sz="2400" dirty="0"/>
              <a:t>, </a:t>
            </a:r>
            <a:r>
              <a:rPr lang="en-US" altLang="el-GR" sz="2400" dirty="0" smtClean="0">
                <a:solidFill>
                  <a:srgbClr val="FF0000"/>
                </a:solidFill>
              </a:rPr>
              <a:t>Polling</a:t>
            </a:r>
            <a:endParaRPr lang="el-GR" altLang="el-GR" sz="2400"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07295344"/>
              </p:ext>
            </p:extLst>
          </p:nvPr>
        </p:nvGraphicFramePr>
        <p:xfrm>
          <a:off x="2936875" y="4038600"/>
          <a:ext cx="3159125" cy="2667000"/>
        </p:xfrm>
        <a:graphic>
          <a:graphicData uri="http://schemas.openxmlformats.org/presentationml/2006/ole">
            <mc:AlternateContent xmlns:mc="http://schemas.openxmlformats.org/markup-compatibility/2006">
              <mc:Choice xmlns:v="urn:schemas-microsoft-com:vml" Requires="v">
                <p:oleObj spid="_x0000_s14370" name="Picture" r:id="rId4" imgW="5400720" imgH="7225200" progId="Word.Picture.8">
                  <p:embed/>
                </p:oleObj>
              </mc:Choice>
              <mc:Fallback>
                <p:oleObj name="Picture" r:id="rId4" imgW="5400720" imgH="7225200"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875" y="4038600"/>
                        <a:ext cx="3159125" cy="2667000"/>
                      </a:xfrm>
                      <a:prstGeom prst="rect">
                        <a:avLst/>
                      </a:prstGeom>
                      <a:noFill/>
                      <a:ln w="9525">
                        <a:solidFill>
                          <a:srgbClr val="150B9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5848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Horizontal)">
                                      <p:cBhvr>
                                        <p:cTn id="12" dur="1000"/>
                                        <p:tgtEl>
                                          <p:spTgt spid="2">
                                            <p:txEl>
                                              <p:pRg st="1" end="1"/>
                                            </p:txEl>
                                          </p:spTgt>
                                        </p:tgtEl>
                                      </p:cBhvr>
                                    </p:animEffect>
                                  </p:childTnLst>
                                </p:cTn>
                              </p:par>
                              <p:par>
                                <p:cTn id="13" presetID="16" presetClass="entr" presetSubtype="2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Horizontal)">
                                      <p:cBhvr>
                                        <p:cTn id="15"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219742"/>
            <a:ext cx="8153400" cy="1323439"/>
          </a:xfrm>
          <a:prstGeom prst="rect">
            <a:avLst/>
          </a:prstGeom>
          <a:noFill/>
        </p:spPr>
        <p:txBody>
          <a:bodyPr wrap="square" rtlCol="0">
            <a:spAutoFit/>
          </a:bodyPr>
          <a:lstStyle/>
          <a:p>
            <a:pPr algn="ctr"/>
            <a:r>
              <a:rPr lang="el-GR" altLang="el-GR" sz="4000" b="1" dirty="0"/>
              <a:t>Πρωτόκολλα </a:t>
            </a:r>
            <a:r>
              <a:rPr lang="en-US" altLang="el-GR" sz="4000" b="1" dirty="0"/>
              <a:t>MAC</a:t>
            </a:r>
            <a:r>
              <a:rPr lang="el-GR" altLang="el-GR" sz="4000" b="1" dirty="0"/>
              <a:t> υπο-επιπέδου Σταθερής Ανάθεσης του Καναλιού</a:t>
            </a:r>
            <a:endParaRPr lang="en-US" sz="4000" b="1" dirty="0"/>
          </a:p>
        </p:txBody>
      </p:sp>
    </p:spTree>
    <p:extLst>
      <p:ext uri="{BB962C8B-B14F-4D97-AF65-F5344CB8AC3E}">
        <p14:creationId xmlns:p14="http://schemas.microsoft.com/office/powerpoint/2010/main" val="1736088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24600" y="15240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90" y="914400"/>
            <a:ext cx="563011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553200" y="2636837"/>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4200"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24252" y="1962090"/>
            <a:ext cx="1257748" cy="400110"/>
          </a:xfrm>
          <a:prstGeom prst="rect">
            <a:avLst/>
          </a:prstGeom>
          <a:noFill/>
        </p:spPr>
        <p:txBody>
          <a:bodyPr wrap="square" rtlCol="0">
            <a:spAutoFit/>
          </a:bodyPr>
          <a:lstStyle/>
          <a:p>
            <a:pPr algn="ctr"/>
            <a:r>
              <a:rPr lang="el-GR" sz="2000" b="1" dirty="0" smtClean="0">
                <a:solidFill>
                  <a:srgbClr val="FF0000"/>
                </a:solidFill>
              </a:rPr>
              <a:t>(</a:t>
            </a:r>
            <a:r>
              <a:rPr lang="en-US" sz="2000" b="1" dirty="0" smtClean="0">
                <a:solidFill>
                  <a:srgbClr val="FF0000"/>
                </a:solidFill>
              </a:rPr>
              <a:t>Polling</a:t>
            </a:r>
            <a:r>
              <a:rPr lang="el-GR"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288595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5000" y="914400"/>
            <a:ext cx="609510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05153"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600200" y="2971800"/>
            <a:ext cx="6781800" cy="12192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667000" y="3276600"/>
            <a:ext cx="381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267200" y="3505200"/>
            <a:ext cx="1600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95652" y="1981200"/>
            <a:ext cx="1257748" cy="400110"/>
          </a:xfrm>
          <a:prstGeom prst="rect">
            <a:avLst/>
          </a:prstGeom>
          <a:noFill/>
        </p:spPr>
        <p:txBody>
          <a:bodyPr wrap="square" rtlCol="0">
            <a:spAutoFit/>
          </a:bodyPr>
          <a:lstStyle/>
          <a:p>
            <a:pPr algn="ctr"/>
            <a:r>
              <a:rPr lang="el-GR" sz="2000" b="1" dirty="0" smtClean="0">
                <a:solidFill>
                  <a:srgbClr val="FF0000"/>
                </a:solidFill>
              </a:rPr>
              <a:t>(</a:t>
            </a:r>
            <a:r>
              <a:rPr lang="en-US" sz="2000" b="1" dirty="0" smtClean="0">
                <a:solidFill>
                  <a:srgbClr val="FF0000"/>
                </a:solidFill>
              </a:rPr>
              <a:t>Polling</a:t>
            </a:r>
            <a:r>
              <a:rPr lang="el-GR"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22114189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614381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53309" y="8382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3962400" y="4572000"/>
            <a:ext cx="0" cy="1219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791200" y="4572000"/>
            <a:ext cx="0" cy="1219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352800" y="5715000"/>
            <a:ext cx="1295400" cy="307777"/>
          </a:xfrm>
          <a:prstGeom prst="rect">
            <a:avLst/>
          </a:prstGeom>
          <a:noFill/>
        </p:spPr>
        <p:txBody>
          <a:bodyPr wrap="square" rtlCol="0">
            <a:spAutoFit/>
          </a:bodyPr>
          <a:lstStyle/>
          <a:p>
            <a:r>
              <a:rPr lang="en-US" sz="1400" dirty="0">
                <a:solidFill>
                  <a:srgbClr val="FF0000"/>
                </a:solidFill>
              </a:rPr>
              <a:t>guard window</a:t>
            </a:r>
          </a:p>
        </p:txBody>
      </p:sp>
      <p:sp>
        <p:nvSpPr>
          <p:cNvPr id="8" name="TextBox 7"/>
          <p:cNvSpPr txBox="1"/>
          <p:nvPr/>
        </p:nvSpPr>
        <p:spPr>
          <a:xfrm>
            <a:off x="5257800" y="5715000"/>
            <a:ext cx="1295400" cy="307777"/>
          </a:xfrm>
          <a:prstGeom prst="rect">
            <a:avLst/>
          </a:prstGeom>
          <a:noFill/>
        </p:spPr>
        <p:txBody>
          <a:bodyPr wrap="square" rtlCol="0">
            <a:spAutoFit/>
          </a:bodyPr>
          <a:lstStyle/>
          <a:p>
            <a:r>
              <a:rPr lang="en-US" sz="1400" dirty="0">
                <a:solidFill>
                  <a:srgbClr val="FF0000"/>
                </a:solidFill>
              </a:rPr>
              <a:t>guard window</a:t>
            </a:r>
          </a:p>
        </p:txBody>
      </p:sp>
      <p:sp>
        <p:nvSpPr>
          <p:cNvPr id="7" name="TextBox 6"/>
          <p:cNvSpPr txBox="1"/>
          <p:nvPr/>
        </p:nvSpPr>
        <p:spPr>
          <a:xfrm>
            <a:off x="2667000" y="4495800"/>
            <a:ext cx="914400" cy="338554"/>
          </a:xfrm>
          <a:prstGeom prst="rect">
            <a:avLst/>
          </a:prstGeom>
          <a:noFill/>
        </p:spPr>
        <p:txBody>
          <a:bodyPr wrap="square" rtlCol="0">
            <a:spAutoFit/>
          </a:bodyPr>
          <a:lstStyle/>
          <a:p>
            <a:r>
              <a:rPr lang="en-US" sz="1600" dirty="0">
                <a:solidFill>
                  <a:srgbClr val="FF0000"/>
                </a:solidFill>
              </a:rPr>
              <a:t>Node 1</a:t>
            </a:r>
          </a:p>
        </p:txBody>
      </p:sp>
      <p:sp>
        <p:nvSpPr>
          <p:cNvPr id="10" name="TextBox 9"/>
          <p:cNvSpPr txBox="1"/>
          <p:nvPr/>
        </p:nvSpPr>
        <p:spPr>
          <a:xfrm>
            <a:off x="4419600" y="4495800"/>
            <a:ext cx="914400" cy="338554"/>
          </a:xfrm>
          <a:prstGeom prst="rect">
            <a:avLst/>
          </a:prstGeom>
          <a:noFill/>
        </p:spPr>
        <p:txBody>
          <a:bodyPr wrap="square" rtlCol="0">
            <a:spAutoFit/>
          </a:bodyPr>
          <a:lstStyle/>
          <a:p>
            <a:r>
              <a:rPr lang="en-US" sz="1600" dirty="0">
                <a:solidFill>
                  <a:srgbClr val="FF0000"/>
                </a:solidFill>
              </a:rPr>
              <a:t>Node 2</a:t>
            </a:r>
          </a:p>
        </p:txBody>
      </p:sp>
      <p:sp>
        <p:nvSpPr>
          <p:cNvPr id="11" name="TextBox 10"/>
          <p:cNvSpPr txBox="1"/>
          <p:nvPr/>
        </p:nvSpPr>
        <p:spPr>
          <a:xfrm>
            <a:off x="6324600" y="4495800"/>
            <a:ext cx="914400" cy="338554"/>
          </a:xfrm>
          <a:prstGeom prst="rect">
            <a:avLst/>
          </a:prstGeom>
          <a:noFill/>
        </p:spPr>
        <p:txBody>
          <a:bodyPr wrap="square" rtlCol="0">
            <a:spAutoFit/>
          </a:bodyPr>
          <a:lstStyle/>
          <a:p>
            <a:r>
              <a:rPr lang="en-US" sz="1600" dirty="0">
                <a:solidFill>
                  <a:srgbClr val="FF0000"/>
                </a:solidFill>
              </a:rPr>
              <a:t>Node 3</a:t>
            </a:r>
          </a:p>
        </p:txBody>
      </p:sp>
    </p:spTree>
    <p:extLst>
      <p:ext uri="{BB962C8B-B14F-4D97-AF65-F5344CB8AC3E}">
        <p14:creationId xmlns:p14="http://schemas.microsoft.com/office/powerpoint/2010/main" val="153880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970088" y="3781425"/>
            <a:ext cx="576262"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1</a:t>
            </a:r>
            <a:endParaRPr lang="el-GR" altLang="el-GR" sz="1800" b="1">
              <a:latin typeface="Arial" panose="020B0604020202020204" pitchFamily="34" charset="0"/>
            </a:endParaRPr>
          </a:p>
        </p:txBody>
      </p:sp>
      <p:sp>
        <p:nvSpPr>
          <p:cNvPr id="33795" name="Text Box 3"/>
          <p:cNvSpPr txBox="1">
            <a:spLocks noChangeArrowheads="1"/>
          </p:cNvSpPr>
          <p:nvPr/>
        </p:nvSpPr>
        <p:spPr bwMode="auto">
          <a:xfrm>
            <a:off x="2546350" y="3781425"/>
            <a:ext cx="576263" cy="376238"/>
          </a:xfrm>
          <a:prstGeom prst="rect">
            <a:avLst/>
          </a:prstGeom>
          <a:solidFill>
            <a:srgbClr val="00CCFF"/>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2</a:t>
            </a:r>
            <a:endParaRPr lang="el-GR" altLang="el-GR" sz="1800" b="1">
              <a:latin typeface="Arial" panose="020B0604020202020204" pitchFamily="34" charset="0"/>
            </a:endParaRPr>
          </a:p>
        </p:txBody>
      </p:sp>
      <p:sp>
        <p:nvSpPr>
          <p:cNvPr id="33796" name="Text Box 4"/>
          <p:cNvSpPr txBox="1">
            <a:spLocks noChangeArrowheads="1"/>
          </p:cNvSpPr>
          <p:nvPr/>
        </p:nvSpPr>
        <p:spPr bwMode="auto">
          <a:xfrm>
            <a:off x="3122613" y="3781425"/>
            <a:ext cx="576262"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3</a:t>
            </a:r>
            <a:endParaRPr lang="el-GR" altLang="el-GR" sz="1800" b="1">
              <a:latin typeface="Arial" panose="020B0604020202020204" pitchFamily="34" charset="0"/>
            </a:endParaRPr>
          </a:p>
        </p:txBody>
      </p:sp>
      <p:sp>
        <p:nvSpPr>
          <p:cNvPr id="33797" name="Text Box 5"/>
          <p:cNvSpPr txBox="1">
            <a:spLocks noChangeArrowheads="1"/>
          </p:cNvSpPr>
          <p:nvPr/>
        </p:nvSpPr>
        <p:spPr bwMode="auto">
          <a:xfrm>
            <a:off x="3698875" y="3781425"/>
            <a:ext cx="576263"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4</a:t>
            </a:r>
            <a:endParaRPr lang="el-GR" altLang="el-GR" sz="1800" b="1">
              <a:latin typeface="Arial" panose="020B0604020202020204" pitchFamily="34" charset="0"/>
            </a:endParaRPr>
          </a:p>
        </p:txBody>
      </p:sp>
      <p:sp>
        <p:nvSpPr>
          <p:cNvPr id="33798" name="Text Box 6"/>
          <p:cNvSpPr txBox="1">
            <a:spLocks noChangeArrowheads="1"/>
          </p:cNvSpPr>
          <p:nvPr/>
        </p:nvSpPr>
        <p:spPr bwMode="auto">
          <a:xfrm>
            <a:off x="4275138" y="3781425"/>
            <a:ext cx="576262"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5</a:t>
            </a:r>
            <a:endParaRPr lang="el-GR" altLang="el-GR" sz="1800" b="1">
              <a:latin typeface="Arial" panose="020B0604020202020204" pitchFamily="34" charset="0"/>
            </a:endParaRPr>
          </a:p>
        </p:txBody>
      </p:sp>
      <p:sp>
        <p:nvSpPr>
          <p:cNvPr id="33799" name="Text Box 7"/>
          <p:cNvSpPr txBox="1">
            <a:spLocks noChangeArrowheads="1"/>
          </p:cNvSpPr>
          <p:nvPr/>
        </p:nvSpPr>
        <p:spPr bwMode="auto">
          <a:xfrm>
            <a:off x="4851400" y="3781425"/>
            <a:ext cx="576263" cy="376238"/>
          </a:xfrm>
          <a:prstGeom prst="rect">
            <a:avLst/>
          </a:prstGeom>
          <a:solidFill>
            <a:srgbClr val="00CCFF"/>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6</a:t>
            </a:r>
            <a:endParaRPr lang="el-GR" altLang="el-GR" sz="1800" b="1">
              <a:latin typeface="Arial" panose="020B0604020202020204" pitchFamily="34" charset="0"/>
            </a:endParaRPr>
          </a:p>
        </p:txBody>
      </p:sp>
      <p:sp>
        <p:nvSpPr>
          <p:cNvPr id="33800" name="Text Box 8"/>
          <p:cNvSpPr txBox="1">
            <a:spLocks noChangeArrowheads="1"/>
          </p:cNvSpPr>
          <p:nvPr/>
        </p:nvSpPr>
        <p:spPr bwMode="auto">
          <a:xfrm>
            <a:off x="5427663" y="3781425"/>
            <a:ext cx="576262"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7</a:t>
            </a:r>
            <a:endParaRPr lang="el-GR" altLang="el-GR" sz="1800" b="1">
              <a:latin typeface="Arial" panose="020B0604020202020204" pitchFamily="34" charset="0"/>
            </a:endParaRPr>
          </a:p>
        </p:txBody>
      </p:sp>
      <p:sp>
        <p:nvSpPr>
          <p:cNvPr id="33801" name="Text Box 9"/>
          <p:cNvSpPr txBox="1">
            <a:spLocks noChangeArrowheads="1"/>
          </p:cNvSpPr>
          <p:nvPr/>
        </p:nvSpPr>
        <p:spPr bwMode="auto">
          <a:xfrm>
            <a:off x="6003925" y="3781425"/>
            <a:ext cx="576263"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8</a:t>
            </a:r>
            <a:endParaRPr lang="el-GR" altLang="el-GR" sz="1800" b="1">
              <a:latin typeface="Arial" panose="020B0604020202020204" pitchFamily="34" charset="0"/>
            </a:endParaRPr>
          </a:p>
        </p:txBody>
      </p:sp>
      <p:sp>
        <p:nvSpPr>
          <p:cNvPr id="33802" name="Text Box 10"/>
          <p:cNvSpPr txBox="1">
            <a:spLocks noChangeArrowheads="1"/>
          </p:cNvSpPr>
          <p:nvPr/>
        </p:nvSpPr>
        <p:spPr bwMode="auto">
          <a:xfrm>
            <a:off x="6580188" y="3781425"/>
            <a:ext cx="576262" cy="376238"/>
          </a:xfrm>
          <a:prstGeom prst="rect">
            <a:avLst/>
          </a:prstGeom>
          <a:solidFill>
            <a:srgbClr val="00CCFF"/>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9</a:t>
            </a:r>
            <a:endParaRPr lang="el-GR" altLang="el-GR" sz="1800" b="1">
              <a:latin typeface="Arial" panose="020B0604020202020204" pitchFamily="34" charset="0"/>
            </a:endParaRPr>
          </a:p>
        </p:txBody>
      </p:sp>
      <p:sp>
        <p:nvSpPr>
          <p:cNvPr id="33803" name="Text Box 11"/>
          <p:cNvSpPr txBox="1">
            <a:spLocks noChangeArrowheads="1"/>
          </p:cNvSpPr>
          <p:nvPr/>
        </p:nvSpPr>
        <p:spPr bwMode="auto">
          <a:xfrm>
            <a:off x="1393825" y="3781425"/>
            <a:ext cx="576263"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10</a:t>
            </a:r>
            <a:endParaRPr lang="el-GR" altLang="el-GR" sz="1800" b="1">
              <a:latin typeface="Arial" panose="020B0604020202020204" pitchFamily="34" charset="0"/>
            </a:endParaRPr>
          </a:p>
        </p:txBody>
      </p:sp>
      <p:sp>
        <p:nvSpPr>
          <p:cNvPr id="48140" name="Line 12"/>
          <p:cNvSpPr>
            <a:spLocks noChangeShapeType="1"/>
          </p:cNvSpPr>
          <p:nvPr/>
        </p:nvSpPr>
        <p:spPr bwMode="auto">
          <a:xfrm flipV="1">
            <a:off x="844550" y="4157663"/>
            <a:ext cx="8280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1" name="Text Box 13"/>
          <p:cNvSpPr txBox="1">
            <a:spLocks noChangeArrowheads="1"/>
          </p:cNvSpPr>
          <p:nvPr/>
        </p:nvSpPr>
        <p:spPr bwMode="auto">
          <a:xfrm>
            <a:off x="8405813" y="4230688"/>
            <a:ext cx="576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600">
                <a:latin typeface="Arial" panose="020B0604020202020204" pitchFamily="34" charset="0"/>
              </a:rPr>
              <a:t>time</a:t>
            </a:r>
            <a:endParaRPr lang="el-GR" altLang="el-GR" sz="1600">
              <a:latin typeface="Arial" panose="020B0604020202020204" pitchFamily="34" charset="0"/>
            </a:endParaRPr>
          </a:p>
        </p:txBody>
      </p:sp>
      <p:sp>
        <p:nvSpPr>
          <p:cNvPr id="33806" name="Text Box 14"/>
          <p:cNvSpPr txBox="1">
            <a:spLocks noChangeArrowheads="1"/>
          </p:cNvSpPr>
          <p:nvPr/>
        </p:nvSpPr>
        <p:spPr bwMode="auto">
          <a:xfrm>
            <a:off x="7156450" y="3781425"/>
            <a:ext cx="576263" cy="376238"/>
          </a:xfrm>
          <a:prstGeom prst="rect">
            <a:avLst/>
          </a:prstGeom>
          <a:solidFill>
            <a:srgbClr val="00CCFF"/>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10</a:t>
            </a:r>
            <a:endParaRPr lang="el-GR" altLang="el-GR" sz="1800" b="1">
              <a:latin typeface="Arial" panose="020B0604020202020204" pitchFamily="34" charset="0"/>
            </a:endParaRPr>
          </a:p>
        </p:txBody>
      </p:sp>
      <p:sp>
        <p:nvSpPr>
          <p:cNvPr id="33807" name="Text Box 15"/>
          <p:cNvSpPr txBox="1">
            <a:spLocks noChangeArrowheads="1"/>
          </p:cNvSpPr>
          <p:nvPr/>
        </p:nvSpPr>
        <p:spPr bwMode="auto">
          <a:xfrm>
            <a:off x="7731125" y="3781425"/>
            <a:ext cx="576263" cy="376238"/>
          </a:xfrm>
          <a:prstGeom prst="rect">
            <a:avLst/>
          </a:prstGeom>
          <a:solidFill>
            <a:srgbClr val="00CCFF"/>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1</a:t>
            </a:r>
            <a:endParaRPr lang="el-GR" altLang="el-GR" sz="1800" b="1">
              <a:latin typeface="Arial" panose="020B0604020202020204" pitchFamily="34" charset="0"/>
            </a:endParaRPr>
          </a:p>
        </p:txBody>
      </p:sp>
      <p:grpSp>
        <p:nvGrpSpPr>
          <p:cNvPr id="2" name="Group 16"/>
          <p:cNvGrpSpPr>
            <a:grpSpLocks/>
          </p:cNvGrpSpPr>
          <p:nvPr/>
        </p:nvGrpSpPr>
        <p:grpSpPr bwMode="auto">
          <a:xfrm>
            <a:off x="1970088" y="2116138"/>
            <a:ext cx="5761037" cy="1528762"/>
            <a:chOff x="1066" y="828"/>
            <a:chExt cx="3629" cy="963"/>
          </a:xfrm>
        </p:grpSpPr>
        <p:sp>
          <p:nvSpPr>
            <p:cNvPr id="48178" name="Line 17"/>
            <p:cNvSpPr>
              <a:spLocks noChangeShapeType="1"/>
            </p:cNvSpPr>
            <p:nvPr/>
          </p:nvSpPr>
          <p:spPr bwMode="auto">
            <a:xfrm flipV="1">
              <a:off x="4695" y="828"/>
              <a:ext cx="0" cy="9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8179" name="Line 18"/>
            <p:cNvSpPr>
              <a:spLocks noChangeShapeType="1"/>
            </p:cNvSpPr>
            <p:nvPr/>
          </p:nvSpPr>
          <p:spPr bwMode="auto">
            <a:xfrm flipV="1">
              <a:off x="1066" y="856"/>
              <a:ext cx="4" cy="93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8180" name="Line 19"/>
            <p:cNvSpPr>
              <a:spLocks noChangeShapeType="1"/>
            </p:cNvSpPr>
            <p:nvPr/>
          </p:nvSpPr>
          <p:spPr bwMode="auto">
            <a:xfrm>
              <a:off x="4104" y="913"/>
              <a:ext cx="591"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81" name="Line 20"/>
            <p:cNvSpPr>
              <a:spLocks noChangeShapeType="1"/>
            </p:cNvSpPr>
            <p:nvPr/>
          </p:nvSpPr>
          <p:spPr bwMode="auto">
            <a:xfrm flipH="1">
              <a:off x="1070" y="913"/>
              <a:ext cx="58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82" name="Text Box 21"/>
            <p:cNvSpPr txBox="1">
              <a:spLocks noChangeArrowheads="1"/>
            </p:cNvSpPr>
            <p:nvPr/>
          </p:nvSpPr>
          <p:spPr bwMode="auto">
            <a:xfrm>
              <a:off x="1655" y="828"/>
              <a:ext cx="2449" cy="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Round Robin TDMA Frame </a:t>
              </a:r>
              <a:endParaRPr lang="el-GR" altLang="el-GR" sz="1600">
                <a:solidFill>
                  <a:srgbClr val="FF0000"/>
                </a:solidFill>
                <a:latin typeface="Arial" panose="020B0604020202020204" pitchFamily="34" charset="0"/>
              </a:endParaRPr>
            </a:p>
          </p:txBody>
        </p:sp>
      </p:grpSp>
      <p:grpSp>
        <p:nvGrpSpPr>
          <p:cNvPr id="3" name="Group 22"/>
          <p:cNvGrpSpPr>
            <a:grpSpLocks/>
          </p:cNvGrpSpPr>
          <p:nvPr/>
        </p:nvGrpSpPr>
        <p:grpSpPr bwMode="auto">
          <a:xfrm>
            <a:off x="1293813" y="4275138"/>
            <a:ext cx="269875" cy="806450"/>
            <a:chOff x="640" y="2188"/>
            <a:chExt cx="170" cy="508"/>
          </a:xfrm>
        </p:grpSpPr>
        <p:sp>
          <p:nvSpPr>
            <p:cNvPr id="48176" name="Line 23"/>
            <p:cNvSpPr>
              <a:spLocks noChangeShapeType="1"/>
            </p:cNvSpPr>
            <p:nvPr/>
          </p:nvSpPr>
          <p:spPr bwMode="auto">
            <a:xfrm>
              <a:off x="725" y="2188"/>
              <a:ext cx="0" cy="368"/>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77" name="Text Box 24"/>
            <p:cNvSpPr txBox="1">
              <a:spLocks noChangeArrowheads="1"/>
            </p:cNvSpPr>
            <p:nvPr/>
          </p:nvSpPr>
          <p:spPr bwMode="auto">
            <a:xfrm>
              <a:off x="640" y="2556"/>
              <a:ext cx="170" cy="1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chemeClr val="accent2"/>
                  </a:solidFill>
                  <a:latin typeface="Arial" panose="020B0604020202020204" pitchFamily="34" charset="0"/>
                </a:rPr>
                <a:t>10</a:t>
              </a:r>
              <a:endParaRPr lang="el-GR" altLang="el-GR" sz="1400" b="1">
                <a:solidFill>
                  <a:schemeClr val="accent2"/>
                </a:solidFill>
                <a:latin typeface="Arial" panose="020B0604020202020204" pitchFamily="34" charset="0"/>
              </a:endParaRPr>
            </a:p>
          </p:txBody>
        </p:sp>
      </p:grpSp>
      <p:grpSp>
        <p:nvGrpSpPr>
          <p:cNvPr id="4" name="Group 25"/>
          <p:cNvGrpSpPr>
            <a:grpSpLocks/>
          </p:cNvGrpSpPr>
          <p:nvPr/>
        </p:nvGrpSpPr>
        <p:grpSpPr bwMode="auto">
          <a:xfrm>
            <a:off x="2105025" y="4275138"/>
            <a:ext cx="269875" cy="806450"/>
            <a:chOff x="1151" y="2188"/>
            <a:chExt cx="170" cy="508"/>
          </a:xfrm>
        </p:grpSpPr>
        <p:sp>
          <p:nvSpPr>
            <p:cNvPr id="48174" name="Line 26"/>
            <p:cNvSpPr>
              <a:spLocks noChangeShapeType="1"/>
            </p:cNvSpPr>
            <p:nvPr/>
          </p:nvSpPr>
          <p:spPr bwMode="auto">
            <a:xfrm>
              <a:off x="1236" y="2188"/>
              <a:ext cx="0" cy="368"/>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75" name="Text Box 27"/>
            <p:cNvSpPr txBox="1">
              <a:spLocks noChangeArrowheads="1"/>
            </p:cNvSpPr>
            <p:nvPr/>
          </p:nvSpPr>
          <p:spPr bwMode="auto">
            <a:xfrm>
              <a:off x="1151" y="2556"/>
              <a:ext cx="170" cy="1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chemeClr val="accent2"/>
                  </a:solidFill>
                  <a:latin typeface="Arial" panose="020B0604020202020204" pitchFamily="34" charset="0"/>
                </a:rPr>
                <a:t>6</a:t>
              </a:r>
              <a:endParaRPr lang="el-GR" altLang="el-GR" sz="1400" b="1">
                <a:solidFill>
                  <a:schemeClr val="accent2"/>
                </a:solidFill>
                <a:latin typeface="Arial" panose="020B0604020202020204" pitchFamily="34" charset="0"/>
              </a:endParaRPr>
            </a:p>
          </p:txBody>
        </p:sp>
      </p:grpSp>
      <p:grpSp>
        <p:nvGrpSpPr>
          <p:cNvPr id="5" name="Group 28"/>
          <p:cNvGrpSpPr>
            <a:grpSpLocks/>
          </p:cNvGrpSpPr>
          <p:nvPr/>
        </p:nvGrpSpPr>
        <p:grpSpPr bwMode="auto">
          <a:xfrm>
            <a:off x="3814763" y="4275138"/>
            <a:ext cx="269875" cy="806450"/>
            <a:chOff x="2228" y="2188"/>
            <a:chExt cx="170" cy="508"/>
          </a:xfrm>
        </p:grpSpPr>
        <p:sp>
          <p:nvSpPr>
            <p:cNvPr id="48172" name="Line 29"/>
            <p:cNvSpPr>
              <a:spLocks noChangeShapeType="1"/>
            </p:cNvSpPr>
            <p:nvPr/>
          </p:nvSpPr>
          <p:spPr bwMode="auto">
            <a:xfrm>
              <a:off x="2313" y="2188"/>
              <a:ext cx="0" cy="368"/>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73" name="Text Box 30"/>
            <p:cNvSpPr txBox="1">
              <a:spLocks noChangeArrowheads="1"/>
            </p:cNvSpPr>
            <p:nvPr/>
          </p:nvSpPr>
          <p:spPr bwMode="auto">
            <a:xfrm>
              <a:off x="2228" y="2556"/>
              <a:ext cx="170" cy="1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chemeClr val="accent2"/>
                  </a:solidFill>
                  <a:latin typeface="Arial" panose="020B0604020202020204" pitchFamily="34" charset="0"/>
                </a:rPr>
                <a:t>9</a:t>
              </a:r>
              <a:endParaRPr lang="el-GR" altLang="el-GR" sz="1400" b="1">
                <a:solidFill>
                  <a:schemeClr val="accent2"/>
                </a:solidFill>
                <a:latin typeface="Arial" panose="020B0604020202020204" pitchFamily="34" charset="0"/>
              </a:endParaRPr>
            </a:p>
          </p:txBody>
        </p:sp>
      </p:grpSp>
      <p:grpSp>
        <p:nvGrpSpPr>
          <p:cNvPr id="6" name="Group 31"/>
          <p:cNvGrpSpPr>
            <a:grpSpLocks/>
          </p:cNvGrpSpPr>
          <p:nvPr/>
        </p:nvGrpSpPr>
        <p:grpSpPr bwMode="auto">
          <a:xfrm>
            <a:off x="5705475" y="4275138"/>
            <a:ext cx="269875" cy="806450"/>
            <a:chOff x="3419" y="2188"/>
            <a:chExt cx="170" cy="508"/>
          </a:xfrm>
        </p:grpSpPr>
        <p:sp>
          <p:nvSpPr>
            <p:cNvPr id="48170" name="Line 32"/>
            <p:cNvSpPr>
              <a:spLocks noChangeShapeType="1"/>
            </p:cNvSpPr>
            <p:nvPr/>
          </p:nvSpPr>
          <p:spPr bwMode="auto">
            <a:xfrm>
              <a:off x="3504" y="2188"/>
              <a:ext cx="0" cy="368"/>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71" name="Text Box 33"/>
            <p:cNvSpPr txBox="1">
              <a:spLocks noChangeArrowheads="1"/>
            </p:cNvSpPr>
            <p:nvPr/>
          </p:nvSpPr>
          <p:spPr bwMode="auto">
            <a:xfrm>
              <a:off x="3419" y="2556"/>
              <a:ext cx="170" cy="1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chemeClr val="accent2"/>
                  </a:solidFill>
                  <a:latin typeface="Arial" panose="020B0604020202020204" pitchFamily="34" charset="0"/>
                </a:rPr>
                <a:t>1</a:t>
              </a:r>
              <a:endParaRPr lang="el-GR" altLang="el-GR" sz="1400" b="1">
                <a:solidFill>
                  <a:schemeClr val="accent2"/>
                </a:solidFill>
                <a:latin typeface="Arial" panose="020B0604020202020204" pitchFamily="34" charset="0"/>
              </a:endParaRPr>
            </a:p>
          </p:txBody>
        </p:sp>
      </p:grpSp>
      <p:grpSp>
        <p:nvGrpSpPr>
          <p:cNvPr id="7" name="Group 34"/>
          <p:cNvGrpSpPr>
            <a:grpSpLocks/>
          </p:cNvGrpSpPr>
          <p:nvPr/>
        </p:nvGrpSpPr>
        <p:grpSpPr bwMode="auto">
          <a:xfrm>
            <a:off x="2374900" y="4275138"/>
            <a:ext cx="269875" cy="806450"/>
            <a:chOff x="1321" y="2188"/>
            <a:chExt cx="170" cy="508"/>
          </a:xfrm>
        </p:grpSpPr>
        <p:sp>
          <p:nvSpPr>
            <p:cNvPr id="48168" name="Line 35"/>
            <p:cNvSpPr>
              <a:spLocks noChangeShapeType="1"/>
            </p:cNvSpPr>
            <p:nvPr/>
          </p:nvSpPr>
          <p:spPr bwMode="auto">
            <a:xfrm>
              <a:off x="1406" y="2188"/>
              <a:ext cx="0" cy="368"/>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69" name="Text Box 36"/>
            <p:cNvSpPr txBox="1">
              <a:spLocks noChangeArrowheads="1"/>
            </p:cNvSpPr>
            <p:nvPr/>
          </p:nvSpPr>
          <p:spPr bwMode="auto">
            <a:xfrm>
              <a:off x="1321" y="2556"/>
              <a:ext cx="170" cy="1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chemeClr val="accent2"/>
                  </a:solidFill>
                  <a:latin typeface="Arial" panose="020B0604020202020204" pitchFamily="34" charset="0"/>
                </a:rPr>
                <a:t>2</a:t>
              </a:r>
              <a:endParaRPr lang="el-GR" altLang="el-GR" sz="1400" b="1">
                <a:solidFill>
                  <a:schemeClr val="accent2"/>
                </a:solidFill>
                <a:latin typeface="Arial" panose="020B0604020202020204" pitchFamily="34" charset="0"/>
              </a:endParaRPr>
            </a:p>
          </p:txBody>
        </p:sp>
      </p:grpSp>
      <p:grpSp>
        <p:nvGrpSpPr>
          <p:cNvPr id="8" name="Group 37"/>
          <p:cNvGrpSpPr>
            <a:grpSpLocks/>
          </p:cNvGrpSpPr>
          <p:nvPr/>
        </p:nvGrpSpPr>
        <p:grpSpPr bwMode="auto">
          <a:xfrm>
            <a:off x="1411288" y="5081588"/>
            <a:ext cx="6318250" cy="769937"/>
            <a:chOff x="714" y="2696"/>
            <a:chExt cx="3980" cy="485"/>
          </a:xfrm>
        </p:grpSpPr>
        <p:sp>
          <p:nvSpPr>
            <p:cNvPr id="48163" name="Text Box 38"/>
            <p:cNvSpPr txBox="1">
              <a:spLocks noChangeArrowheads="1"/>
            </p:cNvSpPr>
            <p:nvPr/>
          </p:nvSpPr>
          <p:spPr bwMode="auto">
            <a:xfrm>
              <a:off x="2058" y="2992"/>
              <a:ext cx="1349" cy="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D</a:t>
              </a:r>
              <a:r>
                <a:rPr lang="en-US" altLang="el-GR" sz="1600" baseline="-25000">
                  <a:solidFill>
                    <a:srgbClr val="FF0000"/>
                  </a:solidFill>
                  <a:latin typeface="Arial" panose="020B0604020202020204" pitchFamily="34" charset="0"/>
                </a:rPr>
                <a:t>max</a:t>
              </a:r>
              <a:r>
                <a:rPr lang="en-US" altLang="el-GR" sz="1600">
                  <a:solidFill>
                    <a:srgbClr val="FF0000"/>
                  </a:solidFill>
                  <a:latin typeface="Arial" panose="020B0604020202020204" pitchFamily="34" charset="0"/>
                </a:rPr>
                <a:t> (=M+1 slots)</a:t>
              </a:r>
              <a:endParaRPr lang="el-GR" altLang="el-GR" sz="1600">
                <a:solidFill>
                  <a:srgbClr val="FF0000"/>
                </a:solidFill>
                <a:latin typeface="Arial" panose="020B0604020202020204" pitchFamily="34" charset="0"/>
              </a:endParaRPr>
            </a:p>
          </p:txBody>
        </p:sp>
        <p:sp>
          <p:nvSpPr>
            <p:cNvPr id="48164" name="Line 39"/>
            <p:cNvSpPr>
              <a:spLocks noChangeShapeType="1"/>
            </p:cNvSpPr>
            <p:nvPr/>
          </p:nvSpPr>
          <p:spPr bwMode="auto">
            <a:xfrm>
              <a:off x="4694" y="2696"/>
              <a:ext cx="0" cy="48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8165" name="Line 40"/>
            <p:cNvSpPr>
              <a:spLocks noChangeShapeType="1"/>
            </p:cNvSpPr>
            <p:nvPr/>
          </p:nvSpPr>
          <p:spPr bwMode="auto">
            <a:xfrm>
              <a:off x="3407" y="3067"/>
              <a:ext cx="12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66" name="Line 41"/>
            <p:cNvSpPr>
              <a:spLocks noChangeShapeType="1"/>
            </p:cNvSpPr>
            <p:nvPr/>
          </p:nvSpPr>
          <p:spPr bwMode="auto">
            <a:xfrm>
              <a:off x="714" y="3067"/>
              <a:ext cx="1344" cy="0"/>
            </a:xfrm>
            <a:prstGeom prst="line">
              <a:avLst/>
            </a:prstGeom>
            <a:noFill/>
            <a:ln w="952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67" name="Line 42"/>
            <p:cNvSpPr>
              <a:spLocks noChangeShapeType="1"/>
            </p:cNvSpPr>
            <p:nvPr/>
          </p:nvSpPr>
          <p:spPr bwMode="auto">
            <a:xfrm>
              <a:off x="714" y="2699"/>
              <a:ext cx="0" cy="4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43"/>
          <p:cNvGrpSpPr>
            <a:grpSpLocks/>
          </p:cNvGrpSpPr>
          <p:nvPr/>
        </p:nvGrpSpPr>
        <p:grpSpPr bwMode="auto">
          <a:xfrm>
            <a:off x="2509838" y="4275138"/>
            <a:ext cx="1377950" cy="584200"/>
            <a:chOff x="1406" y="2188"/>
            <a:chExt cx="868" cy="368"/>
          </a:xfrm>
        </p:grpSpPr>
        <p:sp>
          <p:nvSpPr>
            <p:cNvPr id="48160" name="Line 44"/>
            <p:cNvSpPr>
              <a:spLocks noChangeShapeType="1"/>
            </p:cNvSpPr>
            <p:nvPr/>
          </p:nvSpPr>
          <p:spPr bwMode="auto">
            <a:xfrm>
              <a:off x="1792" y="2214"/>
              <a:ext cx="0" cy="34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8161" name="Text Box 45"/>
            <p:cNvSpPr txBox="1">
              <a:spLocks noChangeArrowheads="1"/>
            </p:cNvSpPr>
            <p:nvPr/>
          </p:nvSpPr>
          <p:spPr bwMode="auto">
            <a:xfrm>
              <a:off x="1429" y="2188"/>
              <a:ext cx="845" cy="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D</a:t>
              </a:r>
              <a:r>
                <a:rPr lang="en-US" altLang="el-GR" sz="1600" baseline="-25000">
                  <a:solidFill>
                    <a:srgbClr val="FF0000"/>
                  </a:solidFill>
                  <a:latin typeface="Arial" panose="020B0604020202020204" pitchFamily="34" charset="0"/>
                </a:rPr>
                <a:t>min</a:t>
              </a:r>
              <a:r>
                <a:rPr lang="en-US" altLang="el-GR" sz="1600">
                  <a:solidFill>
                    <a:srgbClr val="FF0000"/>
                  </a:solidFill>
                  <a:latin typeface="Arial" panose="020B0604020202020204" pitchFamily="34" charset="0"/>
                </a:rPr>
                <a:t> (=1 slot)</a:t>
              </a:r>
              <a:endParaRPr lang="el-GR" altLang="el-GR" sz="1600">
                <a:solidFill>
                  <a:srgbClr val="FF0000"/>
                </a:solidFill>
                <a:latin typeface="Arial" panose="020B0604020202020204" pitchFamily="34" charset="0"/>
              </a:endParaRPr>
            </a:p>
          </p:txBody>
        </p:sp>
        <p:sp>
          <p:nvSpPr>
            <p:cNvPr id="48162" name="Line 46"/>
            <p:cNvSpPr>
              <a:spLocks noChangeShapeType="1"/>
            </p:cNvSpPr>
            <p:nvPr/>
          </p:nvSpPr>
          <p:spPr bwMode="auto">
            <a:xfrm>
              <a:off x="1406" y="2387"/>
              <a:ext cx="386" cy="0"/>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3839" name="Freeform 47"/>
          <p:cNvSpPr>
            <a:spLocks/>
          </p:cNvSpPr>
          <p:nvPr/>
        </p:nvSpPr>
        <p:spPr bwMode="auto">
          <a:xfrm>
            <a:off x="4084638" y="4140200"/>
            <a:ext cx="2520950" cy="765175"/>
          </a:xfrm>
          <a:custGeom>
            <a:avLst/>
            <a:gdLst>
              <a:gd name="T0" fmla="*/ 0 w 1588"/>
              <a:gd name="T1" fmla="*/ 2147483646 h 510"/>
              <a:gd name="T2" fmla="*/ 2147483646 w 1588"/>
              <a:gd name="T3" fmla="*/ 2147483646 h 510"/>
              <a:gd name="T4" fmla="*/ 2147483646 w 1588"/>
              <a:gd name="T5" fmla="*/ 0 h 510"/>
              <a:gd name="T6" fmla="*/ 0 60000 65536"/>
              <a:gd name="T7" fmla="*/ 0 60000 65536"/>
              <a:gd name="T8" fmla="*/ 0 60000 65536"/>
              <a:gd name="T9" fmla="*/ 0 w 1588"/>
              <a:gd name="T10" fmla="*/ 0 h 510"/>
              <a:gd name="T11" fmla="*/ 1588 w 1588"/>
              <a:gd name="T12" fmla="*/ 510 h 510"/>
            </a:gdLst>
            <a:ahLst/>
            <a:cxnLst>
              <a:cxn ang="T6">
                <a:pos x="T0" y="T1"/>
              </a:cxn>
              <a:cxn ang="T7">
                <a:pos x="T2" y="T3"/>
              </a:cxn>
              <a:cxn ang="T8">
                <a:pos x="T4" y="T5"/>
              </a:cxn>
            </a:cxnLst>
            <a:rect l="T9" t="T10" r="T11" b="T12"/>
            <a:pathLst>
              <a:path w="1588" h="510">
                <a:moveTo>
                  <a:pt x="0" y="510"/>
                </a:moveTo>
                <a:cubicBezTo>
                  <a:pt x="307" y="510"/>
                  <a:pt x="614" y="510"/>
                  <a:pt x="879" y="425"/>
                </a:cubicBezTo>
                <a:cubicBezTo>
                  <a:pt x="1144" y="340"/>
                  <a:pt x="1366" y="170"/>
                  <a:pt x="1588" y="0"/>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0" name="Freeform 48"/>
          <p:cNvSpPr>
            <a:spLocks/>
          </p:cNvSpPr>
          <p:nvPr/>
        </p:nvSpPr>
        <p:spPr bwMode="auto">
          <a:xfrm>
            <a:off x="2554288" y="4140200"/>
            <a:ext cx="239712" cy="811213"/>
          </a:xfrm>
          <a:custGeom>
            <a:avLst/>
            <a:gdLst>
              <a:gd name="T0" fmla="*/ 2147483646 w 151"/>
              <a:gd name="T1" fmla="*/ 2147483646 h 511"/>
              <a:gd name="T2" fmla="*/ 2147483646 w 151"/>
              <a:gd name="T3" fmla="*/ 2147483646 h 511"/>
              <a:gd name="T4" fmla="*/ 0 w 151"/>
              <a:gd name="T5" fmla="*/ 0 h 511"/>
              <a:gd name="T6" fmla="*/ 0 60000 65536"/>
              <a:gd name="T7" fmla="*/ 0 60000 65536"/>
              <a:gd name="T8" fmla="*/ 0 60000 65536"/>
              <a:gd name="T9" fmla="*/ 0 w 151"/>
              <a:gd name="T10" fmla="*/ 0 h 511"/>
              <a:gd name="T11" fmla="*/ 151 w 151"/>
              <a:gd name="T12" fmla="*/ 511 h 511"/>
            </a:gdLst>
            <a:ahLst/>
            <a:cxnLst>
              <a:cxn ang="T6">
                <a:pos x="T0" y="T1"/>
              </a:cxn>
              <a:cxn ang="T7">
                <a:pos x="T2" y="T3"/>
              </a:cxn>
              <a:cxn ang="T8">
                <a:pos x="T4" y="T5"/>
              </a:cxn>
            </a:cxnLst>
            <a:rect l="T9" t="T10" r="T11" b="T12"/>
            <a:pathLst>
              <a:path w="151" h="511">
                <a:moveTo>
                  <a:pt x="57" y="511"/>
                </a:moveTo>
                <a:cubicBezTo>
                  <a:pt x="104" y="496"/>
                  <a:pt x="151" y="482"/>
                  <a:pt x="142" y="397"/>
                </a:cubicBezTo>
                <a:cubicBezTo>
                  <a:pt x="133" y="312"/>
                  <a:pt x="66" y="156"/>
                  <a:pt x="0" y="0"/>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4" name="Text Box 49"/>
          <p:cNvSpPr txBox="1">
            <a:spLocks noChangeArrowheads="1"/>
          </p:cNvSpPr>
          <p:nvPr/>
        </p:nvSpPr>
        <p:spPr bwMode="auto">
          <a:xfrm>
            <a:off x="2282825" y="1268413"/>
            <a:ext cx="5489575" cy="376237"/>
          </a:xfrm>
          <a:prstGeom prst="rect">
            <a:avLst/>
          </a:prstGeom>
          <a:solidFill>
            <a:srgbClr val="F4FDA1"/>
          </a:solidFill>
          <a:ln w="9525">
            <a:solidFill>
              <a:srgbClr val="FF0000"/>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dirty="0" smtClean="0">
                <a:solidFill>
                  <a:srgbClr val="FF0000"/>
                </a:solidFill>
                <a:latin typeface="Arial" panose="020B0604020202020204" pitchFamily="34" charset="0"/>
              </a:rPr>
              <a:t>TDMA </a:t>
            </a:r>
            <a:r>
              <a:rPr lang="en-US" altLang="el-GR" sz="1800" b="1" dirty="0">
                <a:solidFill>
                  <a:srgbClr val="FF0000"/>
                </a:solidFill>
                <a:latin typeface="Arial" panose="020B0604020202020204" pitchFamily="34" charset="0"/>
              </a:rPr>
              <a:t>PROTOCOL (M=10 nodes)</a:t>
            </a:r>
            <a:endParaRPr lang="el-GR" altLang="el-GR" sz="1800" b="1" dirty="0">
              <a:solidFill>
                <a:srgbClr val="FF0000"/>
              </a:solidFill>
              <a:latin typeface="Arial" panose="020B0604020202020204" pitchFamily="34" charset="0"/>
            </a:endParaRPr>
          </a:p>
        </p:txBody>
      </p:sp>
      <p:sp>
        <p:nvSpPr>
          <p:cNvPr id="48155" name="Text Box 50"/>
          <p:cNvSpPr txBox="1">
            <a:spLocks noChangeArrowheads="1"/>
          </p:cNvSpPr>
          <p:nvPr/>
        </p:nvSpPr>
        <p:spPr bwMode="auto">
          <a:xfrm>
            <a:off x="304800" y="4500563"/>
            <a:ext cx="103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ts val="0"/>
              </a:spcBef>
              <a:buClrTx/>
              <a:buSzTx/>
              <a:buFontTx/>
              <a:buNone/>
            </a:pPr>
            <a:r>
              <a:rPr lang="en-US" altLang="el-GR" sz="1200" dirty="0">
                <a:solidFill>
                  <a:srgbClr val="FF0000"/>
                </a:solidFill>
                <a:latin typeface="Arial" panose="020B0604020202020204" pitchFamily="34" charset="0"/>
              </a:rPr>
              <a:t>Packet </a:t>
            </a:r>
          </a:p>
          <a:p>
            <a:pPr algn="r" eaLnBrk="1" hangingPunct="1">
              <a:spcBef>
                <a:spcPts val="0"/>
              </a:spcBef>
              <a:buClrTx/>
              <a:buSzTx/>
              <a:buFontTx/>
              <a:buNone/>
            </a:pPr>
            <a:r>
              <a:rPr lang="en-US" altLang="el-GR" sz="1200" dirty="0">
                <a:solidFill>
                  <a:srgbClr val="FF0000"/>
                </a:solidFill>
                <a:latin typeface="Arial" panose="020B0604020202020204" pitchFamily="34" charset="0"/>
              </a:rPr>
              <a:t>Arrivals</a:t>
            </a:r>
            <a:endParaRPr lang="el-GR" altLang="el-GR" sz="1200" dirty="0">
              <a:solidFill>
                <a:srgbClr val="FF0000"/>
              </a:solidFill>
              <a:latin typeface="Arial" panose="020B0604020202020204" pitchFamily="34" charset="0"/>
            </a:endParaRPr>
          </a:p>
        </p:txBody>
      </p:sp>
      <p:sp>
        <p:nvSpPr>
          <p:cNvPr id="33843" name="Freeform 51"/>
          <p:cNvSpPr>
            <a:spLocks/>
          </p:cNvSpPr>
          <p:nvPr/>
        </p:nvSpPr>
        <p:spPr bwMode="auto">
          <a:xfrm>
            <a:off x="5975350" y="4140200"/>
            <a:ext cx="1754188" cy="900113"/>
          </a:xfrm>
          <a:custGeom>
            <a:avLst/>
            <a:gdLst>
              <a:gd name="T0" fmla="*/ 0 w 1105"/>
              <a:gd name="T1" fmla="*/ 2147483646 h 567"/>
              <a:gd name="T2" fmla="*/ 2147483646 w 1105"/>
              <a:gd name="T3" fmla="*/ 2147483646 h 567"/>
              <a:gd name="T4" fmla="*/ 2147483646 w 1105"/>
              <a:gd name="T5" fmla="*/ 0 h 567"/>
              <a:gd name="T6" fmla="*/ 0 60000 65536"/>
              <a:gd name="T7" fmla="*/ 0 60000 65536"/>
              <a:gd name="T8" fmla="*/ 0 60000 65536"/>
              <a:gd name="T9" fmla="*/ 0 w 1105"/>
              <a:gd name="T10" fmla="*/ 0 h 567"/>
              <a:gd name="T11" fmla="*/ 1105 w 1105"/>
              <a:gd name="T12" fmla="*/ 567 h 567"/>
            </a:gdLst>
            <a:ahLst/>
            <a:cxnLst>
              <a:cxn ang="T6">
                <a:pos x="T0" y="T1"/>
              </a:cxn>
              <a:cxn ang="T7">
                <a:pos x="T2" y="T3"/>
              </a:cxn>
              <a:cxn ang="T8">
                <a:pos x="T4" y="T5"/>
              </a:cxn>
            </a:cxnLst>
            <a:rect l="T9" t="T10" r="T11" b="T12"/>
            <a:pathLst>
              <a:path w="1105" h="567">
                <a:moveTo>
                  <a:pt x="0" y="511"/>
                </a:moveTo>
                <a:cubicBezTo>
                  <a:pt x="276" y="539"/>
                  <a:pt x="553" y="567"/>
                  <a:pt x="737" y="482"/>
                </a:cubicBezTo>
                <a:cubicBezTo>
                  <a:pt x="921" y="397"/>
                  <a:pt x="1013" y="198"/>
                  <a:pt x="1105" y="0"/>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4" name="Freeform 52"/>
          <p:cNvSpPr>
            <a:spLocks/>
          </p:cNvSpPr>
          <p:nvPr/>
        </p:nvSpPr>
        <p:spPr bwMode="auto">
          <a:xfrm>
            <a:off x="1563688" y="4186238"/>
            <a:ext cx="5581650" cy="1281112"/>
          </a:xfrm>
          <a:custGeom>
            <a:avLst/>
            <a:gdLst>
              <a:gd name="T0" fmla="*/ 0 w 3516"/>
              <a:gd name="T1" fmla="*/ 2147483646 h 807"/>
              <a:gd name="T2" fmla="*/ 2147483646 w 3516"/>
              <a:gd name="T3" fmla="*/ 2147483646 h 807"/>
              <a:gd name="T4" fmla="*/ 2147483646 w 3516"/>
              <a:gd name="T5" fmla="*/ 2147483646 h 807"/>
              <a:gd name="T6" fmla="*/ 2147483646 w 3516"/>
              <a:gd name="T7" fmla="*/ 2147483646 h 807"/>
              <a:gd name="T8" fmla="*/ 2147483646 w 3516"/>
              <a:gd name="T9" fmla="*/ 0 h 807"/>
              <a:gd name="T10" fmla="*/ 0 60000 65536"/>
              <a:gd name="T11" fmla="*/ 0 60000 65536"/>
              <a:gd name="T12" fmla="*/ 0 60000 65536"/>
              <a:gd name="T13" fmla="*/ 0 60000 65536"/>
              <a:gd name="T14" fmla="*/ 0 60000 65536"/>
              <a:gd name="T15" fmla="*/ 0 w 3516"/>
              <a:gd name="T16" fmla="*/ 0 h 807"/>
              <a:gd name="T17" fmla="*/ 3516 w 3516"/>
              <a:gd name="T18" fmla="*/ 807 h 807"/>
            </a:gdLst>
            <a:ahLst/>
            <a:cxnLst>
              <a:cxn ang="T10">
                <a:pos x="T0" y="T1"/>
              </a:cxn>
              <a:cxn ang="T11">
                <a:pos x="T2" y="T3"/>
              </a:cxn>
              <a:cxn ang="T12">
                <a:pos x="T4" y="T5"/>
              </a:cxn>
              <a:cxn ang="T13">
                <a:pos x="T6" y="T7"/>
              </a:cxn>
              <a:cxn ang="T14">
                <a:pos x="T8" y="T9"/>
              </a:cxn>
            </a:cxnLst>
            <a:rect l="T15" t="T16" r="T17" b="T18"/>
            <a:pathLst>
              <a:path w="3516" h="807">
                <a:moveTo>
                  <a:pt x="0" y="510"/>
                </a:moveTo>
                <a:cubicBezTo>
                  <a:pt x="175" y="616"/>
                  <a:pt x="351" y="723"/>
                  <a:pt x="738" y="765"/>
                </a:cubicBezTo>
                <a:cubicBezTo>
                  <a:pt x="1125" y="807"/>
                  <a:pt x="1905" y="784"/>
                  <a:pt x="2325" y="765"/>
                </a:cubicBezTo>
                <a:cubicBezTo>
                  <a:pt x="2745" y="746"/>
                  <a:pt x="3062" y="780"/>
                  <a:pt x="3261" y="652"/>
                </a:cubicBezTo>
                <a:cubicBezTo>
                  <a:pt x="3460" y="524"/>
                  <a:pt x="3488" y="262"/>
                  <a:pt x="3516" y="0"/>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5" name="Freeform 53"/>
          <p:cNvSpPr>
            <a:spLocks/>
          </p:cNvSpPr>
          <p:nvPr/>
        </p:nvSpPr>
        <p:spPr bwMode="auto">
          <a:xfrm>
            <a:off x="2208213" y="4186238"/>
            <a:ext cx="2641600" cy="1071562"/>
          </a:xfrm>
          <a:custGeom>
            <a:avLst/>
            <a:gdLst>
              <a:gd name="T0" fmla="*/ 2147483646 w 1664"/>
              <a:gd name="T1" fmla="*/ 2147483646 h 675"/>
              <a:gd name="T2" fmla="*/ 2147483646 w 1664"/>
              <a:gd name="T3" fmla="*/ 2147483646 h 675"/>
              <a:gd name="T4" fmla="*/ 2147483646 w 1664"/>
              <a:gd name="T5" fmla="*/ 2147483646 h 675"/>
              <a:gd name="T6" fmla="*/ 2147483646 w 1664"/>
              <a:gd name="T7" fmla="*/ 2147483646 h 675"/>
              <a:gd name="T8" fmla="*/ 2147483646 w 1664"/>
              <a:gd name="T9" fmla="*/ 0 h 675"/>
              <a:gd name="T10" fmla="*/ 0 60000 65536"/>
              <a:gd name="T11" fmla="*/ 0 60000 65536"/>
              <a:gd name="T12" fmla="*/ 0 60000 65536"/>
              <a:gd name="T13" fmla="*/ 0 60000 65536"/>
              <a:gd name="T14" fmla="*/ 0 60000 65536"/>
              <a:gd name="T15" fmla="*/ 0 w 1664"/>
              <a:gd name="T16" fmla="*/ 0 h 675"/>
              <a:gd name="T17" fmla="*/ 1664 w 1664"/>
              <a:gd name="T18" fmla="*/ 675 h 675"/>
            </a:gdLst>
            <a:ahLst/>
            <a:cxnLst>
              <a:cxn ang="T10">
                <a:pos x="T0" y="T1"/>
              </a:cxn>
              <a:cxn ang="T11">
                <a:pos x="T2" y="T3"/>
              </a:cxn>
              <a:cxn ang="T12">
                <a:pos x="T4" y="T5"/>
              </a:cxn>
              <a:cxn ang="T13">
                <a:pos x="T6" y="T7"/>
              </a:cxn>
              <a:cxn ang="T14">
                <a:pos x="T8" y="T9"/>
              </a:cxn>
            </a:cxnLst>
            <a:rect l="T15" t="T16" r="T17" b="T18"/>
            <a:pathLst>
              <a:path w="1664" h="675">
                <a:moveTo>
                  <a:pt x="20" y="567"/>
                </a:moveTo>
                <a:cubicBezTo>
                  <a:pt x="10" y="588"/>
                  <a:pt x="0" y="609"/>
                  <a:pt x="161" y="623"/>
                </a:cubicBezTo>
                <a:cubicBezTo>
                  <a:pt x="322" y="637"/>
                  <a:pt x="767" y="675"/>
                  <a:pt x="984" y="652"/>
                </a:cubicBezTo>
                <a:cubicBezTo>
                  <a:pt x="1201" y="629"/>
                  <a:pt x="1353" y="591"/>
                  <a:pt x="1466" y="482"/>
                </a:cubicBezTo>
                <a:cubicBezTo>
                  <a:pt x="1579" y="373"/>
                  <a:pt x="1621" y="186"/>
                  <a:pt x="1664" y="0"/>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Rectangle 2"/>
          <p:cNvSpPr txBox="1">
            <a:spLocks noChangeArrowheads="1"/>
          </p:cNvSpPr>
          <p:nvPr/>
        </p:nvSpPr>
        <p:spPr>
          <a:xfrm>
            <a:off x="1150938" y="188913"/>
            <a:ext cx="7793037" cy="1462087"/>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algn="ctr" eaLnBrk="1" hangingPunct="1">
              <a:defRPr/>
            </a:pPr>
            <a:r>
              <a:rPr lang="en-US" altLang="el-GR" sz="3200" b="1" kern="0" dirty="0" err="1">
                <a:solidFill>
                  <a:schemeClr val="tx1"/>
                </a:solidFill>
              </a:rPr>
              <a:t>Το</a:t>
            </a:r>
            <a:r>
              <a:rPr lang="en-US" altLang="el-GR" sz="3200" b="1" kern="0" dirty="0">
                <a:solidFill>
                  <a:schemeClr val="tx1"/>
                </a:solidFill>
              </a:rPr>
              <a:t> </a:t>
            </a:r>
            <a:r>
              <a:rPr lang="el-GR" altLang="el-GR" sz="3200" b="1" kern="0" dirty="0" smtClean="0">
                <a:solidFill>
                  <a:schemeClr val="tx1"/>
                </a:solidFill>
              </a:rPr>
              <a:t>TDMA </a:t>
            </a:r>
            <a:r>
              <a:rPr lang="en-US" altLang="el-GR" sz="3200" b="1" kern="0" dirty="0" err="1">
                <a:solidFill>
                  <a:schemeClr val="tx1"/>
                </a:solidFill>
              </a:rPr>
              <a:t>Πρωτόκολλο</a:t>
            </a:r>
            <a:endParaRPr lang="el-GR" altLang="el-GR" sz="3200" b="1" kern="0" dirty="0">
              <a:solidFill>
                <a:schemeClr val="tx1"/>
              </a:solidFill>
            </a:endParaRPr>
          </a:p>
        </p:txBody>
      </p:sp>
    </p:spTree>
    <p:extLst>
      <p:ext uri="{BB962C8B-B14F-4D97-AF65-F5344CB8AC3E}">
        <p14:creationId xmlns:p14="http://schemas.microsoft.com/office/powerpoint/2010/main" val="3195920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3803"/>
                                        </p:tgtEl>
                                        <p:attrNameLst>
                                          <p:attrName>style.visibility</p:attrName>
                                        </p:attrNameLst>
                                      </p:cBhvr>
                                      <p:to>
                                        <p:strVal val="visible"/>
                                      </p:to>
                                    </p:set>
                                    <p:animEffect transition="in" filter="wheel(4)">
                                      <p:cBhvr>
                                        <p:cTn id="7" dur="2000"/>
                                        <p:tgtEl>
                                          <p:spTgt spid="33803"/>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33794"/>
                                        </p:tgtEl>
                                        <p:attrNameLst>
                                          <p:attrName>style.visibility</p:attrName>
                                        </p:attrNameLst>
                                      </p:cBhvr>
                                      <p:to>
                                        <p:strVal val="visible"/>
                                      </p:to>
                                    </p:set>
                                    <p:animEffect transition="in" filter="wheel(1)">
                                      <p:cBhvr>
                                        <p:cTn id="16" dur="2000"/>
                                        <p:tgtEl>
                                          <p:spTgt spid="33794"/>
                                        </p:tgtEl>
                                      </p:cBhvr>
                                    </p:animEffect>
                                  </p:childTnLst>
                                </p:cTn>
                              </p:par>
                            </p:childTnLst>
                          </p:cTn>
                        </p:par>
                        <p:par>
                          <p:cTn id="17" fill="hold" nodeType="afterGroup">
                            <p:stCondLst>
                              <p:cond delay="4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500"/>
                            </p:stCondLst>
                            <p:childTnLst>
                              <p:par>
                                <p:cTn id="28" presetID="9" presetClass="entr" presetSubtype="0" fill="hold" nodeType="afterEffect">
                                  <p:stCondLst>
                                    <p:cond delay="0"/>
                                  </p:stCondLst>
                                  <p:childTnLst>
                                    <p:set>
                                      <p:cBhvr>
                                        <p:cTn id="29" dur="1" fill="hold">
                                          <p:stCondLst>
                                            <p:cond delay="0"/>
                                          </p:stCondLst>
                                        </p:cTn>
                                        <p:tgtEl>
                                          <p:spTgt spid="33840"/>
                                        </p:tgtEl>
                                        <p:attrNameLst>
                                          <p:attrName>style.visibility</p:attrName>
                                        </p:attrNameLst>
                                      </p:cBhvr>
                                      <p:to>
                                        <p:strVal val="visible"/>
                                      </p:to>
                                    </p:set>
                                    <p:animEffect transition="in" filter="dissolve">
                                      <p:cBhvr>
                                        <p:cTn id="30" dur="1000"/>
                                        <p:tgtEl>
                                          <p:spTgt spid="33840"/>
                                        </p:tgtEl>
                                      </p:cBhvr>
                                    </p:animEffect>
                                  </p:childTnLst>
                                </p:cTn>
                              </p:par>
                            </p:childTnLst>
                          </p:cTn>
                        </p:par>
                        <p:par>
                          <p:cTn id="31" fill="hold" nodeType="afterGroup">
                            <p:stCondLst>
                              <p:cond delay="6500"/>
                            </p:stCondLst>
                            <p:childTnLst>
                              <p:par>
                                <p:cTn id="32" presetID="21" presetClass="entr" presetSubtype="4" fill="hold" grpId="0" nodeType="afterEffect">
                                  <p:stCondLst>
                                    <p:cond delay="0"/>
                                  </p:stCondLst>
                                  <p:childTnLst>
                                    <p:set>
                                      <p:cBhvr>
                                        <p:cTn id="33" dur="1" fill="hold">
                                          <p:stCondLst>
                                            <p:cond delay="0"/>
                                          </p:stCondLst>
                                        </p:cTn>
                                        <p:tgtEl>
                                          <p:spTgt spid="33795"/>
                                        </p:tgtEl>
                                        <p:attrNameLst>
                                          <p:attrName>style.visibility</p:attrName>
                                        </p:attrNameLst>
                                      </p:cBhvr>
                                      <p:to>
                                        <p:strVal val="visible"/>
                                      </p:to>
                                    </p:set>
                                    <p:animEffect transition="in" filter="wheel(4)">
                                      <p:cBhvr>
                                        <p:cTn id="34" dur="2000"/>
                                        <p:tgtEl>
                                          <p:spTgt spid="33795"/>
                                        </p:tgtEl>
                                      </p:cBhvr>
                                    </p:animEffect>
                                  </p:childTnLst>
                                </p:cTn>
                              </p:par>
                            </p:childTnLst>
                          </p:cTn>
                        </p:par>
                        <p:par>
                          <p:cTn id="35" fill="hold" nodeType="afterGroup">
                            <p:stCondLst>
                              <p:cond delay="8500"/>
                            </p:stCondLst>
                            <p:childTnLst>
                              <p:par>
                                <p:cTn id="36" presetID="21" presetClass="entr" presetSubtype="4" fill="hold" grpId="0" nodeType="afterEffect">
                                  <p:stCondLst>
                                    <p:cond delay="0"/>
                                  </p:stCondLst>
                                  <p:childTnLst>
                                    <p:set>
                                      <p:cBhvr>
                                        <p:cTn id="37" dur="1" fill="hold">
                                          <p:stCondLst>
                                            <p:cond delay="0"/>
                                          </p:stCondLst>
                                        </p:cTn>
                                        <p:tgtEl>
                                          <p:spTgt spid="33796"/>
                                        </p:tgtEl>
                                        <p:attrNameLst>
                                          <p:attrName>style.visibility</p:attrName>
                                        </p:attrNameLst>
                                      </p:cBhvr>
                                      <p:to>
                                        <p:strVal val="visible"/>
                                      </p:to>
                                    </p:set>
                                    <p:animEffect transition="in" filter="wheel(4)">
                                      <p:cBhvr>
                                        <p:cTn id="38" dur="2000"/>
                                        <p:tgtEl>
                                          <p:spTgt spid="33796"/>
                                        </p:tgtEl>
                                      </p:cBhvr>
                                    </p:animEffect>
                                  </p:childTnLst>
                                </p:cTn>
                              </p:par>
                            </p:childTnLst>
                          </p:cTn>
                        </p:par>
                        <p:par>
                          <p:cTn id="39" fill="hold" nodeType="afterGroup">
                            <p:stCondLst>
                              <p:cond delay="10500"/>
                            </p:stCondLst>
                            <p:childTnLst>
                              <p:par>
                                <p:cTn id="40" presetID="21" presetClass="entr" presetSubtype="4" fill="hold" grpId="0" nodeType="afterEffect">
                                  <p:stCondLst>
                                    <p:cond delay="0"/>
                                  </p:stCondLst>
                                  <p:childTnLst>
                                    <p:set>
                                      <p:cBhvr>
                                        <p:cTn id="41" dur="1" fill="hold">
                                          <p:stCondLst>
                                            <p:cond delay="0"/>
                                          </p:stCondLst>
                                        </p:cTn>
                                        <p:tgtEl>
                                          <p:spTgt spid="33797"/>
                                        </p:tgtEl>
                                        <p:attrNameLst>
                                          <p:attrName>style.visibility</p:attrName>
                                        </p:attrNameLst>
                                      </p:cBhvr>
                                      <p:to>
                                        <p:strVal val="visible"/>
                                      </p:to>
                                    </p:set>
                                    <p:animEffect transition="in" filter="wheel(4)">
                                      <p:cBhvr>
                                        <p:cTn id="42" dur="2000"/>
                                        <p:tgtEl>
                                          <p:spTgt spid="33797"/>
                                        </p:tgtEl>
                                      </p:cBhvr>
                                    </p:animEffect>
                                  </p:childTnLst>
                                </p:cTn>
                              </p:par>
                            </p:childTnLst>
                          </p:cTn>
                        </p:par>
                        <p:par>
                          <p:cTn id="43" fill="hold" nodeType="afterGroup">
                            <p:stCondLst>
                              <p:cond delay="12500"/>
                            </p:stCondLst>
                            <p:childTnLst>
                              <p:par>
                                <p:cTn id="44" presetID="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13000"/>
                            </p:stCondLst>
                            <p:childTnLst>
                              <p:par>
                                <p:cTn id="49" presetID="21" presetClass="entr" presetSubtype="4" fill="hold" grpId="0" nodeType="afterEffect">
                                  <p:stCondLst>
                                    <p:cond delay="0"/>
                                  </p:stCondLst>
                                  <p:childTnLst>
                                    <p:set>
                                      <p:cBhvr>
                                        <p:cTn id="50" dur="1" fill="hold">
                                          <p:stCondLst>
                                            <p:cond delay="0"/>
                                          </p:stCondLst>
                                        </p:cTn>
                                        <p:tgtEl>
                                          <p:spTgt spid="33798"/>
                                        </p:tgtEl>
                                        <p:attrNameLst>
                                          <p:attrName>style.visibility</p:attrName>
                                        </p:attrNameLst>
                                      </p:cBhvr>
                                      <p:to>
                                        <p:strVal val="visible"/>
                                      </p:to>
                                    </p:set>
                                    <p:animEffect transition="in" filter="wheel(4)">
                                      <p:cBhvr>
                                        <p:cTn id="51" dur="2000"/>
                                        <p:tgtEl>
                                          <p:spTgt spid="33798"/>
                                        </p:tgtEl>
                                      </p:cBhvr>
                                    </p:animEffect>
                                  </p:childTnLst>
                                </p:cTn>
                              </p:par>
                            </p:childTnLst>
                          </p:cTn>
                        </p:par>
                        <p:par>
                          <p:cTn id="52" fill="hold" nodeType="afterGroup">
                            <p:stCondLst>
                              <p:cond delay="15000"/>
                            </p:stCondLst>
                            <p:childTnLst>
                              <p:par>
                                <p:cTn id="53" presetID="9" presetClass="entr" presetSubtype="0" fill="hold" nodeType="afterEffect">
                                  <p:stCondLst>
                                    <p:cond delay="0"/>
                                  </p:stCondLst>
                                  <p:childTnLst>
                                    <p:set>
                                      <p:cBhvr>
                                        <p:cTn id="54" dur="1" fill="hold">
                                          <p:stCondLst>
                                            <p:cond delay="0"/>
                                          </p:stCondLst>
                                        </p:cTn>
                                        <p:tgtEl>
                                          <p:spTgt spid="33845"/>
                                        </p:tgtEl>
                                        <p:attrNameLst>
                                          <p:attrName>style.visibility</p:attrName>
                                        </p:attrNameLst>
                                      </p:cBhvr>
                                      <p:to>
                                        <p:strVal val="visible"/>
                                      </p:to>
                                    </p:set>
                                    <p:animEffect transition="in" filter="dissolve">
                                      <p:cBhvr>
                                        <p:cTn id="55" dur="500"/>
                                        <p:tgtEl>
                                          <p:spTgt spid="33845"/>
                                        </p:tgtEl>
                                      </p:cBhvr>
                                    </p:animEffect>
                                  </p:childTnLst>
                                </p:cTn>
                              </p:par>
                            </p:childTnLst>
                          </p:cTn>
                        </p:par>
                        <p:par>
                          <p:cTn id="56" fill="hold" nodeType="afterGroup">
                            <p:stCondLst>
                              <p:cond delay="15500"/>
                            </p:stCondLst>
                            <p:childTnLst>
                              <p:par>
                                <p:cTn id="57" presetID="21" presetClass="entr" presetSubtype="4" fill="hold" grpId="0" nodeType="afterEffect">
                                  <p:stCondLst>
                                    <p:cond delay="0"/>
                                  </p:stCondLst>
                                  <p:childTnLst>
                                    <p:set>
                                      <p:cBhvr>
                                        <p:cTn id="58" dur="1" fill="hold">
                                          <p:stCondLst>
                                            <p:cond delay="0"/>
                                          </p:stCondLst>
                                        </p:cTn>
                                        <p:tgtEl>
                                          <p:spTgt spid="33799"/>
                                        </p:tgtEl>
                                        <p:attrNameLst>
                                          <p:attrName>style.visibility</p:attrName>
                                        </p:attrNameLst>
                                      </p:cBhvr>
                                      <p:to>
                                        <p:strVal val="visible"/>
                                      </p:to>
                                    </p:set>
                                    <p:animEffect transition="in" filter="wheel(4)">
                                      <p:cBhvr>
                                        <p:cTn id="59" dur="2000"/>
                                        <p:tgtEl>
                                          <p:spTgt spid="33799"/>
                                        </p:tgtEl>
                                      </p:cBhvr>
                                    </p:animEffect>
                                  </p:childTnLst>
                                </p:cTn>
                              </p:par>
                            </p:childTnLst>
                          </p:cTn>
                        </p:par>
                        <p:par>
                          <p:cTn id="60" fill="hold" nodeType="afterGroup">
                            <p:stCondLst>
                              <p:cond delay="17500"/>
                            </p:stCondLst>
                            <p:childTnLst>
                              <p:par>
                                <p:cTn id="61" presetID="21" presetClass="entr" presetSubtype="4" fill="hold" grpId="0" nodeType="afterEffect">
                                  <p:stCondLst>
                                    <p:cond delay="0"/>
                                  </p:stCondLst>
                                  <p:childTnLst>
                                    <p:set>
                                      <p:cBhvr>
                                        <p:cTn id="62" dur="1" fill="hold">
                                          <p:stCondLst>
                                            <p:cond delay="0"/>
                                          </p:stCondLst>
                                        </p:cTn>
                                        <p:tgtEl>
                                          <p:spTgt spid="33800"/>
                                        </p:tgtEl>
                                        <p:attrNameLst>
                                          <p:attrName>style.visibility</p:attrName>
                                        </p:attrNameLst>
                                      </p:cBhvr>
                                      <p:to>
                                        <p:strVal val="visible"/>
                                      </p:to>
                                    </p:set>
                                    <p:animEffect transition="in" filter="wheel(4)">
                                      <p:cBhvr>
                                        <p:cTn id="63" dur="2000"/>
                                        <p:tgtEl>
                                          <p:spTgt spid="33800"/>
                                        </p:tgtEl>
                                      </p:cBhvr>
                                    </p:animEffect>
                                  </p:childTnLst>
                                </p:cTn>
                              </p:par>
                            </p:childTnLst>
                          </p:cTn>
                        </p:par>
                        <p:par>
                          <p:cTn id="64" fill="hold" nodeType="afterGroup">
                            <p:stCondLst>
                              <p:cond delay="19500"/>
                            </p:stCondLst>
                            <p:childTnLst>
                              <p:par>
                                <p:cTn id="65" presetID="2" presetClass="entr" presetSubtype="4"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20000"/>
                            </p:stCondLst>
                            <p:childTnLst>
                              <p:par>
                                <p:cTn id="70" presetID="21" presetClass="entr" presetSubtype="4" fill="hold" grpId="0" nodeType="afterEffect">
                                  <p:stCondLst>
                                    <p:cond delay="0"/>
                                  </p:stCondLst>
                                  <p:childTnLst>
                                    <p:set>
                                      <p:cBhvr>
                                        <p:cTn id="71" dur="1" fill="hold">
                                          <p:stCondLst>
                                            <p:cond delay="0"/>
                                          </p:stCondLst>
                                        </p:cTn>
                                        <p:tgtEl>
                                          <p:spTgt spid="33801"/>
                                        </p:tgtEl>
                                        <p:attrNameLst>
                                          <p:attrName>style.visibility</p:attrName>
                                        </p:attrNameLst>
                                      </p:cBhvr>
                                      <p:to>
                                        <p:strVal val="visible"/>
                                      </p:to>
                                    </p:set>
                                    <p:animEffect transition="in" filter="wheel(4)">
                                      <p:cBhvr>
                                        <p:cTn id="72" dur="2000"/>
                                        <p:tgtEl>
                                          <p:spTgt spid="33801"/>
                                        </p:tgtEl>
                                      </p:cBhvr>
                                    </p:animEffect>
                                  </p:childTnLst>
                                </p:cTn>
                              </p:par>
                            </p:childTnLst>
                          </p:cTn>
                        </p:par>
                        <p:par>
                          <p:cTn id="73" fill="hold" nodeType="afterGroup">
                            <p:stCondLst>
                              <p:cond delay="22000"/>
                            </p:stCondLst>
                            <p:childTnLst>
                              <p:par>
                                <p:cTn id="74" presetID="9" presetClass="entr" presetSubtype="0" fill="hold" nodeType="afterEffect">
                                  <p:stCondLst>
                                    <p:cond delay="0"/>
                                  </p:stCondLst>
                                  <p:childTnLst>
                                    <p:set>
                                      <p:cBhvr>
                                        <p:cTn id="75" dur="1" fill="hold">
                                          <p:stCondLst>
                                            <p:cond delay="0"/>
                                          </p:stCondLst>
                                        </p:cTn>
                                        <p:tgtEl>
                                          <p:spTgt spid="33839"/>
                                        </p:tgtEl>
                                        <p:attrNameLst>
                                          <p:attrName>style.visibility</p:attrName>
                                        </p:attrNameLst>
                                      </p:cBhvr>
                                      <p:to>
                                        <p:strVal val="visible"/>
                                      </p:to>
                                    </p:set>
                                    <p:animEffect transition="in" filter="dissolve">
                                      <p:cBhvr>
                                        <p:cTn id="76" dur="1000"/>
                                        <p:tgtEl>
                                          <p:spTgt spid="33839"/>
                                        </p:tgtEl>
                                      </p:cBhvr>
                                    </p:animEffect>
                                  </p:childTnLst>
                                </p:cTn>
                              </p:par>
                            </p:childTnLst>
                          </p:cTn>
                        </p:par>
                        <p:par>
                          <p:cTn id="77" fill="hold" nodeType="afterGroup">
                            <p:stCondLst>
                              <p:cond delay="23000"/>
                            </p:stCondLst>
                            <p:childTnLst>
                              <p:par>
                                <p:cTn id="78" presetID="21" presetClass="entr" presetSubtype="4" fill="hold" grpId="0" nodeType="afterEffect">
                                  <p:stCondLst>
                                    <p:cond delay="0"/>
                                  </p:stCondLst>
                                  <p:childTnLst>
                                    <p:set>
                                      <p:cBhvr>
                                        <p:cTn id="79" dur="1" fill="hold">
                                          <p:stCondLst>
                                            <p:cond delay="0"/>
                                          </p:stCondLst>
                                        </p:cTn>
                                        <p:tgtEl>
                                          <p:spTgt spid="33802"/>
                                        </p:tgtEl>
                                        <p:attrNameLst>
                                          <p:attrName>style.visibility</p:attrName>
                                        </p:attrNameLst>
                                      </p:cBhvr>
                                      <p:to>
                                        <p:strVal val="visible"/>
                                      </p:to>
                                    </p:set>
                                    <p:animEffect transition="in" filter="wheel(4)">
                                      <p:cBhvr>
                                        <p:cTn id="80" dur="2000"/>
                                        <p:tgtEl>
                                          <p:spTgt spid="33802"/>
                                        </p:tgtEl>
                                      </p:cBhvr>
                                    </p:animEffect>
                                  </p:childTnLst>
                                </p:cTn>
                              </p:par>
                            </p:childTnLst>
                          </p:cTn>
                        </p:par>
                        <p:par>
                          <p:cTn id="81" fill="hold" nodeType="afterGroup">
                            <p:stCondLst>
                              <p:cond delay="25000"/>
                            </p:stCondLst>
                            <p:childTnLst>
                              <p:par>
                                <p:cTn id="82" presetID="9" presetClass="entr" presetSubtype="0" fill="hold" nodeType="afterEffect">
                                  <p:stCondLst>
                                    <p:cond delay="0"/>
                                  </p:stCondLst>
                                  <p:childTnLst>
                                    <p:set>
                                      <p:cBhvr>
                                        <p:cTn id="83" dur="1" fill="hold">
                                          <p:stCondLst>
                                            <p:cond delay="0"/>
                                          </p:stCondLst>
                                        </p:cTn>
                                        <p:tgtEl>
                                          <p:spTgt spid="33844"/>
                                        </p:tgtEl>
                                        <p:attrNameLst>
                                          <p:attrName>style.visibility</p:attrName>
                                        </p:attrNameLst>
                                      </p:cBhvr>
                                      <p:to>
                                        <p:strVal val="visible"/>
                                      </p:to>
                                    </p:set>
                                    <p:animEffect transition="in" filter="dissolve">
                                      <p:cBhvr>
                                        <p:cTn id="84" dur="500"/>
                                        <p:tgtEl>
                                          <p:spTgt spid="33844"/>
                                        </p:tgtEl>
                                      </p:cBhvr>
                                    </p:animEffect>
                                  </p:childTnLst>
                                </p:cTn>
                              </p:par>
                            </p:childTnLst>
                          </p:cTn>
                        </p:par>
                        <p:par>
                          <p:cTn id="85" fill="hold" nodeType="afterGroup">
                            <p:stCondLst>
                              <p:cond delay="25500"/>
                            </p:stCondLst>
                            <p:childTnLst>
                              <p:par>
                                <p:cTn id="86" presetID="21" presetClass="entr" presetSubtype="4" fill="hold" grpId="0" nodeType="afterEffect">
                                  <p:stCondLst>
                                    <p:cond delay="0"/>
                                  </p:stCondLst>
                                  <p:childTnLst>
                                    <p:set>
                                      <p:cBhvr>
                                        <p:cTn id="87" dur="1" fill="hold">
                                          <p:stCondLst>
                                            <p:cond delay="0"/>
                                          </p:stCondLst>
                                        </p:cTn>
                                        <p:tgtEl>
                                          <p:spTgt spid="33806"/>
                                        </p:tgtEl>
                                        <p:attrNameLst>
                                          <p:attrName>style.visibility</p:attrName>
                                        </p:attrNameLst>
                                      </p:cBhvr>
                                      <p:to>
                                        <p:strVal val="visible"/>
                                      </p:to>
                                    </p:set>
                                    <p:animEffect transition="in" filter="wheel(4)">
                                      <p:cBhvr>
                                        <p:cTn id="88" dur="2000"/>
                                        <p:tgtEl>
                                          <p:spTgt spid="33806"/>
                                        </p:tgtEl>
                                      </p:cBhvr>
                                    </p:animEffect>
                                  </p:childTnLst>
                                </p:cTn>
                              </p:par>
                            </p:childTnLst>
                          </p:cTn>
                        </p:par>
                        <p:par>
                          <p:cTn id="89" fill="hold" nodeType="afterGroup">
                            <p:stCondLst>
                              <p:cond delay="27500"/>
                            </p:stCondLst>
                            <p:childTnLst>
                              <p:par>
                                <p:cTn id="90" presetID="9" presetClass="entr" presetSubtype="0" fill="hold" nodeType="afterEffect">
                                  <p:stCondLst>
                                    <p:cond delay="0"/>
                                  </p:stCondLst>
                                  <p:childTnLst>
                                    <p:set>
                                      <p:cBhvr>
                                        <p:cTn id="91" dur="1" fill="hold">
                                          <p:stCondLst>
                                            <p:cond delay="0"/>
                                          </p:stCondLst>
                                        </p:cTn>
                                        <p:tgtEl>
                                          <p:spTgt spid="33843"/>
                                        </p:tgtEl>
                                        <p:attrNameLst>
                                          <p:attrName>style.visibility</p:attrName>
                                        </p:attrNameLst>
                                      </p:cBhvr>
                                      <p:to>
                                        <p:strVal val="visible"/>
                                      </p:to>
                                    </p:set>
                                    <p:animEffect transition="in" filter="dissolve">
                                      <p:cBhvr>
                                        <p:cTn id="92" dur="500"/>
                                        <p:tgtEl>
                                          <p:spTgt spid="33843"/>
                                        </p:tgtEl>
                                      </p:cBhvr>
                                    </p:animEffect>
                                  </p:childTnLst>
                                </p:cTn>
                              </p:par>
                            </p:childTnLst>
                          </p:cTn>
                        </p:par>
                        <p:par>
                          <p:cTn id="93" fill="hold" nodeType="afterGroup">
                            <p:stCondLst>
                              <p:cond delay="28000"/>
                            </p:stCondLst>
                            <p:childTnLst>
                              <p:par>
                                <p:cTn id="94" presetID="21" presetClass="entr" presetSubtype="1" fill="hold" grpId="0" nodeType="afterEffect">
                                  <p:stCondLst>
                                    <p:cond delay="0"/>
                                  </p:stCondLst>
                                  <p:childTnLst>
                                    <p:set>
                                      <p:cBhvr>
                                        <p:cTn id="95" dur="1" fill="hold">
                                          <p:stCondLst>
                                            <p:cond delay="0"/>
                                          </p:stCondLst>
                                        </p:cTn>
                                        <p:tgtEl>
                                          <p:spTgt spid="33807"/>
                                        </p:tgtEl>
                                        <p:attrNameLst>
                                          <p:attrName>style.visibility</p:attrName>
                                        </p:attrNameLst>
                                      </p:cBhvr>
                                      <p:to>
                                        <p:strVal val="visible"/>
                                      </p:to>
                                    </p:set>
                                    <p:animEffect transition="in" filter="wheel(1)">
                                      <p:cBhvr>
                                        <p:cTn id="96" dur="2000"/>
                                        <p:tgtEl>
                                          <p:spTgt spid="33807"/>
                                        </p:tgtEl>
                                      </p:cBhvr>
                                    </p:animEffect>
                                  </p:childTnLst>
                                </p:cTn>
                              </p:par>
                            </p:childTnLst>
                          </p:cTn>
                        </p:par>
                        <p:par>
                          <p:cTn id="97" fill="hold" nodeType="afterGroup">
                            <p:stCondLst>
                              <p:cond delay="30000"/>
                            </p:stCondLst>
                            <p:childTnLst>
                              <p:par>
                                <p:cTn id="98" presetID="2" presetClass="entr" presetSubtype="1" fill="hold" nodeType="after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fill="hold"/>
                                        <p:tgtEl>
                                          <p:spTgt spid="2"/>
                                        </p:tgtEl>
                                        <p:attrNameLst>
                                          <p:attrName>ppt_x</p:attrName>
                                        </p:attrNameLst>
                                      </p:cBhvr>
                                      <p:tavLst>
                                        <p:tav tm="0">
                                          <p:val>
                                            <p:strVal val="#ppt_x"/>
                                          </p:val>
                                        </p:tav>
                                        <p:tav tm="100000">
                                          <p:val>
                                            <p:strVal val="#ppt_x"/>
                                          </p:val>
                                        </p:tav>
                                      </p:tavLst>
                                    </p:anim>
                                    <p:anim calcmode="lin" valueType="num">
                                      <p:cBhvr additive="base">
                                        <p:cTn id="101" dur="500" fill="hold"/>
                                        <p:tgtEl>
                                          <p:spTgt spid="2"/>
                                        </p:tgtEl>
                                        <p:attrNameLst>
                                          <p:attrName>ppt_y</p:attrName>
                                        </p:attrNameLst>
                                      </p:cBhvr>
                                      <p:tavLst>
                                        <p:tav tm="0">
                                          <p:val>
                                            <p:strVal val="0-#ppt_h/2"/>
                                          </p:val>
                                        </p:tav>
                                        <p:tav tm="100000">
                                          <p:val>
                                            <p:strVal val="#ppt_y"/>
                                          </p:val>
                                        </p:tav>
                                      </p:tavLst>
                                    </p:anim>
                                  </p:childTnLst>
                                </p:cTn>
                              </p:par>
                            </p:childTnLst>
                          </p:cTn>
                        </p:par>
                        <p:par>
                          <p:cTn id="102" fill="hold" nodeType="afterGroup">
                            <p:stCondLst>
                              <p:cond delay="30500"/>
                            </p:stCondLst>
                            <p:childTnLst>
                              <p:par>
                                <p:cTn id="103" presetID="2" presetClass="entr" presetSubtype="4"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additive="base">
                                        <p:cTn id="105" dur="500" fill="hold"/>
                                        <p:tgtEl>
                                          <p:spTgt spid="9"/>
                                        </p:tgtEl>
                                        <p:attrNameLst>
                                          <p:attrName>ppt_x</p:attrName>
                                        </p:attrNameLst>
                                      </p:cBhvr>
                                      <p:tavLst>
                                        <p:tav tm="0">
                                          <p:val>
                                            <p:strVal val="#ppt_x"/>
                                          </p:val>
                                        </p:tav>
                                        <p:tav tm="100000">
                                          <p:val>
                                            <p:strVal val="#ppt_x"/>
                                          </p:val>
                                        </p:tav>
                                      </p:tavLst>
                                    </p:anim>
                                    <p:anim calcmode="lin" valueType="num">
                                      <p:cBhvr additive="base">
                                        <p:cTn id="106" dur="500" fill="hold"/>
                                        <p:tgtEl>
                                          <p:spTgt spid="9"/>
                                        </p:tgtEl>
                                        <p:attrNameLst>
                                          <p:attrName>ppt_y</p:attrName>
                                        </p:attrNameLst>
                                      </p:cBhvr>
                                      <p:tavLst>
                                        <p:tav tm="0">
                                          <p:val>
                                            <p:strVal val="1+#ppt_h/2"/>
                                          </p:val>
                                        </p:tav>
                                        <p:tav tm="100000">
                                          <p:val>
                                            <p:strVal val="#ppt_y"/>
                                          </p:val>
                                        </p:tav>
                                      </p:tavLst>
                                    </p:anim>
                                  </p:childTnLst>
                                </p:cTn>
                              </p:par>
                            </p:childTnLst>
                          </p:cTn>
                        </p:par>
                        <p:par>
                          <p:cTn id="107" fill="hold" nodeType="afterGroup">
                            <p:stCondLst>
                              <p:cond delay="31000"/>
                            </p:stCondLst>
                            <p:childTnLst>
                              <p:par>
                                <p:cTn id="108" presetID="2" presetClass="entr" presetSubtype="4" fill="hold" nodeType="after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additive="base">
                                        <p:cTn id="110" dur="500" fill="hold"/>
                                        <p:tgtEl>
                                          <p:spTgt spid="8"/>
                                        </p:tgtEl>
                                        <p:attrNameLst>
                                          <p:attrName>ppt_x</p:attrName>
                                        </p:attrNameLst>
                                      </p:cBhvr>
                                      <p:tavLst>
                                        <p:tav tm="0">
                                          <p:val>
                                            <p:strVal val="#ppt_x"/>
                                          </p:val>
                                        </p:tav>
                                        <p:tav tm="100000">
                                          <p:val>
                                            <p:strVal val="#ppt_x"/>
                                          </p:val>
                                        </p:tav>
                                      </p:tavLst>
                                    </p:anim>
                                    <p:anim calcmode="lin" valueType="num">
                                      <p:cBhvr additive="base">
                                        <p:cTn id="1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5" grpId="0" animBg="1"/>
      <p:bldP spid="33796" grpId="0" animBg="1"/>
      <p:bldP spid="33797" grpId="0" animBg="1"/>
      <p:bldP spid="33798" grpId="0" animBg="1"/>
      <p:bldP spid="33799" grpId="0" animBg="1"/>
      <p:bldP spid="33800" grpId="0" animBg="1"/>
      <p:bldP spid="33801" grpId="0" animBg="1"/>
      <p:bldP spid="33802" grpId="0" animBg="1"/>
      <p:bldP spid="33803" grpId="0" animBg="1"/>
      <p:bldP spid="33806" grpId="0" animBg="1"/>
      <p:bldP spid="3380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extLst>
              <p:ext uri="{D42A27DB-BD31-4B8C-83A1-F6EECF244321}">
                <p14:modId xmlns:p14="http://schemas.microsoft.com/office/powerpoint/2010/main" val="3704929287"/>
              </p:ext>
            </p:extLst>
          </p:nvPr>
        </p:nvGraphicFramePr>
        <p:xfrm>
          <a:off x="1676401" y="1143000"/>
          <a:ext cx="6434144" cy="5181600"/>
        </p:xfrm>
        <a:graphic>
          <a:graphicData uri="http://schemas.openxmlformats.org/presentationml/2006/ole">
            <mc:AlternateContent xmlns:mc="http://schemas.openxmlformats.org/markup-compatibility/2006">
              <mc:Choice xmlns:v="urn:schemas-microsoft-com:vml" Requires="v">
                <p:oleObj spid="_x0000_s7252" name="Picture" r:id="rId3" imgW="5579364" imgH="4977384" progId="Word.Picture.8">
                  <p:embed/>
                </p:oleObj>
              </mc:Choice>
              <mc:Fallback>
                <p:oleObj name="Picture" r:id="rId3" imgW="5579364" imgH="4977384" progId="Word.Picture.8">
                  <p:embed/>
                  <p:pic>
                    <p:nvPicPr>
                      <p:cNvPr id="563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143000"/>
                        <a:ext cx="6434144" cy="5181600"/>
                      </a:xfrm>
                      <a:prstGeom prst="rect">
                        <a:avLst/>
                      </a:prstGeom>
                      <a:noFill/>
                      <a:ln w="12700">
                        <a:noFill/>
                      </a:ln>
                    </p:spPr>
                  </p:pic>
                </p:oleObj>
              </mc:Fallback>
            </mc:AlternateContent>
          </a:graphicData>
        </a:graphic>
      </p:graphicFrame>
      <p:sp>
        <p:nvSpPr>
          <p:cNvPr id="6" name="TextBox 5"/>
          <p:cNvSpPr txBox="1"/>
          <p:nvPr/>
        </p:nvSpPr>
        <p:spPr>
          <a:xfrm>
            <a:off x="3810000" y="5181600"/>
            <a:ext cx="592927" cy="307777"/>
          </a:xfrm>
          <a:prstGeom prst="rect">
            <a:avLst/>
          </a:prstGeom>
          <a:noFill/>
        </p:spPr>
        <p:txBody>
          <a:bodyPr wrap="square" rtlCol="0">
            <a:spAutoFit/>
          </a:bodyPr>
          <a:lstStyle/>
          <a:p>
            <a:pPr algn="ctr"/>
            <a:r>
              <a:rPr lang="el-GR" sz="1400" b="1" i="1" dirty="0">
                <a:solidFill>
                  <a:srgbClr val="0070C0"/>
                </a:solidFill>
              </a:rPr>
              <a:t>T</a:t>
            </a:r>
            <a:r>
              <a:rPr lang="el-GR" sz="1400" b="1" i="1" baseline="-25000" dirty="0">
                <a:solidFill>
                  <a:srgbClr val="0070C0"/>
                </a:solidFill>
              </a:rPr>
              <a:t>packet</a:t>
            </a:r>
            <a:endParaRPr lang="en-US" sz="1400" b="1" i="1" baseline="-25000" dirty="0">
              <a:solidFill>
                <a:srgbClr val="0070C0"/>
              </a:solidFill>
            </a:endParaRPr>
          </a:p>
        </p:txBody>
      </p:sp>
      <p:sp>
        <p:nvSpPr>
          <p:cNvPr id="7" name="TextBox 6"/>
          <p:cNvSpPr txBox="1"/>
          <p:nvPr/>
        </p:nvSpPr>
        <p:spPr>
          <a:xfrm>
            <a:off x="4436273" y="5181600"/>
            <a:ext cx="592927" cy="307777"/>
          </a:xfrm>
          <a:prstGeom prst="rect">
            <a:avLst/>
          </a:prstGeom>
          <a:noFill/>
        </p:spPr>
        <p:txBody>
          <a:bodyPr wrap="square" rtlCol="0">
            <a:spAutoFit/>
          </a:bodyPr>
          <a:lstStyle/>
          <a:p>
            <a:pPr algn="ctr"/>
            <a:r>
              <a:rPr lang="el-GR" sz="1400" b="1" i="1" dirty="0">
                <a:solidFill>
                  <a:srgbClr val="00B050"/>
                </a:solidFill>
              </a:rPr>
              <a:t>T</a:t>
            </a:r>
            <a:r>
              <a:rPr lang="el-GR" sz="1400" b="1" i="1" baseline="-25000" dirty="0">
                <a:solidFill>
                  <a:srgbClr val="00B050"/>
                </a:solidFill>
              </a:rPr>
              <a:t>token</a:t>
            </a:r>
            <a:endParaRPr lang="en-US" sz="1400" b="1" i="1" baseline="-25000" dirty="0">
              <a:solidFill>
                <a:srgbClr val="00B050"/>
              </a:solidFill>
            </a:endParaRPr>
          </a:p>
        </p:txBody>
      </p:sp>
      <p:cxnSp>
        <p:nvCxnSpPr>
          <p:cNvPr id="9" name="Straight Connector 8"/>
          <p:cNvCxnSpPr/>
          <p:nvPr/>
        </p:nvCxnSpPr>
        <p:spPr>
          <a:xfrm>
            <a:off x="3733800" y="5253424"/>
            <a:ext cx="0" cy="3853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19600" y="5257800"/>
            <a:ext cx="0" cy="381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53000" y="5257800"/>
            <a:ext cx="0" cy="381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81400" y="1066800"/>
            <a:ext cx="2057400" cy="369332"/>
          </a:xfrm>
          <a:prstGeom prst="rect">
            <a:avLst/>
          </a:prstGeom>
          <a:solidFill>
            <a:srgbClr val="FF0000"/>
          </a:solidFill>
        </p:spPr>
        <p:txBody>
          <a:bodyPr wrap="square" rtlCol="0">
            <a:spAutoFit/>
          </a:bodyPr>
          <a:lstStyle/>
          <a:p>
            <a:pPr algn="ctr"/>
            <a:r>
              <a:rPr lang="el-GR" b="1" dirty="0">
                <a:solidFill>
                  <a:srgbClr val="FFFF00"/>
                </a:solidFill>
              </a:rPr>
              <a:t>Λογικός Δακτύλιος</a:t>
            </a:r>
            <a:endParaRPr lang="en-US" b="1" dirty="0">
              <a:solidFill>
                <a:srgbClr val="FFFF00"/>
              </a:solidFill>
            </a:endParaRPr>
          </a:p>
        </p:txBody>
      </p:sp>
      <p:sp>
        <p:nvSpPr>
          <p:cNvPr id="14" name="Rectangle 2"/>
          <p:cNvSpPr txBox="1">
            <a:spLocks noGrp="1" noChangeArrowheads="1"/>
          </p:cNvSpPr>
          <p:nvPr>
            <p:ph type="title"/>
          </p:nvPr>
        </p:nvSpPr>
        <p:spPr>
          <a:xfrm>
            <a:off x="762000" y="274638"/>
            <a:ext cx="83820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algn="ctr" eaLnBrk="1" hangingPunct="1">
              <a:defRPr/>
            </a:pPr>
            <a:r>
              <a:rPr lang="en-US" altLang="el-GR" sz="3200" b="1" kern="0" dirty="0" err="1">
                <a:solidFill>
                  <a:schemeClr val="tx1"/>
                </a:solidFill>
              </a:rPr>
              <a:t>Το</a:t>
            </a:r>
            <a:r>
              <a:rPr lang="en-US" altLang="el-GR" sz="3200" b="1" kern="0" dirty="0">
                <a:solidFill>
                  <a:schemeClr val="tx1"/>
                </a:solidFill>
              </a:rPr>
              <a:t> Token Bus </a:t>
            </a:r>
            <a:r>
              <a:rPr lang="en-US" altLang="el-GR" sz="3200" b="1" kern="0" dirty="0" err="1">
                <a:solidFill>
                  <a:schemeClr val="tx1"/>
                </a:solidFill>
              </a:rPr>
              <a:t>Πρωτόκολλο</a:t>
            </a:r>
            <a:r>
              <a:rPr lang="el-GR" altLang="el-GR" sz="3200" b="1" kern="0" dirty="0">
                <a:solidFill>
                  <a:schemeClr val="tx1"/>
                </a:solidFill>
              </a:rPr>
              <a:t> (ΙΕΕΕ802.4)</a:t>
            </a:r>
          </a:p>
        </p:txBody>
      </p:sp>
      <p:sp>
        <p:nvSpPr>
          <p:cNvPr id="15" name="TextBox 14"/>
          <p:cNvSpPr txBox="1"/>
          <p:nvPr/>
        </p:nvSpPr>
        <p:spPr>
          <a:xfrm>
            <a:off x="2133600" y="6400800"/>
            <a:ext cx="5867400" cy="400110"/>
          </a:xfrm>
          <a:prstGeom prst="rect">
            <a:avLst/>
          </a:prstGeom>
          <a:noFill/>
        </p:spPr>
        <p:txBody>
          <a:bodyPr wrap="square" rtlCol="0">
            <a:spAutoFit/>
          </a:bodyPr>
          <a:lstStyle/>
          <a:p>
            <a:pPr algn="ctr"/>
            <a:r>
              <a:rPr lang="en-US" sz="2000" b="1" dirty="0" err="1"/>
              <a:t>Εξέλιξη</a:t>
            </a:r>
            <a:r>
              <a:rPr lang="en-US" sz="2000" b="1" dirty="0"/>
              <a:t> </a:t>
            </a:r>
            <a:r>
              <a:rPr lang="en-US" sz="2000" b="1" dirty="0" err="1"/>
              <a:t>του</a:t>
            </a:r>
            <a:r>
              <a:rPr lang="en-US" sz="2000" b="1" dirty="0"/>
              <a:t> TDMA </a:t>
            </a:r>
            <a:r>
              <a:rPr lang="en-US" sz="2000" b="1" dirty="0" err="1"/>
              <a:t>Πρωτοκόλλου</a:t>
            </a:r>
            <a:endParaRPr lang="en-US" sz="2000" b="1" dirty="0"/>
          </a:p>
        </p:txBody>
      </p:sp>
      <p:cxnSp>
        <p:nvCxnSpPr>
          <p:cNvPr id="17" name="Straight Arrow Connector 16"/>
          <p:cNvCxnSpPr/>
          <p:nvPr/>
        </p:nvCxnSpPr>
        <p:spPr>
          <a:xfrm>
            <a:off x="3733800" y="5530423"/>
            <a:ext cx="685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36273" y="5530423"/>
            <a:ext cx="516727"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919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762000" y="838200"/>
            <a:ext cx="8305800" cy="5638800"/>
          </a:xfrm>
        </p:spPr>
        <p:txBody>
          <a:bodyPr>
            <a:noAutofit/>
          </a:bodyPr>
          <a:lstStyle/>
          <a:p>
            <a:pPr eaLnBrk="1" hangingPunct="1">
              <a:spcBef>
                <a:spcPts val="0"/>
              </a:spcBef>
              <a:spcAft>
                <a:spcPts val="600"/>
              </a:spcAft>
              <a:buFont typeface="Wingdings" panose="05000000000000000000" pitchFamily="2" charset="2"/>
              <a:buNone/>
            </a:pPr>
            <a:r>
              <a:rPr lang="el-GR" altLang="el-GR" sz="2800" b="1" dirty="0"/>
              <a:t>Πλεονεκτήματα</a:t>
            </a:r>
          </a:p>
          <a:p>
            <a:pPr marL="173038" indent="-173038" eaLnBrk="1" hangingPunct="1">
              <a:spcBef>
                <a:spcPts val="0"/>
              </a:spcBef>
              <a:spcAft>
                <a:spcPts val="600"/>
              </a:spcAft>
            </a:pPr>
            <a:r>
              <a:rPr lang="el-GR" altLang="el-GR" sz="2000" b="1" dirty="0">
                <a:solidFill>
                  <a:srgbClr val="FF0000"/>
                </a:solidFill>
              </a:rPr>
              <a:t>Δεν υπάρχουν συγκρούσεις πακέτων</a:t>
            </a:r>
            <a:r>
              <a:rPr lang="en-US" altLang="el-GR" sz="2000" b="1" dirty="0">
                <a:solidFill>
                  <a:srgbClr val="FF0000"/>
                </a:solidFill>
              </a:rPr>
              <a:t> (Hard Real-Time)</a:t>
            </a:r>
          </a:p>
          <a:p>
            <a:pPr marL="173038" indent="-173038">
              <a:spcBef>
                <a:spcPts val="0"/>
              </a:spcBef>
              <a:spcAft>
                <a:spcPts val="600"/>
              </a:spcAft>
            </a:pPr>
            <a:r>
              <a:rPr lang="el-GR" altLang="el-GR" sz="2000" b="1" dirty="0"/>
              <a:t>Υψηλότερη απόδοση από αυτή του TDMA </a:t>
            </a:r>
            <a:r>
              <a:rPr lang="en-US" altLang="el-GR" sz="2000" b="1" dirty="0" err="1"/>
              <a:t>στ</a:t>
            </a:r>
            <a:r>
              <a:rPr lang="en-US" altLang="el-GR" sz="2000" b="1" dirty="0"/>
              <a:t>α χαμηλά φορτία, ιδιαιτέρως όταν </a:t>
            </a:r>
            <a:r>
              <a:rPr lang="en-US" altLang="el-GR" sz="2000" b="1" dirty="0">
                <a:solidFill>
                  <a:srgbClr val="FF0000"/>
                </a:solidFill>
              </a:rPr>
              <a:t>το εύρος του πακέτου </a:t>
            </a:r>
            <a:r>
              <a:rPr lang="el-GR" altLang="el-GR" sz="2000" b="1" dirty="0">
                <a:solidFill>
                  <a:srgbClr val="FF0000"/>
                </a:solidFill>
              </a:rPr>
              <a:t>Token </a:t>
            </a:r>
            <a:r>
              <a:rPr lang="en-US" altLang="el-GR" sz="2000" b="1" dirty="0" err="1">
                <a:solidFill>
                  <a:srgbClr val="FF0000"/>
                </a:solidFill>
              </a:rPr>
              <a:t>είν</a:t>
            </a:r>
            <a:r>
              <a:rPr lang="en-US" altLang="el-GR" sz="2000" b="1" dirty="0">
                <a:solidFill>
                  <a:srgbClr val="FF0000"/>
                </a:solidFill>
              </a:rPr>
              <a:t>αι πολύ μικρότερο του εύρους του Πακέτου Δεδομένων</a:t>
            </a:r>
            <a:r>
              <a:rPr lang="el-GR" altLang="el-GR" sz="2000" b="1" dirty="0">
                <a:solidFill>
                  <a:srgbClr val="FF0000"/>
                </a:solidFill>
              </a:rPr>
              <a:t> </a:t>
            </a:r>
            <a:r>
              <a:rPr lang="el-GR" altLang="el-GR" sz="2000" b="1" dirty="0"/>
              <a:t>(</a:t>
            </a:r>
            <a:r>
              <a:rPr lang="el-GR" sz="2000" b="1" i="1" dirty="0">
                <a:solidFill>
                  <a:srgbClr val="00B050"/>
                </a:solidFill>
              </a:rPr>
              <a:t>T</a:t>
            </a:r>
            <a:r>
              <a:rPr lang="el-GR" sz="2000" b="1" i="1" baseline="-25000" dirty="0">
                <a:solidFill>
                  <a:srgbClr val="00B050"/>
                </a:solidFill>
              </a:rPr>
              <a:t>token</a:t>
            </a:r>
            <a:r>
              <a:rPr lang="el-GR" sz="2000" b="1" i="1" dirty="0"/>
              <a:t>&lt;&lt;</a:t>
            </a:r>
            <a:r>
              <a:rPr lang="el-GR" sz="2000" b="1" i="1" dirty="0">
                <a:solidFill>
                  <a:srgbClr val="0070C0"/>
                </a:solidFill>
              </a:rPr>
              <a:t>T</a:t>
            </a:r>
            <a:r>
              <a:rPr lang="el-GR" sz="2000" b="1" i="1" baseline="-25000" dirty="0">
                <a:solidFill>
                  <a:srgbClr val="0070C0"/>
                </a:solidFill>
              </a:rPr>
              <a:t>packet</a:t>
            </a:r>
            <a:r>
              <a:rPr lang="el-GR" sz="2000" b="1" dirty="0"/>
              <a:t>)</a:t>
            </a:r>
            <a:endParaRPr lang="el-GR" altLang="el-GR" sz="2000" b="1" dirty="0"/>
          </a:p>
          <a:p>
            <a:pPr marL="173038" indent="-173038">
              <a:spcBef>
                <a:spcPts val="0"/>
              </a:spcBef>
              <a:spcAft>
                <a:spcPts val="600"/>
              </a:spcAft>
            </a:pPr>
            <a:r>
              <a:rPr lang="el-GR" altLang="el-GR" sz="2000" b="1" dirty="0"/>
              <a:t>Υψηλή απόδοση όταν το φορτίο είναι υψηλό</a:t>
            </a:r>
            <a:r>
              <a:rPr lang="en-US" altLang="el-GR" sz="2000" b="1" dirty="0"/>
              <a:t> και </a:t>
            </a:r>
            <a:r>
              <a:rPr lang="en-US" altLang="el-GR" sz="2000" b="1" dirty="0" err="1"/>
              <a:t>ότ</a:t>
            </a:r>
            <a:r>
              <a:rPr lang="en-US" altLang="el-GR" sz="2000" b="1" dirty="0"/>
              <a:t>αν το </a:t>
            </a:r>
            <a:r>
              <a:rPr lang="en-US" altLang="el-GR" sz="2000" b="1" dirty="0">
                <a:solidFill>
                  <a:srgbClr val="FF0000"/>
                </a:solidFill>
              </a:rPr>
              <a:t>εύρος του πακέτου </a:t>
            </a:r>
            <a:r>
              <a:rPr lang="el-GR" altLang="el-GR" sz="2000" b="1" dirty="0">
                <a:solidFill>
                  <a:srgbClr val="FF0000"/>
                </a:solidFill>
              </a:rPr>
              <a:t>Token </a:t>
            </a:r>
            <a:r>
              <a:rPr lang="en-US" altLang="el-GR" sz="2000" b="1" dirty="0" err="1">
                <a:solidFill>
                  <a:srgbClr val="FF0000"/>
                </a:solidFill>
              </a:rPr>
              <a:t>είν</a:t>
            </a:r>
            <a:r>
              <a:rPr lang="en-US" altLang="el-GR" sz="2000" b="1" dirty="0">
                <a:solidFill>
                  <a:srgbClr val="FF0000"/>
                </a:solidFill>
              </a:rPr>
              <a:t>αι πολύ μικρότερο του εύρους του Πακέτου Δεδομένων</a:t>
            </a:r>
            <a:r>
              <a:rPr lang="el-GR" altLang="el-GR" sz="2000" b="1" dirty="0">
                <a:solidFill>
                  <a:srgbClr val="FF0000"/>
                </a:solidFill>
              </a:rPr>
              <a:t> </a:t>
            </a:r>
            <a:r>
              <a:rPr lang="el-GR" altLang="el-GR" sz="2000" b="1" dirty="0"/>
              <a:t>(</a:t>
            </a:r>
            <a:r>
              <a:rPr lang="el-GR" sz="2000" b="1" i="1" dirty="0">
                <a:solidFill>
                  <a:srgbClr val="00B050"/>
                </a:solidFill>
              </a:rPr>
              <a:t>T</a:t>
            </a:r>
            <a:r>
              <a:rPr lang="el-GR" sz="2000" b="1" i="1" baseline="-25000" dirty="0">
                <a:solidFill>
                  <a:srgbClr val="00B050"/>
                </a:solidFill>
              </a:rPr>
              <a:t>token</a:t>
            </a:r>
            <a:r>
              <a:rPr lang="el-GR" sz="2000" b="1" i="1" dirty="0"/>
              <a:t>&lt;&lt;</a:t>
            </a:r>
            <a:r>
              <a:rPr lang="el-GR" sz="2000" b="1" i="1" dirty="0">
                <a:solidFill>
                  <a:srgbClr val="0070C0"/>
                </a:solidFill>
              </a:rPr>
              <a:t>T</a:t>
            </a:r>
            <a:r>
              <a:rPr lang="el-GR" sz="2000" b="1" i="1" baseline="-25000" dirty="0">
                <a:solidFill>
                  <a:srgbClr val="0070C0"/>
                </a:solidFill>
              </a:rPr>
              <a:t>packet</a:t>
            </a:r>
            <a:r>
              <a:rPr lang="el-GR" sz="2000" b="1" dirty="0"/>
              <a:t>)</a:t>
            </a:r>
            <a:r>
              <a:rPr lang="en-US" sz="2000" b="1" dirty="0"/>
              <a:t>, </a:t>
            </a:r>
            <a:r>
              <a:rPr lang="el-GR" sz="2000" b="1" dirty="0">
                <a:solidFill>
                  <a:srgbClr val="FF0000"/>
                </a:solidFill>
              </a:rPr>
              <a:t>διότι τότε μειώνεται δραστικά το </a:t>
            </a:r>
            <a:r>
              <a:rPr lang="en-US" sz="2000" b="1" dirty="0">
                <a:solidFill>
                  <a:srgbClr val="FF0000"/>
                </a:solidFill>
              </a:rPr>
              <a:t>overhead </a:t>
            </a:r>
            <a:r>
              <a:rPr lang="el-GR" sz="2000" b="1" dirty="0">
                <a:solidFill>
                  <a:srgbClr val="FF0000"/>
                </a:solidFill>
              </a:rPr>
              <a:t>του συστήματα (πακέτα </a:t>
            </a:r>
            <a:r>
              <a:rPr lang="en-US" sz="2000" b="1" dirty="0">
                <a:solidFill>
                  <a:srgbClr val="FF0000"/>
                </a:solidFill>
              </a:rPr>
              <a:t>Token)</a:t>
            </a:r>
            <a:endParaRPr lang="el-GR" altLang="el-GR" sz="2000" b="1" dirty="0">
              <a:solidFill>
                <a:srgbClr val="FF0000"/>
              </a:solidFill>
            </a:endParaRPr>
          </a:p>
          <a:p>
            <a:pPr eaLnBrk="1" hangingPunct="1">
              <a:spcBef>
                <a:spcPts val="0"/>
              </a:spcBef>
              <a:spcAft>
                <a:spcPts val="600"/>
              </a:spcAft>
              <a:buFont typeface="Wingdings" panose="05000000000000000000" pitchFamily="2" charset="2"/>
              <a:buNone/>
            </a:pPr>
            <a:r>
              <a:rPr lang="el-GR" altLang="el-GR" sz="2800" b="1" dirty="0"/>
              <a:t>Μειονεκτήματα</a:t>
            </a:r>
          </a:p>
          <a:p>
            <a:pPr marL="173038" indent="-173038">
              <a:spcBef>
                <a:spcPts val="0"/>
              </a:spcBef>
              <a:spcAft>
                <a:spcPts val="600"/>
              </a:spcAft>
            </a:pPr>
            <a:r>
              <a:rPr lang="el-GR" altLang="el-GR" sz="2000" b="1" dirty="0"/>
              <a:t>Overhead </a:t>
            </a:r>
            <a:r>
              <a:rPr lang="en-US" altLang="el-GR" sz="2000" b="1" dirty="0" err="1"/>
              <a:t>λόγω</a:t>
            </a:r>
            <a:r>
              <a:rPr lang="en-US" altLang="el-GR" sz="2000" b="1" dirty="0"/>
              <a:t> </a:t>
            </a:r>
            <a:r>
              <a:rPr lang="en-US" altLang="el-GR" sz="2000" b="1" dirty="0" err="1"/>
              <a:t>μετάδοσης</a:t>
            </a:r>
            <a:r>
              <a:rPr lang="en-US" altLang="el-GR" sz="2000" b="1" dirty="0"/>
              <a:t> </a:t>
            </a:r>
            <a:r>
              <a:rPr lang="en-US" altLang="el-GR" sz="2000" b="1" dirty="0" err="1"/>
              <a:t>του</a:t>
            </a:r>
            <a:r>
              <a:rPr lang="en-US" altLang="el-GR" sz="2000" b="1" dirty="0"/>
              <a:t> πα</a:t>
            </a:r>
            <a:r>
              <a:rPr lang="en-US" altLang="el-GR" sz="2000" b="1" dirty="0" err="1"/>
              <a:t>κέτου</a:t>
            </a:r>
            <a:r>
              <a:rPr lang="en-US" altLang="el-GR" sz="2000" b="1" dirty="0"/>
              <a:t> Token </a:t>
            </a:r>
            <a:endParaRPr lang="el-GR" altLang="el-GR" sz="2000" b="1" dirty="0"/>
          </a:p>
          <a:p>
            <a:pPr marL="173038" indent="-173038">
              <a:spcBef>
                <a:spcPts val="0"/>
              </a:spcBef>
              <a:spcAft>
                <a:spcPts val="600"/>
              </a:spcAft>
            </a:pPr>
            <a:r>
              <a:rPr lang="en-US" altLang="el-GR" sz="2000" b="1" dirty="0" err="1">
                <a:solidFill>
                  <a:srgbClr val="FF0000"/>
                </a:solidFill>
              </a:rPr>
              <a:t>Δι</a:t>
            </a:r>
            <a:r>
              <a:rPr lang="en-US" altLang="el-GR" sz="2000" b="1" dirty="0">
                <a:solidFill>
                  <a:srgbClr val="FF0000"/>
                </a:solidFill>
              </a:rPr>
              <a:t>ακόπτεται η λειτουργία του πρωτοκόλλου όταν υπάρξει σφάλμα στο πακέτο Token (inaccessibility periods), οπότε χρειάζονται ειδικοί αλγόριθμοι επαναδιαμόρφωσης (reconfiguration) του λογικού δακτυλίου </a:t>
            </a:r>
          </a:p>
          <a:p>
            <a:pPr marL="173038" indent="-173038">
              <a:spcBef>
                <a:spcPts val="0"/>
              </a:spcBef>
              <a:spcAft>
                <a:spcPts val="600"/>
              </a:spcAft>
            </a:pPr>
            <a:r>
              <a:rPr lang="el-GR" altLang="el-GR" sz="2000" b="1" dirty="0"/>
              <a:t>Γενικά χαμηλή απόδοση όταν </a:t>
            </a:r>
            <a:r>
              <a:rPr lang="en-US" altLang="el-GR" sz="2000" b="1" dirty="0" err="1"/>
              <a:t>το</a:t>
            </a:r>
            <a:r>
              <a:rPr lang="en-US" altLang="el-GR" sz="2000" b="1" dirty="0"/>
              <a:t> </a:t>
            </a:r>
            <a:r>
              <a:rPr lang="en-US" altLang="el-GR" sz="2000" b="1" dirty="0" err="1"/>
              <a:t>εύρος</a:t>
            </a:r>
            <a:r>
              <a:rPr lang="en-US" altLang="el-GR" sz="2000" b="1" dirty="0"/>
              <a:t> </a:t>
            </a:r>
            <a:r>
              <a:rPr lang="en-US" altLang="el-GR" sz="2000" b="1" dirty="0" err="1"/>
              <a:t>του</a:t>
            </a:r>
            <a:r>
              <a:rPr lang="en-US" altLang="el-GR" sz="2000" b="1" dirty="0"/>
              <a:t> πα</a:t>
            </a:r>
            <a:r>
              <a:rPr lang="en-US" altLang="el-GR" sz="2000" b="1" dirty="0" err="1"/>
              <a:t>κέτου</a:t>
            </a:r>
            <a:r>
              <a:rPr lang="en-US" altLang="el-GR" sz="2000" b="1" dirty="0"/>
              <a:t> </a:t>
            </a:r>
            <a:r>
              <a:rPr lang="el-GR" altLang="el-GR" sz="2000" b="1" dirty="0"/>
              <a:t>Token </a:t>
            </a:r>
            <a:r>
              <a:rPr lang="en-US" altLang="el-GR" sz="2000" b="1" dirty="0" err="1"/>
              <a:t>είν</a:t>
            </a:r>
            <a:r>
              <a:rPr lang="en-US" altLang="el-GR" sz="2000" b="1" dirty="0"/>
              <a:t>αι </a:t>
            </a:r>
            <a:r>
              <a:rPr lang="el-GR" altLang="el-GR" sz="2000" b="1" dirty="0"/>
              <a:t>συγκρίσιμο με </a:t>
            </a:r>
            <a:r>
              <a:rPr lang="en-US" altLang="el-GR" sz="2000" b="1" dirty="0" err="1"/>
              <a:t>το</a:t>
            </a:r>
            <a:r>
              <a:rPr lang="en-US" altLang="el-GR" sz="2000" b="1" dirty="0"/>
              <a:t> </a:t>
            </a:r>
            <a:r>
              <a:rPr lang="en-US" altLang="el-GR" sz="2000" b="1" dirty="0" err="1"/>
              <a:t>εύρος</a:t>
            </a:r>
            <a:r>
              <a:rPr lang="en-US" altLang="el-GR" sz="2000" b="1" dirty="0"/>
              <a:t> του Πακέτου </a:t>
            </a:r>
            <a:r>
              <a:rPr lang="en-US" altLang="el-GR" sz="2000" b="1" dirty="0" err="1"/>
              <a:t>Δεδομένων</a:t>
            </a:r>
            <a:r>
              <a:rPr lang="el-GR" altLang="el-GR" sz="2000" b="1" dirty="0"/>
              <a:t> (χάνεται εύρος ζώνης-χρόνος λόγω της μετάδοσης του Token) (</a:t>
            </a:r>
            <a:r>
              <a:rPr lang="el-GR" sz="2000" b="1" i="1" dirty="0">
                <a:solidFill>
                  <a:srgbClr val="00B050"/>
                </a:solidFill>
              </a:rPr>
              <a:t>T</a:t>
            </a:r>
            <a:r>
              <a:rPr lang="el-GR" sz="2000" b="1" i="1" baseline="-25000" dirty="0">
                <a:solidFill>
                  <a:srgbClr val="00B050"/>
                </a:solidFill>
              </a:rPr>
              <a:t>token </a:t>
            </a:r>
            <a:r>
              <a:rPr lang="el-GR" sz="2000" b="1" i="1" dirty="0"/>
              <a:t>-&gt;</a:t>
            </a:r>
            <a:r>
              <a:rPr lang="el-GR" sz="2000" b="1" i="1" baseline="-25000" dirty="0">
                <a:solidFill>
                  <a:srgbClr val="0070C0"/>
                </a:solidFill>
              </a:rPr>
              <a:t> </a:t>
            </a:r>
            <a:r>
              <a:rPr lang="el-GR" sz="2000" b="1" i="1" dirty="0">
                <a:solidFill>
                  <a:srgbClr val="0070C0"/>
                </a:solidFill>
              </a:rPr>
              <a:t>T</a:t>
            </a:r>
            <a:r>
              <a:rPr lang="el-GR" sz="2000" b="1" i="1" baseline="-25000" dirty="0">
                <a:solidFill>
                  <a:srgbClr val="0070C0"/>
                </a:solidFill>
              </a:rPr>
              <a:t>packet</a:t>
            </a:r>
            <a:r>
              <a:rPr lang="el-GR" sz="2000" b="1" dirty="0"/>
              <a:t>)</a:t>
            </a:r>
            <a:endParaRPr lang="el-GR" altLang="el-GR" sz="2000" b="1" dirty="0"/>
          </a:p>
          <a:p>
            <a:pPr>
              <a:spcBef>
                <a:spcPts val="0"/>
              </a:spcBef>
              <a:spcAft>
                <a:spcPts val="600"/>
              </a:spcAft>
            </a:pPr>
            <a:endParaRPr lang="el-GR" altLang="el-GR" sz="2000" b="1" dirty="0"/>
          </a:p>
        </p:txBody>
      </p:sp>
      <p:sp>
        <p:nvSpPr>
          <p:cNvPr id="6" name="Rectangle 2"/>
          <p:cNvSpPr txBox="1">
            <a:spLocks noGrp="1" noChangeArrowheads="1"/>
          </p:cNvSpPr>
          <p:nvPr>
            <p:ph type="title"/>
          </p:nvPr>
        </p:nvSpPr>
        <p:spPr>
          <a:xfrm>
            <a:off x="762000" y="76200"/>
            <a:ext cx="8382000" cy="6096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algn="ctr" eaLnBrk="1" hangingPunct="1">
              <a:defRPr/>
            </a:pPr>
            <a:r>
              <a:rPr lang="en-US" altLang="el-GR" sz="3200" b="1" kern="0" dirty="0" err="1">
                <a:solidFill>
                  <a:schemeClr val="tx1"/>
                </a:solidFill>
              </a:rPr>
              <a:t>Το</a:t>
            </a:r>
            <a:r>
              <a:rPr lang="en-US" altLang="el-GR" sz="3200" b="1" kern="0" dirty="0">
                <a:solidFill>
                  <a:schemeClr val="tx1"/>
                </a:solidFill>
              </a:rPr>
              <a:t> Token Bus </a:t>
            </a:r>
            <a:r>
              <a:rPr lang="en-US" altLang="el-GR" sz="3200" b="1" kern="0" dirty="0" err="1">
                <a:solidFill>
                  <a:schemeClr val="tx1"/>
                </a:solidFill>
              </a:rPr>
              <a:t>Πρωτόκολλο</a:t>
            </a:r>
            <a:r>
              <a:rPr lang="el-GR" altLang="el-GR" sz="3200" b="1" kern="0" dirty="0">
                <a:solidFill>
                  <a:schemeClr val="tx1"/>
                </a:solidFill>
              </a:rPr>
              <a:t> (ΙΕΕΕ802.4)</a:t>
            </a:r>
          </a:p>
        </p:txBody>
      </p:sp>
    </p:spTree>
    <p:extLst>
      <p:ext uri="{BB962C8B-B14F-4D97-AF65-F5344CB8AC3E}">
        <p14:creationId xmlns:p14="http://schemas.microsoft.com/office/powerpoint/2010/main" val="428111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arn(inHorizontal)">
                                      <p:cBhvr>
                                        <p:cTn id="7" dur="500"/>
                                        <p:tgtEl>
                                          <p:spTgt spid="34819">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barn(inHorizontal)">
                                      <p:cBhvr>
                                        <p:cTn id="10" dur="500"/>
                                        <p:tgtEl>
                                          <p:spTgt spid="34819">
                                            <p:txEl>
                                              <p:pRg st="1" end="1"/>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barn(inHorizontal)">
                                      <p:cBhvr>
                                        <p:cTn id="13" dur="500"/>
                                        <p:tgtEl>
                                          <p:spTgt spid="34819">
                                            <p:txEl>
                                              <p:pRg st="2" end="2"/>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34819">
                                            <p:txEl>
                                              <p:pRg st="3" end="3"/>
                                            </p:txEl>
                                          </p:spTgt>
                                        </p:tgtEl>
                                        <p:attrNameLst>
                                          <p:attrName>style.visibility</p:attrName>
                                        </p:attrNameLst>
                                      </p:cBhvr>
                                      <p:to>
                                        <p:strVal val="visible"/>
                                      </p:to>
                                    </p:set>
                                    <p:animEffect transition="in" filter="barn(inHorizontal)">
                                      <p:cBhvr>
                                        <p:cTn id="16" dur="500"/>
                                        <p:tgtEl>
                                          <p:spTgt spid="3481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34819">
                                            <p:txEl>
                                              <p:pRg st="4" end="4"/>
                                            </p:txEl>
                                          </p:spTgt>
                                        </p:tgtEl>
                                        <p:attrNameLst>
                                          <p:attrName>style.visibility</p:attrName>
                                        </p:attrNameLst>
                                      </p:cBhvr>
                                      <p:to>
                                        <p:strVal val="visible"/>
                                      </p:to>
                                    </p:set>
                                    <p:animEffect transition="in" filter="barn(inHorizontal)">
                                      <p:cBhvr>
                                        <p:cTn id="21" dur="500"/>
                                        <p:tgtEl>
                                          <p:spTgt spid="3481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34819">
                                            <p:txEl>
                                              <p:pRg st="5" end="5"/>
                                            </p:txEl>
                                          </p:spTgt>
                                        </p:tgtEl>
                                        <p:attrNameLst>
                                          <p:attrName>style.visibility</p:attrName>
                                        </p:attrNameLst>
                                      </p:cBhvr>
                                      <p:to>
                                        <p:strVal val="visible"/>
                                      </p:to>
                                    </p:set>
                                    <p:animEffect transition="in" filter="barn(inHorizontal)">
                                      <p:cBhvr>
                                        <p:cTn id="26" dur="500"/>
                                        <p:tgtEl>
                                          <p:spTgt spid="34819">
                                            <p:txEl>
                                              <p:pRg st="5" end="5"/>
                                            </p:txEl>
                                          </p:spTgt>
                                        </p:tgtEl>
                                      </p:cBhvr>
                                    </p:animEffect>
                                  </p:childTnLst>
                                </p:cTn>
                              </p:par>
                              <p:par>
                                <p:cTn id="27" presetID="16" presetClass="entr" presetSubtype="26" fill="hold" nodeType="withEffect">
                                  <p:stCondLst>
                                    <p:cond delay="0"/>
                                  </p:stCondLst>
                                  <p:childTnLst>
                                    <p:set>
                                      <p:cBhvr>
                                        <p:cTn id="28" dur="1" fill="hold">
                                          <p:stCondLst>
                                            <p:cond delay="0"/>
                                          </p:stCondLst>
                                        </p:cTn>
                                        <p:tgtEl>
                                          <p:spTgt spid="34819">
                                            <p:txEl>
                                              <p:pRg st="6" end="6"/>
                                            </p:txEl>
                                          </p:spTgt>
                                        </p:tgtEl>
                                        <p:attrNameLst>
                                          <p:attrName>style.visibility</p:attrName>
                                        </p:attrNameLst>
                                      </p:cBhvr>
                                      <p:to>
                                        <p:strVal val="visible"/>
                                      </p:to>
                                    </p:set>
                                    <p:animEffect transition="in" filter="barn(inHorizontal)">
                                      <p:cBhvr>
                                        <p:cTn id="29" dur="500"/>
                                        <p:tgtEl>
                                          <p:spTgt spid="34819">
                                            <p:txEl>
                                              <p:pRg st="6" end="6"/>
                                            </p:txEl>
                                          </p:spTgt>
                                        </p:tgtEl>
                                      </p:cBhvr>
                                    </p:animEffect>
                                  </p:childTnLst>
                                </p:cTn>
                              </p:par>
                              <p:par>
                                <p:cTn id="30" presetID="16" presetClass="entr" presetSubtype="26" fill="hold" nodeType="withEffect">
                                  <p:stCondLst>
                                    <p:cond delay="0"/>
                                  </p:stCondLst>
                                  <p:childTnLst>
                                    <p:set>
                                      <p:cBhvr>
                                        <p:cTn id="31" dur="1" fill="hold">
                                          <p:stCondLst>
                                            <p:cond delay="0"/>
                                          </p:stCondLst>
                                        </p:cTn>
                                        <p:tgtEl>
                                          <p:spTgt spid="34819">
                                            <p:txEl>
                                              <p:pRg st="7" end="7"/>
                                            </p:txEl>
                                          </p:spTgt>
                                        </p:tgtEl>
                                        <p:attrNameLst>
                                          <p:attrName>style.visibility</p:attrName>
                                        </p:attrNameLst>
                                      </p:cBhvr>
                                      <p:to>
                                        <p:strVal val="visible"/>
                                      </p:to>
                                    </p:set>
                                    <p:animEffect transition="in" filter="barn(inHorizontal)">
                                      <p:cBhvr>
                                        <p:cTn id="32"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058650"/>
            <a:ext cx="8153400" cy="1323439"/>
          </a:xfrm>
          <a:prstGeom prst="rect">
            <a:avLst/>
          </a:prstGeom>
          <a:noFill/>
        </p:spPr>
        <p:txBody>
          <a:bodyPr wrap="square" rtlCol="0">
            <a:spAutoFit/>
          </a:bodyPr>
          <a:lstStyle/>
          <a:p>
            <a:pPr algn="ctr"/>
            <a:r>
              <a:rPr lang="el-GR" altLang="el-GR" sz="4000" b="1" dirty="0"/>
              <a:t>Πρωτόκολλα </a:t>
            </a:r>
            <a:r>
              <a:rPr lang="en-US" altLang="el-GR" sz="4000" b="1" dirty="0"/>
              <a:t>MAC</a:t>
            </a:r>
            <a:r>
              <a:rPr lang="el-GR" altLang="el-GR" sz="4000" b="1" dirty="0"/>
              <a:t> υπο-επιπέδου Τυχαίας Προσπέλασης του Καναλιού</a:t>
            </a:r>
            <a:endParaRPr lang="en-US" sz="4000" b="1" dirty="0"/>
          </a:p>
        </p:txBody>
      </p:sp>
    </p:spTree>
    <p:extLst>
      <p:ext uri="{BB962C8B-B14F-4D97-AF65-F5344CB8AC3E}">
        <p14:creationId xmlns:p14="http://schemas.microsoft.com/office/powerpoint/2010/main" val="2354287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884237"/>
            <a:ext cx="745183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162800" y="808037"/>
            <a:ext cx="1676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509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FC64E9-B6A5-473A-A9CF-84FC92BA834E}"/>
              </a:ext>
            </a:extLst>
          </p:cNvPr>
          <p:cNvSpPr txBox="1"/>
          <p:nvPr/>
        </p:nvSpPr>
        <p:spPr>
          <a:xfrm>
            <a:off x="775855" y="990600"/>
            <a:ext cx="8382000" cy="5909310"/>
          </a:xfrm>
          <a:prstGeom prst="rect">
            <a:avLst/>
          </a:prstGeom>
          <a:noFill/>
        </p:spPr>
        <p:txBody>
          <a:bodyPr wrap="square">
            <a:spAutoFit/>
          </a:bodyPr>
          <a:lstStyle/>
          <a:p>
            <a:r>
              <a:rPr lang="el-GR" dirty="0"/>
              <a:t>Η επικοινωνιακή υποδομή του </a:t>
            </a:r>
            <a:r>
              <a:rPr lang="en-US" dirty="0"/>
              <a:t>smart grid </a:t>
            </a:r>
            <a:r>
              <a:rPr lang="el-GR" dirty="0"/>
              <a:t>μπορεί να βασίζεται σε τρεις τύπους δικτύων: </a:t>
            </a:r>
            <a:r>
              <a:rPr lang="el-GR" b="1" dirty="0"/>
              <a:t>Οικιακό Δίκτυο (HAN), Δίκτυο Γειτονιάς (NAN) και Δίκτυο Ευρείας Περιοχής (WAN).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pic>
        <p:nvPicPr>
          <p:cNvPr id="10" name="Picture 9">
            <a:extLst>
              <a:ext uri="{FF2B5EF4-FFF2-40B4-BE49-F238E27FC236}">
                <a16:creationId xmlns:a16="http://schemas.microsoft.com/office/drawing/2014/main" id="{F3A5D633-6D50-4AEF-AB12-0C0854F20271}"/>
              </a:ext>
            </a:extLst>
          </p:cNvPr>
          <p:cNvPicPr>
            <a:picLocks noChangeAspect="1"/>
          </p:cNvPicPr>
          <p:nvPr/>
        </p:nvPicPr>
        <p:blipFill>
          <a:blip r:embed="rId2"/>
          <a:stretch>
            <a:fillRect/>
          </a:stretch>
        </p:blipFill>
        <p:spPr>
          <a:xfrm>
            <a:off x="1422281" y="1676400"/>
            <a:ext cx="7035919" cy="4980708"/>
          </a:xfrm>
          <a:prstGeom prst="rect">
            <a:avLst/>
          </a:prstGeom>
          <a:ln>
            <a:solidFill>
              <a:schemeClr val="tx1"/>
            </a:solidFill>
          </a:ln>
        </p:spPr>
      </p:pic>
      <p:sp>
        <p:nvSpPr>
          <p:cNvPr id="5" name="TextBox 4">
            <a:extLst>
              <a:ext uri="{FF2B5EF4-FFF2-40B4-BE49-F238E27FC236}">
                <a16:creationId xmlns:a16="http://schemas.microsoft.com/office/drawing/2014/main" id="{9CC0DC9D-F349-40ED-8CA1-042FB69DD5C3}"/>
              </a:ext>
            </a:extLst>
          </p:cNvPr>
          <p:cNvSpPr txBox="1"/>
          <p:nvPr/>
        </p:nvSpPr>
        <p:spPr>
          <a:xfrm>
            <a:off x="990600" y="235803"/>
            <a:ext cx="7848600" cy="461665"/>
          </a:xfrm>
          <a:prstGeom prst="rect">
            <a:avLst/>
          </a:prstGeom>
          <a:noFill/>
        </p:spPr>
        <p:txBody>
          <a:bodyPr wrap="square" rtlCol="0">
            <a:spAutoFit/>
          </a:bodyPr>
          <a:lstStyle/>
          <a:p>
            <a:pPr algn="ctr"/>
            <a:r>
              <a:rPr lang="el-GR" sz="2400" b="1" dirty="0" smtClean="0"/>
              <a:t>Στοιχεία Επικοινωνιακής Υποδομής  για το Smart </a:t>
            </a:r>
            <a:r>
              <a:rPr lang="el-GR" sz="2400" b="1" dirty="0"/>
              <a:t>Grid</a:t>
            </a:r>
          </a:p>
        </p:txBody>
      </p:sp>
    </p:spTree>
    <p:extLst>
      <p:ext uri="{BB962C8B-B14F-4D97-AF65-F5344CB8AC3E}">
        <p14:creationId xmlns:p14="http://schemas.microsoft.com/office/powerpoint/2010/main" val="2593287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3380" y="838200"/>
            <a:ext cx="752342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15200" y="7620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283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150938" y="-100013"/>
            <a:ext cx="7793037" cy="1462088"/>
          </a:xfrm>
        </p:spPr>
        <p:txBody>
          <a:bodyPr/>
          <a:lstStyle/>
          <a:p>
            <a:pPr eaLnBrk="1" hangingPunct="1"/>
            <a:r>
              <a:rPr lang="en-US" altLang="el-GR" sz="3200" b="1" dirty="0" smtClean="0"/>
              <a:t>Carrier Sense Multiple Access (CSMA) </a:t>
            </a:r>
            <a:r>
              <a:rPr lang="el-GR" altLang="el-GR" sz="3200" b="1" dirty="0" smtClean="0"/>
              <a:t>Πρωτόκολλο</a:t>
            </a:r>
            <a:endParaRPr lang="el-GR" altLang="el-GR" sz="3200" b="1" dirty="0"/>
          </a:p>
        </p:txBody>
      </p:sp>
      <p:sp>
        <p:nvSpPr>
          <p:cNvPr id="74755" name="Rectangle 3"/>
          <p:cNvSpPr>
            <a:spLocks noGrp="1" noChangeArrowheads="1"/>
          </p:cNvSpPr>
          <p:nvPr>
            <p:ph type="body" idx="1"/>
          </p:nvPr>
        </p:nvSpPr>
        <p:spPr>
          <a:xfrm>
            <a:off x="990599" y="1143000"/>
            <a:ext cx="7974013" cy="5410200"/>
          </a:xfrm>
        </p:spPr>
        <p:txBody>
          <a:bodyPr>
            <a:noAutofit/>
          </a:bodyPr>
          <a:lstStyle/>
          <a:p>
            <a:r>
              <a:rPr lang="en-US" altLang="el-GR" sz="2200" b="1" dirty="0"/>
              <a:t>Carrier Sense: </a:t>
            </a:r>
            <a:endParaRPr lang="el-GR" altLang="el-GR" sz="2200" b="1" dirty="0"/>
          </a:p>
          <a:p>
            <a:pPr lvl="1"/>
            <a:r>
              <a:rPr lang="el-GR" altLang="el-GR" sz="2200" b="1" dirty="0">
                <a:solidFill>
                  <a:srgbClr val="FF0000"/>
                </a:solidFill>
              </a:rPr>
              <a:t>Δειγματοληψία του μέσου </a:t>
            </a:r>
            <a:r>
              <a:rPr lang="el-GR" altLang="el-GR" sz="2200" dirty="0"/>
              <a:t>και προσπάθεια αναγνώρισης κωδικοποιημένων δεδομένων στο σήμα φορέα</a:t>
            </a:r>
            <a:endParaRPr lang="en-US" altLang="el-GR" sz="2200" dirty="0"/>
          </a:p>
          <a:p>
            <a:pPr eaLnBrk="1" hangingPunct="1"/>
            <a:r>
              <a:rPr lang="el-GR" altLang="el-GR" sz="2200" b="1" dirty="0"/>
              <a:t>Βασική ιδέα: </a:t>
            </a:r>
          </a:p>
          <a:p>
            <a:pPr lvl="1" eaLnBrk="1" hangingPunct="1"/>
            <a:r>
              <a:rPr lang="el-GR" altLang="el-GR" sz="2200" b="1" dirty="0">
                <a:solidFill>
                  <a:srgbClr val="FF0000"/>
                </a:solidFill>
              </a:rPr>
              <a:t>Έλεγχος για (προηγούμενη) μετάδοση</a:t>
            </a:r>
            <a:r>
              <a:rPr lang="en-US" altLang="el-GR" sz="2200" b="1" dirty="0">
                <a:solidFill>
                  <a:srgbClr val="FF0000"/>
                </a:solidFill>
              </a:rPr>
              <a:t> </a:t>
            </a:r>
            <a:r>
              <a:rPr lang="el-GR" altLang="el-GR" sz="2200" b="1" dirty="0">
                <a:solidFill>
                  <a:srgbClr val="FF0000"/>
                </a:solidFill>
              </a:rPr>
              <a:t>στο κανάλι (</a:t>
            </a:r>
            <a:r>
              <a:rPr lang="en-US" altLang="el-GR" sz="2200" b="1" dirty="0">
                <a:solidFill>
                  <a:srgbClr val="FF0000"/>
                </a:solidFill>
              </a:rPr>
              <a:t>channel busy)</a:t>
            </a:r>
            <a:r>
              <a:rPr lang="el-GR" altLang="el-GR" sz="2200" b="1" dirty="0">
                <a:solidFill>
                  <a:srgbClr val="FF0000"/>
                </a:solidFill>
              </a:rPr>
              <a:t> για χρόνο ενός </a:t>
            </a:r>
            <a:r>
              <a:rPr lang="en-US" altLang="el-GR" sz="2200" b="1" dirty="0" err="1">
                <a:solidFill>
                  <a:srgbClr val="FF0000"/>
                </a:solidFill>
              </a:rPr>
              <a:t>minislot</a:t>
            </a:r>
            <a:r>
              <a:rPr lang="el-GR" altLang="el-GR" sz="2200" b="1" dirty="0">
                <a:solidFill>
                  <a:srgbClr val="FF0000"/>
                </a:solidFill>
              </a:rPr>
              <a:t> διάρκειας&gt;=</a:t>
            </a:r>
            <a:r>
              <a:rPr lang="en-US" altLang="el-GR" sz="2200" b="1" dirty="0">
                <a:solidFill>
                  <a:srgbClr val="FF0000"/>
                </a:solidFill>
              </a:rPr>
              <a:t>r (channel propagation delay) </a:t>
            </a:r>
            <a:r>
              <a:rPr lang="el-GR" altLang="el-GR" sz="2200" b="1" dirty="0">
                <a:solidFill>
                  <a:srgbClr val="FF0000"/>
                </a:solidFill>
              </a:rPr>
              <a:t>πριν τη μετάδοση </a:t>
            </a:r>
            <a:endParaRPr lang="en-US" altLang="el-GR" sz="2200" b="1" dirty="0">
              <a:solidFill>
                <a:srgbClr val="FF0000"/>
              </a:solidFill>
            </a:endParaRPr>
          </a:p>
          <a:p>
            <a:pPr lvl="1" eaLnBrk="1" hangingPunct="1"/>
            <a:r>
              <a:rPr lang="el-GR" altLang="el-GR" sz="2200" dirty="0"/>
              <a:t>Αν ανιχνευτεί κάτι τέτοιο</a:t>
            </a:r>
            <a:r>
              <a:rPr lang="en-US" altLang="el-GR" sz="2200" dirty="0"/>
              <a:t>,</a:t>
            </a:r>
            <a:r>
              <a:rPr lang="el-GR" altLang="el-GR" sz="2200" dirty="0"/>
              <a:t> αναμονή μέχρι την ολοκλήρωση της μετάδοσης και επανάλλειψη του αλγορίθμου</a:t>
            </a:r>
          </a:p>
          <a:p>
            <a:pPr lvl="1" eaLnBrk="1" hangingPunct="1"/>
            <a:r>
              <a:rPr lang="el-GR" altLang="el-GR" sz="2200" dirty="0"/>
              <a:t>Αν όχι, </a:t>
            </a:r>
            <a:r>
              <a:rPr lang="el-GR" altLang="el-GR" sz="2200" b="1" dirty="0">
                <a:solidFill>
                  <a:srgbClr val="FF0000"/>
                </a:solidFill>
              </a:rPr>
              <a:t>μεταδίδεται το πακέτο με πιθανότητα </a:t>
            </a:r>
            <a:r>
              <a:rPr lang="en-US" altLang="el-GR" sz="2200" b="1" dirty="0">
                <a:solidFill>
                  <a:srgbClr val="FF0000"/>
                </a:solidFill>
              </a:rPr>
              <a:t>p (p-persistent CSMA) </a:t>
            </a:r>
            <a:r>
              <a:rPr lang="el-GR" altLang="el-GR" sz="2200" b="1" dirty="0">
                <a:solidFill>
                  <a:srgbClr val="FF0000"/>
                </a:solidFill>
              </a:rPr>
              <a:t>και με πιθανότητα </a:t>
            </a:r>
            <a:r>
              <a:rPr lang="en-US" altLang="el-GR" sz="2200" b="1" dirty="0">
                <a:solidFill>
                  <a:srgbClr val="FF0000"/>
                </a:solidFill>
              </a:rPr>
              <a:t>1-p </a:t>
            </a:r>
            <a:r>
              <a:rPr lang="el-GR" altLang="el-GR" sz="2200" b="1" dirty="0">
                <a:solidFill>
                  <a:srgbClr val="FF0000"/>
                </a:solidFill>
              </a:rPr>
              <a:t>αναβάλλεται η μετάδοση </a:t>
            </a:r>
          </a:p>
          <a:p>
            <a:pPr lvl="1" eaLnBrk="1" hangingPunct="1"/>
            <a:r>
              <a:rPr lang="el-GR" altLang="el-GR" sz="2200" dirty="0"/>
              <a:t>Σε περίπτωση σύγκρουσης αναμονή για τυχαίο (</a:t>
            </a:r>
            <a:r>
              <a:rPr lang="en-US" altLang="el-GR" sz="2200" dirty="0"/>
              <a:t>back-off) </a:t>
            </a:r>
            <a:r>
              <a:rPr lang="el-GR" altLang="el-GR" sz="2200" dirty="0"/>
              <a:t>χρόνο και επανάληψη διαδικασίας</a:t>
            </a:r>
          </a:p>
          <a:p>
            <a:pPr lvl="1"/>
            <a:r>
              <a:rPr lang="el-GR" altLang="el-GR" sz="2400" b="1" dirty="0">
                <a:solidFill>
                  <a:srgbClr val="FF0000"/>
                </a:solidFill>
              </a:rPr>
              <a:t>Εξέλιξη του </a:t>
            </a:r>
            <a:r>
              <a:rPr lang="en-US" altLang="el-GR" sz="2400" b="1" dirty="0">
                <a:solidFill>
                  <a:srgbClr val="FF0000"/>
                </a:solidFill>
              </a:rPr>
              <a:t>ALOHA </a:t>
            </a:r>
            <a:r>
              <a:rPr lang="el-GR" altLang="el-GR" sz="2400" b="1" dirty="0">
                <a:solidFill>
                  <a:srgbClr val="FF0000"/>
                </a:solidFill>
              </a:rPr>
              <a:t>πρωτοκόλλου</a:t>
            </a:r>
            <a:r>
              <a:rPr lang="en-US" altLang="el-GR" sz="2400" b="1" dirty="0">
                <a:solidFill>
                  <a:srgbClr val="FF0000"/>
                </a:solidFill>
              </a:rPr>
              <a:t> (</a:t>
            </a:r>
            <a:r>
              <a:rPr lang="el-GR" altLang="el-GR" sz="2400" b="1" dirty="0">
                <a:solidFill>
                  <a:srgbClr val="FF0000"/>
                </a:solidFill>
              </a:rPr>
              <a:t>λόγω της αρνητικής ανάδρασης</a:t>
            </a:r>
            <a:r>
              <a:rPr lang="en-US" altLang="el-GR" sz="2400" b="1" dirty="0">
                <a:solidFill>
                  <a:srgbClr val="FF0000"/>
                </a:solidFill>
              </a:rPr>
              <a:t>)</a:t>
            </a:r>
            <a:endParaRPr lang="el-GR" altLang="el-GR" sz="2400" b="1" dirty="0">
              <a:solidFill>
                <a:srgbClr val="FF0000"/>
              </a:solidFill>
            </a:endParaRPr>
          </a:p>
        </p:txBody>
      </p:sp>
    </p:spTree>
    <p:extLst>
      <p:ext uri="{BB962C8B-B14F-4D97-AF65-F5344CB8AC3E}">
        <p14:creationId xmlns:p14="http://schemas.microsoft.com/office/powerpoint/2010/main" val="17481376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838200" y="341937"/>
            <a:ext cx="8229600" cy="764551"/>
          </a:xfrm>
          <a:prstGeom prst="rect">
            <a:avLst/>
          </a:prstGeom>
          <a:solidFill>
            <a:srgbClr val="F4FDA1"/>
          </a:solidFill>
          <a:ln w="9525">
            <a:solidFill>
              <a:srgbClr val="FF0000"/>
            </a:solidFill>
            <a:miter lim="800000"/>
            <a:headEnd/>
            <a:tailEnd/>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800" b="1">
                <a:solidFill>
                  <a:srgbClr val="FF0000"/>
                </a:solidFill>
                <a:latin typeface="Arial" panose="020B0604020202020204" pitchFamily="34" charset="0"/>
              </a:rPr>
              <a:t>Η βασική λειτουργία του Πρωτοκόλλου </a:t>
            </a:r>
          </a:p>
          <a:p>
            <a:pPr algn="ctr" eaLnBrk="1" hangingPunct="1">
              <a:spcBef>
                <a:spcPct val="0"/>
              </a:spcBef>
              <a:buClrTx/>
              <a:buSzTx/>
              <a:buFontTx/>
              <a:buNone/>
            </a:pPr>
            <a:r>
              <a:rPr lang="en-US" altLang="el-GR" sz="2400" b="1">
                <a:solidFill>
                  <a:srgbClr val="FF0000"/>
                </a:solidFill>
                <a:latin typeface="Arial" panose="020B0604020202020204" pitchFamily="34" charset="0"/>
              </a:rPr>
              <a:t>Carier Sense Multiple Access (p=1, 1-persistent  CSMA)</a:t>
            </a:r>
            <a:endParaRPr lang="el-GR" altLang="el-GR" sz="2400" b="1">
              <a:solidFill>
                <a:srgbClr val="FF0000"/>
              </a:solidFill>
              <a:latin typeface="Arial" panose="020B0604020202020204" pitchFamily="34" charset="0"/>
            </a:endParaRPr>
          </a:p>
        </p:txBody>
      </p:sp>
      <p:sp>
        <p:nvSpPr>
          <p:cNvPr id="101379" name="Text Box 3"/>
          <p:cNvSpPr txBox="1">
            <a:spLocks noChangeArrowheads="1"/>
          </p:cNvSpPr>
          <p:nvPr/>
        </p:nvSpPr>
        <p:spPr bwMode="auto">
          <a:xfrm>
            <a:off x="804863" y="4551363"/>
            <a:ext cx="10350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ct val="50000"/>
              </a:spcBef>
              <a:buClrTx/>
              <a:buSzTx/>
              <a:buFontTx/>
              <a:buNone/>
            </a:pPr>
            <a:r>
              <a:rPr lang="en-US" altLang="el-GR" sz="1200" dirty="0">
                <a:solidFill>
                  <a:srgbClr val="0070C0"/>
                </a:solidFill>
                <a:latin typeface="Arial" panose="020B0604020202020204" pitchFamily="34" charset="0"/>
              </a:rPr>
              <a:t>Packet Arrivals</a:t>
            </a:r>
            <a:endParaRPr lang="el-GR" altLang="el-GR" sz="1200" dirty="0">
              <a:solidFill>
                <a:srgbClr val="0070C0"/>
              </a:solidFill>
              <a:latin typeface="Arial" panose="020B0604020202020204" pitchFamily="34" charset="0"/>
            </a:endParaRPr>
          </a:p>
        </p:txBody>
      </p:sp>
      <p:sp>
        <p:nvSpPr>
          <p:cNvPr id="19460" name="Text Box 4"/>
          <p:cNvSpPr txBox="1">
            <a:spLocks noChangeArrowheads="1"/>
          </p:cNvSpPr>
          <p:nvPr/>
        </p:nvSpPr>
        <p:spPr bwMode="auto">
          <a:xfrm>
            <a:off x="2124075" y="3763963"/>
            <a:ext cx="576263" cy="376237"/>
          </a:xfrm>
          <a:prstGeom prst="rect">
            <a:avLst/>
          </a:prstGeom>
          <a:solidFill>
            <a:srgbClr val="00B050"/>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2</a:t>
            </a:r>
            <a:endParaRPr lang="el-GR" altLang="el-GR" sz="1800" b="1">
              <a:latin typeface="Arial" panose="020B0604020202020204" pitchFamily="34" charset="0"/>
            </a:endParaRPr>
          </a:p>
        </p:txBody>
      </p:sp>
      <p:sp>
        <p:nvSpPr>
          <p:cNvPr id="19461" name="Text Box 5"/>
          <p:cNvSpPr txBox="1">
            <a:spLocks noChangeArrowheads="1"/>
          </p:cNvSpPr>
          <p:nvPr/>
        </p:nvSpPr>
        <p:spPr bwMode="auto">
          <a:xfrm>
            <a:off x="3968750" y="3763963"/>
            <a:ext cx="576263" cy="376237"/>
          </a:xfrm>
          <a:prstGeom prst="rect">
            <a:avLst/>
          </a:prstGeom>
          <a:solidFill>
            <a:srgbClr val="FF0000"/>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9/1</a:t>
            </a:r>
            <a:endParaRPr lang="el-GR" altLang="el-GR" sz="1800" b="1">
              <a:latin typeface="Arial" panose="020B0604020202020204" pitchFamily="34" charset="0"/>
            </a:endParaRPr>
          </a:p>
        </p:txBody>
      </p:sp>
      <p:sp>
        <p:nvSpPr>
          <p:cNvPr id="101382" name="Line 6"/>
          <p:cNvSpPr>
            <a:spLocks noChangeShapeType="1"/>
          </p:cNvSpPr>
          <p:nvPr/>
        </p:nvSpPr>
        <p:spPr bwMode="auto">
          <a:xfrm flipV="1">
            <a:off x="414338" y="4140200"/>
            <a:ext cx="8280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Text Box 7"/>
          <p:cNvSpPr txBox="1">
            <a:spLocks noChangeArrowheads="1"/>
          </p:cNvSpPr>
          <p:nvPr/>
        </p:nvSpPr>
        <p:spPr bwMode="auto">
          <a:xfrm>
            <a:off x="8451850" y="386715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600">
                <a:latin typeface="Arial" panose="020B0604020202020204" pitchFamily="34" charset="0"/>
              </a:rPr>
              <a:t>time</a:t>
            </a:r>
            <a:endParaRPr lang="el-GR" altLang="el-GR" sz="1600">
              <a:latin typeface="Arial" panose="020B0604020202020204" pitchFamily="34" charset="0"/>
            </a:endParaRPr>
          </a:p>
        </p:txBody>
      </p:sp>
      <p:sp>
        <p:nvSpPr>
          <p:cNvPr id="19464" name="Text Box 8"/>
          <p:cNvSpPr txBox="1">
            <a:spLocks noChangeArrowheads="1"/>
          </p:cNvSpPr>
          <p:nvPr/>
        </p:nvSpPr>
        <p:spPr bwMode="auto">
          <a:xfrm>
            <a:off x="6931025" y="3763963"/>
            <a:ext cx="576263" cy="376237"/>
          </a:xfrm>
          <a:prstGeom prst="rect">
            <a:avLst/>
          </a:prstGeom>
          <a:solidFill>
            <a:srgbClr val="FF0000"/>
          </a:solid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800" b="1">
                <a:latin typeface="Arial" panose="020B0604020202020204" pitchFamily="34" charset="0"/>
              </a:rPr>
              <a:t>1/7</a:t>
            </a:r>
            <a:endParaRPr lang="el-GR" altLang="el-GR" sz="1800" b="1">
              <a:latin typeface="Arial" panose="020B0604020202020204" pitchFamily="34" charset="0"/>
            </a:endParaRPr>
          </a:p>
        </p:txBody>
      </p:sp>
      <p:grpSp>
        <p:nvGrpSpPr>
          <p:cNvPr id="2" name="Group 9"/>
          <p:cNvGrpSpPr>
            <a:grpSpLocks/>
          </p:cNvGrpSpPr>
          <p:nvPr/>
        </p:nvGrpSpPr>
        <p:grpSpPr bwMode="auto">
          <a:xfrm>
            <a:off x="3508375" y="4283075"/>
            <a:ext cx="269875" cy="806450"/>
            <a:chOff x="2228" y="2188"/>
            <a:chExt cx="170" cy="508"/>
          </a:xfrm>
        </p:grpSpPr>
        <p:sp>
          <p:nvSpPr>
            <p:cNvPr id="101482" name="Line 10"/>
            <p:cNvSpPr>
              <a:spLocks noChangeShapeType="1"/>
            </p:cNvSpPr>
            <p:nvPr/>
          </p:nvSpPr>
          <p:spPr bwMode="auto">
            <a:xfrm>
              <a:off x="2313" y="2188"/>
              <a:ext cx="0" cy="368"/>
            </a:xfrm>
            <a:prstGeom prst="line">
              <a:avLst/>
            </a:prstGeom>
            <a:noFill/>
            <a:ln w="28575">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83" name="Text Box 11"/>
            <p:cNvSpPr txBox="1">
              <a:spLocks noChangeArrowheads="1"/>
            </p:cNvSpPr>
            <p:nvPr/>
          </p:nvSpPr>
          <p:spPr bwMode="auto">
            <a:xfrm>
              <a:off x="2228" y="2556"/>
              <a:ext cx="170" cy="14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rgbClr val="0070C0"/>
                  </a:solidFill>
                  <a:latin typeface="Arial" panose="020B0604020202020204" pitchFamily="34" charset="0"/>
                </a:rPr>
                <a:t>9</a:t>
              </a:r>
              <a:endParaRPr lang="el-GR" altLang="el-GR" sz="1400" b="1">
                <a:solidFill>
                  <a:srgbClr val="0070C0"/>
                </a:solidFill>
                <a:latin typeface="Arial" panose="020B0604020202020204" pitchFamily="34" charset="0"/>
              </a:endParaRPr>
            </a:p>
          </p:txBody>
        </p:sp>
      </p:grpSp>
      <p:grpSp>
        <p:nvGrpSpPr>
          <p:cNvPr id="3" name="Group 12"/>
          <p:cNvGrpSpPr>
            <a:grpSpLocks/>
          </p:cNvGrpSpPr>
          <p:nvPr/>
        </p:nvGrpSpPr>
        <p:grpSpPr bwMode="auto">
          <a:xfrm>
            <a:off x="3598863" y="4283075"/>
            <a:ext cx="269875" cy="1041400"/>
            <a:chOff x="3419" y="2188"/>
            <a:chExt cx="170" cy="468"/>
          </a:xfrm>
        </p:grpSpPr>
        <p:sp>
          <p:nvSpPr>
            <p:cNvPr id="101480" name="Line 13"/>
            <p:cNvSpPr>
              <a:spLocks noChangeShapeType="1"/>
            </p:cNvSpPr>
            <p:nvPr/>
          </p:nvSpPr>
          <p:spPr bwMode="auto">
            <a:xfrm>
              <a:off x="3504" y="2188"/>
              <a:ext cx="0" cy="368"/>
            </a:xfrm>
            <a:prstGeom prst="line">
              <a:avLst/>
            </a:prstGeom>
            <a:noFill/>
            <a:ln w="28575">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81" name="Text Box 14"/>
            <p:cNvSpPr txBox="1">
              <a:spLocks noChangeArrowheads="1"/>
            </p:cNvSpPr>
            <p:nvPr/>
          </p:nvSpPr>
          <p:spPr bwMode="auto">
            <a:xfrm>
              <a:off x="3419" y="2556"/>
              <a:ext cx="170" cy="1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rgbClr val="0070C0"/>
                  </a:solidFill>
                  <a:latin typeface="Arial" panose="020B0604020202020204" pitchFamily="34" charset="0"/>
                </a:rPr>
                <a:t>1</a:t>
              </a:r>
              <a:endParaRPr lang="el-GR" altLang="el-GR" sz="1400" b="1">
                <a:solidFill>
                  <a:srgbClr val="0070C0"/>
                </a:solidFill>
                <a:latin typeface="Arial" panose="020B0604020202020204" pitchFamily="34" charset="0"/>
              </a:endParaRPr>
            </a:p>
          </p:txBody>
        </p:sp>
      </p:grpSp>
      <p:grpSp>
        <p:nvGrpSpPr>
          <p:cNvPr id="4" name="Group 15"/>
          <p:cNvGrpSpPr>
            <a:grpSpLocks/>
          </p:cNvGrpSpPr>
          <p:nvPr/>
        </p:nvGrpSpPr>
        <p:grpSpPr bwMode="auto">
          <a:xfrm>
            <a:off x="6554788" y="4302125"/>
            <a:ext cx="269875" cy="806450"/>
            <a:chOff x="1321" y="2188"/>
            <a:chExt cx="170" cy="508"/>
          </a:xfrm>
        </p:grpSpPr>
        <p:sp>
          <p:nvSpPr>
            <p:cNvPr id="101478" name="Line 16"/>
            <p:cNvSpPr>
              <a:spLocks noChangeShapeType="1"/>
            </p:cNvSpPr>
            <p:nvPr/>
          </p:nvSpPr>
          <p:spPr bwMode="auto">
            <a:xfrm>
              <a:off x="1406" y="2188"/>
              <a:ext cx="0" cy="368"/>
            </a:xfrm>
            <a:prstGeom prst="line">
              <a:avLst/>
            </a:prstGeom>
            <a:noFill/>
            <a:ln w="28575">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79" name="Text Box 17"/>
            <p:cNvSpPr txBox="1">
              <a:spLocks noChangeArrowheads="1"/>
            </p:cNvSpPr>
            <p:nvPr/>
          </p:nvSpPr>
          <p:spPr bwMode="auto">
            <a:xfrm>
              <a:off x="1321" y="2556"/>
              <a:ext cx="170" cy="14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rgbClr val="0070C0"/>
                  </a:solidFill>
                  <a:latin typeface="Arial" panose="020B0604020202020204" pitchFamily="34" charset="0"/>
                </a:rPr>
                <a:t>7</a:t>
              </a:r>
              <a:endParaRPr lang="el-GR" altLang="el-GR" sz="1400" b="1">
                <a:solidFill>
                  <a:srgbClr val="0070C0"/>
                </a:solidFill>
                <a:latin typeface="Arial" panose="020B0604020202020204" pitchFamily="34" charset="0"/>
              </a:endParaRPr>
            </a:p>
          </p:txBody>
        </p:sp>
      </p:grpSp>
      <p:grpSp>
        <p:nvGrpSpPr>
          <p:cNvPr id="5" name="Group 18"/>
          <p:cNvGrpSpPr>
            <a:grpSpLocks/>
          </p:cNvGrpSpPr>
          <p:nvPr/>
        </p:nvGrpSpPr>
        <p:grpSpPr bwMode="auto">
          <a:xfrm>
            <a:off x="1931988" y="4324350"/>
            <a:ext cx="1554162" cy="474663"/>
            <a:chOff x="1217" y="2724"/>
            <a:chExt cx="979" cy="299"/>
          </a:xfrm>
        </p:grpSpPr>
        <p:sp>
          <p:nvSpPr>
            <p:cNvPr id="101475" name="Line 19"/>
            <p:cNvSpPr>
              <a:spLocks noChangeShapeType="1"/>
            </p:cNvSpPr>
            <p:nvPr/>
          </p:nvSpPr>
          <p:spPr bwMode="auto">
            <a:xfrm flipH="1">
              <a:off x="1696" y="2724"/>
              <a:ext cx="0" cy="12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1476" name="Text Box 20"/>
            <p:cNvSpPr txBox="1">
              <a:spLocks noChangeArrowheads="1"/>
            </p:cNvSpPr>
            <p:nvPr/>
          </p:nvSpPr>
          <p:spPr bwMode="auto">
            <a:xfrm>
              <a:off x="1243" y="2863"/>
              <a:ext cx="953" cy="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D</a:t>
              </a:r>
              <a:r>
                <a:rPr lang="en-US" altLang="el-GR" sz="1600" baseline="-25000">
                  <a:solidFill>
                    <a:srgbClr val="FF0000"/>
                  </a:solidFill>
                  <a:latin typeface="Arial" panose="020B0604020202020204" pitchFamily="34" charset="0"/>
                </a:rPr>
                <a:t>min</a:t>
              </a:r>
              <a:r>
                <a:rPr lang="en-US" altLang="el-GR" sz="1600">
                  <a:solidFill>
                    <a:srgbClr val="FF0000"/>
                  </a:solidFill>
                  <a:latin typeface="Arial" panose="020B0604020202020204" pitchFamily="34" charset="0"/>
                </a:rPr>
                <a:t> (=1+ slots)</a:t>
              </a:r>
              <a:endParaRPr lang="el-GR" altLang="el-GR" sz="1600">
                <a:solidFill>
                  <a:srgbClr val="FF0000"/>
                </a:solidFill>
                <a:latin typeface="Arial" panose="020B0604020202020204" pitchFamily="34" charset="0"/>
              </a:endParaRPr>
            </a:p>
          </p:txBody>
        </p:sp>
        <p:sp>
          <p:nvSpPr>
            <p:cNvPr id="101477" name="Line 21"/>
            <p:cNvSpPr>
              <a:spLocks noChangeShapeType="1"/>
            </p:cNvSpPr>
            <p:nvPr/>
          </p:nvSpPr>
          <p:spPr bwMode="auto">
            <a:xfrm>
              <a:off x="1217" y="2792"/>
              <a:ext cx="473" cy="0"/>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9478" name="Text Box 22"/>
          <p:cNvSpPr txBox="1">
            <a:spLocks noChangeArrowheads="1"/>
          </p:cNvSpPr>
          <p:nvPr/>
        </p:nvSpPr>
        <p:spPr bwMode="auto">
          <a:xfrm>
            <a:off x="270192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79" name="Text Box 23"/>
          <p:cNvSpPr txBox="1">
            <a:spLocks noChangeArrowheads="1"/>
          </p:cNvSpPr>
          <p:nvPr/>
        </p:nvSpPr>
        <p:spPr bwMode="auto">
          <a:xfrm>
            <a:off x="288290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80" name="Text Box 24"/>
          <p:cNvSpPr txBox="1">
            <a:spLocks noChangeArrowheads="1"/>
          </p:cNvSpPr>
          <p:nvPr/>
        </p:nvSpPr>
        <p:spPr bwMode="auto">
          <a:xfrm>
            <a:off x="3062288"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81" name="Text Box 25"/>
          <p:cNvSpPr txBox="1">
            <a:spLocks noChangeArrowheads="1"/>
          </p:cNvSpPr>
          <p:nvPr/>
        </p:nvSpPr>
        <p:spPr bwMode="auto">
          <a:xfrm>
            <a:off x="360362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82" name="Text Box 26"/>
          <p:cNvSpPr txBox="1">
            <a:spLocks noChangeArrowheads="1"/>
          </p:cNvSpPr>
          <p:nvPr/>
        </p:nvSpPr>
        <p:spPr bwMode="auto">
          <a:xfrm>
            <a:off x="378460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grpSp>
        <p:nvGrpSpPr>
          <p:cNvPr id="6" name="Group 27"/>
          <p:cNvGrpSpPr>
            <a:grpSpLocks/>
          </p:cNvGrpSpPr>
          <p:nvPr/>
        </p:nvGrpSpPr>
        <p:grpSpPr bwMode="auto">
          <a:xfrm>
            <a:off x="1042988" y="2105025"/>
            <a:ext cx="182562" cy="2035175"/>
            <a:chOff x="753" y="1326"/>
            <a:chExt cx="115" cy="1282"/>
          </a:xfrm>
        </p:grpSpPr>
        <p:sp>
          <p:nvSpPr>
            <p:cNvPr id="101470" name="Text Box 28"/>
            <p:cNvSpPr txBox="1">
              <a:spLocks noChangeArrowheads="1"/>
            </p:cNvSpPr>
            <p:nvPr/>
          </p:nvSpPr>
          <p:spPr bwMode="auto">
            <a:xfrm>
              <a:off x="754" y="2371"/>
              <a:ext cx="114"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grpSp>
          <p:nvGrpSpPr>
            <p:cNvPr id="101471" name="Group 29"/>
            <p:cNvGrpSpPr>
              <a:grpSpLocks/>
            </p:cNvGrpSpPr>
            <p:nvPr/>
          </p:nvGrpSpPr>
          <p:grpSpPr bwMode="auto">
            <a:xfrm>
              <a:off x="753" y="1326"/>
              <a:ext cx="111" cy="1032"/>
              <a:chOff x="984" y="1584"/>
              <a:chExt cx="111" cy="411"/>
            </a:xfrm>
          </p:grpSpPr>
          <p:sp>
            <p:nvSpPr>
              <p:cNvPr id="101472" name="Text Box 30"/>
              <p:cNvSpPr txBox="1">
                <a:spLocks noChangeArrowheads="1"/>
              </p:cNvSpPr>
              <p:nvPr/>
            </p:nvSpPr>
            <p:spPr bwMode="auto">
              <a:xfrm rot="-5400000">
                <a:off x="868" y="1752"/>
                <a:ext cx="338" cy="87"/>
              </a:xfrm>
              <a:prstGeom prst="rect">
                <a:avLst/>
              </a:prstGeom>
              <a:solidFill>
                <a:srgbClr val="F4FDA1"/>
              </a:solidFill>
              <a:ln>
                <a:noFill/>
              </a:ln>
              <a:extLst>
                <a:ext uri="{91240B29-F687-4F45-9708-019B960494DF}">
                  <a14:hiddenLine xmlns:a14="http://schemas.microsoft.com/office/drawing/2010/main" w="9525">
                    <a:solidFill>
                      <a:srgbClr val="000000"/>
                    </a:solidFill>
                    <a:prstDash val="dashDot"/>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900">
                    <a:solidFill>
                      <a:srgbClr val="FF0000"/>
                    </a:solidFill>
                    <a:latin typeface="Arial" panose="020B0604020202020204" pitchFamily="34" charset="0"/>
                  </a:rPr>
                  <a:t>minislot duration = a</a:t>
                </a:r>
                <a:endParaRPr lang="el-GR" altLang="el-GR" sz="900">
                  <a:solidFill>
                    <a:srgbClr val="FF0000"/>
                  </a:solidFill>
                  <a:latin typeface="Arial" panose="020B0604020202020204" pitchFamily="34" charset="0"/>
                </a:endParaRPr>
              </a:p>
            </p:txBody>
          </p:sp>
          <p:sp>
            <p:nvSpPr>
              <p:cNvPr id="101473" name="Line 31"/>
              <p:cNvSpPr>
                <a:spLocks noChangeShapeType="1"/>
              </p:cNvSpPr>
              <p:nvPr/>
            </p:nvSpPr>
            <p:spPr bwMode="auto">
              <a:xfrm>
                <a:off x="1095"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1474" name="Line 32"/>
              <p:cNvSpPr>
                <a:spLocks noChangeShapeType="1"/>
              </p:cNvSpPr>
              <p:nvPr/>
            </p:nvSpPr>
            <p:spPr bwMode="auto">
              <a:xfrm>
                <a:off x="984"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9489" name="Text Box 33"/>
          <p:cNvSpPr txBox="1">
            <a:spLocks noChangeArrowheads="1"/>
          </p:cNvSpPr>
          <p:nvPr/>
        </p:nvSpPr>
        <p:spPr bwMode="auto">
          <a:xfrm>
            <a:off x="122555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0" name="Text Box 34"/>
          <p:cNvSpPr txBox="1">
            <a:spLocks noChangeArrowheads="1"/>
          </p:cNvSpPr>
          <p:nvPr/>
        </p:nvSpPr>
        <p:spPr bwMode="auto">
          <a:xfrm>
            <a:off x="140652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1" name="Text Box 35"/>
          <p:cNvSpPr txBox="1">
            <a:spLocks noChangeArrowheads="1"/>
          </p:cNvSpPr>
          <p:nvPr/>
        </p:nvSpPr>
        <p:spPr bwMode="auto">
          <a:xfrm>
            <a:off x="1585913"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2" name="Text Box 36"/>
          <p:cNvSpPr txBox="1">
            <a:spLocks noChangeArrowheads="1"/>
          </p:cNvSpPr>
          <p:nvPr/>
        </p:nvSpPr>
        <p:spPr bwMode="auto">
          <a:xfrm>
            <a:off x="176530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3" name="Text Box 37"/>
          <p:cNvSpPr txBox="1">
            <a:spLocks noChangeArrowheads="1"/>
          </p:cNvSpPr>
          <p:nvPr/>
        </p:nvSpPr>
        <p:spPr bwMode="auto">
          <a:xfrm>
            <a:off x="194627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4" name="Text Box 38"/>
          <p:cNvSpPr txBox="1">
            <a:spLocks noChangeArrowheads="1"/>
          </p:cNvSpPr>
          <p:nvPr/>
        </p:nvSpPr>
        <p:spPr bwMode="auto">
          <a:xfrm>
            <a:off x="324167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495" name="Text Box 39"/>
          <p:cNvSpPr txBox="1">
            <a:spLocks noChangeArrowheads="1"/>
          </p:cNvSpPr>
          <p:nvPr/>
        </p:nvSpPr>
        <p:spPr bwMode="auto">
          <a:xfrm>
            <a:off x="342265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grpSp>
        <p:nvGrpSpPr>
          <p:cNvPr id="8" name="Group 40"/>
          <p:cNvGrpSpPr>
            <a:grpSpLocks/>
          </p:cNvGrpSpPr>
          <p:nvPr/>
        </p:nvGrpSpPr>
        <p:grpSpPr bwMode="auto">
          <a:xfrm>
            <a:off x="3781425" y="1957388"/>
            <a:ext cx="176213" cy="1785937"/>
            <a:chOff x="984" y="1584"/>
            <a:chExt cx="111" cy="411"/>
          </a:xfrm>
        </p:grpSpPr>
        <p:sp>
          <p:nvSpPr>
            <p:cNvPr id="101467" name="Text Box 41"/>
            <p:cNvSpPr txBox="1">
              <a:spLocks noChangeArrowheads="1"/>
            </p:cNvSpPr>
            <p:nvPr/>
          </p:nvSpPr>
          <p:spPr bwMode="auto">
            <a:xfrm rot="-5400000">
              <a:off x="868" y="1753"/>
              <a:ext cx="338" cy="86"/>
            </a:xfrm>
            <a:prstGeom prst="rect">
              <a:avLst/>
            </a:prstGeom>
            <a:solidFill>
              <a:srgbClr val="F4FDA1"/>
            </a:solidFill>
            <a:ln>
              <a:noFill/>
            </a:ln>
            <a:extLst>
              <a:ext uri="{91240B29-F687-4F45-9708-019B960494DF}">
                <a14:hiddenLine xmlns:a14="http://schemas.microsoft.com/office/drawing/2010/main" w="9525">
                  <a:solidFill>
                    <a:srgbClr val="000000"/>
                  </a:solidFill>
                  <a:prstDash val="dashDot"/>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900">
                  <a:solidFill>
                    <a:srgbClr val="FF0000"/>
                  </a:solidFill>
                  <a:latin typeface="Arial" panose="020B0604020202020204" pitchFamily="34" charset="0"/>
                </a:rPr>
                <a:t>9,1 are sensing the channel</a:t>
              </a:r>
              <a:endParaRPr lang="el-GR" altLang="el-GR" sz="900">
                <a:solidFill>
                  <a:srgbClr val="FF0000"/>
                </a:solidFill>
                <a:latin typeface="Arial" panose="020B0604020202020204" pitchFamily="34" charset="0"/>
              </a:endParaRPr>
            </a:p>
          </p:txBody>
        </p:sp>
        <p:sp>
          <p:nvSpPr>
            <p:cNvPr id="101468" name="Line 42"/>
            <p:cNvSpPr>
              <a:spLocks noChangeShapeType="1"/>
            </p:cNvSpPr>
            <p:nvPr/>
          </p:nvSpPr>
          <p:spPr bwMode="auto">
            <a:xfrm>
              <a:off x="1095"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1469" name="Line 43"/>
            <p:cNvSpPr>
              <a:spLocks noChangeShapeType="1"/>
            </p:cNvSpPr>
            <p:nvPr/>
          </p:nvSpPr>
          <p:spPr bwMode="auto">
            <a:xfrm>
              <a:off x="984"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8" name="Group 17"/>
          <p:cNvGrpSpPr>
            <a:grpSpLocks/>
          </p:cNvGrpSpPr>
          <p:nvPr/>
        </p:nvGrpSpPr>
        <p:grpSpPr bwMode="auto">
          <a:xfrm>
            <a:off x="1947863" y="1690688"/>
            <a:ext cx="176212" cy="2052637"/>
            <a:chOff x="1947862" y="1691164"/>
            <a:chExt cx="176213" cy="2052161"/>
          </a:xfrm>
        </p:grpSpPr>
        <p:sp>
          <p:nvSpPr>
            <p:cNvPr id="101464" name="Text Box 45"/>
            <p:cNvSpPr txBox="1">
              <a:spLocks noChangeArrowheads="1"/>
            </p:cNvSpPr>
            <p:nvPr/>
          </p:nvSpPr>
          <p:spPr bwMode="auto">
            <a:xfrm rot="-5400000">
              <a:off x="1297637" y="2810339"/>
              <a:ext cx="1468727" cy="136525"/>
            </a:xfrm>
            <a:prstGeom prst="rect">
              <a:avLst/>
            </a:prstGeom>
            <a:solidFill>
              <a:srgbClr val="F4FDA1"/>
            </a:solidFill>
            <a:ln>
              <a:noFill/>
            </a:ln>
            <a:extLst>
              <a:ext uri="{91240B29-F687-4F45-9708-019B960494DF}">
                <a14:hiddenLine xmlns:a14="http://schemas.microsoft.com/office/drawing/2010/main" w="9525">
                  <a:solidFill>
                    <a:srgbClr val="000000"/>
                  </a:solidFill>
                  <a:prstDash val="dashDot"/>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900">
                  <a:solidFill>
                    <a:srgbClr val="FF0000"/>
                  </a:solidFill>
                  <a:latin typeface="Arial" panose="020B0604020202020204" pitchFamily="34" charset="0"/>
                </a:rPr>
                <a:t>2 is sensing the channel</a:t>
              </a:r>
              <a:endParaRPr lang="el-GR" altLang="el-GR" sz="900">
                <a:solidFill>
                  <a:srgbClr val="FF0000"/>
                </a:solidFill>
                <a:latin typeface="Arial" panose="020B0604020202020204" pitchFamily="34" charset="0"/>
              </a:endParaRPr>
            </a:p>
          </p:txBody>
        </p:sp>
        <p:sp>
          <p:nvSpPr>
            <p:cNvPr id="101465" name="Line 46"/>
            <p:cNvSpPr>
              <a:spLocks noChangeShapeType="1"/>
            </p:cNvSpPr>
            <p:nvPr/>
          </p:nvSpPr>
          <p:spPr bwMode="auto">
            <a:xfrm>
              <a:off x="2119313" y="1691164"/>
              <a:ext cx="4762" cy="205216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1466" name="Line 47"/>
            <p:cNvSpPr>
              <a:spLocks noChangeShapeType="1"/>
            </p:cNvSpPr>
            <p:nvPr/>
          </p:nvSpPr>
          <p:spPr bwMode="auto">
            <a:xfrm flipH="1">
              <a:off x="1947862" y="1691164"/>
              <a:ext cx="4763" cy="205216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04" name="Text Box 48"/>
          <p:cNvSpPr txBox="1">
            <a:spLocks noChangeArrowheads="1"/>
          </p:cNvSpPr>
          <p:nvPr/>
        </p:nvSpPr>
        <p:spPr bwMode="auto">
          <a:xfrm>
            <a:off x="5816600" y="3775074"/>
            <a:ext cx="576263" cy="376238"/>
          </a:xfrm>
          <a:prstGeom prst="rect">
            <a:avLst/>
          </a:prstGeom>
          <a:solidFill>
            <a:srgbClr val="00B050"/>
          </a:solidFill>
          <a:ln w="9525">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Tx/>
              <a:buNone/>
              <a:defRPr/>
            </a:pPr>
            <a:r>
              <a:rPr lang="en-US" altLang="el-GR" sz="1800" b="1" dirty="0">
                <a:latin typeface="Arial" charset="0"/>
              </a:rPr>
              <a:t>9</a:t>
            </a:r>
            <a:endParaRPr lang="el-GR" altLang="el-GR" sz="1800" b="1" dirty="0">
              <a:latin typeface="Arial" charset="0"/>
            </a:endParaRPr>
          </a:p>
        </p:txBody>
      </p:sp>
      <p:sp>
        <p:nvSpPr>
          <p:cNvPr id="19505" name="Text Box 49"/>
          <p:cNvSpPr txBox="1">
            <a:spLocks noChangeArrowheads="1"/>
          </p:cNvSpPr>
          <p:nvPr/>
        </p:nvSpPr>
        <p:spPr bwMode="auto">
          <a:xfrm>
            <a:off x="454342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06" name="Text Box 50"/>
          <p:cNvSpPr txBox="1">
            <a:spLocks noChangeArrowheads="1"/>
          </p:cNvSpPr>
          <p:nvPr/>
        </p:nvSpPr>
        <p:spPr bwMode="auto">
          <a:xfrm>
            <a:off x="472440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07" name="Text Box 51"/>
          <p:cNvSpPr txBox="1">
            <a:spLocks noChangeArrowheads="1"/>
          </p:cNvSpPr>
          <p:nvPr/>
        </p:nvSpPr>
        <p:spPr bwMode="auto">
          <a:xfrm>
            <a:off x="4903788"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08" name="Text Box 52"/>
          <p:cNvSpPr txBox="1">
            <a:spLocks noChangeArrowheads="1"/>
          </p:cNvSpPr>
          <p:nvPr/>
        </p:nvSpPr>
        <p:spPr bwMode="auto">
          <a:xfrm>
            <a:off x="544512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09" name="Text Box 53"/>
          <p:cNvSpPr txBox="1">
            <a:spLocks noChangeArrowheads="1"/>
          </p:cNvSpPr>
          <p:nvPr/>
        </p:nvSpPr>
        <p:spPr bwMode="auto">
          <a:xfrm>
            <a:off x="562610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10" name="Text Box 54"/>
          <p:cNvSpPr txBox="1">
            <a:spLocks noChangeArrowheads="1"/>
          </p:cNvSpPr>
          <p:nvPr/>
        </p:nvSpPr>
        <p:spPr bwMode="auto">
          <a:xfrm>
            <a:off x="5083175"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11" name="Text Box 55"/>
          <p:cNvSpPr txBox="1">
            <a:spLocks noChangeArrowheads="1"/>
          </p:cNvSpPr>
          <p:nvPr/>
        </p:nvSpPr>
        <p:spPr bwMode="auto">
          <a:xfrm>
            <a:off x="5264150" y="3763963"/>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grpSp>
        <p:nvGrpSpPr>
          <p:cNvPr id="10" name="Group 56"/>
          <p:cNvGrpSpPr>
            <a:grpSpLocks/>
          </p:cNvGrpSpPr>
          <p:nvPr/>
        </p:nvGrpSpPr>
        <p:grpSpPr bwMode="auto">
          <a:xfrm>
            <a:off x="5622925" y="1749425"/>
            <a:ext cx="176213" cy="1993900"/>
            <a:chOff x="984" y="1536"/>
            <a:chExt cx="111" cy="459"/>
          </a:xfrm>
        </p:grpSpPr>
        <p:sp>
          <p:nvSpPr>
            <p:cNvPr id="101461" name="Text Box 57"/>
            <p:cNvSpPr txBox="1">
              <a:spLocks noChangeArrowheads="1"/>
            </p:cNvSpPr>
            <p:nvPr/>
          </p:nvSpPr>
          <p:spPr bwMode="auto">
            <a:xfrm rot="-5400000">
              <a:off x="868" y="1753"/>
              <a:ext cx="338" cy="86"/>
            </a:xfrm>
            <a:prstGeom prst="rect">
              <a:avLst/>
            </a:prstGeom>
            <a:solidFill>
              <a:srgbClr val="F4FDA1"/>
            </a:solidFill>
            <a:ln>
              <a:noFill/>
            </a:ln>
            <a:extLst>
              <a:ext uri="{91240B29-F687-4F45-9708-019B960494DF}">
                <a14:hiddenLine xmlns:a14="http://schemas.microsoft.com/office/drawing/2010/main" w="9525">
                  <a:solidFill>
                    <a:srgbClr val="000000"/>
                  </a:solidFill>
                  <a:prstDash val="dashDot"/>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900">
                  <a:solidFill>
                    <a:srgbClr val="FF0000"/>
                  </a:solidFill>
                  <a:latin typeface="Arial" panose="020B0604020202020204" pitchFamily="34" charset="0"/>
                </a:rPr>
                <a:t>9 is sensing the channel</a:t>
              </a:r>
              <a:endParaRPr lang="el-GR" altLang="el-GR" sz="900">
                <a:solidFill>
                  <a:srgbClr val="FF0000"/>
                </a:solidFill>
                <a:latin typeface="Arial" panose="020B0604020202020204" pitchFamily="34" charset="0"/>
              </a:endParaRPr>
            </a:p>
          </p:txBody>
        </p:sp>
        <p:sp>
          <p:nvSpPr>
            <p:cNvPr id="101462" name="Line 58"/>
            <p:cNvSpPr>
              <a:spLocks noChangeShapeType="1"/>
            </p:cNvSpPr>
            <p:nvPr/>
          </p:nvSpPr>
          <p:spPr bwMode="auto">
            <a:xfrm>
              <a:off x="1086" y="1536"/>
              <a:ext cx="9" cy="459"/>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1463" name="Line 59"/>
            <p:cNvSpPr>
              <a:spLocks noChangeShapeType="1"/>
            </p:cNvSpPr>
            <p:nvPr/>
          </p:nvSpPr>
          <p:spPr bwMode="auto">
            <a:xfrm>
              <a:off x="984"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16" name="Text Box 60"/>
          <p:cNvSpPr txBox="1">
            <a:spLocks noChangeArrowheads="1"/>
          </p:cNvSpPr>
          <p:nvPr/>
        </p:nvSpPr>
        <p:spPr bwMode="auto">
          <a:xfrm>
            <a:off x="7620000" y="4457700"/>
            <a:ext cx="13223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l-GR" altLang="el-GR" sz="1200">
                <a:solidFill>
                  <a:srgbClr val="FF0000"/>
                </a:solidFill>
                <a:latin typeface="Arial" panose="020B0604020202020204" pitchFamily="34" charset="0"/>
              </a:rPr>
              <a:t>Αναμετάδοση</a:t>
            </a:r>
            <a:r>
              <a:rPr lang="en-US" altLang="el-GR" sz="1200">
                <a:solidFill>
                  <a:srgbClr val="FF0000"/>
                </a:solidFill>
                <a:latin typeface="Arial" panose="020B0604020202020204" pitchFamily="34" charset="0"/>
              </a:rPr>
              <a:t> (7)</a:t>
            </a:r>
            <a:endParaRPr lang="el-GR" altLang="el-GR" sz="1200">
              <a:solidFill>
                <a:srgbClr val="FF0000"/>
              </a:solidFill>
              <a:latin typeface="Arial" panose="020B0604020202020204" pitchFamily="34" charset="0"/>
            </a:endParaRPr>
          </a:p>
        </p:txBody>
      </p:sp>
      <p:sp>
        <p:nvSpPr>
          <p:cNvPr id="19517" name="Text Box 61"/>
          <p:cNvSpPr txBox="1">
            <a:spLocks noChangeArrowheads="1"/>
          </p:cNvSpPr>
          <p:nvPr/>
        </p:nvSpPr>
        <p:spPr bwMode="auto">
          <a:xfrm>
            <a:off x="7502525" y="3762375"/>
            <a:ext cx="1809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18" name="Text Box 62"/>
          <p:cNvSpPr txBox="1">
            <a:spLocks noChangeArrowheads="1"/>
          </p:cNvSpPr>
          <p:nvPr/>
        </p:nvSpPr>
        <p:spPr bwMode="auto">
          <a:xfrm>
            <a:off x="7683500" y="3762375"/>
            <a:ext cx="1809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grpSp>
        <p:nvGrpSpPr>
          <p:cNvPr id="11" name="Group 63"/>
          <p:cNvGrpSpPr>
            <a:grpSpLocks/>
          </p:cNvGrpSpPr>
          <p:nvPr/>
        </p:nvGrpSpPr>
        <p:grpSpPr bwMode="auto">
          <a:xfrm>
            <a:off x="6746875" y="1955800"/>
            <a:ext cx="176213" cy="1785938"/>
            <a:chOff x="984" y="1584"/>
            <a:chExt cx="111" cy="411"/>
          </a:xfrm>
        </p:grpSpPr>
        <p:sp>
          <p:nvSpPr>
            <p:cNvPr id="101458" name="Text Box 64"/>
            <p:cNvSpPr txBox="1">
              <a:spLocks noChangeArrowheads="1"/>
            </p:cNvSpPr>
            <p:nvPr/>
          </p:nvSpPr>
          <p:spPr bwMode="auto">
            <a:xfrm rot="-5400000">
              <a:off x="868" y="1753"/>
              <a:ext cx="338" cy="86"/>
            </a:xfrm>
            <a:prstGeom prst="rect">
              <a:avLst/>
            </a:prstGeom>
            <a:solidFill>
              <a:srgbClr val="F4FDA1"/>
            </a:solidFill>
            <a:ln>
              <a:noFill/>
            </a:ln>
            <a:extLst>
              <a:ext uri="{91240B29-F687-4F45-9708-019B960494DF}">
                <a14:hiddenLine xmlns:a14="http://schemas.microsoft.com/office/drawing/2010/main" w="9525">
                  <a:solidFill>
                    <a:srgbClr val="000000"/>
                  </a:solidFill>
                  <a:prstDash val="dashDot"/>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900">
                  <a:solidFill>
                    <a:srgbClr val="FF0000"/>
                  </a:solidFill>
                  <a:latin typeface="Arial" panose="020B0604020202020204" pitchFamily="34" charset="0"/>
                </a:rPr>
                <a:t>1, 7 are sensing the channel</a:t>
              </a:r>
              <a:endParaRPr lang="el-GR" altLang="el-GR" sz="900">
                <a:solidFill>
                  <a:srgbClr val="FF0000"/>
                </a:solidFill>
                <a:latin typeface="Arial" panose="020B0604020202020204" pitchFamily="34" charset="0"/>
              </a:endParaRPr>
            </a:p>
          </p:txBody>
        </p:sp>
        <p:sp>
          <p:nvSpPr>
            <p:cNvPr id="101459" name="Line 65"/>
            <p:cNvSpPr>
              <a:spLocks noChangeShapeType="1"/>
            </p:cNvSpPr>
            <p:nvPr/>
          </p:nvSpPr>
          <p:spPr bwMode="auto">
            <a:xfrm>
              <a:off x="1095"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1460" name="Line 66"/>
            <p:cNvSpPr>
              <a:spLocks noChangeShapeType="1"/>
            </p:cNvSpPr>
            <p:nvPr/>
          </p:nvSpPr>
          <p:spPr bwMode="auto">
            <a:xfrm>
              <a:off x="984" y="1584"/>
              <a:ext cx="0" cy="411"/>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67"/>
          <p:cNvGrpSpPr>
            <a:grpSpLocks/>
          </p:cNvGrpSpPr>
          <p:nvPr/>
        </p:nvGrpSpPr>
        <p:grpSpPr bwMode="auto">
          <a:xfrm>
            <a:off x="3992563" y="4302125"/>
            <a:ext cx="269875" cy="806450"/>
            <a:chOff x="1321" y="2188"/>
            <a:chExt cx="170" cy="508"/>
          </a:xfrm>
        </p:grpSpPr>
        <p:sp>
          <p:nvSpPr>
            <p:cNvPr id="101456" name="Line 68"/>
            <p:cNvSpPr>
              <a:spLocks noChangeShapeType="1"/>
            </p:cNvSpPr>
            <p:nvPr/>
          </p:nvSpPr>
          <p:spPr bwMode="auto">
            <a:xfrm>
              <a:off x="1406" y="2188"/>
              <a:ext cx="0" cy="368"/>
            </a:xfrm>
            <a:prstGeom prst="line">
              <a:avLst/>
            </a:prstGeom>
            <a:noFill/>
            <a:ln w="28575">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57" name="Text Box 69"/>
            <p:cNvSpPr txBox="1">
              <a:spLocks noChangeArrowheads="1"/>
            </p:cNvSpPr>
            <p:nvPr/>
          </p:nvSpPr>
          <p:spPr bwMode="auto">
            <a:xfrm>
              <a:off x="1321" y="2556"/>
              <a:ext cx="170" cy="14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rgbClr val="0070C0"/>
                  </a:solidFill>
                  <a:latin typeface="Arial" panose="020B0604020202020204" pitchFamily="34" charset="0"/>
                </a:rPr>
                <a:t>3</a:t>
              </a:r>
              <a:endParaRPr lang="el-GR" altLang="el-GR" sz="1400" b="1">
                <a:solidFill>
                  <a:srgbClr val="0070C0"/>
                </a:solidFill>
                <a:latin typeface="Arial" panose="020B0604020202020204" pitchFamily="34" charset="0"/>
              </a:endParaRPr>
            </a:p>
          </p:txBody>
        </p:sp>
      </p:grpSp>
      <p:sp>
        <p:nvSpPr>
          <p:cNvPr id="19526" name="Text Box 70"/>
          <p:cNvSpPr txBox="1">
            <a:spLocks noChangeArrowheads="1"/>
          </p:cNvSpPr>
          <p:nvPr/>
        </p:nvSpPr>
        <p:spPr bwMode="auto">
          <a:xfrm>
            <a:off x="6386513" y="3765550"/>
            <a:ext cx="1809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27" name="Text Box 71"/>
          <p:cNvSpPr txBox="1">
            <a:spLocks noChangeArrowheads="1"/>
          </p:cNvSpPr>
          <p:nvPr/>
        </p:nvSpPr>
        <p:spPr bwMode="auto">
          <a:xfrm>
            <a:off x="7680325" y="4851400"/>
            <a:ext cx="1284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l-GR" altLang="el-GR" sz="1200">
                <a:solidFill>
                  <a:srgbClr val="FF0000"/>
                </a:solidFill>
                <a:latin typeface="Arial" panose="020B0604020202020204" pitchFamily="34" charset="0"/>
              </a:rPr>
              <a:t>Αναμετάδοση</a:t>
            </a:r>
            <a:r>
              <a:rPr lang="en-US" altLang="el-GR" sz="1200">
                <a:solidFill>
                  <a:srgbClr val="FF0000"/>
                </a:solidFill>
                <a:latin typeface="Arial" panose="020B0604020202020204" pitchFamily="34" charset="0"/>
              </a:rPr>
              <a:t> (1)</a:t>
            </a:r>
            <a:endParaRPr lang="el-GR" altLang="el-GR" sz="1200">
              <a:solidFill>
                <a:srgbClr val="FF0000"/>
              </a:solidFill>
              <a:latin typeface="Arial" panose="020B0604020202020204" pitchFamily="34" charset="0"/>
            </a:endParaRPr>
          </a:p>
        </p:txBody>
      </p:sp>
      <p:sp>
        <p:nvSpPr>
          <p:cNvPr id="19528" name="Freeform 72"/>
          <p:cNvSpPr>
            <a:spLocks/>
          </p:cNvSpPr>
          <p:nvPr/>
        </p:nvSpPr>
        <p:spPr bwMode="auto">
          <a:xfrm>
            <a:off x="4543425" y="4143375"/>
            <a:ext cx="1066800" cy="261938"/>
          </a:xfrm>
          <a:custGeom>
            <a:avLst/>
            <a:gdLst>
              <a:gd name="T0" fmla="*/ 0 w 792"/>
              <a:gd name="T1" fmla="*/ 0 h 165"/>
              <a:gd name="T2" fmla="*/ 2147483646 w 792"/>
              <a:gd name="T3" fmla="*/ 2147483646 h 165"/>
              <a:gd name="T4" fmla="*/ 2147483646 w 792"/>
              <a:gd name="T5" fmla="*/ 2147483646 h 165"/>
              <a:gd name="T6" fmla="*/ 2147483646 w 792"/>
              <a:gd name="T7" fmla="*/ 2147483646 h 165"/>
              <a:gd name="T8" fmla="*/ 2147483646 w 792"/>
              <a:gd name="T9" fmla="*/ 2147483646 h 165"/>
              <a:gd name="T10" fmla="*/ 0 60000 65536"/>
              <a:gd name="T11" fmla="*/ 0 60000 65536"/>
              <a:gd name="T12" fmla="*/ 0 60000 65536"/>
              <a:gd name="T13" fmla="*/ 0 60000 65536"/>
              <a:gd name="T14" fmla="*/ 0 60000 65536"/>
              <a:gd name="T15" fmla="*/ 0 w 792"/>
              <a:gd name="T16" fmla="*/ 0 h 165"/>
              <a:gd name="T17" fmla="*/ 792 w 792"/>
              <a:gd name="T18" fmla="*/ 165 h 165"/>
            </a:gdLst>
            <a:ahLst/>
            <a:cxnLst>
              <a:cxn ang="T10">
                <a:pos x="T0" y="T1"/>
              </a:cxn>
              <a:cxn ang="T11">
                <a:pos x="T2" y="T3"/>
              </a:cxn>
              <a:cxn ang="T12">
                <a:pos x="T4" y="T5"/>
              </a:cxn>
              <a:cxn ang="T13">
                <a:pos x="T6" y="T7"/>
              </a:cxn>
              <a:cxn ang="T14">
                <a:pos x="T8" y="T9"/>
              </a:cxn>
            </a:cxnLst>
            <a:rect l="T15" t="T16" r="T17" b="T18"/>
            <a:pathLst>
              <a:path w="792" h="165">
                <a:moveTo>
                  <a:pt x="0" y="0"/>
                </a:moveTo>
                <a:cubicBezTo>
                  <a:pt x="6" y="51"/>
                  <a:pt x="12" y="102"/>
                  <a:pt x="78" y="129"/>
                </a:cubicBezTo>
                <a:cubicBezTo>
                  <a:pt x="144" y="156"/>
                  <a:pt x="292" y="165"/>
                  <a:pt x="396" y="165"/>
                </a:cubicBezTo>
                <a:cubicBezTo>
                  <a:pt x="500" y="165"/>
                  <a:pt x="639" y="157"/>
                  <a:pt x="705" y="132"/>
                </a:cubicBezTo>
                <a:cubicBezTo>
                  <a:pt x="771" y="107"/>
                  <a:pt x="781" y="59"/>
                  <a:pt x="792" y="1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29" name="Text Box 73"/>
          <p:cNvSpPr txBox="1">
            <a:spLocks noChangeArrowheads="1"/>
          </p:cNvSpPr>
          <p:nvPr/>
        </p:nvSpPr>
        <p:spPr bwMode="auto">
          <a:xfrm>
            <a:off x="4810125" y="4367213"/>
            <a:ext cx="13223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l-GR" altLang="el-GR" sz="1200">
                <a:solidFill>
                  <a:srgbClr val="FF0000"/>
                </a:solidFill>
                <a:latin typeface="Arial" panose="020B0604020202020204" pitchFamily="34" charset="0"/>
              </a:rPr>
              <a:t>Αναμετάδοση</a:t>
            </a:r>
            <a:r>
              <a:rPr lang="en-US" altLang="el-GR" sz="1200">
                <a:solidFill>
                  <a:srgbClr val="FF0000"/>
                </a:solidFill>
                <a:latin typeface="Arial" panose="020B0604020202020204" pitchFamily="34" charset="0"/>
              </a:rPr>
              <a:t> (9)</a:t>
            </a:r>
            <a:endParaRPr lang="el-GR" altLang="el-GR" sz="1200">
              <a:solidFill>
                <a:srgbClr val="FF0000"/>
              </a:solidFill>
              <a:latin typeface="Arial" panose="020B0604020202020204" pitchFamily="34" charset="0"/>
            </a:endParaRPr>
          </a:p>
        </p:txBody>
      </p:sp>
      <p:sp>
        <p:nvSpPr>
          <p:cNvPr id="19530" name="Freeform 74"/>
          <p:cNvSpPr>
            <a:spLocks/>
          </p:cNvSpPr>
          <p:nvPr/>
        </p:nvSpPr>
        <p:spPr bwMode="auto">
          <a:xfrm>
            <a:off x="4541838" y="4113213"/>
            <a:ext cx="2019300" cy="504825"/>
          </a:xfrm>
          <a:custGeom>
            <a:avLst/>
            <a:gdLst>
              <a:gd name="T0" fmla="*/ 0 w 792"/>
              <a:gd name="T1" fmla="*/ 0 h 165"/>
              <a:gd name="T2" fmla="*/ 2147483646 w 792"/>
              <a:gd name="T3" fmla="*/ 2147483646 h 165"/>
              <a:gd name="T4" fmla="*/ 2147483646 w 792"/>
              <a:gd name="T5" fmla="*/ 2147483646 h 165"/>
              <a:gd name="T6" fmla="*/ 2147483646 w 792"/>
              <a:gd name="T7" fmla="*/ 2147483646 h 165"/>
              <a:gd name="T8" fmla="*/ 2147483646 w 792"/>
              <a:gd name="T9" fmla="*/ 2147483646 h 165"/>
              <a:gd name="T10" fmla="*/ 0 60000 65536"/>
              <a:gd name="T11" fmla="*/ 0 60000 65536"/>
              <a:gd name="T12" fmla="*/ 0 60000 65536"/>
              <a:gd name="T13" fmla="*/ 0 60000 65536"/>
              <a:gd name="T14" fmla="*/ 0 60000 65536"/>
              <a:gd name="T15" fmla="*/ 0 w 792"/>
              <a:gd name="T16" fmla="*/ 0 h 165"/>
              <a:gd name="T17" fmla="*/ 792 w 792"/>
              <a:gd name="T18" fmla="*/ 165 h 165"/>
            </a:gdLst>
            <a:ahLst/>
            <a:cxnLst>
              <a:cxn ang="T10">
                <a:pos x="T0" y="T1"/>
              </a:cxn>
              <a:cxn ang="T11">
                <a:pos x="T2" y="T3"/>
              </a:cxn>
              <a:cxn ang="T12">
                <a:pos x="T4" y="T5"/>
              </a:cxn>
              <a:cxn ang="T13">
                <a:pos x="T6" y="T7"/>
              </a:cxn>
              <a:cxn ang="T14">
                <a:pos x="T8" y="T9"/>
              </a:cxn>
            </a:cxnLst>
            <a:rect l="T15" t="T16" r="T17" b="T18"/>
            <a:pathLst>
              <a:path w="792" h="165">
                <a:moveTo>
                  <a:pt x="0" y="0"/>
                </a:moveTo>
                <a:cubicBezTo>
                  <a:pt x="6" y="51"/>
                  <a:pt x="12" y="102"/>
                  <a:pt x="78" y="129"/>
                </a:cubicBezTo>
                <a:cubicBezTo>
                  <a:pt x="144" y="156"/>
                  <a:pt x="292" y="165"/>
                  <a:pt x="396" y="165"/>
                </a:cubicBezTo>
                <a:cubicBezTo>
                  <a:pt x="500" y="165"/>
                  <a:pt x="639" y="157"/>
                  <a:pt x="705" y="132"/>
                </a:cubicBezTo>
                <a:cubicBezTo>
                  <a:pt x="771" y="107"/>
                  <a:pt x="781" y="59"/>
                  <a:pt x="792" y="1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3" name="Group 75"/>
          <p:cNvGrpSpPr>
            <a:grpSpLocks/>
          </p:cNvGrpSpPr>
          <p:nvPr/>
        </p:nvGrpSpPr>
        <p:grpSpPr bwMode="auto">
          <a:xfrm>
            <a:off x="3714750" y="5380038"/>
            <a:ext cx="5080000" cy="765175"/>
            <a:chOff x="2340" y="3389"/>
            <a:chExt cx="3200" cy="482"/>
          </a:xfrm>
        </p:grpSpPr>
        <p:sp>
          <p:nvSpPr>
            <p:cNvPr id="101452" name="Text Box 76"/>
            <p:cNvSpPr txBox="1">
              <a:spLocks noChangeArrowheads="1"/>
            </p:cNvSpPr>
            <p:nvPr/>
          </p:nvSpPr>
          <p:spPr bwMode="auto">
            <a:xfrm>
              <a:off x="3684" y="3682"/>
              <a:ext cx="1349" cy="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D</a:t>
              </a:r>
              <a:r>
                <a:rPr lang="en-US" altLang="el-GR" sz="1600" baseline="-25000">
                  <a:solidFill>
                    <a:srgbClr val="FF0000"/>
                  </a:solidFill>
                  <a:latin typeface="Arial" panose="020B0604020202020204" pitchFamily="34" charset="0"/>
                </a:rPr>
                <a:t>max</a:t>
              </a:r>
              <a:r>
                <a:rPr lang="en-US" altLang="el-GR" sz="1600">
                  <a:solidFill>
                    <a:srgbClr val="FF0000"/>
                  </a:solidFill>
                  <a:latin typeface="Arial" panose="020B0604020202020204" pitchFamily="34" charset="0"/>
                </a:rPr>
                <a:t> (=???? slots)</a:t>
              </a:r>
              <a:endParaRPr lang="el-GR" altLang="el-GR" sz="1600">
                <a:solidFill>
                  <a:srgbClr val="FF0000"/>
                </a:solidFill>
                <a:latin typeface="Arial" panose="020B0604020202020204" pitchFamily="34" charset="0"/>
              </a:endParaRPr>
            </a:p>
          </p:txBody>
        </p:sp>
        <p:sp>
          <p:nvSpPr>
            <p:cNvPr id="101453" name="Line 77"/>
            <p:cNvSpPr>
              <a:spLocks noChangeShapeType="1"/>
            </p:cNvSpPr>
            <p:nvPr/>
          </p:nvSpPr>
          <p:spPr bwMode="auto">
            <a:xfrm>
              <a:off x="5033" y="3757"/>
              <a:ext cx="50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54" name="Line 78"/>
            <p:cNvSpPr>
              <a:spLocks noChangeShapeType="1"/>
            </p:cNvSpPr>
            <p:nvPr/>
          </p:nvSpPr>
          <p:spPr bwMode="auto">
            <a:xfrm>
              <a:off x="2340" y="3757"/>
              <a:ext cx="1344" cy="0"/>
            </a:xfrm>
            <a:prstGeom prst="line">
              <a:avLst/>
            </a:prstGeom>
            <a:noFill/>
            <a:ln w="952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55" name="Line 79"/>
            <p:cNvSpPr>
              <a:spLocks noChangeShapeType="1"/>
            </p:cNvSpPr>
            <p:nvPr/>
          </p:nvSpPr>
          <p:spPr bwMode="auto">
            <a:xfrm>
              <a:off x="2340" y="3389"/>
              <a:ext cx="0" cy="4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36" name="Text Box 80"/>
          <p:cNvSpPr txBox="1">
            <a:spLocks noChangeArrowheads="1"/>
          </p:cNvSpPr>
          <p:nvPr/>
        </p:nvSpPr>
        <p:spPr bwMode="auto">
          <a:xfrm>
            <a:off x="4432300" y="5080000"/>
            <a:ext cx="20748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200">
                <a:solidFill>
                  <a:srgbClr val="FF0000"/>
                </a:solidFill>
                <a:latin typeface="Arial" panose="020B0604020202020204" pitchFamily="34" charset="0"/>
              </a:rPr>
              <a:t>3 </a:t>
            </a:r>
            <a:r>
              <a:rPr lang="el-GR" altLang="el-GR" sz="1200">
                <a:solidFill>
                  <a:srgbClr val="FF0000"/>
                </a:solidFill>
                <a:latin typeface="Arial" panose="020B0604020202020204" pitchFamily="34" charset="0"/>
              </a:rPr>
              <a:t>αναβάλει την μετάδοση</a:t>
            </a:r>
          </a:p>
        </p:txBody>
      </p:sp>
      <p:sp>
        <p:nvSpPr>
          <p:cNvPr id="19537" name="Text Box 81"/>
          <p:cNvSpPr txBox="1">
            <a:spLocks noChangeArrowheads="1"/>
          </p:cNvSpPr>
          <p:nvPr/>
        </p:nvSpPr>
        <p:spPr bwMode="auto">
          <a:xfrm>
            <a:off x="6569075" y="3767138"/>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38" name="Text Box 82"/>
          <p:cNvSpPr txBox="1">
            <a:spLocks noChangeArrowheads="1"/>
          </p:cNvSpPr>
          <p:nvPr/>
        </p:nvSpPr>
        <p:spPr bwMode="auto">
          <a:xfrm>
            <a:off x="6750050" y="3767138"/>
            <a:ext cx="1809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endParaRPr lang="el-GR" altLang="el-GR" sz="1800" b="1">
              <a:latin typeface="Arial" panose="020B0604020202020204" pitchFamily="34" charset="0"/>
            </a:endParaRPr>
          </a:p>
        </p:txBody>
      </p:sp>
      <p:sp>
        <p:nvSpPr>
          <p:cNvPr id="19539" name="Freeform 83"/>
          <p:cNvSpPr>
            <a:spLocks/>
          </p:cNvSpPr>
          <p:nvPr/>
        </p:nvSpPr>
        <p:spPr bwMode="auto">
          <a:xfrm>
            <a:off x="7499350" y="4138613"/>
            <a:ext cx="1187450" cy="363537"/>
          </a:xfrm>
          <a:custGeom>
            <a:avLst/>
            <a:gdLst>
              <a:gd name="T0" fmla="*/ 2147483646 w 748"/>
              <a:gd name="T1" fmla="*/ 0 h 229"/>
              <a:gd name="T2" fmla="*/ 2147483646 w 748"/>
              <a:gd name="T3" fmla="*/ 2147483646 h 229"/>
              <a:gd name="T4" fmla="*/ 2147483646 w 748"/>
              <a:gd name="T5" fmla="*/ 2147483646 h 229"/>
              <a:gd name="T6" fmla="*/ 0 60000 65536"/>
              <a:gd name="T7" fmla="*/ 0 60000 65536"/>
              <a:gd name="T8" fmla="*/ 0 60000 65536"/>
              <a:gd name="T9" fmla="*/ 0 w 748"/>
              <a:gd name="T10" fmla="*/ 0 h 229"/>
              <a:gd name="T11" fmla="*/ 748 w 748"/>
              <a:gd name="T12" fmla="*/ 229 h 229"/>
            </a:gdLst>
            <a:ahLst/>
            <a:cxnLst>
              <a:cxn ang="T6">
                <a:pos x="T0" y="T1"/>
              </a:cxn>
              <a:cxn ang="T7">
                <a:pos x="T2" y="T3"/>
              </a:cxn>
              <a:cxn ang="T8">
                <a:pos x="T4" y="T5"/>
              </a:cxn>
            </a:cxnLst>
            <a:rect l="T9" t="T10" r="T11" b="T12"/>
            <a:pathLst>
              <a:path w="748" h="229">
                <a:moveTo>
                  <a:pt x="7" y="0"/>
                </a:moveTo>
                <a:cubicBezTo>
                  <a:pt x="3" y="80"/>
                  <a:pt x="0" y="161"/>
                  <a:pt x="124" y="195"/>
                </a:cubicBezTo>
                <a:cubicBezTo>
                  <a:pt x="248" y="229"/>
                  <a:pt x="498" y="218"/>
                  <a:pt x="748" y="207"/>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40" name="Freeform 84"/>
          <p:cNvSpPr>
            <a:spLocks/>
          </p:cNvSpPr>
          <p:nvPr/>
        </p:nvSpPr>
        <p:spPr bwMode="auto">
          <a:xfrm>
            <a:off x="7497763" y="4160838"/>
            <a:ext cx="1377950" cy="768350"/>
          </a:xfrm>
          <a:custGeom>
            <a:avLst/>
            <a:gdLst>
              <a:gd name="T0" fmla="*/ 2147483646 w 748"/>
              <a:gd name="T1" fmla="*/ 0 h 229"/>
              <a:gd name="T2" fmla="*/ 2147483646 w 748"/>
              <a:gd name="T3" fmla="*/ 2147483646 h 229"/>
              <a:gd name="T4" fmla="*/ 2147483646 w 748"/>
              <a:gd name="T5" fmla="*/ 2147483646 h 229"/>
              <a:gd name="T6" fmla="*/ 0 60000 65536"/>
              <a:gd name="T7" fmla="*/ 0 60000 65536"/>
              <a:gd name="T8" fmla="*/ 0 60000 65536"/>
              <a:gd name="T9" fmla="*/ 0 w 748"/>
              <a:gd name="T10" fmla="*/ 0 h 229"/>
              <a:gd name="T11" fmla="*/ 748 w 748"/>
              <a:gd name="T12" fmla="*/ 229 h 229"/>
            </a:gdLst>
            <a:ahLst/>
            <a:cxnLst>
              <a:cxn ang="T6">
                <a:pos x="T0" y="T1"/>
              </a:cxn>
              <a:cxn ang="T7">
                <a:pos x="T2" y="T3"/>
              </a:cxn>
              <a:cxn ang="T8">
                <a:pos x="T4" y="T5"/>
              </a:cxn>
            </a:cxnLst>
            <a:rect l="T9" t="T10" r="T11" b="T12"/>
            <a:pathLst>
              <a:path w="748" h="229">
                <a:moveTo>
                  <a:pt x="7" y="0"/>
                </a:moveTo>
                <a:cubicBezTo>
                  <a:pt x="3" y="80"/>
                  <a:pt x="0" y="161"/>
                  <a:pt x="124" y="195"/>
                </a:cubicBezTo>
                <a:cubicBezTo>
                  <a:pt x="248" y="229"/>
                  <a:pt x="498" y="218"/>
                  <a:pt x="748" y="207"/>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41" name="Text Box 85"/>
          <p:cNvSpPr txBox="1">
            <a:spLocks noChangeArrowheads="1"/>
          </p:cNvSpPr>
          <p:nvPr/>
        </p:nvSpPr>
        <p:spPr bwMode="auto">
          <a:xfrm>
            <a:off x="903288" y="5621338"/>
            <a:ext cx="26781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i="1" dirty="0">
                <a:solidFill>
                  <a:srgbClr val="FF0000"/>
                </a:solidFill>
                <a:latin typeface="Arial" panose="020B0604020202020204" pitchFamily="34" charset="0"/>
              </a:rPr>
              <a:t> a=</a:t>
            </a:r>
            <a:r>
              <a:rPr lang="en-US" altLang="el-GR" sz="1200" i="1" dirty="0" err="1">
                <a:solidFill>
                  <a:srgbClr val="FF0000"/>
                </a:solidFill>
                <a:latin typeface="Arial" panose="020B0604020202020204" pitchFamily="34" charset="0"/>
              </a:rPr>
              <a:t>minislot</a:t>
            </a:r>
            <a:r>
              <a:rPr lang="en-US" altLang="el-GR" sz="1200" i="1" dirty="0">
                <a:solidFill>
                  <a:srgbClr val="FF0000"/>
                </a:solidFill>
                <a:latin typeface="Arial" panose="020B0604020202020204" pitchFamily="34" charset="0"/>
              </a:rPr>
              <a:t> time&gt;=propagation delay r</a:t>
            </a:r>
            <a:endParaRPr lang="el-GR" altLang="el-GR" sz="1200" i="1" dirty="0">
              <a:solidFill>
                <a:srgbClr val="FF0000"/>
              </a:solidFill>
              <a:latin typeface="Arial" panose="020B0604020202020204" pitchFamily="34" charset="0"/>
            </a:endParaRPr>
          </a:p>
        </p:txBody>
      </p:sp>
      <p:grpSp>
        <p:nvGrpSpPr>
          <p:cNvPr id="14" name="Group 86"/>
          <p:cNvGrpSpPr>
            <a:grpSpLocks/>
          </p:cNvGrpSpPr>
          <p:nvPr/>
        </p:nvGrpSpPr>
        <p:grpSpPr bwMode="auto">
          <a:xfrm>
            <a:off x="1792288" y="4302125"/>
            <a:ext cx="269875" cy="806450"/>
            <a:chOff x="1321" y="2188"/>
            <a:chExt cx="170" cy="508"/>
          </a:xfrm>
        </p:grpSpPr>
        <p:sp>
          <p:nvSpPr>
            <p:cNvPr id="101450" name="Line 87"/>
            <p:cNvSpPr>
              <a:spLocks noChangeShapeType="1"/>
            </p:cNvSpPr>
            <p:nvPr/>
          </p:nvSpPr>
          <p:spPr bwMode="auto">
            <a:xfrm>
              <a:off x="1406" y="2188"/>
              <a:ext cx="0" cy="368"/>
            </a:xfrm>
            <a:prstGeom prst="line">
              <a:avLst/>
            </a:prstGeom>
            <a:noFill/>
            <a:ln w="28575">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51" name="Text Box 88"/>
            <p:cNvSpPr txBox="1">
              <a:spLocks noChangeArrowheads="1"/>
            </p:cNvSpPr>
            <p:nvPr/>
          </p:nvSpPr>
          <p:spPr bwMode="auto">
            <a:xfrm>
              <a:off x="1321" y="2556"/>
              <a:ext cx="170" cy="14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400" b="1">
                  <a:solidFill>
                    <a:srgbClr val="0070C0"/>
                  </a:solidFill>
                  <a:latin typeface="Arial" panose="020B0604020202020204" pitchFamily="34" charset="0"/>
                </a:rPr>
                <a:t>2</a:t>
              </a:r>
              <a:endParaRPr lang="el-GR" altLang="el-GR" sz="1400" b="1">
                <a:solidFill>
                  <a:srgbClr val="0070C0"/>
                </a:solidFill>
                <a:latin typeface="Arial" panose="020B0604020202020204" pitchFamily="34" charset="0"/>
              </a:endParaRPr>
            </a:p>
          </p:txBody>
        </p:sp>
      </p:grpSp>
      <p:sp>
        <p:nvSpPr>
          <p:cNvPr id="19545" name="Text Box 89"/>
          <p:cNvSpPr txBox="1">
            <a:spLocks noChangeArrowheads="1"/>
          </p:cNvSpPr>
          <p:nvPr/>
        </p:nvSpPr>
        <p:spPr bwMode="auto">
          <a:xfrm>
            <a:off x="5099050" y="4575175"/>
            <a:ext cx="1284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l-GR" altLang="el-GR" sz="1200">
                <a:solidFill>
                  <a:srgbClr val="FF0000"/>
                </a:solidFill>
                <a:latin typeface="Arial" panose="020B0604020202020204" pitchFamily="34" charset="0"/>
              </a:rPr>
              <a:t>Αναμετάδοση</a:t>
            </a:r>
            <a:r>
              <a:rPr lang="en-US" altLang="el-GR" sz="1200">
                <a:solidFill>
                  <a:srgbClr val="FF0000"/>
                </a:solidFill>
                <a:latin typeface="Arial" panose="020B0604020202020204" pitchFamily="34" charset="0"/>
              </a:rPr>
              <a:t> (1)</a:t>
            </a:r>
            <a:endParaRPr lang="el-GR" altLang="el-GR" sz="1200">
              <a:solidFill>
                <a:srgbClr val="FF0000"/>
              </a:solidFill>
              <a:latin typeface="Arial" panose="020B0604020202020204" pitchFamily="34" charset="0"/>
            </a:endParaRPr>
          </a:p>
        </p:txBody>
      </p:sp>
      <p:sp>
        <p:nvSpPr>
          <p:cNvPr id="19546" name="Freeform 90"/>
          <p:cNvSpPr>
            <a:spLocks/>
          </p:cNvSpPr>
          <p:nvPr/>
        </p:nvSpPr>
        <p:spPr bwMode="auto">
          <a:xfrm>
            <a:off x="3914775" y="5105400"/>
            <a:ext cx="4886325" cy="215900"/>
          </a:xfrm>
          <a:custGeom>
            <a:avLst/>
            <a:gdLst>
              <a:gd name="T0" fmla="*/ 2147483646 w 3078"/>
              <a:gd name="T1" fmla="*/ 0 h 136"/>
              <a:gd name="T2" fmla="*/ 2147483646 w 3078"/>
              <a:gd name="T3" fmla="*/ 2147483646 h 136"/>
              <a:gd name="T4" fmla="*/ 2147483646 w 3078"/>
              <a:gd name="T5" fmla="*/ 2147483646 h 136"/>
              <a:gd name="T6" fmla="*/ 0 60000 65536"/>
              <a:gd name="T7" fmla="*/ 0 60000 65536"/>
              <a:gd name="T8" fmla="*/ 0 60000 65536"/>
              <a:gd name="T9" fmla="*/ 0 w 3078"/>
              <a:gd name="T10" fmla="*/ 0 h 136"/>
              <a:gd name="T11" fmla="*/ 3078 w 3078"/>
              <a:gd name="T12" fmla="*/ 136 h 136"/>
            </a:gdLst>
            <a:ahLst/>
            <a:cxnLst>
              <a:cxn ang="T6">
                <a:pos x="T0" y="T1"/>
              </a:cxn>
              <a:cxn ang="T7">
                <a:pos x="T2" y="T3"/>
              </a:cxn>
              <a:cxn ang="T8">
                <a:pos x="T4" y="T5"/>
              </a:cxn>
            </a:cxnLst>
            <a:rect l="T9" t="T10" r="T11" b="T12"/>
            <a:pathLst>
              <a:path w="3078" h="136">
                <a:moveTo>
                  <a:pt x="126" y="0"/>
                </a:moveTo>
                <a:cubicBezTo>
                  <a:pt x="63" y="46"/>
                  <a:pt x="0" y="92"/>
                  <a:pt x="492" y="114"/>
                </a:cubicBezTo>
                <a:cubicBezTo>
                  <a:pt x="984" y="136"/>
                  <a:pt x="2031" y="134"/>
                  <a:pt x="3078" y="13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47" name="Text Box 91"/>
          <p:cNvSpPr txBox="1">
            <a:spLocks noChangeArrowheads="1"/>
          </p:cNvSpPr>
          <p:nvPr/>
        </p:nvSpPr>
        <p:spPr bwMode="auto">
          <a:xfrm rot="-5400000">
            <a:off x="1503363" y="2768600"/>
            <a:ext cx="17700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b="1">
                <a:solidFill>
                  <a:srgbClr val="00B050"/>
                </a:solidFill>
                <a:latin typeface="Arial" panose="020B0604020202020204" pitchFamily="34" charset="0"/>
              </a:rPr>
              <a:t> succesful transmission</a:t>
            </a:r>
            <a:endParaRPr lang="el-GR" altLang="el-GR" sz="1200" b="1">
              <a:solidFill>
                <a:srgbClr val="00B050"/>
              </a:solidFill>
              <a:latin typeface="Arial" panose="020B0604020202020204" pitchFamily="34" charset="0"/>
            </a:endParaRPr>
          </a:p>
        </p:txBody>
      </p:sp>
      <p:sp>
        <p:nvSpPr>
          <p:cNvPr id="19548" name="Text Box 92"/>
          <p:cNvSpPr txBox="1">
            <a:spLocks noChangeArrowheads="1"/>
          </p:cNvSpPr>
          <p:nvPr/>
        </p:nvSpPr>
        <p:spPr bwMode="auto">
          <a:xfrm rot="-5400000">
            <a:off x="3916363" y="3311525"/>
            <a:ext cx="6937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a:solidFill>
                  <a:srgbClr val="FF0000"/>
                </a:solidFill>
                <a:latin typeface="Arial" panose="020B0604020202020204" pitchFamily="34" charset="0"/>
              </a:rPr>
              <a:t> </a:t>
            </a:r>
            <a:r>
              <a:rPr lang="en-US" altLang="el-GR" sz="1200" b="1">
                <a:solidFill>
                  <a:srgbClr val="FF0000"/>
                </a:solidFill>
                <a:latin typeface="Arial" panose="020B0604020202020204" pitchFamily="34" charset="0"/>
              </a:rPr>
              <a:t>collision</a:t>
            </a:r>
            <a:endParaRPr lang="el-GR" altLang="el-GR" sz="1200" b="1">
              <a:solidFill>
                <a:srgbClr val="FF0000"/>
              </a:solidFill>
              <a:latin typeface="Arial" panose="020B0604020202020204" pitchFamily="34" charset="0"/>
            </a:endParaRPr>
          </a:p>
        </p:txBody>
      </p:sp>
      <p:sp>
        <p:nvSpPr>
          <p:cNvPr id="94" name="Text Box 20"/>
          <p:cNvSpPr txBox="1">
            <a:spLocks noChangeArrowheads="1"/>
          </p:cNvSpPr>
          <p:nvPr/>
        </p:nvSpPr>
        <p:spPr bwMode="auto">
          <a:xfrm>
            <a:off x="2297113" y="4824413"/>
            <a:ext cx="1189037" cy="2460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l-GR" altLang="el-GR" sz="1600">
                <a:solidFill>
                  <a:srgbClr val="FF0000"/>
                </a:solidFill>
                <a:latin typeface="Arial" panose="020B0604020202020204" pitchFamily="34" charset="0"/>
              </a:rPr>
              <a:t>βέλτιστο</a:t>
            </a:r>
          </a:p>
        </p:txBody>
      </p:sp>
      <p:sp>
        <p:nvSpPr>
          <p:cNvPr id="95" name="Text Box 20"/>
          <p:cNvSpPr txBox="1">
            <a:spLocks noChangeArrowheads="1"/>
          </p:cNvSpPr>
          <p:nvPr/>
        </p:nvSpPr>
        <p:spPr bwMode="auto">
          <a:xfrm>
            <a:off x="6262688" y="6135688"/>
            <a:ext cx="1511300" cy="2460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l-GR" sz="1600">
                <a:solidFill>
                  <a:srgbClr val="FF0000"/>
                </a:solidFill>
                <a:latin typeface="Arial" panose="020B0604020202020204" pitchFamily="34" charset="0"/>
              </a:rPr>
              <a:t>non real-time</a:t>
            </a:r>
            <a:endParaRPr lang="el-GR" altLang="el-GR" sz="1600">
              <a:solidFill>
                <a:srgbClr val="FF0000"/>
              </a:solidFill>
              <a:latin typeface="Arial" panose="020B0604020202020204" pitchFamily="34" charset="0"/>
            </a:endParaRPr>
          </a:p>
        </p:txBody>
      </p:sp>
      <p:sp>
        <p:nvSpPr>
          <p:cNvPr id="96" name="Text Box 91"/>
          <p:cNvSpPr txBox="1">
            <a:spLocks noChangeArrowheads="1"/>
          </p:cNvSpPr>
          <p:nvPr/>
        </p:nvSpPr>
        <p:spPr bwMode="auto">
          <a:xfrm rot="-5400000">
            <a:off x="6330951" y="2781300"/>
            <a:ext cx="17700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b="1">
                <a:solidFill>
                  <a:srgbClr val="FF0000"/>
                </a:solidFill>
                <a:latin typeface="Arial" panose="020B0604020202020204" pitchFamily="34" charset="0"/>
              </a:rPr>
              <a:t> collision</a:t>
            </a:r>
            <a:endParaRPr lang="el-GR" altLang="el-GR" sz="1200" b="1">
              <a:solidFill>
                <a:srgbClr val="FF0000"/>
              </a:solidFill>
              <a:latin typeface="Arial" panose="020B0604020202020204" pitchFamily="34" charset="0"/>
            </a:endParaRPr>
          </a:p>
        </p:txBody>
      </p:sp>
      <p:sp>
        <p:nvSpPr>
          <p:cNvPr id="97" name="Text Box 91"/>
          <p:cNvSpPr txBox="1">
            <a:spLocks noChangeArrowheads="1"/>
          </p:cNvSpPr>
          <p:nvPr/>
        </p:nvSpPr>
        <p:spPr bwMode="auto">
          <a:xfrm rot="-5400000">
            <a:off x="5219701" y="2781300"/>
            <a:ext cx="17700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b="1">
                <a:solidFill>
                  <a:schemeClr val="folHlink"/>
                </a:solidFill>
                <a:latin typeface="Arial" panose="020B0604020202020204" pitchFamily="34" charset="0"/>
              </a:rPr>
              <a:t> </a:t>
            </a:r>
            <a:r>
              <a:rPr lang="en-US" altLang="el-GR" sz="1200" b="1">
                <a:solidFill>
                  <a:srgbClr val="00B050"/>
                </a:solidFill>
                <a:latin typeface="Arial" panose="020B0604020202020204" pitchFamily="34" charset="0"/>
              </a:rPr>
              <a:t>succesful transmission</a:t>
            </a:r>
            <a:endParaRPr lang="el-GR" altLang="el-GR" sz="1200" b="1">
              <a:solidFill>
                <a:srgbClr val="00B050"/>
              </a:solidFill>
              <a:latin typeface="Arial" panose="020B0604020202020204" pitchFamily="34" charset="0"/>
            </a:endParaRPr>
          </a:p>
        </p:txBody>
      </p:sp>
      <p:grpSp>
        <p:nvGrpSpPr>
          <p:cNvPr id="20" name="Group 19"/>
          <p:cNvGrpSpPr>
            <a:grpSpLocks/>
          </p:cNvGrpSpPr>
          <p:nvPr/>
        </p:nvGrpSpPr>
        <p:grpSpPr bwMode="auto">
          <a:xfrm>
            <a:off x="5456238" y="1577975"/>
            <a:ext cx="1708150" cy="2197100"/>
            <a:chOff x="5455444" y="1578278"/>
            <a:chExt cx="1708844" cy="2196499"/>
          </a:xfrm>
        </p:grpSpPr>
        <p:cxnSp>
          <p:nvCxnSpPr>
            <p:cNvPr id="101446" name="Straight Arrow Connector 14"/>
            <p:cNvCxnSpPr>
              <a:cxnSpLocks noChangeShapeType="1"/>
            </p:cNvCxnSpPr>
            <p:nvPr/>
          </p:nvCxnSpPr>
          <p:spPr bwMode="auto">
            <a:xfrm>
              <a:off x="5455444" y="1772816"/>
              <a:ext cx="366712"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1447" name="Straight Arrow Connector 98"/>
            <p:cNvCxnSpPr>
              <a:cxnSpLocks noChangeShapeType="1"/>
            </p:cNvCxnSpPr>
            <p:nvPr/>
          </p:nvCxnSpPr>
          <p:spPr bwMode="auto">
            <a:xfrm flipH="1">
              <a:off x="6380234" y="1772816"/>
              <a:ext cx="358428"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1448" name="TextBox 16"/>
            <p:cNvSpPr txBox="1">
              <a:spLocks noChangeArrowheads="1"/>
            </p:cNvSpPr>
            <p:nvPr/>
          </p:nvSpPr>
          <p:spPr bwMode="auto">
            <a:xfrm>
              <a:off x="6692743" y="1578278"/>
              <a:ext cx="4715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a:t>T</a:t>
              </a:r>
              <a:r>
                <a:rPr lang="en-US" altLang="en-US" sz="1800" baseline="-25000"/>
                <a:t>p</a:t>
              </a:r>
            </a:p>
          </p:txBody>
        </p:sp>
        <p:sp>
          <p:nvSpPr>
            <p:cNvPr id="101449" name="Line 58"/>
            <p:cNvSpPr>
              <a:spLocks noChangeShapeType="1"/>
            </p:cNvSpPr>
            <p:nvPr/>
          </p:nvSpPr>
          <p:spPr bwMode="auto">
            <a:xfrm flipH="1">
              <a:off x="6372199" y="1630840"/>
              <a:ext cx="7963" cy="2143937"/>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8"/>
          <p:cNvGrpSpPr>
            <a:grpSpLocks/>
          </p:cNvGrpSpPr>
          <p:nvPr/>
        </p:nvGrpSpPr>
        <p:grpSpPr bwMode="auto">
          <a:xfrm>
            <a:off x="1547813" y="1628775"/>
            <a:ext cx="1335087" cy="338138"/>
            <a:chOff x="1547664" y="1628800"/>
            <a:chExt cx="1335641" cy="338554"/>
          </a:xfrm>
        </p:grpSpPr>
        <p:cxnSp>
          <p:nvCxnSpPr>
            <p:cNvPr id="101443" name="Straight Arrow Connector 103"/>
            <p:cNvCxnSpPr>
              <a:cxnSpLocks noChangeShapeType="1"/>
            </p:cNvCxnSpPr>
            <p:nvPr/>
          </p:nvCxnSpPr>
          <p:spPr bwMode="auto">
            <a:xfrm>
              <a:off x="1547664" y="1823338"/>
              <a:ext cx="366712"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1444" name="Straight Arrow Connector 104"/>
            <p:cNvCxnSpPr>
              <a:cxnSpLocks noChangeShapeType="1"/>
            </p:cNvCxnSpPr>
            <p:nvPr/>
          </p:nvCxnSpPr>
          <p:spPr bwMode="auto">
            <a:xfrm flipH="1">
              <a:off x="2123728" y="1823338"/>
              <a:ext cx="358428"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1445" name="TextBox 105"/>
            <p:cNvSpPr txBox="1">
              <a:spLocks noChangeArrowheads="1"/>
            </p:cNvSpPr>
            <p:nvPr/>
          </p:nvSpPr>
          <p:spPr bwMode="auto">
            <a:xfrm>
              <a:off x="2411760" y="1628800"/>
              <a:ext cx="4715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a:t>a</a:t>
              </a:r>
              <a:endParaRPr lang="en-US" altLang="en-US" sz="1800" baseline="-25000"/>
            </a:p>
          </p:txBody>
        </p:sp>
      </p:grpSp>
      <p:sp>
        <p:nvSpPr>
          <p:cNvPr id="107" name="Text Box 85"/>
          <p:cNvSpPr txBox="1">
            <a:spLocks noChangeArrowheads="1"/>
          </p:cNvSpPr>
          <p:nvPr/>
        </p:nvSpPr>
        <p:spPr bwMode="auto">
          <a:xfrm>
            <a:off x="862013" y="5837238"/>
            <a:ext cx="2647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dirty="0">
                <a:solidFill>
                  <a:srgbClr val="FF0000"/>
                </a:solidFill>
                <a:latin typeface="Arial" panose="020B0604020202020204" pitchFamily="34" charset="0"/>
              </a:rPr>
              <a:t> </a:t>
            </a:r>
            <a:r>
              <a:rPr lang="en-US" altLang="el-GR" sz="1200" i="1" dirty="0" err="1">
                <a:solidFill>
                  <a:srgbClr val="FF0000"/>
                </a:solidFill>
                <a:latin typeface="Arial" panose="020B0604020202020204" pitchFamily="34" charset="0"/>
              </a:rPr>
              <a:t>T</a:t>
            </a:r>
            <a:r>
              <a:rPr lang="en-US" altLang="el-GR" sz="1400" i="1" baseline="-25000" dirty="0" err="1">
                <a:solidFill>
                  <a:srgbClr val="FF0000"/>
                </a:solidFill>
                <a:latin typeface="Arial" panose="020B0604020202020204" pitchFamily="34" charset="0"/>
              </a:rPr>
              <a:t>p</a:t>
            </a:r>
            <a:r>
              <a:rPr lang="en-US" altLang="el-GR" sz="1200" i="1" dirty="0">
                <a:solidFill>
                  <a:srgbClr val="FF0000"/>
                </a:solidFill>
                <a:latin typeface="Arial" panose="020B0604020202020204" pitchFamily="34" charset="0"/>
              </a:rPr>
              <a:t>=Packet </a:t>
            </a:r>
            <a:r>
              <a:rPr lang="en-US" altLang="el-GR" sz="1200" i="1" dirty="0" err="1">
                <a:solidFill>
                  <a:srgbClr val="FF0000"/>
                </a:solidFill>
                <a:latin typeface="Arial" panose="020B0604020202020204" pitchFamily="34" charset="0"/>
              </a:rPr>
              <a:t>Transmition</a:t>
            </a:r>
            <a:r>
              <a:rPr lang="en-US" altLang="el-GR" sz="1200" i="1" dirty="0">
                <a:solidFill>
                  <a:srgbClr val="FF0000"/>
                </a:solidFill>
                <a:latin typeface="Arial" panose="020B0604020202020204" pitchFamily="34" charset="0"/>
              </a:rPr>
              <a:t> time</a:t>
            </a:r>
            <a:endParaRPr lang="el-GR" altLang="el-GR" sz="1200" i="1" dirty="0">
              <a:solidFill>
                <a:srgbClr val="FF0000"/>
              </a:solidFill>
              <a:latin typeface="Arial" panose="020B0604020202020204" pitchFamily="34" charset="0"/>
            </a:endParaRPr>
          </a:p>
        </p:txBody>
      </p:sp>
      <p:sp>
        <p:nvSpPr>
          <p:cNvPr id="108" name="Text Box 85"/>
          <p:cNvSpPr txBox="1">
            <a:spLocks noChangeArrowheads="1"/>
          </p:cNvSpPr>
          <p:nvPr/>
        </p:nvSpPr>
        <p:spPr bwMode="auto">
          <a:xfrm>
            <a:off x="862013" y="6053138"/>
            <a:ext cx="2362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l-GR" sz="1200" dirty="0">
                <a:solidFill>
                  <a:srgbClr val="FF0000"/>
                </a:solidFill>
                <a:latin typeface="Arial" panose="020B0604020202020204" pitchFamily="34" charset="0"/>
              </a:rPr>
              <a:t> </a:t>
            </a:r>
            <a:r>
              <a:rPr lang="en-US" altLang="el-GR" sz="1200" i="1" dirty="0">
                <a:solidFill>
                  <a:srgbClr val="FF0000"/>
                </a:solidFill>
                <a:latin typeface="Arial" panose="020B0604020202020204" pitchFamily="34" charset="0"/>
              </a:rPr>
              <a:t>a/</a:t>
            </a:r>
            <a:r>
              <a:rPr lang="en-US" altLang="el-GR" sz="1200" i="1" dirty="0" err="1">
                <a:solidFill>
                  <a:srgbClr val="FF0000"/>
                </a:solidFill>
                <a:latin typeface="Arial" panose="020B0604020202020204" pitchFamily="34" charset="0"/>
              </a:rPr>
              <a:t>T</a:t>
            </a:r>
            <a:r>
              <a:rPr lang="en-US" altLang="el-GR" sz="1400" i="1" baseline="-25000" dirty="0" err="1">
                <a:solidFill>
                  <a:srgbClr val="FF0000"/>
                </a:solidFill>
                <a:latin typeface="Arial" panose="020B0604020202020204" pitchFamily="34" charset="0"/>
              </a:rPr>
              <a:t>p</a:t>
            </a:r>
            <a:r>
              <a:rPr lang="en-US" altLang="el-GR" sz="1200" i="1" dirty="0">
                <a:solidFill>
                  <a:srgbClr val="FF0000"/>
                </a:solidFill>
                <a:latin typeface="Arial" panose="020B0604020202020204" pitchFamily="34" charset="0"/>
              </a:rPr>
              <a:t> </a:t>
            </a:r>
            <a:r>
              <a:rPr lang="el-GR" altLang="el-GR" sz="1200" i="1" dirty="0">
                <a:solidFill>
                  <a:srgbClr val="FF0000"/>
                </a:solidFill>
                <a:latin typeface="Arial" panose="020B0604020202020204" pitchFamily="34" charset="0"/>
              </a:rPr>
              <a:t>&lt;&lt;1 για καλή απόδοση </a:t>
            </a:r>
          </a:p>
        </p:txBody>
      </p:sp>
      <p:sp>
        <p:nvSpPr>
          <p:cNvPr id="9" name="Freeform 8"/>
          <p:cNvSpPr/>
          <p:nvPr/>
        </p:nvSpPr>
        <p:spPr>
          <a:xfrm>
            <a:off x="809134" y="2953512"/>
            <a:ext cx="205850" cy="2715768"/>
          </a:xfrm>
          <a:custGeom>
            <a:avLst/>
            <a:gdLst>
              <a:gd name="connsiteX0" fmla="*/ 205850 w 205850"/>
              <a:gd name="connsiteY0" fmla="*/ 0 h 2715768"/>
              <a:gd name="connsiteX1" fmla="*/ 68690 w 205850"/>
              <a:gd name="connsiteY1" fmla="*/ 356616 h 2715768"/>
              <a:gd name="connsiteX2" fmla="*/ 13826 w 205850"/>
              <a:gd name="connsiteY2" fmla="*/ 1426464 h 2715768"/>
              <a:gd name="connsiteX3" fmla="*/ 13826 w 205850"/>
              <a:gd name="connsiteY3" fmla="*/ 2194560 h 2715768"/>
              <a:gd name="connsiteX4" fmla="*/ 169274 w 205850"/>
              <a:gd name="connsiteY4" fmla="*/ 2715768 h 2715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50" h="2715768">
                <a:moveTo>
                  <a:pt x="205850" y="0"/>
                </a:moveTo>
                <a:cubicBezTo>
                  <a:pt x="153272" y="59436"/>
                  <a:pt x="100694" y="118872"/>
                  <a:pt x="68690" y="356616"/>
                </a:cubicBezTo>
                <a:cubicBezTo>
                  <a:pt x="36686" y="594360"/>
                  <a:pt x="22970" y="1120140"/>
                  <a:pt x="13826" y="1426464"/>
                </a:cubicBezTo>
                <a:cubicBezTo>
                  <a:pt x="4682" y="1732788"/>
                  <a:pt x="-12082" y="1979676"/>
                  <a:pt x="13826" y="2194560"/>
                </a:cubicBezTo>
                <a:cubicBezTo>
                  <a:pt x="39734" y="2409444"/>
                  <a:pt x="104504" y="2562606"/>
                  <a:pt x="169274" y="2715768"/>
                </a:cubicBezTo>
              </a:path>
            </a:pathLst>
          </a:custGeom>
          <a:ln>
            <a:solidFill>
              <a:srgbClr val="FF0000"/>
            </a:solidFill>
            <a:prstDash val="sysDash"/>
            <a:tailEnd type="stealth" w="lg"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nvGrpSpPr>
          <p:cNvPr id="23" name="Group 22"/>
          <p:cNvGrpSpPr/>
          <p:nvPr/>
        </p:nvGrpSpPr>
        <p:grpSpPr>
          <a:xfrm>
            <a:off x="2590800" y="1048035"/>
            <a:ext cx="4267200" cy="2685765"/>
            <a:chOff x="2590800" y="1063911"/>
            <a:chExt cx="4267200" cy="2685765"/>
          </a:xfrm>
        </p:grpSpPr>
        <p:grpSp>
          <p:nvGrpSpPr>
            <p:cNvPr id="22" name="Group 21"/>
            <p:cNvGrpSpPr/>
            <p:nvPr/>
          </p:nvGrpSpPr>
          <p:grpSpPr>
            <a:xfrm>
              <a:off x="2590800" y="1063911"/>
              <a:ext cx="4267200" cy="2685765"/>
              <a:chOff x="2590800" y="1063911"/>
              <a:chExt cx="4267200" cy="2685765"/>
            </a:xfrm>
          </p:grpSpPr>
          <p:sp>
            <p:nvSpPr>
              <p:cNvPr id="7" name="TextBox 6"/>
              <p:cNvSpPr txBox="1"/>
              <p:nvPr/>
            </p:nvSpPr>
            <p:spPr>
              <a:xfrm>
                <a:off x="2909888" y="1063911"/>
                <a:ext cx="3948112" cy="584775"/>
              </a:xfrm>
              <a:prstGeom prst="rect">
                <a:avLst/>
              </a:prstGeom>
              <a:noFill/>
            </p:spPr>
            <p:txBody>
              <a:bodyPr wrap="square" rtlCol="0">
                <a:spAutoFit/>
              </a:bodyPr>
              <a:lstStyle/>
              <a:p>
                <a:r>
                  <a:rPr lang="en-US" sz="1600" dirty="0">
                    <a:solidFill>
                      <a:srgbClr val="FF0000"/>
                    </a:solidFill>
                  </a:rPr>
                  <a:t>CD: </a:t>
                </a:r>
                <a:r>
                  <a:rPr lang="el-GR" sz="1600" dirty="0">
                    <a:solidFill>
                      <a:srgbClr val="FF0000"/>
                    </a:solidFill>
                  </a:rPr>
                  <a:t>η διάρκεια της σύγκρουσης μικρότερη από την διάρκεια επιτυχούς μετάδοσης</a:t>
                </a:r>
                <a:endParaRPr lang="en-US" sz="1600" dirty="0">
                  <a:solidFill>
                    <a:srgbClr val="FF0000"/>
                  </a:solidFill>
                </a:endParaRPr>
              </a:p>
            </p:txBody>
          </p:sp>
          <p:cxnSp>
            <p:nvCxnSpPr>
              <p:cNvPr id="16" name="Straight Arrow Connector 15"/>
              <p:cNvCxnSpPr/>
              <p:nvPr/>
            </p:nvCxnSpPr>
            <p:spPr>
              <a:xfrm flipH="1">
                <a:off x="2590800" y="1628775"/>
                <a:ext cx="917575" cy="2120901"/>
              </a:xfrm>
              <a:prstGeom prst="straightConnector1">
                <a:avLst/>
              </a:prstGeom>
              <a:ln>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a:stCxn id="7" idx="2"/>
            </p:cNvCxnSpPr>
            <p:nvPr/>
          </p:nvCxnSpPr>
          <p:spPr>
            <a:xfrm flipH="1">
              <a:off x="4432300" y="1648686"/>
              <a:ext cx="451644" cy="2093052"/>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8133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53" presetClass="entr" presetSubtype="0" fill="hold" grpId="0" nodeType="afterEffect">
                                  <p:stCondLst>
                                    <p:cond delay="0"/>
                                  </p:stCondLst>
                                  <p:childTnLst>
                                    <p:set>
                                      <p:cBhvr>
                                        <p:cTn id="15" dur="1" fill="hold">
                                          <p:stCondLst>
                                            <p:cond delay="0"/>
                                          </p:stCondLst>
                                        </p:cTn>
                                        <p:tgtEl>
                                          <p:spTgt spid="19541"/>
                                        </p:tgtEl>
                                        <p:attrNameLst>
                                          <p:attrName>style.visibility</p:attrName>
                                        </p:attrNameLst>
                                      </p:cBhvr>
                                      <p:to>
                                        <p:strVal val="visible"/>
                                      </p:to>
                                    </p:set>
                                    <p:anim calcmode="lin" valueType="num">
                                      <p:cBhvr>
                                        <p:cTn id="16" dur="500" fill="hold"/>
                                        <p:tgtEl>
                                          <p:spTgt spid="19541"/>
                                        </p:tgtEl>
                                        <p:attrNameLst>
                                          <p:attrName>ppt_w</p:attrName>
                                        </p:attrNameLst>
                                      </p:cBhvr>
                                      <p:tavLst>
                                        <p:tav tm="0">
                                          <p:val>
                                            <p:fltVal val="0"/>
                                          </p:val>
                                        </p:tav>
                                        <p:tav tm="100000">
                                          <p:val>
                                            <p:strVal val="#ppt_w"/>
                                          </p:val>
                                        </p:tav>
                                      </p:tavLst>
                                    </p:anim>
                                    <p:anim calcmode="lin" valueType="num">
                                      <p:cBhvr>
                                        <p:cTn id="17" dur="500" fill="hold"/>
                                        <p:tgtEl>
                                          <p:spTgt spid="19541"/>
                                        </p:tgtEl>
                                        <p:attrNameLst>
                                          <p:attrName>ppt_h</p:attrName>
                                        </p:attrNameLst>
                                      </p:cBhvr>
                                      <p:tavLst>
                                        <p:tav tm="0">
                                          <p:val>
                                            <p:fltVal val="0"/>
                                          </p:val>
                                        </p:tav>
                                        <p:tav tm="100000">
                                          <p:val>
                                            <p:strVal val="#ppt_h"/>
                                          </p:val>
                                        </p:tav>
                                      </p:tavLst>
                                    </p:anim>
                                    <p:animEffect transition="in" filter="fade">
                                      <p:cBhvr>
                                        <p:cTn id="18" dur="500"/>
                                        <p:tgtEl>
                                          <p:spTgt spid="19541"/>
                                        </p:tgtEl>
                                      </p:cBhvr>
                                    </p:animEffect>
                                  </p:childTnLst>
                                </p:cTn>
                              </p:par>
                            </p:childTnLst>
                          </p:cTn>
                        </p:par>
                        <p:par>
                          <p:cTn id="19" fill="hold">
                            <p:stCondLst>
                              <p:cond delay="1000"/>
                            </p:stCondLst>
                            <p:childTnLst>
                              <p:par>
                                <p:cTn id="20" presetID="53" presetClass="entr" presetSubtype="0" fill="hold" grpId="0" nodeType="afterEffect">
                                  <p:stCondLst>
                                    <p:cond delay="0"/>
                                  </p:stCondLst>
                                  <p:childTnLst>
                                    <p:set>
                                      <p:cBhvr>
                                        <p:cTn id="21" dur="1" fill="hold">
                                          <p:stCondLst>
                                            <p:cond delay="0"/>
                                          </p:stCondLst>
                                        </p:cTn>
                                        <p:tgtEl>
                                          <p:spTgt spid="19489"/>
                                        </p:tgtEl>
                                        <p:attrNameLst>
                                          <p:attrName>style.visibility</p:attrName>
                                        </p:attrNameLst>
                                      </p:cBhvr>
                                      <p:to>
                                        <p:strVal val="visible"/>
                                      </p:to>
                                    </p:set>
                                    <p:anim calcmode="lin" valueType="num">
                                      <p:cBhvr>
                                        <p:cTn id="22" dur="500" fill="hold"/>
                                        <p:tgtEl>
                                          <p:spTgt spid="19489"/>
                                        </p:tgtEl>
                                        <p:attrNameLst>
                                          <p:attrName>ppt_w</p:attrName>
                                        </p:attrNameLst>
                                      </p:cBhvr>
                                      <p:tavLst>
                                        <p:tav tm="0">
                                          <p:val>
                                            <p:fltVal val="0"/>
                                          </p:val>
                                        </p:tav>
                                        <p:tav tm="100000">
                                          <p:val>
                                            <p:strVal val="#ppt_w"/>
                                          </p:val>
                                        </p:tav>
                                      </p:tavLst>
                                    </p:anim>
                                    <p:anim calcmode="lin" valueType="num">
                                      <p:cBhvr>
                                        <p:cTn id="23" dur="500" fill="hold"/>
                                        <p:tgtEl>
                                          <p:spTgt spid="19489"/>
                                        </p:tgtEl>
                                        <p:attrNameLst>
                                          <p:attrName>ppt_h</p:attrName>
                                        </p:attrNameLst>
                                      </p:cBhvr>
                                      <p:tavLst>
                                        <p:tav tm="0">
                                          <p:val>
                                            <p:fltVal val="0"/>
                                          </p:val>
                                        </p:tav>
                                        <p:tav tm="100000">
                                          <p:val>
                                            <p:strVal val="#ppt_h"/>
                                          </p:val>
                                        </p:tav>
                                      </p:tavLst>
                                    </p:anim>
                                    <p:animEffect transition="in" filter="fade">
                                      <p:cBhvr>
                                        <p:cTn id="24" dur="500"/>
                                        <p:tgtEl>
                                          <p:spTgt spid="19489"/>
                                        </p:tgtEl>
                                      </p:cBhvr>
                                    </p:animEffect>
                                  </p:childTnLst>
                                </p:cTn>
                              </p:par>
                            </p:childTnLst>
                          </p:cTn>
                        </p:par>
                        <p:par>
                          <p:cTn id="25" fill="hold">
                            <p:stCondLst>
                              <p:cond delay="1500"/>
                            </p:stCondLst>
                            <p:childTnLst>
                              <p:par>
                                <p:cTn id="26" presetID="53" presetClass="entr" presetSubtype="0" fill="hold" grpId="0" nodeType="afterEffect">
                                  <p:stCondLst>
                                    <p:cond delay="0"/>
                                  </p:stCondLst>
                                  <p:childTnLst>
                                    <p:set>
                                      <p:cBhvr>
                                        <p:cTn id="27" dur="1" fill="hold">
                                          <p:stCondLst>
                                            <p:cond delay="0"/>
                                          </p:stCondLst>
                                        </p:cTn>
                                        <p:tgtEl>
                                          <p:spTgt spid="19490"/>
                                        </p:tgtEl>
                                        <p:attrNameLst>
                                          <p:attrName>style.visibility</p:attrName>
                                        </p:attrNameLst>
                                      </p:cBhvr>
                                      <p:to>
                                        <p:strVal val="visible"/>
                                      </p:to>
                                    </p:set>
                                    <p:anim calcmode="lin" valueType="num">
                                      <p:cBhvr>
                                        <p:cTn id="28" dur="500" fill="hold"/>
                                        <p:tgtEl>
                                          <p:spTgt spid="19490"/>
                                        </p:tgtEl>
                                        <p:attrNameLst>
                                          <p:attrName>ppt_w</p:attrName>
                                        </p:attrNameLst>
                                      </p:cBhvr>
                                      <p:tavLst>
                                        <p:tav tm="0">
                                          <p:val>
                                            <p:fltVal val="0"/>
                                          </p:val>
                                        </p:tav>
                                        <p:tav tm="100000">
                                          <p:val>
                                            <p:strVal val="#ppt_w"/>
                                          </p:val>
                                        </p:tav>
                                      </p:tavLst>
                                    </p:anim>
                                    <p:anim calcmode="lin" valueType="num">
                                      <p:cBhvr>
                                        <p:cTn id="29" dur="500" fill="hold"/>
                                        <p:tgtEl>
                                          <p:spTgt spid="19490"/>
                                        </p:tgtEl>
                                        <p:attrNameLst>
                                          <p:attrName>ppt_h</p:attrName>
                                        </p:attrNameLst>
                                      </p:cBhvr>
                                      <p:tavLst>
                                        <p:tav tm="0">
                                          <p:val>
                                            <p:fltVal val="0"/>
                                          </p:val>
                                        </p:tav>
                                        <p:tav tm="100000">
                                          <p:val>
                                            <p:strVal val="#ppt_h"/>
                                          </p:val>
                                        </p:tav>
                                      </p:tavLst>
                                    </p:anim>
                                    <p:animEffect transition="in" filter="fade">
                                      <p:cBhvr>
                                        <p:cTn id="30" dur="500"/>
                                        <p:tgtEl>
                                          <p:spTgt spid="19490"/>
                                        </p:tgtEl>
                                      </p:cBhvr>
                                    </p:animEffect>
                                  </p:childTnLst>
                                </p:cTn>
                              </p:par>
                            </p:childTnLst>
                          </p:cTn>
                        </p:par>
                        <p:par>
                          <p:cTn id="31" fill="hold">
                            <p:stCondLst>
                              <p:cond delay="2000"/>
                            </p:stCondLst>
                            <p:childTnLst>
                              <p:par>
                                <p:cTn id="32" presetID="53" presetClass="entr" presetSubtype="0" fill="hold" grpId="0" nodeType="afterEffect">
                                  <p:stCondLst>
                                    <p:cond delay="0"/>
                                  </p:stCondLst>
                                  <p:childTnLst>
                                    <p:set>
                                      <p:cBhvr>
                                        <p:cTn id="33" dur="1" fill="hold">
                                          <p:stCondLst>
                                            <p:cond delay="0"/>
                                          </p:stCondLst>
                                        </p:cTn>
                                        <p:tgtEl>
                                          <p:spTgt spid="19491"/>
                                        </p:tgtEl>
                                        <p:attrNameLst>
                                          <p:attrName>style.visibility</p:attrName>
                                        </p:attrNameLst>
                                      </p:cBhvr>
                                      <p:to>
                                        <p:strVal val="visible"/>
                                      </p:to>
                                    </p:set>
                                    <p:anim calcmode="lin" valueType="num">
                                      <p:cBhvr>
                                        <p:cTn id="34" dur="500" fill="hold"/>
                                        <p:tgtEl>
                                          <p:spTgt spid="19491"/>
                                        </p:tgtEl>
                                        <p:attrNameLst>
                                          <p:attrName>ppt_w</p:attrName>
                                        </p:attrNameLst>
                                      </p:cBhvr>
                                      <p:tavLst>
                                        <p:tav tm="0">
                                          <p:val>
                                            <p:fltVal val="0"/>
                                          </p:val>
                                        </p:tav>
                                        <p:tav tm="100000">
                                          <p:val>
                                            <p:strVal val="#ppt_w"/>
                                          </p:val>
                                        </p:tav>
                                      </p:tavLst>
                                    </p:anim>
                                    <p:anim calcmode="lin" valueType="num">
                                      <p:cBhvr>
                                        <p:cTn id="35" dur="500" fill="hold"/>
                                        <p:tgtEl>
                                          <p:spTgt spid="19491"/>
                                        </p:tgtEl>
                                        <p:attrNameLst>
                                          <p:attrName>ppt_h</p:attrName>
                                        </p:attrNameLst>
                                      </p:cBhvr>
                                      <p:tavLst>
                                        <p:tav tm="0">
                                          <p:val>
                                            <p:fltVal val="0"/>
                                          </p:val>
                                        </p:tav>
                                        <p:tav tm="100000">
                                          <p:val>
                                            <p:strVal val="#ppt_h"/>
                                          </p:val>
                                        </p:tav>
                                      </p:tavLst>
                                    </p:anim>
                                    <p:animEffect transition="in" filter="fade">
                                      <p:cBhvr>
                                        <p:cTn id="36" dur="500"/>
                                        <p:tgtEl>
                                          <p:spTgt spid="19491"/>
                                        </p:tgtEl>
                                      </p:cBhvr>
                                    </p:animEffect>
                                  </p:childTnLst>
                                </p:cTn>
                              </p:par>
                            </p:childTnLst>
                          </p:cTn>
                        </p:par>
                        <p:par>
                          <p:cTn id="37" fill="hold">
                            <p:stCondLst>
                              <p:cond delay="2500"/>
                            </p:stCondLst>
                            <p:childTnLst>
                              <p:par>
                                <p:cTn id="38" presetID="53" presetClass="entr" presetSubtype="0" fill="hold" grpId="0" nodeType="afterEffect">
                                  <p:stCondLst>
                                    <p:cond delay="0"/>
                                  </p:stCondLst>
                                  <p:childTnLst>
                                    <p:set>
                                      <p:cBhvr>
                                        <p:cTn id="39" dur="1" fill="hold">
                                          <p:stCondLst>
                                            <p:cond delay="0"/>
                                          </p:stCondLst>
                                        </p:cTn>
                                        <p:tgtEl>
                                          <p:spTgt spid="19492"/>
                                        </p:tgtEl>
                                        <p:attrNameLst>
                                          <p:attrName>style.visibility</p:attrName>
                                        </p:attrNameLst>
                                      </p:cBhvr>
                                      <p:to>
                                        <p:strVal val="visible"/>
                                      </p:to>
                                    </p:set>
                                    <p:anim calcmode="lin" valueType="num">
                                      <p:cBhvr>
                                        <p:cTn id="40" dur="500" fill="hold"/>
                                        <p:tgtEl>
                                          <p:spTgt spid="19492"/>
                                        </p:tgtEl>
                                        <p:attrNameLst>
                                          <p:attrName>ppt_w</p:attrName>
                                        </p:attrNameLst>
                                      </p:cBhvr>
                                      <p:tavLst>
                                        <p:tav tm="0">
                                          <p:val>
                                            <p:fltVal val="0"/>
                                          </p:val>
                                        </p:tav>
                                        <p:tav tm="100000">
                                          <p:val>
                                            <p:strVal val="#ppt_w"/>
                                          </p:val>
                                        </p:tav>
                                      </p:tavLst>
                                    </p:anim>
                                    <p:anim calcmode="lin" valueType="num">
                                      <p:cBhvr>
                                        <p:cTn id="41" dur="500" fill="hold"/>
                                        <p:tgtEl>
                                          <p:spTgt spid="19492"/>
                                        </p:tgtEl>
                                        <p:attrNameLst>
                                          <p:attrName>ppt_h</p:attrName>
                                        </p:attrNameLst>
                                      </p:cBhvr>
                                      <p:tavLst>
                                        <p:tav tm="0">
                                          <p:val>
                                            <p:fltVal val="0"/>
                                          </p:val>
                                        </p:tav>
                                        <p:tav tm="100000">
                                          <p:val>
                                            <p:strVal val="#ppt_h"/>
                                          </p:val>
                                        </p:tav>
                                      </p:tavLst>
                                    </p:anim>
                                    <p:animEffect transition="in" filter="fade">
                                      <p:cBhvr>
                                        <p:cTn id="42" dur="500"/>
                                        <p:tgtEl>
                                          <p:spTgt spid="19492"/>
                                        </p:tgtEl>
                                      </p:cBhvr>
                                    </p:animEffect>
                                  </p:childTnLst>
                                </p:cTn>
                              </p:par>
                            </p:childTnLst>
                          </p:cTn>
                        </p:par>
                        <p:par>
                          <p:cTn id="43" fill="hold">
                            <p:stCondLst>
                              <p:cond delay="3000"/>
                            </p:stCondLst>
                            <p:childTnLst>
                              <p:par>
                                <p:cTn id="44" presetID="53" presetClass="entr" presetSubtype="0" fill="hold" grpId="0" nodeType="afterEffect">
                                  <p:stCondLst>
                                    <p:cond delay="0"/>
                                  </p:stCondLst>
                                  <p:childTnLst>
                                    <p:set>
                                      <p:cBhvr>
                                        <p:cTn id="45" dur="1" fill="hold">
                                          <p:stCondLst>
                                            <p:cond delay="0"/>
                                          </p:stCondLst>
                                        </p:cTn>
                                        <p:tgtEl>
                                          <p:spTgt spid="19493"/>
                                        </p:tgtEl>
                                        <p:attrNameLst>
                                          <p:attrName>style.visibility</p:attrName>
                                        </p:attrNameLst>
                                      </p:cBhvr>
                                      <p:to>
                                        <p:strVal val="visible"/>
                                      </p:to>
                                    </p:set>
                                    <p:anim calcmode="lin" valueType="num">
                                      <p:cBhvr>
                                        <p:cTn id="46" dur="500" fill="hold"/>
                                        <p:tgtEl>
                                          <p:spTgt spid="19493"/>
                                        </p:tgtEl>
                                        <p:attrNameLst>
                                          <p:attrName>ppt_w</p:attrName>
                                        </p:attrNameLst>
                                      </p:cBhvr>
                                      <p:tavLst>
                                        <p:tav tm="0">
                                          <p:val>
                                            <p:fltVal val="0"/>
                                          </p:val>
                                        </p:tav>
                                        <p:tav tm="100000">
                                          <p:val>
                                            <p:strVal val="#ppt_w"/>
                                          </p:val>
                                        </p:tav>
                                      </p:tavLst>
                                    </p:anim>
                                    <p:anim calcmode="lin" valueType="num">
                                      <p:cBhvr>
                                        <p:cTn id="47" dur="500" fill="hold"/>
                                        <p:tgtEl>
                                          <p:spTgt spid="19493"/>
                                        </p:tgtEl>
                                        <p:attrNameLst>
                                          <p:attrName>ppt_h</p:attrName>
                                        </p:attrNameLst>
                                      </p:cBhvr>
                                      <p:tavLst>
                                        <p:tav tm="0">
                                          <p:val>
                                            <p:fltVal val="0"/>
                                          </p:val>
                                        </p:tav>
                                        <p:tav tm="100000">
                                          <p:val>
                                            <p:strVal val="#ppt_h"/>
                                          </p:val>
                                        </p:tav>
                                      </p:tavLst>
                                    </p:anim>
                                    <p:animEffect transition="in" filter="fade">
                                      <p:cBhvr>
                                        <p:cTn id="48" dur="500"/>
                                        <p:tgtEl>
                                          <p:spTgt spid="19493"/>
                                        </p:tgtEl>
                                      </p:cBhvr>
                                    </p:animEffect>
                                  </p:childTnLst>
                                </p:cTn>
                              </p:par>
                            </p:childTnLst>
                          </p:cTn>
                        </p:par>
                        <p:par>
                          <p:cTn id="49" fill="hold">
                            <p:stCondLst>
                              <p:cond delay="3500"/>
                            </p:stCondLst>
                            <p:childTnLst>
                              <p:par>
                                <p:cTn id="50" presetID="5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par>
                          <p:cTn id="61" fill="hold">
                            <p:stCondLst>
                              <p:cond delay="4500"/>
                            </p:stCondLst>
                            <p:childTnLst>
                              <p:par>
                                <p:cTn id="62" presetID="2" presetClass="entr" presetSubtype="4"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53" presetClass="entr" presetSubtype="0" fill="hold" grpId="0" nodeType="afterEffect">
                                  <p:stCondLst>
                                    <p:cond delay="0"/>
                                  </p:stCondLst>
                                  <p:childTnLst>
                                    <p:set>
                                      <p:cBhvr>
                                        <p:cTn id="68" dur="1" fill="hold">
                                          <p:stCondLst>
                                            <p:cond delay="0"/>
                                          </p:stCondLst>
                                        </p:cTn>
                                        <p:tgtEl>
                                          <p:spTgt spid="19460"/>
                                        </p:tgtEl>
                                        <p:attrNameLst>
                                          <p:attrName>style.visibility</p:attrName>
                                        </p:attrNameLst>
                                      </p:cBhvr>
                                      <p:to>
                                        <p:strVal val="visible"/>
                                      </p:to>
                                    </p:set>
                                    <p:anim calcmode="lin" valueType="num">
                                      <p:cBhvr>
                                        <p:cTn id="69" dur="500" fill="hold"/>
                                        <p:tgtEl>
                                          <p:spTgt spid="19460"/>
                                        </p:tgtEl>
                                        <p:attrNameLst>
                                          <p:attrName>ppt_w</p:attrName>
                                        </p:attrNameLst>
                                      </p:cBhvr>
                                      <p:tavLst>
                                        <p:tav tm="0">
                                          <p:val>
                                            <p:fltVal val="0"/>
                                          </p:val>
                                        </p:tav>
                                        <p:tav tm="100000">
                                          <p:val>
                                            <p:strVal val="#ppt_w"/>
                                          </p:val>
                                        </p:tav>
                                      </p:tavLst>
                                    </p:anim>
                                    <p:anim calcmode="lin" valueType="num">
                                      <p:cBhvr>
                                        <p:cTn id="70" dur="500" fill="hold"/>
                                        <p:tgtEl>
                                          <p:spTgt spid="19460"/>
                                        </p:tgtEl>
                                        <p:attrNameLst>
                                          <p:attrName>ppt_h</p:attrName>
                                        </p:attrNameLst>
                                      </p:cBhvr>
                                      <p:tavLst>
                                        <p:tav tm="0">
                                          <p:val>
                                            <p:fltVal val="0"/>
                                          </p:val>
                                        </p:tav>
                                        <p:tav tm="100000">
                                          <p:val>
                                            <p:strVal val="#ppt_h"/>
                                          </p:val>
                                        </p:tav>
                                      </p:tavLst>
                                    </p:anim>
                                    <p:animEffect transition="in" filter="fade">
                                      <p:cBhvr>
                                        <p:cTn id="71" dur="500"/>
                                        <p:tgtEl>
                                          <p:spTgt spid="19460"/>
                                        </p:tgtEl>
                                      </p:cBhvr>
                                    </p:animEffect>
                                  </p:childTnLst>
                                </p:cTn>
                              </p:par>
                            </p:childTnLst>
                          </p:cTn>
                        </p:par>
                        <p:par>
                          <p:cTn id="72" fill="hold">
                            <p:stCondLst>
                              <p:cond delay="5500"/>
                            </p:stCondLst>
                            <p:childTnLst>
                              <p:par>
                                <p:cTn id="73" presetID="53" presetClass="entr" presetSubtype="0" fill="hold" grpId="0" nodeType="afterEffect">
                                  <p:stCondLst>
                                    <p:cond delay="0"/>
                                  </p:stCondLst>
                                  <p:childTnLst>
                                    <p:set>
                                      <p:cBhvr>
                                        <p:cTn id="74" dur="1" fill="hold">
                                          <p:stCondLst>
                                            <p:cond delay="0"/>
                                          </p:stCondLst>
                                        </p:cTn>
                                        <p:tgtEl>
                                          <p:spTgt spid="19547"/>
                                        </p:tgtEl>
                                        <p:attrNameLst>
                                          <p:attrName>style.visibility</p:attrName>
                                        </p:attrNameLst>
                                      </p:cBhvr>
                                      <p:to>
                                        <p:strVal val="visible"/>
                                      </p:to>
                                    </p:set>
                                    <p:anim calcmode="lin" valueType="num">
                                      <p:cBhvr>
                                        <p:cTn id="75" dur="500" fill="hold"/>
                                        <p:tgtEl>
                                          <p:spTgt spid="19547"/>
                                        </p:tgtEl>
                                        <p:attrNameLst>
                                          <p:attrName>ppt_w</p:attrName>
                                        </p:attrNameLst>
                                      </p:cBhvr>
                                      <p:tavLst>
                                        <p:tav tm="0">
                                          <p:val>
                                            <p:fltVal val="0"/>
                                          </p:val>
                                        </p:tav>
                                        <p:tav tm="100000">
                                          <p:val>
                                            <p:strVal val="#ppt_w"/>
                                          </p:val>
                                        </p:tav>
                                      </p:tavLst>
                                    </p:anim>
                                    <p:anim calcmode="lin" valueType="num">
                                      <p:cBhvr>
                                        <p:cTn id="76" dur="500" fill="hold"/>
                                        <p:tgtEl>
                                          <p:spTgt spid="19547"/>
                                        </p:tgtEl>
                                        <p:attrNameLst>
                                          <p:attrName>ppt_h</p:attrName>
                                        </p:attrNameLst>
                                      </p:cBhvr>
                                      <p:tavLst>
                                        <p:tav tm="0">
                                          <p:val>
                                            <p:fltVal val="0"/>
                                          </p:val>
                                        </p:tav>
                                        <p:tav tm="100000">
                                          <p:val>
                                            <p:strVal val="#ppt_h"/>
                                          </p:val>
                                        </p:tav>
                                      </p:tavLst>
                                    </p:anim>
                                    <p:animEffect transition="in" filter="fade">
                                      <p:cBhvr>
                                        <p:cTn id="77" dur="500"/>
                                        <p:tgtEl>
                                          <p:spTgt spid="19547"/>
                                        </p:tgtEl>
                                      </p:cBhvr>
                                    </p:animEffect>
                                  </p:childTnLst>
                                </p:cTn>
                              </p:par>
                            </p:childTnLst>
                          </p:cTn>
                        </p:par>
                        <p:par>
                          <p:cTn id="78" fill="hold">
                            <p:stCondLst>
                              <p:cond delay="6000"/>
                            </p:stCondLst>
                            <p:childTnLst>
                              <p:par>
                                <p:cTn id="79" presetID="53"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p:cTn id="81" dur="500" fill="hold"/>
                                        <p:tgtEl>
                                          <p:spTgt spid="5"/>
                                        </p:tgtEl>
                                        <p:attrNameLst>
                                          <p:attrName>ppt_w</p:attrName>
                                        </p:attrNameLst>
                                      </p:cBhvr>
                                      <p:tavLst>
                                        <p:tav tm="0">
                                          <p:val>
                                            <p:fltVal val="0"/>
                                          </p:val>
                                        </p:tav>
                                        <p:tav tm="100000">
                                          <p:val>
                                            <p:strVal val="#ppt_w"/>
                                          </p:val>
                                        </p:tav>
                                      </p:tavLst>
                                    </p:anim>
                                    <p:anim calcmode="lin" valueType="num">
                                      <p:cBhvr>
                                        <p:cTn id="82" dur="500" fill="hold"/>
                                        <p:tgtEl>
                                          <p:spTgt spid="5"/>
                                        </p:tgtEl>
                                        <p:attrNameLst>
                                          <p:attrName>ppt_h</p:attrName>
                                        </p:attrNameLst>
                                      </p:cBhvr>
                                      <p:tavLst>
                                        <p:tav tm="0">
                                          <p:val>
                                            <p:fltVal val="0"/>
                                          </p:val>
                                        </p:tav>
                                        <p:tav tm="100000">
                                          <p:val>
                                            <p:strVal val="#ppt_h"/>
                                          </p:val>
                                        </p:tav>
                                      </p:tavLst>
                                    </p:anim>
                                    <p:animEffect transition="in" filter="fade">
                                      <p:cBhvr>
                                        <p:cTn id="83" dur="500"/>
                                        <p:tgtEl>
                                          <p:spTgt spid="5"/>
                                        </p:tgtEl>
                                      </p:cBhvr>
                                    </p:animEffect>
                                  </p:childTnLst>
                                </p:cTn>
                              </p:par>
                            </p:childTnLst>
                          </p:cTn>
                        </p:par>
                        <p:par>
                          <p:cTn id="84" fill="hold">
                            <p:stCondLst>
                              <p:cond delay="6500"/>
                            </p:stCondLst>
                            <p:childTnLst>
                              <p:par>
                                <p:cTn id="85" presetID="53" presetClass="entr" presetSubtype="0" fill="hold" grpId="0" nodeType="afterEffect">
                                  <p:stCondLst>
                                    <p:cond delay="0"/>
                                  </p:stCondLst>
                                  <p:childTnLst>
                                    <p:set>
                                      <p:cBhvr>
                                        <p:cTn id="86" dur="1" fill="hold">
                                          <p:stCondLst>
                                            <p:cond delay="0"/>
                                          </p:stCondLst>
                                        </p:cTn>
                                        <p:tgtEl>
                                          <p:spTgt spid="19478"/>
                                        </p:tgtEl>
                                        <p:attrNameLst>
                                          <p:attrName>style.visibility</p:attrName>
                                        </p:attrNameLst>
                                      </p:cBhvr>
                                      <p:to>
                                        <p:strVal val="visible"/>
                                      </p:to>
                                    </p:set>
                                    <p:anim calcmode="lin" valueType="num">
                                      <p:cBhvr>
                                        <p:cTn id="87" dur="500" fill="hold"/>
                                        <p:tgtEl>
                                          <p:spTgt spid="19478"/>
                                        </p:tgtEl>
                                        <p:attrNameLst>
                                          <p:attrName>ppt_w</p:attrName>
                                        </p:attrNameLst>
                                      </p:cBhvr>
                                      <p:tavLst>
                                        <p:tav tm="0">
                                          <p:val>
                                            <p:fltVal val="0"/>
                                          </p:val>
                                        </p:tav>
                                        <p:tav tm="100000">
                                          <p:val>
                                            <p:strVal val="#ppt_w"/>
                                          </p:val>
                                        </p:tav>
                                      </p:tavLst>
                                    </p:anim>
                                    <p:anim calcmode="lin" valueType="num">
                                      <p:cBhvr>
                                        <p:cTn id="88" dur="500" fill="hold"/>
                                        <p:tgtEl>
                                          <p:spTgt spid="19478"/>
                                        </p:tgtEl>
                                        <p:attrNameLst>
                                          <p:attrName>ppt_h</p:attrName>
                                        </p:attrNameLst>
                                      </p:cBhvr>
                                      <p:tavLst>
                                        <p:tav tm="0">
                                          <p:val>
                                            <p:fltVal val="0"/>
                                          </p:val>
                                        </p:tav>
                                        <p:tav tm="100000">
                                          <p:val>
                                            <p:strVal val="#ppt_h"/>
                                          </p:val>
                                        </p:tav>
                                      </p:tavLst>
                                    </p:anim>
                                    <p:animEffect transition="in" filter="fade">
                                      <p:cBhvr>
                                        <p:cTn id="89" dur="500"/>
                                        <p:tgtEl>
                                          <p:spTgt spid="19478"/>
                                        </p:tgtEl>
                                      </p:cBhvr>
                                    </p:animEffect>
                                  </p:childTnLst>
                                </p:cTn>
                              </p:par>
                            </p:childTnLst>
                          </p:cTn>
                        </p:par>
                        <p:par>
                          <p:cTn id="90" fill="hold">
                            <p:stCondLst>
                              <p:cond delay="7000"/>
                            </p:stCondLst>
                            <p:childTnLst>
                              <p:par>
                                <p:cTn id="91" presetID="53" presetClass="entr" presetSubtype="0" fill="hold" grpId="1" nodeType="afterEffect">
                                  <p:stCondLst>
                                    <p:cond delay="0"/>
                                  </p:stCondLst>
                                  <p:childTnLst>
                                    <p:set>
                                      <p:cBhvr>
                                        <p:cTn id="92" dur="1" fill="hold">
                                          <p:stCondLst>
                                            <p:cond delay="0"/>
                                          </p:stCondLst>
                                        </p:cTn>
                                        <p:tgtEl>
                                          <p:spTgt spid="19478"/>
                                        </p:tgtEl>
                                        <p:attrNameLst>
                                          <p:attrName>style.visibility</p:attrName>
                                        </p:attrNameLst>
                                      </p:cBhvr>
                                      <p:to>
                                        <p:strVal val="visible"/>
                                      </p:to>
                                    </p:set>
                                    <p:anim calcmode="lin" valueType="num">
                                      <p:cBhvr>
                                        <p:cTn id="93" dur="500" fill="hold"/>
                                        <p:tgtEl>
                                          <p:spTgt spid="19478"/>
                                        </p:tgtEl>
                                        <p:attrNameLst>
                                          <p:attrName>ppt_w</p:attrName>
                                        </p:attrNameLst>
                                      </p:cBhvr>
                                      <p:tavLst>
                                        <p:tav tm="0">
                                          <p:val>
                                            <p:fltVal val="0"/>
                                          </p:val>
                                        </p:tav>
                                        <p:tav tm="100000">
                                          <p:val>
                                            <p:strVal val="#ppt_w"/>
                                          </p:val>
                                        </p:tav>
                                      </p:tavLst>
                                    </p:anim>
                                    <p:anim calcmode="lin" valueType="num">
                                      <p:cBhvr>
                                        <p:cTn id="94" dur="500" fill="hold"/>
                                        <p:tgtEl>
                                          <p:spTgt spid="19478"/>
                                        </p:tgtEl>
                                        <p:attrNameLst>
                                          <p:attrName>ppt_h</p:attrName>
                                        </p:attrNameLst>
                                      </p:cBhvr>
                                      <p:tavLst>
                                        <p:tav tm="0">
                                          <p:val>
                                            <p:fltVal val="0"/>
                                          </p:val>
                                        </p:tav>
                                        <p:tav tm="100000">
                                          <p:val>
                                            <p:strVal val="#ppt_h"/>
                                          </p:val>
                                        </p:tav>
                                      </p:tavLst>
                                    </p:anim>
                                    <p:animEffect transition="in" filter="fade">
                                      <p:cBhvr>
                                        <p:cTn id="95" dur="500"/>
                                        <p:tgtEl>
                                          <p:spTgt spid="19478"/>
                                        </p:tgtEl>
                                      </p:cBhvr>
                                    </p:animEffect>
                                  </p:childTnLst>
                                </p:cTn>
                              </p:par>
                            </p:childTnLst>
                          </p:cTn>
                        </p:par>
                        <p:par>
                          <p:cTn id="96" fill="hold">
                            <p:stCondLst>
                              <p:cond delay="7500"/>
                            </p:stCondLst>
                            <p:childTnLst>
                              <p:par>
                                <p:cTn id="97" presetID="53" presetClass="entr" presetSubtype="0" fill="hold" grpId="0" nodeType="afterEffect">
                                  <p:stCondLst>
                                    <p:cond delay="0"/>
                                  </p:stCondLst>
                                  <p:childTnLst>
                                    <p:set>
                                      <p:cBhvr>
                                        <p:cTn id="98" dur="1" fill="hold">
                                          <p:stCondLst>
                                            <p:cond delay="0"/>
                                          </p:stCondLst>
                                        </p:cTn>
                                        <p:tgtEl>
                                          <p:spTgt spid="19479"/>
                                        </p:tgtEl>
                                        <p:attrNameLst>
                                          <p:attrName>style.visibility</p:attrName>
                                        </p:attrNameLst>
                                      </p:cBhvr>
                                      <p:to>
                                        <p:strVal val="visible"/>
                                      </p:to>
                                    </p:set>
                                    <p:anim calcmode="lin" valueType="num">
                                      <p:cBhvr>
                                        <p:cTn id="99" dur="500" fill="hold"/>
                                        <p:tgtEl>
                                          <p:spTgt spid="19479"/>
                                        </p:tgtEl>
                                        <p:attrNameLst>
                                          <p:attrName>ppt_w</p:attrName>
                                        </p:attrNameLst>
                                      </p:cBhvr>
                                      <p:tavLst>
                                        <p:tav tm="0">
                                          <p:val>
                                            <p:fltVal val="0"/>
                                          </p:val>
                                        </p:tav>
                                        <p:tav tm="100000">
                                          <p:val>
                                            <p:strVal val="#ppt_w"/>
                                          </p:val>
                                        </p:tav>
                                      </p:tavLst>
                                    </p:anim>
                                    <p:anim calcmode="lin" valueType="num">
                                      <p:cBhvr>
                                        <p:cTn id="100" dur="500" fill="hold"/>
                                        <p:tgtEl>
                                          <p:spTgt spid="19479"/>
                                        </p:tgtEl>
                                        <p:attrNameLst>
                                          <p:attrName>ppt_h</p:attrName>
                                        </p:attrNameLst>
                                      </p:cBhvr>
                                      <p:tavLst>
                                        <p:tav tm="0">
                                          <p:val>
                                            <p:fltVal val="0"/>
                                          </p:val>
                                        </p:tav>
                                        <p:tav tm="100000">
                                          <p:val>
                                            <p:strVal val="#ppt_h"/>
                                          </p:val>
                                        </p:tav>
                                      </p:tavLst>
                                    </p:anim>
                                    <p:animEffect transition="in" filter="fade">
                                      <p:cBhvr>
                                        <p:cTn id="101" dur="500"/>
                                        <p:tgtEl>
                                          <p:spTgt spid="19479"/>
                                        </p:tgtEl>
                                      </p:cBhvr>
                                    </p:animEffect>
                                  </p:childTnLst>
                                </p:cTn>
                              </p:par>
                            </p:childTnLst>
                          </p:cTn>
                        </p:par>
                        <p:par>
                          <p:cTn id="102" fill="hold">
                            <p:stCondLst>
                              <p:cond delay="8000"/>
                            </p:stCondLst>
                            <p:childTnLst>
                              <p:par>
                                <p:cTn id="103" presetID="53" presetClass="entr" presetSubtype="0" fill="hold" grpId="0" nodeType="afterEffect">
                                  <p:stCondLst>
                                    <p:cond delay="0"/>
                                  </p:stCondLst>
                                  <p:childTnLst>
                                    <p:set>
                                      <p:cBhvr>
                                        <p:cTn id="104" dur="1" fill="hold">
                                          <p:stCondLst>
                                            <p:cond delay="0"/>
                                          </p:stCondLst>
                                        </p:cTn>
                                        <p:tgtEl>
                                          <p:spTgt spid="19480"/>
                                        </p:tgtEl>
                                        <p:attrNameLst>
                                          <p:attrName>style.visibility</p:attrName>
                                        </p:attrNameLst>
                                      </p:cBhvr>
                                      <p:to>
                                        <p:strVal val="visible"/>
                                      </p:to>
                                    </p:set>
                                    <p:anim calcmode="lin" valueType="num">
                                      <p:cBhvr>
                                        <p:cTn id="105" dur="500" fill="hold"/>
                                        <p:tgtEl>
                                          <p:spTgt spid="19480"/>
                                        </p:tgtEl>
                                        <p:attrNameLst>
                                          <p:attrName>ppt_w</p:attrName>
                                        </p:attrNameLst>
                                      </p:cBhvr>
                                      <p:tavLst>
                                        <p:tav tm="0">
                                          <p:val>
                                            <p:fltVal val="0"/>
                                          </p:val>
                                        </p:tav>
                                        <p:tav tm="100000">
                                          <p:val>
                                            <p:strVal val="#ppt_w"/>
                                          </p:val>
                                        </p:tav>
                                      </p:tavLst>
                                    </p:anim>
                                    <p:anim calcmode="lin" valueType="num">
                                      <p:cBhvr>
                                        <p:cTn id="106" dur="500" fill="hold"/>
                                        <p:tgtEl>
                                          <p:spTgt spid="19480"/>
                                        </p:tgtEl>
                                        <p:attrNameLst>
                                          <p:attrName>ppt_h</p:attrName>
                                        </p:attrNameLst>
                                      </p:cBhvr>
                                      <p:tavLst>
                                        <p:tav tm="0">
                                          <p:val>
                                            <p:fltVal val="0"/>
                                          </p:val>
                                        </p:tav>
                                        <p:tav tm="100000">
                                          <p:val>
                                            <p:strVal val="#ppt_h"/>
                                          </p:val>
                                        </p:tav>
                                      </p:tavLst>
                                    </p:anim>
                                    <p:animEffect transition="in" filter="fade">
                                      <p:cBhvr>
                                        <p:cTn id="107" dur="500"/>
                                        <p:tgtEl>
                                          <p:spTgt spid="19480"/>
                                        </p:tgtEl>
                                      </p:cBhvr>
                                    </p:animEffect>
                                  </p:childTnLst>
                                </p:cTn>
                              </p:par>
                            </p:childTnLst>
                          </p:cTn>
                        </p:par>
                        <p:par>
                          <p:cTn id="108" fill="hold">
                            <p:stCondLst>
                              <p:cond delay="8500"/>
                            </p:stCondLst>
                            <p:childTnLst>
                              <p:par>
                                <p:cTn id="109" presetID="53" presetClass="entr" presetSubtype="0" fill="hold" grpId="0" nodeType="afterEffect">
                                  <p:stCondLst>
                                    <p:cond delay="0"/>
                                  </p:stCondLst>
                                  <p:childTnLst>
                                    <p:set>
                                      <p:cBhvr>
                                        <p:cTn id="110" dur="1" fill="hold">
                                          <p:stCondLst>
                                            <p:cond delay="0"/>
                                          </p:stCondLst>
                                        </p:cTn>
                                        <p:tgtEl>
                                          <p:spTgt spid="19494"/>
                                        </p:tgtEl>
                                        <p:attrNameLst>
                                          <p:attrName>style.visibility</p:attrName>
                                        </p:attrNameLst>
                                      </p:cBhvr>
                                      <p:to>
                                        <p:strVal val="visible"/>
                                      </p:to>
                                    </p:set>
                                    <p:anim calcmode="lin" valueType="num">
                                      <p:cBhvr>
                                        <p:cTn id="111" dur="500" fill="hold"/>
                                        <p:tgtEl>
                                          <p:spTgt spid="19494"/>
                                        </p:tgtEl>
                                        <p:attrNameLst>
                                          <p:attrName>ppt_w</p:attrName>
                                        </p:attrNameLst>
                                      </p:cBhvr>
                                      <p:tavLst>
                                        <p:tav tm="0">
                                          <p:val>
                                            <p:fltVal val="0"/>
                                          </p:val>
                                        </p:tav>
                                        <p:tav tm="100000">
                                          <p:val>
                                            <p:strVal val="#ppt_w"/>
                                          </p:val>
                                        </p:tav>
                                      </p:tavLst>
                                    </p:anim>
                                    <p:anim calcmode="lin" valueType="num">
                                      <p:cBhvr>
                                        <p:cTn id="112" dur="500" fill="hold"/>
                                        <p:tgtEl>
                                          <p:spTgt spid="19494"/>
                                        </p:tgtEl>
                                        <p:attrNameLst>
                                          <p:attrName>ppt_h</p:attrName>
                                        </p:attrNameLst>
                                      </p:cBhvr>
                                      <p:tavLst>
                                        <p:tav tm="0">
                                          <p:val>
                                            <p:fltVal val="0"/>
                                          </p:val>
                                        </p:tav>
                                        <p:tav tm="100000">
                                          <p:val>
                                            <p:strVal val="#ppt_h"/>
                                          </p:val>
                                        </p:tav>
                                      </p:tavLst>
                                    </p:anim>
                                    <p:animEffect transition="in" filter="fade">
                                      <p:cBhvr>
                                        <p:cTn id="113" dur="500"/>
                                        <p:tgtEl>
                                          <p:spTgt spid="19494"/>
                                        </p:tgtEl>
                                      </p:cBhvr>
                                    </p:animEffect>
                                  </p:childTnLst>
                                </p:cTn>
                              </p:par>
                            </p:childTnLst>
                          </p:cTn>
                        </p:par>
                        <p:par>
                          <p:cTn id="114" fill="hold">
                            <p:stCondLst>
                              <p:cond delay="9000"/>
                            </p:stCondLst>
                            <p:childTnLst>
                              <p:par>
                                <p:cTn id="115" presetID="53" presetClass="entr" presetSubtype="0" fill="hold" grpId="0" nodeType="afterEffect">
                                  <p:stCondLst>
                                    <p:cond delay="0"/>
                                  </p:stCondLst>
                                  <p:childTnLst>
                                    <p:set>
                                      <p:cBhvr>
                                        <p:cTn id="116" dur="1" fill="hold">
                                          <p:stCondLst>
                                            <p:cond delay="0"/>
                                          </p:stCondLst>
                                        </p:cTn>
                                        <p:tgtEl>
                                          <p:spTgt spid="19495"/>
                                        </p:tgtEl>
                                        <p:attrNameLst>
                                          <p:attrName>style.visibility</p:attrName>
                                        </p:attrNameLst>
                                      </p:cBhvr>
                                      <p:to>
                                        <p:strVal val="visible"/>
                                      </p:to>
                                    </p:set>
                                    <p:anim calcmode="lin" valueType="num">
                                      <p:cBhvr>
                                        <p:cTn id="117" dur="500" fill="hold"/>
                                        <p:tgtEl>
                                          <p:spTgt spid="19495"/>
                                        </p:tgtEl>
                                        <p:attrNameLst>
                                          <p:attrName>ppt_w</p:attrName>
                                        </p:attrNameLst>
                                      </p:cBhvr>
                                      <p:tavLst>
                                        <p:tav tm="0">
                                          <p:val>
                                            <p:fltVal val="0"/>
                                          </p:val>
                                        </p:tav>
                                        <p:tav tm="100000">
                                          <p:val>
                                            <p:strVal val="#ppt_w"/>
                                          </p:val>
                                        </p:tav>
                                      </p:tavLst>
                                    </p:anim>
                                    <p:anim calcmode="lin" valueType="num">
                                      <p:cBhvr>
                                        <p:cTn id="118" dur="500" fill="hold"/>
                                        <p:tgtEl>
                                          <p:spTgt spid="19495"/>
                                        </p:tgtEl>
                                        <p:attrNameLst>
                                          <p:attrName>ppt_h</p:attrName>
                                        </p:attrNameLst>
                                      </p:cBhvr>
                                      <p:tavLst>
                                        <p:tav tm="0">
                                          <p:val>
                                            <p:fltVal val="0"/>
                                          </p:val>
                                        </p:tav>
                                        <p:tav tm="100000">
                                          <p:val>
                                            <p:strVal val="#ppt_h"/>
                                          </p:val>
                                        </p:tav>
                                      </p:tavLst>
                                    </p:anim>
                                    <p:animEffect transition="in" filter="fade">
                                      <p:cBhvr>
                                        <p:cTn id="119" dur="500"/>
                                        <p:tgtEl>
                                          <p:spTgt spid="19495"/>
                                        </p:tgtEl>
                                      </p:cBhvr>
                                    </p:animEffect>
                                  </p:childTnLst>
                                </p:cTn>
                              </p:par>
                            </p:childTnLst>
                          </p:cTn>
                        </p:par>
                        <p:par>
                          <p:cTn id="120" fill="hold">
                            <p:stCondLst>
                              <p:cond delay="9500"/>
                            </p:stCondLst>
                            <p:childTnLst>
                              <p:par>
                                <p:cTn id="121" presetID="53" presetClass="entr" presetSubtype="0" fill="hold" grpId="0" nodeType="afterEffect">
                                  <p:stCondLst>
                                    <p:cond delay="0"/>
                                  </p:stCondLst>
                                  <p:childTnLst>
                                    <p:set>
                                      <p:cBhvr>
                                        <p:cTn id="122" dur="1" fill="hold">
                                          <p:stCondLst>
                                            <p:cond delay="0"/>
                                          </p:stCondLst>
                                        </p:cTn>
                                        <p:tgtEl>
                                          <p:spTgt spid="19481"/>
                                        </p:tgtEl>
                                        <p:attrNameLst>
                                          <p:attrName>style.visibility</p:attrName>
                                        </p:attrNameLst>
                                      </p:cBhvr>
                                      <p:to>
                                        <p:strVal val="visible"/>
                                      </p:to>
                                    </p:set>
                                    <p:anim calcmode="lin" valueType="num">
                                      <p:cBhvr>
                                        <p:cTn id="123" dur="500" fill="hold"/>
                                        <p:tgtEl>
                                          <p:spTgt spid="19481"/>
                                        </p:tgtEl>
                                        <p:attrNameLst>
                                          <p:attrName>ppt_w</p:attrName>
                                        </p:attrNameLst>
                                      </p:cBhvr>
                                      <p:tavLst>
                                        <p:tav tm="0">
                                          <p:val>
                                            <p:fltVal val="0"/>
                                          </p:val>
                                        </p:tav>
                                        <p:tav tm="100000">
                                          <p:val>
                                            <p:strVal val="#ppt_w"/>
                                          </p:val>
                                        </p:tav>
                                      </p:tavLst>
                                    </p:anim>
                                    <p:anim calcmode="lin" valueType="num">
                                      <p:cBhvr>
                                        <p:cTn id="124" dur="500" fill="hold"/>
                                        <p:tgtEl>
                                          <p:spTgt spid="19481"/>
                                        </p:tgtEl>
                                        <p:attrNameLst>
                                          <p:attrName>ppt_h</p:attrName>
                                        </p:attrNameLst>
                                      </p:cBhvr>
                                      <p:tavLst>
                                        <p:tav tm="0">
                                          <p:val>
                                            <p:fltVal val="0"/>
                                          </p:val>
                                        </p:tav>
                                        <p:tav tm="100000">
                                          <p:val>
                                            <p:strVal val="#ppt_h"/>
                                          </p:val>
                                        </p:tav>
                                      </p:tavLst>
                                    </p:anim>
                                    <p:animEffect transition="in" filter="fade">
                                      <p:cBhvr>
                                        <p:cTn id="125" dur="500"/>
                                        <p:tgtEl>
                                          <p:spTgt spid="19481"/>
                                        </p:tgtEl>
                                      </p:cBhvr>
                                    </p:animEffect>
                                  </p:childTnLst>
                                </p:cTn>
                              </p:par>
                            </p:childTnLst>
                          </p:cTn>
                        </p:par>
                        <p:par>
                          <p:cTn id="126" fill="hold">
                            <p:stCondLst>
                              <p:cond delay="10000"/>
                            </p:stCondLst>
                            <p:childTnLst>
                              <p:par>
                                <p:cTn id="127" presetID="2" presetClass="entr" presetSubtype="4" fill="hold" nodeType="afterEffect">
                                  <p:stCondLst>
                                    <p:cond delay="0"/>
                                  </p:stCondLst>
                                  <p:childTnLst>
                                    <p:set>
                                      <p:cBhvr>
                                        <p:cTn id="128" dur="1" fill="hold">
                                          <p:stCondLst>
                                            <p:cond delay="0"/>
                                          </p:stCondLst>
                                        </p:cTn>
                                        <p:tgtEl>
                                          <p:spTgt spid="2"/>
                                        </p:tgtEl>
                                        <p:attrNameLst>
                                          <p:attrName>style.visibility</p:attrName>
                                        </p:attrNameLst>
                                      </p:cBhvr>
                                      <p:to>
                                        <p:strVal val="visible"/>
                                      </p:to>
                                    </p:set>
                                    <p:anim calcmode="lin" valueType="num">
                                      <p:cBhvr additive="base">
                                        <p:cTn id="129" dur="500" fill="hold"/>
                                        <p:tgtEl>
                                          <p:spTgt spid="2"/>
                                        </p:tgtEl>
                                        <p:attrNameLst>
                                          <p:attrName>ppt_x</p:attrName>
                                        </p:attrNameLst>
                                      </p:cBhvr>
                                      <p:tavLst>
                                        <p:tav tm="0">
                                          <p:val>
                                            <p:strVal val="#ppt_x"/>
                                          </p:val>
                                        </p:tav>
                                        <p:tav tm="100000">
                                          <p:val>
                                            <p:strVal val="#ppt_x"/>
                                          </p:val>
                                        </p:tav>
                                      </p:tavLst>
                                    </p:anim>
                                    <p:anim calcmode="lin" valueType="num">
                                      <p:cBhvr additive="base">
                                        <p:cTn id="130" dur="500" fill="hold"/>
                                        <p:tgtEl>
                                          <p:spTgt spid="2"/>
                                        </p:tgtEl>
                                        <p:attrNameLst>
                                          <p:attrName>ppt_y</p:attrName>
                                        </p:attrNameLst>
                                      </p:cBhvr>
                                      <p:tavLst>
                                        <p:tav tm="0">
                                          <p:val>
                                            <p:strVal val="1+#ppt_h/2"/>
                                          </p:val>
                                        </p:tav>
                                        <p:tav tm="100000">
                                          <p:val>
                                            <p:strVal val="#ppt_y"/>
                                          </p:val>
                                        </p:tav>
                                      </p:tavLst>
                                    </p:anim>
                                  </p:childTnLst>
                                </p:cTn>
                              </p:par>
                            </p:childTnLst>
                          </p:cTn>
                        </p:par>
                        <p:par>
                          <p:cTn id="131" fill="hold">
                            <p:stCondLst>
                              <p:cond delay="10500"/>
                            </p:stCondLst>
                            <p:childTnLst>
                              <p:par>
                                <p:cTn id="132" presetID="2" presetClass="entr" presetSubtype="4" fill="hold" nodeType="afterEffect">
                                  <p:stCondLst>
                                    <p:cond delay="0"/>
                                  </p:stCondLst>
                                  <p:childTnLst>
                                    <p:set>
                                      <p:cBhvr>
                                        <p:cTn id="133" dur="1" fill="hold">
                                          <p:stCondLst>
                                            <p:cond delay="0"/>
                                          </p:stCondLst>
                                        </p:cTn>
                                        <p:tgtEl>
                                          <p:spTgt spid="3"/>
                                        </p:tgtEl>
                                        <p:attrNameLst>
                                          <p:attrName>style.visibility</p:attrName>
                                        </p:attrNameLst>
                                      </p:cBhvr>
                                      <p:to>
                                        <p:strVal val="visible"/>
                                      </p:to>
                                    </p:set>
                                    <p:anim calcmode="lin" valueType="num">
                                      <p:cBhvr additive="base">
                                        <p:cTn id="134" dur="500" fill="hold"/>
                                        <p:tgtEl>
                                          <p:spTgt spid="3"/>
                                        </p:tgtEl>
                                        <p:attrNameLst>
                                          <p:attrName>ppt_x</p:attrName>
                                        </p:attrNameLst>
                                      </p:cBhvr>
                                      <p:tavLst>
                                        <p:tav tm="0">
                                          <p:val>
                                            <p:strVal val="#ppt_x"/>
                                          </p:val>
                                        </p:tav>
                                        <p:tav tm="100000">
                                          <p:val>
                                            <p:strVal val="#ppt_x"/>
                                          </p:val>
                                        </p:tav>
                                      </p:tavLst>
                                    </p:anim>
                                    <p:anim calcmode="lin" valueType="num">
                                      <p:cBhvr additive="base">
                                        <p:cTn id="135" dur="500" fill="hold"/>
                                        <p:tgtEl>
                                          <p:spTgt spid="3"/>
                                        </p:tgtEl>
                                        <p:attrNameLst>
                                          <p:attrName>ppt_y</p:attrName>
                                        </p:attrNameLst>
                                      </p:cBhvr>
                                      <p:tavLst>
                                        <p:tav tm="0">
                                          <p:val>
                                            <p:strVal val="1+#ppt_h/2"/>
                                          </p:val>
                                        </p:tav>
                                        <p:tav tm="100000">
                                          <p:val>
                                            <p:strVal val="#ppt_y"/>
                                          </p:val>
                                        </p:tav>
                                      </p:tavLst>
                                    </p:anim>
                                  </p:childTnLst>
                                </p:cTn>
                              </p:par>
                            </p:childTnLst>
                          </p:cTn>
                        </p:par>
                        <p:par>
                          <p:cTn id="136" fill="hold">
                            <p:stCondLst>
                              <p:cond delay="11000"/>
                            </p:stCondLst>
                            <p:childTnLst>
                              <p:par>
                                <p:cTn id="137" presetID="53" presetClass="entr" presetSubtype="0" fill="hold" grpId="0" nodeType="afterEffect">
                                  <p:stCondLst>
                                    <p:cond delay="0"/>
                                  </p:stCondLst>
                                  <p:childTnLst>
                                    <p:set>
                                      <p:cBhvr>
                                        <p:cTn id="138" dur="1" fill="hold">
                                          <p:stCondLst>
                                            <p:cond delay="0"/>
                                          </p:stCondLst>
                                        </p:cTn>
                                        <p:tgtEl>
                                          <p:spTgt spid="19482"/>
                                        </p:tgtEl>
                                        <p:attrNameLst>
                                          <p:attrName>style.visibility</p:attrName>
                                        </p:attrNameLst>
                                      </p:cBhvr>
                                      <p:to>
                                        <p:strVal val="visible"/>
                                      </p:to>
                                    </p:set>
                                    <p:anim calcmode="lin" valueType="num">
                                      <p:cBhvr>
                                        <p:cTn id="139" dur="500" fill="hold"/>
                                        <p:tgtEl>
                                          <p:spTgt spid="19482"/>
                                        </p:tgtEl>
                                        <p:attrNameLst>
                                          <p:attrName>ppt_w</p:attrName>
                                        </p:attrNameLst>
                                      </p:cBhvr>
                                      <p:tavLst>
                                        <p:tav tm="0">
                                          <p:val>
                                            <p:fltVal val="0"/>
                                          </p:val>
                                        </p:tav>
                                        <p:tav tm="100000">
                                          <p:val>
                                            <p:strVal val="#ppt_w"/>
                                          </p:val>
                                        </p:tav>
                                      </p:tavLst>
                                    </p:anim>
                                    <p:anim calcmode="lin" valueType="num">
                                      <p:cBhvr>
                                        <p:cTn id="140" dur="500" fill="hold"/>
                                        <p:tgtEl>
                                          <p:spTgt spid="19482"/>
                                        </p:tgtEl>
                                        <p:attrNameLst>
                                          <p:attrName>ppt_h</p:attrName>
                                        </p:attrNameLst>
                                      </p:cBhvr>
                                      <p:tavLst>
                                        <p:tav tm="0">
                                          <p:val>
                                            <p:fltVal val="0"/>
                                          </p:val>
                                        </p:tav>
                                        <p:tav tm="100000">
                                          <p:val>
                                            <p:strVal val="#ppt_h"/>
                                          </p:val>
                                        </p:tav>
                                      </p:tavLst>
                                    </p:anim>
                                    <p:animEffect transition="in" filter="fade">
                                      <p:cBhvr>
                                        <p:cTn id="141" dur="500"/>
                                        <p:tgtEl>
                                          <p:spTgt spid="19482"/>
                                        </p:tgtEl>
                                      </p:cBhvr>
                                    </p:animEffect>
                                  </p:childTnLst>
                                </p:cTn>
                              </p:par>
                            </p:childTnLst>
                          </p:cTn>
                        </p:par>
                        <p:par>
                          <p:cTn id="142" fill="hold">
                            <p:stCondLst>
                              <p:cond delay="11500"/>
                            </p:stCondLst>
                            <p:childTnLst>
                              <p:par>
                                <p:cTn id="143" presetID="53" presetClass="entr" presetSubtype="0" fill="hold" nodeType="afterEffect">
                                  <p:stCondLst>
                                    <p:cond delay="0"/>
                                  </p:stCondLst>
                                  <p:childTnLst>
                                    <p:set>
                                      <p:cBhvr>
                                        <p:cTn id="144" dur="1" fill="hold">
                                          <p:stCondLst>
                                            <p:cond delay="0"/>
                                          </p:stCondLst>
                                        </p:cTn>
                                        <p:tgtEl>
                                          <p:spTgt spid="8"/>
                                        </p:tgtEl>
                                        <p:attrNameLst>
                                          <p:attrName>style.visibility</p:attrName>
                                        </p:attrNameLst>
                                      </p:cBhvr>
                                      <p:to>
                                        <p:strVal val="visible"/>
                                      </p:to>
                                    </p:set>
                                    <p:anim calcmode="lin" valueType="num">
                                      <p:cBhvr>
                                        <p:cTn id="145" dur="500" fill="hold"/>
                                        <p:tgtEl>
                                          <p:spTgt spid="8"/>
                                        </p:tgtEl>
                                        <p:attrNameLst>
                                          <p:attrName>ppt_w</p:attrName>
                                        </p:attrNameLst>
                                      </p:cBhvr>
                                      <p:tavLst>
                                        <p:tav tm="0">
                                          <p:val>
                                            <p:fltVal val="0"/>
                                          </p:val>
                                        </p:tav>
                                        <p:tav tm="100000">
                                          <p:val>
                                            <p:strVal val="#ppt_w"/>
                                          </p:val>
                                        </p:tav>
                                      </p:tavLst>
                                    </p:anim>
                                    <p:anim calcmode="lin" valueType="num">
                                      <p:cBhvr>
                                        <p:cTn id="146" dur="500" fill="hold"/>
                                        <p:tgtEl>
                                          <p:spTgt spid="8"/>
                                        </p:tgtEl>
                                        <p:attrNameLst>
                                          <p:attrName>ppt_h</p:attrName>
                                        </p:attrNameLst>
                                      </p:cBhvr>
                                      <p:tavLst>
                                        <p:tav tm="0">
                                          <p:val>
                                            <p:fltVal val="0"/>
                                          </p:val>
                                        </p:tav>
                                        <p:tav tm="100000">
                                          <p:val>
                                            <p:strVal val="#ppt_h"/>
                                          </p:val>
                                        </p:tav>
                                      </p:tavLst>
                                    </p:anim>
                                    <p:animEffect transition="in" filter="fade">
                                      <p:cBhvr>
                                        <p:cTn id="147" dur="500"/>
                                        <p:tgtEl>
                                          <p:spTgt spid="8"/>
                                        </p:tgtEl>
                                      </p:cBhvr>
                                    </p:animEffect>
                                  </p:childTnLst>
                                </p:cTn>
                              </p:par>
                            </p:childTnLst>
                          </p:cTn>
                        </p:par>
                        <p:par>
                          <p:cTn id="148" fill="hold">
                            <p:stCondLst>
                              <p:cond delay="12000"/>
                            </p:stCondLst>
                            <p:childTnLst>
                              <p:par>
                                <p:cTn id="149" presetID="53" presetClass="entr" presetSubtype="0" fill="hold" grpId="0" nodeType="afterEffect">
                                  <p:stCondLst>
                                    <p:cond delay="0"/>
                                  </p:stCondLst>
                                  <p:childTnLst>
                                    <p:set>
                                      <p:cBhvr>
                                        <p:cTn id="150" dur="1" fill="hold">
                                          <p:stCondLst>
                                            <p:cond delay="0"/>
                                          </p:stCondLst>
                                        </p:cTn>
                                        <p:tgtEl>
                                          <p:spTgt spid="19461"/>
                                        </p:tgtEl>
                                        <p:attrNameLst>
                                          <p:attrName>style.visibility</p:attrName>
                                        </p:attrNameLst>
                                      </p:cBhvr>
                                      <p:to>
                                        <p:strVal val="visible"/>
                                      </p:to>
                                    </p:set>
                                    <p:anim calcmode="lin" valueType="num">
                                      <p:cBhvr>
                                        <p:cTn id="151" dur="500" fill="hold"/>
                                        <p:tgtEl>
                                          <p:spTgt spid="19461"/>
                                        </p:tgtEl>
                                        <p:attrNameLst>
                                          <p:attrName>ppt_w</p:attrName>
                                        </p:attrNameLst>
                                      </p:cBhvr>
                                      <p:tavLst>
                                        <p:tav tm="0">
                                          <p:val>
                                            <p:fltVal val="0"/>
                                          </p:val>
                                        </p:tav>
                                        <p:tav tm="100000">
                                          <p:val>
                                            <p:strVal val="#ppt_w"/>
                                          </p:val>
                                        </p:tav>
                                      </p:tavLst>
                                    </p:anim>
                                    <p:anim calcmode="lin" valueType="num">
                                      <p:cBhvr>
                                        <p:cTn id="152" dur="500" fill="hold"/>
                                        <p:tgtEl>
                                          <p:spTgt spid="19461"/>
                                        </p:tgtEl>
                                        <p:attrNameLst>
                                          <p:attrName>ppt_h</p:attrName>
                                        </p:attrNameLst>
                                      </p:cBhvr>
                                      <p:tavLst>
                                        <p:tav tm="0">
                                          <p:val>
                                            <p:fltVal val="0"/>
                                          </p:val>
                                        </p:tav>
                                        <p:tav tm="100000">
                                          <p:val>
                                            <p:strVal val="#ppt_h"/>
                                          </p:val>
                                        </p:tav>
                                      </p:tavLst>
                                    </p:anim>
                                    <p:animEffect transition="in" filter="fade">
                                      <p:cBhvr>
                                        <p:cTn id="153" dur="500"/>
                                        <p:tgtEl>
                                          <p:spTgt spid="19461"/>
                                        </p:tgtEl>
                                      </p:cBhvr>
                                    </p:animEffect>
                                  </p:childTnLst>
                                </p:cTn>
                              </p:par>
                            </p:childTnLst>
                          </p:cTn>
                        </p:par>
                        <p:par>
                          <p:cTn id="154" fill="hold">
                            <p:stCondLst>
                              <p:cond delay="12500"/>
                            </p:stCondLst>
                            <p:childTnLst>
                              <p:par>
                                <p:cTn id="155" presetID="53" presetClass="entr" presetSubtype="0" fill="hold" grpId="0" nodeType="afterEffect">
                                  <p:stCondLst>
                                    <p:cond delay="0"/>
                                  </p:stCondLst>
                                  <p:childTnLst>
                                    <p:set>
                                      <p:cBhvr>
                                        <p:cTn id="156" dur="1" fill="hold">
                                          <p:stCondLst>
                                            <p:cond delay="0"/>
                                          </p:stCondLst>
                                        </p:cTn>
                                        <p:tgtEl>
                                          <p:spTgt spid="19548"/>
                                        </p:tgtEl>
                                        <p:attrNameLst>
                                          <p:attrName>style.visibility</p:attrName>
                                        </p:attrNameLst>
                                      </p:cBhvr>
                                      <p:to>
                                        <p:strVal val="visible"/>
                                      </p:to>
                                    </p:set>
                                    <p:anim calcmode="lin" valueType="num">
                                      <p:cBhvr>
                                        <p:cTn id="157" dur="500" fill="hold"/>
                                        <p:tgtEl>
                                          <p:spTgt spid="19548"/>
                                        </p:tgtEl>
                                        <p:attrNameLst>
                                          <p:attrName>ppt_w</p:attrName>
                                        </p:attrNameLst>
                                      </p:cBhvr>
                                      <p:tavLst>
                                        <p:tav tm="0">
                                          <p:val>
                                            <p:fltVal val="0"/>
                                          </p:val>
                                        </p:tav>
                                        <p:tav tm="100000">
                                          <p:val>
                                            <p:strVal val="#ppt_w"/>
                                          </p:val>
                                        </p:tav>
                                      </p:tavLst>
                                    </p:anim>
                                    <p:anim calcmode="lin" valueType="num">
                                      <p:cBhvr>
                                        <p:cTn id="158" dur="500" fill="hold"/>
                                        <p:tgtEl>
                                          <p:spTgt spid="19548"/>
                                        </p:tgtEl>
                                        <p:attrNameLst>
                                          <p:attrName>ppt_h</p:attrName>
                                        </p:attrNameLst>
                                      </p:cBhvr>
                                      <p:tavLst>
                                        <p:tav tm="0">
                                          <p:val>
                                            <p:fltVal val="0"/>
                                          </p:val>
                                        </p:tav>
                                        <p:tav tm="100000">
                                          <p:val>
                                            <p:strVal val="#ppt_h"/>
                                          </p:val>
                                        </p:tav>
                                      </p:tavLst>
                                    </p:anim>
                                    <p:animEffect transition="in" filter="fade">
                                      <p:cBhvr>
                                        <p:cTn id="159" dur="500"/>
                                        <p:tgtEl>
                                          <p:spTgt spid="19548"/>
                                        </p:tgtEl>
                                      </p:cBhvr>
                                    </p:animEffect>
                                  </p:childTnLst>
                                </p:cTn>
                              </p:par>
                            </p:childTnLst>
                          </p:cTn>
                        </p:par>
                        <p:par>
                          <p:cTn id="160" fill="hold">
                            <p:stCondLst>
                              <p:cond delay="13000"/>
                            </p:stCondLst>
                            <p:childTnLst>
                              <p:par>
                                <p:cTn id="161" presetID="2" presetClass="entr" presetSubtype="4" fill="hold" nodeType="afterEffect">
                                  <p:stCondLst>
                                    <p:cond delay="0"/>
                                  </p:stCondLst>
                                  <p:childTnLst>
                                    <p:set>
                                      <p:cBhvr>
                                        <p:cTn id="162" dur="1" fill="hold">
                                          <p:stCondLst>
                                            <p:cond delay="0"/>
                                          </p:stCondLst>
                                        </p:cTn>
                                        <p:tgtEl>
                                          <p:spTgt spid="12"/>
                                        </p:tgtEl>
                                        <p:attrNameLst>
                                          <p:attrName>style.visibility</p:attrName>
                                        </p:attrNameLst>
                                      </p:cBhvr>
                                      <p:to>
                                        <p:strVal val="visible"/>
                                      </p:to>
                                    </p:set>
                                    <p:anim calcmode="lin" valueType="num">
                                      <p:cBhvr additive="base">
                                        <p:cTn id="163" dur="500" fill="hold"/>
                                        <p:tgtEl>
                                          <p:spTgt spid="12"/>
                                        </p:tgtEl>
                                        <p:attrNameLst>
                                          <p:attrName>ppt_x</p:attrName>
                                        </p:attrNameLst>
                                      </p:cBhvr>
                                      <p:tavLst>
                                        <p:tav tm="0">
                                          <p:val>
                                            <p:strVal val="#ppt_x"/>
                                          </p:val>
                                        </p:tav>
                                        <p:tav tm="100000">
                                          <p:val>
                                            <p:strVal val="#ppt_x"/>
                                          </p:val>
                                        </p:tav>
                                      </p:tavLst>
                                    </p:anim>
                                    <p:anim calcmode="lin" valueType="num">
                                      <p:cBhvr additive="base">
                                        <p:cTn id="164" dur="500" fill="hold"/>
                                        <p:tgtEl>
                                          <p:spTgt spid="12"/>
                                        </p:tgtEl>
                                        <p:attrNameLst>
                                          <p:attrName>ppt_y</p:attrName>
                                        </p:attrNameLst>
                                      </p:cBhvr>
                                      <p:tavLst>
                                        <p:tav tm="0">
                                          <p:val>
                                            <p:strVal val="1+#ppt_h/2"/>
                                          </p:val>
                                        </p:tav>
                                        <p:tav tm="100000">
                                          <p:val>
                                            <p:strVal val="#ppt_y"/>
                                          </p:val>
                                        </p:tav>
                                      </p:tavLst>
                                    </p:anim>
                                  </p:childTnLst>
                                </p:cTn>
                              </p:par>
                            </p:childTnLst>
                          </p:cTn>
                        </p:par>
                        <p:par>
                          <p:cTn id="165" fill="hold">
                            <p:stCondLst>
                              <p:cond delay="13500"/>
                            </p:stCondLst>
                            <p:childTnLst>
                              <p:par>
                                <p:cTn id="166" presetID="9" presetClass="entr" presetSubtype="0" fill="hold" nodeType="afterEffect">
                                  <p:stCondLst>
                                    <p:cond delay="0"/>
                                  </p:stCondLst>
                                  <p:childTnLst>
                                    <p:set>
                                      <p:cBhvr>
                                        <p:cTn id="167" dur="1" fill="hold">
                                          <p:stCondLst>
                                            <p:cond delay="0"/>
                                          </p:stCondLst>
                                        </p:cTn>
                                        <p:tgtEl>
                                          <p:spTgt spid="19546"/>
                                        </p:tgtEl>
                                        <p:attrNameLst>
                                          <p:attrName>style.visibility</p:attrName>
                                        </p:attrNameLst>
                                      </p:cBhvr>
                                      <p:to>
                                        <p:strVal val="visible"/>
                                      </p:to>
                                    </p:set>
                                    <p:animEffect transition="in" filter="dissolve">
                                      <p:cBhvr>
                                        <p:cTn id="168" dur="500"/>
                                        <p:tgtEl>
                                          <p:spTgt spid="19546"/>
                                        </p:tgtEl>
                                      </p:cBhvr>
                                    </p:animEffect>
                                  </p:childTnLst>
                                </p:cTn>
                              </p:par>
                            </p:childTnLst>
                          </p:cTn>
                        </p:par>
                        <p:par>
                          <p:cTn id="169" fill="hold">
                            <p:stCondLst>
                              <p:cond delay="14000"/>
                            </p:stCondLst>
                            <p:childTnLst>
                              <p:par>
                                <p:cTn id="170" presetID="53" presetClass="entr" presetSubtype="0" fill="hold" grpId="0" nodeType="afterEffect">
                                  <p:stCondLst>
                                    <p:cond delay="0"/>
                                  </p:stCondLst>
                                  <p:childTnLst>
                                    <p:set>
                                      <p:cBhvr>
                                        <p:cTn id="171" dur="1" fill="hold">
                                          <p:stCondLst>
                                            <p:cond delay="0"/>
                                          </p:stCondLst>
                                        </p:cTn>
                                        <p:tgtEl>
                                          <p:spTgt spid="19536"/>
                                        </p:tgtEl>
                                        <p:attrNameLst>
                                          <p:attrName>style.visibility</p:attrName>
                                        </p:attrNameLst>
                                      </p:cBhvr>
                                      <p:to>
                                        <p:strVal val="visible"/>
                                      </p:to>
                                    </p:set>
                                    <p:anim calcmode="lin" valueType="num">
                                      <p:cBhvr>
                                        <p:cTn id="172" dur="500" fill="hold"/>
                                        <p:tgtEl>
                                          <p:spTgt spid="19536"/>
                                        </p:tgtEl>
                                        <p:attrNameLst>
                                          <p:attrName>ppt_w</p:attrName>
                                        </p:attrNameLst>
                                      </p:cBhvr>
                                      <p:tavLst>
                                        <p:tav tm="0">
                                          <p:val>
                                            <p:fltVal val="0"/>
                                          </p:val>
                                        </p:tav>
                                        <p:tav tm="100000">
                                          <p:val>
                                            <p:strVal val="#ppt_w"/>
                                          </p:val>
                                        </p:tav>
                                      </p:tavLst>
                                    </p:anim>
                                    <p:anim calcmode="lin" valueType="num">
                                      <p:cBhvr>
                                        <p:cTn id="173" dur="500" fill="hold"/>
                                        <p:tgtEl>
                                          <p:spTgt spid="19536"/>
                                        </p:tgtEl>
                                        <p:attrNameLst>
                                          <p:attrName>ppt_h</p:attrName>
                                        </p:attrNameLst>
                                      </p:cBhvr>
                                      <p:tavLst>
                                        <p:tav tm="0">
                                          <p:val>
                                            <p:fltVal val="0"/>
                                          </p:val>
                                        </p:tav>
                                        <p:tav tm="100000">
                                          <p:val>
                                            <p:strVal val="#ppt_h"/>
                                          </p:val>
                                        </p:tav>
                                      </p:tavLst>
                                    </p:anim>
                                    <p:animEffect transition="in" filter="fade">
                                      <p:cBhvr>
                                        <p:cTn id="174" dur="500"/>
                                        <p:tgtEl>
                                          <p:spTgt spid="19536"/>
                                        </p:tgtEl>
                                      </p:cBhvr>
                                    </p:animEffect>
                                  </p:childTnLst>
                                </p:cTn>
                              </p:par>
                            </p:childTnLst>
                          </p:cTn>
                        </p:par>
                        <p:par>
                          <p:cTn id="175" fill="hold">
                            <p:stCondLst>
                              <p:cond delay="14500"/>
                            </p:stCondLst>
                            <p:childTnLst>
                              <p:par>
                                <p:cTn id="176" presetID="9" presetClass="entr" presetSubtype="0" fill="hold" nodeType="afterEffect">
                                  <p:stCondLst>
                                    <p:cond delay="0"/>
                                  </p:stCondLst>
                                  <p:childTnLst>
                                    <p:set>
                                      <p:cBhvr>
                                        <p:cTn id="177" dur="1" fill="hold">
                                          <p:stCondLst>
                                            <p:cond delay="0"/>
                                          </p:stCondLst>
                                        </p:cTn>
                                        <p:tgtEl>
                                          <p:spTgt spid="19528"/>
                                        </p:tgtEl>
                                        <p:attrNameLst>
                                          <p:attrName>style.visibility</p:attrName>
                                        </p:attrNameLst>
                                      </p:cBhvr>
                                      <p:to>
                                        <p:strVal val="visible"/>
                                      </p:to>
                                    </p:set>
                                    <p:animEffect transition="in" filter="dissolve">
                                      <p:cBhvr>
                                        <p:cTn id="178" dur="500"/>
                                        <p:tgtEl>
                                          <p:spTgt spid="19528"/>
                                        </p:tgtEl>
                                      </p:cBhvr>
                                    </p:animEffect>
                                  </p:childTnLst>
                                </p:cTn>
                              </p:par>
                            </p:childTnLst>
                          </p:cTn>
                        </p:par>
                        <p:par>
                          <p:cTn id="179" fill="hold">
                            <p:stCondLst>
                              <p:cond delay="15000"/>
                            </p:stCondLst>
                            <p:childTnLst>
                              <p:par>
                                <p:cTn id="180" presetID="53" presetClass="entr" presetSubtype="0" fill="hold" grpId="0" nodeType="afterEffect">
                                  <p:stCondLst>
                                    <p:cond delay="0"/>
                                  </p:stCondLst>
                                  <p:childTnLst>
                                    <p:set>
                                      <p:cBhvr>
                                        <p:cTn id="181" dur="1" fill="hold">
                                          <p:stCondLst>
                                            <p:cond delay="0"/>
                                          </p:stCondLst>
                                        </p:cTn>
                                        <p:tgtEl>
                                          <p:spTgt spid="19529"/>
                                        </p:tgtEl>
                                        <p:attrNameLst>
                                          <p:attrName>style.visibility</p:attrName>
                                        </p:attrNameLst>
                                      </p:cBhvr>
                                      <p:to>
                                        <p:strVal val="visible"/>
                                      </p:to>
                                    </p:set>
                                    <p:anim calcmode="lin" valueType="num">
                                      <p:cBhvr>
                                        <p:cTn id="182" dur="500" fill="hold"/>
                                        <p:tgtEl>
                                          <p:spTgt spid="19529"/>
                                        </p:tgtEl>
                                        <p:attrNameLst>
                                          <p:attrName>ppt_w</p:attrName>
                                        </p:attrNameLst>
                                      </p:cBhvr>
                                      <p:tavLst>
                                        <p:tav tm="0">
                                          <p:val>
                                            <p:fltVal val="0"/>
                                          </p:val>
                                        </p:tav>
                                        <p:tav tm="100000">
                                          <p:val>
                                            <p:strVal val="#ppt_w"/>
                                          </p:val>
                                        </p:tav>
                                      </p:tavLst>
                                    </p:anim>
                                    <p:anim calcmode="lin" valueType="num">
                                      <p:cBhvr>
                                        <p:cTn id="183" dur="500" fill="hold"/>
                                        <p:tgtEl>
                                          <p:spTgt spid="19529"/>
                                        </p:tgtEl>
                                        <p:attrNameLst>
                                          <p:attrName>ppt_h</p:attrName>
                                        </p:attrNameLst>
                                      </p:cBhvr>
                                      <p:tavLst>
                                        <p:tav tm="0">
                                          <p:val>
                                            <p:fltVal val="0"/>
                                          </p:val>
                                        </p:tav>
                                        <p:tav tm="100000">
                                          <p:val>
                                            <p:strVal val="#ppt_h"/>
                                          </p:val>
                                        </p:tav>
                                      </p:tavLst>
                                    </p:anim>
                                    <p:animEffect transition="in" filter="fade">
                                      <p:cBhvr>
                                        <p:cTn id="184" dur="500"/>
                                        <p:tgtEl>
                                          <p:spTgt spid="19529"/>
                                        </p:tgtEl>
                                      </p:cBhvr>
                                    </p:animEffect>
                                  </p:childTnLst>
                                </p:cTn>
                              </p:par>
                            </p:childTnLst>
                          </p:cTn>
                        </p:par>
                        <p:par>
                          <p:cTn id="185" fill="hold">
                            <p:stCondLst>
                              <p:cond delay="15500"/>
                            </p:stCondLst>
                            <p:childTnLst>
                              <p:par>
                                <p:cTn id="186" presetID="9" presetClass="entr" presetSubtype="0" fill="hold" nodeType="afterEffect">
                                  <p:stCondLst>
                                    <p:cond delay="0"/>
                                  </p:stCondLst>
                                  <p:childTnLst>
                                    <p:set>
                                      <p:cBhvr>
                                        <p:cTn id="187" dur="1" fill="hold">
                                          <p:stCondLst>
                                            <p:cond delay="0"/>
                                          </p:stCondLst>
                                        </p:cTn>
                                        <p:tgtEl>
                                          <p:spTgt spid="19530"/>
                                        </p:tgtEl>
                                        <p:attrNameLst>
                                          <p:attrName>style.visibility</p:attrName>
                                        </p:attrNameLst>
                                      </p:cBhvr>
                                      <p:to>
                                        <p:strVal val="visible"/>
                                      </p:to>
                                    </p:set>
                                    <p:animEffect transition="in" filter="dissolve">
                                      <p:cBhvr>
                                        <p:cTn id="188" dur="500"/>
                                        <p:tgtEl>
                                          <p:spTgt spid="19530"/>
                                        </p:tgtEl>
                                      </p:cBhvr>
                                    </p:animEffect>
                                  </p:childTnLst>
                                </p:cTn>
                              </p:par>
                            </p:childTnLst>
                          </p:cTn>
                        </p:par>
                        <p:par>
                          <p:cTn id="189" fill="hold">
                            <p:stCondLst>
                              <p:cond delay="16000"/>
                            </p:stCondLst>
                            <p:childTnLst>
                              <p:par>
                                <p:cTn id="190" presetID="53" presetClass="entr" presetSubtype="0" fill="hold" grpId="0" nodeType="afterEffect">
                                  <p:stCondLst>
                                    <p:cond delay="0"/>
                                  </p:stCondLst>
                                  <p:childTnLst>
                                    <p:set>
                                      <p:cBhvr>
                                        <p:cTn id="191" dur="1" fill="hold">
                                          <p:stCondLst>
                                            <p:cond delay="0"/>
                                          </p:stCondLst>
                                        </p:cTn>
                                        <p:tgtEl>
                                          <p:spTgt spid="19545"/>
                                        </p:tgtEl>
                                        <p:attrNameLst>
                                          <p:attrName>style.visibility</p:attrName>
                                        </p:attrNameLst>
                                      </p:cBhvr>
                                      <p:to>
                                        <p:strVal val="visible"/>
                                      </p:to>
                                    </p:set>
                                    <p:anim calcmode="lin" valueType="num">
                                      <p:cBhvr>
                                        <p:cTn id="192" dur="500" fill="hold"/>
                                        <p:tgtEl>
                                          <p:spTgt spid="19545"/>
                                        </p:tgtEl>
                                        <p:attrNameLst>
                                          <p:attrName>ppt_w</p:attrName>
                                        </p:attrNameLst>
                                      </p:cBhvr>
                                      <p:tavLst>
                                        <p:tav tm="0">
                                          <p:val>
                                            <p:fltVal val="0"/>
                                          </p:val>
                                        </p:tav>
                                        <p:tav tm="100000">
                                          <p:val>
                                            <p:strVal val="#ppt_w"/>
                                          </p:val>
                                        </p:tav>
                                      </p:tavLst>
                                    </p:anim>
                                    <p:anim calcmode="lin" valueType="num">
                                      <p:cBhvr>
                                        <p:cTn id="193" dur="500" fill="hold"/>
                                        <p:tgtEl>
                                          <p:spTgt spid="19545"/>
                                        </p:tgtEl>
                                        <p:attrNameLst>
                                          <p:attrName>ppt_h</p:attrName>
                                        </p:attrNameLst>
                                      </p:cBhvr>
                                      <p:tavLst>
                                        <p:tav tm="0">
                                          <p:val>
                                            <p:fltVal val="0"/>
                                          </p:val>
                                        </p:tav>
                                        <p:tav tm="100000">
                                          <p:val>
                                            <p:strVal val="#ppt_h"/>
                                          </p:val>
                                        </p:tav>
                                      </p:tavLst>
                                    </p:anim>
                                    <p:animEffect transition="in" filter="fade">
                                      <p:cBhvr>
                                        <p:cTn id="194" dur="500"/>
                                        <p:tgtEl>
                                          <p:spTgt spid="19545"/>
                                        </p:tgtEl>
                                      </p:cBhvr>
                                    </p:animEffect>
                                  </p:childTnLst>
                                </p:cTn>
                              </p:par>
                            </p:childTnLst>
                          </p:cTn>
                        </p:par>
                        <p:par>
                          <p:cTn id="195" fill="hold">
                            <p:stCondLst>
                              <p:cond delay="16500"/>
                            </p:stCondLst>
                            <p:childTnLst>
                              <p:par>
                                <p:cTn id="196" presetID="53" presetClass="entr" presetSubtype="0" fill="hold" grpId="0" nodeType="afterEffect">
                                  <p:stCondLst>
                                    <p:cond delay="0"/>
                                  </p:stCondLst>
                                  <p:childTnLst>
                                    <p:set>
                                      <p:cBhvr>
                                        <p:cTn id="197" dur="1" fill="hold">
                                          <p:stCondLst>
                                            <p:cond delay="0"/>
                                          </p:stCondLst>
                                        </p:cTn>
                                        <p:tgtEl>
                                          <p:spTgt spid="19505"/>
                                        </p:tgtEl>
                                        <p:attrNameLst>
                                          <p:attrName>style.visibility</p:attrName>
                                        </p:attrNameLst>
                                      </p:cBhvr>
                                      <p:to>
                                        <p:strVal val="visible"/>
                                      </p:to>
                                    </p:set>
                                    <p:anim calcmode="lin" valueType="num">
                                      <p:cBhvr>
                                        <p:cTn id="198" dur="500" fill="hold"/>
                                        <p:tgtEl>
                                          <p:spTgt spid="19505"/>
                                        </p:tgtEl>
                                        <p:attrNameLst>
                                          <p:attrName>ppt_w</p:attrName>
                                        </p:attrNameLst>
                                      </p:cBhvr>
                                      <p:tavLst>
                                        <p:tav tm="0">
                                          <p:val>
                                            <p:fltVal val="0"/>
                                          </p:val>
                                        </p:tav>
                                        <p:tav tm="100000">
                                          <p:val>
                                            <p:strVal val="#ppt_w"/>
                                          </p:val>
                                        </p:tav>
                                      </p:tavLst>
                                    </p:anim>
                                    <p:anim calcmode="lin" valueType="num">
                                      <p:cBhvr>
                                        <p:cTn id="199" dur="500" fill="hold"/>
                                        <p:tgtEl>
                                          <p:spTgt spid="19505"/>
                                        </p:tgtEl>
                                        <p:attrNameLst>
                                          <p:attrName>ppt_h</p:attrName>
                                        </p:attrNameLst>
                                      </p:cBhvr>
                                      <p:tavLst>
                                        <p:tav tm="0">
                                          <p:val>
                                            <p:fltVal val="0"/>
                                          </p:val>
                                        </p:tav>
                                        <p:tav tm="100000">
                                          <p:val>
                                            <p:strVal val="#ppt_h"/>
                                          </p:val>
                                        </p:tav>
                                      </p:tavLst>
                                    </p:anim>
                                    <p:animEffect transition="in" filter="fade">
                                      <p:cBhvr>
                                        <p:cTn id="200" dur="500"/>
                                        <p:tgtEl>
                                          <p:spTgt spid="19505"/>
                                        </p:tgtEl>
                                      </p:cBhvr>
                                    </p:animEffect>
                                  </p:childTnLst>
                                </p:cTn>
                              </p:par>
                            </p:childTnLst>
                          </p:cTn>
                        </p:par>
                        <p:par>
                          <p:cTn id="201" fill="hold">
                            <p:stCondLst>
                              <p:cond delay="17000"/>
                            </p:stCondLst>
                            <p:childTnLst>
                              <p:par>
                                <p:cTn id="202" presetID="53" presetClass="entr" presetSubtype="0" fill="hold" grpId="0" nodeType="afterEffect">
                                  <p:stCondLst>
                                    <p:cond delay="0"/>
                                  </p:stCondLst>
                                  <p:childTnLst>
                                    <p:set>
                                      <p:cBhvr>
                                        <p:cTn id="203" dur="1" fill="hold">
                                          <p:stCondLst>
                                            <p:cond delay="0"/>
                                          </p:stCondLst>
                                        </p:cTn>
                                        <p:tgtEl>
                                          <p:spTgt spid="19506"/>
                                        </p:tgtEl>
                                        <p:attrNameLst>
                                          <p:attrName>style.visibility</p:attrName>
                                        </p:attrNameLst>
                                      </p:cBhvr>
                                      <p:to>
                                        <p:strVal val="visible"/>
                                      </p:to>
                                    </p:set>
                                    <p:anim calcmode="lin" valueType="num">
                                      <p:cBhvr>
                                        <p:cTn id="204" dur="500" fill="hold"/>
                                        <p:tgtEl>
                                          <p:spTgt spid="19506"/>
                                        </p:tgtEl>
                                        <p:attrNameLst>
                                          <p:attrName>ppt_w</p:attrName>
                                        </p:attrNameLst>
                                      </p:cBhvr>
                                      <p:tavLst>
                                        <p:tav tm="0">
                                          <p:val>
                                            <p:fltVal val="0"/>
                                          </p:val>
                                        </p:tav>
                                        <p:tav tm="100000">
                                          <p:val>
                                            <p:strVal val="#ppt_w"/>
                                          </p:val>
                                        </p:tav>
                                      </p:tavLst>
                                    </p:anim>
                                    <p:anim calcmode="lin" valueType="num">
                                      <p:cBhvr>
                                        <p:cTn id="205" dur="500" fill="hold"/>
                                        <p:tgtEl>
                                          <p:spTgt spid="19506"/>
                                        </p:tgtEl>
                                        <p:attrNameLst>
                                          <p:attrName>ppt_h</p:attrName>
                                        </p:attrNameLst>
                                      </p:cBhvr>
                                      <p:tavLst>
                                        <p:tav tm="0">
                                          <p:val>
                                            <p:fltVal val="0"/>
                                          </p:val>
                                        </p:tav>
                                        <p:tav tm="100000">
                                          <p:val>
                                            <p:strVal val="#ppt_h"/>
                                          </p:val>
                                        </p:tav>
                                      </p:tavLst>
                                    </p:anim>
                                    <p:animEffect transition="in" filter="fade">
                                      <p:cBhvr>
                                        <p:cTn id="206" dur="500"/>
                                        <p:tgtEl>
                                          <p:spTgt spid="19506"/>
                                        </p:tgtEl>
                                      </p:cBhvr>
                                    </p:animEffect>
                                  </p:childTnLst>
                                </p:cTn>
                              </p:par>
                            </p:childTnLst>
                          </p:cTn>
                        </p:par>
                        <p:par>
                          <p:cTn id="207" fill="hold">
                            <p:stCondLst>
                              <p:cond delay="17500"/>
                            </p:stCondLst>
                            <p:childTnLst>
                              <p:par>
                                <p:cTn id="208" presetID="53" presetClass="entr" presetSubtype="0" fill="hold" grpId="0" nodeType="afterEffect">
                                  <p:stCondLst>
                                    <p:cond delay="0"/>
                                  </p:stCondLst>
                                  <p:childTnLst>
                                    <p:set>
                                      <p:cBhvr>
                                        <p:cTn id="209" dur="1" fill="hold">
                                          <p:stCondLst>
                                            <p:cond delay="0"/>
                                          </p:stCondLst>
                                        </p:cTn>
                                        <p:tgtEl>
                                          <p:spTgt spid="19507"/>
                                        </p:tgtEl>
                                        <p:attrNameLst>
                                          <p:attrName>style.visibility</p:attrName>
                                        </p:attrNameLst>
                                      </p:cBhvr>
                                      <p:to>
                                        <p:strVal val="visible"/>
                                      </p:to>
                                    </p:set>
                                    <p:anim calcmode="lin" valueType="num">
                                      <p:cBhvr>
                                        <p:cTn id="210" dur="500" fill="hold"/>
                                        <p:tgtEl>
                                          <p:spTgt spid="19507"/>
                                        </p:tgtEl>
                                        <p:attrNameLst>
                                          <p:attrName>ppt_w</p:attrName>
                                        </p:attrNameLst>
                                      </p:cBhvr>
                                      <p:tavLst>
                                        <p:tav tm="0">
                                          <p:val>
                                            <p:fltVal val="0"/>
                                          </p:val>
                                        </p:tav>
                                        <p:tav tm="100000">
                                          <p:val>
                                            <p:strVal val="#ppt_w"/>
                                          </p:val>
                                        </p:tav>
                                      </p:tavLst>
                                    </p:anim>
                                    <p:anim calcmode="lin" valueType="num">
                                      <p:cBhvr>
                                        <p:cTn id="211" dur="500" fill="hold"/>
                                        <p:tgtEl>
                                          <p:spTgt spid="19507"/>
                                        </p:tgtEl>
                                        <p:attrNameLst>
                                          <p:attrName>ppt_h</p:attrName>
                                        </p:attrNameLst>
                                      </p:cBhvr>
                                      <p:tavLst>
                                        <p:tav tm="0">
                                          <p:val>
                                            <p:fltVal val="0"/>
                                          </p:val>
                                        </p:tav>
                                        <p:tav tm="100000">
                                          <p:val>
                                            <p:strVal val="#ppt_h"/>
                                          </p:val>
                                        </p:tav>
                                      </p:tavLst>
                                    </p:anim>
                                    <p:animEffect transition="in" filter="fade">
                                      <p:cBhvr>
                                        <p:cTn id="212" dur="500"/>
                                        <p:tgtEl>
                                          <p:spTgt spid="19507"/>
                                        </p:tgtEl>
                                      </p:cBhvr>
                                    </p:animEffect>
                                  </p:childTnLst>
                                </p:cTn>
                              </p:par>
                            </p:childTnLst>
                          </p:cTn>
                        </p:par>
                        <p:par>
                          <p:cTn id="213" fill="hold">
                            <p:stCondLst>
                              <p:cond delay="18000"/>
                            </p:stCondLst>
                            <p:childTnLst>
                              <p:par>
                                <p:cTn id="214" presetID="53" presetClass="entr" presetSubtype="0" fill="hold" grpId="0" nodeType="afterEffect">
                                  <p:stCondLst>
                                    <p:cond delay="0"/>
                                  </p:stCondLst>
                                  <p:childTnLst>
                                    <p:set>
                                      <p:cBhvr>
                                        <p:cTn id="215" dur="1" fill="hold">
                                          <p:stCondLst>
                                            <p:cond delay="0"/>
                                          </p:stCondLst>
                                        </p:cTn>
                                        <p:tgtEl>
                                          <p:spTgt spid="19510"/>
                                        </p:tgtEl>
                                        <p:attrNameLst>
                                          <p:attrName>style.visibility</p:attrName>
                                        </p:attrNameLst>
                                      </p:cBhvr>
                                      <p:to>
                                        <p:strVal val="visible"/>
                                      </p:to>
                                    </p:set>
                                    <p:anim calcmode="lin" valueType="num">
                                      <p:cBhvr>
                                        <p:cTn id="216" dur="500" fill="hold"/>
                                        <p:tgtEl>
                                          <p:spTgt spid="19510"/>
                                        </p:tgtEl>
                                        <p:attrNameLst>
                                          <p:attrName>ppt_w</p:attrName>
                                        </p:attrNameLst>
                                      </p:cBhvr>
                                      <p:tavLst>
                                        <p:tav tm="0">
                                          <p:val>
                                            <p:fltVal val="0"/>
                                          </p:val>
                                        </p:tav>
                                        <p:tav tm="100000">
                                          <p:val>
                                            <p:strVal val="#ppt_w"/>
                                          </p:val>
                                        </p:tav>
                                      </p:tavLst>
                                    </p:anim>
                                    <p:anim calcmode="lin" valueType="num">
                                      <p:cBhvr>
                                        <p:cTn id="217" dur="500" fill="hold"/>
                                        <p:tgtEl>
                                          <p:spTgt spid="19510"/>
                                        </p:tgtEl>
                                        <p:attrNameLst>
                                          <p:attrName>ppt_h</p:attrName>
                                        </p:attrNameLst>
                                      </p:cBhvr>
                                      <p:tavLst>
                                        <p:tav tm="0">
                                          <p:val>
                                            <p:fltVal val="0"/>
                                          </p:val>
                                        </p:tav>
                                        <p:tav tm="100000">
                                          <p:val>
                                            <p:strVal val="#ppt_h"/>
                                          </p:val>
                                        </p:tav>
                                      </p:tavLst>
                                    </p:anim>
                                    <p:animEffect transition="in" filter="fade">
                                      <p:cBhvr>
                                        <p:cTn id="218" dur="500"/>
                                        <p:tgtEl>
                                          <p:spTgt spid="19510"/>
                                        </p:tgtEl>
                                      </p:cBhvr>
                                    </p:animEffect>
                                  </p:childTnLst>
                                </p:cTn>
                              </p:par>
                              <p:par>
                                <p:cTn id="219" presetID="53" presetClass="entr" presetSubtype="0" fill="hold" grpId="0" nodeType="withEffect">
                                  <p:stCondLst>
                                    <p:cond delay="0"/>
                                  </p:stCondLst>
                                  <p:childTnLst>
                                    <p:set>
                                      <p:cBhvr>
                                        <p:cTn id="220" dur="1" fill="hold">
                                          <p:stCondLst>
                                            <p:cond delay="0"/>
                                          </p:stCondLst>
                                        </p:cTn>
                                        <p:tgtEl>
                                          <p:spTgt spid="19511"/>
                                        </p:tgtEl>
                                        <p:attrNameLst>
                                          <p:attrName>style.visibility</p:attrName>
                                        </p:attrNameLst>
                                      </p:cBhvr>
                                      <p:to>
                                        <p:strVal val="visible"/>
                                      </p:to>
                                    </p:set>
                                    <p:anim calcmode="lin" valueType="num">
                                      <p:cBhvr>
                                        <p:cTn id="221" dur="500" fill="hold"/>
                                        <p:tgtEl>
                                          <p:spTgt spid="19511"/>
                                        </p:tgtEl>
                                        <p:attrNameLst>
                                          <p:attrName>ppt_w</p:attrName>
                                        </p:attrNameLst>
                                      </p:cBhvr>
                                      <p:tavLst>
                                        <p:tav tm="0">
                                          <p:val>
                                            <p:fltVal val="0"/>
                                          </p:val>
                                        </p:tav>
                                        <p:tav tm="100000">
                                          <p:val>
                                            <p:strVal val="#ppt_w"/>
                                          </p:val>
                                        </p:tav>
                                      </p:tavLst>
                                    </p:anim>
                                    <p:anim calcmode="lin" valueType="num">
                                      <p:cBhvr>
                                        <p:cTn id="222" dur="500" fill="hold"/>
                                        <p:tgtEl>
                                          <p:spTgt spid="19511"/>
                                        </p:tgtEl>
                                        <p:attrNameLst>
                                          <p:attrName>ppt_h</p:attrName>
                                        </p:attrNameLst>
                                      </p:cBhvr>
                                      <p:tavLst>
                                        <p:tav tm="0">
                                          <p:val>
                                            <p:fltVal val="0"/>
                                          </p:val>
                                        </p:tav>
                                        <p:tav tm="100000">
                                          <p:val>
                                            <p:strVal val="#ppt_h"/>
                                          </p:val>
                                        </p:tav>
                                      </p:tavLst>
                                    </p:anim>
                                    <p:animEffect transition="in" filter="fade">
                                      <p:cBhvr>
                                        <p:cTn id="223" dur="500"/>
                                        <p:tgtEl>
                                          <p:spTgt spid="19511"/>
                                        </p:tgtEl>
                                      </p:cBhvr>
                                    </p:animEffect>
                                  </p:childTnLst>
                                </p:cTn>
                              </p:par>
                            </p:childTnLst>
                          </p:cTn>
                        </p:par>
                        <p:par>
                          <p:cTn id="224" fill="hold">
                            <p:stCondLst>
                              <p:cond delay="18500"/>
                            </p:stCondLst>
                            <p:childTnLst>
                              <p:par>
                                <p:cTn id="225" presetID="53" presetClass="entr" presetSubtype="0" fill="hold" grpId="0" nodeType="afterEffect">
                                  <p:stCondLst>
                                    <p:cond delay="0"/>
                                  </p:stCondLst>
                                  <p:childTnLst>
                                    <p:set>
                                      <p:cBhvr>
                                        <p:cTn id="226" dur="1" fill="hold">
                                          <p:stCondLst>
                                            <p:cond delay="0"/>
                                          </p:stCondLst>
                                        </p:cTn>
                                        <p:tgtEl>
                                          <p:spTgt spid="19508"/>
                                        </p:tgtEl>
                                        <p:attrNameLst>
                                          <p:attrName>style.visibility</p:attrName>
                                        </p:attrNameLst>
                                      </p:cBhvr>
                                      <p:to>
                                        <p:strVal val="visible"/>
                                      </p:to>
                                    </p:set>
                                    <p:anim calcmode="lin" valueType="num">
                                      <p:cBhvr>
                                        <p:cTn id="227" dur="500" fill="hold"/>
                                        <p:tgtEl>
                                          <p:spTgt spid="19508"/>
                                        </p:tgtEl>
                                        <p:attrNameLst>
                                          <p:attrName>ppt_w</p:attrName>
                                        </p:attrNameLst>
                                      </p:cBhvr>
                                      <p:tavLst>
                                        <p:tav tm="0">
                                          <p:val>
                                            <p:fltVal val="0"/>
                                          </p:val>
                                        </p:tav>
                                        <p:tav tm="100000">
                                          <p:val>
                                            <p:strVal val="#ppt_w"/>
                                          </p:val>
                                        </p:tav>
                                      </p:tavLst>
                                    </p:anim>
                                    <p:anim calcmode="lin" valueType="num">
                                      <p:cBhvr>
                                        <p:cTn id="228" dur="500" fill="hold"/>
                                        <p:tgtEl>
                                          <p:spTgt spid="19508"/>
                                        </p:tgtEl>
                                        <p:attrNameLst>
                                          <p:attrName>ppt_h</p:attrName>
                                        </p:attrNameLst>
                                      </p:cBhvr>
                                      <p:tavLst>
                                        <p:tav tm="0">
                                          <p:val>
                                            <p:fltVal val="0"/>
                                          </p:val>
                                        </p:tav>
                                        <p:tav tm="100000">
                                          <p:val>
                                            <p:strVal val="#ppt_h"/>
                                          </p:val>
                                        </p:tav>
                                      </p:tavLst>
                                    </p:anim>
                                    <p:animEffect transition="in" filter="fade">
                                      <p:cBhvr>
                                        <p:cTn id="229" dur="500"/>
                                        <p:tgtEl>
                                          <p:spTgt spid="19508"/>
                                        </p:tgtEl>
                                      </p:cBhvr>
                                    </p:animEffect>
                                  </p:childTnLst>
                                </p:cTn>
                              </p:par>
                            </p:childTnLst>
                          </p:cTn>
                        </p:par>
                        <p:par>
                          <p:cTn id="230" fill="hold">
                            <p:stCondLst>
                              <p:cond delay="19000"/>
                            </p:stCondLst>
                            <p:childTnLst>
                              <p:par>
                                <p:cTn id="231" presetID="53" presetClass="entr" presetSubtype="0" fill="hold" grpId="0" nodeType="afterEffect">
                                  <p:stCondLst>
                                    <p:cond delay="0"/>
                                  </p:stCondLst>
                                  <p:childTnLst>
                                    <p:set>
                                      <p:cBhvr>
                                        <p:cTn id="232" dur="1" fill="hold">
                                          <p:stCondLst>
                                            <p:cond delay="0"/>
                                          </p:stCondLst>
                                        </p:cTn>
                                        <p:tgtEl>
                                          <p:spTgt spid="19509"/>
                                        </p:tgtEl>
                                        <p:attrNameLst>
                                          <p:attrName>style.visibility</p:attrName>
                                        </p:attrNameLst>
                                      </p:cBhvr>
                                      <p:to>
                                        <p:strVal val="visible"/>
                                      </p:to>
                                    </p:set>
                                    <p:anim calcmode="lin" valueType="num">
                                      <p:cBhvr>
                                        <p:cTn id="233" dur="500" fill="hold"/>
                                        <p:tgtEl>
                                          <p:spTgt spid="19509"/>
                                        </p:tgtEl>
                                        <p:attrNameLst>
                                          <p:attrName>ppt_w</p:attrName>
                                        </p:attrNameLst>
                                      </p:cBhvr>
                                      <p:tavLst>
                                        <p:tav tm="0">
                                          <p:val>
                                            <p:fltVal val="0"/>
                                          </p:val>
                                        </p:tav>
                                        <p:tav tm="100000">
                                          <p:val>
                                            <p:strVal val="#ppt_w"/>
                                          </p:val>
                                        </p:tav>
                                      </p:tavLst>
                                    </p:anim>
                                    <p:anim calcmode="lin" valueType="num">
                                      <p:cBhvr>
                                        <p:cTn id="234" dur="500" fill="hold"/>
                                        <p:tgtEl>
                                          <p:spTgt spid="19509"/>
                                        </p:tgtEl>
                                        <p:attrNameLst>
                                          <p:attrName>ppt_h</p:attrName>
                                        </p:attrNameLst>
                                      </p:cBhvr>
                                      <p:tavLst>
                                        <p:tav tm="0">
                                          <p:val>
                                            <p:fltVal val="0"/>
                                          </p:val>
                                        </p:tav>
                                        <p:tav tm="100000">
                                          <p:val>
                                            <p:strVal val="#ppt_h"/>
                                          </p:val>
                                        </p:tav>
                                      </p:tavLst>
                                    </p:anim>
                                    <p:animEffect transition="in" filter="fade">
                                      <p:cBhvr>
                                        <p:cTn id="235" dur="500"/>
                                        <p:tgtEl>
                                          <p:spTgt spid="19509"/>
                                        </p:tgtEl>
                                      </p:cBhvr>
                                    </p:animEffect>
                                  </p:childTnLst>
                                </p:cTn>
                              </p:par>
                            </p:childTnLst>
                          </p:cTn>
                        </p:par>
                        <p:par>
                          <p:cTn id="236" fill="hold">
                            <p:stCondLst>
                              <p:cond delay="19500"/>
                            </p:stCondLst>
                            <p:childTnLst>
                              <p:par>
                                <p:cTn id="237" presetID="53" presetClass="entr" presetSubtype="0" fill="hold" nodeType="afterEffect">
                                  <p:stCondLst>
                                    <p:cond delay="0"/>
                                  </p:stCondLst>
                                  <p:childTnLst>
                                    <p:set>
                                      <p:cBhvr>
                                        <p:cTn id="238" dur="1" fill="hold">
                                          <p:stCondLst>
                                            <p:cond delay="0"/>
                                          </p:stCondLst>
                                        </p:cTn>
                                        <p:tgtEl>
                                          <p:spTgt spid="10"/>
                                        </p:tgtEl>
                                        <p:attrNameLst>
                                          <p:attrName>style.visibility</p:attrName>
                                        </p:attrNameLst>
                                      </p:cBhvr>
                                      <p:to>
                                        <p:strVal val="visible"/>
                                      </p:to>
                                    </p:set>
                                    <p:anim calcmode="lin" valueType="num">
                                      <p:cBhvr>
                                        <p:cTn id="239" dur="500" fill="hold"/>
                                        <p:tgtEl>
                                          <p:spTgt spid="10"/>
                                        </p:tgtEl>
                                        <p:attrNameLst>
                                          <p:attrName>ppt_w</p:attrName>
                                        </p:attrNameLst>
                                      </p:cBhvr>
                                      <p:tavLst>
                                        <p:tav tm="0">
                                          <p:val>
                                            <p:fltVal val="0"/>
                                          </p:val>
                                        </p:tav>
                                        <p:tav tm="100000">
                                          <p:val>
                                            <p:strVal val="#ppt_w"/>
                                          </p:val>
                                        </p:tav>
                                      </p:tavLst>
                                    </p:anim>
                                    <p:anim calcmode="lin" valueType="num">
                                      <p:cBhvr>
                                        <p:cTn id="240" dur="500" fill="hold"/>
                                        <p:tgtEl>
                                          <p:spTgt spid="10"/>
                                        </p:tgtEl>
                                        <p:attrNameLst>
                                          <p:attrName>ppt_h</p:attrName>
                                        </p:attrNameLst>
                                      </p:cBhvr>
                                      <p:tavLst>
                                        <p:tav tm="0">
                                          <p:val>
                                            <p:fltVal val="0"/>
                                          </p:val>
                                        </p:tav>
                                        <p:tav tm="100000">
                                          <p:val>
                                            <p:strVal val="#ppt_h"/>
                                          </p:val>
                                        </p:tav>
                                      </p:tavLst>
                                    </p:anim>
                                    <p:animEffect transition="in" filter="fade">
                                      <p:cBhvr>
                                        <p:cTn id="241" dur="500"/>
                                        <p:tgtEl>
                                          <p:spTgt spid="10"/>
                                        </p:tgtEl>
                                      </p:cBhvr>
                                    </p:animEffect>
                                  </p:childTnLst>
                                </p:cTn>
                              </p:par>
                            </p:childTnLst>
                          </p:cTn>
                        </p:par>
                        <p:par>
                          <p:cTn id="242" fill="hold">
                            <p:stCondLst>
                              <p:cond delay="20000"/>
                            </p:stCondLst>
                            <p:childTnLst>
                              <p:par>
                                <p:cTn id="243" presetID="53" presetClass="entr" presetSubtype="0" fill="hold" grpId="0" nodeType="afterEffect">
                                  <p:stCondLst>
                                    <p:cond delay="0"/>
                                  </p:stCondLst>
                                  <p:childTnLst>
                                    <p:set>
                                      <p:cBhvr>
                                        <p:cTn id="244" dur="1" fill="hold">
                                          <p:stCondLst>
                                            <p:cond delay="0"/>
                                          </p:stCondLst>
                                        </p:cTn>
                                        <p:tgtEl>
                                          <p:spTgt spid="19504"/>
                                        </p:tgtEl>
                                        <p:attrNameLst>
                                          <p:attrName>style.visibility</p:attrName>
                                        </p:attrNameLst>
                                      </p:cBhvr>
                                      <p:to>
                                        <p:strVal val="visible"/>
                                      </p:to>
                                    </p:set>
                                    <p:anim calcmode="lin" valueType="num">
                                      <p:cBhvr>
                                        <p:cTn id="245" dur="500" fill="hold"/>
                                        <p:tgtEl>
                                          <p:spTgt spid="19504"/>
                                        </p:tgtEl>
                                        <p:attrNameLst>
                                          <p:attrName>ppt_w</p:attrName>
                                        </p:attrNameLst>
                                      </p:cBhvr>
                                      <p:tavLst>
                                        <p:tav tm="0">
                                          <p:val>
                                            <p:fltVal val="0"/>
                                          </p:val>
                                        </p:tav>
                                        <p:tav tm="100000">
                                          <p:val>
                                            <p:strVal val="#ppt_w"/>
                                          </p:val>
                                        </p:tav>
                                      </p:tavLst>
                                    </p:anim>
                                    <p:anim calcmode="lin" valueType="num">
                                      <p:cBhvr>
                                        <p:cTn id="246" dur="500" fill="hold"/>
                                        <p:tgtEl>
                                          <p:spTgt spid="19504"/>
                                        </p:tgtEl>
                                        <p:attrNameLst>
                                          <p:attrName>ppt_h</p:attrName>
                                        </p:attrNameLst>
                                      </p:cBhvr>
                                      <p:tavLst>
                                        <p:tav tm="0">
                                          <p:val>
                                            <p:fltVal val="0"/>
                                          </p:val>
                                        </p:tav>
                                        <p:tav tm="100000">
                                          <p:val>
                                            <p:strVal val="#ppt_h"/>
                                          </p:val>
                                        </p:tav>
                                      </p:tavLst>
                                    </p:anim>
                                    <p:animEffect transition="in" filter="fade">
                                      <p:cBhvr>
                                        <p:cTn id="247" dur="500"/>
                                        <p:tgtEl>
                                          <p:spTgt spid="19504"/>
                                        </p:tgtEl>
                                      </p:cBhvr>
                                    </p:animEffect>
                                  </p:childTnLst>
                                </p:cTn>
                              </p:par>
                            </p:childTnLst>
                          </p:cTn>
                        </p:par>
                        <p:par>
                          <p:cTn id="248" fill="hold">
                            <p:stCondLst>
                              <p:cond delay="20500"/>
                            </p:stCondLst>
                            <p:childTnLst>
                              <p:par>
                                <p:cTn id="249" presetID="53" presetClass="entr" presetSubtype="0" fill="hold" grpId="0" nodeType="afterEffect">
                                  <p:stCondLst>
                                    <p:cond delay="0"/>
                                  </p:stCondLst>
                                  <p:childTnLst>
                                    <p:set>
                                      <p:cBhvr>
                                        <p:cTn id="250" dur="1" fill="hold">
                                          <p:stCondLst>
                                            <p:cond delay="0"/>
                                          </p:stCondLst>
                                        </p:cTn>
                                        <p:tgtEl>
                                          <p:spTgt spid="97"/>
                                        </p:tgtEl>
                                        <p:attrNameLst>
                                          <p:attrName>style.visibility</p:attrName>
                                        </p:attrNameLst>
                                      </p:cBhvr>
                                      <p:to>
                                        <p:strVal val="visible"/>
                                      </p:to>
                                    </p:set>
                                    <p:anim calcmode="lin" valueType="num">
                                      <p:cBhvr>
                                        <p:cTn id="251" dur="500" fill="hold"/>
                                        <p:tgtEl>
                                          <p:spTgt spid="97"/>
                                        </p:tgtEl>
                                        <p:attrNameLst>
                                          <p:attrName>ppt_w</p:attrName>
                                        </p:attrNameLst>
                                      </p:cBhvr>
                                      <p:tavLst>
                                        <p:tav tm="0">
                                          <p:val>
                                            <p:fltVal val="0"/>
                                          </p:val>
                                        </p:tav>
                                        <p:tav tm="100000">
                                          <p:val>
                                            <p:strVal val="#ppt_w"/>
                                          </p:val>
                                        </p:tav>
                                      </p:tavLst>
                                    </p:anim>
                                    <p:anim calcmode="lin" valueType="num">
                                      <p:cBhvr>
                                        <p:cTn id="252" dur="500" fill="hold"/>
                                        <p:tgtEl>
                                          <p:spTgt spid="97"/>
                                        </p:tgtEl>
                                        <p:attrNameLst>
                                          <p:attrName>ppt_h</p:attrName>
                                        </p:attrNameLst>
                                      </p:cBhvr>
                                      <p:tavLst>
                                        <p:tav tm="0">
                                          <p:val>
                                            <p:fltVal val="0"/>
                                          </p:val>
                                        </p:tav>
                                        <p:tav tm="100000">
                                          <p:val>
                                            <p:strVal val="#ppt_h"/>
                                          </p:val>
                                        </p:tav>
                                      </p:tavLst>
                                    </p:anim>
                                    <p:animEffect transition="in" filter="fade">
                                      <p:cBhvr>
                                        <p:cTn id="253" dur="500"/>
                                        <p:tgtEl>
                                          <p:spTgt spid="97"/>
                                        </p:tgtEl>
                                      </p:cBhvr>
                                    </p:animEffect>
                                  </p:childTnLst>
                                </p:cTn>
                              </p:par>
                            </p:childTnLst>
                          </p:cTn>
                        </p:par>
                        <p:par>
                          <p:cTn id="254" fill="hold">
                            <p:stCondLst>
                              <p:cond delay="21000"/>
                            </p:stCondLst>
                            <p:childTnLst>
                              <p:par>
                                <p:cTn id="255" presetID="53" presetClass="entr" presetSubtype="0" fill="hold" grpId="0" nodeType="afterEffect">
                                  <p:stCondLst>
                                    <p:cond delay="0"/>
                                  </p:stCondLst>
                                  <p:childTnLst>
                                    <p:set>
                                      <p:cBhvr>
                                        <p:cTn id="256" dur="1" fill="hold">
                                          <p:stCondLst>
                                            <p:cond delay="0"/>
                                          </p:stCondLst>
                                        </p:cTn>
                                        <p:tgtEl>
                                          <p:spTgt spid="19526"/>
                                        </p:tgtEl>
                                        <p:attrNameLst>
                                          <p:attrName>style.visibility</p:attrName>
                                        </p:attrNameLst>
                                      </p:cBhvr>
                                      <p:to>
                                        <p:strVal val="visible"/>
                                      </p:to>
                                    </p:set>
                                    <p:anim calcmode="lin" valueType="num">
                                      <p:cBhvr>
                                        <p:cTn id="257" dur="500" fill="hold"/>
                                        <p:tgtEl>
                                          <p:spTgt spid="19526"/>
                                        </p:tgtEl>
                                        <p:attrNameLst>
                                          <p:attrName>ppt_w</p:attrName>
                                        </p:attrNameLst>
                                      </p:cBhvr>
                                      <p:tavLst>
                                        <p:tav tm="0">
                                          <p:val>
                                            <p:fltVal val="0"/>
                                          </p:val>
                                        </p:tav>
                                        <p:tav tm="100000">
                                          <p:val>
                                            <p:strVal val="#ppt_w"/>
                                          </p:val>
                                        </p:tav>
                                      </p:tavLst>
                                    </p:anim>
                                    <p:anim calcmode="lin" valueType="num">
                                      <p:cBhvr>
                                        <p:cTn id="258" dur="500" fill="hold"/>
                                        <p:tgtEl>
                                          <p:spTgt spid="19526"/>
                                        </p:tgtEl>
                                        <p:attrNameLst>
                                          <p:attrName>ppt_h</p:attrName>
                                        </p:attrNameLst>
                                      </p:cBhvr>
                                      <p:tavLst>
                                        <p:tav tm="0">
                                          <p:val>
                                            <p:fltVal val="0"/>
                                          </p:val>
                                        </p:tav>
                                        <p:tav tm="100000">
                                          <p:val>
                                            <p:strVal val="#ppt_h"/>
                                          </p:val>
                                        </p:tav>
                                      </p:tavLst>
                                    </p:anim>
                                    <p:animEffect transition="in" filter="fade">
                                      <p:cBhvr>
                                        <p:cTn id="259" dur="500"/>
                                        <p:tgtEl>
                                          <p:spTgt spid="19526"/>
                                        </p:tgtEl>
                                      </p:cBhvr>
                                    </p:animEffect>
                                  </p:childTnLst>
                                </p:cTn>
                              </p:par>
                            </p:childTnLst>
                          </p:cTn>
                        </p:par>
                        <p:par>
                          <p:cTn id="260" fill="hold">
                            <p:stCondLst>
                              <p:cond delay="21500"/>
                            </p:stCondLst>
                            <p:childTnLst>
                              <p:par>
                                <p:cTn id="261" presetID="53" presetClass="entr" presetSubtype="0" fill="hold" grpId="0" nodeType="afterEffect">
                                  <p:stCondLst>
                                    <p:cond delay="0"/>
                                  </p:stCondLst>
                                  <p:childTnLst>
                                    <p:set>
                                      <p:cBhvr>
                                        <p:cTn id="262" dur="1" fill="hold">
                                          <p:stCondLst>
                                            <p:cond delay="0"/>
                                          </p:stCondLst>
                                        </p:cTn>
                                        <p:tgtEl>
                                          <p:spTgt spid="19537"/>
                                        </p:tgtEl>
                                        <p:attrNameLst>
                                          <p:attrName>style.visibility</p:attrName>
                                        </p:attrNameLst>
                                      </p:cBhvr>
                                      <p:to>
                                        <p:strVal val="visible"/>
                                      </p:to>
                                    </p:set>
                                    <p:anim calcmode="lin" valueType="num">
                                      <p:cBhvr>
                                        <p:cTn id="263" dur="500" fill="hold"/>
                                        <p:tgtEl>
                                          <p:spTgt spid="19537"/>
                                        </p:tgtEl>
                                        <p:attrNameLst>
                                          <p:attrName>ppt_w</p:attrName>
                                        </p:attrNameLst>
                                      </p:cBhvr>
                                      <p:tavLst>
                                        <p:tav tm="0">
                                          <p:val>
                                            <p:fltVal val="0"/>
                                          </p:val>
                                        </p:tav>
                                        <p:tav tm="100000">
                                          <p:val>
                                            <p:strVal val="#ppt_w"/>
                                          </p:val>
                                        </p:tav>
                                      </p:tavLst>
                                    </p:anim>
                                    <p:anim calcmode="lin" valueType="num">
                                      <p:cBhvr>
                                        <p:cTn id="264" dur="500" fill="hold"/>
                                        <p:tgtEl>
                                          <p:spTgt spid="19537"/>
                                        </p:tgtEl>
                                        <p:attrNameLst>
                                          <p:attrName>ppt_h</p:attrName>
                                        </p:attrNameLst>
                                      </p:cBhvr>
                                      <p:tavLst>
                                        <p:tav tm="0">
                                          <p:val>
                                            <p:fltVal val="0"/>
                                          </p:val>
                                        </p:tav>
                                        <p:tav tm="100000">
                                          <p:val>
                                            <p:strVal val="#ppt_h"/>
                                          </p:val>
                                        </p:tav>
                                      </p:tavLst>
                                    </p:anim>
                                    <p:animEffect transition="in" filter="fade">
                                      <p:cBhvr>
                                        <p:cTn id="265" dur="500"/>
                                        <p:tgtEl>
                                          <p:spTgt spid="19537"/>
                                        </p:tgtEl>
                                      </p:cBhvr>
                                    </p:animEffect>
                                  </p:childTnLst>
                                </p:cTn>
                              </p:par>
                            </p:childTnLst>
                          </p:cTn>
                        </p:par>
                        <p:par>
                          <p:cTn id="266" fill="hold">
                            <p:stCondLst>
                              <p:cond delay="22000"/>
                            </p:stCondLst>
                            <p:childTnLst>
                              <p:par>
                                <p:cTn id="267" presetID="2" presetClass="entr" presetSubtype="4" fill="hold" nodeType="afterEffect">
                                  <p:stCondLst>
                                    <p:cond delay="0"/>
                                  </p:stCondLst>
                                  <p:childTnLst>
                                    <p:set>
                                      <p:cBhvr>
                                        <p:cTn id="268" dur="1" fill="hold">
                                          <p:stCondLst>
                                            <p:cond delay="0"/>
                                          </p:stCondLst>
                                        </p:cTn>
                                        <p:tgtEl>
                                          <p:spTgt spid="4"/>
                                        </p:tgtEl>
                                        <p:attrNameLst>
                                          <p:attrName>style.visibility</p:attrName>
                                        </p:attrNameLst>
                                      </p:cBhvr>
                                      <p:to>
                                        <p:strVal val="visible"/>
                                      </p:to>
                                    </p:set>
                                    <p:anim calcmode="lin" valueType="num">
                                      <p:cBhvr additive="base">
                                        <p:cTn id="269" dur="500" fill="hold"/>
                                        <p:tgtEl>
                                          <p:spTgt spid="4"/>
                                        </p:tgtEl>
                                        <p:attrNameLst>
                                          <p:attrName>ppt_x</p:attrName>
                                        </p:attrNameLst>
                                      </p:cBhvr>
                                      <p:tavLst>
                                        <p:tav tm="0">
                                          <p:val>
                                            <p:strVal val="#ppt_x"/>
                                          </p:val>
                                        </p:tav>
                                        <p:tav tm="100000">
                                          <p:val>
                                            <p:strVal val="#ppt_x"/>
                                          </p:val>
                                        </p:tav>
                                      </p:tavLst>
                                    </p:anim>
                                    <p:anim calcmode="lin" valueType="num">
                                      <p:cBhvr additive="base">
                                        <p:cTn id="270" dur="500" fill="hold"/>
                                        <p:tgtEl>
                                          <p:spTgt spid="4"/>
                                        </p:tgtEl>
                                        <p:attrNameLst>
                                          <p:attrName>ppt_y</p:attrName>
                                        </p:attrNameLst>
                                      </p:cBhvr>
                                      <p:tavLst>
                                        <p:tav tm="0">
                                          <p:val>
                                            <p:strVal val="1+#ppt_h/2"/>
                                          </p:val>
                                        </p:tav>
                                        <p:tav tm="100000">
                                          <p:val>
                                            <p:strVal val="#ppt_y"/>
                                          </p:val>
                                        </p:tav>
                                      </p:tavLst>
                                    </p:anim>
                                  </p:childTnLst>
                                </p:cTn>
                              </p:par>
                            </p:childTnLst>
                          </p:cTn>
                        </p:par>
                        <p:par>
                          <p:cTn id="271" fill="hold">
                            <p:stCondLst>
                              <p:cond delay="22500"/>
                            </p:stCondLst>
                            <p:childTnLst>
                              <p:par>
                                <p:cTn id="272" presetID="53" presetClass="entr" presetSubtype="0" fill="hold" grpId="0" nodeType="afterEffect">
                                  <p:stCondLst>
                                    <p:cond delay="0"/>
                                  </p:stCondLst>
                                  <p:childTnLst>
                                    <p:set>
                                      <p:cBhvr>
                                        <p:cTn id="273" dur="1" fill="hold">
                                          <p:stCondLst>
                                            <p:cond delay="0"/>
                                          </p:stCondLst>
                                        </p:cTn>
                                        <p:tgtEl>
                                          <p:spTgt spid="19538"/>
                                        </p:tgtEl>
                                        <p:attrNameLst>
                                          <p:attrName>style.visibility</p:attrName>
                                        </p:attrNameLst>
                                      </p:cBhvr>
                                      <p:to>
                                        <p:strVal val="visible"/>
                                      </p:to>
                                    </p:set>
                                    <p:anim calcmode="lin" valueType="num">
                                      <p:cBhvr>
                                        <p:cTn id="274" dur="500" fill="hold"/>
                                        <p:tgtEl>
                                          <p:spTgt spid="19538"/>
                                        </p:tgtEl>
                                        <p:attrNameLst>
                                          <p:attrName>ppt_w</p:attrName>
                                        </p:attrNameLst>
                                      </p:cBhvr>
                                      <p:tavLst>
                                        <p:tav tm="0">
                                          <p:val>
                                            <p:fltVal val="0"/>
                                          </p:val>
                                        </p:tav>
                                        <p:tav tm="100000">
                                          <p:val>
                                            <p:strVal val="#ppt_w"/>
                                          </p:val>
                                        </p:tav>
                                      </p:tavLst>
                                    </p:anim>
                                    <p:anim calcmode="lin" valueType="num">
                                      <p:cBhvr>
                                        <p:cTn id="275" dur="500" fill="hold"/>
                                        <p:tgtEl>
                                          <p:spTgt spid="19538"/>
                                        </p:tgtEl>
                                        <p:attrNameLst>
                                          <p:attrName>ppt_h</p:attrName>
                                        </p:attrNameLst>
                                      </p:cBhvr>
                                      <p:tavLst>
                                        <p:tav tm="0">
                                          <p:val>
                                            <p:fltVal val="0"/>
                                          </p:val>
                                        </p:tav>
                                        <p:tav tm="100000">
                                          <p:val>
                                            <p:strVal val="#ppt_h"/>
                                          </p:val>
                                        </p:tav>
                                      </p:tavLst>
                                    </p:anim>
                                    <p:animEffect transition="in" filter="fade">
                                      <p:cBhvr>
                                        <p:cTn id="276" dur="500"/>
                                        <p:tgtEl>
                                          <p:spTgt spid="19538"/>
                                        </p:tgtEl>
                                      </p:cBhvr>
                                    </p:animEffect>
                                  </p:childTnLst>
                                </p:cTn>
                              </p:par>
                            </p:childTnLst>
                          </p:cTn>
                        </p:par>
                        <p:par>
                          <p:cTn id="277" fill="hold">
                            <p:stCondLst>
                              <p:cond delay="23000"/>
                            </p:stCondLst>
                            <p:childTnLst>
                              <p:par>
                                <p:cTn id="278" presetID="53" presetClass="entr" presetSubtype="0" fill="hold" nodeType="afterEffect">
                                  <p:stCondLst>
                                    <p:cond delay="0"/>
                                  </p:stCondLst>
                                  <p:childTnLst>
                                    <p:set>
                                      <p:cBhvr>
                                        <p:cTn id="279" dur="1" fill="hold">
                                          <p:stCondLst>
                                            <p:cond delay="0"/>
                                          </p:stCondLst>
                                        </p:cTn>
                                        <p:tgtEl>
                                          <p:spTgt spid="11"/>
                                        </p:tgtEl>
                                        <p:attrNameLst>
                                          <p:attrName>style.visibility</p:attrName>
                                        </p:attrNameLst>
                                      </p:cBhvr>
                                      <p:to>
                                        <p:strVal val="visible"/>
                                      </p:to>
                                    </p:set>
                                    <p:anim calcmode="lin" valueType="num">
                                      <p:cBhvr>
                                        <p:cTn id="280" dur="500" fill="hold"/>
                                        <p:tgtEl>
                                          <p:spTgt spid="11"/>
                                        </p:tgtEl>
                                        <p:attrNameLst>
                                          <p:attrName>ppt_w</p:attrName>
                                        </p:attrNameLst>
                                      </p:cBhvr>
                                      <p:tavLst>
                                        <p:tav tm="0">
                                          <p:val>
                                            <p:fltVal val="0"/>
                                          </p:val>
                                        </p:tav>
                                        <p:tav tm="100000">
                                          <p:val>
                                            <p:strVal val="#ppt_w"/>
                                          </p:val>
                                        </p:tav>
                                      </p:tavLst>
                                    </p:anim>
                                    <p:anim calcmode="lin" valueType="num">
                                      <p:cBhvr>
                                        <p:cTn id="281" dur="500" fill="hold"/>
                                        <p:tgtEl>
                                          <p:spTgt spid="11"/>
                                        </p:tgtEl>
                                        <p:attrNameLst>
                                          <p:attrName>ppt_h</p:attrName>
                                        </p:attrNameLst>
                                      </p:cBhvr>
                                      <p:tavLst>
                                        <p:tav tm="0">
                                          <p:val>
                                            <p:fltVal val="0"/>
                                          </p:val>
                                        </p:tav>
                                        <p:tav tm="100000">
                                          <p:val>
                                            <p:strVal val="#ppt_h"/>
                                          </p:val>
                                        </p:tav>
                                      </p:tavLst>
                                    </p:anim>
                                    <p:animEffect transition="in" filter="fade">
                                      <p:cBhvr>
                                        <p:cTn id="282" dur="500"/>
                                        <p:tgtEl>
                                          <p:spTgt spid="11"/>
                                        </p:tgtEl>
                                      </p:cBhvr>
                                    </p:animEffect>
                                  </p:childTnLst>
                                </p:cTn>
                              </p:par>
                            </p:childTnLst>
                          </p:cTn>
                        </p:par>
                        <p:par>
                          <p:cTn id="283" fill="hold">
                            <p:stCondLst>
                              <p:cond delay="23500"/>
                            </p:stCondLst>
                            <p:childTnLst>
                              <p:par>
                                <p:cTn id="284" presetID="53" presetClass="entr" presetSubtype="0" fill="hold" grpId="0" nodeType="afterEffect">
                                  <p:stCondLst>
                                    <p:cond delay="0"/>
                                  </p:stCondLst>
                                  <p:childTnLst>
                                    <p:set>
                                      <p:cBhvr>
                                        <p:cTn id="285" dur="1" fill="hold">
                                          <p:stCondLst>
                                            <p:cond delay="0"/>
                                          </p:stCondLst>
                                        </p:cTn>
                                        <p:tgtEl>
                                          <p:spTgt spid="19464"/>
                                        </p:tgtEl>
                                        <p:attrNameLst>
                                          <p:attrName>style.visibility</p:attrName>
                                        </p:attrNameLst>
                                      </p:cBhvr>
                                      <p:to>
                                        <p:strVal val="visible"/>
                                      </p:to>
                                    </p:set>
                                    <p:anim calcmode="lin" valueType="num">
                                      <p:cBhvr>
                                        <p:cTn id="286" dur="500" fill="hold"/>
                                        <p:tgtEl>
                                          <p:spTgt spid="19464"/>
                                        </p:tgtEl>
                                        <p:attrNameLst>
                                          <p:attrName>ppt_w</p:attrName>
                                        </p:attrNameLst>
                                      </p:cBhvr>
                                      <p:tavLst>
                                        <p:tav tm="0">
                                          <p:val>
                                            <p:fltVal val="0"/>
                                          </p:val>
                                        </p:tav>
                                        <p:tav tm="100000">
                                          <p:val>
                                            <p:strVal val="#ppt_w"/>
                                          </p:val>
                                        </p:tav>
                                      </p:tavLst>
                                    </p:anim>
                                    <p:anim calcmode="lin" valueType="num">
                                      <p:cBhvr>
                                        <p:cTn id="287" dur="500" fill="hold"/>
                                        <p:tgtEl>
                                          <p:spTgt spid="19464"/>
                                        </p:tgtEl>
                                        <p:attrNameLst>
                                          <p:attrName>ppt_h</p:attrName>
                                        </p:attrNameLst>
                                      </p:cBhvr>
                                      <p:tavLst>
                                        <p:tav tm="0">
                                          <p:val>
                                            <p:fltVal val="0"/>
                                          </p:val>
                                        </p:tav>
                                        <p:tav tm="100000">
                                          <p:val>
                                            <p:strVal val="#ppt_h"/>
                                          </p:val>
                                        </p:tav>
                                      </p:tavLst>
                                    </p:anim>
                                    <p:animEffect transition="in" filter="fade">
                                      <p:cBhvr>
                                        <p:cTn id="288" dur="500"/>
                                        <p:tgtEl>
                                          <p:spTgt spid="19464"/>
                                        </p:tgtEl>
                                      </p:cBhvr>
                                    </p:animEffect>
                                  </p:childTnLst>
                                </p:cTn>
                              </p:par>
                            </p:childTnLst>
                          </p:cTn>
                        </p:par>
                        <p:par>
                          <p:cTn id="289" fill="hold">
                            <p:stCondLst>
                              <p:cond delay="24000"/>
                            </p:stCondLst>
                            <p:childTnLst>
                              <p:par>
                                <p:cTn id="290" presetID="53" presetClass="entr" presetSubtype="0" fill="hold" grpId="0" nodeType="afterEffect">
                                  <p:stCondLst>
                                    <p:cond delay="0"/>
                                  </p:stCondLst>
                                  <p:childTnLst>
                                    <p:set>
                                      <p:cBhvr>
                                        <p:cTn id="291" dur="1" fill="hold">
                                          <p:stCondLst>
                                            <p:cond delay="0"/>
                                          </p:stCondLst>
                                        </p:cTn>
                                        <p:tgtEl>
                                          <p:spTgt spid="96"/>
                                        </p:tgtEl>
                                        <p:attrNameLst>
                                          <p:attrName>style.visibility</p:attrName>
                                        </p:attrNameLst>
                                      </p:cBhvr>
                                      <p:to>
                                        <p:strVal val="visible"/>
                                      </p:to>
                                    </p:set>
                                    <p:anim calcmode="lin" valueType="num">
                                      <p:cBhvr>
                                        <p:cTn id="292" dur="500" fill="hold"/>
                                        <p:tgtEl>
                                          <p:spTgt spid="96"/>
                                        </p:tgtEl>
                                        <p:attrNameLst>
                                          <p:attrName>ppt_w</p:attrName>
                                        </p:attrNameLst>
                                      </p:cBhvr>
                                      <p:tavLst>
                                        <p:tav tm="0">
                                          <p:val>
                                            <p:fltVal val="0"/>
                                          </p:val>
                                        </p:tav>
                                        <p:tav tm="100000">
                                          <p:val>
                                            <p:strVal val="#ppt_w"/>
                                          </p:val>
                                        </p:tav>
                                      </p:tavLst>
                                    </p:anim>
                                    <p:anim calcmode="lin" valueType="num">
                                      <p:cBhvr>
                                        <p:cTn id="293" dur="500" fill="hold"/>
                                        <p:tgtEl>
                                          <p:spTgt spid="96"/>
                                        </p:tgtEl>
                                        <p:attrNameLst>
                                          <p:attrName>ppt_h</p:attrName>
                                        </p:attrNameLst>
                                      </p:cBhvr>
                                      <p:tavLst>
                                        <p:tav tm="0">
                                          <p:val>
                                            <p:fltVal val="0"/>
                                          </p:val>
                                        </p:tav>
                                        <p:tav tm="100000">
                                          <p:val>
                                            <p:strVal val="#ppt_h"/>
                                          </p:val>
                                        </p:tav>
                                      </p:tavLst>
                                    </p:anim>
                                    <p:animEffect transition="in" filter="fade">
                                      <p:cBhvr>
                                        <p:cTn id="294" dur="500"/>
                                        <p:tgtEl>
                                          <p:spTgt spid="96"/>
                                        </p:tgtEl>
                                      </p:cBhvr>
                                    </p:animEffect>
                                  </p:childTnLst>
                                </p:cTn>
                              </p:par>
                            </p:childTnLst>
                          </p:cTn>
                        </p:par>
                        <p:par>
                          <p:cTn id="295" fill="hold">
                            <p:stCondLst>
                              <p:cond delay="24500"/>
                            </p:stCondLst>
                            <p:childTnLst>
                              <p:par>
                                <p:cTn id="296" presetID="9" presetClass="entr" presetSubtype="0" fill="hold" nodeType="afterEffect">
                                  <p:stCondLst>
                                    <p:cond delay="0"/>
                                  </p:stCondLst>
                                  <p:childTnLst>
                                    <p:set>
                                      <p:cBhvr>
                                        <p:cTn id="297" dur="1" fill="hold">
                                          <p:stCondLst>
                                            <p:cond delay="0"/>
                                          </p:stCondLst>
                                        </p:cTn>
                                        <p:tgtEl>
                                          <p:spTgt spid="19539"/>
                                        </p:tgtEl>
                                        <p:attrNameLst>
                                          <p:attrName>style.visibility</p:attrName>
                                        </p:attrNameLst>
                                      </p:cBhvr>
                                      <p:to>
                                        <p:strVal val="visible"/>
                                      </p:to>
                                    </p:set>
                                    <p:animEffect transition="in" filter="dissolve">
                                      <p:cBhvr>
                                        <p:cTn id="298" dur="500"/>
                                        <p:tgtEl>
                                          <p:spTgt spid="19539"/>
                                        </p:tgtEl>
                                      </p:cBhvr>
                                    </p:animEffect>
                                  </p:childTnLst>
                                </p:cTn>
                              </p:par>
                              <p:par>
                                <p:cTn id="299" presetID="53" presetClass="entr" presetSubtype="0" fill="hold" grpId="0" nodeType="withEffect">
                                  <p:stCondLst>
                                    <p:cond delay="0"/>
                                  </p:stCondLst>
                                  <p:childTnLst>
                                    <p:set>
                                      <p:cBhvr>
                                        <p:cTn id="300" dur="1" fill="hold">
                                          <p:stCondLst>
                                            <p:cond delay="0"/>
                                          </p:stCondLst>
                                        </p:cTn>
                                        <p:tgtEl>
                                          <p:spTgt spid="19516"/>
                                        </p:tgtEl>
                                        <p:attrNameLst>
                                          <p:attrName>style.visibility</p:attrName>
                                        </p:attrNameLst>
                                      </p:cBhvr>
                                      <p:to>
                                        <p:strVal val="visible"/>
                                      </p:to>
                                    </p:set>
                                    <p:anim calcmode="lin" valueType="num">
                                      <p:cBhvr>
                                        <p:cTn id="301" dur="500" fill="hold"/>
                                        <p:tgtEl>
                                          <p:spTgt spid="19516"/>
                                        </p:tgtEl>
                                        <p:attrNameLst>
                                          <p:attrName>ppt_w</p:attrName>
                                        </p:attrNameLst>
                                      </p:cBhvr>
                                      <p:tavLst>
                                        <p:tav tm="0">
                                          <p:val>
                                            <p:fltVal val="0"/>
                                          </p:val>
                                        </p:tav>
                                        <p:tav tm="100000">
                                          <p:val>
                                            <p:strVal val="#ppt_w"/>
                                          </p:val>
                                        </p:tav>
                                      </p:tavLst>
                                    </p:anim>
                                    <p:anim calcmode="lin" valueType="num">
                                      <p:cBhvr>
                                        <p:cTn id="302" dur="500" fill="hold"/>
                                        <p:tgtEl>
                                          <p:spTgt spid="19516"/>
                                        </p:tgtEl>
                                        <p:attrNameLst>
                                          <p:attrName>ppt_h</p:attrName>
                                        </p:attrNameLst>
                                      </p:cBhvr>
                                      <p:tavLst>
                                        <p:tav tm="0">
                                          <p:val>
                                            <p:fltVal val="0"/>
                                          </p:val>
                                        </p:tav>
                                        <p:tav tm="100000">
                                          <p:val>
                                            <p:strVal val="#ppt_h"/>
                                          </p:val>
                                        </p:tav>
                                      </p:tavLst>
                                    </p:anim>
                                    <p:animEffect transition="in" filter="fade">
                                      <p:cBhvr>
                                        <p:cTn id="303" dur="500"/>
                                        <p:tgtEl>
                                          <p:spTgt spid="19516"/>
                                        </p:tgtEl>
                                      </p:cBhvr>
                                    </p:animEffect>
                                  </p:childTnLst>
                                </p:cTn>
                              </p:par>
                            </p:childTnLst>
                          </p:cTn>
                        </p:par>
                        <p:par>
                          <p:cTn id="304" fill="hold">
                            <p:stCondLst>
                              <p:cond delay="25000"/>
                            </p:stCondLst>
                            <p:childTnLst>
                              <p:par>
                                <p:cTn id="305" presetID="9" presetClass="entr" presetSubtype="0" fill="hold" nodeType="afterEffect">
                                  <p:stCondLst>
                                    <p:cond delay="0"/>
                                  </p:stCondLst>
                                  <p:childTnLst>
                                    <p:set>
                                      <p:cBhvr>
                                        <p:cTn id="306" dur="1" fill="hold">
                                          <p:stCondLst>
                                            <p:cond delay="0"/>
                                          </p:stCondLst>
                                        </p:cTn>
                                        <p:tgtEl>
                                          <p:spTgt spid="19540"/>
                                        </p:tgtEl>
                                        <p:attrNameLst>
                                          <p:attrName>style.visibility</p:attrName>
                                        </p:attrNameLst>
                                      </p:cBhvr>
                                      <p:to>
                                        <p:strVal val="visible"/>
                                      </p:to>
                                    </p:set>
                                    <p:animEffect transition="in" filter="dissolve">
                                      <p:cBhvr>
                                        <p:cTn id="307" dur="500"/>
                                        <p:tgtEl>
                                          <p:spTgt spid="19540"/>
                                        </p:tgtEl>
                                      </p:cBhvr>
                                    </p:animEffect>
                                  </p:childTnLst>
                                </p:cTn>
                              </p:par>
                            </p:childTnLst>
                          </p:cTn>
                        </p:par>
                        <p:par>
                          <p:cTn id="308" fill="hold">
                            <p:stCondLst>
                              <p:cond delay="25500"/>
                            </p:stCondLst>
                            <p:childTnLst>
                              <p:par>
                                <p:cTn id="309" presetID="53" presetClass="entr" presetSubtype="0" fill="hold" grpId="0" nodeType="afterEffect">
                                  <p:stCondLst>
                                    <p:cond delay="0"/>
                                  </p:stCondLst>
                                  <p:childTnLst>
                                    <p:set>
                                      <p:cBhvr>
                                        <p:cTn id="310" dur="1" fill="hold">
                                          <p:stCondLst>
                                            <p:cond delay="0"/>
                                          </p:stCondLst>
                                        </p:cTn>
                                        <p:tgtEl>
                                          <p:spTgt spid="19527"/>
                                        </p:tgtEl>
                                        <p:attrNameLst>
                                          <p:attrName>style.visibility</p:attrName>
                                        </p:attrNameLst>
                                      </p:cBhvr>
                                      <p:to>
                                        <p:strVal val="visible"/>
                                      </p:to>
                                    </p:set>
                                    <p:anim calcmode="lin" valueType="num">
                                      <p:cBhvr>
                                        <p:cTn id="311" dur="500" fill="hold"/>
                                        <p:tgtEl>
                                          <p:spTgt spid="19527"/>
                                        </p:tgtEl>
                                        <p:attrNameLst>
                                          <p:attrName>ppt_w</p:attrName>
                                        </p:attrNameLst>
                                      </p:cBhvr>
                                      <p:tavLst>
                                        <p:tav tm="0">
                                          <p:val>
                                            <p:fltVal val="0"/>
                                          </p:val>
                                        </p:tav>
                                        <p:tav tm="100000">
                                          <p:val>
                                            <p:strVal val="#ppt_w"/>
                                          </p:val>
                                        </p:tav>
                                      </p:tavLst>
                                    </p:anim>
                                    <p:anim calcmode="lin" valueType="num">
                                      <p:cBhvr>
                                        <p:cTn id="312" dur="500" fill="hold"/>
                                        <p:tgtEl>
                                          <p:spTgt spid="19527"/>
                                        </p:tgtEl>
                                        <p:attrNameLst>
                                          <p:attrName>ppt_h</p:attrName>
                                        </p:attrNameLst>
                                      </p:cBhvr>
                                      <p:tavLst>
                                        <p:tav tm="0">
                                          <p:val>
                                            <p:fltVal val="0"/>
                                          </p:val>
                                        </p:tav>
                                        <p:tav tm="100000">
                                          <p:val>
                                            <p:strVal val="#ppt_h"/>
                                          </p:val>
                                        </p:tav>
                                      </p:tavLst>
                                    </p:anim>
                                    <p:animEffect transition="in" filter="fade">
                                      <p:cBhvr>
                                        <p:cTn id="313" dur="500"/>
                                        <p:tgtEl>
                                          <p:spTgt spid="19527"/>
                                        </p:tgtEl>
                                      </p:cBhvr>
                                    </p:animEffect>
                                  </p:childTnLst>
                                </p:cTn>
                              </p:par>
                            </p:childTnLst>
                          </p:cTn>
                        </p:par>
                        <p:par>
                          <p:cTn id="314" fill="hold">
                            <p:stCondLst>
                              <p:cond delay="26000"/>
                            </p:stCondLst>
                            <p:childTnLst>
                              <p:par>
                                <p:cTn id="315" presetID="53" presetClass="entr" presetSubtype="0" fill="hold" grpId="0" nodeType="afterEffect">
                                  <p:stCondLst>
                                    <p:cond delay="0"/>
                                  </p:stCondLst>
                                  <p:childTnLst>
                                    <p:set>
                                      <p:cBhvr>
                                        <p:cTn id="316" dur="1" fill="hold">
                                          <p:stCondLst>
                                            <p:cond delay="0"/>
                                          </p:stCondLst>
                                        </p:cTn>
                                        <p:tgtEl>
                                          <p:spTgt spid="19517"/>
                                        </p:tgtEl>
                                        <p:attrNameLst>
                                          <p:attrName>style.visibility</p:attrName>
                                        </p:attrNameLst>
                                      </p:cBhvr>
                                      <p:to>
                                        <p:strVal val="visible"/>
                                      </p:to>
                                    </p:set>
                                    <p:anim calcmode="lin" valueType="num">
                                      <p:cBhvr>
                                        <p:cTn id="317" dur="500" fill="hold"/>
                                        <p:tgtEl>
                                          <p:spTgt spid="19517"/>
                                        </p:tgtEl>
                                        <p:attrNameLst>
                                          <p:attrName>ppt_w</p:attrName>
                                        </p:attrNameLst>
                                      </p:cBhvr>
                                      <p:tavLst>
                                        <p:tav tm="0">
                                          <p:val>
                                            <p:fltVal val="0"/>
                                          </p:val>
                                        </p:tav>
                                        <p:tav tm="100000">
                                          <p:val>
                                            <p:strVal val="#ppt_w"/>
                                          </p:val>
                                        </p:tav>
                                      </p:tavLst>
                                    </p:anim>
                                    <p:anim calcmode="lin" valueType="num">
                                      <p:cBhvr>
                                        <p:cTn id="318" dur="500" fill="hold"/>
                                        <p:tgtEl>
                                          <p:spTgt spid="19517"/>
                                        </p:tgtEl>
                                        <p:attrNameLst>
                                          <p:attrName>ppt_h</p:attrName>
                                        </p:attrNameLst>
                                      </p:cBhvr>
                                      <p:tavLst>
                                        <p:tav tm="0">
                                          <p:val>
                                            <p:fltVal val="0"/>
                                          </p:val>
                                        </p:tav>
                                        <p:tav tm="100000">
                                          <p:val>
                                            <p:strVal val="#ppt_h"/>
                                          </p:val>
                                        </p:tav>
                                      </p:tavLst>
                                    </p:anim>
                                    <p:animEffect transition="in" filter="fade">
                                      <p:cBhvr>
                                        <p:cTn id="319" dur="500"/>
                                        <p:tgtEl>
                                          <p:spTgt spid="19517"/>
                                        </p:tgtEl>
                                      </p:cBhvr>
                                    </p:animEffect>
                                  </p:childTnLst>
                                </p:cTn>
                              </p:par>
                            </p:childTnLst>
                          </p:cTn>
                        </p:par>
                        <p:par>
                          <p:cTn id="320" fill="hold">
                            <p:stCondLst>
                              <p:cond delay="26500"/>
                            </p:stCondLst>
                            <p:childTnLst>
                              <p:par>
                                <p:cTn id="321" presetID="53" presetClass="entr" presetSubtype="0" fill="hold" grpId="0" nodeType="afterEffect">
                                  <p:stCondLst>
                                    <p:cond delay="0"/>
                                  </p:stCondLst>
                                  <p:childTnLst>
                                    <p:set>
                                      <p:cBhvr>
                                        <p:cTn id="322" dur="1" fill="hold">
                                          <p:stCondLst>
                                            <p:cond delay="0"/>
                                          </p:stCondLst>
                                        </p:cTn>
                                        <p:tgtEl>
                                          <p:spTgt spid="19518"/>
                                        </p:tgtEl>
                                        <p:attrNameLst>
                                          <p:attrName>style.visibility</p:attrName>
                                        </p:attrNameLst>
                                      </p:cBhvr>
                                      <p:to>
                                        <p:strVal val="visible"/>
                                      </p:to>
                                    </p:set>
                                    <p:anim calcmode="lin" valueType="num">
                                      <p:cBhvr>
                                        <p:cTn id="323" dur="500" fill="hold"/>
                                        <p:tgtEl>
                                          <p:spTgt spid="19518"/>
                                        </p:tgtEl>
                                        <p:attrNameLst>
                                          <p:attrName>ppt_w</p:attrName>
                                        </p:attrNameLst>
                                      </p:cBhvr>
                                      <p:tavLst>
                                        <p:tav tm="0">
                                          <p:val>
                                            <p:fltVal val="0"/>
                                          </p:val>
                                        </p:tav>
                                        <p:tav tm="100000">
                                          <p:val>
                                            <p:strVal val="#ppt_w"/>
                                          </p:val>
                                        </p:tav>
                                      </p:tavLst>
                                    </p:anim>
                                    <p:anim calcmode="lin" valueType="num">
                                      <p:cBhvr>
                                        <p:cTn id="324" dur="500" fill="hold"/>
                                        <p:tgtEl>
                                          <p:spTgt spid="19518"/>
                                        </p:tgtEl>
                                        <p:attrNameLst>
                                          <p:attrName>ppt_h</p:attrName>
                                        </p:attrNameLst>
                                      </p:cBhvr>
                                      <p:tavLst>
                                        <p:tav tm="0">
                                          <p:val>
                                            <p:fltVal val="0"/>
                                          </p:val>
                                        </p:tav>
                                        <p:tav tm="100000">
                                          <p:val>
                                            <p:strVal val="#ppt_h"/>
                                          </p:val>
                                        </p:tav>
                                      </p:tavLst>
                                    </p:anim>
                                    <p:animEffect transition="in" filter="fade">
                                      <p:cBhvr>
                                        <p:cTn id="325" dur="500"/>
                                        <p:tgtEl>
                                          <p:spTgt spid="19518"/>
                                        </p:tgtEl>
                                      </p:cBhvr>
                                    </p:animEffect>
                                  </p:childTnLst>
                                </p:cTn>
                              </p:par>
                            </p:childTnLst>
                          </p:cTn>
                        </p:par>
                        <p:par>
                          <p:cTn id="326" fill="hold">
                            <p:stCondLst>
                              <p:cond delay="27000"/>
                            </p:stCondLst>
                            <p:childTnLst>
                              <p:par>
                                <p:cTn id="327" presetID="53" presetClass="entr" presetSubtype="0" fill="hold" nodeType="afterEffect">
                                  <p:stCondLst>
                                    <p:cond delay="0"/>
                                  </p:stCondLst>
                                  <p:childTnLst>
                                    <p:set>
                                      <p:cBhvr>
                                        <p:cTn id="328" dur="1" fill="hold">
                                          <p:stCondLst>
                                            <p:cond delay="0"/>
                                          </p:stCondLst>
                                        </p:cTn>
                                        <p:tgtEl>
                                          <p:spTgt spid="13"/>
                                        </p:tgtEl>
                                        <p:attrNameLst>
                                          <p:attrName>style.visibility</p:attrName>
                                        </p:attrNameLst>
                                      </p:cBhvr>
                                      <p:to>
                                        <p:strVal val="visible"/>
                                      </p:to>
                                    </p:set>
                                    <p:anim calcmode="lin" valueType="num">
                                      <p:cBhvr>
                                        <p:cTn id="329" dur="500" fill="hold"/>
                                        <p:tgtEl>
                                          <p:spTgt spid="13"/>
                                        </p:tgtEl>
                                        <p:attrNameLst>
                                          <p:attrName>ppt_w</p:attrName>
                                        </p:attrNameLst>
                                      </p:cBhvr>
                                      <p:tavLst>
                                        <p:tav tm="0">
                                          <p:val>
                                            <p:fltVal val="0"/>
                                          </p:val>
                                        </p:tav>
                                        <p:tav tm="100000">
                                          <p:val>
                                            <p:strVal val="#ppt_w"/>
                                          </p:val>
                                        </p:tav>
                                      </p:tavLst>
                                    </p:anim>
                                    <p:anim calcmode="lin" valueType="num">
                                      <p:cBhvr>
                                        <p:cTn id="330" dur="500" fill="hold"/>
                                        <p:tgtEl>
                                          <p:spTgt spid="13"/>
                                        </p:tgtEl>
                                        <p:attrNameLst>
                                          <p:attrName>ppt_h</p:attrName>
                                        </p:attrNameLst>
                                      </p:cBhvr>
                                      <p:tavLst>
                                        <p:tav tm="0">
                                          <p:val>
                                            <p:fltVal val="0"/>
                                          </p:val>
                                        </p:tav>
                                        <p:tav tm="100000">
                                          <p:val>
                                            <p:strVal val="#ppt_h"/>
                                          </p:val>
                                        </p:tav>
                                      </p:tavLst>
                                    </p:anim>
                                    <p:animEffect transition="in" filter="fade">
                                      <p:cBhvr>
                                        <p:cTn id="331" dur="500"/>
                                        <p:tgtEl>
                                          <p:spTgt spid="13"/>
                                        </p:tgtEl>
                                      </p:cBhvr>
                                    </p:animEffect>
                                  </p:childTnLst>
                                </p:cTn>
                              </p:par>
                            </p:childTnLst>
                          </p:cTn>
                        </p:par>
                        <p:par>
                          <p:cTn id="332" fill="hold">
                            <p:stCondLst>
                              <p:cond delay="27500"/>
                            </p:stCondLst>
                            <p:childTnLst>
                              <p:par>
                                <p:cTn id="333" presetID="6" presetClass="entr" presetSubtype="16" fill="hold" grpId="0" nodeType="afterEffect">
                                  <p:stCondLst>
                                    <p:cond delay="0"/>
                                  </p:stCondLst>
                                  <p:childTnLst>
                                    <p:set>
                                      <p:cBhvr>
                                        <p:cTn id="334" dur="1" fill="hold">
                                          <p:stCondLst>
                                            <p:cond delay="0"/>
                                          </p:stCondLst>
                                        </p:cTn>
                                        <p:tgtEl>
                                          <p:spTgt spid="94"/>
                                        </p:tgtEl>
                                        <p:attrNameLst>
                                          <p:attrName>style.visibility</p:attrName>
                                        </p:attrNameLst>
                                      </p:cBhvr>
                                      <p:to>
                                        <p:strVal val="visible"/>
                                      </p:to>
                                    </p:set>
                                    <p:animEffect transition="in" filter="circle(in)">
                                      <p:cBhvr>
                                        <p:cTn id="335" dur="2000"/>
                                        <p:tgtEl>
                                          <p:spTgt spid="94"/>
                                        </p:tgtEl>
                                      </p:cBhvr>
                                    </p:animEffect>
                                  </p:childTnLst>
                                </p:cTn>
                              </p:par>
                            </p:childTnLst>
                          </p:cTn>
                        </p:par>
                        <p:par>
                          <p:cTn id="336" fill="hold">
                            <p:stCondLst>
                              <p:cond delay="29500"/>
                            </p:stCondLst>
                            <p:childTnLst>
                              <p:par>
                                <p:cTn id="337" presetID="6" presetClass="entr" presetSubtype="16" fill="hold" grpId="0" nodeType="afterEffect">
                                  <p:stCondLst>
                                    <p:cond delay="0"/>
                                  </p:stCondLst>
                                  <p:childTnLst>
                                    <p:set>
                                      <p:cBhvr>
                                        <p:cTn id="338" dur="1" fill="hold">
                                          <p:stCondLst>
                                            <p:cond delay="0"/>
                                          </p:stCondLst>
                                        </p:cTn>
                                        <p:tgtEl>
                                          <p:spTgt spid="95"/>
                                        </p:tgtEl>
                                        <p:attrNameLst>
                                          <p:attrName>style.visibility</p:attrName>
                                        </p:attrNameLst>
                                      </p:cBhvr>
                                      <p:to>
                                        <p:strVal val="visible"/>
                                      </p:to>
                                    </p:set>
                                    <p:animEffect transition="in" filter="circle(in)">
                                      <p:cBhvr>
                                        <p:cTn id="339" dur="2000"/>
                                        <p:tgtEl>
                                          <p:spTgt spid="95"/>
                                        </p:tgtEl>
                                      </p:cBhvr>
                                    </p:animEffect>
                                  </p:childTnLst>
                                </p:cTn>
                              </p:par>
                            </p:childTnLst>
                          </p:cTn>
                        </p:par>
                        <p:par>
                          <p:cTn id="340" fill="hold">
                            <p:stCondLst>
                              <p:cond delay="31500"/>
                            </p:stCondLst>
                            <p:childTnLst>
                              <p:par>
                                <p:cTn id="341" presetID="53" presetClass="entr" presetSubtype="16" fill="hold" nodeType="afterEffect">
                                  <p:stCondLst>
                                    <p:cond delay="0"/>
                                  </p:stCondLst>
                                  <p:childTnLst>
                                    <p:set>
                                      <p:cBhvr>
                                        <p:cTn id="342" dur="1" fill="hold">
                                          <p:stCondLst>
                                            <p:cond delay="0"/>
                                          </p:stCondLst>
                                        </p:cTn>
                                        <p:tgtEl>
                                          <p:spTgt spid="20"/>
                                        </p:tgtEl>
                                        <p:attrNameLst>
                                          <p:attrName>style.visibility</p:attrName>
                                        </p:attrNameLst>
                                      </p:cBhvr>
                                      <p:to>
                                        <p:strVal val="visible"/>
                                      </p:to>
                                    </p:set>
                                    <p:anim calcmode="lin" valueType="num">
                                      <p:cBhvr>
                                        <p:cTn id="343" dur="500" fill="hold"/>
                                        <p:tgtEl>
                                          <p:spTgt spid="20"/>
                                        </p:tgtEl>
                                        <p:attrNameLst>
                                          <p:attrName>ppt_w</p:attrName>
                                        </p:attrNameLst>
                                      </p:cBhvr>
                                      <p:tavLst>
                                        <p:tav tm="0">
                                          <p:val>
                                            <p:fltVal val="0"/>
                                          </p:val>
                                        </p:tav>
                                        <p:tav tm="100000">
                                          <p:val>
                                            <p:strVal val="#ppt_w"/>
                                          </p:val>
                                        </p:tav>
                                      </p:tavLst>
                                    </p:anim>
                                    <p:anim calcmode="lin" valueType="num">
                                      <p:cBhvr>
                                        <p:cTn id="344" dur="500" fill="hold"/>
                                        <p:tgtEl>
                                          <p:spTgt spid="20"/>
                                        </p:tgtEl>
                                        <p:attrNameLst>
                                          <p:attrName>ppt_h</p:attrName>
                                        </p:attrNameLst>
                                      </p:cBhvr>
                                      <p:tavLst>
                                        <p:tav tm="0">
                                          <p:val>
                                            <p:fltVal val="0"/>
                                          </p:val>
                                        </p:tav>
                                        <p:tav tm="100000">
                                          <p:val>
                                            <p:strVal val="#ppt_h"/>
                                          </p:val>
                                        </p:tav>
                                      </p:tavLst>
                                    </p:anim>
                                    <p:animEffect transition="in" filter="fade">
                                      <p:cBhvr>
                                        <p:cTn id="345" dur="500"/>
                                        <p:tgtEl>
                                          <p:spTgt spid="20"/>
                                        </p:tgtEl>
                                      </p:cBhvr>
                                    </p:animEffect>
                                  </p:childTnLst>
                                </p:cTn>
                              </p:par>
                            </p:childTnLst>
                          </p:cTn>
                        </p:par>
                        <p:par>
                          <p:cTn id="346" fill="hold">
                            <p:stCondLst>
                              <p:cond delay="32000"/>
                            </p:stCondLst>
                            <p:childTnLst>
                              <p:par>
                                <p:cTn id="347" presetID="53" presetClass="entr" presetSubtype="0" fill="hold" grpId="0" nodeType="afterEffect">
                                  <p:stCondLst>
                                    <p:cond delay="0"/>
                                  </p:stCondLst>
                                  <p:childTnLst>
                                    <p:set>
                                      <p:cBhvr>
                                        <p:cTn id="348" dur="1" fill="hold">
                                          <p:stCondLst>
                                            <p:cond delay="0"/>
                                          </p:stCondLst>
                                        </p:cTn>
                                        <p:tgtEl>
                                          <p:spTgt spid="107"/>
                                        </p:tgtEl>
                                        <p:attrNameLst>
                                          <p:attrName>style.visibility</p:attrName>
                                        </p:attrNameLst>
                                      </p:cBhvr>
                                      <p:to>
                                        <p:strVal val="visible"/>
                                      </p:to>
                                    </p:set>
                                    <p:anim calcmode="lin" valueType="num">
                                      <p:cBhvr>
                                        <p:cTn id="349" dur="500" fill="hold"/>
                                        <p:tgtEl>
                                          <p:spTgt spid="107"/>
                                        </p:tgtEl>
                                        <p:attrNameLst>
                                          <p:attrName>ppt_w</p:attrName>
                                        </p:attrNameLst>
                                      </p:cBhvr>
                                      <p:tavLst>
                                        <p:tav tm="0">
                                          <p:val>
                                            <p:fltVal val="0"/>
                                          </p:val>
                                        </p:tav>
                                        <p:tav tm="100000">
                                          <p:val>
                                            <p:strVal val="#ppt_w"/>
                                          </p:val>
                                        </p:tav>
                                      </p:tavLst>
                                    </p:anim>
                                    <p:anim calcmode="lin" valueType="num">
                                      <p:cBhvr>
                                        <p:cTn id="350" dur="500" fill="hold"/>
                                        <p:tgtEl>
                                          <p:spTgt spid="107"/>
                                        </p:tgtEl>
                                        <p:attrNameLst>
                                          <p:attrName>ppt_h</p:attrName>
                                        </p:attrNameLst>
                                      </p:cBhvr>
                                      <p:tavLst>
                                        <p:tav tm="0">
                                          <p:val>
                                            <p:fltVal val="0"/>
                                          </p:val>
                                        </p:tav>
                                        <p:tav tm="100000">
                                          <p:val>
                                            <p:strVal val="#ppt_h"/>
                                          </p:val>
                                        </p:tav>
                                      </p:tavLst>
                                    </p:anim>
                                    <p:animEffect transition="in" filter="fade">
                                      <p:cBhvr>
                                        <p:cTn id="351" dur="500"/>
                                        <p:tgtEl>
                                          <p:spTgt spid="107"/>
                                        </p:tgtEl>
                                      </p:cBhvr>
                                    </p:animEffect>
                                  </p:childTnLst>
                                </p:cTn>
                              </p:par>
                            </p:childTnLst>
                          </p:cTn>
                        </p:par>
                        <p:par>
                          <p:cTn id="352" fill="hold">
                            <p:stCondLst>
                              <p:cond delay="32500"/>
                            </p:stCondLst>
                            <p:childTnLst>
                              <p:par>
                                <p:cTn id="353" presetID="53" presetClass="entr" presetSubtype="0" fill="hold" grpId="0" nodeType="afterEffect">
                                  <p:stCondLst>
                                    <p:cond delay="0"/>
                                  </p:stCondLst>
                                  <p:childTnLst>
                                    <p:set>
                                      <p:cBhvr>
                                        <p:cTn id="354" dur="1" fill="hold">
                                          <p:stCondLst>
                                            <p:cond delay="0"/>
                                          </p:stCondLst>
                                        </p:cTn>
                                        <p:tgtEl>
                                          <p:spTgt spid="108"/>
                                        </p:tgtEl>
                                        <p:attrNameLst>
                                          <p:attrName>style.visibility</p:attrName>
                                        </p:attrNameLst>
                                      </p:cBhvr>
                                      <p:to>
                                        <p:strVal val="visible"/>
                                      </p:to>
                                    </p:set>
                                    <p:anim calcmode="lin" valueType="num">
                                      <p:cBhvr>
                                        <p:cTn id="355" dur="500" fill="hold"/>
                                        <p:tgtEl>
                                          <p:spTgt spid="108"/>
                                        </p:tgtEl>
                                        <p:attrNameLst>
                                          <p:attrName>ppt_w</p:attrName>
                                        </p:attrNameLst>
                                      </p:cBhvr>
                                      <p:tavLst>
                                        <p:tav tm="0">
                                          <p:val>
                                            <p:fltVal val="0"/>
                                          </p:val>
                                        </p:tav>
                                        <p:tav tm="100000">
                                          <p:val>
                                            <p:strVal val="#ppt_w"/>
                                          </p:val>
                                        </p:tav>
                                      </p:tavLst>
                                    </p:anim>
                                    <p:anim calcmode="lin" valueType="num">
                                      <p:cBhvr>
                                        <p:cTn id="356" dur="500" fill="hold"/>
                                        <p:tgtEl>
                                          <p:spTgt spid="108"/>
                                        </p:tgtEl>
                                        <p:attrNameLst>
                                          <p:attrName>ppt_h</p:attrName>
                                        </p:attrNameLst>
                                      </p:cBhvr>
                                      <p:tavLst>
                                        <p:tav tm="0">
                                          <p:val>
                                            <p:fltVal val="0"/>
                                          </p:val>
                                        </p:tav>
                                        <p:tav tm="100000">
                                          <p:val>
                                            <p:strVal val="#ppt_h"/>
                                          </p:val>
                                        </p:tav>
                                      </p:tavLst>
                                    </p:anim>
                                    <p:animEffect transition="in" filter="fade">
                                      <p:cBhvr>
                                        <p:cTn id="357" dur="500"/>
                                        <p:tgtEl>
                                          <p:spTgt spid="108"/>
                                        </p:tgtEl>
                                      </p:cBhvr>
                                    </p:animEffect>
                                  </p:childTnLst>
                                </p:cTn>
                              </p:par>
                            </p:childTnLst>
                          </p:cTn>
                        </p:par>
                        <p:par>
                          <p:cTn id="358" fill="hold">
                            <p:stCondLst>
                              <p:cond delay="33000"/>
                            </p:stCondLst>
                            <p:childTnLst>
                              <p:par>
                                <p:cTn id="359" presetID="22" presetClass="entr" presetSubtype="1" fill="hold" nodeType="afterEffect">
                                  <p:stCondLst>
                                    <p:cond delay="500"/>
                                  </p:stCondLst>
                                  <p:childTnLst>
                                    <p:set>
                                      <p:cBhvr>
                                        <p:cTn id="360" dur="1" fill="hold">
                                          <p:stCondLst>
                                            <p:cond delay="0"/>
                                          </p:stCondLst>
                                        </p:cTn>
                                        <p:tgtEl>
                                          <p:spTgt spid="23"/>
                                        </p:tgtEl>
                                        <p:attrNameLst>
                                          <p:attrName>style.visibility</p:attrName>
                                        </p:attrNameLst>
                                      </p:cBhvr>
                                      <p:to>
                                        <p:strVal val="visible"/>
                                      </p:to>
                                    </p:set>
                                    <p:animEffect transition="in" filter="wipe(up)">
                                      <p:cBhvr>
                                        <p:cTn id="3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1" grpId="0" animBg="1"/>
      <p:bldP spid="19464" grpId="0" animBg="1"/>
      <p:bldP spid="19478" grpId="0" animBg="1"/>
      <p:bldP spid="19478" grpId="1" animBg="1"/>
      <p:bldP spid="19479" grpId="0" animBg="1"/>
      <p:bldP spid="19480" grpId="0" animBg="1"/>
      <p:bldP spid="19481" grpId="0" animBg="1"/>
      <p:bldP spid="19482" grpId="0" animBg="1"/>
      <p:bldP spid="19489" grpId="0" animBg="1"/>
      <p:bldP spid="19490" grpId="0" animBg="1"/>
      <p:bldP spid="19491" grpId="0" animBg="1"/>
      <p:bldP spid="19492" grpId="0" animBg="1"/>
      <p:bldP spid="19493" grpId="0" animBg="1"/>
      <p:bldP spid="19494" grpId="0" animBg="1"/>
      <p:bldP spid="19495" grpId="0" animBg="1"/>
      <p:bldP spid="19504" grpId="0" animBg="1"/>
      <p:bldP spid="19505" grpId="0" animBg="1"/>
      <p:bldP spid="19506" grpId="0" animBg="1"/>
      <p:bldP spid="19507" grpId="0" animBg="1"/>
      <p:bldP spid="19508" grpId="0" animBg="1"/>
      <p:bldP spid="19509" grpId="0" animBg="1"/>
      <p:bldP spid="19510" grpId="0" animBg="1"/>
      <p:bldP spid="19511" grpId="0" animBg="1"/>
      <p:bldP spid="19516" grpId="0"/>
      <p:bldP spid="19517" grpId="0" animBg="1"/>
      <p:bldP spid="19518" grpId="0" animBg="1"/>
      <p:bldP spid="19526" grpId="0" animBg="1"/>
      <p:bldP spid="19527" grpId="0"/>
      <p:bldP spid="19529" grpId="0"/>
      <p:bldP spid="19536" grpId="0"/>
      <p:bldP spid="19537" grpId="0" animBg="1"/>
      <p:bldP spid="19538" grpId="0" animBg="1"/>
      <p:bldP spid="19541" grpId="0"/>
      <p:bldP spid="19545" grpId="0"/>
      <p:bldP spid="19547" grpId="0"/>
      <p:bldP spid="19548" grpId="0"/>
      <p:bldP spid="94" grpId="0" animBg="1"/>
      <p:bldP spid="95" grpId="0" animBg="1"/>
      <p:bldP spid="96" grpId="0"/>
      <p:bldP spid="97" grpId="0"/>
      <p:bldP spid="107" grpId="0"/>
      <p:bldP spid="108"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362200"/>
            <a:ext cx="8229600" cy="1219200"/>
          </a:xfrm>
        </p:spPr>
        <p:txBody>
          <a:bodyPr>
            <a:noAutofit/>
          </a:bodyPr>
          <a:lstStyle/>
          <a:p>
            <a:pPr marL="0" indent="0" algn="ctr">
              <a:spcBef>
                <a:spcPts val="0"/>
              </a:spcBef>
              <a:buNone/>
            </a:pPr>
            <a:r>
              <a:rPr lang="el-GR" sz="4000" b="1" dirty="0"/>
              <a:t>Πρωτόκολλα τύπου </a:t>
            </a:r>
            <a:r>
              <a:rPr lang="en-US" sz="4000" b="1" dirty="0"/>
              <a:t>CSMA</a:t>
            </a:r>
            <a:endParaRPr lang="el-GR" sz="4000" b="1" dirty="0"/>
          </a:p>
          <a:p>
            <a:pPr marL="0" indent="0" algn="ctr">
              <a:spcBef>
                <a:spcPts val="0"/>
              </a:spcBef>
              <a:buNone/>
            </a:pPr>
            <a:r>
              <a:rPr lang="el-GR" sz="4000" b="1" dirty="0"/>
              <a:t>για Ασύρματα Δίκτυα Ελεγχου</a:t>
            </a:r>
            <a:endParaRPr lang="en-US" sz="4000" b="1" dirty="0"/>
          </a:p>
        </p:txBody>
      </p:sp>
    </p:spTree>
    <p:extLst>
      <p:ext uri="{BB962C8B-B14F-4D97-AF65-F5344CB8AC3E}">
        <p14:creationId xmlns:p14="http://schemas.microsoft.com/office/powerpoint/2010/main" val="4284516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idx="4294967295"/>
          </p:nvPr>
        </p:nvSpPr>
        <p:spPr>
          <a:xfrm>
            <a:off x="734328" y="1252360"/>
            <a:ext cx="5257800" cy="5557411"/>
          </a:xfrm>
        </p:spPr>
        <p:txBody>
          <a:bodyPr>
            <a:noAutofit/>
          </a:bodyPr>
          <a:lstStyle/>
          <a:p>
            <a:pPr marL="228600" lvl="0" indent="-228600"/>
            <a:r>
              <a:rPr lang="fi-FI" sz="2500" dirty="0">
                <a:solidFill>
                  <a:srgbClr val="FF0000"/>
                </a:solidFill>
              </a:rPr>
              <a:t>Σε ασύρματα δίκτυα η ανίχνευση συγκρούσεων είναι μη υλοποιήσιμη:</a:t>
            </a:r>
          </a:p>
          <a:p>
            <a:pPr marL="571500" lvl="1" indent="-342900">
              <a:buFont typeface="Wingdings" panose="05000000000000000000" pitchFamily="2" charset="2"/>
              <a:buChar char="ü"/>
            </a:pPr>
            <a:r>
              <a:rPr lang="fi-FI" sz="2500" dirty="0">
                <a:solidFill>
                  <a:srgbClr val="FF0000"/>
                </a:solidFill>
              </a:rPr>
              <a:t>Απαιτεί Full Duplex γραμμή</a:t>
            </a:r>
          </a:p>
          <a:p>
            <a:pPr marL="571500" lvl="1" indent="-342900">
              <a:buFont typeface="Wingdings" panose="05000000000000000000" pitchFamily="2" charset="2"/>
              <a:buChar char="ü"/>
            </a:pPr>
            <a:r>
              <a:rPr lang="fi-FI" sz="2500" dirty="0">
                <a:solidFill>
                  <a:srgbClr val="FF0000"/>
                </a:solidFill>
              </a:rPr>
              <a:t>Η μη ανίχνευση σύγκρουσης στην περιοχή του αποστολέα δε σημαίνει ότι δεν έγινε σύγκρουση στην περιοχή του δέκτη</a:t>
            </a:r>
          </a:p>
          <a:p>
            <a:pPr marL="228600" lvl="0" indent="-228600"/>
            <a:r>
              <a:rPr lang="el-GR" sz="2500" dirty="0"/>
              <a:t>Λόγω τούτου, </a:t>
            </a:r>
            <a:r>
              <a:rPr lang="fi-FI" sz="2500" dirty="0"/>
              <a:t>χρησιμοποιείται </a:t>
            </a:r>
            <a:r>
              <a:rPr lang="el-GR" sz="2500" dirty="0"/>
              <a:t>το </a:t>
            </a:r>
            <a:r>
              <a:rPr lang="fi-FI" sz="2500" dirty="0"/>
              <a:t>CSMA με τεχνικές για </a:t>
            </a:r>
            <a:r>
              <a:rPr lang="el-GR" sz="2500" dirty="0"/>
              <a:t>αποφυγή/</a:t>
            </a:r>
            <a:r>
              <a:rPr lang="fi-FI" sz="2500" dirty="0"/>
              <a:t>ελαχιστοποίηση των συγκρούσεων</a:t>
            </a:r>
            <a:r>
              <a:rPr lang="en-US" sz="2500" dirty="0"/>
              <a:t>:</a:t>
            </a:r>
            <a:endParaRPr lang="fi-FI" sz="2500" dirty="0"/>
          </a:p>
          <a:p>
            <a:pPr marL="571500" lvl="1" indent="-342900">
              <a:buFont typeface="Wingdings" panose="05000000000000000000" pitchFamily="2" charset="2"/>
              <a:buChar char="ü"/>
            </a:pPr>
            <a:r>
              <a:rPr lang="fi-FI" sz="2500" dirty="0"/>
              <a:t>CSMA/CA με επιβεβαίωση</a:t>
            </a:r>
          </a:p>
          <a:p>
            <a:pPr marL="571500" lvl="1" indent="-342900">
              <a:buFont typeface="Wingdings" panose="05000000000000000000" pitchFamily="2" charset="2"/>
              <a:buChar char="ü"/>
            </a:pPr>
            <a:r>
              <a:rPr lang="fi-FI" sz="2500" dirty="0"/>
              <a:t>CSMA/CA με RTS/CTS</a:t>
            </a:r>
          </a:p>
        </p:txBody>
      </p:sp>
      <p:sp>
        <p:nvSpPr>
          <p:cNvPr id="4" name="TextBox 5"/>
          <p:cNvSpPr txBox="1"/>
          <p:nvPr/>
        </p:nvSpPr>
        <p:spPr>
          <a:xfrm>
            <a:off x="5992128" y="1219200"/>
            <a:ext cx="3151872" cy="5623732"/>
          </a:xfrm>
          <a:prstGeom prst="rect">
            <a:avLst/>
          </a:prstGeom>
          <a:solidFill>
            <a:srgbClr val="FF0000"/>
          </a:solidFill>
          <a:ln>
            <a:noFill/>
          </a:ln>
        </p:spPr>
        <p:txBody>
          <a:bodyPr vert="horz" wrap="square" lIns="82944" tIns="41472" rIns="82944" bIns="41472" anchor="t" anchorCtr="0" compatLnSpc="1">
            <a:spAutoFit/>
          </a:bodyPr>
          <a:lstStyle/>
          <a:p>
            <a:pPr defTabSz="829452">
              <a:defRPr sz="1800" b="0" i="0" u="none" strike="noStrike" kern="0" cap="none" spc="0" baseline="0">
                <a:solidFill>
                  <a:srgbClr val="000000"/>
                </a:solidFill>
                <a:uFillTx/>
              </a:defRPr>
            </a:pPr>
            <a:r>
              <a:rPr lang="en-US" b="1" dirty="0">
                <a:solidFill>
                  <a:srgbClr val="FFFFFF"/>
                </a:solidFill>
                <a:latin typeface="Calibri"/>
              </a:rPr>
              <a:t>Reasons why CSMA/CD is not used in WLAN :</a:t>
            </a:r>
          </a:p>
          <a:p>
            <a:pPr defTabSz="829452">
              <a:defRPr sz="1800" b="0" i="0" u="none" strike="noStrike" kern="0" cap="none" spc="0" baseline="0">
                <a:solidFill>
                  <a:srgbClr val="000000"/>
                </a:solidFill>
                <a:uFillTx/>
              </a:defRPr>
            </a:pPr>
            <a:r>
              <a:rPr lang="en-US" b="1" dirty="0" err="1">
                <a:solidFill>
                  <a:srgbClr val="FFFFFF"/>
                </a:solidFill>
                <a:latin typeface="Calibri"/>
              </a:rPr>
              <a:t>i</a:t>
            </a:r>
            <a:r>
              <a:rPr lang="en-US" b="1" dirty="0">
                <a:solidFill>
                  <a:srgbClr val="FFFFFF"/>
                </a:solidFill>
                <a:latin typeface="Calibri"/>
              </a:rPr>
              <a:t>. Implementing a collision detection mechanism would require implementation of a full duplex radio capable of transmitting and receiving at the same time, an approach that would increase the cost significantly.</a:t>
            </a:r>
          </a:p>
          <a:p>
            <a:pPr defTabSz="829452">
              <a:defRPr sz="1800" b="0" i="0" u="none" strike="noStrike" kern="0" cap="none" spc="0" baseline="0">
                <a:solidFill>
                  <a:srgbClr val="000000"/>
                </a:solidFill>
                <a:uFillTx/>
              </a:defRPr>
            </a:pPr>
            <a:r>
              <a:rPr lang="en-US" b="1" dirty="0">
                <a:solidFill>
                  <a:srgbClr val="FFFFFF"/>
                </a:solidFill>
                <a:latin typeface="Calibri"/>
              </a:rPr>
              <a:t>ii. In a wireless environment, we cannot assume that all stations hear each other (which is basic assumption of collision detection). Also, if a station that wants to transmit and senses the medium free, does not necessarily mean that medium is free around receiver area.</a:t>
            </a:r>
          </a:p>
        </p:txBody>
      </p:sp>
      <p:sp>
        <p:nvSpPr>
          <p:cNvPr id="5" name="Title 1"/>
          <p:cNvSpPr txBox="1">
            <a:spLocks/>
          </p:cNvSpPr>
          <p:nvPr/>
        </p:nvSpPr>
        <p:spPr>
          <a:xfrm>
            <a:off x="838200" y="193575"/>
            <a:ext cx="8228766" cy="992463"/>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p>
          <a:p>
            <a:r>
              <a:rPr lang="el-GR" sz="2800" b="1" dirty="0"/>
              <a:t>Προβλήματα</a:t>
            </a:r>
            <a:endParaRPr lang="fi-FI" sz="2800" b="1" dirty="0"/>
          </a:p>
        </p:txBody>
      </p:sp>
    </p:spTree>
    <p:extLst>
      <p:ext uri="{BB962C8B-B14F-4D97-AF65-F5344CB8AC3E}">
        <p14:creationId xmlns:p14="http://schemas.microsoft.com/office/powerpoint/2010/main" val="17330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0"/>
                                          </p:val>
                                        </p:tav>
                                        <p:tav tm="100000">
                                          <p:val>
                                            <p:strVal val="#ppt_w"/>
                                          </p:val>
                                        </p:tav>
                                      </p:tavLst>
                                    </p:anim>
                                    <p:anim calcmode="lin" valueType="num">
                                      <p:cBhvr>
                                        <p:cTn id="8" dur="500" fill="hold"/>
                                        <p:tgtEl>
                                          <p:spTgt spid="4"/>
                                        </p:tgtEl>
                                        <p:attrNameLst>
                                          <p:attrName>ppt_h</p:attrName>
                                        </p:attrNameLst>
                                      </p:cBhvr>
                                      <p:tavLst>
                                        <p:tav tm="0">
                                          <p:val>
                                            <p:str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085801"/>
            <a:ext cx="8266176" cy="590599"/>
          </a:xfrm>
        </p:spPr>
        <p:txBody>
          <a:bodyPr/>
          <a:lstStyle/>
          <a:p>
            <a:pPr eaLnBrk="1" hangingPunct="1">
              <a:spcBef>
                <a:spcPts val="0"/>
              </a:spcBef>
              <a:spcAft>
                <a:spcPts val="600"/>
              </a:spcAft>
            </a:pPr>
            <a:r>
              <a:rPr lang="el-GR" altLang="el-GR" sz="2800" dirty="0"/>
              <a:t>Δύο επιπλέον σημαντικά προβλήματα</a:t>
            </a:r>
            <a:r>
              <a:rPr lang="en-US" altLang="el-GR" sz="2800" dirty="0"/>
              <a:t>:</a:t>
            </a:r>
            <a:endParaRPr lang="el-GR" altLang="el-GR" sz="2800" dirty="0"/>
          </a:p>
        </p:txBody>
      </p:sp>
      <p:sp>
        <p:nvSpPr>
          <p:cNvPr id="4" name="Title 1"/>
          <p:cNvSpPr txBox="1">
            <a:spLocks/>
          </p:cNvSpPr>
          <p:nvPr/>
        </p:nvSpPr>
        <p:spPr>
          <a:xfrm>
            <a:off x="838200" y="193576"/>
            <a:ext cx="8228766" cy="6446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p>
          <a:p>
            <a:r>
              <a:rPr lang="el-GR" sz="2800" b="1" dirty="0"/>
              <a:t>Προβλήματα</a:t>
            </a:r>
            <a:endParaRPr lang="fi-FI" sz="2800" b="1" dirty="0"/>
          </a:p>
        </p:txBody>
      </p:sp>
      <p:grpSp>
        <p:nvGrpSpPr>
          <p:cNvPr id="28672" name="Group 28671"/>
          <p:cNvGrpSpPr/>
          <p:nvPr/>
        </p:nvGrpSpPr>
        <p:grpSpPr>
          <a:xfrm>
            <a:off x="850776" y="1727200"/>
            <a:ext cx="8217023" cy="5054600"/>
            <a:chOff x="850776" y="1574800"/>
            <a:chExt cx="8217023" cy="5054600"/>
          </a:xfrm>
        </p:grpSpPr>
        <p:grpSp>
          <p:nvGrpSpPr>
            <p:cNvPr id="3" name="Group 2"/>
            <p:cNvGrpSpPr/>
            <p:nvPr/>
          </p:nvGrpSpPr>
          <p:grpSpPr>
            <a:xfrm>
              <a:off x="850776" y="1574800"/>
              <a:ext cx="4075175" cy="5054600"/>
              <a:chOff x="838200" y="1574800"/>
              <a:chExt cx="4075175" cy="5054600"/>
            </a:xfrm>
          </p:grpSpPr>
          <p:sp>
            <p:nvSpPr>
              <p:cNvPr id="6" name="Rectangle 3"/>
              <p:cNvSpPr txBox="1">
                <a:spLocks noChangeArrowheads="1"/>
              </p:cNvSpPr>
              <p:nvPr/>
            </p:nvSpPr>
            <p:spPr>
              <a:xfrm>
                <a:off x="838200" y="1574800"/>
                <a:ext cx="4075175" cy="2616200"/>
              </a:xfrm>
              <a:prstGeom prst="rect">
                <a:avLst/>
              </a:prstGeom>
              <a:ln w="25400">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buFont typeface="Wingdings" panose="05000000000000000000" pitchFamily="2" charset="2"/>
                  <a:buChar char="Ø"/>
                </a:pPr>
                <a:r>
                  <a:rPr lang="en-US" altLang="el-GR" sz="1600" b="1" dirty="0">
                    <a:solidFill>
                      <a:srgbClr val="FF0000"/>
                    </a:solidFill>
                  </a:rPr>
                  <a:t>Hidden node problem</a:t>
                </a:r>
              </a:p>
              <a:p>
                <a:pPr marL="400050" indent="-171450"/>
                <a:r>
                  <a:rPr lang="el-GR" altLang="el-GR" sz="1600" dirty="0">
                    <a:solidFill>
                      <a:srgbClr val="FF0000"/>
                    </a:solidFill>
                  </a:rPr>
                  <a:t>Κατάσταση</a:t>
                </a:r>
                <a:r>
                  <a:rPr lang="en-US" altLang="el-GR" sz="1600" dirty="0">
                    <a:solidFill>
                      <a:srgbClr val="FF0000"/>
                    </a:solidFill>
                  </a:rPr>
                  <a:t>:</a:t>
                </a:r>
                <a:endParaRPr lang="el-GR" altLang="el-GR" sz="1600" dirty="0">
                  <a:solidFill>
                    <a:srgbClr val="FF0000"/>
                  </a:solidFill>
                </a:endParaRPr>
              </a:p>
              <a:p>
                <a:pPr marL="571500" lvl="1" indent="-171450">
                  <a:buFont typeface="Wingdings" panose="05000000000000000000" pitchFamily="2" charset="2"/>
                  <a:buChar char="ü"/>
                </a:pPr>
                <a:r>
                  <a:rPr lang="en-US" altLang="el-GR" sz="1600" dirty="0">
                    <a:solidFill>
                      <a:srgbClr val="FF0000"/>
                    </a:solidFill>
                  </a:rPr>
                  <a:t>O A </a:t>
                </a:r>
                <a:r>
                  <a:rPr lang="el-GR" altLang="el-GR" sz="1600" dirty="0">
                    <a:solidFill>
                      <a:srgbClr val="FF0000"/>
                    </a:solidFill>
                  </a:rPr>
                  <a:t>ακούει τον Β</a:t>
                </a:r>
              </a:p>
              <a:p>
                <a:pPr marL="571500" lvl="1" indent="-171450">
                  <a:buFont typeface="Wingdings" panose="05000000000000000000" pitchFamily="2" charset="2"/>
                  <a:buChar char="ü"/>
                </a:pPr>
                <a:r>
                  <a:rPr lang="el-GR" altLang="el-GR" sz="1600" dirty="0">
                    <a:solidFill>
                      <a:srgbClr val="FF0000"/>
                    </a:solidFill>
                  </a:rPr>
                  <a:t>Ο </a:t>
                </a:r>
                <a:r>
                  <a:rPr lang="en-US" altLang="el-GR" sz="1600" dirty="0">
                    <a:solidFill>
                      <a:srgbClr val="FF0000"/>
                    </a:solidFill>
                  </a:rPr>
                  <a:t>C </a:t>
                </a:r>
                <a:r>
                  <a:rPr lang="el-GR" altLang="el-GR" sz="1600" dirty="0">
                    <a:solidFill>
                      <a:srgbClr val="FF0000"/>
                    </a:solidFill>
                  </a:rPr>
                  <a:t>ακούει τον Β</a:t>
                </a:r>
              </a:p>
              <a:p>
                <a:pPr marL="571500" lvl="1" indent="-171450">
                  <a:buFont typeface="Wingdings" panose="05000000000000000000" pitchFamily="2" charset="2"/>
                  <a:buChar char="ü"/>
                </a:pPr>
                <a:r>
                  <a:rPr lang="el-GR" altLang="el-GR" sz="1600" dirty="0">
                    <a:solidFill>
                      <a:srgbClr val="FF0000"/>
                    </a:solidFill>
                  </a:rPr>
                  <a:t>Ο Α είναι </a:t>
                </a:r>
                <a:r>
                  <a:rPr lang="en-US" altLang="el-GR" sz="1600" dirty="0">
                    <a:solidFill>
                      <a:srgbClr val="FF0000"/>
                    </a:solidFill>
                  </a:rPr>
                  <a:t>“</a:t>
                </a:r>
                <a:r>
                  <a:rPr lang="el-GR" altLang="el-GR" sz="1600" dirty="0">
                    <a:solidFill>
                      <a:srgbClr val="FF0000"/>
                    </a:solidFill>
                  </a:rPr>
                  <a:t>κρυμμένος</a:t>
                </a:r>
                <a:r>
                  <a:rPr lang="en-US" altLang="el-GR" sz="1600" dirty="0">
                    <a:solidFill>
                      <a:srgbClr val="FF0000"/>
                    </a:solidFill>
                  </a:rPr>
                  <a:t>”</a:t>
                </a:r>
                <a:r>
                  <a:rPr lang="el-GR" altLang="el-GR" sz="1600" dirty="0">
                    <a:solidFill>
                      <a:srgbClr val="FF0000"/>
                    </a:solidFill>
                  </a:rPr>
                  <a:t> από τον </a:t>
                </a:r>
                <a:r>
                  <a:rPr lang="en-US" altLang="el-GR" sz="1600" dirty="0">
                    <a:solidFill>
                      <a:srgbClr val="FF0000"/>
                    </a:solidFill>
                  </a:rPr>
                  <a:t>C </a:t>
                </a:r>
                <a:r>
                  <a:rPr lang="el-GR" altLang="el-GR" sz="1600" dirty="0">
                    <a:solidFill>
                      <a:srgbClr val="FF0000"/>
                    </a:solidFill>
                  </a:rPr>
                  <a:t>και το αντίστροφο  </a:t>
                </a:r>
              </a:p>
              <a:p>
                <a:pPr marL="400050" indent="-171450"/>
                <a:r>
                  <a:rPr lang="el-GR" altLang="el-GR" sz="1600" dirty="0">
                    <a:solidFill>
                      <a:srgbClr val="FF0000"/>
                    </a:solidFill>
                  </a:rPr>
                  <a:t>Πρόβλημα: </a:t>
                </a:r>
              </a:p>
              <a:p>
                <a:pPr marL="571500" lvl="1" indent="-171450">
                  <a:buFont typeface="Wingdings" panose="05000000000000000000" pitchFamily="2" charset="2"/>
                  <a:buChar char="ü"/>
                </a:pPr>
                <a:r>
                  <a:rPr lang="el-GR" altLang="el-GR" sz="1600" dirty="0">
                    <a:solidFill>
                      <a:srgbClr val="FF0000"/>
                    </a:solidFill>
                  </a:rPr>
                  <a:t>Πως θα συγχρονιστούν Α και </a:t>
                </a:r>
                <a:r>
                  <a:rPr lang="en-US" altLang="el-GR" sz="1600" dirty="0">
                    <a:solidFill>
                      <a:srgbClr val="FF0000"/>
                    </a:solidFill>
                  </a:rPr>
                  <a:t>C </a:t>
                </a:r>
                <a:r>
                  <a:rPr lang="el-GR" altLang="el-GR" sz="1600" dirty="0">
                    <a:solidFill>
                      <a:srgbClr val="FF0000"/>
                    </a:solidFill>
                  </a:rPr>
                  <a:t>να μην μεταδώσουν</a:t>
                </a:r>
                <a:r>
                  <a:rPr lang="en-US" altLang="el-GR" sz="1600" dirty="0">
                    <a:solidFill>
                      <a:srgbClr val="FF0000"/>
                    </a:solidFill>
                  </a:rPr>
                  <a:t> </a:t>
                </a:r>
                <a:r>
                  <a:rPr lang="el-GR" altLang="el-GR" sz="1600" dirty="0">
                    <a:solidFill>
                      <a:srgbClr val="FF0000"/>
                    </a:solidFill>
                  </a:rPr>
                  <a:t>ο ένας πάνω στον άλλο</a:t>
                </a:r>
                <a:r>
                  <a:rPr lang="en-US" altLang="el-GR" sz="1600" dirty="0">
                    <a:solidFill>
                      <a:srgbClr val="FF0000"/>
                    </a:solidFill>
                  </a:rPr>
                  <a:t>;</a:t>
                </a:r>
                <a:endParaRPr lang="el-GR" altLang="el-GR" sz="1600" dirty="0">
                  <a:solidFill>
                    <a:srgbClr val="FF0000"/>
                  </a:solidFill>
                </a:endParaRPr>
              </a:p>
              <a:p>
                <a:pPr marL="914400" lvl="1" indent="-457200"/>
                <a:endParaRPr lang="el-GR" altLang="el-GR" sz="1600" dirty="0">
                  <a:solidFill>
                    <a:srgbClr val="FF0000"/>
                  </a:solidFill>
                </a:endParaRPr>
              </a:p>
            </p:txBody>
          </p:sp>
          <p:pic>
            <p:nvPicPr>
              <p:cNvPr id="8" name="Picture 5" descr="69882925824254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43400"/>
                <a:ext cx="4075175" cy="2286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043267" y="1574800"/>
              <a:ext cx="4024532" cy="5054599"/>
              <a:chOff x="5043267" y="1588062"/>
              <a:chExt cx="4024532" cy="4851598"/>
            </a:xfrm>
          </p:grpSpPr>
          <p:sp>
            <p:nvSpPr>
              <p:cNvPr id="7" name="Rectangle 3"/>
              <p:cNvSpPr txBox="1">
                <a:spLocks noChangeArrowheads="1"/>
              </p:cNvSpPr>
              <p:nvPr/>
            </p:nvSpPr>
            <p:spPr>
              <a:xfrm>
                <a:off x="5043267" y="1588062"/>
                <a:ext cx="4019993" cy="2459369"/>
              </a:xfrm>
              <a:prstGeom prst="rect">
                <a:avLst/>
              </a:prstGeom>
              <a:ln w="25400">
                <a:solidFill>
                  <a:srgbClr val="00B05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buFont typeface="Wingdings" panose="05000000000000000000" pitchFamily="2" charset="2"/>
                  <a:buChar char="Ø"/>
                </a:pPr>
                <a:r>
                  <a:rPr lang="en-US" altLang="el-GR" sz="1600" b="1" dirty="0">
                    <a:solidFill>
                      <a:srgbClr val="00B050"/>
                    </a:solidFill>
                  </a:rPr>
                  <a:t>Exposed Node Problem</a:t>
                </a:r>
              </a:p>
              <a:p>
                <a:pPr marL="400050" indent="-171450"/>
                <a:r>
                  <a:rPr lang="el-GR" altLang="el-GR" sz="1600" dirty="0">
                    <a:solidFill>
                      <a:srgbClr val="00B050"/>
                    </a:solidFill>
                  </a:rPr>
                  <a:t>Κατάσταση</a:t>
                </a:r>
                <a:r>
                  <a:rPr lang="en-US" altLang="el-GR" sz="1600" dirty="0">
                    <a:solidFill>
                      <a:srgbClr val="00B050"/>
                    </a:solidFill>
                  </a:rPr>
                  <a:t>:</a:t>
                </a:r>
              </a:p>
              <a:p>
                <a:pPr marL="571500" indent="-171450">
                  <a:buFont typeface="Wingdings" panose="05000000000000000000" pitchFamily="2" charset="2"/>
                  <a:buChar char="ü"/>
                </a:pPr>
                <a:r>
                  <a:rPr lang="el-GR" altLang="el-GR" sz="1600" dirty="0">
                    <a:solidFill>
                      <a:srgbClr val="00B050"/>
                    </a:solidFill>
                  </a:rPr>
                  <a:t>Λόγω της </a:t>
                </a:r>
                <a:r>
                  <a:rPr lang="en-US" altLang="el-GR" sz="1600" dirty="0">
                    <a:solidFill>
                      <a:srgbClr val="00B050"/>
                    </a:solidFill>
                  </a:rPr>
                  <a:t>S1 </a:t>
                </a:r>
                <a:r>
                  <a:rPr lang="en-US" altLang="el-GR" sz="1600" dirty="0">
                    <a:solidFill>
                      <a:srgbClr val="00B050"/>
                    </a:solidFill>
                    <a:sym typeface="Wingdings" panose="05000000000000000000" pitchFamily="2" charset="2"/>
                  </a:rPr>
                  <a:t> R1 </a:t>
                </a:r>
                <a:r>
                  <a:rPr lang="el-GR" altLang="el-GR" sz="1600" dirty="0">
                    <a:solidFill>
                      <a:srgbClr val="00B050"/>
                    </a:solidFill>
                    <a:sym typeface="Wingdings" panose="05000000000000000000" pitchFamily="2" charset="2"/>
                  </a:rPr>
                  <a:t>μετάδοσης ο </a:t>
                </a:r>
                <a:r>
                  <a:rPr lang="en-US" altLang="el-GR" sz="1600" dirty="0">
                    <a:solidFill>
                      <a:srgbClr val="00B050"/>
                    </a:solidFill>
                    <a:sym typeface="Wingdings" panose="05000000000000000000" pitchFamily="2" charset="2"/>
                  </a:rPr>
                  <a:t>S2</a:t>
                </a:r>
                <a:r>
                  <a:rPr lang="el-GR" altLang="el-GR" sz="1600" dirty="0">
                    <a:solidFill>
                      <a:srgbClr val="00B050"/>
                    </a:solidFill>
                    <a:sym typeface="Wingdings" panose="05000000000000000000" pitchFamily="2" charset="2"/>
                  </a:rPr>
                  <a:t> αντιλαμβάνεται </a:t>
                </a:r>
                <a:r>
                  <a:rPr lang="en-US" altLang="el-GR" sz="1600" dirty="0">
                    <a:solidFill>
                      <a:srgbClr val="00B050"/>
                    </a:solidFill>
                    <a:sym typeface="Wingdings" panose="05000000000000000000" pitchFamily="2" charset="2"/>
                  </a:rPr>
                  <a:t>busy </a:t>
                </a:r>
                <a:r>
                  <a:rPr lang="el-GR" altLang="el-GR" sz="1600" dirty="0">
                    <a:solidFill>
                      <a:srgbClr val="00B050"/>
                    </a:solidFill>
                    <a:sym typeface="Wingdings" panose="05000000000000000000" pitchFamily="2" charset="2"/>
                  </a:rPr>
                  <a:t>μέσο και δεν μεταδίδει στον </a:t>
                </a:r>
                <a:r>
                  <a:rPr lang="en-US" altLang="el-GR" sz="1600" dirty="0">
                    <a:solidFill>
                      <a:srgbClr val="00B050"/>
                    </a:solidFill>
                    <a:sym typeface="Wingdings" panose="05000000000000000000" pitchFamily="2" charset="2"/>
                  </a:rPr>
                  <a:t>R2 </a:t>
                </a:r>
                <a:r>
                  <a:rPr lang="el-GR" altLang="el-GR" sz="1600" dirty="0">
                    <a:solidFill>
                      <a:srgbClr val="00B050"/>
                    </a:solidFill>
                    <a:sym typeface="Wingdings" panose="05000000000000000000" pitchFamily="2" charset="2"/>
                  </a:rPr>
                  <a:t>ενώ μπορεί</a:t>
                </a:r>
                <a:endParaRPr lang="el-GR" altLang="el-GR" sz="1600" dirty="0">
                  <a:solidFill>
                    <a:srgbClr val="00B050"/>
                  </a:solidFill>
                </a:endParaRPr>
              </a:p>
              <a:p>
                <a:pPr marL="457200" indent="-171450"/>
                <a:r>
                  <a:rPr lang="el-GR" altLang="el-GR" sz="1600" dirty="0">
                    <a:solidFill>
                      <a:srgbClr val="00B050"/>
                    </a:solidFill>
                  </a:rPr>
                  <a:t>Πρόβλημα:</a:t>
                </a:r>
                <a:endParaRPr lang="en-US" altLang="el-GR" sz="1600" dirty="0">
                  <a:solidFill>
                    <a:srgbClr val="00B050"/>
                  </a:solidFill>
                </a:endParaRPr>
              </a:p>
              <a:p>
                <a:pPr marL="628650" indent="-171450">
                  <a:buFont typeface="Wingdings" panose="05000000000000000000" pitchFamily="2" charset="2"/>
                  <a:buChar char="ü"/>
                </a:pPr>
                <a:r>
                  <a:rPr lang="el-GR" altLang="el-GR" sz="1600" dirty="0">
                    <a:solidFill>
                      <a:srgbClr val="00B050"/>
                    </a:solidFill>
                  </a:rPr>
                  <a:t>Πως ο </a:t>
                </a:r>
                <a:r>
                  <a:rPr lang="en-US" altLang="el-GR" sz="1600" dirty="0">
                    <a:solidFill>
                      <a:srgbClr val="00B050"/>
                    </a:solidFill>
                  </a:rPr>
                  <a:t>S2 </a:t>
                </a:r>
                <a:r>
                  <a:rPr lang="el-GR" altLang="el-GR" sz="1600" dirty="0">
                    <a:solidFill>
                      <a:srgbClr val="00B050"/>
                    </a:solidFill>
                  </a:rPr>
                  <a:t>μπορεί να καταλάβει ότι μπορεί να μεταδώσει προς τον </a:t>
                </a:r>
                <a:r>
                  <a:rPr lang="en-US" altLang="el-GR" sz="1600" dirty="0">
                    <a:solidFill>
                      <a:srgbClr val="00B050"/>
                    </a:solidFill>
                  </a:rPr>
                  <a:t>R2 </a:t>
                </a:r>
                <a:r>
                  <a:rPr lang="el-GR" altLang="el-GR" sz="1600" dirty="0">
                    <a:solidFill>
                      <a:srgbClr val="00B050"/>
                    </a:solidFill>
                  </a:rPr>
                  <a:t>χωρίς σύγκρουση</a:t>
                </a:r>
                <a:r>
                  <a:rPr lang="en-US" altLang="el-GR" sz="1600" dirty="0">
                    <a:solidFill>
                      <a:srgbClr val="00B050"/>
                    </a:solidFill>
                  </a:rPr>
                  <a:t>;</a:t>
                </a:r>
                <a:r>
                  <a:rPr lang="el-GR" altLang="el-GR" sz="1600" dirty="0">
                    <a:solidFill>
                      <a:srgbClr val="00B050"/>
                    </a:solidFill>
                  </a:rPr>
                  <a:t>                                 </a:t>
                </a:r>
              </a:p>
            </p:txBody>
          </p:sp>
          <p:pic>
            <p:nvPicPr>
              <p:cNvPr id="10" name="Picture 6" descr="File:Exposed terminal proble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806" y="4245470"/>
                <a:ext cx="4019993" cy="2194190"/>
              </a:xfrm>
              <a:prstGeom prst="rect">
                <a:avLst/>
              </a:prstGeom>
              <a:noFill/>
              <a:ln w="25400">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9" name="Rectangle 8"/>
          <p:cNvSpPr/>
          <p:nvPr/>
        </p:nvSpPr>
        <p:spPr>
          <a:xfrm>
            <a:off x="6096000" y="44196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334000" y="5791200"/>
            <a:ext cx="0" cy="533400"/>
          </a:xfrm>
          <a:prstGeom prst="straightConnector1">
            <a:avLst/>
          </a:prstGeom>
          <a:ln w="158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791103" y="5676900"/>
            <a:ext cx="152400" cy="762000"/>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791005" y="5753099"/>
            <a:ext cx="609600" cy="762000"/>
          </a:xfrm>
          <a:prstGeom prst="straightConnector1">
            <a:avLst/>
          </a:prstGeom>
          <a:ln w="15875">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763000" y="5791200"/>
            <a:ext cx="152400" cy="838200"/>
          </a:xfrm>
          <a:prstGeom prst="straightConnector1">
            <a:avLst/>
          </a:prstGeom>
          <a:ln w="158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37462" y="4686300"/>
            <a:ext cx="990600" cy="533400"/>
          </a:xfrm>
          <a:prstGeom prst="straightConnector1">
            <a:avLst/>
          </a:prstGeom>
          <a:ln w="158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814748" y="4533900"/>
            <a:ext cx="311517" cy="685800"/>
          </a:xfrm>
          <a:prstGeom prst="straightConnector1">
            <a:avLst/>
          </a:prstGeom>
          <a:ln w="158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219006" y="5348287"/>
            <a:ext cx="1009207" cy="1190625"/>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558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idx="4294967295"/>
          </p:nvPr>
        </p:nvSpPr>
        <p:spPr>
          <a:xfrm>
            <a:off x="914400" y="5334000"/>
            <a:ext cx="8153400" cy="1524000"/>
          </a:xfrm>
        </p:spPr>
        <p:txBody>
          <a:bodyPr>
            <a:normAutofit/>
          </a:bodyPr>
          <a:lstStyle/>
          <a:p>
            <a:pPr marL="0" lvl="1" indent="0" algn="ctr">
              <a:buNone/>
            </a:pPr>
            <a:r>
              <a:rPr lang="fi-FI" sz="2000" b="1" dirty="0">
                <a:solidFill>
                  <a:srgbClr val="FF0000"/>
                </a:solidFill>
              </a:rPr>
              <a:t>IFS: Inter Frame Space</a:t>
            </a:r>
          </a:p>
          <a:p>
            <a:pPr marL="0" lvl="1" indent="0" algn="ctr">
              <a:buNone/>
            </a:pPr>
            <a:r>
              <a:rPr lang="fi-FI" sz="2000" b="1" dirty="0">
                <a:solidFill>
                  <a:srgbClr val="FF0000"/>
                </a:solidFill>
              </a:rPr>
              <a:t>SIFS: Short IFS</a:t>
            </a:r>
          </a:p>
          <a:p>
            <a:pPr marL="0" lvl="1" indent="0" algn="ctr">
              <a:buNone/>
            </a:pPr>
            <a:r>
              <a:rPr lang="fi-FI" sz="2000" b="1" dirty="0">
                <a:solidFill>
                  <a:srgbClr val="FF0000"/>
                </a:solidFill>
              </a:rPr>
              <a:t>DIFS: Distributed IFS</a:t>
            </a:r>
          </a:p>
          <a:p>
            <a:pPr marL="0" lvl="0" indent="0" algn="ctr">
              <a:buNone/>
            </a:pPr>
            <a:r>
              <a:rPr lang="fi-FI" sz="2000" b="1" dirty="0">
                <a:solidFill>
                  <a:srgbClr val="FF0000"/>
                </a:solidFill>
              </a:rPr>
              <a:t>DIFS = SIFS + 2 * SlotTime</a:t>
            </a:r>
          </a:p>
        </p:txBody>
      </p:sp>
      <p:pic>
        <p:nvPicPr>
          <p:cNvPr id="4" name="Picture 3"/>
          <p:cNvPicPr>
            <a:picLocks noChangeAspect="1"/>
          </p:cNvPicPr>
          <p:nvPr/>
        </p:nvPicPr>
        <p:blipFill>
          <a:blip r:embed="rId3">
            <a:lum/>
            <a:alphaModFix/>
          </a:blip>
          <a:srcRect/>
          <a:stretch>
            <a:fillRect/>
          </a:stretch>
        </p:blipFill>
        <p:spPr>
          <a:xfrm>
            <a:off x="1110981" y="1600200"/>
            <a:ext cx="7670895" cy="3733800"/>
          </a:xfrm>
          <a:prstGeom prst="rect">
            <a:avLst/>
          </a:prstGeom>
          <a:noFill/>
          <a:ln>
            <a:solidFill>
              <a:schemeClr val="tx1"/>
            </a:solidFill>
          </a:ln>
        </p:spPr>
      </p:pic>
      <p:sp>
        <p:nvSpPr>
          <p:cNvPr id="5" name="Title 1"/>
          <p:cNvSpPr txBox="1">
            <a:spLocks/>
          </p:cNvSpPr>
          <p:nvPr/>
        </p:nvSpPr>
        <p:spPr>
          <a:xfrm>
            <a:off x="685800" y="0"/>
            <a:ext cx="8228766" cy="1063251"/>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r>
              <a:rPr lang="en-US" sz="3200" b="1" dirty="0"/>
              <a:t> </a:t>
            </a:r>
            <a:r>
              <a:rPr lang="el-GR" sz="3200" b="1" dirty="0"/>
              <a:t>με </a:t>
            </a:r>
            <a:r>
              <a:rPr lang="en-US" sz="3200" b="1" dirty="0"/>
              <a:t>ACK</a:t>
            </a:r>
            <a:endParaRPr lang="el-GR" sz="3200" b="1" dirty="0"/>
          </a:p>
          <a:p>
            <a:r>
              <a:rPr lang="el-GR" sz="2800" b="1" dirty="0"/>
              <a:t>Βασικός Χρονισμός χωρίς Πακέτα Ελέγχου</a:t>
            </a:r>
            <a:r>
              <a:rPr lang="fi-FI" sz="2800" b="1" dirty="0"/>
              <a:t/>
            </a:r>
            <a:br>
              <a:rPr lang="fi-FI" sz="2800" b="1" dirty="0"/>
            </a:br>
            <a:endParaRPr lang="fi-FI" sz="2800" b="1" dirty="0"/>
          </a:p>
        </p:txBody>
      </p:sp>
    </p:spTree>
    <p:extLst>
      <p:ext uri="{BB962C8B-B14F-4D97-AF65-F5344CB8AC3E}">
        <p14:creationId xmlns:p14="http://schemas.microsoft.com/office/powerpoint/2010/main" val="880293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762000" y="1447800"/>
            <a:ext cx="8457367" cy="4840287"/>
          </a:xfrm>
        </p:spPr>
        <p:txBody>
          <a:bodyPr>
            <a:normAutofit lnSpcReduction="10000"/>
          </a:bodyPr>
          <a:lstStyle/>
          <a:p>
            <a:pPr marL="228600" indent="-228600"/>
            <a:r>
              <a:rPr lang="el-GR" altLang="el-GR" sz="2800" dirty="0"/>
              <a:t>Αφού είναι δύσκολο/αδύνατο να γίνουν αντιληπτές οι συγκρούσεις, </a:t>
            </a:r>
            <a:r>
              <a:rPr lang="el-GR" altLang="el-GR" sz="2800" b="1" dirty="0">
                <a:solidFill>
                  <a:srgbClr val="FF0000"/>
                </a:solidFill>
              </a:rPr>
              <a:t>αναπτύσονται μηχανισμοί για να αποφευχθούν</a:t>
            </a:r>
            <a:r>
              <a:rPr lang="en-US" altLang="el-GR" sz="2800" b="1" dirty="0">
                <a:solidFill>
                  <a:srgbClr val="FF0000"/>
                </a:solidFill>
              </a:rPr>
              <a:t> </a:t>
            </a:r>
            <a:r>
              <a:rPr lang="el-GR" altLang="el-GR" sz="2800" b="1" dirty="0">
                <a:solidFill>
                  <a:srgbClr val="FF0000"/>
                </a:solidFill>
              </a:rPr>
              <a:t>οι συγκρούσεις.</a:t>
            </a:r>
          </a:p>
          <a:p>
            <a:pPr marL="228600" indent="-228600" eaLnBrk="1" hangingPunct="1"/>
            <a:r>
              <a:rPr lang="el-GR" altLang="el-GR" sz="2800" b="1" dirty="0">
                <a:solidFill>
                  <a:srgbClr val="FF0000"/>
                </a:solidFill>
              </a:rPr>
              <a:t>Εισάγονται πακέτα ελέγχου </a:t>
            </a:r>
            <a:r>
              <a:rPr lang="el-GR" altLang="el-GR" sz="2800" dirty="0"/>
              <a:t>προς ανακοίνωση της επικείμενης επικοινωνία</a:t>
            </a:r>
            <a:r>
              <a:rPr lang="en-US" altLang="el-GR" sz="2800" dirty="0"/>
              <a:t>, </a:t>
            </a:r>
            <a:r>
              <a:rPr lang="en-US" altLang="el-GR" sz="2800" b="1" dirty="0">
                <a:solidFill>
                  <a:srgbClr val="FF0000"/>
                </a:solidFill>
              </a:rPr>
              <a:t>Request to Sent</a:t>
            </a:r>
            <a:r>
              <a:rPr lang="el-GR" altLang="el-GR" sz="2800" b="1" dirty="0">
                <a:solidFill>
                  <a:srgbClr val="FF0000"/>
                </a:solidFill>
              </a:rPr>
              <a:t> </a:t>
            </a:r>
            <a:r>
              <a:rPr lang="en-US" altLang="el-GR" sz="2800" b="1" dirty="0">
                <a:solidFill>
                  <a:srgbClr val="FF0000"/>
                </a:solidFill>
              </a:rPr>
              <a:t>(RTS)</a:t>
            </a:r>
            <a:r>
              <a:rPr lang="el-GR" altLang="el-GR" sz="2800" b="1" dirty="0">
                <a:solidFill>
                  <a:srgbClr val="FF0000"/>
                </a:solidFill>
              </a:rPr>
              <a:t> και </a:t>
            </a:r>
            <a:r>
              <a:rPr lang="en-US" altLang="el-GR" sz="2800" b="1" dirty="0">
                <a:solidFill>
                  <a:srgbClr val="FF0000"/>
                </a:solidFill>
              </a:rPr>
              <a:t>Clear to Sent (CTS)</a:t>
            </a:r>
            <a:endParaRPr lang="en-US" altLang="el-GR" sz="2800" b="1" dirty="0"/>
          </a:p>
          <a:p>
            <a:pPr marL="228600" indent="-228600"/>
            <a:r>
              <a:rPr lang="el-GR" altLang="el-GR" sz="2800" dirty="0"/>
              <a:t>Ορίζεται ο </a:t>
            </a:r>
            <a:r>
              <a:rPr lang="el-GR" altLang="el-GR" sz="2800" b="1" dirty="0">
                <a:solidFill>
                  <a:srgbClr val="FF0000"/>
                </a:solidFill>
              </a:rPr>
              <a:t>χρόνος που το μέσο θα είναι απασχολημένο</a:t>
            </a:r>
            <a:r>
              <a:rPr lang="en-US" altLang="el-GR" sz="2800" b="1" dirty="0">
                <a:solidFill>
                  <a:srgbClr val="FF0000"/>
                </a:solidFill>
              </a:rPr>
              <a:t>, Network Allocation Vector</a:t>
            </a:r>
            <a:r>
              <a:rPr lang="el-GR" altLang="el-GR" sz="2800" b="1" dirty="0">
                <a:solidFill>
                  <a:srgbClr val="FF0000"/>
                </a:solidFill>
              </a:rPr>
              <a:t> (</a:t>
            </a:r>
            <a:r>
              <a:rPr lang="en-US" altLang="el-GR" sz="2800" b="1" dirty="0">
                <a:solidFill>
                  <a:srgbClr val="FF0000"/>
                </a:solidFill>
              </a:rPr>
              <a:t>NAV)</a:t>
            </a:r>
            <a:endParaRPr lang="el-GR" altLang="el-GR" sz="2800" b="1" dirty="0"/>
          </a:p>
          <a:p>
            <a:pPr marL="228600" indent="-228600"/>
            <a:r>
              <a:rPr lang="el-GR" altLang="el-GR" sz="2800" dirty="0"/>
              <a:t>Σε περίπτωση που το </a:t>
            </a:r>
            <a:r>
              <a:rPr lang="el-GR" altLang="el-GR" sz="2800" b="1" dirty="0">
                <a:solidFill>
                  <a:srgbClr val="FF0000"/>
                </a:solidFill>
              </a:rPr>
              <a:t>μέσ</a:t>
            </a:r>
            <a:r>
              <a:rPr lang="en-US" altLang="el-GR" sz="2800" b="1" dirty="0">
                <a:solidFill>
                  <a:srgbClr val="FF0000"/>
                </a:solidFill>
              </a:rPr>
              <a:t>o</a:t>
            </a:r>
            <a:r>
              <a:rPr lang="el-GR" altLang="el-GR" sz="2800" b="1" dirty="0">
                <a:solidFill>
                  <a:srgbClr val="FF0000"/>
                </a:solidFill>
              </a:rPr>
              <a:t> είναι απασχολημένο ενεργοποιείται ο </a:t>
            </a:r>
            <a:r>
              <a:rPr lang="en-US" altLang="el-GR" sz="2800" b="1" dirty="0">
                <a:solidFill>
                  <a:srgbClr val="FF0000"/>
                </a:solidFill>
              </a:rPr>
              <a:t>Binary Exponential Back-off Algorithm</a:t>
            </a:r>
            <a:endParaRPr lang="el-GR" altLang="el-GR" sz="2800" b="1" dirty="0">
              <a:solidFill>
                <a:srgbClr val="FF0000"/>
              </a:solidFill>
            </a:endParaRPr>
          </a:p>
          <a:p>
            <a:pPr marL="914400" lvl="1" indent="-457200" eaLnBrk="1" hangingPunct="1"/>
            <a:endParaRPr lang="el-GR" altLang="el-GR" sz="2400" b="1" dirty="0"/>
          </a:p>
        </p:txBody>
      </p:sp>
      <p:sp>
        <p:nvSpPr>
          <p:cNvPr id="5" name="Title 1"/>
          <p:cNvSpPr txBox="1">
            <a:spLocks/>
          </p:cNvSpPr>
          <p:nvPr/>
        </p:nvSpPr>
        <p:spPr>
          <a:xfrm>
            <a:off x="839034" y="193576"/>
            <a:ext cx="8228766" cy="11018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endParaRPr lang="en-US" sz="3200" b="1" dirty="0"/>
          </a:p>
          <a:p>
            <a:r>
              <a:rPr lang="fi-FI" sz="2800" b="1" dirty="0"/>
              <a:t>CSMA / CA (Collision Avoidance)</a:t>
            </a:r>
            <a:br>
              <a:rPr lang="fi-FI" sz="2800" b="1" dirty="0"/>
            </a:br>
            <a:endParaRPr lang="fi-FI" sz="2800" b="1" dirty="0"/>
          </a:p>
        </p:txBody>
      </p:sp>
    </p:spTree>
    <p:extLst>
      <p:ext uri="{BB962C8B-B14F-4D97-AF65-F5344CB8AC3E}">
        <p14:creationId xmlns:p14="http://schemas.microsoft.com/office/powerpoint/2010/main" val="16549168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idx="4294967295"/>
          </p:nvPr>
        </p:nvSpPr>
        <p:spPr>
          <a:xfrm>
            <a:off x="762000" y="4602660"/>
            <a:ext cx="8382000" cy="2255340"/>
          </a:xfrm>
        </p:spPr>
        <p:txBody>
          <a:bodyPr>
            <a:normAutofit lnSpcReduction="10000"/>
          </a:bodyPr>
          <a:lstStyle/>
          <a:p>
            <a:pPr marL="171450" lvl="0" indent="-171450"/>
            <a:r>
              <a:rPr lang="fi-FI" sz="2177" dirty="0"/>
              <a:t>Ο κόμβος που θέλει να στείλει μεταδίδει πρώτα ένα μικρό πακέτο RTS</a:t>
            </a:r>
          </a:p>
          <a:p>
            <a:pPr marL="171450" lvl="0" indent="-171450"/>
            <a:r>
              <a:rPr lang="fi-FI" sz="2177" dirty="0"/>
              <a:t>Μετά από χρόνο SIFS, λαμβάνει το CTS</a:t>
            </a:r>
          </a:p>
          <a:p>
            <a:pPr marL="171450" lvl="0" indent="-171450"/>
            <a:r>
              <a:rPr lang="fi-FI" sz="2177" dirty="0"/>
              <a:t>Σε  χρόνο SIFS μετά τη μετάδοση του CTS, στέλνει τα δεδομένα</a:t>
            </a:r>
          </a:p>
          <a:p>
            <a:pPr marL="171450" lvl="0" indent="-171450"/>
            <a:r>
              <a:rPr lang="fi-FI" sz="2177" dirty="0"/>
              <a:t>Τα πακέτα RTS και CTS περιέχουν χρονικούς δείκτες NAV (Network Allocation Vector) που δείχνουν πότε θα ολοκληρωθεί η μεταφορά του πακέτου (+ Ack)</a:t>
            </a:r>
          </a:p>
        </p:txBody>
      </p:sp>
      <p:pic>
        <p:nvPicPr>
          <p:cNvPr id="4" name="Picture 3"/>
          <p:cNvPicPr>
            <a:picLocks noChangeAspect="1"/>
          </p:cNvPicPr>
          <p:nvPr/>
        </p:nvPicPr>
        <p:blipFill>
          <a:blip r:embed="rId3">
            <a:lum/>
            <a:alphaModFix/>
          </a:blip>
          <a:srcRect/>
          <a:stretch>
            <a:fillRect/>
          </a:stretch>
        </p:blipFill>
        <p:spPr>
          <a:xfrm>
            <a:off x="1580733" y="1365807"/>
            <a:ext cx="6743700" cy="3236853"/>
          </a:xfrm>
          <a:prstGeom prst="rect">
            <a:avLst/>
          </a:prstGeom>
          <a:noFill/>
          <a:ln>
            <a:solidFill>
              <a:schemeClr val="tx1"/>
            </a:solidFill>
          </a:ln>
        </p:spPr>
      </p:pic>
      <p:sp>
        <p:nvSpPr>
          <p:cNvPr id="5" name="Title 1"/>
          <p:cNvSpPr txBox="1">
            <a:spLocks/>
          </p:cNvSpPr>
          <p:nvPr/>
        </p:nvSpPr>
        <p:spPr>
          <a:xfrm>
            <a:off x="838200" y="0"/>
            <a:ext cx="8228766" cy="14828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endParaRPr lang="en-US" sz="3200" b="1" dirty="0"/>
          </a:p>
          <a:p>
            <a:r>
              <a:rPr lang="fi-FI" sz="2800" b="1" dirty="0"/>
              <a:t>CSMA / CA (Collision Avoidance)</a:t>
            </a:r>
          </a:p>
          <a:p>
            <a:r>
              <a:rPr lang="fi-FI" sz="2800" b="1" dirty="0"/>
              <a:t>RTS, CTS, NAV</a:t>
            </a:r>
            <a:br>
              <a:rPr lang="fi-FI" sz="2800" b="1" dirty="0"/>
            </a:br>
            <a:endParaRPr lang="fi-FI" sz="2800" b="1" dirty="0"/>
          </a:p>
        </p:txBody>
      </p:sp>
    </p:spTree>
    <p:extLst>
      <p:ext uri="{BB962C8B-B14F-4D97-AF65-F5344CB8AC3E}">
        <p14:creationId xmlns:p14="http://schemas.microsoft.com/office/powerpoint/2010/main" val="2251801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2309935" y="2352797"/>
            <a:ext cx="5148017" cy="3824289"/>
          </a:xfrm>
          <a:prstGeom prst="rect">
            <a:avLst/>
          </a:prstGeom>
          <a:noFill/>
          <a:ln>
            <a:solidFill>
              <a:schemeClr val="tx1"/>
            </a:solidFill>
          </a:ln>
        </p:spPr>
      </p:pic>
      <p:sp>
        <p:nvSpPr>
          <p:cNvPr id="3" name="Title 1"/>
          <p:cNvSpPr txBox="1">
            <a:spLocks/>
          </p:cNvSpPr>
          <p:nvPr/>
        </p:nvSpPr>
        <p:spPr>
          <a:xfrm>
            <a:off x="685800" y="76200"/>
            <a:ext cx="8228766" cy="14066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endParaRPr lang="en-US" sz="3200" b="1" dirty="0"/>
          </a:p>
          <a:p>
            <a:r>
              <a:rPr lang="fi-FI" sz="2800" b="1" dirty="0"/>
              <a:t>CSMA / CA (Collision Avoidance)</a:t>
            </a:r>
            <a:endParaRPr lang="el-GR" sz="2800" b="1" dirty="0"/>
          </a:p>
          <a:p>
            <a:r>
              <a:rPr lang="el-GR" sz="2800" b="1" dirty="0"/>
              <a:t>Πακέτα Ελέγχου, Βασικός Χρονισμός</a:t>
            </a:r>
            <a:r>
              <a:rPr lang="fi-FI" sz="2800" b="1" dirty="0"/>
              <a:t/>
            </a:r>
            <a:br>
              <a:rPr lang="fi-FI" sz="2800" b="1" dirty="0"/>
            </a:br>
            <a:endParaRPr lang="fi-FI" sz="2800" b="1" dirty="0"/>
          </a:p>
        </p:txBody>
      </p:sp>
    </p:spTree>
    <p:extLst>
      <p:ext uri="{BB962C8B-B14F-4D97-AF65-F5344CB8AC3E}">
        <p14:creationId xmlns:p14="http://schemas.microsoft.com/office/powerpoint/2010/main" val="1149828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D58415-5072-4532-93D0-9E13EB4EB695}"/>
              </a:ext>
            </a:extLst>
          </p:cNvPr>
          <p:cNvSpPr txBox="1"/>
          <p:nvPr/>
        </p:nvSpPr>
        <p:spPr>
          <a:xfrm>
            <a:off x="762000" y="965567"/>
            <a:ext cx="8305800" cy="5740033"/>
          </a:xfrm>
          <a:prstGeom prst="rect">
            <a:avLst/>
          </a:prstGeom>
          <a:noFill/>
        </p:spPr>
        <p:txBody>
          <a:bodyPr wrap="square">
            <a:spAutoFit/>
          </a:bodyPr>
          <a:lstStyle/>
          <a:p>
            <a:pPr marL="179388" indent="-179388">
              <a:spcAft>
                <a:spcPts val="600"/>
              </a:spcAft>
              <a:buFont typeface="Arial" panose="020B0604020202020204" pitchFamily="34" charset="0"/>
              <a:buChar char="•"/>
            </a:pPr>
            <a:r>
              <a:rPr lang="el-GR" sz="1700" b="1" dirty="0"/>
              <a:t>Το HAN (κυρίως </a:t>
            </a:r>
            <a:r>
              <a:rPr lang="el-GR" sz="1700" b="1" dirty="0" err="1"/>
              <a:t>ZigBee</a:t>
            </a:r>
            <a:r>
              <a:rPr lang="el-GR" sz="1700" b="1" dirty="0"/>
              <a:t> ή </a:t>
            </a:r>
            <a:r>
              <a:rPr lang="el-GR" sz="1700" b="1" dirty="0" err="1"/>
              <a:t>Ethernet</a:t>
            </a:r>
            <a:r>
              <a:rPr lang="el-GR" sz="1700" b="1" dirty="0"/>
              <a:t>) αναπτύσσεται και λειτουργεί σε μια μικρή κτιριακή περιοχή (δεκάδες μέτρα), συνήθως ένα σπίτι ή ένα μικρό γραφείο και έχει σχετικά χαμηλό ρυθμό μετάδοσης δεδομένων σε σύγκριση με άλλα δύο δίκτυα</a:t>
            </a:r>
            <a:r>
              <a:rPr lang="en-US" sz="1700" b="1" dirty="0"/>
              <a:t> (</a:t>
            </a:r>
            <a:r>
              <a:rPr lang="el-GR" sz="1700" b="1" dirty="0"/>
              <a:t>Κbit</a:t>
            </a:r>
            <a:r>
              <a:rPr lang="en-US" sz="1700" b="1" dirty="0" smtClean="0"/>
              <a:t>s/sec</a:t>
            </a:r>
            <a:r>
              <a:rPr lang="en-US" sz="1700" b="1" dirty="0"/>
              <a:t>).</a:t>
            </a:r>
            <a:r>
              <a:rPr lang="en-US" sz="1700" dirty="0"/>
              <a:t> </a:t>
            </a:r>
            <a:r>
              <a:rPr lang="el-GR" sz="1700" dirty="0"/>
              <a:t>Σε μια τυπική υλοποίηση, ένα HAN αποτελείται από μια </a:t>
            </a:r>
            <a:r>
              <a:rPr lang="el-GR" sz="1700" dirty="0" err="1"/>
              <a:t>ευρυζωνική</a:t>
            </a:r>
            <a:r>
              <a:rPr lang="el-GR" sz="1700" dirty="0"/>
              <a:t> σύνδεση στο Διαδίκτυο και επιτρέπει την </a:t>
            </a:r>
            <a:r>
              <a:rPr lang="el-GR" sz="1700" dirty="0" err="1"/>
              <a:t>την</a:t>
            </a:r>
            <a:r>
              <a:rPr lang="el-GR" sz="1700" dirty="0"/>
              <a:t> κοινή χρήση πόρων μεταξύ υπολογιστών, κινητών και άλλων συσκευών. Στην εφαρμογή έξυπνου δικτύου, όλες οι συσκευές που καταναλώνουν ενέργεια και οι έξυπνοι μετρητές μπορούν να συνδεθούν στο HAN και τα δεδομένα τους  μεταδίδονται μέσω του HAN στους έξυπνους μετρητές και έτσι επιτυγχάνεται αποτελεσματική διαχείριση ενέργειας στο κτίριο.</a:t>
            </a:r>
          </a:p>
          <a:p>
            <a:pPr marL="179388" indent="-179388">
              <a:spcAft>
                <a:spcPts val="600"/>
              </a:spcAft>
              <a:buFont typeface="Arial" panose="020B0604020202020204" pitchFamily="34" charset="0"/>
              <a:buChar char="•"/>
            </a:pPr>
            <a:r>
              <a:rPr lang="el-GR" sz="1700" b="1" dirty="0"/>
              <a:t>Το NAN (PLC, </a:t>
            </a:r>
            <a:r>
              <a:rPr lang="el-GR" sz="1700" b="1" dirty="0" err="1"/>
              <a:t>Wi-Fi</a:t>
            </a:r>
            <a:r>
              <a:rPr lang="el-GR" sz="1700" b="1" dirty="0"/>
              <a:t>, </a:t>
            </a:r>
            <a:r>
              <a:rPr lang="en-US" sz="1700" b="1" dirty="0"/>
              <a:t>cellular</a:t>
            </a:r>
            <a:r>
              <a:rPr lang="el-GR" sz="1700" b="1" dirty="0"/>
              <a:t> τεχνολογίες) αναπτύσσεται και λειτουργεί σε περιοχή εκατοντάδων μέτρων που είναι στην πραγματικότητα λίγα αστικά κτίρια (μια γειτονιά). </a:t>
            </a:r>
            <a:r>
              <a:rPr lang="el-GR" sz="1700" dirty="0"/>
              <a:t>Αριθμός HAN μπορούν να συνδεθούν σε ένα NAN και μεταδίδουν ενεργειακά δεδομένα κάθε κτιρίου στο NAN, το οποίο μεταφέρει αυτά τα δεδομένα σε τοπικά κέντρα δεδομένων για αποθήκευση (σημαντική για τη χρέωση των καταναλωτών και την ανάλυση δεδομένων για την αναγνώριση προτύπων παραγωγής-ζήτησης ενέργειας). Το NAN έχει ρυθμό μετάδοσης δεδομένων </a:t>
            </a:r>
            <a:r>
              <a:rPr lang="el-GR" sz="1700" b="1" dirty="0"/>
              <a:t>έως και 2 </a:t>
            </a:r>
            <a:r>
              <a:rPr lang="en-US" sz="1700" b="1" dirty="0" err="1"/>
              <a:t>M</a:t>
            </a:r>
            <a:r>
              <a:rPr lang="el-GR" sz="1700" b="1" dirty="0" smtClean="0"/>
              <a:t>bps</a:t>
            </a:r>
            <a:r>
              <a:rPr lang="el-GR" sz="1700" dirty="0"/>
              <a:t>. </a:t>
            </a:r>
          </a:p>
          <a:p>
            <a:pPr marL="179388" indent="-179388">
              <a:spcAft>
                <a:spcPts val="600"/>
              </a:spcAft>
              <a:buFont typeface="Arial" panose="020B0604020202020204" pitchFamily="34" charset="0"/>
              <a:buChar char="•"/>
            </a:pPr>
            <a:r>
              <a:rPr lang="el-GR" sz="1700" b="1" dirty="0"/>
              <a:t>Το WAN (</a:t>
            </a:r>
            <a:r>
              <a:rPr lang="el-GR" sz="1700" b="1" dirty="0" err="1"/>
              <a:t>Ethernet</a:t>
            </a:r>
            <a:r>
              <a:rPr lang="el-GR" sz="1700" b="1" dirty="0"/>
              <a:t>, </a:t>
            </a:r>
            <a:r>
              <a:rPr lang="el-GR" sz="1700" b="1" dirty="0" err="1"/>
              <a:t>WiMAX</a:t>
            </a:r>
            <a:r>
              <a:rPr lang="el-GR" sz="1700" b="1" dirty="0"/>
              <a:t>, 3G/LTE, </a:t>
            </a:r>
            <a:r>
              <a:rPr lang="el-GR" sz="1700" b="1" dirty="0" err="1"/>
              <a:t>μικροκυματική</a:t>
            </a:r>
            <a:r>
              <a:rPr lang="el-GR" sz="1700" b="1" dirty="0"/>
              <a:t> μετάδοση) καλύπτει ευρεία περιοχή δεκάδων χιλιομέτρων και αποτελείται από πολλά NAN και </a:t>
            </a:r>
            <a:r>
              <a:rPr lang="en-US" sz="1700" b="1" dirty="0"/>
              <a:t>LAN</a:t>
            </a:r>
            <a:r>
              <a:rPr lang="el-GR" sz="1700" b="1" dirty="0"/>
              <a:t> για την επικοινωνία όλων των στοιχείων του έξυπνου δικτύου. </a:t>
            </a:r>
            <a:r>
              <a:rPr lang="el-GR" sz="1700" dirty="0"/>
              <a:t>Η παραγωγή, μεταφορά και διανομή ανανεώσιμων πηγών ενέργειας βασίζεται στο WAN. Το WAN έχει πολύ υψηλή μετάδοση ταχύτητα δεδομένων έως και </a:t>
            </a:r>
            <a:r>
              <a:rPr lang="el-GR" sz="1700" b="1" dirty="0"/>
              <a:t>λίγα </a:t>
            </a:r>
            <a:r>
              <a:rPr lang="el-GR" sz="1700" b="1" dirty="0" err="1"/>
              <a:t>Gbps</a:t>
            </a:r>
            <a:r>
              <a:rPr lang="el-GR" sz="1700" b="1" dirty="0"/>
              <a:t>. </a:t>
            </a:r>
          </a:p>
        </p:txBody>
      </p:sp>
      <p:sp>
        <p:nvSpPr>
          <p:cNvPr id="5" name="TextBox 4">
            <a:extLst>
              <a:ext uri="{FF2B5EF4-FFF2-40B4-BE49-F238E27FC236}">
                <a16:creationId xmlns:a16="http://schemas.microsoft.com/office/drawing/2014/main" id="{9CC0DC9D-F349-40ED-8CA1-042FB69DD5C3}"/>
              </a:ext>
            </a:extLst>
          </p:cNvPr>
          <p:cNvSpPr txBox="1"/>
          <p:nvPr/>
        </p:nvSpPr>
        <p:spPr>
          <a:xfrm>
            <a:off x="990600" y="235803"/>
            <a:ext cx="7848600" cy="461665"/>
          </a:xfrm>
          <a:prstGeom prst="rect">
            <a:avLst/>
          </a:prstGeom>
          <a:noFill/>
        </p:spPr>
        <p:txBody>
          <a:bodyPr wrap="square" rtlCol="0">
            <a:spAutoFit/>
          </a:bodyPr>
          <a:lstStyle/>
          <a:p>
            <a:pPr algn="ctr"/>
            <a:r>
              <a:rPr lang="el-GR" sz="2400" b="1" dirty="0" smtClean="0"/>
              <a:t>Στοιχεία Επικοινωνιακής Υποδομής  για το Smart </a:t>
            </a:r>
            <a:r>
              <a:rPr lang="el-GR" sz="2400" b="1" dirty="0"/>
              <a:t>Grid</a:t>
            </a:r>
          </a:p>
        </p:txBody>
      </p:sp>
    </p:spTree>
    <p:extLst>
      <p:ext uri="{BB962C8B-B14F-4D97-AF65-F5344CB8AC3E}">
        <p14:creationId xmlns:p14="http://schemas.microsoft.com/office/powerpoint/2010/main" val="7358646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50963" y="3581400"/>
            <a:ext cx="7793037" cy="1462087"/>
          </a:xfrm>
        </p:spPr>
        <p:txBody>
          <a:bodyPr/>
          <a:lstStyle/>
          <a:p>
            <a:pPr eaLnBrk="1" hangingPunct="1"/>
            <a:r>
              <a:rPr lang="el-GR" altLang="el-GR" sz="4000" dirty="0"/>
              <a:t>Αποτυχίες </a:t>
            </a:r>
            <a:r>
              <a:rPr lang="en-US" altLang="el-GR" sz="4000" dirty="0"/>
              <a:t>CSMA/CA</a:t>
            </a:r>
            <a:endParaRPr lang="el-GR" altLang="el-GR" dirty="0"/>
          </a:p>
        </p:txBody>
      </p:sp>
      <p:graphicFrame>
        <p:nvGraphicFramePr>
          <p:cNvPr id="35844" name="Object 4"/>
          <p:cNvGraphicFramePr>
            <a:graphicFrameLocks noGrp="1" noChangeAspect="1"/>
          </p:cNvGraphicFramePr>
          <p:nvPr>
            <p:ph sz="half" idx="2"/>
            <p:extLst>
              <p:ext uri="{D42A27DB-BD31-4B8C-83A1-F6EECF244321}">
                <p14:modId xmlns:p14="http://schemas.microsoft.com/office/powerpoint/2010/main" val="599805746"/>
              </p:ext>
            </p:extLst>
          </p:nvPr>
        </p:nvGraphicFramePr>
        <p:xfrm>
          <a:off x="1350963" y="1905000"/>
          <a:ext cx="7472330" cy="4495800"/>
        </p:xfrm>
        <a:graphic>
          <a:graphicData uri="http://schemas.openxmlformats.org/presentationml/2006/ole">
            <mc:AlternateContent xmlns:mc="http://schemas.openxmlformats.org/markup-compatibility/2006">
              <mc:Choice xmlns:v="urn:schemas-microsoft-com:vml" Requires="v">
                <p:oleObj spid="_x0000_s9300" name="Image" r:id="rId3" imgW="7453968" imgH="4482540" progId="Photoshop.Image.11">
                  <p:embed/>
                </p:oleObj>
              </mc:Choice>
              <mc:Fallback>
                <p:oleObj name="Image" r:id="rId3" imgW="7453968" imgH="4482540" progId="Photoshop.Image.11">
                  <p:embed/>
                  <p:pic>
                    <p:nvPicPr>
                      <p:cNvPr id="358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963" y="1905000"/>
                        <a:ext cx="7472330" cy="4495800"/>
                      </a:xfrm>
                      <a:prstGeom prst="rect">
                        <a:avLst/>
                      </a:prstGeom>
                      <a:noFill/>
                      <a:ln>
                        <a:noFill/>
                      </a:ln>
                      <a:effectLst/>
                    </p:spPr>
                  </p:pic>
                </p:oleObj>
              </mc:Fallback>
            </mc:AlternateContent>
          </a:graphicData>
        </a:graphic>
      </p:graphicFrame>
      <p:sp>
        <p:nvSpPr>
          <p:cNvPr id="5" name="Title 1"/>
          <p:cNvSpPr txBox="1">
            <a:spLocks/>
          </p:cNvSpPr>
          <p:nvPr/>
        </p:nvSpPr>
        <p:spPr>
          <a:xfrm>
            <a:off x="839034" y="193576"/>
            <a:ext cx="8228766" cy="11018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endParaRPr lang="en-US" sz="3200" b="1" dirty="0"/>
          </a:p>
          <a:p>
            <a:r>
              <a:rPr lang="fi-FI" sz="2800" b="1" dirty="0"/>
              <a:t>CSMA / CA (Collision Avoidance)</a:t>
            </a:r>
          </a:p>
          <a:p>
            <a:r>
              <a:rPr lang="el-GR" sz="2800" b="1" dirty="0"/>
              <a:t>Αποτυχίες (Συγκρούσεις)</a:t>
            </a:r>
            <a:r>
              <a:rPr lang="fi-FI" sz="2800" b="1" dirty="0"/>
              <a:t/>
            </a:r>
            <a:br>
              <a:rPr lang="fi-FI" sz="2800" b="1" dirty="0"/>
            </a:br>
            <a:endParaRPr lang="fi-FI" sz="2800" b="1" dirty="0"/>
          </a:p>
        </p:txBody>
      </p:sp>
      <p:sp>
        <p:nvSpPr>
          <p:cNvPr id="3" name="Oval 2"/>
          <p:cNvSpPr/>
          <p:nvPr/>
        </p:nvSpPr>
        <p:spPr>
          <a:xfrm>
            <a:off x="2971800" y="3276600"/>
            <a:ext cx="914400" cy="762000"/>
          </a:xfrm>
          <a:prstGeom prst="ellipse">
            <a:avLst/>
          </a:prstGeom>
          <a:solidFill>
            <a:srgbClr val="FFFF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71800" y="4419600"/>
            <a:ext cx="914400" cy="762000"/>
          </a:xfrm>
          <a:prstGeom prst="ellipse">
            <a:avLst/>
          </a:prstGeom>
          <a:solidFill>
            <a:srgbClr val="FFFF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457575" y="3713103"/>
            <a:ext cx="1045719" cy="430272"/>
          </a:xfrm>
          <a:custGeom>
            <a:avLst/>
            <a:gdLst>
              <a:gd name="connsiteX0" fmla="*/ 0 w 1045719"/>
              <a:gd name="connsiteY0" fmla="*/ 58797 h 430272"/>
              <a:gd name="connsiteX1" fmla="*/ 1009650 w 1045719"/>
              <a:gd name="connsiteY1" fmla="*/ 30222 h 430272"/>
              <a:gd name="connsiteX2" fmla="*/ 838200 w 1045719"/>
              <a:gd name="connsiteY2" fmla="*/ 430272 h 430272"/>
              <a:gd name="connsiteX3" fmla="*/ 838200 w 1045719"/>
              <a:gd name="connsiteY3" fmla="*/ 430272 h 430272"/>
              <a:gd name="connsiteX4" fmla="*/ 838200 w 1045719"/>
              <a:gd name="connsiteY4" fmla="*/ 430272 h 43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19" h="430272">
                <a:moveTo>
                  <a:pt x="0" y="58797"/>
                </a:moveTo>
                <a:cubicBezTo>
                  <a:pt x="434975" y="13553"/>
                  <a:pt x="869950" y="-31690"/>
                  <a:pt x="1009650" y="30222"/>
                </a:cubicBezTo>
                <a:cubicBezTo>
                  <a:pt x="1149350" y="92134"/>
                  <a:pt x="838200" y="430272"/>
                  <a:pt x="838200" y="430272"/>
                </a:cubicBezTo>
                <a:lnTo>
                  <a:pt x="838200" y="430272"/>
                </a:lnTo>
                <a:lnTo>
                  <a:pt x="838200" y="430272"/>
                </a:lnTo>
              </a:path>
            </a:pathLst>
          </a:custGeom>
          <a:noFill/>
          <a:ln w="19050">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75440" y="3121406"/>
            <a:ext cx="575707" cy="643761"/>
          </a:xfrm>
          <a:prstGeom prst="ellipse">
            <a:avLst/>
          </a:prstGeom>
          <a:solidFill>
            <a:srgbClr val="FFFF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239000" y="3284478"/>
            <a:ext cx="575707" cy="643761"/>
          </a:xfrm>
          <a:prstGeom prst="ellipse">
            <a:avLst/>
          </a:prstGeom>
          <a:solidFill>
            <a:srgbClr val="FFFF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75439" y="4659692"/>
            <a:ext cx="575707" cy="643761"/>
          </a:xfrm>
          <a:prstGeom prst="ellipse">
            <a:avLst/>
          </a:prstGeom>
          <a:solidFill>
            <a:srgbClr val="FFFF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6991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
          <p:cNvSpPr>
            <a:spLocks noGrp="1" noChangeArrowheads="1"/>
          </p:cNvSpPr>
          <p:nvPr>
            <p:ph type="body" idx="1"/>
          </p:nvPr>
        </p:nvSpPr>
        <p:spPr>
          <a:xfrm>
            <a:off x="685800" y="1828801"/>
            <a:ext cx="8609766" cy="4724400"/>
          </a:xfrm>
        </p:spPr>
        <p:txBody>
          <a:bodyPr>
            <a:normAutofit fontScale="92500" lnSpcReduction="20000"/>
          </a:bodyPr>
          <a:lstStyle/>
          <a:p>
            <a:pPr marL="228600" indent="-228600" eaLnBrk="1" hangingPunct="1"/>
            <a:r>
              <a:rPr lang="en-US" altLang="el-GR" sz="2400" dirty="0" err="1"/>
              <a:t>Backofftime</a:t>
            </a:r>
            <a:r>
              <a:rPr lang="en-US" altLang="el-GR" sz="2400" dirty="0"/>
              <a:t> = random()*</a:t>
            </a:r>
            <a:r>
              <a:rPr lang="en-US" altLang="el-GR" sz="2400" dirty="0" err="1"/>
              <a:t>Slottime</a:t>
            </a:r>
            <a:endParaRPr lang="en-US" altLang="el-GR" sz="2400" dirty="0"/>
          </a:p>
          <a:p>
            <a:pPr marL="571500" lvl="1" indent="-342900">
              <a:buFont typeface="Wingdings" panose="05000000000000000000" pitchFamily="2" charset="2"/>
              <a:buChar char="ü"/>
            </a:pPr>
            <a:r>
              <a:rPr lang="en-US" altLang="el-GR" sz="2400" b="1" dirty="0" err="1">
                <a:solidFill>
                  <a:srgbClr val="FF0000"/>
                </a:solidFill>
              </a:rPr>
              <a:t>Slottime</a:t>
            </a:r>
            <a:r>
              <a:rPr lang="en-US" altLang="el-GR" sz="2400" dirty="0"/>
              <a:t> = </a:t>
            </a:r>
            <a:r>
              <a:rPr lang="fi-FI" sz="2400" dirty="0"/>
              <a:t>χρόνος ορισμένος ώστε στο slot x να είναι γνωστό αν κάποιος άρχισε μετάδοση στο slot x-1= </a:t>
            </a:r>
            <a:r>
              <a:rPr lang="en-US" altLang="el-GR" sz="2400" b="1" dirty="0"/>
              <a:t>2 x end-to-end propagation delay</a:t>
            </a:r>
          </a:p>
          <a:p>
            <a:pPr marL="571500" lvl="1" indent="-342900">
              <a:buFont typeface="Wingdings" panose="05000000000000000000" pitchFamily="2" charset="2"/>
              <a:buChar char="ü"/>
            </a:pPr>
            <a:r>
              <a:rPr lang="en-US" altLang="el-GR" sz="2400" b="1" dirty="0">
                <a:solidFill>
                  <a:srgbClr val="FF0000"/>
                </a:solidFill>
              </a:rPr>
              <a:t>Random() </a:t>
            </a:r>
            <a:r>
              <a:rPr lang="en-US" altLang="el-GR" sz="2400" dirty="0"/>
              <a:t>= </a:t>
            </a:r>
            <a:r>
              <a:rPr lang="el-GR" altLang="el-GR" sz="2400" dirty="0"/>
              <a:t>τυχαίος αριθμός από 0 μέχρι 2</a:t>
            </a:r>
            <a:r>
              <a:rPr lang="en-US" altLang="el-GR" sz="2400" baseline="30000" dirty="0"/>
              <a:t>W</a:t>
            </a:r>
            <a:r>
              <a:rPr lang="el-GR" altLang="el-GR" sz="2400" dirty="0"/>
              <a:t>-1</a:t>
            </a:r>
            <a:r>
              <a:rPr lang="en-US" altLang="el-GR" sz="2400" dirty="0"/>
              <a:t>,</a:t>
            </a:r>
            <a:r>
              <a:rPr lang="el-GR" altLang="el-GR" sz="2400" dirty="0"/>
              <a:t> όπου</a:t>
            </a:r>
            <a:r>
              <a:rPr lang="en-US" altLang="el-GR" sz="2400" dirty="0"/>
              <a:t> W </a:t>
            </a:r>
            <a:r>
              <a:rPr lang="el-GR" altLang="el-GR" sz="2400" dirty="0"/>
              <a:t>ο αριθμός των συγκρούσεων</a:t>
            </a:r>
            <a:r>
              <a:rPr lang="en-US" altLang="el-GR" sz="2400" dirty="0"/>
              <a:t> </a:t>
            </a:r>
            <a:r>
              <a:rPr lang="el-GR" altLang="el-GR" sz="2400" dirty="0"/>
              <a:t>του πακέτου</a:t>
            </a:r>
          </a:p>
          <a:p>
            <a:pPr marL="228600" indent="-228600" eaLnBrk="1" hangingPunct="1"/>
            <a:r>
              <a:rPr lang="el-GR" altLang="el-GR" sz="2400" dirty="0"/>
              <a:t>Στο </a:t>
            </a:r>
            <a:r>
              <a:rPr lang="en-US" altLang="el-GR" sz="2400" dirty="0"/>
              <a:t>Ethernet:</a:t>
            </a:r>
          </a:p>
          <a:p>
            <a:pPr marL="571500" lvl="1" indent="-342900" eaLnBrk="1" hangingPunct="1">
              <a:buFont typeface="Wingdings" panose="05000000000000000000" pitchFamily="2" charset="2"/>
              <a:buChar char="ü"/>
            </a:pPr>
            <a:r>
              <a:rPr lang="en-US" altLang="el-GR" sz="2400" b="1" dirty="0">
                <a:solidFill>
                  <a:srgbClr val="FF0000"/>
                </a:solidFill>
              </a:rPr>
              <a:t>15 </a:t>
            </a:r>
            <a:r>
              <a:rPr lang="el-GR" altLang="el-GR" sz="2400" b="1" dirty="0">
                <a:solidFill>
                  <a:srgbClr val="FF0000"/>
                </a:solidFill>
              </a:rPr>
              <a:t>κατά μέγιστο επιτρεπτές επαναλήψεις</a:t>
            </a:r>
            <a:r>
              <a:rPr lang="en-US" altLang="el-GR" sz="2400" b="1" dirty="0">
                <a:solidFill>
                  <a:srgbClr val="FF0000"/>
                </a:solidFill>
              </a:rPr>
              <a:t> </a:t>
            </a:r>
            <a:r>
              <a:rPr lang="el-GR" altLang="el-GR" sz="2400" b="1" dirty="0">
                <a:solidFill>
                  <a:srgbClr val="FF0000"/>
                </a:solidFill>
              </a:rPr>
              <a:t>μετάδοσης πακέτου (απόρριψη στην 16</a:t>
            </a:r>
            <a:r>
              <a:rPr lang="el-GR" altLang="el-GR" sz="2400" b="1" baseline="30000" dirty="0">
                <a:solidFill>
                  <a:srgbClr val="FF0000"/>
                </a:solidFill>
              </a:rPr>
              <a:t>η</a:t>
            </a:r>
            <a:r>
              <a:rPr lang="el-GR" altLang="el-GR" sz="2400" b="1" dirty="0">
                <a:solidFill>
                  <a:srgbClr val="FF0000"/>
                </a:solidFill>
              </a:rPr>
              <a:t>)</a:t>
            </a:r>
          </a:p>
          <a:p>
            <a:pPr marL="228600" indent="-228600"/>
            <a:r>
              <a:rPr lang="el-GR" altLang="el-GR" sz="2400" dirty="0"/>
              <a:t>Παράδειγμα</a:t>
            </a:r>
            <a:r>
              <a:rPr lang="en-US" altLang="el-GR" sz="2400" dirty="0"/>
              <a:t>:</a:t>
            </a:r>
            <a:endParaRPr lang="el-GR" altLang="el-GR" sz="2400" dirty="0"/>
          </a:p>
          <a:p>
            <a:pPr marL="914400" lvl="1" indent="-457200"/>
            <a:r>
              <a:rPr lang="el-GR" altLang="el-GR" sz="2400" dirty="0"/>
              <a:t>Α και Β συγκρούονται </a:t>
            </a:r>
            <a:r>
              <a:rPr lang="el-GR" altLang="el-GR" sz="2400" b="1" dirty="0">
                <a:solidFill>
                  <a:srgbClr val="FF0000"/>
                </a:solidFill>
              </a:rPr>
              <a:t>1</a:t>
            </a:r>
            <a:r>
              <a:rPr lang="el-GR" altLang="el-GR" sz="2400" b="1" baseline="30000" dirty="0">
                <a:solidFill>
                  <a:srgbClr val="FF0000"/>
                </a:solidFill>
              </a:rPr>
              <a:t>η</a:t>
            </a:r>
            <a:r>
              <a:rPr lang="el-GR" altLang="el-GR" sz="2400" dirty="0"/>
              <a:t> φορά </a:t>
            </a:r>
            <a:r>
              <a:rPr lang="el-GR" altLang="el-GR" sz="2400" dirty="0">
                <a:sym typeface="Wingdings" panose="05000000000000000000" pitchFamily="2" charset="2"/>
              </a:rPr>
              <a:t> </a:t>
            </a:r>
            <a:r>
              <a:rPr lang="en-US" altLang="el-GR" sz="2400" dirty="0" err="1">
                <a:sym typeface="Wingdings" panose="05000000000000000000" pitchFamily="2" charset="2"/>
              </a:rPr>
              <a:t>backoff</a:t>
            </a:r>
            <a:r>
              <a:rPr lang="en-US" altLang="el-GR" sz="2400" dirty="0">
                <a:sym typeface="Wingdings" panose="05000000000000000000" pitchFamily="2" charset="2"/>
              </a:rPr>
              <a:t> </a:t>
            </a:r>
            <a:r>
              <a:rPr lang="el-GR" altLang="el-GR" sz="2400" dirty="0">
                <a:sym typeface="Wingdings" panose="05000000000000000000" pitchFamily="2" charset="2"/>
              </a:rPr>
              <a:t>για τυχαίο αριθμό </a:t>
            </a:r>
            <a:r>
              <a:rPr lang="en-US" altLang="el-GR" sz="2400" dirty="0" err="1">
                <a:sym typeface="Wingdings" panose="05000000000000000000" pitchFamily="2" charset="2"/>
              </a:rPr>
              <a:t>slot_time</a:t>
            </a:r>
            <a:r>
              <a:rPr lang="en-US" altLang="el-GR" sz="2400" dirty="0">
                <a:sym typeface="Wingdings" panose="05000000000000000000" pitchFamily="2" charset="2"/>
              </a:rPr>
              <a:t> </a:t>
            </a:r>
            <a:r>
              <a:rPr lang="el-GR" altLang="el-GR" sz="2400" dirty="0">
                <a:sym typeface="Wingdings" panose="05000000000000000000" pitchFamily="2" charset="2"/>
              </a:rPr>
              <a:t>στο διάστημα [0, 2</a:t>
            </a:r>
            <a:r>
              <a:rPr lang="el-GR" altLang="el-GR" b="1" baseline="30000" dirty="0">
                <a:solidFill>
                  <a:srgbClr val="FF0000"/>
                </a:solidFill>
                <a:sym typeface="Wingdings" panose="05000000000000000000" pitchFamily="2" charset="2"/>
              </a:rPr>
              <a:t>1</a:t>
            </a:r>
            <a:r>
              <a:rPr lang="el-GR" altLang="el-GR" sz="2400" dirty="0">
                <a:sym typeface="Wingdings" panose="05000000000000000000" pitchFamily="2" charset="2"/>
              </a:rPr>
              <a:t>-1]</a:t>
            </a:r>
          </a:p>
          <a:p>
            <a:pPr marL="914400" lvl="1" indent="-457200"/>
            <a:r>
              <a:rPr lang="el-GR" altLang="el-GR" sz="2400" dirty="0"/>
              <a:t>Α και Β συγκρούονται </a:t>
            </a:r>
            <a:r>
              <a:rPr lang="el-GR" altLang="el-GR" sz="2400" b="1" dirty="0">
                <a:solidFill>
                  <a:srgbClr val="FF0000"/>
                </a:solidFill>
              </a:rPr>
              <a:t>2</a:t>
            </a:r>
            <a:r>
              <a:rPr lang="el-GR" altLang="el-GR" sz="2400" b="1" baseline="30000" dirty="0">
                <a:solidFill>
                  <a:srgbClr val="FF0000"/>
                </a:solidFill>
              </a:rPr>
              <a:t>η</a:t>
            </a:r>
            <a:r>
              <a:rPr lang="el-GR" altLang="el-GR" sz="2400" dirty="0"/>
              <a:t> φορά </a:t>
            </a:r>
            <a:r>
              <a:rPr lang="el-GR" altLang="el-GR" sz="2400" dirty="0">
                <a:sym typeface="Wingdings" panose="05000000000000000000" pitchFamily="2" charset="2"/>
              </a:rPr>
              <a:t> </a:t>
            </a:r>
            <a:r>
              <a:rPr lang="en-US" altLang="el-GR" sz="2400" dirty="0" err="1">
                <a:sym typeface="Wingdings" panose="05000000000000000000" pitchFamily="2" charset="2"/>
              </a:rPr>
              <a:t>backoff</a:t>
            </a:r>
            <a:r>
              <a:rPr lang="en-US" altLang="el-GR" sz="2400" dirty="0">
                <a:sym typeface="Wingdings" panose="05000000000000000000" pitchFamily="2" charset="2"/>
              </a:rPr>
              <a:t> </a:t>
            </a:r>
            <a:r>
              <a:rPr lang="el-GR" altLang="el-GR" sz="2400" dirty="0">
                <a:sym typeface="Wingdings" panose="05000000000000000000" pitchFamily="2" charset="2"/>
              </a:rPr>
              <a:t>για τυχαίο αριθμό </a:t>
            </a:r>
            <a:r>
              <a:rPr lang="en-US" altLang="el-GR" sz="2400" dirty="0" err="1">
                <a:sym typeface="Wingdings" panose="05000000000000000000" pitchFamily="2" charset="2"/>
              </a:rPr>
              <a:t>slot_time</a:t>
            </a:r>
            <a:r>
              <a:rPr lang="en-US" altLang="el-GR" sz="2400" dirty="0">
                <a:sym typeface="Wingdings" panose="05000000000000000000" pitchFamily="2" charset="2"/>
              </a:rPr>
              <a:t> </a:t>
            </a:r>
            <a:r>
              <a:rPr lang="el-GR" altLang="el-GR" sz="2400" dirty="0">
                <a:sym typeface="Wingdings" panose="05000000000000000000" pitchFamily="2" charset="2"/>
              </a:rPr>
              <a:t>στο [0, 2</a:t>
            </a:r>
            <a:r>
              <a:rPr lang="el-GR" altLang="el-GR" b="1" baseline="30000" dirty="0">
                <a:solidFill>
                  <a:srgbClr val="FF0000"/>
                </a:solidFill>
                <a:sym typeface="Wingdings" panose="05000000000000000000" pitchFamily="2" charset="2"/>
              </a:rPr>
              <a:t>2</a:t>
            </a:r>
            <a:r>
              <a:rPr lang="el-GR" altLang="el-GR" sz="2400" dirty="0">
                <a:sym typeface="Wingdings" panose="05000000000000000000" pitchFamily="2" charset="2"/>
              </a:rPr>
              <a:t>-1]</a:t>
            </a:r>
          </a:p>
          <a:p>
            <a:pPr marL="571500" lvl="1" indent="-342900" eaLnBrk="1" hangingPunct="1">
              <a:buFont typeface="Wingdings" panose="05000000000000000000" pitchFamily="2" charset="2"/>
              <a:buChar char="ü"/>
            </a:pPr>
            <a:endParaRPr lang="el-GR" altLang="el-GR" sz="2400" dirty="0"/>
          </a:p>
        </p:txBody>
      </p:sp>
      <p:sp>
        <p:nvSpPr>
          <p:cNvPr id="4" name="Title 1"/>
          <p:cNvSpPr txBox="1">
            <a:spLocks/>
          </p:cNvSpPr>
          <p:nvPr/>
        </p:nvSpPr>
        <p:spPr>
          <a:xfrm>
            <a:off x="839034" y="193576"/>
            <a:ext cx="8228766" cy="1101824"/>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3200" b="1" dirty="0"/>
              <a:t>CSMA </a:t>
            </a:r>
            <a:r>
              <a:rPr lang="el-GR" sz="3200" b="1" dirty="0"/>
              <a:t>για Ασύρματα Δίκτυα</a:t>
            </a:r>
            <a:endParaRPr lang="en-US" sz="3200" b="1" dirty="0"/>
          </a:p>
          <a:p>
            <a:r>
              <a:rPr lang="fi-FI" sz="2800" b="1" dirty="0"/>
              <a:t>CSMA / CA (Collision Avoidance)</a:t>
            </a:r>
          </a:p>
          <a:p>
            <a:r>
              <a:rPr lang="en-US" altLang="el-GR" sz="2800" b="1" dirty="0"/>
              <a:t>Binary exponential </a:t>
            </a:r>
            <a:r>
              <a:rPr lang="en-US" altLang="el-GR" sz="2800" b="1" dirty="0" err="1"/>
              <a:t>Backoff</a:t>
            </a:r>
            <a:r>
              <a:rPr lang="en-US" altLang="el-GR" sz="2800" b="1" dirty="0"/>
              <a:t> timer</a:t>
            </a:r>
            <a:endParaRPr lang="fi-FI" sz="2800" b="1" dirty="0"/>
          </a:p>
        </p:txBody>
      </p:sp>
    </p:spTree>
    <p:extLst>
      <p:ext uri="{BB962C8B-B14F-4D97-AF65-F5344CB8AC3E}">
        <p14:creationId xmlns:p14="http://schemas.microsoft.com/office/powerpoint/2010/main" val="151812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01650" y="17462"/>
            <a:ext cx="8991600" cy="1193801"/>
          </a:xfrm>
        </p:spPr>
        <p:txBody>
          <a:bodyPr/>
          <a:lstStyle/>
          <a:p>
            <a:r>
              <a:rPr lang="el-GR" altLang="el-GR" sz="3200" b="1" dirty="0"/>
              <a:t>Το Ασύρματο Δίκτυο </a:t>
            </a:r>
            <a:r>
              <a:rPr lang="en-US" altLang="el-GR" sz="3200" b="1" dirty="0"/>
              <a:t>IEEE802.11 </a:t>
            </a:r>
            <a:br>
              <a:rPr lang="en-US" altLang="el-GR" sz="3200" b="1" dirty="0"/>
            </a:br>
            <a:r>
              <a:rPr lang="en-US" altLang="el-GR" sz="2800" b="1" dirty="0"/>
              <a:t>Network Architecture</a:t>
            </a:r>
            <a:br>
              <a:rPr lang="en-US" altLang="el-GR" sz="2800" b="1" dirty="0"/>
            </a:br>
            <a:endParaRPr lang="el-GR" altLang="el-GR" sz="2800" b="1" dirty="0"/>
          </a:p>
        </p:txBody>
      </p:sp>
      <p:grpSp>
        <p:nvGrpSpPr>
          <p:cNvPr id="91" name="Group 90"/>
          <p:cNvGrpSpPr/>
          <p:nvPr/>
        </p:nvGrpSpPr>
        <p:grpSpPr>
          <a:xfrm>
            <a:off x="1143000" y="1524000"/>
            <a:ext cx="7640638" cy="5241330"/>
            <a:chOff x="1177131" y="1473200"/>
            <a:chExt cx="7640638" cy="5241330"/>
          </a:xfrm>
        </p:grpSpPr>
        <p:grpSp>
          <p:nvGrpSpPr>
            <p:cNvPr id="5" name="Group 4"/>
            <p:cNvGrpSpPr/>
            <p:nvPr/>
          </p:nvGrpSpPr>
          <p:grpSpPr>
            <a:xfrm>
              <a:off x="1177131" y="1473200"/>
              <a:ext cx="7640638" cy="4240212"/>
              <a:chOff x="539750" y="1773238"/>
              <a:chExt cx="7640638" cy="4240212"/>
            </a:xfrm>
          </p:grpSpPr>
          <p:sp>
            <p:nvSpPr>
              <p:cNvPr id="6" name="Freeform 2" descr="Outlined diamond"/>
              <p:cNvSpPr>
                <a:spLocks/>
              </p:cNvSpPr>
              <p:nvPr/>
            </p:nvSpPr>
            <p:spPr bwMode="auto">
              <a:xfrm>
                <a:off x="539750" y="1773238"/>
                <a:ext cx="7640638" cy="2420937"/>
              </a:xfrm>
              <a:custGeom>
                <a:avLst/>
                <a:gdLst>
                  <a:gd name="T0" fmla="*/ 2147483646 w 4813"/>
                  <a:gd name="T1" fmla="*/ 2147483646 h 1525"/>
                  <a:gd name="T2" fmla="*/ 2147483646 w 4813"/>
                  <a:gd name="T3" fmla="*/ 2147483646 h 1525"/>
                  <a:gd name="T4" fmla="*/ 2147483646 w 4813"/>
                  <a:gd name="T5" fmla="*/ 2147483646 h 1525"/>
                  <a:gd name="T6" fmla="*/ 2147483646 w 4813"/>
                  <a:gd name="T7" fmla="*/ 2147483646 h 1525"/>
                  <a:gd name="T8" fmla="*/ 2147483646 w 4813"/>
                  <a:gd name="T9" fmla="*/ 2147483646 h 1525"/>
                  <a:gd name="T10" fmla="*/ 2147483646 w 4813"/>
                  <a:gd name="T11" fmla="*/ 2147483646 h 1525"/>
                  <a:gd name="T12" fmla="*/ 2147483646 w 4813"/>
                  <a:gd name="T13" fmla="*/ 2147483646 h 1525"/>
                  <a:gd name="T14" fmla="*/ 2147483646 w 4813"/>
                  <a:gd name="T15" fmla="*/ 2147483646 h 1525"/>
                  <a:gd name="T16" fmla="*/ 2147483646 w 4813"/>
                  <a:gd name="T17" fmla="*/ 2147483646 h 1525"/>
                  <a:gd name="T18" fmla="*/ 2147483646 w 4813"/>
                  <a:gd name="T19" fmla="*/ 2147483646 h 1525"/>
                  <a:gd name="T20" fmla="*/ 2147483646 w 4813"/>
                  <a:gd name="T21" fmla="*/ 2147483646 h 1525"/>
                  <a:gd name="T22" fmla="*/ 2147483646 w 4813"/>
                  <a:gd name="T23" fmla="*/ 2147483646 h 1525"/>
                  <a:gd name="T24" fmla="*/ 2147483646 w 4813"/>
                  <a:gd name="T25" fmla="*/ 2147483646 h 1525"/>
                  <a:gd name="T26" fmla="*/ 2147483646 w 4813"/>
                  <a:gd name="T27" fmla="*/ 2147483646 h 1525"/>
                  <a:gd name="T28" fmla="*/ 2147483646 w 4813"/>
                  <a:gd name="T29" fmla="*/ 2147483646 h 1525"/>
                  <a:gd name="T30" fmla="*/ 0 w 4813"/>
                  <a:gd name="T31" fmla="*/ 2147483646 h 1525"/>
                  <a:gd name="T32" fmla="*/ 2147483646 w 4813"/>
                  <a:gd name="T33" fmla="*/ 2147483646 h 1525"/>
                  <a:gd name="T34" fmla="*/ 2147483646 w 4813"/>
                  <a:gd name="T35" fmla="*/ 2147483646 h 1525"/>
                  <a:gd name="T36" fmla="*/ 2147483646 w 4813"/>
                  <a:gd name="T37" fmla="*/ 2147483646 h 1525"/>
                  <a:gd name="T38" fmla="*/ 2147483646 w 4813"/>
                  <a:gd name="T39" fmla="*/ 2147483646 h 1525"/>
                  <a:gd name="T40" fmla="*/ 2147483646 w 4813"/>
                  <a:gd name="T41" fmla="*/ 2147483646 h 1525"/>
                  <a:gd name="T42" fmla="*/ 2147483646 w 4813"/>
                  <a:gd name="T43" fmla="*/ 2147483646 h 1525"/>
                  <a:gd name="T44" fmla="*/ 2147483646 w 4813"/>
                  <a:gd name="T45" fmla="*/ 2147483646 h 1525"/>
                  <a:gd name="T46" fmla="*/ 2147483646 w 4813"/>
                  <a:gd name="T47" fmla="*/ 2147483646 h 1525"/>
                  <a:gd name="T48" fmla="*/ 2147483646 w 4813"/>
                  <a:gd name="T49" fmla="*/ 2147483646 h 1525"/>
                  <a:gd name="T50" fmla="*/ 2147483646 w 4813"/>
                  <a:gd name="T51" fmla="*/ 2147483646 h 1525"/>
                  <a:gd name="T52" fmla="*/ 2147483646 w 4813"/>
                  <a:gd name="T53" fmla="*/ 2147483646 h 1525"/>
                  <a:gd name="T54" fmla="*/ 2147483646 w 4813"/>
                  <a:gd name="T55" fmla="*/ 2147483646 h 1525"/>
                  <a:gd name="T56" fmla="*/ 2147483646 w 4813"/>
                  <a:gd name="T57" fmla="*/ 0 h 1525"/>
                  <a:gd name="T58" fmla="*/ 2147483646 w 4813"/>
                  <a:gd name="T59" fmla="*/ 2147483646 h 1525"/>
                  <a:gd name="T60" fmla="*/ 2147483646 w 4813"/>
                  <a:gd name="T61" fmla="*/ 2147483646 h 1525"/>
                  <a:gd name="T62" fmla="*/ 2147483646 w 4813"/>
                  <a:gd name="T63" fmla="*/ 2147483646 h 1525"/>
                  <a:gd name="T64" fmla="*/ 2147483646 w 4813"/>
                  <a:gd name="T65" fmla="*/ 2147483646 h 1525"/>
                  <a:gd name="T66" fmla="*/ 2147483646 w 4813"/>
                  <a:gd name="T67" fmla="*/ 2147483646 h 1525"/>
                  <a:gd name="T68" fmla="*/ 2147483646 w 4813"/>
                  <a:gd name="T69" fmla="*/ 2147483646 h 1525"/>
                  <a:gd name="T70" fmla="*/ 2147483646 w 4813"/>
                  <a:gd name="T71" fmla="*/ 2147483646 h 1525"/>
                  <a:gd name="T72" fmla="*/ 2147483646 w 4813"/>
                  <a:gd name="T73" fmla="*/ 2147483646 h 1525"/>
                  <a:gd name="T74" fmla="*/ 2147483646 w 4813"/>
                  <a:gd name="T75" fmla="*/ 2147483646 h 1525"/>
                  <a:gd name="T76" fmla="*/ 2147483646 w 4813"/>
                  <a:gd name="T77" fmla="*/ 2147483646 h 1525"/>
                  <a:gd name="T78" fmla="*/ 2147483646 w 4813"/>
                  <a:gd name="T79" fmla="*/ 2147483646 h 1525"/>
                  <a:gd name="T80" fmla="*/ 2147483646 w 4813"/>
                  <a:gd name="T81" fmla="*/ 2147483646 h 1525"/>
                  <a:gd name="T82" fmla="*/ 2147483646 w 4813"/>
                  <a:gd name="T83" fmla="*/ 2147483646 h 1525"/>
                  <a:gd name="T84" fmla="*/ 2147483646 w 4813"/>
                  <a:gd name="T85" fmla="*/ 2147483646 h 1525"/>
                  <a:gd name="T86" fmla="*/ 2147483646 w 4813"/>
                  <a:gd name="T87" fmla="*/ 2147483646 h 1525"/>
                  <a:gd name="T88" fmla="*/ 2147483646 w 4813"/>
                  <a:gd name="T89" fmla="*/ 2147483646 h 1525"/>
                  <a:gd name="T90" fmla="*/ 2147483646 w 4813"/>
                  <a:gd name="T91" fmla="*/ 2147483646 h 1525"/>
                  <a:gd name="T92" fmla="*/ 2147483646 w 4813"/>
                  <a:gd name="T93" fmla="*/ 2147483646 h 1525"/>
                  <a:gd name="T94" fmla="*/ 2147483646 w 4813"/>
                  <a:gd name="T95" fmla="*/ 2147483646 h 1525"/>
                  <a:gd name="T96" fmla="*/ 2147483646 w 4813"/>
                  <a:gd name="T97" fmla="*/ 2147483646 h 1525"/>
                  <a:gd name="T98" fmla="*/ 2147483646 w 4813"/>
                  <a:gd name="T99" fmla="*/ 2147483646 h 1525"/>
                  <a:gd name="T100" fmla="*/ 2147483646 w 4813"/>
                  <a:gd name="T101" fmla="*/ 2147483646 h 1525"/>
                  <a:gd name="T102" fmla="*/ 2147483646 w 4813"/>
                  <a:gd name="T103" fmla="*/ 2147483646 h 1525"/>
                  <a:gd name="T104" fmla="*/ 2147483646 w 4813"/>
                  <a:gd name="T105" fmla="*/ 2147483646 h 1525"/>
                  <a:gd name="T106" fmla="*/ 2147483646 w 4813"/>
                  <a:gd name="T107" fmla="*/ 2147483646 h 1525"/>
                  <a:gd name="T108" fmla="*/ 2147483646 w 4813"/>
                  <a:gd name="T109" fmla="*/ 2147483646 h 15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13"/>
                  <a:gd name="T166" fmla="*/ 0 h 1525"/>
                  <a:gd name="T167" fmla="*/ 4813 w 4813"/>
                  <a:gd name="T168" fmla="*/ 1525 h 15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13" h="1525">
                    <a:moveTo>
                      <a:pt x="2424" y="264"/>
                    </a:moveTo>
                    <a:lnTo>
                      <a:pt x="2364" y="264"/>
                    </a:lnTo>
                    <a:lnTo>
                      <a:pt x="2328" y="288"/>
                    </a:lnTo>
                    <a:lnTo>
                      <a:pt x="2292" y="324"/>
                    </a:lnTo>
                    <a:lnTo>
                      <a:pt x="2244" y="372"/>
                    </a:lnTo>
                    <a:lnTo>
                      <a:pt x="2220" y="408"/>
                    </a:lnTo>
                    <a:lnTo>
                      <a:pt x="2208" y="444"/>
                    </a:lnTo>
                    <a:lnTo>
                      <a:pt x="2196" y="480"/>
                    </a:lnTo>
                    <a:lnTo>
                      <a:pt x="2196" y="516"/>
                    </a:lnTo>
                    <a:lnTo>
                      <a:pt x="2184" y="552"/>
                    </a:lnTo>
                    <a:lnTo>
                      <a:pt x="2184" y="600"/>
                    </a:lnTo>
                    <a:lnTo>
                      <a:pt x="2184" y="660"/>
                    </a:lnTo>
                    <a:lnTo>
                      <a:pt x="2196" y="696"/>
                    </a:lnTo>
                    <a:lnTo>
                      <a:pt x="2220" y="744"/>
                    </a:lnTo>
                    <a:lnTo>
                      <a:pt x="2232" y="804"/>
                    </a:lnTo>
                    <a:lnTo>
                      <a:pt x="2232" y="840"/>
                    </a:lnTo>
                    <a:lnTo>
                      <a:pt x="2256" y="876"/>
                    </a:lnTo>
                    <a:lnTo>
                      <a:pt x="2268" y="912"/>
                    </a:lnTo>
                    <a:lnTo>
                      <a:pt x="2268" y="948"/>
                    </a:lnTo>
                    <a:lnTo>
                      <a:pt x="2280" y="984"/>
                    </a:lnTo>
                    <a:lnTo>
                      <a:pt x="2280" y="1020"/>
                    </a:lnTo>
                    <a:lnTo>
                      <a:pt x="2280" y="1068"/>
                    </a:lnTo>
                    <a:lnTo>
                      <a:pt x="2256" y="1104"/>
                    </a:lnTo>
                    <a:lnTo>
                      <a:pt x="2208" y="1152"/>
                    </a:lnTo>
                    <a:lnTo>
                      <a:pt x="2172" y="1176"/>
                    </a:lnTo>
                    <a:lnTo>
                      <a:pt x="2136" y="1200"/>
                    </a:lnTo>
                    <a:lnTo>
                      <a:pt x="2088" y="1200"/>
                    </a:lnTo>
                    <a:lnTo>
                      <a:pt x="2052" y="1200"/>
                    </a:lnTo>
                    <a:lnTo>
                      <a:pt x="2016" y="1200"/>
                    </a:lnTo>
                    <a:lnTo>
                      <a:pt x="1968" y="1212"/>
                    </a:lnTo>
                    <a:lnTo>
                      <a:pt x="1932" y="1212"/>
                    </a:lnTo>
                    <a:lnTo>
                      <a:pt x="1872" y="1224"/>
                    </a:lnTo>
                    <a:lnTo>
                      <a:pt x="1812" y="1224"/>
                    </a:lnTo>
                    <a:lnTo>
                      <a:pt x="1764" y="1224"/>
                    </a:lnTo>
                    <a:lnTo>
                      <a:pt x="1704" y="1224"/>
                    </a:lnTo>
                    <a:lnTo>
                      <a:pt x="1656" y="1224"/>
                    </a:lnTo>
                    <a:lnTo>
                      <a:pt x="1608" y="1224"/>
                    </a:lnTo>
                    <a:lnTo>
                      <a:pt x="1548" y="1224"/>
                    </a:lnTo>
                    <a:lnTo>
                      <a:pt x="1500" y="1224"/>
                    </a:lnTo>
                    <a:lnTo>
                      <a:pt x="1440" y="1224"/>
                    </a:lnTo>
                    <a:lnTo>
                      <a:pt x="1392" y="1224"/>
                    </a:lnTo>
                    <a:lnTo>
                      <a:pt x="1320" y="1224"/>
                    </a:lnTo>
                    <a:lnTo>
                      <a:pt x="1272" y="1236"/>
                    </a:lnTo>
                    <a:lnTo>
                      <a:pt x="1224" y="1236"/>
                    </a:lnTo>
                    <a:lnTo>
                      <a:pt x="1176" y="1236"/>
                    </a:lnTo>
                    <a:lnTo>
                      <a:pt x="1128" y="1236"/>
                    </a:lnTo>
                    <a:lnTo>
                      <a:pt x="1092" y="1236"/>
                    </a:lnTo>
                    <a:lnTo>
                      <a:pt x="1044" y="1272"/>
                    </a:lnTo>
                    <a:lnTo>
                      <a:pt x="1008" y="1272"/>
                    </a:lnTo>
                    <a:lnTo>
                      <a:pt x="972" y="1296"/>
                    </a:lnTo>
                    <a:lnTo>
                      <a:pt x="936" y="1308"/>
                    </a:lnTo>
                    <a:lnTo>
                      <a:pt x="888" y="1332"/>
                    </a:lnTo>
                    <a:lnTo>
                      <a:pt x="816" y="1344"/>
                    </a:lnTo>
                    <a:lnTo>
                      <a:pt x="756" y="1380"/>
                    </a:lnTo>
                    <a:lnTo>
                      <a:pt x="720" y="1404"/>
                    </a:lnTo>
                    <a:lnTo>
                      <a:pt x="684" y="1416"/>
                    </a:lnTo>
                    <a:lnTo>
                      <a:pt x="636" y="1452"/>
                    </a:lnTo>
                    <a:lnTo>
                      <a:pt x="588" y="1464"/>
                    </a:lnTo>
                    <a:lnTo>
                      <a:pt x="552" y="1488"/>
                    </a:lnTo>
                    <a:lnTo>
                      <a:pt x="492" y="1500"/>
                    </a:lnTo>
                    <a:lnTo>
                      <a:pt x="444" y="1512"/>
                    </a:lnTo>
                    <a:lnTo>
                      <a:pt x="384" y="1512"/>
                    </a:lnTo>
                    <a:lnTo>
                      <a:pt x="348" y="1524"/>
                    </a:lnTo>
                    <a:lnTo>
                      <a:pt x="312" y="1524"/>
                    </a:lnTo>
                    <a:lnTo>
                      <a:pt x="276" y="1524"/>
                    </a:lnTo>
                    <a:lnTo>
                      <a:pt x="240" y="1524"/>
                    </a:lnTo>
                    <a:lnTo>
                      <a:pt x="204" y="1524"/>
                    </a:lnTo>
                    <a:lnTo>
                      <a:pt x="168" y="1524"/>
                    </a:lnTo>
                    <a:lnTo>
                      <a:pt x="120" y="1500"/>
                    </a:lnTo>
                    <a:lnTo>
                      <a:pt x="84" y="1464"/>
                    </a:lnTo>
                    <a:lnTo>
                      <a:pt x="72" y="1428"/>
                    </a:lnTo>
                    <a:lnTo>
                      <a:pt x="48" y="1392"/>
                    </a:lnTo>
                    <a:lnTo>
                      <a:pt x="36" y="1356"/>
                    </a:lnTo>
                    <a:lnTo>
                      <a:pt x="24" y="1320"/>
                    </a:lnTo>
                    <a:lnTo>
                      <a:pt x="24" y="1284"/>
                    </a:lnTo>
                    <a:lnTo>
                      <a:pt x="0" y="1248"/>
                    </a:lnTo>
                    <a:lnTo>
                      <a:pt x="0" y="1212"/>
                    </a:lnTo>
                    <a:lnTo>
                      <a:pt x="0" y="1152"/>
                    </a:lnTo>
                    <a:lnTo>
                      <a:pt x="0" y="1104"/>
                    </a:lnTo>
                    <a:lnTo>
                      <a:pt x="0" y="1068"/>
                    </a:lnTo>
                    <a:lnTo>
                      <a:pt x="0" y="1032"/>
                    </a:lnTo>
                    <a:lnTo>
                      <a:pt x="0" y="996"/>
                    </a:lnTo>
                    <a:lnTo>
                      <a:pt x="24" y="960"/>
                    </a:lnTo>
                    <a:lnTo>
                      <a:pt x="24" y="924"/>
                    </a:lnTo>
                    <a:lnTo>
                      <a:pt x="60" y="888"/>
                    </a:lnTo>
                    <a:lnTo>
                      <a:pt x="60" y="852"/>
                    </a:lnTo>
                    <a:lnTo>
                      <a:pt x="84" y="816"/>
                    </a:lnTo>
                    <a:lnTo>
                      <a:pt x="108" y="780"/>
                    </a:lnTo>
                    <a:lnTo>
                      <a:pt x="144" y="744"/>
                    </a:lnTo>
                    <a:lnTo>
                      <a:pt x="180" y="720"/>
                    </a:lnTo>
                    <a:lnTo>
                      <a:pt x="240" y="684"/>
                    </a:lnTo>
                    <a:lnTo>
                      <a:pt x="276" y="672"/>
                    </a:lnTo>
                    <a:lnTo>
                      <a:pt x="312" y="660"/>
                    </a:lnTo>
                    <a:lnTo>
                      <a:pt x="348" y="648"/>
                    </a:lnTo>
                    <a:lnTo>
                      <a:pt x="384" y="636"/>
                    </a:lnTo>
                    <a:lnTo>
                      <a:pt x="432" y="624"/>
                    </a:lnTo>
                    <a:lnTo>
                      <a:pt x="492" y="600"/>
                    </a:lnTo>
                    <a:lnTo>
                      <a:pt x="528" y="576"/>
                    </a:lnTo>
                    <a:lnTo>
                      <a:pt x="564" y="552"/>
                    </a:lnTo>
                    <a:lnTo>
                      <a:pt x="612" y="516"/>
                    </a:lnTo>
                    <a:lnTo>
                      <a:pt x="648" y="480"/>
                    </a:lnTo>
                    <a:lnTo>
                      <a:pt x="696" y="456"/>
                    </a:lnTo>
                    <a:lnTo>
                      <a:pt x="732" y="420"/>
                    </a:lnTo>
                    <a:lnTo>
                      <a:pt x="756" y="384"/>
                    </a:lnTo>
                    <a:lnTo>
                      <a:pt x="792" y="348"/>
                    </a:lnTo>
                    <a:lnTo>
                      <a:pt x="828" y="312"/>
                    </a:lnTo>
                    <a:lnTo>
                      <a:pt x="852" y="276"/>
                    </a:lnTo>
                    <a:lnTo>
                      <a:pt x="888" y="264"/>
                    </a:lnTo>
                    <a:lnTo>
                      <a:pt x="924" y="252"/>
                    </a:lnTo>
                    <a:lnTo>
                      <a:pt x="960" y="252"/>
                    </a:lnTo>
                    <a:lnTo>
                      <a:pt x="996" y="252"/>
                    </a:lnTo>
                    <a:lnTo>
                      <a:pt x="1032" y="240"/>
                    </a:lnTo>
                    <a:lnTo>
                      <a:pt x="1068" y="240"/>
                    </a:lnTo>
                    <a:lnTo>
                      <a:pt x="1104" y="240"/>
                    </a:lnTo>
                    <a:lnTo>
                      <a:pt x="1164" y="240"/>
                    </a:lnTo>
                    <a:lnTo>
                      <a:pt x="1200" y="252"/>
                    </a:lnTo>
                    <a:lnTo>
                      <a:pt x="1236" y="252"/>
                    </a:lnTo>
                    <a:lnTo>
                      <a:pt x="1272" y="252"/>
                    </a:lnTo>
                    <a:lnTo>
                      <a:pt x="1308" y="252"/>
                    </a:lnTo>
                    <a:lnTo>
                      <a:pt x="1344" y="252"/>
                    </a:lnTo>
                    <a:lnTo>
                      <a:pt x="1380" y="252"/>
                    </a:lnTo>
                    <a:lnTo>
                      <a:pt x="1416" y="252"/>
                    </a:lnTo>
                    <a:lnTo>
                      <a:pt x="1452" y="240"/>
                    </a:lnTo>
                    <a:lnTo>
                      <a:pt x="1512" y="240"/>
                    </a:lnTo>
                    <a:lnTo>
                      <a:pt x="1560" y="228"/>
                    </a:lnTo>
                    <a:lnTo>
                      <a:pt x="1596" y="228"/>
                    </a:lnTo>
                    <a:lnTo>
                      <a:pt x="1632" y="228"/>
                    </a:lnTo>
                    <a:lnTo>
                      <a:pt x="1704" y="216"/>
                    </a:lnTo>
                    <a:lnTo>
                      <a:pt x="1752" y="204"/>
                    </a:lnTo>
                    <a:lnTo>
                      <a:pt x="1800" y="204"/>
                    </a:lnTo>
                    <a:lnTo>
                      <a:pt x="1860" y="192"/>
                    </a:lnTo>
                    <a:lnTo>
                      <a:pt x="1896" y="180"/>
                    </a:lnTo>
                    <a:lnTo>
                      <a:pt x="1956" y="168"/>
                    </a:lnTo>
                    <a:lnTo>
                      <a:pt x="1992" y="168"/>
                    </a:lnTo>
                    <a:lnTo>
                      <a:pt x="2028" y="156"/>
                    </a:lnTo>
                    <a:lnTo>
                      <a:pt x="2088" y="132"/>
                    </a:lnTo>
                    <a:lnTo>
                      <a:pt x="2124" y="108"/>
                    </a:lnTo>
                    <a:lnTo>
                      <a:pt x="2184" y="72"/>
                    </a:lnTo>
                    <a:lnTo>
                      <a:pt x="2220" y="60"/>
                    </a:lnTo>
                    <a:lnTo>
                      <a:pt x="2256" y="24"/>
                    </a:lnTo>
                    <a:lnTo>
                      <a:pt x="2292" y="24"/>
                    </a:lnTo>
                    <a:lnTo>
                      <a:pt x="2328" y="12"/>
                    </a:lnTo>
                    <a:lnTo>
                      <a:pt x="2364" y="0"/>
                    </a:lnTo>
                    <a:lnTo>
                      <a:pt x="2424" y="0"/>
                    </a:lnTo>
                    <a:lnTo>
                      <a:pt x="2472" y="0"/>
                    </a:lnTo>
                    <a:lnTo>
                      <a:pt x="2508" y="0"/>
                    </a:lnTo>
                    <a:lnTo>
                      <a:pt x="2544" y="12"/>
                    </a:lnTo>
                    <a:lnTo>
                      <a:pt x="2580" y="12"/>
                    </a:lnTo>
                    <a:lnTo>
                      <a:pt x="2628" y="12"/>
                    </a:lnTo>
                    <a:lnTo>
                      <a:pt x="2676" y="12"/>
                    </a:lnTo>
                    <a:lnTo>
                      <a:pt x="2712" y="12"/>
                    </a:lnTo>
                    <a:lnTo>
                      <a:pt x="2748" y="12"/>
                    </a:lnTo>
                    <a:lnTo>
                      <a:pt x="2796" y="12"/>
                    </a:lnTo>
                    <a:lnTo>
                      <a:pt x="2832" y="24"/>
                    </a:lnTo>
                    <a:lnTo>
                      <a:pt x="2868" y="24"/>
                    </a:lnTo>
                    <a:lnTo>
                      <a:pt x="2904" y="24"/>
                    </a:lnTo>
                    <a:lnTo>
                      <a:pt x="2940" y="36"/>
                    </a:lnTo>
                    <a:lnTo>
                      <a:pt x="2976" y="48"/>
                    </a:lnTo>
                    <a:lnTo>
                      <a:pt x="3012" y="48"/>
                    </a:lnTo>
                    <a:lnTo>
                      <a:pt x="3048" y="60"/>
                    </a:lnTo>
                    <a:lnTo>
                      <a:pt x="3084" y="84"/>
                    </a:lnTo>
                    <a:lnTo>
                      <a:pt x="3144" y="84"/>
                    </a:lnTo>
                    <a:lnTo>
                      <a:pt x="3216" y="96"/>
                    </a:lnTo>
                    <a:lnTo>
                      <a:pt x="3288" y="108"/>
                    </a:lnTo>
                    <a:lnTo>
                      <a:pt x="3336" y="108"/>
                    </a:lnTo>
                    <a:lnTo>
                      <a:pt x="3372" y="120"/>
                    </a:lnTo>
                    <a:lnTo>
                      <a:pt x="3408" y="120"/>
                    </a:lnTo>
                    <a:lnTo>
                      <a:pt x="3444" y="120"/>
                    </a:lnTo>
                    <a:lnTo>
                      <a:pt x="3504" y="120"/>
                    </a:lnTo>
                    <a:lnTo>
                      <a:pt x="3612" y="120"/>
                    </a:lnTo>
                    <a:lnTo>
                      <a:pt x="3672" y="120"/>
                    </a:lnTo>
                    <a:lnTo>
                      <a:pt x="3708" y="120"/>
                    </a:lnTo>
                    <a:lnTo>
                      <a:pt x="3756" y="144"/>
                    </a:lnTo>
                    <a:lnTo>
                      <a:pt x="3804" y="156"/>
                    </a:lnTo>
                    <a:lnTo>
                      <a:pt x="3840" y="168"/>
                    </a:lnTo>
                    <a:lnTo>
                      <a:pt x="3876" y="168"/>
                    </a:lnTo>
                    <a:lnTo>
                      <a:pt x="3912" y="180"/>
                    </a:lnTo>
                    <a:lnTo>
                      <a:pt x="3960" y="192"/>
                    </a:lnTo>
                    <a:lnTo>
                      <a:pt x="4020" y="192"/>
                    </a:lnTo>
                    <a:lnTo>
                      <a:pt x="4068" y="192"/>
                    </a:lnTo>
                    <a:lnTo>
                      <a:pt x="4116" y="192"/>
                    </a:lnTo>
                    <a:lnTo>
                      <a:pt x="4164" y="192"/>
                    </a:lnTo>
                    <a:lnTo>
                      <a:pt x="4200" y="204"/>
                    </a:lnTo>
                    <a:lnTo>
                      <a:pt x="4236" y="216"/>
                    </a:lnTo>
                    <a:lnTo>
                      <a:pt x="4284" y="228"/>
                    </a:lnTo>
                    <a:lnTo>
                      <a:pt x="4332" y="264"/>
                    </a:lnTo>
                    <a:lnTo>
                      <a:pt x="4404" y="276"/>
                    </a:lnTo>
                    <a:lnTo>
                      <a:pt x="4512" y="300"/>
                    </a:lnTo>
                    <a:lnTo>
                      <a:pt x="4548" y="312"/>
                    </a:lnTo>
                    <a:lnTo>
                      <a:pt x="4584" y="336"/>
                    </a:lnTo>
                    <a:lnTo>
                      <a:pt x="4620" y="384"/>
                    </a:lnTo>
                    <a:lnTo>
                      <a:pt x="4632" y="420"/>
                    </a:lnTo>
                    <a:lnTo>
                      <a:pt x="4680" y="492"/>
                    </a:lnTo>
                    <a:lnTo>
                      <a:pt x="4692" y="528"/>
                    </a:lnTo>
                    <a:lnTo>
                      <a:pt x="4716" y="576"/>
                    </a:lnTo>
                    <a:lnTo>
                      <a:pt x="4752" y="636"/>
                    </a:lnTo>
                    <a:lnTo>
                      <a:pt x="4764" y="672"/>
                    </a:lnTo>
                    <a:lnTo>
                      <a:pt x="4764" y="708"/>
                    </a:lnTo>
                    <a:lnTo>
                      <a:pt x="4800" y="756"/>
                    </a:lnTo>
                    <a:lnTo>
                      <a:pt x="4800" y="792"/>
                    </a:lnTo>
                    <a:lnTo>
                      <a:pt x="4812" y="852"/>
                    </a:lnTo>
                    <a:lnTo>
                      <a:pt x="4812" y="900"/>
                    </a:lnTo>
                    <a:lnTo>
                      <a:pt x="4812" y="948"/>
                    </a:lnTo>
                    <a:lnTo>
                      <a:pt x="4812" y="984"/>
                    </a:lnTo>
                    <a:lnTo>
                      <a:pt x="4812" y="1032"/>
                    </a:lnTo>
                    <a:lnTo>
                      <a:pt x="4812" y="1068"/>
                    </a:lnTo>
                    <a:lnTo>
                      <a:pt x="4764" y="1104"/>
                    </a:lnTo>
                    <a:lnTo>
                      <a:pt x="4740" y="1140"/>
                    </a:lnTo>
                    <a:lnTo>
                      <a:pt x="4704" y="1140"/>
                    </a:lnTo>
                    <a:lnTo>
                      <a:pt x="4668" y="1152"/>
                    </a:lnTo>
                    <a:lnTo>
                      <a:pt x="4620" y="1176"/>
                    </a:lnTo>
                    <a:lnTo>
                      <a:pt x="4584" y="1188"/>
                    </a:lnTo>
                    <a:lnTo>
                      <a:pt x="4548" y="1212"/>
                    </a:lnTo>
                    <a:lnTo>
                      <a:pt x="4476" y="1236"/>
                    </a:lnTo>
                    <a:lnTo>
                      <a:pt x="4440" y="1248"/>
                    </a:lnTo>
                    <a:lnTo>
                      <a:pt x="4404" y="1260"/>
                    </a:lnTo>
                    <a:lnTo>
                      <a:pt x="4344" y="1272"/>
                    </a:lnTo>
                    <a:lnTo>
                      <a:pt x="4284" y="1296"/>
                    </a:lnTo>
                    <a:lnTo>
                      <a:pt x="4236" y="1320"/>
                    </a:lnTo>
                    <a:lnTo>
                      <a:pt x="4188" y="1320"/>
                    </a:lnTo>
                    <a:lnTo>
                      <a:pt x="4152" y="1320"/>
                    </a:lnTo>
                    <a:lnTo>
                      <a:pt x="4104" y="1320"/>
                    </a:lnTo>
                    <a:lnTo>
                      <a:pt x="4056" y="1320"/>
                    </a:lnTo>
                    <a:lnTo>
                      <a:pt x="4008" y="1320"/>
                    </a:lnTo>
                    <a:lnTo>
                      <a:pt x="3972" y="1320"/>
                    </a:lnTo>
                    <a:lnTo>
                      <a:pt x="3936" y="1320"/>
                    </a:lnTo>
                    <a:lnTo>
                      <a:pt x="3900" y="1320"/>
                    </a:lnTo>
                    <a:lnTo>
                      <a:pt x="3840" y="1308"/>
                    </a:lnTo>
                    <a:lnTo>
                      <a:pt x="3804" y="1308"/>
                    </a:lnTo>
                    <a:lnTo>
                      <a:pt x="3768" y="1296"/>
                    </a:lnTo>
                    <a:lnTo>
                      <a:pt x="3720" y="1284"/>
                    </a:lnTo>
                    <a:lnTo>
                      <a:pt x="3672" y="1284"/>
                    </a:lnTo>
                    <a:lnTo>
                      <a:pt x="3612" y="1272"/>
                    </a:lnTo>
                    <a:lnTo>
                      <a:pt x="3576" y="1260"/>
                    </a:lnTo>
                    <a:lnTo>
                      <a:pt x="3516" y="1260"/>
                    </a:lnTo>
                    <a:lnTo>
                      <a:pt x="3456" y="1248"/>
                    </a:lnTo>
                    <a:lnTo>
                      <a:pt x="3420" y="1236"/>
                    </a:lnTo>
                    <a:lnTo>
                      <a:pt x="3384" y="1236"/>
                    </a:lnTo>
                    <a:lnTo>
                      <a:pt x="3348" y="1224"/>
                    </a:lnTo>
                    <a:lnTo>
                      <a:pt x="3300" y="1212"/>
                    </a:lnTo>
                    <a:lnTo>
                      <a:pt x="3252" y="1188"/>
                    </a:lnTo>
                    <a:lnTo>
                      <a:pt x="3204" y="1164"/>
                    </a:lnTo>
                    <a:lnTo>
                      <a:pt x="3120" y="1116"/>
                    </a:lnTo>
                    <a:lnTo>
                      <a:pt x="3084" y="1092"/>
                    </a:lnTo>
                    <a:lnTo>
                      <a:pt x="3048" y="1056"/>
                    </a:lnTo>
                    <a:lnTo>
                      <a:pt x="3012" y="996"/>
                    </a:lnTo>
                    <a:lnTo>
                      <a:pt x="3000" y="948"/>
                    </a:lnTo>
                    <a:lnTo>
                      <a:pt x="2964" y="912"/>
                    </a:lnTo>
                    <a:lnTo>
                      <a:pt x="2952" y="876"/>
                    </a:lnTo>
                    <a:lnTo>
                      <a:pt x="2952" y="828"/>
                    </a:lnTo>
                    <a:lnTo>
                      <a:pt x="2952" y="780"/>
                    </a:lnTo>
                    <a:lnTo>
                      <a:pt x="2964" y="732"/>
                    </a:lnTo>
                    <a:lnTo>
                      <a:pt x="3000" y="684"/>
                    </a:lnTo>
                    <a:lnTo>
                      <a:pt x="3036" y="636"/>
                    </a:lnTo>
                    <a:lnTo>
                      <a:pt x="3048" y="588"/>
                    </a:lnTo>
                    <a:lnTo>
                      <a:pt x="3072" y="540"/>
                    </a:lnTo>
                    <a:lnTo>
                      <a:pt x="3072" y="504"/>
                    </a:lnTo>
                    <a:lnTo>
                      <a:pt x="3072" y="468"/>
                    </a:lnTo>
                    <a:lnTo>
                      <a:pt x="3072" y="432"/>
                    </a:lnTo>
                    <a:lnTo>
                      <a:pt x="3072" y="384"/>
                    </a:lnTo>
                    <a:lnTo>
                      <a:pt x="3048" y="336"/>
                    </a:lnTo>
                    <a:lnTo>
                      <a:pt x="3000" y="312"/>
                    </a:lnTo>
                    <a:lnTo>
                      <a:pt x="2964" y="288"/>
                    </a:lnTo>
                    <a:lnTo>
                      <a:pt x="2928" y="288"/>
                    </a:lnTo>
                    <a:lnTo>
                      <a:pt x="2868" y="264"/>
                    </a:lnTo>
                    <a:lnTo>
                      <a:pt x="2832" y="252"/>
                    </a:lnTo>
                    <a:lnTo>
                      <a:pt x="2796" y="252"/>
                    </a:lnTo>
                    <a:lnTo>
                      <a:pt x="2760" y="240"/>
                    </a:lnTo>
                    <a:lnTo>
                      <a:pt x="2724" y="228"/>
                    </a:lnTo>
                    <a:lnTo>
                      <a:pt x="2688" y="228"/>
                    </a:lnTo>
                    <a:lnTo>
                      <a:pt x="2652" y="216"/>
                    </a:lnTo>
                    <a:lnTo>
                      <a:pt x="2592" y="216"/>
                    </a:lnTo>
                    <a:lnTo>
                      <a:pt x="2556" y="216"/>
                    </a:lnTo>
                    <a:lnTo>
                      <a:pt x="2508" y="216"/>
                    </a:lnTo>
                    <a:lnTo>
                      <a:pt x="2472" y="216"/>
                    </a:lnTo>
                    <a:lnTo>
                      <a:pt x="2436" y="216"/>
                    </a:lnTo>
                    <a:lnTo>
                      <a:pt x="2436" y="252"/>
                    </a:lnTo>
                    <a:lnTo>
                      <a:pt x="2424" y="264"/>
                    </a:lnTo>
                  </a:path>
                </a:pathLst>
              </a:custGeom>
              <a:solidFill>
                <a:srgbClr val="FFFF00"/>
              </a:solidFill>
              <a:ln w="12700" cap="rnd">
                <a:solidFill>
                  <a:schemeClr val="tx1"/>
                </a:solidFill>
                <a:round/>
                <a:headEnd/>
                <a:tailEnd/>
              </a:ln>
            </p:spPr>
            <p:txBody>
              <a:bodyPr/>
              <a:lstStyle/>
              <a:p>
                <a:endParaRPr lang="en-US"/>
              </a:p>
            </p:txBody>
          </p:sp>
          <p:sp>
            <p:nvSpPr>
              <p:cNvPr id="7" name="Oval 3"/>
              <p:cNvSpPr>
                <a:spLocks noChangeArrowheads="1"/>
              </p:cNvSpPr>
              <p:nvPr/>
            </p:nvSpPr>
            <p:spPr bwMode="auto">
              <a:xfrm>
                <a:off x="2825750" y="4121150"/>
                <a:ext cx="2349500" cy="1892300"/>
              </a:xfrm>
              <a:prstGeom prst="ellipse">
                <a:avLst/>
              </a:prstGeom>
              <a:solidFill>
                <a:srgbClr val="92D050"/>
              </a:solidFill>
              <a:ln w="12700">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8" name="Oval 4"/>
              <p:cNvSpPr>
                <a:spLocks noChangeArrowheads="1"/>
              </p:cNvSpPr>
              <p:nvPr/>
            </p:nvSpPr>
            <p:spPr bwMode="auto">
              <a:xfrm>
                <a:off x="4425950" y="4121150"/>
                <a:ext cx="2349500" cy="1892300"/>
              </a:xfrm>
              <a:prstGeom prst="ellipse">
                <a:avLst/>
              </a:prstGeom>
              <a:solidFill>
                <a:srgbClr val="92D050"/>
              </a:solidFill>
              <a:ln w="12700">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9" name="Oval 6"/>
              <p:cNvSpPr>
                <a:spLocks noChangeArrowheads="1"/>
              </p:cNvSpPr>
              <p:nvPr/>
            </p:nvSpPr>
            <p:spPr bwMode="auto">
              <a:xfrm>
                <a:off x="1682750" y="2749550"/>
                <a:ext cx="2349500" cy="825500"/>
              </a:xfrm>
              <a:prstGeom prst="ellipse">
                <a:avLst/>
              </a:prstGeom>
              <a:solidFill>
                <a:srgbClr val="92D050"/>
              </a:solidFill>
              <a:ln w="12700">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10" name="Rectangle 7"/>
              <p:cNvSpPr>
                <a:spLocks noChangeArrowheads="1"/>
              </p:cNvSpPr>
              <p:nvPr/>
            </p:nvSpPr>
            <p:spPr bwMode="auto">
              <a:xfrm>
                <a:off x="5313363" y="53276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11" name="Rectangle 8"/>
              <p:cNvSpPr>
                <a:spLocks noChangeArrowheads="1"/>
              </p:cNvSpPr>
              <p:nvPr/>
            </p:nvSpPr>
            <p:spPr bwMode="auto">
              <a:xfrm>
                <a:off x="5340350" y="53403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12" name="Oval 9"/>
              <p:cNvSpPr>
                <a:spLocks noChangeArrowheads="1"/>
              </p:cNvSpPr>
              <p:nvPr/>
            </p:nvSpPr>
            <p:spPr bwMode="auto">
              <a:xfrm>
                <a:off x="5416550" y="2749550"/>
                <a:ext cx="2349500" cy="825500"/>
              </a:xfrm>
              <a:prstGeom prst="ellipse">
                <a:avLst/>
              </a:prstGeom>
              <a:solidFill>
                <a:srgbClr val="92D050"/>
              </a:solidFill>
              <a:ln w="12700">
                <a:solidFill>
                  <a:schemeClr val="tx1"/>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13" name="Rectangle 10"/>
              <p:cNvSpPr>
                <a:spLocks noChangeArrowheads="1"/>
              </p:cNvSpPr>
              <p:nvPr/>
            </p:nvSpPr>
            <p:spPr bwMode="auto">
              <a:xfrm>
                <a:off x="3713163" y="53276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dirty="0">
                    <a:latin typeface="Arial" panose="020B0604020202020204" pitchFamily="34" charset="0"/>
                  </a:rPr>
                  <a:t>STA</a:t>
                </a:r>
              </a:p>
            </p:txBody>
          </p:sp>
          <p:sp>
            <p:nvSpPr>
              <p:cNvPr id="14" name="Rectangle 11"/>
              <p:cNvSpPr>
                <a:spLocks noChangeArrowheads="1"/>
              </p:cNvSpPr>
              <p:nvPr/>
            </p:nvSpPr>
            <p:spPr bwMode="auto">
              <a:xfrm>
                <a:off x="3713163" y="43370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15" name="Rectangle 12"/>
              <p:cNvSpPr>
                <a:spLocks noChangeArrowheads="1"/>
              </p:cNvSpPr>
              <p:nvPr/>
            </p:nvSpPr>
            <p:spPr bwMode="auto">
              <a:xfrm>
                <a:off x="5313363" y="43370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16" name="Rectangle 13"/>
              <p:cNvSpPr>
                <a:spLocks noChangeArrowheads="1"/>
              </p:cNvSpPr>
              <p:nvPr/>
            </p:nvSpPr>
            <p:spPr bwMode="auto">
              <a:xfrm>
                <a:off x="6989763" y="31178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17" name="Rectangle 14"/>
              <p:cNvSpPr>
                <a:spLocks noChangeArrowheads="1"/>
              </p:cNvSpPr>
              <p:nvPr/>
            </p:nvSpPr>
            <p:spPr bwMode="auto">
              <a:xfrm>
                <a:off x="5694363" y="31178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18" name="Rectangle 15"/>
              <p:cNvSpPr>
                <a:spLocks noChangeArrowheads="1"/>
              </p:cNvSpPr>
              <p:nvPr/>
            </p:nvSpPr>
            <p:spPr bwMode="auto">
              <a:xfrm>
                <a:off x="1884363" y="31178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dirty="0">
                    <a:latin typeface="Arial" panose="020B0604020202020204" pitchFamily="34" charset="0"/>
                  </a:rPr>
                  <a:t>STA</a:t>
                </a:r>
              </a:p>
            </p:txBody>
          </p:sp>
          <p:sp>
            <p:nvSpPr>
              <p:cNvPr id="19" name="Rectangle 16"/>
              <p:cNvSpPr>
                <a:spLocks noChangeArrowheads="1"/>
              </p:cNvSpPr>
              <p:nvPr/>
            </p:nvSpPr>
            <p:spPr bwMode="auto">
              <a:xfrm>
                <a:off x="3179763" y="3117850"/>
                <a:ext cx="587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STA</a:t>
                </a:r>
              </a:p>
            </p:txBody>
          </p:sp>
          <p:sp>
            <p:nvSpPr>
              <p:cNvPr id="20" name="Rectangle 17"/>
              <p:cNvSpPr>
                <a:spLocks noChangeArrowheads="1"/>
              </p:cNvSpPr>
              <p:nvPr/>
            </p:nvSpPr>
            <p:spPr bwMode="auto">
              <a:xfrm>
                <a:off x="1911350" y="31305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1" name="Rectangle 18"/>
              <p:cNvSpPr>
                <a:spLocks noChangeArrowheads="1"/>
              </p:cNvSpPr>
              <p:nvPr/>
            </p:nvSpPr>
            <p:spPr bwMode="auto">
              <a:xfrm>
                <a:off x="3206750" y="31305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2" name="Rectangle 19"/>
              <p:cNvSpPr>
                <a:spLocks noChangeArrowheads="1"/>
              </p:cNvSpPr>
              <p:nvPr/>
            </p:nvSpPr>
            <p:spPr bwMode="auto">
              <a:xfrm>
                <a:off x="5721350" y="31305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3" name="Rectangle 20"/>
              <p:cNvSpPr>
                <a:spLocks noChangeArrowheads="1"/>
              </p:cNvSpPr>
              <p:nvPr/>
            </p:nvSpPr>
            <p:spPr bwMode="auto">
              <a:xfrm>
                <a:off x="7016750" y="31305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4" name="Rectangle 21"/>
              <p:cNvSpPr>
                <a:spLocks noChangeArrowheads="1"/>
              </p:cNvSpPr>
              <p:nvPr/>
            </p:nvSpPr>
            <p:spPr bwMode="auto">
              <a:xfrm>
                <a:off x="3740150" y="53403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5" name="Rectangle 22"/>
              <p:cNvSpPr>
                <a:spLocks noChangeArrowheads="1"/>
              </p:cNvSpPr>
              <p:nvPr/>
            </p:nvSpPr>
            <p:spPr bwMode="auto">
              <a:xfrm>
                <a:off x="5340350" y="43497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6" name="Rectangle 23"/>
              <p:cNvSpPr>
                <a:spLocks noChangeArrowheads="1"/>
              </p:cNvSpPr>
              <p:nvPr/>
            </p:nvSpPr>
            <p:spPr bwMode="auto">
              <a:xfrm>
                <a:off x="3740150" y="4349750"/>
                <a:ext cx="5207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7" name="Rectangle 24"/>
              <p:cNvSpPr>
                <a:spLocks noChangeArrowheads="1"/>
              </p:cNvSpPr>
              <p:nvPr/>
            </p:nvSpPr>
            <p:spPr bwMode="auto">
              <a:xfrm>
                <a:off x="6407150" y="2749550"/>
                <a:ext cx="3683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8" name="Rectangle 25"/>
              <p:cNvSpPr>
                <a:spLocks noChangeArrowheads="1"/>
              </p:cNvSpPr>
              <p:nvPr/>
            </p:nvSpPr>
            <p:spPr bwMode="auto">
              <a:xfrm>
                <a:off x="6380163" y="2736850"/>
                <a:ext cx="4635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a:latin typeface="Arial" panose="020B0604020202020204" pitchFamily="34" charset="0"/>
                  </a:rPr>
                  <a:t>AP</a:t>
                </a:r>
              </a:p>
            </p:txBody>
          </p:sp>
          <p:sp>
            <p:nvSpPr>
              <p:cNvPr id="29" name="Rectangle 26"/>
              <p:cNvSpPr>
                <a:spLocks noChangeArrowheads="1"/>
              </p:cNvSpPr>
              <p:nvPr/>
            </p:nvSpPr>
            <p:spPr bwMode="auto">
              <a:xfrm>
                <a:off x="2570163" y="2736850"/>
                <a:ext cx="4635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l-GR" sz="1600" dirty="0">
                    <a:latin typeface="Arial" panose="020B0604020202020204" pitchFamily="34" charset="0"/>
                  </a:rPr>
                  <a:t>AP</a:t>
                </a:r>
              </a:p>
            </p:txBody>
          </p:sp>
          <p:sp>
            <p:nvSpPr>
              <p:cNvPr id="30" name="Rectangle 27"/>
              <p:cNvSpPr>
                <a:spLocks noChangeArrowheads="1"/>
              </p:cNvSpPr>
              <p:nvPr/>
            </p:nvSpPr>
            <p:spPr bwMode="auto">
              <a:xfrm>
                <a:off x="2597150" y="2749550"/>
                <a:ext cx="368300" cy="292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31" name="Line 28"/>
              <p:cNvSpPr>
                <a:spLocks noChangeShapeType="1"/>
              </p:cNvSpPr>
              <p:nvPr/>
            </p:nvSpPr>
            <p:spPr bwMode="auto">
              <a:xfrm flipV="1">
                <a:off x="2819400" y="2355850"/>
                <a:ext cx="0"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29"/>
              <p:cNvSpPr>
                <a:spLocks noChangeShapeType="1"/>
              </p:cNvSpPr>
              <p:nvPr/>
            </p:nvSpPr>
            <p:spPr bwMode="auto">
              <a:xfrm flipV="1">
                <a:off x="6629400" y="2355850"/>
                <a:ext cx="0"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0"/>
              <p:cNvSpPr>
                <a:spLocks noChangeShapeType="1"/>
              </p:cNvSpPr>
              <p:nvPr/>
            </p:nvSpPr>
            <p:spPr bwMode="auto">
              <a:xfrm>
                <a:off x="2139950" y="2362200"/>
                <a:ext cx="51689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32"/>
              <p:cNvSpPr>
                <a:spLocks noChangeArrowheads="1"/>
              </p:cNvSpPr>
              <p:nvPr/>
            </p:nvSpPr>
            <p:spPr bwMode="auto">
              <a:xfrm>
                <a:off x="3119438" y="4795838"/>
                <a:ext cx="619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dirty="0">
                    <a:latin typeface="Arial" panose="020B0604020202020204" pitchFamily="34" charset="0"/>
                  </a:rPr>
                  <a:t>BSS</a:t>
                </a:r>
              </a:p>
            </p:txBody>
          </p:sp>
          <p:sp>
            <p:nvSpPr>
              <p:cNvPr id="36" name="Rectangle 33"/>
              <p:cNvSpPr>
                <a:spLocks noChangeArrowheads="1"/>
              </p:cNvSpPr>
              <p:nvPr/>
            </p:nvSpPr>
            <p:spPr bwMode="auto">
              <a:xfrm>
                <a:off x="5797550" y="2774950"/>
                <a:ext cx="619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dirty="0">
                    <a:latin typeface="Arial" panose="020B0604020202020204" pitchFamily="34" charset="0"/>
                  </a:rPr>
                  <a:t>BSS</a:t>
                </a:r>
              </a:p>
            </p:txBody>
          </p:sp>
          <p:sp>
            <p:nvSpPr>
              <p:cNvPr id="37" name="Rectangle 34"/>
              <p:cNvSpPr>
                <a:spLocks noChangeArrowheads="1"/>
              </p:cNvSpPr>
              <p:nvPr/>
            </p:nvSpPr>
            <p:spPr bwMode="auto">
              <a:xfrm>
                <a:off x="2290763" y="3641725"/>
                <a:ext cx="3144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dirty="0">
                    <a:latin typeface="Arial" panose="020B0604020202020204" pitchFamily="34" charset="0"/>
                  </a:rPr>
                  <a:t>Basic Service Area (BSS)</a:t>
                </a:r>
              </a:p>
            </p:txBody>
          </p:sp>
          <p:sp>
            <p:nvSpPr>
              <p:cNvPr id="38" name="Rectangle 35"/>
              <p:cNvSpPr>
                <a:spLocks noChangeArrowheads="1"/>
              </p:cNvSpPr>
              <p:nvPr/>
            </p:nvSpPr>
            <p:spPr bwMode="auto">
              <a:xfrm>
                <a:off x="5938838" y="4795838"/>
                <a:ext cx="619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dirty="0">
                    <a:latin typeface="Arial" panose="020B0604020202020204" pitchFamily="34" charset="0"/>
                  </a:rPr>
                  <a:t>BSS</a:t>
                </a:r>
              </a:p>
            </p:txBody>
          </p:sp>
          <p:sp>
            <p:nvSpPr>
              <p:cNvPr id="39" name="Rectangle 36"/>
              <p:cNvSpPr>
                <a:spLocks noChangeArrowheads="1"/>
              </p:cNvSpPr>
              <p:nvPr/>
            </p:nvSpPr>
            <p:spPr bwMode="auto">
              <a:xfrm>
                <a:off x="4186238" y="2357438"/>
                <a:ext cx="13811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a:latin typeface="Arial" panose="020B0604020202020204" pitchFamily="34" charset="0"/>
                  </a:rPr>
                  <a:t>Existing Wired LAN</a:t>
                </a:r>
              </a:p>
            </p:txBody>
          </p:sp>
          <p:sp>
            <p:nvSpPr>
              <p:cNvPr id="40" name="Rectangle 37"/>
              <p:cNvSpPr>
                <a:spLocks noChangeArrowheads="1"/>
              </p:cNvSpPr>
              <p:nvPr/>
            </p:nvSpPr>
            <p:spPr bwMode="auto">
              <a:xfrm>
                <a:off x="681038" y="3500438"/>
                <a:ext cx="1609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a:latin typeface="Arial" panose="020B0604020202020204" pitchFamily="34" charset="0"/>
                  </a:rPr>
                  <a:t>Infrastructure Network</a:t>
                </a:r>
              </a:p>
            </p:txBody>
          </p:sp>
          <p:sp>
            <p:nvSpPr>
              <p:cNvPr id="41" name="Rectangle 38"/>
              <p:cNvSpPr>
                <a:spLocks noChangeArrowheads="1"/>
              </p:cNvSpPr>
              <p:nvPr/>
            </p:nvSpPr>
            <p:spPr bwMode="auto">
              <a:xfrm>
                <a:off x="1781970" y="4719638"/>
                <a:ext cx="1162049"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ts val="0"/>
                  </a:spcBef>
                  <a:buClrTx/>
                  <a:buSzTx/>
                  <a:buFontTx/>
                  <a:buNone/>
                </a:pPr>
                <a:r>
                  <a:rPr lang="en-US" altLang="el-GR" sz="1600" b="1" dirty="0">
                    <a:latin typeface="Arial" panose="020B0604020202020204" pitchFamily="34" charset="0"/>
                  </a:rPr>
                  <a:t>Ad Hoc</a:t>
                </a:r>
              </a:p>
              <a:p>
                <a:pPr algn="ctr">
                  <a:spcBef>
                    <a:spcPts val="0"/>
                  </a:spcBef>
                  <a:buClrTx/>
                  <a:buSzTx/>
                  <a:buFontTx/>
                  <a:buNone/>
                </a:pPr>
                <a:r>
                  <a:rPr lang="en-US" altLang="el-GR" sz="1600" b="1" dirty="0">
                    <a:latin typeface="Arial" panose="020B0604020202020204" pitchFamily="34" charset="0"/>
                  </a:rPr>
                  <a:t>Wireless Network</a:t>
                </a:r>
              </a:p>
            </p:txBody>
          </p:sp>
        </p:grpSp>
        <p:sp>
          <p:nvSpPr>
            <p:cNvPr id="2" name="TextBox 1"/>
            <p:cNvSpPr txBox="1"/>
            <p:nvPr/>
          </p:nvSpPr>
          <p:spPr>
            <a:xfrm>
              <a:off x="1219199" y="5791200"/>
              <a:ext cx="2362201" cy="923330"/>
            </a:xfrm>
            <a:prstGeom prst="rect">
              <a:avLst/>
            </a:prstGeom>
            <a:noFill/>
          </p:spPr>
          <p:txBody>
            <a:bodyPr wrap="square" rtlCol="0">
              <a:spAutoFit/>
            </a:bodyPr>
            <a:lstStyle/>
            <a:p>
              <a:r>
                <a:rPr lang="en-US" dirty="0"/>
                <a:t>AP: </a:t>
              </a:r>
              <a:r>
                <a:rPr lang="en-US" dirty="0" err="1"/>
                <a:t>Acces</a:t>
              </a:r>
              <a:r>
                <a:rPr lang="en-US" dirty="0"/>
                <a:t> Point</a:t>
              </a:r>
            </a:p>
            <a:p>
              <a:r>
                <a:rPr lang="en-US" dirty="0"/>
                <a:t>BSA: Base Service Set</a:t>
              </a:r>
            </a:p>
            <a:p>
              <a:r>
                <a:rPr lang="en-US" dirty="0"/>
                <a:t>STA: Station</a:t>
              </a:r>
            </a:p>
          </p:txBody>
        </p:sp>
        <p:sp>
          <p:nvSpPr>
            <p:cNvPr id="51" name="Rectangle 38"/>
            <p:cNvSpPr>
              <a:spLocks noChangeArrowheads="1"/>
            </p:cNvSpPr>
            <p:nvPr/>
          </p:nvSpPr>
          <p:spPr bwMode="auto">
            <a:xfrm>
              <a:off x="7315200" y="4429368"/>
              <a:ext cx="1162049"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ts val="0"/>
                </a:spcBef>
                <a:buClrTx/>
                <a:buSzTx/>
                <a:buFontTx/>
                <a:buNone/>
              </a:pPr>
              <a:r>
                <a:rPr lang="en-US" altLang="el-GR" sz="1600" b="1" dirty="0">
                  <a:latin typeface="Arial" panose="020B0604020202020204" pitchFamily="34" charset="0"/>
                </a:rPr>
                <a:t>Ad Hoc</a:t>
              </a:r>
            </a:p>
            <a:p>
              <a:pPr algn="ctr">
                <a:spcBef>
                  <a:spcPts val="0"/>
                </a:spcBef>
                <a:buClrTx/>
                <a:buSzTx/>
                <a:buFontTx/>
                <a:buNone/>
              </a:pPr>
              <a:r>
                <a:rPr lang="en-US" altLang="el-GR" sz="1600" b="1" dirty="0">
                  <a:latin typeface="Arial" panose="020B0604020202020204" pitchFamily="34" charset="0"/>
                </a:rPr>
                <a:t>Wireless Network</a:t>
              </a:r>
            </a:p>
          </p:txBody>
        </p:sp>
        <p:sp>
          <p:nvSpPr>
            <p:cNvPr id="53" name="Freeform 52"/>
            <p:cNvSpPr/>
            <p:nvPr/>
          </p:nvSpPr>
          <p:spPr>
            <a:xfrm>
              <a:off x="4364831" y="4478337"/>
              <a:ext cx="514350" cy="473075"/>
            </a:xfrm>
            <a:custGeom>
              <a:avLst/>
              <a:gdLst>
                <a:gd name="connsiteX0" fmla="*/ 0 w 514350"/>
                <a:gd name="connsiteY0" fmla="*/ 0 h 971550"/>
                <a:gd name="connsiteX1" fmla="*/ 190500 w 514350"/>
                <a:gd name="connsiteY1" fmla="*/ 561975 h 971550"/>
                <a:gd name="connsiteX2" fmla="*/ 276225 w 514350"/>
                <a:gd name="connsiteY2" fmla="*/ 285750 h 971550"/>
                <a:gd name="connsiteX3" fmla="*/ 514350 w 514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514350" h="971550">
                  <a:moveTo>
                    <a:pt x="0" y="0"/>
                  </a:moveTo>
                  <a:cubicBezTo>
                    <a:pt x="72231" y="257175"/>
                    <a:pt x="144463" y="514350"/>
                    <a:pt x="190500" y="561975"/>
                  </a:cubicBezTo>
                  <a:cubicBezTo>
                    <a:pt x="236538" y="609600"/>
                    <a:pt x="222250" y="217488"/>
                    <a:pt x="276225" y="285750"/>
                  </a:cubicBezTo>
                  <a:cubicBezTo>
                    <a:pt x="330200" y="354012"/>
                    <a:pt x="422275" y="662781"/>
                    <a:pt x="514350" y="971550"/>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943600" y="4495800"/>
              <a:ext cx="514350" cy="473075"/>
            </a:xfrm>
            <a:custGeom>
              <a:avLst/>
              <a:gdLst>
                <a:gd name="connsiteX0" fmla="*/ 0 w 514350"/>
                <a:gd name="connsiteY0" fmla="*/ 0 h 971550"/>
                <a:gd name="connsiteX1" fmla="*/ 190500 w 514350"/>
                <a:gd name="connsiteY1" fmla="*/ 561975 h 971550"/>
                <a:gd name="connsiteX2" fmla="*/ 276225 w 514350"/>
                <a:gd name="connsiteY2" fmla="*/ 285750 h 971550"/>
                <a:gd name="connsiteX3" fmla="*/ 514350 w 514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514350" h="971550">
                  <a:moveTo>
                    <a:pt x="0" y="0"/>
                  </a:moveTo>
                  <a:cubicBezTo>
                    <a:pt x="72231" y="257175"/>
                    <a:pt x="144463" y="514350"/>
                    <a:pt x="190500" y="561975"/>
                  </a:cubicBezTo>
                  <a:cubicBezTo>
                    <a:pt x="236538" y="609600"/>
                    <a:pt x="222250" y="217488"/>
                    <a:pt x="276225" y="285750"/>
                  </a:cubicBezTo>
                  <a:cubicBezTo>
                    <a:pt x="330200" y="354012"/>
                    <a:pt x="422275" y="662781"/>
                    <a:pt x="514350" y="971550"/>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429250" y="4086225"/>
              <a:ext cx="326231" cy="1371600"/>
            </a:xfrm>
            <a:custGeom>
              <a:avLst/>
              <a:gdLst>
                <a:gd name="connsiteX0" fmla="*/ 9525 w 314337"/>
                <a:gd name="connsiteY0" fmla="*/ 0 h 1371600"/>
                <a:gd name="connsiteX1" fmla="*/ 314325 w 314337"/>
                <a:gd name="connsiteY1" fmla="*/ 666750 h 1371600"/>
                <a:gd name="connsiteX2" fmla="*/ 0 w 314337"/>
                <a:gd name="connsiteY2" fmla="*/ 1371600 h 1371600"/>
                <a:gd name="connsiteX3" fmla="*/ 0 w 314337"/>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314337" h="1371600">
                  <a:moveTo>
                    <a:pt x="9525" y="0"/>
                  </a:moveTo>
                  <a:cubicBezTo>
                    <a:pt x="162718" y="219075"/>
                    <a:pt x="315912" y="438150"/>
                    <a:pt x="314325" y="666750"/>
                  </a:cubicBezTo>
                  <a:cubicBezTo>
                    <a:pt x="312738" y="895350"/>
                    <a:pt x="0" y="1371600"/>
                    <a:pt x="0" y="1371600"/>
                  </a:cubicBezTo>
                  <a:lnTo>
                    <a:pt x="0" y="137160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Freeform 135"/>
          <p:cNvSpPr/>
          <p:nvPr/>
        </p:nvSpPr>
        <p:spPr>
          <a:xfrm>
            <a:off x="3219452" y="2873375"/>
            <a:ext cx="466722" cy="396874"/>
          </a:xfrm>
          <a:custGeom>
            <a:avLst/>
            <a:gdLst>
              <a:gd name="connsiteX0" fmla="*/ 0 w 514350"/>
              <a:gd name="connsiteY0" fmla="*/ 0 h 971550"/>
              <a:gd name="connsiteX1" fmla="*/ 190500 w 514350"/>
              <a:gd name="connsiteY1" fmla="*/ 561975 h 971550"/>
              <a:gd name="connsiteX2" fmla="*/ 276225 w 514350"/>
              <a:gd name="connsiteY2" fmla="*/ 285750 h 971550"/>
              <a:gd name="connsiteX3" fmla="*/ 514350 w 514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514350" h="971550">
                <a:moveTo>
                  <a:pt x="0" y="0"/>
                </a:moveTo>
                <a:cubicBezTo>
                  <a:pt x="72231" y="257175"/>
                  <a:pt x="144463" y="514350"/>
                  <a:pt x="190500" y="561975"/>
                </a:cubicBezTo>
                <a:cubicBezTo>
                  <a:pt x="236538" y="609600"/>
                  <a:pt x="222250" y="217488"/>
                  <a:pt x="276225" y="285750"/>
                </a:cubicBezTo>
                <a:cubicBezTo>
                  <a:pt x="330200" y="354012"/>
                  <a:pt x="422275" y="662781"/>
                  <a:pt x="514350" y="971550"/>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6983412" y="2868612"/>
            <a:ext cx="465137" cy="423863"/>
          </a:xfrm>
          <a:custGeom>
            <a:avLst/>
            <a:gdLst>
              <a:gd name="connsiteX0" fmla="*/ 0 w 514350"/>
              <a:gd name="connsiteY0" fmla="*/ 0 h 971550"/>
              <a:gd name="connsiteX1" fmla="*/ 190500 w 514350"/>
              <a:gd name="connsiteY1" fmla="*/ 561975 h 971550"/>
              <a:gd name="connsiteX2" fmla="*/ 276225 w 514350"/>
              <a:gd name="connsiteY2" fmla="*/ 285750 h 971550"/>
              <a:gd name="connsiteX3" fmla="*/ 514350 w 514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514350" h="971550">
                <a:moveTo>
                  <a:pt x="0" y="0"/>
                </a:moveTo>
                <a:cubicBezTo>
                  <a:pt x="72231" y="257175"/>
                  <a:pt x="144463" y="514350"/>
                  <a:pt x="190500" y="561975"/>
                </a:cubicBezTo>
                <a:cubicBezTo>
                  <a:pt x="236538" y="609600"/>
                  <a:pt x="222250" y="217488"/>
                  <a:pt x="276225" y="285750"/>
                </a:cubicBezTo>
                <a:cubicBezTo>
                  <a:pt x="330200" y="354012"/>
                  <a:pt x="422275" y="662781"/>
                  <a:pt x="514350" y="971550"/>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33"/>
          <p:cNvSpPr>
            <a:spLocks noChangeArrowheads="1"/>
          </p:cNvSpPr>
          <p:nvPr/>
        </p:nvSpPr>
        <p:spPr bwMode="auto">
          <a:xfrm>
            <a:off x="3581400" y="2514600"/>
            <a:ext cx="619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l-GR" sz="1600" b="1" dirty="0">
                <a:latin typeface="Arial" panose="020B0604020202020204" pitchFamily="34" charset="0"/>
              </a:rPr>
              <a:t>BSS</a:t>
            </a:r>
          </a:p>
        </p:txBody>
      </p:sp>
    </p:spTree>
    <p:extLst>
      <p:ext uri="{BB962C8B-B14F-4D97-AF65-F5344CB8AC3E}">
        <p14:creationId xmlns:p14="http://schemas.microsoft.com/office/powerpoint/2010/main" val="26719753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990601" y="1371600"/>
            <a:ext cx="8000999" cy="4114800"/>
          </a:xfrm>
        </p:spPr>
        <p:txBody>
          <a:bodyPr>
            <a:normAutofit fontScale="92500" lnSpcReduction="10000"/>
          </a:bodyPr>
          <a:lstStyle/>
          <a:p>
            <a:pPr eaLnBrk="1" hangingPunct="1">
              <a:defRPr/>
            </a:pPr>
            <a:r>
              <a:rPr lang="el-GR" altLang="el-GR" sz="2800" b="1" dirty="0">
                <a:solidFill>
                  <a:srgbClr val="FF0000"/>
                </a:solidFill>
              </a:rPr>
              <a:t>Κατανεμημένη Λειτουργία Συντονισμού </a:t>
            </a:r>
          </a:p>
          <a:p>
            <a:pPr eaLnBrk="1" hangingPunct="1">
              <a:buNone/>
              <a:defRPr/>
            </a:pPr>
            <a:r>
              <a:rPr lang="el-GR" altLang="el-GR" sz="2800" b="1" dirty="0"/>
              <a:t>	</a:t>
            </a:r>
            <a:r>
              <a:rPr lang="el-GR" altLang="el-GR" sz="2800" dirty="0"/>
              <a:t>(</a:t>
            </a:r>
            <a:r>
              <a:rPr lang="en-US" altLang="el-GR" sz="2800" dirty="0"/>
              <a:t>DCF</a:t>
            </a:r>
            <a:r>
              <a:rPr lang="el-GR" altLang="el-GR" sz="2800" dirty="0"/>
              <a:t>, </a:t>
            </a:r>
            <a:r>
              <a:rPr lang="en-US" altLang="el-GR" sz="2800" dirty="0"/>
              <a:t>Distributed Coordination Function). </a:t>
            </a:r>
            <a:endParaRPr lang="el-GR" altLang="el-GR" sz="2800" dirty="0"/>
          </a:p>
          <a:p>
            <a:pPr lvl="1" eaLnBrk="1" hangingPunct="1">
              <a:buFont typeface="Wingdings" panose="05000000000000000000" pitchFamily="2" charset="2"/>
              <a:buChar char="Ø"/>
              <a:defRPr/>
            </a:pPr>
            <a:r>
              <a:rPr lang="el-GR" altLang="el-GR" sz="2400" dirty="0"/>
              <a:t>Κατανεμημένη </a:t>
            </a:r>
          </a:p>
          <a:p>
            <a:pPr lvl="1" eaLnBrk="1" hangingPunct="1">
              <a:buFont typeface="Wingdings" panose="05000000000000000000" pitchFamily="2" charset="2"/>
              <a:buChar char="Ø"/>
              <a:defRPr/>
            </a:pPr>
            <a:r>
              <a:rPr lang="en-US" altLang="el-GR" sz="2400" dirty="0"/>
              <a:t>CSMA/CA</a:t>
            </a:r>
          </a:p>
          <a:p>
            <a:pPr lvl="1" eaLnBrk="1" hangingPunct="1">
              <a:buFont typeface="Wingdings" panose="05000000000000000000" pitchFamily="2" charset="2"/>
              <a:buChar char="Ø"/>
              <a:defRPr/>
            </a:pPr>
            <a:r>
              <a:rPr lang="en-US" altLang="el-GR" sz="2400" dirty="0"/>
              <a:t>Exponential back off</a:t>
            </a:r>
          </a:p>
          <a:p>
            <a:pPr eaLnBrk="1" hangingPunct="1">
              <a:defRPr/>
            </a:pPr>
            <a:r>
              <a:rPr lang="el-GR" altLang="el-GR" sz="2800" b="1" dirty="0">
                <a:solidFill>
                  <a:srgbClr val="FF0000"/>
                </a:solidFill>
              </a:rPr>
              <a:t>Σημειακή Λειτουργία Συντονισμού </a:t>
            </a:r>
            <a:endParaRPr lang="en-US" altLang="el-GR" sz="2800" b="1" dirty="0">
              <a:solidFill>
                <a:srgbClr val="FF0000"/>
              </a:solidFill>
            </a:endParaRPr>
          </a:p>
          <a:p>
            <a:pPr marL="400050" indent="-400050" eaLnBrk="1" hangingPunct="1">
              <a:buFont typeface="Wingdings" panose="05000000000000000000" pitchFamily="2" charset="2"/>
              <a:buNone/>
              <a:defRPr/>
            </a:pPr>
            <a:r>
              <a:rPr lang="en-US" altLang="el-GR" sz="2800" b="1" dirty="0"/>
              <a:t>	</a:t>
            </a:r>
            <a:r>
              <a:rPr lang="el-GR" altLang="el-GR" sz="2800" dirty="0"/>
              <a:t>(</a:t>
            </a:r>
            <a:r>
              <a:rPr lang="en-US" altLang="el-GR" sz="2800" dirty="0"/>
              <a:t>PCF</a:t>
            </a:r>
            <a:r>
              <a:rPr lang="el-GR" altLang="el-GR" sz="2800" dirty="0"/>
              <a:t>, </a:t>
            </a:r>
            <a:r>
              <a:rPr lang="en-US" altLang="el-GR" sz="2800" dirty="0"/>
              <a:t>Point Coordination Function)</a:t>
            </a:r>
            <a:r>
              <a:rPr lang="el-GR" altLang="el-GR" sz="2800" dirty="0"/>
              <a:t>. </a:t>
            </a:r>
          </a:p>
          <a:p>
            <a:pPr lvl="1" eaLnBrk="1" hangingPunct="1">
              <a:buFont typeface="Wingdings" panose="05000000000000000000" pitchFamily="2" charset="2"/>
              <a:buChar char="Ø"/>
              <a:defRPr/>
            </a:pPr>
            <a:r>
              <a:rPr lang="el-GR" altLang="el-GR" sz="2400" dirty="0"/>
              <a:t>Σταθμός βάσης έλεγχου όλων δραστηριοτήτων στην κυψέλη (Προαιρετική)</a:t>
            </a:r>
          </a:p>
          <a:p>
            <a:pPr lvl="1" eaLnBrk="1" hangingPunct="1">
              <a:buFont typeface="Wingdings" panose="05000000000000000000" pitchFamily="2" charset="2"/>
              <a:buChar char="Ø"/>
              <a:defRPr/>
            </a:pPr>
            <a:r>
              <a:rPr lang="en-US" altLang="el-GR" sz="2400" dirty="0"/>
              <a:t>Polling </a:t>
            </a:r>
            <a:r>
              <a:rPr lang="el-GR" altLang="el-GR" sz="2400" dirty="0"/>
              <a:t>Διαδικασία (κεντρικοποιημένο </a:t>
            </a:r>
            <a:r>
              <a:rPr lang="en-US" altLang="el-GR" sz="2400" dirty="0"/>
              <a:t>Token)</a:t>
            </a:r>
            <a:endParaRPr lang="el-GR" altLang="el-GR" sz="2400" dirty="0"/>
          </a:p>
        </p:txBody>
      </p:sp>
      <p:sp>
        <p:nvSpPr>
          <p:cNvPr id="5" name="Rectangle 2"/>
          <p:cNvSpPr>
            <a:spLocks noGrp="1" noChangeArrowheads="1"/>
          </p:cNvSpPr>
          <p:nvPr>
            <p:ph type="title"/>
          </p:nvPr>
        </p:nvSpPr>
        <p:spPr>
          <a:xfrm>
            <a:off x="501650" y="17462"/>
            <a:ext cx="8991600" cy="1193801"/>
          </a:xfrm>
        </p:spPr>
        <p:txBody>
          <a:bodyPr/>
          <a:lstStyle/>
          <a:p>
            <a:r>
              <a:rPr lang="el-GR" altLang="el-GR" sz="3200" b="1" dirty="0"/>
              <a:t>Το Πρωτόκολλ</a:t>
            </a:r>
            <a:r>
              <a:rPr lang="en-US" altLang="el-GR" sz="3200" b="1" dirty="0"/>
              <a:t>o MAC </a:t>
            </a:r>
            <a:r>
              <a:rPr lang="el-GR" altLang="el-GR" sz="3200" b="1" dirty="0"/>
              <a:t>υπο-επιπέδου </a:t>
            </a:r>
            <a:r>
              <a:rPr lang="en-US" altLang="el-GR" sz="3200" b="1" dirty="0"/>
              <a:t>IEEE802.11 </a:t>
            </a:r>
            <a:br>
              <a:rPr lang="en-US" altLang="el-GR" sz="3200" b="1" dirty="0"/>
            </a:br>
            <a:r>
              <a:rPr lang="el-GR" altLang="el-GR" sz="2800" b="1" dirty="0"/>
              <a:t>Δομή Πρωτοκόλλου </a:t>
            </a:r>
            <a:r>
              <a:rPr lang="en-US" altLang="el-GR" sz="2800" b="1" dirty="0"/>
              <a:t>MAC</a:t>
            </a:r>
            <a:r>
              <a:rPr lang="el-GR" altLang="el-GR" sz="2800" b="1" dirty="0"/>
              <a:t> υπο-επιπέδου</a:t>
            </a:r>
          </a:p>
        </p:txBody>
      </p:sp>
    </p:spTree>
    <p:extLst>
      <p:ext uri="{BB962C8B-B14F-4D97-AF65-F5344CB8AC3E}">
        <p14:creationId xmlns:p14="http://schemas.microsoft.com/office/powerpoint/2010/main" val="31123345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sz="half" idx="1"/>
          </p:nvPr>
        </p:nvSpPr>
        <p:spPr>
          <a:xfrm>
            <a:off x="838200" y="2514600"/>
            <a:ext cx="4445000" cy="3124200"/>
          </a:xfrm>
          <a:noFill/>
        </p:spPr>
        <p:txBody>
          <a:bodyPr>
            <a:normAutofit/>
          </a:bodyPr>
          <a:lstStyle/>
          <a:p>
            <a:pPr eaLnBrk="1" hangingPunct="1"/>
            <a:r>
              <a:rPr lang="el-GR" altLang="el-GR" sz="2800" b="1" dirty="0"/>
              <a:t>Σύντομης διάρκειας </a:t>
            </a:r>
            <a:r>
              <a:rPr lang="en-US" altLang="el-GR" sz="2800" b="1" dirty="0"/>
              <a:t>RTS </a:t>
            </a:r>
            <a:r>
              <a:rPr lang="el-GR" altLang="el-GR" sz="2800" b="1" dirty="0"/>
              <a:t>και </a:t>
            </a:r>
            <a:r>
              <a:rPr lang="en-US" altLang="el-GR" sz="2800" b="1" dirty="0"/>
              <a:t>CTS</a:t>
            </a:r>
            <a:r>
              <a:rPr lang="el-GR" altLang="el-GR" sz="2800" b="1" dirty="0"/>
              <a:t> πακέτα</a:t>
            </a:r>
            <a:r>
              <a:rPr lang="en-US" altLang="el-GR" sz="2800" b="1" dirty="0"/>
              <a:t>: </a:t>
            </a:r>
          </a:p>
          <a:p>
            <a:pPr marL="685800" lvl="1" indent="-342900" eaLnBrk="1" hangingPunct="1">
              <a:buFont typeface="Wingdings" panose="05000000000000000000" pitchFamily="2" charset="2"/>
              <a:buChar char="ü"/>
            </a:pPr>
            <a:r>
              <a:rPr lang="el-GR" altLang="el-GR" sz="2400" b="1" dirty="0">
                <a:solidFill>
                  <a:srgbClr val="FF0000"/>
                </a:solidFill>
              </a:rPr>
              <a:t>μικρότερη πιθανότητα σύγκρουσης λόγω μικρότερης διάρκειας</a:t>
            </a:r>
          </a:p>
          <a:p>
            <a:pPr marL="685800" lvl="1" indent="-342900" eaLnBrk="1" hangingPunct="1">
              <a:buFont typeface="Wingdings" panose="05000000000000000000" pitchFamily="2" charset="2"/>
              <a:buChar char="ü"/>
            </a:pPr>
            <a:r>
              <a:rPr lang="el-GR" altLang="el-GR" sz="2400" dirty="0"/>
              <a:t>Αποτέλεσμα παρόμοιο με την ανίχνευση σύγκρουσης</a:t>
            </a:r>
          </a:p>
          <a:p>
            <a:pPr eaLnBrk="1" hangingPunct="1"/>
            <a:endParaRPr lang="en-US" altLang="el-GR" sz="2400" dirty="0"/>
          </a:p>
        </p:txBody>
      </p:sp>
      <p:pic>
        <p:nvPicPr>
          <p:cNvPr id="4301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5400000">
            <a:off x="4663282" y="2547143"/>
            <a:ext cx="4895850" cy="3636963"/>
          </a:xfrm>
          <a:noFill/>
          <a:ln>
            <a:solidFill>
              <a:schemeClr val="tx1"/>
            </a:solidFill>
          </a:ln>
        </p:spPr>
      </p:pic>
      <p:sp>
        <p:nvSpPr>
          <p:cNvPr id="6" name="Rectangle 2"/>
          <p:cNvSpPr txBox="1">
            <a:spLocks noChangeArrowheads="1"/>
          </p:cNvSpPr>
          <p:nvPr/>
        </p:nvSpPr>
        <p:spPr>
          <a:xfrm>
            <a:off x="501649" y="0"/>
            <a:ext cx="8991600" cy="14303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3200" b="1" dirty="0"/>
              <a:t>Το Πρωτόκολλ</a:t>
            </a:r>
            <a:r>
              <a:rPr lang="en-US" altLang="el-GR" sz="3200" b="1" dirty="0"/>
              <a:t>o MAC </a:t>
            </a:r>
            <a:r>
              <a:rPr lang="el-GR" altLang="el-GR" sz="3200" b="1" dirty="0"/>
              <a:t>υπο-επιπέδου </a:t>
            </a:r>
            <a:r>
              <a:rPr lang="en-US" altLang="el-GR" sz="3200" b="1" dirty="0"/>
              <a:t>IEEE802.11 </a:t>
            </a:r>
            <a:br>
              <a:rPr lang="en-US" altLang="el-GR" sz="3200" b="1" dirty="0"/>
            </a:br>
            <a:r>
              <a:rPr lang="el-GR" altLang="el-GR" sz="2800" b="1" dirty="0"/>
              <a:t>Δομή Πρωτοκόλλου </a:t>
            </a:r>
            <a:r>
              <a:rPr lang="en-US" altLang="el-GR" sz="2800" b="1" dirty="0"/>
              <a:t>MAC</a:t>
            </a:r>
            <a:r>
              <a:rPr lang="el-GR" altLang="el-GR" sz="2800" b="1" dirty="0"/>
              <a:t> υπο-επιπέδου</a:t>
            </a:r>
          </a:p>
          <a:p>
            <a:r>
              <a:rPr lang="en-US" altLang="el-GR" sz="2800" b="1" dirty="0"/>
              <a:t>DCF </a:t>
            </a:r>
            <a:r>
              <a:rPr lang="el-GR" altLang="el-GR" sz="2800" b="1" dirty="0"/>
              <a:t>Λειτουργία </a:t>
            </a:r>
            <a:r>
              <a:rPr lang="en-US" altLang="el-GR" sz="2800" b="1" dirty="0"/>
              <a:t>(CSMA/CA</a:t>
            </a:r>
            <a:r>
              <a:rPr lang="el-GR" altLang="el-GR" sz="2800" b="1" dirty="0"/>
              <a:t>)</a:t>
            </a:r>
          </a:p>
          <a:p>
            <a:pPr marL="228600" indent="-228600"/>
            <a:endParaRPr lang="el-GR" altLang="el-GR" sz="2800" b="1" dirty="0"/>
          </a:p>
        </p:txBody>
      </p:sp>
    </p:spTree>
    <p:extLst>
      <p:ext uri="{BB962C8B-B14F-4D97-AF65-F5344CB8AC3E}">
        <p14:creationId xmlns:p14="http://schemas.microsoft.com/office/powerpoint/2010/main" val="19688573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Object 5"/>
          <p:cNvGraphicFramePr>
            <a:graphicFrameLocks noGrp="1" noChangeAspect="1"/>
          </p:cNvGraphicFramePr>
          <p:nvPr>
            <p:ph idx="1"/>
            <p:extLst>
              <p:ext uri="{D42A27DB-BD31-4B8C-83A1-F6EECF244321}">
                <p14:modId xmlns:p14="http://schemas.microsoft.com/office/powerpoint/2010/main" val="1540042300"/>
              </p:ext>
            </p:extLst>
          </p:nvPr>
        </p:nvGraphicFramePr>
        <p:xfrm>
          <a:off x="1103312" y="1600200"/>
          <a:ext cx="7772400" cy="1990725"/>
        </p:xfrm>
        <a:graphic>
          <a:graphicData uri="http://schemas.openxmlformats.org/presentationml/2006/ole">
            <mc:AlternateContent xmlns:mc="http://schemas.openxmlformats.org/markup-compatibility/2006">
              <mc:Choice xmlns:v="urn:schemas-microsoft-com:vml" Requires="v">
                <p:oleObj spid="_x0000_s11348" name="Image" r:id="rId4" imgW="8431746" imgH="2158730" progId="Photoshop.Image.11">
                  <p:embed/>
                </p:oleObj>
              </mc:Choice>
              <mc:Fallback>
                <p:oleObj name="Image" r:id="rId4" imgW="8431746" imgH="2158730" progId="Photoshop.Image.11">
                  <p:embed/>
                  <p:pic>
                    <p:nvPicPr>
                      <p:cNvPr id="4915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2" y="1600200"/>
                        <a:ext cx="77724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6" name="Rectangle 7"/>
          <p:cNvSpPr>
            <a:spLocks noChangeArrowheads="1"/>
          </p:cNvSpPr>
          <p:nvPr/>
        </p:nvSpPr>
        <p:spPr bwMode="auto">
          <a:xfrm>
            <a:off x="719137" y="4038601"/>
            <a:ext cx="8424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lvl="1" eaLnBrk="1" hangingPunct="1">
              <a:buClr>
                <a:srgbClr val="FF0000"/>
              </a:buClr>
              <a:buSzPct val="100000"/>
              <a:buFont typeface="Wingdings" panose="05000000000000000000" pitchFamily="2" charset="2"/>
              <a:buChar char="Ø"/>
            </a:pPr>
            <a:r>
              <a:rPr lang="el-GR" altLang="el-GR" sz="2400" dirty="0">
                <a:latin typeface="+mn-lt"/>
              </a:rPr>
              <a:t>Προαιρετική λειτουργία</a:t>
            </a:r>
          </a:p>
          <a:p>
            <a:pPr lvl="1" eaLnBrk="1" hangingPunct="1">
              <a:buClr>
                <a:srgbClr val="FF0000"/>
              </a:buClr>
              <a:buSzPct val="100000"/>
              <a:buFont typeface="Wingdings" panose="05000000000000000000" pitchFamily="2" charset="2"/>
              <a:buChar char="Ø"/>
            </a:pPr>
            <a:r>
              <a:rPr lang="el-GR" altLang="el-GR" sz="2400" b="1" dirty="0">
                <a:solidFill>
                  <a:srgbClr val="FF0000"/>
                </a:solidFill>
                <a:latin typeface="+mn-lt"/>
              </a:rPr>
              <a:t>Βελτιώνει σημαντικά την απόδοση επικοινωνιών με αυστηρά χρονικά όρια (</a:t>
            </a:r>
            <a:r>
              <a:rPr lang="en-US" altLang="el-GR" sz="2400" b="1" dirty="0">
                <a:solidFill>
                  <a:srgbClr val="FF0000"/>
                </a:solidFill>
                <a:latin typeface="+mn-lt"/>
              </a:rPr>
              <a:t>Real-time)</a:t>
            </a:r>
          </a:p>
        </p:txBody>
      </p:sp>
      <p:sp>
        <p:nvSpPr>
          <p:cNvPr id="6" name="Rectangle 2"/>
          <p:cNvSpPr txBox="1">
            <a:spLocks noChangeArrowheads="1"/>
          </p:cNvSpPr>
          <p:nvPr/>
        </p:nvSpPr>
        <p:spPr>
          <a:xfrm>
            <a:off x="493712" y="-28437"/>
            <a:ext cx="8991600" cy="14303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3200" b="1" dirty="0"/>
              <a:t>Το Πρωτόκολλ</a:t>
            </a:r>
            <a:r>
              <a:rPr lang="en-US" altLang="el-GR" sz="3200" b="1" dirty="0"/>
              <a:t>o MAC </a:t>
            </a:r>
            <a:r>
              <a:rPr lang="el-GR" altLang="el-GR" sz="3200" b="1" dirty="0"/>
              <a:t>υπο-επιπέδου </a:t>
            </a:r>
            <a:r>
              <a:rPr lang="en-US" altLang="el-GR" sz="3200" b="1" dirty="0"/>
              <a:t>IEEE802.11 </a:t>
            </a:r>
            <a:br>
              <a:rPr lang="en-US" altLang="el-GR" sz="3200" b="1" dirty="0"/>
            </a:br>
            <a:r>
              <a:rPr lang="el-GR" altLang="el-GR" sz="2800" b="1" dirty="0"/>
              <a:t>Δομή Πρωτοκόλλου </a:t>
            </a:r>
            <a:r>
              <a:rPr lang="en-US" altLang="el-GR" sz="2800" b="1" dirty="0"/>
              <a:t>MAC</a:t>
            </a:r>
            <a:r>
              <a:rPr lang="el-GR" altLang="el-GR" sz="2800" b="1" dirty="0"/>
              <a:t> υπο-επιπέδου</a:t>
            </a:r>
          </a:p>
          <a:p>
            <a:r>
              <a:rPr lang="en-US" altLang="el-GR" sz="2800" b="1" dirty="0"/>
              <a:t>PCF </a:t>
            </a:r>
            <a:r>
              <a:rPr lang="el-GR" altLang="el-GR" sz="2800" b="1" dirty="0"/>
              <a:t>Λειτουργία </a:t>
            </a:r>
            <a:r>
              <a:rPr lang="en-US" altLang="el-GR" sz="2800" b="1" dirty="0"/>
              <a:t>(Polling</a:t>
            </a:r>
            <a:r>
              <a:rPr lang="el-GR" altLang="el-GR" sz="2800" b="1" dirty="0"/>
              <a:t>)</a:t>
            </a:r>
          </a:p>
          <a:p>
            <a:pPr marL="228600" indent="-228600"/>
            <a:endParaRPr lang="el-GR" altLang="el-GR" sz="2800" b="1" dirty="0"/>
          </a:p>
        </p:txBody>
      </p:sp>
      <p:sp>
        <p:nvSpPr>
          <p:cNvPr id="3" name="TextBox 2"/>
          <p:cNvSpPr txBox="1"/>
          <p:nvPr/>
        </p:nvSpPr>
        <p:spPr>
          <a:xfrm>
            <a:off x="4191000" y="1449467"/>
            <a:ext cx="1295400" cy="400110"/>
          </a:xfrm>
          <a:prstGeom prst="rect">
            <a:avLst/>
          </a:prstGeom>
          <a:noFill/>
        </p:spPr>
        <p:txBody>
          <a:bodyPr wrap="square" rtlCol="0">
            <a:spAutoFit/>
          </a:bodyPr>
          <a:lstStyle/>
          <a:p>
            <a:pPr algn="ctr"/>
            <a:r>
              <a:rPr lang="en-US" sz="2000" dirty="0">
                <a:solidFill>
                  <a:srgbClr val="FF0000"/>
                </a:solidFill>
              </a:rPr>
              <a:t>POLLING</a:t>
            </a:r>
          </a:p>
        </p:txBody>
      </p:sp>
      <p:sp>
        <p:nvSpPr>
          <p:cNvPr id="8" name="TextBox 7"/>
          <p:cNvSpPr txBox="1"/>
          <p:nvPr/>
        </p:nvSpPr>
        <p:spPr>
          <a:xfrm>
            <a:off x="7162800" y="1447800"/>
            <a:ext cx="1295400" cy="400110"/>
          </a:xfrm>
          <a:prstGeom prst="rect">
            <a:avLst/>
          </a:prstGeom>
          <a:noFill/>
        </p:spPr>
        <p:txBody>
          <a:bodyPr wrap="square" rtlCol="0">
            <a:spAutoFit/>
          </a:bodyPr>
          <a:lstStyle/>
          <a:p>
            <a:pPr algn="ctr"/>
            <a:r>
              <a:rPr lang="en-US" sz="2000" dirty="0">
                <a:solidFill>
                  <a:srgbClr val="FF0000"/>
                </a:solidFill>
              </a:rPr>
              <a:t>CSMA/CA</a:t>
            </a:r>
          </a:p>
        </p:txBody>
      </p:sp>
      <p:cxnSp>
        <p:nvCxnSpPr>
          <p:cNvPr id="5" name="Straight Connector 4"/>
          <p:cNvCxnSpPr/>
          <p:nvPr/>
        </p:nvCxnSpPr>
        <p:spPr>
          <a:xfrm>
            <a:off x="2133600" y="1752600"/>
            <a:ext cx="5029200"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52481" y="1752540"/>
            <a:ext cx="1381919" cy="6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3677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150938" y="61912"/>
            <a:ext cx="7793037" cy="700088"/>
          </a:xfrm>
        </p:spPr>
        <p:txBody>
          <a:bodyPr/>
          <a:lstStyle/>
          <a:p>
            <a:r>
              <a:rPr lang="el-GR" altLang="el-GR" sz="3200" b="1" dirty="0"/>
              <a:t>Πρωτόκολλα </a:t>
            </a:r>
            <a:r>
              <a:rPr lang="en-US" altLang="el-GR" sz="3200" b="1" dirty="0" err="1"/>
              <a:t>τύ</a:t>
            </a:r>
            <a:r>
              <a:rPr lang="en-US" altLang="el-GR" sz="3200" b="1" dirty="0"/>
              <a:t>που</a:t>
            </a:r>
            <a:r>
              <a:rPr lang="el-GR" altLang="el-GR" sz="3200" b="1" dirty="0"/>
              <a:t> </a:t>
            </a:r>
            <a:r>
              <a:rPr lang="en-US" altLang="el-GR" sz="3200" b="1" dirty="0"/>
              <a:t>CSMA</a:t>
            </a:r>
            <a:r>
              <a:rPr lang="el-GR" altLang="el-GR" sz="3200" b="1" dirty="0"/>
              <a:t/>
            </a:r>
            <a:br>
              <a:rPr lang="el-GR" altLang="el-GR" sz="3200" b="1" dirty="0"/>
            </a:br>
            <a:r>
              <a:rPr lang="el-GR" altLang="el-GR" sz="2800" b="1" dirty="0"/>
              <a:t>Εκτιμήσεις</a:t>
            </a:r>
            <a:r>
              <a:rPr lang="el-GR" altLang="el-GR" sz="3200" b="1" dirty="0"/>
              <a:t/>
            </a:r>
            <a:br>
              <a:rPr lang="el-GR" altLang="el-GR" sz="3200" b="1" dirty="0"/>
            </a:br>
            <a:endParaRPr lang="el-GR" altLang="el-GR" sz="3200" b="1" dirty="0"/>
          </a:p>
        </p:txBody>
      </p:sp>
      <p:sp>
        <p:nvSpPr>
          <p:cNvPr id="20483" name="Rectangle 3"/>
          <p:cNvSpPr>
            <a:spLocks noGrp="1" noChangeArrowheads="1"/>
          </p:cNvSpPr>
          <p:nvPr>
            <p:ph type="body" idx="1"/>
          </p:nvPr>
        </p:nvSpPr>
        <p:spPr>
          <a:xfrm>
            <a:off x="1066800" y="1228725"/>
            <a:ext cx="7877175" cy="5476875"/>
          </a:xfrm>
          <a:solidFill>
            <a:schemeClr val="bg1"/>
          </a:solidFill>
        </p:spPr>
        <p:txBody>
          <a:bodyPr>
            <a:normAutofit lnSpcReduction="10000"/>
          </a:bodyPr>
          <a:lstStyle/>
          <a:p>
            <a:pPr marL="609600" indent="-609600" eaLnBrk="1" hangingPunct="1">
              <a:lnSpc>
                <a:spcPct val="80000"/>
              </a:lnSpc>
              <a:buFont typeface="Wingdings" panose="05000000000000000000" pitchFamily="2" charset="2"/>
              <a:buNone/>
            </a:pPr>
            <a:r>
              <a:rPr lang="en-US" altLang="el-GR" sz="2400" b="1" dirty="0" err="1"/>
              <a:t>Πλεονεκτήμ</a:t>
            </a:r>
            <a:r>
              <a:rPr lang="en-US" altLang="el-GR" sz="2400" b="1" dirty="0"/>
              <a:t>ατα</a:t>
            </a:r>
            <a:endParaRPr lang="el-GR" altLang="el-GR" sz="2400" b="1" dirty="0"/>
          </a:p>
          <a:p>
            <a:pPr marL="173038" indent="-173038" eaLnBrk="1" hangingPunct="1">
              <a:lnSpc>
                <a:spcPct val="80000"/>
              </a:lnSpc>
            </a:pPr>
            <a:r>
              <a:rPr lang="el-GR" altLang="el-GR" sz="2000" b="1" dirty="0">
                <a:solidFill>
                  <a:srgbClr val="FF0000"/>
                </a:solidFill>
              </a:rPr>
              <a:t>Καλή απόδοση ως προς τη σχέση φορτίου - μέσης καθυστέρησης πακέτου, για χαμηλά φορτία και σχετικά μικρή τιμή του λόγου χρόνου διάδοσης του καναλιού προς μέγεθος πακέτου (a=τ/Ps), ακόμα και για πολλούς σταθμούς. </a:t>
            </a:r>
          </a:p>
          <a:p>
            <a:pPr marL="173038" indent="-173038" eaLnBrk="1" hangingPunct="1">
              <a:lnSpc>
                <a:spcPct val="80000"/>
              </a:lnSpc>
            </a:pPr>
            <a:r>
              <a:rPr lang="el-GR" altLang="el-GR" sz="2000" b="1" dirty="0">
                <a:solidFill>
                  <a:srgbClr val="FF0000"/>
                </a:solidFill>
              </a:rPr>
              <a:t>To CSMA/CD μπορεί να λειτουργήσει σε δίκτυα ελαστικού πραγματικού χρόνου, χωρίς καμία τροποποίηση στον αλγόριθμο προσπέλασης και λύσης της σύγκρουσης, εφ’ όσον το φορτίο δεν ξεπερνάει μία ανώτατη τιμή που εξαρτάται από τη συγκεκριμένη εφαρμογή. </a:t>
            </a:r>
          </a:p>
          <a:p>
            <a:pPr marL="173038" indent="-173038" eaLnBrk="1" hangingPunct="1">
              <a:lnSpc>
                <a:spcPct val="80000"/>
              </a:lnSpc>
            </a:pPr>
            <a:r>
              <a:rPr lang="el-GR" altLang="el-GR" sz="2000" b="1" dirty="0"/>
              <a:t>Με το </a:t>
            </a:r>
            <a:r>
              <a:rPr lang="en-US" altLang="el-GR" sz="2000" b="1" dirty="0"/>
              <a:t>CSMA/BA, CA </a:t>
            </a:r>
            <a:r>
              <a:rPr lang="el-GR" altLang="el-GR" sz="2000" b="1" dirty="0"/>
              <a:t>μειώνονται σημαντικά οι συγκρούσεις</a:t>
            </a:r>
          </a:p>
          <a:p>
            <a:pPr marL="609600" indent="-609600" eaLnBrk="1" hangingPunct="1">
              <a:lnSpc>
                <a:spcPct val="80000"/>
              </a:lnSpc>
              <a:buFont typeface="Wingdings" panose="05000000000000000000" pitchFamily="2" charset="2"/>
              <a:buNone/>
            </a:pPr>
            <a:endParaRPr lang="el-GR" altLang="el-GR" sz="1800" dirty="0"/>
          </a:p>
          <a:p>
            <a:pPr marL="609600" indent="-609600" eaLnBrk="1" hangingPunct="1">
              <a:lnSpc>
                <a:spcPct val="80000"/>
              </a:lnSpc>
              <a:buFont typeface="Wingdings" panose="05000000000000000000" pitchFamily="2" charset="2"/>
              <a:buNone/>
            </a:pPr>
            <a:r>
              <a:rPr lang="en-US" altLang="el-GR" sz="2400" b="1" dirty="0" err="1"/>
              <a:t>Μειονεκτήμ</a:t>
            </a:r>
            <a:r>
              <a:rPr lang="en-US" altLang="el-GR" sz="2400" b="1" dirty="0"/>
              <a:t>ατα</a:t>
            </a:r>
            <a:endParaRPr lang="el-GR" altLang="el-GR" sz="2400" b="1" dirty="0"/>
          </a:p>
          <a:p>
            <a:pPr marL="173038" indent="-173038" eaLnBrk="1" hangingPunct="1">
              <a:lnSpc>
                <a:spcPct val="80000"/>
              </a:lnSpc>
            </a:pPr>
            <a:r>
              <a:rPr lang="el-GR" altLang="el-GR" sz="2000" b="1" dirty="0">
                <a:solidFill>
                  <a:srgbClr val="FF0000"/>
                </a:solidFill>
              </a:rPr>
              <a:t>Στα μεσαία και υψηλά φορτία, η στατιστική συμπεριφορά του πρωτοκόλλου, οδηγεί σε μεγάλη αύξηση της μέσης καθυστέρησης πακέτου και μείωση του αποδοτικού φορτίου (αστάθεια λειτουργίας).</a:t>
            </a:r>
          </a:p>
          <a:p>
            <a:pPr marL="173038" indent="-173038" eaLnBrk="1" hangingPunct="1">
              <a:lnSpc>
                <a:spcPct val="80000"/>
              </a:lnSpc>
            </a:pPr>
            <a:r>
              <a:rPr lang="el-GR" altLang="el-GR" sz="2000" b="1" dirty="0"/>
              <a:t>Η χρήση του CSMA/CD σε δίκτυα αυστηρού πραγματικού χρόνου είναι απαγορευτική λόγω της μη ντετερμινιστικής συμπεριφοράς του πρωτοκόλλου. </a:t>
            </a:r>
          </a:p>
          <a:p>
            <a:pPr marL="173038" indent="-173038" eaLnBrk="1" hangingPunct="1">
              <a:lnSpc>
                <a:spcPct val="80000"/>
              </a:lnSpc>
            </a:pPr>
            <a:r>
              <a:rPr lang="el-GR" altLang="el-GR" sz="2000" b="1" dirty="0"/>
              <a:t>Το CSMA/CD δεν παρέχει τη δυνατότητα υποστήριξης κίνησης με διαφορετικές προτεραιότητες. </a:t>
            </a:r>
          </a:p>
        </p:txBody>
      </p:sp>
    </p:spTree>
    <p:extLst>
      <p:ext uri="{BB962C8B-B14F-4D97-AF65-F5344CB8AC3E}">
        <p14:creationId xmlns:p14="http://schemas.microsoft.com/office/powerpoint/2010/main" val="3980512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arn(inHorizontal)">
                                      <p:cBhvr>
                                        <p:cTn id="7" dur="500"/>
                                        <p:tgtEl>
                                          <p:spTgt spid="20483">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barn(inHorizontal)">
                                      <p:cBhvr>
                                        <p:cTn id="10" dur="500"/>
                                        <p:tgtEl>
                                          <p:spTgt spid="20483">
                                            <p:txEl>
                                              <p:pRg st="1" end="1"/>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barn(inHorizontal)">
                                      <p:cBhvr>
                                        <p:cTn id="13" dur="500"/>
                                        <p:tgtEl>
                                          <p:spTgt spid="20483">
                                            <p:txEl>
                                              <p:pRg st="2" end="2"/>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barn(inHorizontal)">
                                      <p:cBhvr>
                                        <p:cTn id="16" dur="500"/>
                                        <p:tgtEl>
                                          <p:spTgt spid="2048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0483">
                                            <p:txEl>
                                              <p:pRg st="5" end="5"/>
                                            </p:txEl>
                                          </p:spTgt>
                                        </p:tgtEl>
                                        <p:attrNameLst>
                                          <p:attrName>style.visibility</p:attrName>
                                        </p:attrNameLst>
                                      </p:cBhvr>
                                      <p:to>
                                        <p:strVal val="visible"/>
                                      </p:to>
                                    </p:set>
                                    <p:animEffect transition="in" filter="barn(inHorizontal)">
                                      <p:cBhvr>
                                        <p:cTn id="21" dur="500"/>
                                        <p:tgtEl>
                                          <p:spTgt spid="20483">
                                            <p:txEl>
                                              <p:pRg st="5" end="5"/>
                                            </p:txEl>
                                          </p:spTgt>
                                        </p:tgtEl>
                                      </p:cBhvr>
                                    </p:animEffect>
                                  </p:childTnLst>
                                </p:cTn>
                              </p:par>
                              <p:par>
                                <p:cTn id="22" presetID="16" presetClass="entr" presetSubtype="26" fill="hold" nodeType="withEffect">
                                  <p:stCondLst>
                                    <p:cond delay="0"/>
                                  </p:stCondLst>
                                  <p:childTnLst>
                                    <p:set>
                                      <p:cBhvr>
                                        <p:cTn id="23" dur="1" fill="hold">
                                          <p:stCondLst>
                                            <p:cond delay="0"/>
                                          </p:stCondLst>
                                        </p:cTn>
                                        <p:tgtEl>
                                          <p:spTgt spid="20483">
                                            <p:txEl>
                                              <p:pRg st="6" end="6"/>
                                            </p:txEl>
                                          </p:spTgt>
                                        </p:tgtEl>
                                        <p:attrNameLst>
                                          <p:attrName>style.visibility</p:attrName>
                                        </p:attrNameLst>
                                      </p:cBhvr>
                                      <p:to>
                                        <p:strVal val="visible"/>
                                      </p:to>
                                    </p:set>
                                    <p:animEffect transition="in" filter="barn(inHorizontal)">
                                      <p:cBhvr>
                                        <p:cTn id="24" dur="500"/>
                                        <p:tgtEl>
                                          <p:spTgt spid="20483">
                                            <p:txEl>
                                              <p:pRg st="6" end="6"/>
                                            </p:txEl>
                                          </p:spTgt>
                                        </p:tgtEl>
                                      </p:cBhvr>
                                    </p:animEffect>
                                  </p:childTnLst>
                                </p:cTn>
                              </p:par>
                              <p:par>
                                <p:cTn id="25" presetID="16" presetClass="entr" presetSubtype="26" fill="hold" nodeType="withEffect">
                                  <p:stCondLst>
                                    <p:cond delay="0"/>
                                  </p:stCondLst>
                                  <p:childTnLst>
                                    <p:set>
                                      <p:cBhvr>
                                        <p:cTn id="26" dur="1" fill="hold">
                                          <p:stCondLst>
                                            <p:cond delay="0"/>
                                          </p:stCondLst>
                                        </p:cTn>
                                        <p:tgtEl>
                                          <p:spTgt spid="20483">
                                            <p:txEl>
                                              <p:pRg st="7" end="7"/>
                                            </p:txEl>
                                          </p:spTgt>
                                        </p:tgtEl>
                                        <p:attrNameLst>
                                          <p:attrName>style.visibility</p:attrName>
                                        </p:attrNameLst>
                                      </p:cBhvr>
                                      <p:to>
                                        <p:strVal val="visible"/>
                                      </p:to>
                                    </p:set>
                                    <p:animEffect transition="in" filter="barn(inHorizontal)">
                                      <p:cBhvr>
                                        <p:cTn id="27" dur="500"/>
                                        <p:tgtEl>
                                          <p:spTgt spid="20483">
                                            <p:txEl>
                                              <p:pRg st="7" end="7"/>
                                            </p:txEl>
                                          </p:spTgt>
                                        </p:tgtEl>
                                      </p:cBhvr>
                                    </p:animEffect>
                                  </p:childTnLst>
                                </p:cTn>
                              </p:par>
                              <p:par>
                                <p:cTn id="28" presetID="16" presetClass="entr" presetSubtype="26" fill="hold" nodeType="withEffect">
                                  <p:stCondLst>
                                    <p:cond delay="0"/>
                                  </p:stCondLst>
                                  <p:childTnLst>
                                    <p:set>
                                      <p:cBhvr>
                                        <p:cTn id="29" dur="1" fill="hold">
                                          <p:stCondLst>
                                            <p:cond delay="0"/>
                                          </p:stCondLst>
                                        </p:cTn>
                                        <p:tgtEl>
                                          <p:spTgt spid="20483">
                                            <p:txEl>
                                              <p:pRg st="8" end="8"/>
                                            </p:txEl>
                                          </p:spTgt>
                                        </p:tgtEl>
                                        <p:attrNameLst>
                                          <p:attrName>style.visibility</p:attrName>
                                        </p:attrNameLst>
                                      </p:cBhvr>
                                      <p:to>
                                        <p:strVal val="visible"/>
                                      </p:to>
                                    </p:set>
                                    <p:animEffect transition="in" filter="barn(inHorizontal)">
                                      <p:cBhvr>
                                        <p:cTn id="30" dur="5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954087" y="1240572"/>
            <a:ext cx="7961313" cy="4093428"/>
          </a:xfrm>
          <a:prstGeom prst="rect">
            <a:avLst/>
          </a:prstGeom>
          <a:noFill/>
          <a:ln w="9525">
            <a:noFill/>
            <a:miter lim="800000"/>
            <a:headEnd/>
            <a:tailEnd/>
          </a:ln>
        </p:spPr>
        <p:txBody>
          <a:bodyPr wrap="square">
            <a:spAutoFit/>
          </a:bodyPr>
          <a:lstStyle/>
          <a:p>
            <a:pPr algn="ctr" eaLnBrk="1" hangingPunct="1">
              <a:defRPr/>
            </a:pPr>
            <a:r>
              <a:rPr lang="en-US" sz="6000" b="1" dirty="0">
                <a:solidFill>
                  <a:srgbClr val="000000"/>
                </a:solidFill>
              </a:rPr>
              <a:t>Internet of Things</a:t>
            </a:r>
            <a:r>
              <a:rPr lang="el-GR" sz="6000" b="1" dirty="0">
                <a:solidFill>
                  <a:srgbClr val="000000"/>
                </a:solidFill>
              </a:rPr>
              <a:t> (</a:t>
            </a:r>
            <a:r>
              <a:rPr lang="el-GR" sz="6000" b="1" dirty="0" err="1">
                <a:solidFill>
                  <a:srgbClr val="000000"/>
                </a:solidFill>
              </a:rPr>
              <a:t>ΙοΤ</a:t>
            </a:r>
            <a:r>
              <a:rPr lang="el-GR" sz="6000" b="1" dirty="0">
                <a:solidFill>
                  <a:srgbClr val="000000"/>
                </a:solidFill>
              </a:rPr>
              <a:t>)</a:t>
            </a:r>
            <a:endParaRPr lang="en-US" sz="6000" b="1" dirty="0">
              <a:solidFill>
                <a:srgbClr val="000000"/>
              </a:solidFill>
            </a:endParaRPr>
          </a:p>
          <a:p>
            <a:pPr algn="ctr" eaLnBrk="1" hangingPunct="1">
              <a:defRPr/>
            </a:pPr>
            <a:r>
              <a:rPr lang="el-GR" sz="4000" b="1" dirty="0">
                <a:solidFill>
                  <a:srgbClr val="000000"/>
                </a:solidFill>
              </a:rPr>
              <a:t>…ως παράδειγμα ενός Κατανεμημένου </a:t>
            </a:r>
            <a:r>
              <a:rPr lang="el-GR" sz="4000" b="1" dirty="0" err="1">
                <a:solidFill>
                  <a:srgbClr val="000000"/>
                </a:solidFill>
              </a:rPr>
              <a:t>Κυβερνοσυστήματος</a:t>
            </a:r>
            <a:r>
              <a:rPr lang="el-GR" sz="4000" b="1" dirty="0">
                <a:solidFill>
                  <a:srgbClr val="000000"/>
                </a:solidFill>
              </a:rPr>
              <a:t> Πραγματικού Χρόνου (όπως το Κατανεμημένο Ενεργειακό Σύστημα)</a:t>
            </a:r>
          </a:p>
        </p:txBody>
      </p:sp>
    </p:spTree>
    <p:extLst>
      <p:ext uri="{BB962C8B-B14F-4D97-AF65-F5344CB8AC3E}">
        <p14:creationId xmlns:p14="http://schemas.microsoft.com/office/powerpoint/2010/main" val="469445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47825" y="381000"/>
            <a:ext cx="6429375" cy="5656262"/>
            <a:chOff x="1500188" y="995363"/>
            <a:chExt cx="6429375" cy="5656262"/>
          </a:xfrm>
        </p:grpSpPr>
        <p:grpSp>
          <p:nvGrpSpPr>
            <p:cNvPr id="60421" name="Group 8"/>
            <p:cNvGrpSpPr>
              <a:grpSpLocks/>
            </p:cNvGrpSpPr>
            <p:nvPr/>
          </p:nvGrpSpPr>
          <p:grpSpPr bwMode="auto">
            <a:xfrm>
              <a:off x="1500188" y="1604963"/>
              <a:ext cx="6429375" cy="5046662"/>
              <a:chOff x="1500166" y="1604963"/>
              <a:chExt cx="6429420" cy="5046041"/>
            </a:xfrm>
          </p:grpSpPr>
          <p:pic>
            <p:nvPicPr>
              <p:cNvPr id="604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66" y="1604963"/>
                <a:ext cx="6429420" cy="504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7"/>
              <p:cNvSpPr txBox="1">
                <a:spLocks noChangeArrowheads="1"/>
              </p:cNvSpPr>
              <p:nvPr/>
            </p:nvSpPr>
            <p:spPr bwMode="auto">
              <a:xfrm>
                <a:off x="2214546" y="6143644"/>
                <a:ext cx="7143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grpSp>
        <p:sp>
          <p:nvSpPr>
            <p:cNvPr id="2" name="Rectangle 1"/>
            <p:cNvSpPr/>
            <p:nvPr/>
          </p:nvSpPr>
          <p:spPr>
            <a:xfrm>
              <a:off x="1972169" y="995363"/>
              <a:ext cx="5609805" cy="584775"/>
            </a:xfrm>
            <a:prstGeom prst="rect">
              <a:avLst/>
            </a:prstGeom>
            <a:solidFill>
              <a:schemeClr val="bg1"/>
            </a:solidFill>
          </p:spPr>
          <p:txBody>
            <a:bodyPr wrap="none">
              <a:spAutoFit/>
            </a:bodyPr>
            <a:lstStyle/>
            <a:p>
              <a:pPr algn="ctr"/>
              <a:r>
                <a:rPr lang="el-GR" altLang="el-GR" sz="3200" b="1" dirty="0"/>
                <a:t>The </a:t>
              </a:r>
              <a:r>
                <a:rPr lang="en-US" altLang="el-GR" sz="3200" b="1" dirty="0"/>
                <a:t>Technology </a:t>
              </a:r>
              <a:r>
                <a:rPr lang="el-GR" altLang="el-GR" sz="3200" b="1" dirty="0"/>
                <a:t>R</a:t>
              </a:r>
              <a:r>
                <a:rPr lang="en-US" altLang="el-GR" sz="3200" b="1" dirty="0" err="1"/>
                <a:t>oadmap</a:t>
              </a:r>
              <a:r>
                <a:rPr lang="en-US" altLang="el-GR" sz="3200" b="1" dirty="0"/>
                <a:t> of </a:t>
              </a:r>
              <a:r>
                <a:rPr lang="en-US" altLang="el-GR" sz="3200" b="1" dirty="0" err="1"/>
                <a:t>IoT</a:t>
              </a:r>
              <a:endParaRPr lang="el-GR" altLang="el-GR" sz="3200" b="1" dirty="0"/>
            </a:p>
          </p:txBody>
        </p:sp>
      </p:grpSp>
    </p:spTree>
    <p:extLst>
      <p:ext uri="{BB962C8B-B14F-4D97-AF65-F5344CB8AC3E}">
        <p14:creationId xmlns:p14="http://schemas.microsoft.com/office/powerpoint/2010/main" val="3830751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9263" y="1377950"/>
            <a:ext cx="6357937" cy="4794250"/>
          </a:xfrm>
          <a:noFill/>
        </p:spPr>
      </p:pic>
      <p:sp>
        <p:nvSpPr>
          <p:cNvPr id="2" name="Rectangle 1"/>
          <p:cNvSpPr/>
          <p:nvPr/>
        </p:nvSpPr>
        <p:spPr>
          <a:xfrm>
            <a:off x="2119948" y="238780"/>
            <a:ext cx="5317225" cy="584775"/>
          </a:xfrm>
          <a:prstGeom prst="rect">
            <a:avLst/>
          </a:prstGeom>
          <a:solidFill>
            <a:schemeClr val="bg1"/>
          </a:solidFill>
        </p:spPr>
        <p:txBody>
          <a:bodyPr wrap="none">
            <a:spAutoFit/>
          </a:bodyPr>
          <a:lstStyle/>
          <a:p>
            <a:pPr algn="ctr"/>
            <a:r>
              <a:rPr lang="en-US" altLang="el-GR" sz="3200" b="1" dirty="0"/>
              <a:t>The system architecture of </a:t>
            </a:r>
            <a:r>
              <a:rPr lang="en-US" altLang="el-GR" sz="3200" b="1" dirty="0" err="1"/>
              <a:t>IoT</a:t>
            </a:r>
            <a:endParaRPr lang="el-GR" altLang="el-GR" sz="3200" b="1" dirty="0"/>
          </a:p>
        </p:txBody>
      </p:sp>
      <p:sp>
        <p:nvSpPr>
          <p:cNvPr id="3" name="Rounded Rectangle 2"/>
          <p:cNvSpPr/>
          <p:nvPr/>
        </p:nvSpPr>
        <p:spPr>
          <a:xfrm>
            <a:off x="1828800" y="1454150"/>
            <a:ext cx="5867400" cy="426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6015037" y="3305294"/>
            <a:ext cx="3962400" cy="369332"/>
          </a:xfrm>
          <a:prstGeom prst="rect">
            <a:avLst/>
          </a:prstGeom>
          <a:noFill/>
        </p:spPr>
        <p:txBody>
          <a:bodyPr wrap="square" rtlCol="0">
            <a:spAutoFit/>
          </a:bodyPr>
          <a:lstStyle/>
          <a:p>
            <a:pPr algn="ctr"/>
            <a:r>
              <a:rPr lang="el-GR" dirty="0">
                <a:solidFill>
                  <a:srgbClr val="FF0000"/>
                </a:solidFill>
              </a:rPr>
              <a:t>Real-Time Requirements              </a:t>
            </a:r>
            <a:endParaRPr lang="en-US" dirty="0">
              <a:solidFill>
                <a:srgbClr val="FF0000"/>
              </a:solidFill>
            </a:endParaRPr>
          </a:p>
        </p:txBody>
      </p:sp>
      <p:sp>
        <p:nvSpPr>
          <p:cNvPr id="6" name="TextBox 5"/>
          <p:cNvSpPr txBox="1"/>
          <p:nvPr/>
        </p:nvSpPr>
        <p:spPr>
          <a:xfrm>
            <a:off x="8105744" y="4806950"/>
            <a:ext cx="249709" cy="461665"/>
          </a:xfrm>
          <a:prstGeom prst="rect">
            <a:avLst/>
          </a:prstGeom>
          <a:noFill/>
        </p:spPr>
        <p:txBody>
          <a:bodyPr wrap="square" rtlCol="0">
            <a:spAutoFit/>
          </a:bodyPr>
          <a:lstStyle/>
          <a:p>
            <a:pPr algn="ctr"/>
            <a:r>
              <a:rPr lang="el-GR" sz="2400" dirty="0">
                <a:solidFill>
                  <a:srgbClr val="FF0000"/>
                </a:solidFill>
              </a:rPr>
              <a:t>+                                  </a:t>
            </a:r>
            <a:endParaRPr lang="en-US" sz="2400" dirty="0">
              <a:solidFill>
                <a:srgbClr val="FF0000"/>
              </a:solidFill>
            </a:endParaRPr>
          </a:p>
        </p:txBody>
      </p:sp>
      <p:sp>
        <p:nvSpPr>
          <p:cNvPr id="7" name="TextBox 6"/>
          <p:cNvSpPr txBox="1"/>
          <p:nvPr/>
        </p:nvSpPr>
        <p:spPr>
          <a:xfrm>
            <a:off x="8105743" y="1835150"/>
            <a:ext cx="249709" cy="461665"/>
          </a:xfrm>
          <a:prstGeom prst="rect">
            <a:avLst/>
          </a:prstGeom>
          <a:noFill/>
        </p:spPr>
        <p:txBody>
          <a:bodyPr wrap="square" rtlCol="0">
            <a:spAutoFit/>
          </a:bodyPr>
          <a:lstStyle/>
          <a:p>
            <a:pPr algn="ctr"/>
            <a:r>
              <a:rPr lang="el-GR" sz="2400" dirty="0">
                <a:solidFill>
                  <a:srgbClr val="FF0000"/>
                </a:solidFill>
              </a:rPr>
              <a:t>-                                  </a:t>
            </a:r>
            <a:endParaRPr lang="en-US" sz="2400" dirty="0">
              <a:solidFill>
                <a:srgbClr val="FF0000"/>
              </a:solidFill>
            </a:endParaRPr>
          </a:p>
        </p:txBody>
      </p:sp>
      <p:cxnSp>
        <p:nvCxnSpPr>
          <p:cNvPr id="8" name="Straight Arrow Connector 7"/>
          <p:cNvCxnSpPr>
            <a:stCxn id="7" idx="2"/>
            <a:endCxn id="6" idx="0"/>
          </p:cNvCxnSpPr>
          <p:nvPr/>
        </p:nvCxnSpPr>
        <p:spPr>
          <a:xfrm>
            <a:off x="8230598" y="2296815"/>
            <a:ext cx="1" cy="251013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14600" y="5791200"/>
            <a:ext cx="464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37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F8CACB-ED4C-416B-9DA9-0308859160E1}"/>
              </a:ext>
            </a:extLst>
          </p:cNvPr>
          <p:cNvSpPr txBox="1"/>
          <p:nvPr/>
        </p:nvSpPr>
        <p:spPr>
          <a:xfrm>
            <a:off x="1219200" y="35004"/>
            <a:ext cx="7696200" cy="1107996"/>
          </a:xfrm>
          <a:prstGeom prst="rect">
            <a:avLst/>
          </a:prstGeom>
          <a:noFill/>
        </p:spPr>
        <p:txBody>
          <a:bodyPr wrap="square">
            <a:spAutoFit/>
          </a:bodyPr>
          <a:lstStyle/>
          <a:p>
            <a:pPr algn="ctr"/>
            <a:r>
              <a:rPr lang="el-GR" sz="2200" b="1" dirty="0" smtClean="0">
                <a:solidFill>
                  <a:srgbClr val="000000"/>
                </a:solidFill>
                <a:latin typeface="Calibri" panose="020F0502020204030204" pitchFamily="34" charset="0"/>
              </a:rPr>
              <a:t>Επικοινωνιακές –Δικτυακές Υποδομές των </a:t>
            </a:r>
            <a:r>
              <a:rPr lang="en-US" sz="2200" b="1" dirty="0" smtClean="0">
                <a:solidFill>
                  <a:srgbClr val="000000"/>
                </a:solidFill>
                <a:latin typeface="Calibri" panose="020F0502020204030204" pitchFamily="34" charset="0"/>
              </a:rPr>
              <a:t>Smart Grid</a:t>
            </a:r>
            <a:r>
              <a:rPr lang="en-US" sz="2200" b="1" dirty="0">
                <a:solidFill>
                  <a:srgbClr val="000000"/>
                </a:solidFill>
                <a:latin typeface="Calibri" panose="020F0502020204030204" pitchFamily="34" charset="0"/>
              </a:rPr>
              <a:t>s</a:t>
            </a:r>
            <a:endParaRPr lang="en-US" sz="2200" b="1" dirty="0" smtClean="0">
              <a:solidFill>
                <a:srgbClr val="000000"/>
              </a:solidFill>
              <a:latin typeface="Calibri" panose="020F0502020204030204" pitchFamily="34" charset="0"/>
            </a:endParaRPr>
          </a:p>
          <a:p>
            <a:pPr algn="ctr"/>
            <a:r>
              <a:rPr lang="el-GR" sz="2200" b="1" dirty="0" smtClean="0">
                <a:solidFill>
                  <a:srgbClr val="000000"/>
                </a:solidFill>
                <a:latin typeface="Calibri" panose="020F0502020204030204" pitchFamily="34" charset="0"/>
              </a:rPr>
              <a:t>για Διάφορα Πεδία (εγκαταστάσεις τελικών χρηστών</a:t>
            </a:r>
            <a:r>
              <a:rPr lang="en-US" sz="2200" b="1" i="0" u="none" strike="noStrike" baseline="0" dirty="0" smtClean="0">
                <a:solidFill>
                  <a:srgbClr val="000000"/>
                </a:solidFill>
                <a:latin typeface="Calibri" panose="020F0502020204030204" pitchFamily="34" charset="0"/>
              </a:rPr>
              <a:t>, </a:t>
            </a:r>
            <a:r>
              <a:rPr lang="el-GR" sz="2200" b="1" i="0" u="none" strike="noStrike" baseline="0" dirty="0" smtClean="0">
                <a:solidFill>
                  <a:srgbClr val="000000"/>
                </a:solidFill>
                <a:latin typeface="Calibri" panose="020F0502020204030204" pitchFamily="34" charset="0"/>
              </a:rPr>
              <a:t>πλάγματα-δίκτυα μεταφοράς,</a:t>
            </a:r>
            <a:r>
              <a:rPr lang="el-GR" sz="2200" b="1" i="0" u="none" strike="noStrike" dirty="0" smtClean="0">
                <a:solidFill>
                  <a:srgbClr val="000000"/>
                </a:solidFill>
                <a:latin typeface="Calibri" panose="020F0502020204030204" pitchFamily="34" charset="0"/>
              </a:rPr>
              <a:t> διανομής, παραγωγής</a:t>
            </a:r>
            <a:r>
              <a:rPr lang="en-US" sz="2200" b="1" i="0" u="none" strike="noStrike" baseline="0" dirty="0" smtClean="0">
                <a:solidFill>
                  <a:srgbClr val="000000"/>
                </a:solidFill>
                <a:latin typeface="Calibri" panose="020F0502020204030204" pitchFamily="34" charset="0"/>
              </a:rPr>
              <a:t> </a:t>
            </a:r>
            <a:endParaRPr lang="el-GR" sz="2200" b="1" dirty="0"/>
          </a:p>
        </p:txBody>
      </p:sp>
      <p:grpSp>
        <p:nvGrpSpPr>
          <p:cNvPr id="24" name="Group 23">
            <a:extLst>
              <a:ext uri="{FF2B5EF4-FFF2-40B4-BE49-F238E27FC236}">
                <a16:creationId xmlns:a16="http://schemas.microsoft.com/office/drawing/2014/main" id="{30AF3E8A-EF72-43F7-9A9E-96A5B53BA8EC}"/>
              </a:ext>
            </a:extLst>
          </p:cNvPr>
          <p:cNvGrpSpPr/>
          <p:nvPr/>
        </p:nvGrpSpPr>
        <p:grpSpPr>
          <a:xfrm>
            <a:off x="914400" y="1342201"/>
            <a:ext cx="8229600" cy="5515799"/>
            <a:chOff x="914400" y="1342201"/>
            <a:chExt cx="8229600" cy="5515799"/>
          </a:xfrm>
        </p:grpSpPr>
        <p:grpSp>
          <p:nvGrpSpPr>
            <p:cNvPr id="5" name="Group 4">
              <a:extLst>
                <a:ext uri="{FF2B5EF4-FFF2-40B4-BE49-F238E27FC236}">
                  <a16:creationId xmlns:a16="http://schemas.microsoft.com/office/drawing/2014/main" id="{6A3A193C-E438-42D8-A8DB-89C97748A188}"/>
                </a:ext>
              </a:extLst>
            </p:cNvPr>
            <p:cNvGrpSpPr/>
            <p:nvPr/>
          </p:nvGrpSpPr>
          <p:grpSpPr>
            <a:xfrm>
              <a:off x="914400" y="1342201"/>
              <a:ext cx="8229600" cy="5515799"/>
              <a:chOff x="914400" y="977533"/>
              <a:chExt cx="8229600" cy="5515799"/>
            </a:xfrm>
          </p:grpSpPr>
          <p:pic>
            <p:nvPicPr>
              <p:cNvPr id="3" name="Picture 2">
                <a:extLst>
                  <a:ext uri="{FF2B5EF4-FFF2-40B4-BE49-F238E27FC236}">
                    <a16:creationId xmlns:a16="http://schemas.microsoft.com/office/drawing/2014/main" id="{0C61BF8D-3DFB-4531-BD75-C08961566FE6}"/>
                  </a:ext>
                </a:extLst>
              </p:cNvPr>
              <p:cNvPicPr>
                <a:picLocks noChangeAspect="1"/>
              </p:cNvPicPr>
              <p:nvPr/>
            </p:nvPicPr>
            <p:blipFill>
              <a:blip r:embed="rId2"/>
              <a:stretch>
                <a:fillRect/>
              </a:stretch>
            </p:blipFill>
            <p:spPr>
              <a:xfrm>
                <a:off x="914400" y="977533"/>
                <a:ext cx="8229600" cy="5515799"/>
              </a:xfrm>
              <a:prstGeom prst="rect">
                <a:avLst/>
              </a:prstGeom>
            </p:spPr>
          </p:pic>
          <p:sp>
            <p:nvSpPr>
              <p:cNvPr id="4" name="Rectangle 3">
                <a:extLst>
                  <a:ext uri="{FF2B5EF4-FFF2-40B4-BE49-F238E27FC236}">
                    <a16:creationId xmlns:a16="http://schemas.microsoft.com/office/drawing/2014/main" id="{08370539-0D5E-447A-8437-E9B14B18D22D}"/>
                  </a:ext>
                </a:extLst>
              </p:cNvPr>
              <p:cNvSpPr/>
              <p:nvPr/>
            </p:nvSpPr>
            <p:spPr>
              <a:xfrm>
                <a:off x="2743200" y="9906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 name="Oval 7">
              <a:extLst>
                <a:ext uri="{FF2B5EF4-FFF2-40B4-BE49-F238E27FC236}">
                  <a16:creationId xmlns:a16="http://schemas.microsoft.com/office/drawing/2014/main" id="{70259D3C-4CA4-4EC8-836B-4E280F6E3777}"/>
                </a:ext>
              </a:extLst>
            </p:cNvPr>
            <p:cNvSpPr/>
            <p:nvPr/>
          </p:nvSpPr>
          <p:spPr>
            <a:xfrm>
              <a:off x="1752600" y="3733800"/>
              <a:ext cx="2362200" cy="4572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a:extLst>
                <a:ext uri="{FF2B5EF4-FFF2-40B4-BE49-F238E27FC236}">
                  <a16:creationId xmlns:a16="http://schemas.microsoft.com/office/drawing/2014/main" id="{5C42E3B9-0330-420D-B179-C9A399DEDA31}"/>
                </a:ext>
              </a:extLst>
            </p:cNvPr>
            <p:cNvSpPr/>
            <p:nvPr/>
          </p:nvSpPr>
          <p:spPr>
            <a:xfrm>
              <a:off x="4876800" y="3657600"/>
              <a:ext cx="2209800" cy="13716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12">
              <a:extLst>
                <a:ext uri="{FF2B5EF4-FFF2-40B4-BE49-F238E27FC236}">
                  <a16:creationId xmlns:a16="http://schemas.microsoft.com/office/drawing/2014/main" id="{221D4684-B4F8-42D0-9813-66EC043D2A96}"/>
                </a:ext>
              </a:extLst>
            </p:cNvPr>
            <p:cNvSpPr/>
            <p:nvPr/>
          </p:nvSpPr>
          <p:spPr>
            <a:xfrm>
              <a:off x="7086600" y="3276600"/>
              <a:ext cx="1676400" cy="13716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03DF6E70-6827-4A51-9744-C8E040D2C283}"/>
                </a:ext>
              </a:extLst>
            </p:cNvPr>
            <p:cNvSpPr txBox="1"/>
            <p:nvPr/>
          </p:nvSpPr>
          <p:spPr>
            <a:xfrm>
              <a:off x="2133600" y="4572000"/>
              <a:ext cx="1981200" cy="369332"/>
            </a:xfrm>
            <a:prstGeom prst="rect">
              <a:avLst/>
            </a:prstGeom>
            <a:noFill/>
          </p:spPr>
          <p:txBody>
            <a:bodyPr wrap="square" rtlCol="0">
              <a:spAutoFit/>
            </a:bodyPr>
            <a:lstStyle/>
            <a:p>
              <a:r>
                <a:rPr lang="el-GR" b="1" dirty="0">
                  <a:solidFill>
                    <a:srgbClr val="FF0000"/>
                  </a:solidFill>
                </a:rPr>
                <a:t>Δικτυακές Δομές</a:t>
              </a:r>
            </a:p>
          </p:txBody>
        </p:sp>
        <p:cxnSp>
          <p:nvCxnSpPr>
            <p:cNvPr id="16" name="Straight Arrow Connector 15">
              <a:extLst>
                <a:ext uri="{FF2B5EF4-FFF2-40B4-BE49-F238E27FC236}">
                  <a16:creationId xmlns:a16="http://schemas.microsoft.com/office/drawing/2014/main" id="{1C4C282A-5E85-4790-8515-0C920975EA1B}"/>
                </a:ext>
              </a:extLst>
            </p:cNvPr>
            <p:cNvCxnSpPr/>
            <p:nvPr/>
          </p:nvCxnSpPr>
          <p:spPr>
            <a:xfrm flipV="1">
              <a:off x="3124200" y="4191000"/>
              <a:ext cx="152400" cy="381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53A1B0D-9533-49AA-9677-EA9792D08CED}"/>
                </a:ext>
              </a:extLst>
            </p:cNvPr>
            <p:cNvCxnSpPr>
              <a:cxnSpLocks/>
            </p:cNvCxnSpPr>
            <p:nvPr/>
          </p:nvCxnSpPr>
          <p:spPr>
            <a:xfrm>
              <a:off x="3124200" y="4572000"/>
              <a:ext cx="43434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675D9E4-7E3A-4F1E-9002-545731C84BA1}"/>
                </a:ext>
              </a:extLst>
            </p:cNvPr>
            <p:cNvCxnSpPr>
              <a:cxnSpLocks/>
              <a:stCxn id="14" idx="0"/>
            </p:cNvCxnSpPr>
            <p:nvPr/>
          </p:nvCxnSpPr>
          <p:spPr>
            <a:xfrm flipV="1">
              <a:off x="3124200" y="4202668"/>
              <a:ext cx="1752600" cy="3693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914400" y="1143000"/>
            <a:ext cx="8153400" cy="246221"/>
          </a:xfrm>
          <a:prstGeom prst="rect">
            <a:avLst/>
          </a:prstGeom>
          <a:solidFill>
            <a:schemeClr val="bg1"/>
          </a:solidFill>
          <a:ln>
            <a:solidFill>
              <a:srgbClr val="FF0000"/>
            </a:solidFill>
          </a:ln>
        </p:spPr>
        <p:txBody>
          <a:bodyPr wrap="square" rtlCol="0">
            <a:spAutoFit/>
          </a:bodyPr>
          <a:lstStyle/>
          <a:p>
            <a:r>
              <a:rPr lang="en-US" sz="1000" dirty="0"/>
              <a:t>Backhaul in communication networks </a:t>
            </a:r>
            <a:r>
              <a:rPr lang="en-US" sz="1000" dirty="0" smtClean="0"/>
              <a:t>is </a:t>
            </a:r>
            <a:r>
              <a:rPr lang="en-US" sz="1000" dirty="0"/>
              <a:t>the part of the network that connects the core or backbone network to the small subnetworks at the </a:t>
            </a:r>
            <a:r>
              <a:rPr lang="en-US" sz="1000" dirty="0" smtClean="0"/>
              <a:t>edge. </a:t>
            </a:r>
            <a:endParaRPr lang="en-US" sz="1000" dirty="0"/>
          </a:p>
        </p:txBody>
      </p:sp>
      <p:cxnSp>
        <p:nvCxnSpPr>
          <p:cNvPr id="15" name="Straight Arrow Connector 14">
            <a:extLst>
              <a:ext uri="{FF2B5EF4-FFF2-40B4-BE49-F238E27FC236}">
                <a16:creationId xmlns:a16="http://schemas.microsoft.com/office/drawing/2014/main" id="{A675D9E4-7E3A-4F1E-9002-545731C84BA1}"/>
              </a:ext>
            </a:extLst>
          </p:cNvPr>
          <p:cNvCxnSpPr>
            <a:cxnSpLocks/>
            <a:stCxn id="2" idx="2"/>
          </p:cNvCxnSpPr>
          <p:nvPr/>
        </p:nvCxnSpPr>
        <p:spPr>
          <a:xfrm flipH="1">
            <a:off x="4876800" y="1389221"/>
            <a:ext cx="114300" cy="1277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3288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153436"/>
            <a:ext cx="4680320" cy="523220"/>
          </a:xfrm>
          <a:prstGeom prst="rect">
            <a:avLst/>
          </a:prstGeom>
          <a:solidFill>
            <a:schemeClr val="bg1"/>
          </a:solidFill>
        </p:spPr>
        <p:txBody>
          <a:bodyPr wrap="none">
            <a:spAutoFit/>
          </a:bodyPr>
          <a:lstStyle/>
          <a:p>
            <a:pPr algn="ctr"/>
            <a:r>
              <a:rPr lang="en-US" altLang="el-GR" sz="2800" b="1" dirty="0"/>
              <a:t>The system architecture of </a:t>
            </a:r>
            <a:r>
              <a:rPr lang="en-US" altLang="el-GR" sz="2800" b="1" dirty="0" err="1"/>
              <a:t>IoT</a:t>
            </a:r>
            <a:endParaRPr lang="el-GR" altLang="el-GR" sz="2800" b="1" dirty="0"/>
          </a:p>
        </p:txBody>
      </p:sp>
      <p:grpSp>
        <p:nvGrpSpPr>
          <p:cNvPr id="4" name="Group 3"/>
          <p:cNvGrpSpPr/>
          <p:nvPr/>
        </p:nvGrpSpPr>
        <p:grpSpPr>
          <a:xfrm>
            <a:off x="785813" y="685800"/>
            <a:ext cx="8281987" cy="4572000"/>
            <a:chOff x="785813" y="685800"/>
            <a:chExt cx="8281987" cy="4572000"/>
          </a:xfrm>
        </p:grpSpPr>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685800"/>
              <a:ext cx="82819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02746" y="3352800"/>
              <a:ext cx="2931054" cy="16764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777067" y="4650842"/>
            <a:ext cx="2023533" cy="1100889"/>
            <a:chOff x="2777067" y="4650842"/>
            <a:chExt cx="2023533" cy="1100889"/>
          </a:xfrm>
        </p:grpSpPr>
        <p:sp>
          <p:nvSpPr>
            <p:cNvPr id="5" name="TextBox 4"/>
            <p:cNvSpPr txBox="1"/>
            <p:nvPr/>
          </p:nvSpPr>
          <p:spPr>
            <a:xfrm>
              <a:off x="3429000" y="5105400"/>
              <a:ext cx="1371600" cy="646331"/>
            </a:xfrm>
            <a:prstGeom prst="rect">
              <a:avLst/>
            </a:prstGeom>
            <a:noFill/>
          </p:spPr>
          <p:txBody>
            <a:bodyPr wrap="square" rtlCol="0">
              <a:spAutoFit/>
            </a:bodyPr>
            <a:lstStyle/>
            <a:p>
              <a:pPr algn="ctr"/>
              <a:r>
                <a:rPr lang="en-US" b="1" dirty="0">
                  <a:solidFill>
                    <a:srgbClr val="FF0000"/>
                  </a:solidFill>
                </a:rPr>
                <a:t>The “Things”</a:t>
              </a:r>
            </a:p>
          </p:txBody>
        </p:sp>
        <p:cxnSp>
          <p:nvCxnSpPr>
            <p:cNvPr id="7" name="Straight Arrow Connector 6"/>
            <p:cNvCxnSpPr/>
            <p:nvPr/>
          </p:nvCxnSpPr>
          <p:spPr>
            <a:xfrm flipH="1" flipV="1">
              <a:off x="2777067" y="4686300"/>
              <a:ext cx="1109133" cy="530487"/>
            </a:xfrm>
            <a:prstGeom prst="straightConnector1">
              <a:avLst/>
            </a:prstGeom>
            <a:ln w="127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24767" y="4650842"/>
              <a:ext cx="309033" cy="0"/>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85801" y="5144869"/>
            <a:ext cx="2438400" cy="523220"/>
          </a:xfrm>
          <a:prstGeom prst="rect">
            <a:avLst/>
          </a:prstGeom>
          <a:noFill/>
        </p:spPr>
        <p:txBody>
          <a:bodyPr wrap="square" rtlCol="0">
            <a:spAutoFit/>
          </a:bodyPr>
          <a:lstStyle/>
          <a:p>
            <a:pPr algn="ctr"/>
            <a:r>
              <a:rPr lang="en-US" sz="1400" b="1" dirty="0">
                <a:solidFill>
                  <a:srgbClr val="FF0000"/>
                </a:solidFill>
              </a:rPr>
              <a:t>The Communications between the “Things”</a:t>
            </a:r>
          </a:p>
        </p:txBody>
      </p:sp>
      <p:sp>
        <p:nvSpPr>
          <p:cNvPr id="11" name="Freeform 10"/>
          <p:cNvSpPr/>
          <p:nvPr/>
        </p:nvSpPr>
        <p:spPr>
          <a:xfrm>
            <a:off x="822213" y="4301067"/>
            <a:ext cx="777988" cy="956733"/>
          </a:xfrm>
          <a:custGeom>
            <a:avLst/>
            <a:gdLst>
              <a:gd name="connsiteX0" fmla="*/ 820320 w 820320"/>
              <a:gd name="connsiteY0" fmla="*/ 1744133 h 1744133"/>
              <a:gd name="connsiteX1" fmla="*/ 66787 w 820320"/>
              <a:gd name="connsiteY1" fmla="*/ 880533 h 1744133"/>
              <a:gd name="connsiteX2" fmla="*/ 109120 w 820320"/>
              <a:gd name="connsiteY2" fmla="*/ 186266 h 1744133"/>
              <a:gd name="connsiteX3" fmla="*/ 701787 w 820320"/>
              <a:gd name="connsiteY3" fmla="*/ 0 h 1744133"/>
            </a:gdLst>
            <a:ahLst/>
            <a:cxnLst>
              <a:cxn ang="0">
                <a:pos x="connsiteX0" y="connsiteY0"/>
              </a:cxn>
              <a:cxn ang="0">
                <a:pos x="connsiteX1" y="connsiteY1"/>
              </a:cxn>
              <a:cxn ang="0">
                <a:pos x="connsiteX2" y="connsiteY2"/>
              </a:cxn>
              <a:cxn ang="0">
                <a:pos x="connsiteX3" y="connsiteY3"/>
              </a:cxn>
            </a:cxnLst>
            <a:rect l="l" t="t" r="r" b="b"/>
            <a:pathLst>
              <a:path w="820320" h="1744133">
                <a:moveTo>
                  <a:pt x="820320" y="1744133"/>
                </a:moveTo>
                <a:cubicBezTo>
                  <a:pt x="502820" y="1442155"/>
                  <a:pt x="185320" y="1140177"/>
                  <a:pt x="66787" y="880533"/>
                </a:cubicBezTo>
                <a:cubicBezTo>
                  <a:pt x="-51746" y="620889"/>
                  <a:pt x="3287" y="333021"/>
                  <a:pt x="109120" y="186266"/>
                </a:cubicBezTo>
                <a:cubicBezTo>
                  <a:pt x="214953" y="39510"/>
                  <a:pt x="458370" y="19755"/>
                  <a:pt x="701787" y="0"/>
                </a:cubicBezTo>
              </a:path>
            </a:pathLst>
          </a:custGeom>
          <a:noFill/>
          <a:ln w="12700">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4297885"/>
            <a:ext cx="1895475" cy="11123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1328" y="5486400"/>
            <a:ext cx="3752672" cy="1314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3" name="Straight Arrow Connector 22"/>
          <p:cNvCxnSpPr/>
          <p:nvPr/>
        </p:nvCxnSpPr>
        <p:spPr>
          <a:xfrm>
            <a:off x="3315229" y="4301067"/>
            <a:ext cx="309033" cy="0"/>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943600" y="4953000"/>
            <a:ext cx="228600" cy="527575"/>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934200" y="4297885"/>
            <a:ext cx="293158" cy="639503"/>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901637"/>
            <a:ext cx="4988454" cy="930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Freeform 26"/>
          <p:cNvSpPr/>
          <p:nvPr/>
        </p:nvSpPr>
        <p:spPr>
          <a:xfrm>
            <a:off x="2777067" y="3860800"/>
            <a:ext cx="2057399" cy="2023533"/>
          </a:xfrm>
          <a:custGeom>
            <a:avLst/>
            <a:gdLst>
              <a:gd name="connsiteX0" fmla="*/ 1701800 w 1701800"/>
              <a:gd name="connsiteY0" fmla="*/ 2023533 h 2023533"/>
              <a:gd name="connsiteX1" fmla="*/ 1583266 w 1701800"/>
              <a:gd name="connsiteY1" fmla="*/ 1422400 h 2023533"/>
              <a:gd name="connsiteX2" fmla="*/ 1075266 w 1701800"/>
              <a:gd name="connsiteY2" fmla="*/ 414867 h 2023533"/>
              <a:gd name="connsiteX3" fmla="*/ 279400 w 1701800"/>
              <a:gd name="connsiteY3" fmla="*/ 143933 h 2023533"/>
              <a:gd name="connsiteX4" fmla="*/ 0 w 1701800"/>
              <a:gd name="connsiteY4" fmla="*/ 0 h 202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2023533">
                <a:moveTo>
                  <a:pt x="1701800" y="2023533"/>
                </a:moveTo>
                <a:cubicBezTo>
                  <a:pt x="1694744" y="1857022"/>
                  <a:pt x="1687688" y="1690511"/>
                  <a:pt x="1583266" y="1422400"/>
                </a:cubicBezTo>
                <a:cubicBezTo>
                  <a:pt x="1478844" y="1154289"/>
                  <a:pt x="1292577" y="627945"/>
                  <a:pt x="1075266" y="414867"/>
                </a:cubicBezTo>
                <a:cubicBezTo>
                  <a:pt x="857955" y="201789"/>
                  <a:pt x="458611" y="213077"/>
                  <a:pt x="279400" y="143933"/>
                </a:cubicBezTo>
                <a:cubicBezTo>
                  <a:pt x="100189" y="74789"/>
                  <a:pt x="50094" y="37394"/>
                  <a:pt x="0" y="0"/>
                </a:cubicBezTo>
              </a:path>
            </a:pathLst>
          </a:custGeom>
          <a:noFill/>
          <a:ln w="12700">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3048000" y="3657600"/>
            <a:ext cx="838200" cy="0"/>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0346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6"/>
          <p:cNvSpPr txBox="1">
            <a:spLocks noChangeArrowheads="1"/>
          </p:cNvSpPr>
          <p:nvPr/>
        </p:nvSpPr>
        <p:spPr bwMode="auto">
          <a:xfrm>
            <a:off x="857250" y="1500188"/>
            <a:ext cx="428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sp>
        <p:nvSpPr>
          <p:cNvPr id="13320" name="TextBox 8"/>
          <p:cNvSpPr txBox="1">
            <a:spLocks noChangeArrowheads="1"/>
          </p:cNvSpPr>
          <p:nvPr/>
        </p:nvSpPr>
        <p:spPr bwMode="auto">
          <a:xfrm>
            <a:off x="865891" y="228601"/>
            <a:ext cx="412971" cy="343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sp>
        <p:nvSpPr>
          <p:cNvPr id="8" name="Rectangle 7"/>
          <p:cNvSpPr/>
          <p:nvPr/>
        </p:nvSpPr>
        <p:spPr>
          <a:xfrm>
            <a:off x="1592067" y="238780"/>
            <a:ext cx="6373027" cy="584775"/>
          </a:xfrm>
          <a:prstGeom prst="rect">
            <a:avLst/>
          </a:prstGeom>
          <a:solidFill>
            <a:schemeClr val="bg1"/>
          </a:solidFill>
        </p:spPr>
        <p:txBody>
          <a:bodyPr wrap="none">
            <a:spAutoFit/>
          </a:bodyPr>
          <a:lstStyle/>
          <a:p>
            <a:pPr algn="ctr"/>
            <a:r>
              <a:rPr lang="en-US" altLang="el-GR" sz="3200" b="1" dirty="0"/>
              <a:t>Functions of the Sensing Layer in </a:t>
            </a:r>
            <a:r>
              <a:rPr lang="en-US" altLang="el-GR" sz="3200" b="1" dirty="0" err="1"/>
              <a:t>IoT</a:t>
            </a:r>
            <a:endParaRPr lang="el-GR" altLang="el-GR" sz="3200" b="1" dirty="0"/>
          </a:p>
        </p:txBody>
      </p:sp>
      <p:pic>
        <p:nvPicPr>
          <p:cNvPr id="3" name="Picture 2"/>
          <p:cNvPicPr>
            <a:picLocks noChangeAspect="1"/>
          </p:cNvPicPr>
          <p:nvPr/>
        </p:nvPicPr>
        <p:blipFill>
          <a:blip r:embed="rId3"/>
          <a:stretch>
            <a:fillRect/>
          </a:stretch>
        </p:blipFill>
        <p:spPr>
          <a:xfrm>
            <a:off x="1571624" y="1447800"/>
            <a:ext cx="6810375" cy="3776663"/>
          </a:xfrm>
          <a:prstGeom prst="rect">
            <a:avLst/>
          </a:prstGeom>
        </p:spPr>
      </p:pic>
    </p:spTree>
    <p:extLst>
      <p:ext uri="{BB962C8B-B14F-4D97-AF65-F5344CB8AC3E}">
        <p14:creationId xmlns:p14="http://schemas.microsoft.com/office/powerpoint/2010/main" val="33927510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6"/>
          <p:cNvSpPr txBox="1">
            <a:spLocks noChangeArrowheads="1"/>
          </p:cNvSpPr>
          <p:nvPr/>
        </p:nvSpPr>
        <p:spPr bwMode="auto">
          <a:xfrm>
            <a:off x="1188446" y="1643061"/>
            <a:ext cx="342558" cy="369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sp>
        <p:nvSpPr>
          <p:cNvPr id="7" name="Rectangle 6"/>
          <p:cNvSpPr/>
          <p:nvPr/>
        </p:nvSpPr>
        <p:spPr>
          <a:xfrm>
            <a:off x="3044765" y="238780"/>
            <a:ext cx="3584635" cy="584775"/>
          </a:xfrm>
          <a:prstGeom prst="rect">
            <a:avLst/>
          </a:prstGeom>
          <a:solidFill>
            <a:schemeClr val="bg1"/>
          </a:solidFill>
        </p:spPr>
        <p:txBody>
          <a:bodyPr wrap="none">
            <a:spAutoFit/>
          </a:bodyPr>
          <a:lstStyle/>
          <a:p>
            <a:pPr algn="ctr"/>
            <a:r>
              <a:rPr lang="en-US" altLang="el-GR" sz="3200" b="1" dirty="0"/>
              <a:t>The Evolution of </a:t>
            </a:r>
            <a:r>
              <a:rPr lang="en-US" altLang="el-GR" sz="3200" b="1" dirty="0" err="1"/>
              <a:t>IoT</a:t>
            </a:r>
            <a:endParaRPr lang="el-GR" altLang="el-GR" sz="3200" b="1" dirty="0"/>
          </a:p>
        </p:txBody>
      </p:sp>
      <p:pic>
        <p:nvPicPr>
          <p:cNvPr id="4" name="Picture 3"/>
          <p:cNvPicPr>
            <a:picLocks noChangeAspect="1"/>
          </p:cNvPicPr>
          <p:nvPr/>
        </p:nvPicPr>
        <p:blipFill>
          <a:blip r:embed="rId3"/>
          <a:stretch>
            <a:fillRect/>
          </a:stretch>
        </p:blipFill>
        <p:spPr>
          <a:xfrm>
            <a:off x="1447800" y="1219199"/>
            <a:ext cx="6781800" cy="5553213"/>
          </a:xfrm>
          <a:prstGeom prst="rect">
            <a:avLst/>
          </a:prstGeom>
          <a:ln>
            <a:solidFill>
              <a:schemeClr val="accent1">
                <a:shade val="50000"/>
              </a:schemeClr>
            </a:solidFill>
          </a:ln>
        </p:spPr>
      </p:pic>
    </p:spTree>
    <p:extLst>
      <p:ext uri="{BB962C8B-B14F-4D97-AF65-F5344CB8AC3E}">
        <p14:creationId xmlns:p14="http://schemas.microsoft.com/office/powerpoint/2010/main" val="21638662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84405" y="1447800"/>
            <a:ext cx="7930995" cy="3487738"/>
          </a:xfrm>
          <a:noFill/>
          <a:ln w="38100">
            <a:solidFill>
              <a:schemeClr val="tx1"/>
            </a:solidFill>
            <a:miter lim="800000"/>
            <a:headEnd/>
            <a:tailEnd/>
          </a:ln>
        </p:spPr>
      </p:pic>
      <p:sp>
        <p:nvSpPr>
          <p:cNvPr id="3" name="Rectangle 2"/>
          <p:cNvSpPr/>
          <p:nvPr/>
        </p:nvSpPr>
        <p:spPr>
          <a:xfrm>
            <a:off x="2293861" y="238780"/>
            <a:ext cx="4969438" cy="584775"/>
          </a:xfrm>
          <a:prstGeom prst="rect">
            <a:avLst/>
          </a:prstGeom>
          <a:solidFill>
            <a:schemeClr val="bg1"/>
          </a:solidFill>
        </p:spPr>
        <p:txBody>
          <a:bodyPr wrap="none">
            <a:spAutoFit/>
          </a:bodyPr>
          <a:lstStyle/>
          <a:p>
            <a:pPr algn="ctr"/>
            <a:r>
              <a:rPr lang="en-US" altLang="el-GR" sz="3200" b="1" dirty="0"/>
              <a:t>Enabling Technologies in </a:t>
            </a:r>
            <a:r>
              <a:rPr lang="en-US" altLang="el-GR" sz="3200" b="1" dirty="0" err="1"/>
              <a:t>IoT</a:t>
            </a:r>
            <a:endParaRPr lang="el-GR" altLang="el-GR" sz="3200" b="1" dirty="0"/>
          </a:p>
        </p:txBody>
      </p:sp>
      <p:sp>
        <p:nvSpPr>
          <p:cNvPr id="2" name="Rectangle 1"/>
          <p:cNvSpPr/>
          <p:nvPr/>
        </p:nvSpPr>
        <p:spPr>
          <a:xfrm>
            <a:off x="1066800" y="4572000"/>
            <a:ext cx="4114800" cy="36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7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6"/>
          <p:cNvSpPr txBox="1">
            <a:spLocks noChangeArrowheads="1"/>
          </p:cNvSpPr>
          <p:nvPr/>
        </p:nvSpPr>
        <p:spPr bwMode="auto">
          <a:xfrm>
            <a:off x="857250" y="1500188"/>
            <a:ext cx="428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sp>
        <p:nvSpPr>
          <p:cNvPr id="14343" name="TextBox 7"/>
          <p:cNvSpPr txBox="1">
            <a:spLocks noChangeArrowheads="1"/>
          </p:cNvSpPr>
          <p:nvPr/>
        </p:nvSpPr>
        <p:spPr bwMode="auto">
          <a:xfrm>
            <a:off x="857251" y="1344613"/>
            <a:ext cx="487067" cy="3693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p>
        </p:txBody>
      </p:sp>
      <p:sp>
        <p:nvSpPr>
          <p:cNvPr id="8" name="Rectangle 7"/>
          <p:cNvSpPr/>
          <p:nvPr/>
        </p:nvSpPr>
        <p:spPr>
          <a:xfrm>
            <a:off x="1731912" y="238780"/>
            <a:ext cx="6210354" cy="584775"/>
          </a:xfrm>
          <a:prstGeom prst="rect">
            <a:avLst/>
          </a:prstGeom>
          <a:solidFill>
            <a:schemeClr val="bg1"/>
          </a:solidFill>
        </p:spPr>
        <p:txBody>
          <a:bodyPr wrap="none">
            <a:spAutoFit/>
          </a:bodyPr>
          <a:lstStyle/>
          <a:p>
            <a:pPr algn="ctr"/>
            <a:r>
              <a:rPr lang="en-US" altLang="el-GR" sz="3200" b="1" dirty="0"/>
              <a:t>Communication Technologies in </a:t>
            </a:r>
            <a:r>
              <a:rPr lang="en-US" altLang="el-GR" sz="3200" b="1" dirty="0" err="1"/>
              <a:t>IoT</a:t>
            </a:r>
            <a:endParaRPr lang="el-GR" altLang="el-GR" sz="3200" b="1" dirty="0"/>
          </a:p>
        </p:txBody>
      </p:sp>
      <p:pic>
        <p:nvPicPr>
          <p:cNvPr id="3" name="Picture 2"/>
          <p:cNvPicPr>
            <a:picLocks noChangeAspect="1"/>
          </p:cNvPicPr>
          <p:nvPr/>
        </p:nvPicPr>
        <p:blipFill>
          <a:blip r:embed="rId3"/>
          <a:stretch>
            <a:fillRect/>
          </a:stretch>
        </p:blipFill>
        <p:spPr>
          <a:xfrm>
            <a:off x="1276350" y="1371600"/>
            <a:ext cx="7445728" cy="4648200"/>
          </a:xfrm>
          <a:prstGeom prst="rect">
            <a:avLst/>
          </a:prstGeom>
          <a:ln>
            <a:solidFill>
              <a:schemeClr val="accent1">
                <a:shade val="50000"/>
              </a:schemeClr>
            </a:solidFill>
          </a:ln>
        </p:spPr>
      </p:pic>
    </p:spTree>
    <p:extLst>
      <p:ext uri="{BB962C8B-B14F-4D97-AF65-F5344CB8AC3E}">
        <p14:creationId xmlns:p14="http://schemas.microsoft.com/office/powerpoint/2010/main" val="21637114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772180"/>
            <a:ext cx="8001000" cy="523220"/>
          </a:xfrm>
          <a:prstGeom prst="rect">
            <a:avLst/>
          </a:prstGeom>
          <a:noFill/>
        </p:spPr>
        <p:txBody>
          <a:bodyPr wrap="square">
            <a:spAutoFit/>
          </a:bodyPr>
          <a:lstStyle/>
          <a:p>
            <a:pPr algn="ctr">
              <a:defRPr/>
            </a:pPr>
            <a:r>
              <a:rPr lang="en-US" sz="2800" b="1" dirty="0"/>
              <a:t>The Radio frequency identification system (RFID) </a:t>
            </a:r>
            <a:endParaRPr lang="el-GR" sz="2800" b="1" dirty="0">
              <a:latin typeface="+mn-lt"/>
            </a:endParaRPr>
          </a:p>
        </p:txBody>
      </p:sp>
      <p:sp>
        <p:nvSpPr>
          <p:cNvPr id="5" name="Rectangle 4"/>
          <p:cNvSpPr/>
          <p:nvPr/>
        </p:nvSpPr>
        <p:spPr>
          <a:xfrm>
            <a:off x="1731912" y="238780"/>
            <a:ext cx="6210354" cy="584775"/>
          </a:xfrm>
          <a:prstGeom prst="rect">
            <a:avLst/>
          </a:prstGeom>
          <a:solidFill>
            <a:schemeClr val="bg1"/>
          </a:solidFill>
        </p:spPr>
        <p:txBody>
          <a:bodyPr wrap="none">
            <a:spAutoFit/>
          </a:bodyPr>
          <a:lstStyle/>
          <a:p>
            <a:pPr algn="ctr"/>
            <a:r>
              <a:rPr lang="en-US" altLang="el-GR" sz="3200" b="1" dirty="0"/>
              <a:t>Communication Technologies in </a:t>
            </a:r>
            <a:r>
              <a:rPr lang="en-US" altLang="el-GR" sz="3200" b="1" dirty="0" err="1"/>
              <a:t>IoT</a:t>
            </a:r>
            <a:endParaRPr lang="el-GR" altLang="el-GR" sz="3200" b="1" dirty="0"/>
          </a:p>
        </p:txBody>
      </p:sp>
      <p:sp>
        <p:nvSpPr>
          <p:cNvPr id="6" name="TextBox 5"/>
          <p:cNvSpPr txBox="1"/>
          <p:nvPr/>
        </p:nvSpPr>
        <p:spPr>
          <a:xfrm>
            <a:off x="1828800" y="1283208"/>
            <a:ext cx="6172200" cy="461665"/>
          </a:xfrm>
          <a:prstGeom prst="rect">
            <a:avLst/>
          </a:prstGeom>
          <a:noFill/>
        </p:spPr>
        <p:txBody>
          <a:bodyPr wrap="square" rtlCol="0">
            <a:spAutoFit/>
          </a:bodyPr>
          <a:lstStyle/>
          <a:p>
            <a:pPr algn="ctr"/>
            <a:r>
              <a:rPr lang="en-US" sz="2400" b="1" dirty="0"/>
              <a:t>Classification of Anti-collision Protocols</a:t>
            </a:r>
          </a:p>
        </p:txBody>
      </p:sp>
      <p:pic>
        <p:nvPicPr>
          <p:cNvPr id="3" name="Picture 2"/>
          <p:cNvPicPr>
            <a:picLocks noChangeAspect="1"/>
          </p:cNvPicPr>
          <p:nvPr/>
        </p:nvPicPr>
        <p:blipFill>
          <a:blip r:embed="rId3"/>
          <a:stretch>
            <a:fillRect/>
          </a:stretch>
        </p:blipFill>
        <p:spPr>
          <a:xfrm>
            <a:off x="1175766" y="1806428"/>
            <a:ext cx="7715250" cy="4324350"/>
          </a:xfrm>
          <a:prstGeom prst="rect">
            <a:avLst/>
          </a:prstGeom>
        </p:spPr>
      </p:pic>
    </p:spTree>
    <p:extLst>
      <p:ext uri="{BB962C8B-B14F-4D97-AF65-F5344CB8AC3E}">
        <p14:creationId xmlns:p14="http://schemas.microsoft.com/office/powerpoint/2010/main" val="1104729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8153400" cy="5334000"/>
          </a:xfrm>
        </p:spPr>
        <p:txBody>
          <a:bodyPr>
            <a:noAutofit/>
          </a:bodyPr>
          <a:lstStyle/>
          <a:p>
            <a:pPr marL="268288" indent="-268288">
              <a:buFont typeface="+mj-lt"/>
              <a:buAutoNum type="arabicPeriod"/>
            </a:pPr>
            <a:r>
              <a:rPr lang="en-US" sz="1200" dirty="0"/>
              <a:t>Herman </a:t>
            </a:r>
            <a:r>
              <a:rPr lang="en-US" sz="1200" dirty="0" err="1"/>
              <a:t>Kopetz</a:t>
            </a:r>
            <a:r>
              <a:rPr lang="en-US" sz="1200" dirty="0"/>
              <a:t>, “Real-Time Systems-Design Principles for Distributed Embedded Applications”, THE KLUWER INTERNATIONAL SERIES IN ENGINEERING AND COMPUTER SCIENCE </a:t>
            </a:r>
            <a:r>
              <a:rPr lang="en-US" sz="1200" dirty="0">
                <a:hlinkClick r:id="rId3"/>
              </a:rPr>
              <a:t>https://www.electronique-mixte.fr/wp-content/uploads/2015/03/LES-SYSTEMES-TEMPS-REELS-Conception-des-applications-embarqu%c3%a9s-distribu%c3%a9s.pdf</a:t>
            </a:r>
            <a:r>
              <a:rPr lang="en-US" sz="1200" dirty="0"/>
              <a:t> </a:t>
            </a:r>
          </a:p>
          <a:p>
            <a:pPr marL="268288" indent="-268288">
              <a:buFont typeface="+mj-lt"/>
              <a:buAutoNum type="arabicPeriod"/>
            </a:pPr>
            <a:r>
              <a:rPr lang="fi-FI" sz="1200" dirty="0"/>
              <a:t>Christos Koulamas and Mihai T. Lazarescu, </a:t>
            </a:r>
            <a:r>
              <a:rPr lang="en-US" sz="1200" dirty="0"/>
              <a:t>“Real-Time Embedded Systems: Present and Future”, Electronics (editorial), 2018</a:t>
            </a:r>
          </a:p>
          <a:p>
            <a:pPr marL="268288" indent="-268288">
              <a:buFont typeface="+mj-lt"/>
              <a:buAutoNum type="arabicPeriod"/>
            </a:pPr>
            <a:r>
              <a:rPr lang="en-US" sz="1200" dirty="0"/>
              <a:t>Carlos Eduardo Pereira Luigi </a:t>
            </a:r>
            <a:r>
              <a:rPr lang="en-US" sz="1200" dirty="0" err="1"/>
              <a:t>Carro</a:t>
            </a:r>
            <a:r>
              <a:rPr lang="en-US" sz="1200" dirty="0"/>
              <a:t>, “Distributed real-time embedded systems: Recent advances, future trends and their impact on manufacturing plant control”, Annual Reviews in Control 31 (2007) 81–92</a:t>
            </a:r>
          </a:p>
          <a:p>
            <a:pPr marL="268288" indent="-268288">
              <a:buFont typeface="+mj-lt"/>
              <a:buAutoNum type="arabicPeriod"/>
            </a:pPr>
            <a:r>
              <a:rPr lang="en-US" sz="1200" dirty="0" err="1"/>
              <a:t>Xiaolin</a:t>
            </a:r>
            <a:r>
              <a:rPr lang="en-US" sz="1200" dirty="0"/>
              <a:t> Jia, </a:t>
            </a:r>
            <a:r>
              <a:rPr lang="en-US" sz="1200" dirty="0" err="1"/>
              <a:t>Quanyuan</a:t>
            </a:r>
            <a:r>
              <a:rPr lang="en-US" sz="1200" dirty="0"/>
              <a:t> Feng, </a:t>
            </a:r>
            <a:r>
              <a:rPr lang="en-US" sz="1200" dirty="0" err="1"/>
              <a:t>Taihua</a:t>
            </a:r>
            <a:r>
              <a:rPr lang="en-US" sz="1200" dirty="0"/>
              <a:t> Fan, </a:t>
            </a:r>
            <a:r>
              <a:rPr lang="en-US" sz="1200" dirty="0" err="1"/>
              <a:t>Quanshui</a:t>
            </a:r>
            <a:r>
              <a:rPr lang="en-US" sz="1200" dirty="0"/>
              <a:t> Lei, “RFID Technology and Its Applications in Internet of Things (IoT)”, Proceedings of 2nd International Conference on Consumer Electronics, Communications and Networks (</a:t>
            </a:r>
            <a:r>
              <a:rPr lang="en-US" sz="1200" dirty="0" err="1"/>
              <a:t>CECNet</a:t>
            </a:r>
            <a:r>
              <a:rPr lang="en-US" sz="1200" dirty="0"/>
              <a:t>), 2012 IEEE</a:t>
            </a:r>
          </a:p>
          <a:p>
            <a:pPr marL="268288" indent="-268288">
              <a:buFont typeface="+mj-lt"/>
              <a:buAutoNum type="arabicPeriod"/>
            </a:pPr>
            <a:r>
              <a:rPr lang="en-US" sz="1200" dirty="0"/>
              <a:t>Alasdair Gilchrist, “Industry 4.0: The Industrial Internet of Things” (Book), </a:t>
            </a:r>
            <a:r>
              <a:rPr lang="en-US" sz="1200" dirty="0" err="1"/>
              <a:t>apress</a:t>
            </a:r>
            <a:r>
              <a:rPr lang="en-US" sz="1200" dirty="0"/>
              <a:t>, 2016</a:t>
            </a:r>
          </a:p>
          <a:p>
            <a:pPr marL="268288" indent="-268288">
              <a:buFont typeface="+mj-lt"/>
              <a:buAutoNum type="arabicPeriod"/>
            </a:pPr>
            <a:r>
              <a:rPr lang="pt-BR" sz="1200" dirty="0"/>
              <a:t>Cheu Kwing Leung, “</a:t>
            </a:r>
            <a:r>
              <a:rPr lang="en-US" sz="1200" dirty="0"/>
              <a:t>Architecture of distributed real-time embedded system”, Masters Thesis, KTH Information and Communication Technology, 2013</a:t>
            </a:r>
          </a:p>
          <a:p>
            <a:pPr marL="268288" indent="-268288">
              <a:buFont typeface="+mj-lt"/>
              <a:buAutoNum type="arabicPeriod"/>
            </a:pPr>
            <a:r>
              <a:rPr lang="en-US" sz="1200" dirty="0"/>
              <a:t>Philip Levis, Sam Madden, Joseph </a:t>
            </a:r>
            <a:r>
              <a:rPr lang="en-US" sz="1200" dirty="0" err="1"/>
              <a:t>Polastre</a:t>
            </a:r>
            <a:r>
              <a:rPr lang="en-US" sz="1200" dirty="0"/>
              <a:t>, Robert </a:t>
            </a:r>
            <a:r>
              <a:rPr lang="en-US" sz="1200" dirty="0" err="1"/>
              <a:t>Szewczyk</a:t>
            </a:r>
            <a:r>
              <a:rPr lang="en-US" sz="1200" dirty="0"/>
              <a:t>, </a:t>
            </a:r>
            <a:r>
              <a:rPr lang="en-US" sz="1200" dirty="0" err="1"/>
              <a:t>Kamin</a:t>
            </a:r>
            <a:r>
              <a:rPr lang="el-GR" sz="1200" dirty="0"/>
              <a:t> </a:t>
            </a:r>
            <a:r>
              <a:rPr lang="en-US" sz="1200" dirty="0"/>
              <a:t>Whitehouse, Alec Woo, David Gay, Jason Hill, Matt Welsh, Eric Brewer and David Culler, “</a:t>
            </a:r>
            <a:r>
              <a:rPr lang="en-US" sz="1200" dirty="0" err="1"/>
              <a:t>TinyOS</a:t>
            </a:r>
            <a:r>
              <a:rPr lang="en-US" sz="1200" dirty="0"/>
              <a:t>: An Operating System for Sensor Networks”, Ambient Intelligence, Springer, 2005.</a:t>
            </a:r>
          </a:p>
          <a:p>
            <a:pPr marL="268288" indent="-268288">
              <a:buFont typeface="+mj-lt"/>
              <a:buAutoNum type="arabicPeriod"/>
            </a:pPr>
            <a:r>
              <a:rPr lang="el-GR" sz="1200" dirty="0"/>
              <a:t>Σταύρος Κουμπιάς, </a:t>
            </a:r>
            <a:r>
              <a:rPr lang="en-US" sz="1200" dirty="0"/>
              <a:t>“</a:t>
            </a:r>
            <a:r>
              <a:rPr lang="el-GR" sz="1200" dirty="0"/>
              <a:t>Βιομηχανικά Δίκτυα Υπολογιστών- Πρωτόκολλα και Συστήματα</a:t>
            </a:r>
            <a:r>
              <a:rPr lang="en-US" sz="1200" dirty="0"/>
              <a:t>”, </a:t>
            </a:r>
            <a:r>
              <a:rPr lang="el-GR" sz="1200" dirty="0"/>
              <a:t>Πάτρα, 2010</a:t>
            </a:r>
            <a:endParaRPr lang="en-US" sz="1200" dirty="0"/>
          </a:p>
          <a:p>
            <a:pPr marL="268288" indent="-268288">
              <a:buFont typeface="+mj-lt"/>
              <a:buAutoNum type="arabicPeriod"/>
            </a:pPr>
            <a:r>
              <a:rPr lang="el-GR" sz="1200" dirty="0"/>
              <a:t>ΠραγιάτηΑγγελική, </a:t>
            </a:r>
            <a:r>
              <a:rPr lang="en-US" sz="1200" dirty="0"/>
              <a:t>“</a:t>
            </a:r>
            <a:r>
              <a:rPr lang="el-GR" sz="1200" dirty="0"/>
              <a:t>Ολοκληρωμένο Σύστημα Ανάπτυξης Κατανεμημένων Εφαρμογών Βιομηχανικού Ελέγχου με Έμφαση στο Μοντέλο Διαχείρισης των Περιορισμών Πραγματικού Χρόνου Μεταξύ Ετερογενών Συσκευών</a:t>
            </a:r>
            <a:r>
              <a:rPr lang="en-US" sz="1200" dirty="0"/>
              <a:t>”, </a:t>
            </a:r>
            <a:r>
              <a:rPr lang="el-GR" sz="1200" dirty="0"/>
              <a:t>Διδακτορική Διατριβή,</a:t>
            </a:r>
            <a:r>
              <a:rPr lang="en-US" sz="1200" dirty="0"/>
              <a:t> </a:t>
            </a:r>
            <a:r>
              <a:rPr lang="el-GR" sz="1200" dirty="0"/>
              <a:t>Τμήμα Ηλεκτρολόγων Μηχανικών και Τεχνολογίας Υπολογιστών Παν. Πατρών, Πάτρα, </a:t>
            </a:r>
            <a:r>
              <a:rPr lang="en-US" sz="1200" dirty="0"/>
              <a:t>2004</a:t>
            </a:r>
          </a:p>
          <a:p>
            <a:pPr marL="268288" indent="-268288">
              <a:buFont typeface="+mj-lt"/>
              <a:buAutoNum type="arabicPeriod"/>
            </a:pPr>
            <a:r>
              <a:rPr lang="el-GR" sz="1200" dirty="0"/>
              <a:t>Γιαννούλης</a:t>
            </a:r>
            <a:r>
              <a:rPr lang="en-US" sz="1200" dirty="0"/>
              <a:t> </a:t>
            </a:r>
            <a:r>
              <a:rPr lang="el-GR" sz="1200" dirty="0"/>
              <a:t>Σπήλιος , </a:t>
            </a:r>
            <a:r>
              <a:rPr lang="en-US" sz="1200" dirty="0"/>
              <a:t>“</a:t>
            </a:r>
            <a:r>
              <a:rPr lang="el-GR" sz="1200" dirty="0"/>
              <a:t>Σχεδίαση και ανάπτυξη νέου </a:t>
            </a:r>
            <a:r>
              <a:rPr lang="el-GR" sz="1200" dirty="0" err="1"/>
              <a:t>αυτοπροσαρμοζόμενου</a:t>
            </a:r>
            <a:r>
              <a:rPr lang="el-GR" sz="1200" dirty="0"/>
              <a:t> πρωτοκόλλου δρομολόγησης για ασύρματα δίκτυα αισθητήρων πραγματικού χρόνου</a:t>
            </a:r>
            <a:r>
              <a:rPr lang="en-US" sz="1200" dirty="0"/>
              <a:t>”, </a:t>
            </a:r>
            <a:r>
              <a:rPr lang="el-GR" sz="1200" dirty="0"/>
              <a:t>Διδακτορική Διατριβή, Τμήμα Ηλεκτρολόγων Μηχανικών και Τεχνολογίας Υπολογιστών Παν. Πατρών, Πάτρα, 200</a:t>
            </a:r>
            <a:r>
              <a:rPr lang="en-US" sz="1200" dirty="0"/>
              <a:t>9</a:t>
            </a:r>
          </a:p>
          <a:p>
            <a:pPr marL="268288" indent="-268288">
              <a:buFont typeface="+mj-lt"/>
              <a:buAutoNum type="arabicPeriod"/>
            </a:pPr>
            <a:r>
              <a:rPr lang="el-GR" sz="1200" dirty="0"/>
              <a:t>Δήμα Σοφία-Μαρία</a:t>
            </a:r>
            <a:r>
              <a:rPr lang="en-US" sz="1200" dirty="0"/>
              <a:t>,</a:t>
            </a:r>
            <a:r>
              <a:rPr lang="el-GR" sz="1200" dirty="0"/>
              <a:t> </a:t>
            </a:r>
            <a:r>
              <a:rPr lang="en-US" sz="1200" dirty="0"/>
              <a:t>“</a:t>
            </a:r>
            <a:r>
              <a:rPr lang="el-GR" sz="1200" dirty="0"/>
              <a:t>Wireless Sensor and Actor Networks (WSANs):</a:t>
            </a:r>
            <a:r>
              <a:rPr lang="en-US" sz="1200" dirty="0"/>
              <a:t> </a:t>
            </a:r>
            <a:r>
              <a:rPr lang="el-GR" sz="1200" dirty="0"/>
              <a:t>Aλγόριθμοι Aναγνώρισης Γεγονότων Βασισμένων σε Τεχνικές Ασαφούς Λογικής με Πρόβλεψη για Απαίτηση</a:t>
            </a:r>
            <a:r>
              <a:rPr lang="en-US" sz="1200" dirty="0"/>
              <a:t> </a:t>
            </a:r>
            <a:r>
              <a:rPr lang="el-GR" sz="1200" dirty="0"/>
              <a:t>Απόκρισης Πραγματικού Χρόνου</a:t>
            </a:r>
            <a:r>
              <a:rPr lang="en-US" sz="1200" dirty="0"/>
              <a:t>”, </a:t>
            </a:r>
            <a:r>
              <a:rPr lang="el-GR" sz="1200" dirty="0"/>
              <a:t>Διδακτορική Διατριβή</a:t>
            </a:r>
            <a:r>
              <a:rPr lang="en-US" sz="1200" dirty="0"/>
              <a:t>, </a:t>
            </a:r>
            <a:r>
              <a:rPr lang="el-GR" sz="1200" dirty="0"/>
              <a:t>Τμήμα Ηλεκτρολόγων Μηχανικών και Τεχνολογίας Υπολογιστών Παν. Πατρών,</a:t>
            </a:r>
            <a:r>
              <a:rPr lang="en-US" sz="1200" dirty="0"/>
              <a:t> 2016</a:t>
            </a:r>
            <a:endParaRPr lang="el-GR" sz="1200" dirty="0"/>
          </a:p>
          <a:p>
            <a:pPr marL="268288" indent="-268288">
              <a:buFont typeface="+mj-lt"/>
              <a:buAutoNum type="arabicPeriod"/>
            </a:pPr>
            <a:r>
              <a:rPr lang="en-US" sz="1200" dirty="0">
                <a:hlinkClick r:id="rId4"/>
              </a:rPr>
              <a:t>https://www.allaboutcircuits.com/technical-articles/introduction-to-real-time-embedded-systems/</a:t>
            </a:r>
            <a:r>
              <a:rPr lang="en-US" sz="1200" dirty="0"/>
              <a:t> </a:t>
            </a:r>
          </a:p>
          <a:p>
            <a:pPr marL="268288" indent="-268288">
              <a:buFont typeface="+mj-lt"/>
              <a:buAutoNum type="arabicPeriod"/>
            </a:pPr>
            <a:r>
              <a:rPr lang="en-US" sz="1200" dirty="0">
                <a:hlinkClick r:id="rId5"/>
              </a:rPr>
              <a:t>http://scitechconnect.elsevier.com/real-time-embedded-systems/</a:t>
            </a:r>
            <a:r>
              <a:rPr lang="en-US" sz="1200" dirty="0"/>
              <a:t> </a:t>
            </a:r>
          </a:p>
          <a:p>
            <a:pPr marL="268288" indent="-268288">
              <a:buFont typeface="+mj-lt"/>
              <a:buAutoNum type="arabicPeriod"/>
            </a:pPr>
            <a:r>
              <a:rPr lang="en-US" sz="1200" dirty="0">
                <a:hlinkClick r:id="rId6"/>
              </a:rPr>
              <a:t>https://www.totalphase.com/blog/2019/12/an-introduction-to-real-time-embedded-systems/</a:t>
            </a:r>
            <a:r>
              <a:rPr lang="en-US" sz="1200" dirty="0"/>
              <a:t> </a:t>
            </a:r>
          </a:p>
          <a:p>
            <a:pPr marL="268288" indent="-268288">
              <a:buFont typeface="+mj-lt"/>
              <a:buAutoNum type="arabicPeriod"/>
            </a:pPr>
            <a:r>
              <a:rPr lang="en-US" sz="1200" dirty="0"/>
              <a:t>Leonard </a:t>
            </a:r>
            <a:r>
              <a:rPr lang="en-US" sz="1200" dirty="0" err="1"/>
              <a:t>Kleinrock</a:t>
            </a:r>
            <a:r>
              <a:rPr lang="en-US" sz="1200" dirty="0"/>
              <a:t>, “Queueing Systems- Volume II: Computer Applications”, 1975</a:t>
            </a:r>
          </a:p>
        </p:txBody>
      </p:sp>
      <p:sp>
        <p:nvSpPr>
          <p:cNvPr id="3" name="Rectangle 10"/>
          <p:cNvSpPr>
            <a:spLocks noChangeArrowheads="1"/>
          </p:cNvSpPr>
          <p:nvPr/>
        </p:nvSpPr>
        <p:spPr bwMode="auto">
          <a:xfrm>
            <a:off x="501650" y="130314"/>
            <a:ext cx="8642350" cy="707886"/>
          </a:xfrm>
          <a:prstGeom prst="rect">
            <a:avLst/>
          </a:prstGeom>
          <a:noFill/>
          <a:ln w="9525">
            <a:noFill/>
            <a:miter lim="800000"/>
            <a:headEnd/>
            <a:tailEnd/>
          </a:ln>
        </p:spPr>
        <p:txBody>
          <a:bodyPr>
            <a:spAutoFit/>
          </a:bodyPr>
          <a:lstStyle/>
          <a:p>
            <a:pPr algn="ctr" eaLnBrk="1" hangingPunct="1">
              <a:defRPr/>
            </a:pPr>
            <a:r>
              <a:rPr lang="en-US" sz="4000" b="1" dirty="0">
                <a:solidFill>
                  <a:srgbClr val="000000"/>
                </a:solidFill>
              </a:rPr>
              <a:t>References</a:t>
            </a:r>
            <a:endParaRPr lang="el-GR" sz="4400" b="1" dirty="0">
              <a:solidFill>
                <a:srgbClr val="000000"/>
              </a:solidFill>
              <a:latin typeface="+mn-lt"/>
            </a:endParaRPr>
          </a:p>
        </p:txBody>
      </p:sp>
    </p:spTree>
    <p:extLst>
      <p:ext uri="{BB962C8B-B14F-4D97-AF65-F5344CB8AC3E}">
        <p14:creationId xmlns:p14="http://schemas.microsoft.com/office/powerpoint/2010/main" val="221473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5FDB8-E635-4551-9285-EC7746255785}"/>
              </a:ext>
            </a:extLst>
          </p:cNvPr>
          <p:cNvPicPr>
            <a:picLocks noChangeAspect="1"/>
          </p:cNvPicPr>
          <p:nvPr/>
        </p:nvPicPr>
        <p:blipFill>
          <a:blip r:embed="rId2"/>
          <a:stretch>
            <a:fillRect/>
          </a:stretch>
        </p:blipFill>
        <p:spPr>
          <a:xfrm>
            <a:off x="876300" y="990600"/>
            <a:ext cx="8267700" cy="5410200"/>
          </a:xfrm>
          <a:prstGeom prst="rect">
            <a:avLst/>
          </a:prstGeom>
        </p:spPr>
      </p:pic>
    </p:spTree>
    <p:extLst>
      <p:ext uri="{BB962C8B-B14F-4D97-AF65-F5344CB8AC3E}">
        <p14:creationId xmlns:p14="http://schemas.microsoft.com/office/powerpoint/2010/main" val="192881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80812</TotalTime>
  <Words>4537</Words>
  <Application>Microsoft Office PowerPoint</Application>
  <PresentationFormat>On-screen Show (4:3)</PresentationFormat>
  <Paragraphs>478</Paragraphs>
  <Slides>86</Slides>
  <Notes>55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96" baseType="lpstr">
      <vt:lpstr>Arial</vt:lpstr>
      <vt:lpstr>Calibri</vt:lpstr>
      <vt:lpstr>DejaVu Sans</vt:lpstr>
      <vt:lpstr>Georgia</vt:lpstr>
      <vt:lpstr>Tahoma</vt:lpstr>
      <vt:lpstr>Times New Roman</vt:lpstr>
      <vt:lpstr>Wingdings</vt:lpstr>
      <vt:lpstr>Office Theme</vt:lpstr>
      <vt:lpstr>Picture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Τοπολογία Διαύλου (Bus)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Μεταγωγή μηνύματος και πακέτου</vt:lpstr>
      <vt:lpstr>Απόκριση Πραγματικού Χρόνου</vt:lpstr>
      <vt:lpstr>PowerPoint Presentation</vt:lpstr>
      <vt:lpstr>Χαρακτηριστικά στοιχεία κίνησης πραγματικού και μη χρόνου</vt:lpstr>
      <vt:lpstr>PowerPoint Presentation</vt:lpstr>
      <vt:lpstr>PowerPoint Presentation</vt:lpstr>
      <vt:lpstr>PowerPoint Presentation</vt:lpstr>
      <vt:lpstr>PowerPoint Presentation</vt:lpstr>
      <vt:lpstr>PowerPoint Presentation</vt:lpstr>
      <vt:lpstr>PowerPoint Presentation</vt:lpstr>
      <vt:lpstr>Παράμετροι μέτρησης απόδοσης πρωτοκόλλων υπο-επιπέδου MAC πραγματικού χρόνου</vt:lpstr>
      <vt:lpstr>Κατηγορίες Πρωτοκόλλων ΜΑC υπο-επιπέδου</vt:lpstr>
      <vt:lpstr>PowerPoint Presentation</vt:lpstr>
      <vt:lpstr>PowerPoint Presentation</vt:lpstr>
      <vt:lpstr>PowerPoint Presentation</vt:lpstr>
      <vt:lpstr>PowerPoint Presentation</vt:lpstr>
      <vt:lpstr>PowerPoint Presentation</vt:lpstr>
      <vt:lpstr>Το Token Bus Πρωτόκολλο (ΙΕΕΕ802.4)</vt:lpstr>
      <vt:lpstr>Το Token Bus Πρωτόκολλο (ΙΕΕΕ802.4)</vt:lpstr>
      <vt:lpstr>PowerPoint Presentation</vt:lpstr>
      <vt:lpstr>PowerPoint Presentation</vt:lpstr>
      <vt:lpstr>PowerPoint Presentation</vt:lpstr>
      <vt:lpstr>Carrier Sense Multiple Access (CSMA) Πρωτόκολλο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Αποτυχίες CSMA/CA</vt:lpstr>
      <vt:lpstr>PowerPoint Presentation</vt:lpstr>
      <vt:lpstr>Το Ασύρματο Δίκτυο IEEE802.11  Network Architecture </vt:lpstr>
      <vt:lpstr>Το Πρωτόκολλo MAC υπο-επιπέδου IEEE802.11  Δομή Πρωτοκόλλου MAC υπο-επιπέδου</vt:lpstr>
      <vt:lpstr>PowerPoint Presentation</vt:lpstr>
      <vt:lpstr>PowerPoint Presentation</vt:lpstr>
      <vt:lpstr>Πρωτόκολλα τύπου CSMA Εκτιμήσεις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Κουμπιάς Σταύρος</dc:creator>
  <cp:lastModifiedBy>Stavros</cp:lastModifiedBy>
  <cp:revision>571</cp:revision>
  <dcterms:created xsi:type="dcterms:W3CDTF">2020-05-11T08:26:01Z</dcterms:created>
  <dcterms:modified xsi:type="dcterms:W3CDTF">2023-12-06T14:52:51Z</dcterms:modified>
</cp:coreProperties>
</file>