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6" r:id="rId2"/>
    <p:sldId id="265" r:id="rId3"/>
    <p:sldId id="264" r:id="rId4"/>
    <p:sldId id="259" r:id="rId5"/>
    <p:sldId id="260" r:id="rId6"/>
    <p:sldId id="262" r:id="rId7"/>
    <p:sldId id="257" r:id="rId8"/>
    <p:sldId id="258" r:id="rId9"/>
    <p:sldId id="261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2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73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6B878-5922-478F-9012-E8C14D84CFFE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04A77-67C4-458F-974C-1B3990FF1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2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body"/>
          </p:nvPr>
        </p:nvSpPr>
        <p:spPr>
          <a:xfrm rot="10800000">
            <a:off x="23592600" y="2359260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533" name="CustomShape 2"/>
          <p:cNvSpPr/>
          <p:nvPr/>
        </p:nvSpPr>
        <p:spPr>
          <a:xfrm rot="10800000">
            <a:off x="23592600" y="23592600"/>
            <a:ext cx="11795760" cy="1179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66382FDC-E259-4DCB-B54D-222748F5546D}" type="slidenum">
              <a:rPr lang="el-GR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098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5" name="TextShape 2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674FB68B-92DA-4A4B-B217-03D787119EE6}" type="slidenum">
              <a:rPr lang="el-GR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399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7" name="TextShape 2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336E6C38-6D95-4A37-9B31-2C0D5B35077F}" type="slidenum">
              <a:rPr lang="el-GR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4217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9" name="TextShape 2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7C8E9B3F-18E4-40A5-9F3A-486B7D18EDEA}" type="slidenum">
              <a:rPr lang="el-GR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5067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1" name="TextShape 2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C8936633-AE4E-4043-8005-950A38BC1098}" type="slidenum">
              <a:rPr lang="el-GR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0797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3" name="TextShape 2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1C3213C7-D73B-4B84-8655-22313072A1D2}" type="slidenum">
              <a:rPr lang="el-GR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829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3" name="TextShape 2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1C3213C7-D73B-4B84-8655-22313072A1D2}" type="slidenum">
              <a:rPr lang="el-GR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4507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C7CCF0-F8F0-4E80-8CA6-860462B82E9A}" type="slidenum">
              <a:rPr lang="en-US"/>
              <a:pPr/>
              <a:t>12</a:t>
            </a:fld>
            <a:endParaRPr lang="en-US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02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A6944F-24E5-40CD-B0BA-E727EFCDF98B}" type="slidenum">
              <a:rPr lang="en-US"/>
              <a:pPr/>
              <a:t>13</a:t>
            </a:fld>
            <a:endParaRPr 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43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D02D12-E2F0-42AB-8873-EE7CFE7E288F}" type="slidenum">
              <a:rPr lang="en-US"/>
              <a:pPr/>
              <a:t>14</a:t>
            </a:fld>
            <a:endParaRPr lang="en-US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72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10EC01-564B-4E6A-8E62-7E76104E1B5B}" type="slidenum">
              <a:rPr lang="en-US"/>
              <a:pPr/>
              <a:t>15</a:t>
            </a:fld>
            <a:endParaRPr 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27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11F46B-76A7-4489-BDC7-FAF29E50F37C}" type="slidenum">
              <a:rPr lang="en-US"/>
              <a:pPr/>
              <a:t>16</a:t>
            </a:fld>
            <a:endParaRPr 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78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2F25E4-74C5-4350-B17A-21E5AFC5A1E0}" type="slidenum">
              <a:rPr lang="en-US"/>
              <a:pPr/>
              <a:t>17</a:t>
            </a:fld>
            <a:endParaRPr lang="en-US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92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AA6C50-9862-46D5-B447-A319B3F5AD05}" type="slidenum">
              <a:rPr lang="en-US"/>
              <a:pPr/>
              <a:t>18</a:t>
            </a:fld>
            <a:endParaRPr lang="en-US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28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71F867-9D04-4162-984F-FA7E86241508}" type="slidenum">
              <a:rPr lang="en-US"/>
              <a:pPr/>
              <a:t>19</a:t>
            </a:fld>
            <a:endParaRPr 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88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16BB-B5E5-457D-A607-0B58E9FBD431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E5DD-C787-4FF8-A2CD-778DB402A7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3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16BB-B5E5-457D-A607-0B58E9FBD431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E5DD-C787-4FF8-A2CD-778DB402A7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4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16BB-B5E5-457D-A607-0B58E9FBD431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E5DD-C787-4FF8-A2CD-778DB402A7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16BB-B5E5-457D-A607-0B58E9FBD431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E5DD-C787-4FF8-A2CD-778DB402A7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8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16BB-B5E5-457D-A607-0B58E9FBD431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E5DD-C787-4FF8-A2CD-778DB402A7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1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16BB-B5E5-457D-A607-0B58E9FBD431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E5DD-C787-4FF8-A2CD-778DB402A7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7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16BB-B5E5-457D-A607-0B58E9FBD431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E5DD-C787-4FF8-A2CD-778DB402A7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2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16BB-B5E5-457D-A607-0B58E9FBD431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E5DD-C787-4FF8-A2CD-778DB402A7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65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16BB-B5E5-457D-A607-0B58E9FBD431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E5DD-C787-4FF8-A2CD-778DB402A7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9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16BB-B5E5-457D-A607-0B58E9FBD431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E5DD-C787-4FF8-A2CD-778DB402A7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16BB-B5E5-457D-A607-0B58E9FBD431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E5DD-C787-4FF8-A2CD-778DB402A7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7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116BB-B5E5-457D-A607-0B58E9FBD431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2E5DD-C787-4FF8-A2CD-778DB402A7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5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modules/document/document.php?course=EE90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modules/document/document.php?course=EE90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globaltechconsultants.org/sites/default/files/photos/powerline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685800" y="2006640"/>
            <a:ext cx="7770960" cy="146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l-GR" sz="4400" dirty="0" smtClean="0">
                <a:solidFill>
                  <a:srgbClr val="5075BC"/>
                </a:solidFill>
                <a:latin typeface="Arial"/>
                <a:ea typeface="DejaVu Sans"/>
              </a:rPr>
              <a:t>Επικοινωνίες Πρόσβασης</a:t>
            </a:r>
            <a:endParaRPr lang="el-GR" sz="4400" dirty="0">
              <a:solidFill>
                <a:srgbClr val="5075BC"/>
              </a:solidFill>
              <a:latin typeface="Arial"/>
              <a:ea typeface="DejaVu Sans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683640" y="3384720"/>
            <a:ext cx="7775280" cy="133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l-GR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Arial" pitchFamily="34" charset="0"/>
              </a:rPr>
              <a:t>Ευρυζωνικές Γραμμές Ισχύος</a:t>
            </a:r>
            <a:r>
              <a:rPr lang="el-GR" dirty="0" smtClean="0"/>
              <a:t> </a:t>
            </a:r>
          </a:p>
          <a:p>
            <a:pPr algn="ctr"/>
            <a:r>
              <a:rPr lang="el-GR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Arial" pitchFamily="34" charset="0"/>
              </a:rPr>
              <a:t>(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Arial" pitchFamily="34" charset="0"/>
              </a:rPr>
              <a:t>Broadband Power Line – BPL</a:t>
            </a:r>
            <a:r>
              <a:rPr lang="el-GR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Arial" pitchFamily="34" charset="0"/>
              </a:rPr>
              <a:t>)</a:t>
            </a:r>
            <a:endParaRPr lang="el-GR" sz="2800" dirty="0">
              <a:solidFill>
                <a:srgbClr val="000000"/>
              </a:solidFill>
              <a:latin typeface="Arial" pitchFamily="34" charset="0"/>
              <a:ea typeface="DejaVu Sans"/>
              <a:cs typeface="Arial" pitchFamily="34" charset="0"/>
            </a:endParaRPr>
          </a:p>
        </p:txBody>
      </p:sp>
      <p:pic>
        <p:nvPicPr>
          <p:cNvPr id="157" name="Εικόνα 3"/>
          <p:cNvPicPr/>
          <p:nvPr/>
        </p:nvPicPr>
        <p:blipFill>
          <a:blip r:embed="rId3" cstate="print"/>
          <a:stretch/>
        </p:blipFill>
        <p:spPr>
          <a:xfrm>
            <a:off x="4500000" y="506520"/>
            <a:ext cx="4513320" cy="933480"/>
          </a:xfrm>
          <a:prstGeom prst="rect">
            <a:avLst/>
          </a:prstGeom>
          <a:ln>
            <a:noFill/>
          </a:ln>
        </p:spPr>
      </p:pic>
      <p:pic>
        <p:nvPicPr>
          <p:cNvPr id="158" name="Εικόνα 12"/>
          <p:cNvPicPr/>
          <p:nvPr/>
        </p:nvPicPr>
        <p:blipFill>
          <a:blip r:embed="rId4" cstate="print"/>
          <a:stretch/>
        </p:blipFill>
        <p:spPr>
          <a:xfrm>
            <a:off x="591480" y="279720"/>
            <a:ext cx="3691080" cy="1386720"/>
          </a:xfrm>
          <a:prstGeom prst="rect">
            <a:avLst/>
          </a:prstGeom>
          <a:ln>
            <a:noFill/>
          </a:ln>
        </p:spPr>
      </p:pic>
      <p:sp>
        <p:nvSpPr>
          <p:cNvPr id="6" name="5 - Ορθογώνιο"/>
          <p:cNvSpPr/>
          <p:nvPr/>
        </p:nvSpPr>
        <p:spPr>
          <a:xfrm>
            <a:off x="685800" y="4800600"/>
            <a:ext cx="7543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Arial" pitchFamily="34" charset="0"/>
              </a:rPr>
              <a:t>Επίκουρος Καθηγητής Βασίλης </a:t>
            </a:r>
            <a:r>
              <a:rPr lang="el-GR" sz="2800" dirty="0" err="1" smtClean="0">
                <a:solidFill>
                  <a:srgbClr val="000000"/>
                </a:solidFill>
                <a:latin typeface="Arial" pitchFamily="34" charset="0"/>
                <a:ea typeface="DejaVu Sans"/>
                <a:cs typeface="Arial" pitchFamily="34" charset="0"/>
              </a:rPr>
              <a:t>Στυλιανάκης</a:t>
            </a:r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l-GR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Arial" pitchFamily="34" charset="0"/>
              </a:rPr>
              <a:t>Πολυτεχνική Σχολή Πανεπιστημίου Πατρών</a:t>
            </a:r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l-GR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Arial" pitchFamily="34" charset="0"/>
              </a:rPr>
              <a:t>Τμήμα Ηλεκτρολόγων Μηχανικών και Τεχνολογίας Υπολογιστών</a:t>
            </a:r>
            <a:endParaRPr lang="el-G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Πολυδιαδρομικό (</a:t>
            </a:r>
            <a:r>
              <a:rPr 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multipath</a:t>
            </a:r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) Μοντέλο </a:t>
            </a:r>
            <a:r>
              <a:rPr 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Phillips </a:t>
            </a:r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και </a:t>
            </a:r>
            <a:r>
              <a:rPr 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Zimmerman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Όπου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και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τ</a:t>
            </a:r>
            <a:r>
              <a:rPr lang="el-GR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 το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μήκος και η καθυστέρηση των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σχετικών διαδρομών μετάδοσης,</a:t>
            </a:r>
          </a:p>
          <a:p>
            <a:r>
              <a:rPr lang="en-US" sz="20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είναι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ο συντελεστής βαρύτητας για τη διαδρομή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και τα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{α</a:t>
            </a:r>
            <a:r>
              <a:rPr lang="el-GR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,α</a:t>
            </a:r>
            <a:r>
              <a:rPr lang="el-GR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k}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είναι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παράμετροι του μοντέλου που πρέπει να ρυθμιστούν.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Ο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εκθέτης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έχει τυπικές τιμές που κυμαίνονται από 0.5 ως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αριθμός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των διαδρομών είναι γενικά στο διάστημα 5-50.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φάσμα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συχνοτήτων απο 500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kHz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έως 30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MHz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Ισχύει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για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BPL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κανάλια τόσο εσωτερικού, όσο και εξωτερικού χώρου.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                              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5 - Αντικείμενο"/>
          <p:cNvGraphicFramePr>
            <a:graphicFrameLocks noChangeAspect="1"/>
          </p:cNvGraphicFramePr>
          <p:nvPr/>
        </p:nvGraphicFramePr>
        <p:xfrm>
          <a:off x="1835696" y="1700808"/>
          <a:ext cx="5049032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Εξίσωση" r:id="rId4" imgW="1892160" imgH="431640" progId="Equation.3">
                  <p:embed/>
                </p:oleObj>
              </mc:Choice>
              <mc:Fallback>
                <p:oleObj name="Εξίσωση" r:id="rId4" imgW="189216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700808"/>
                        <a:ext cx="5049032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084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806159"/>
            <a:ext cx="5184576" cy="379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Επιδερμικό Φαινόμενο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1600200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latin typeface="Arial" pitchFamily="34" charset="0"/>
                <a:cs typeface="Arial" pitchFamily="34" charset="0"/>
              </a:rPr>
              <a:t>Μείωση της πυκνότητας ρεύματος στο εσωτερικό ενός αγωγού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ως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συνάρτηση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του επιδερμικού βάθους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δ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071802" y="3286124"/>
            <a:ext cx="55721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Πυκνότητα ρεύματος στο εσωτερικό του αγωγού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l-GR" sz="24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Πυκνότητα ρεύματος στην επιφάνεια του αγωγού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cxnSp>
        <p:nvCxnSpPr>
          <p:cNvPr id="10" name="9 - Ευθύγραμμο βέλος σύνδεσης"/>
          <p:cNvCxnSpPr/>
          <p:nvPr/>
        </p:nvCxnSpPr>
        <p:spPr>
          <a:xfrm flipV="1">
            <a:off x="2123728" y="5085184"/>
            <a:ext cx="0" cy="1152128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 flipH="1">
            <a:off x="1331640" y="508518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17 - Έλλειψη"/>
          <p:cNvSpPr/>
          <p:nvPr/>
        </p:nvSpPr>
        <p:spPr>
          <a:xfrm>
            <a:off x="2051720" y="501317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0722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35268">
            <a:normAutofit/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Άλλα Προβλήματα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20" y="1571612"/>
            <a:ext cx="8687520" cy="4654569"/>
          </a:xfrm>
          <a:ln/>
        </p:spPr>
        <p:txBody>
          <a:bodyPr>
            <a:noAutofit/>
          </a:bodyPr>
          <a:lstStyle/>
          <a:p>
            <a:pPr marL="388806" indent="-293764">
              <a:buSzPct val="45000"/>
              <a:buFont typeface="Wingdings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Σήματα χαμηλής ισχύος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780492" lvl="1" indent="-290884">
              <a:buSzPct val="45000"/>
              <a:buFont typeface="Wingdings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Μέγιστα επίπεδα εκπομπής καθορίζονται από τις αρχές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780492" lvl="1" indent="-290884">
              <a:buSzPct val="45000"/>
              <a:buFont typeface="Wingdings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Δεν πρέπει να εμπλέκεται με άλλες εκπομπές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88806" indent="-293764">
              <a:buSzPct val="45000"/>
              <a:buFont typeface="Wingdings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Υψηλή απόσβεση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88806" indent="-293764">
              <a:buSzPct val="45000"/>
              <a:buFont typeface="Wingdings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Διαλείψεις επιλεκτικές ως προς τη συχνότητα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88806" indent="-293764">
              <a:buSzPct val="45000"/>
              <a:buFont typeface="Wingdings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Παρεμβολές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88806" indent="-293764">
              <a:buSzPct val="45000"/>
              <a:buFont typeface="Wingdings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Κρουστικός Θόρυβος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88806" indent="-293764">
              <a:buSzPct val="45000"/>
              <a:buFont typeface="Wingdings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Κρυμμένοι κόμβοι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512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35268">
            <a:noAutofit/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Θόρυβος σε </a:t>
            </a:r>
            <a:r>
              <a:rPr 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PLC </a:t>
            </a:r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από Στεγνωτή Μαλλιών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0" y="1447353"/>
            <a:ext cx="9142560" cy="541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6106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35268">
            <a:normAutofit/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PLC</a:t>
            </a:r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 Στενής Ζώνης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8687519" cy="4526396"/>
          </a:xfrm>
          <a:ln/>
        </p:spPr>
        <p:txBody>
          <a:bodyPr>
            <a:noAutofit/>
          </a:bodyPr>
          <a:lstStyle/>
          <a:p>
            <a:pPr marL="388806" indent="-293764">
              <a:buSzPct val="45000"/>
              <a:buFont typeface="Wingdings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Μικρότερο εύρος ζώνης, χαμηλότερες συχνότητες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88806" indent="-293764">
              <a:buSzPct val="45000"/>
              <a:buFont typeface="Wingdings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Φθηνό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88806" indent="-293764">
              <a:buSzPct val="45000"/>
              <a:buFont typeface="Wingdings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Χαμηλότεροι ρυθμοί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88806" indent="-293764">
              <a:buSzPct val="45000"/>
              <a:buFont typeface="Wingdings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Χρησιμοποιείται επί έτη για εφαρμογές ελέγχου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88806" indent="-293764">
              <a:buSzPct val="45000"/>
              <a:buFont typeface="Wingdings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CEBus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88806" indent="-293764">
              <a:buSzPct val="45000"/>
              <a:buFont typeface="Wingdings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LONworks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88806" indent="-293764">
              <a:buSzPct val="45000"/>
              <a:buFont typeface="Wingdings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PLC4Trucks</a:t>
            </a:r>
          </a:p>
        </p:txBody>
      </p:sp>
      <p:pic>
        <p:nvPicPr>
          <p:cNvPr id="4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10236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>
            <a:normAutofit/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PLC </a:t>
            </a:r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Στενής Ζώνης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47664" y="1597183"/>
            <a:ext cx="7407096" cy="411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1" rIns="0" bIns="0"/>
          <a:lstStyle>
            <a:lvl1pPr marL="428625" indent="-32385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860425" indent="-320675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Aft>
                <a:spcPts val="1293"/>
              </a:spcAft>
              <a:buSzPct val="45000"/>
              <a:buFont typeface="Wingdings" charset="2"/>
              <a:buChar char=""/>
            </a:pPr>
            <a:r>
              <a:rPr lang="el-GR" sz="2400" dirty="0" smtClean="0"/>
              <a:t>Αυτοματισμός κατανομής</a:t>
            </a:r>
            <a:endParaRPr lang="en-US" sz="2400" dirty="0"/>
          </a:p>
          <a:p>
            <a:pPr marL="455613" lvl="1">
              <a:spcAft>
                <a:spcPts val="1032"/>
              </a:spcAft>
              <a:buSzPct val="45000"/>
              <a:buFont typeface="Wingdings" charset="2"/>
              <a:buChar char=""/>
            </a:pPr>
            <a:r>
              <a:rPr lang="el-GR" sz="2400" dirty="0" smtClean="0"/>
              <a:t>Έξυπνο δίκτυο</a:t>
            </a:r>
            <a:endParaRPr lang="en-US" sz="2400" dirty="0" smtClean="0"/>
          </a:p>
          <a:p>
            <a:pPr marL="455613" lvl="1">
              <a:spcAft>
                <a:spcPts val="1032"/>
              </a:spcAft>
              <a:buSzPct val="45000"/>
              <a:buFont typeface="Wingdings" charset="2"/>
              <a:buChar char=""/>
            </a:pPr>
            <a:r>
              <a:rPr lang="el-GR" sz="2400" dirty="0" smtClean="0"/>
              <a:t>Έλεγχος και παρακολούθηση πόρων</a:t>
            </a:r>
            <a:endParaRPr lang="en-US" sz="2400" dirty="0"/>
          </a:p>
          <a:p>
            <a:pPr marL="455613" lvl="1">
              <a:spcAft>
                <a:spcPts val="1032"/>
              </a:spcAft>
              <a:buSzPct val="45000"/>
              <a:buFont typeface="Wingdings" charset="2"/>
              <a:buChar char=""/>
              <a:tabLst>
                <a:tab pos="428625" algn="l"/>
                <a:tab pos="449263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l-GR" sz="2400" dirty="0" smtClean="0"/>
              <a:t>Διαχείριση φορτίου</a:t>
            </a:r>
            <a:endParaRPr lang="en-US" sz="2400" dirty="0" smtClean="0"/>
          </a:p>
          <a:p>
            <a:pPr marL="455613" lvl="1">
              <a:spcAft>
                <a:spcPts val="1032"/>
              </a:spcAft>
              <a:buSzPct val="45000"/>
              <a:buFont typeface="Wingdings" charset="2"/>
              <a:buChar char=""/>
              <a:tabLst>
                <a:tab pos="428625" algn="l"/>
                <a:tab pos="449263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dirty="0" smtClean="0"/>
              <a:t>AMR</a:t>
            </a:r>
            <a:endParaRPr lang="en-US" sz="2400" dirty="0"/>
          </a:p>
          <a:p>
            <a:pPr marL="455613" lvl="1">
              <a:spcAft>
                <a:spcPts val="1032"/>
              </a:spcAft>
              <a:buSzPct val="45000"/>
              <a:buFont typeface="Wingdings" charset="2"/>
              <a:buChar char=""/>
              <a:tabLst>
                <a:tab pos="428625" algn="l"/>
                <a:tab pos="449263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l-GR" sz="2400" dirty="0" smtClean="0"/>
              <a:t>Τηλεπαρακολούθηση</a:t>
            </a:r>
            <a:endParaRPr lang="en-US" sz="2400" dirty="0"/>
          </a:p>
        </p:txBody>
      </p:sp>
      <p:pic>
        <p:nvPicPr>
          <p:cNvPr id="5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352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35268">
            <a:noAutofit/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Ευρυζωνικό </a:t>
            </a:r>
            <a:r>
              <a:rPr 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PLC</a:t>
            </a:r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 Εντός Οικίας (</a:t>
            </a:r>
            <a:r>
              <a:rPr 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In-Home</a:t>
            </a:r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)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8"/>
            <a:ext cx="8687519" cy="4621446"/>
          </a:xfrm>
          <a:ln/>
        </p:spPr>
        <p:txBody>
          <a:bodyPr>
            <a:noAutofit/>
          </a:bodyPr>
          <a:lstStyle/>
          <a:p>
            <a:pPr marL="388806" indent="-293764">
              <a:buSzPct val="45000"/>
              <a:buFont typeface="Wingdings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Οι αλγόριθμοι επιτρέπουν μεγαλύτερους ρυθμούς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88806" indent="-293764">
              <a:buSzPct val="45000"/>
              <a:buFont typeface="Wingdings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2000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HomePlug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1.1 </a:t>
            </a:r>
          </a:p>
          <a:p>
            <a:pPr marL="780492" lvl="1" indent="-290884">
              <a:buSzPct val="45000"/>
              <a:buNone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Έως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14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Mbps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μικτός ρυθμός,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Mbps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μετά την κωδικοποίηση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780492" lvl="1" indent="-290884">
              <a:buSzPct val="45000"/>
              <a:buNone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Έως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6 Mbps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διεκπεραίωση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TCP/IP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88806" indent="-293764">
              <a:buSzPct val="45000"/>
              <a:buFont typeface="Wingdings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2005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Panasonic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ιδιοκτησιακό (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proprietary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– video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xfer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88806" indent="-293764">
              <a:buSzPct val="45000"/>
              <a:buFont typeface="Wingdings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2006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HomePlug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AV</a:t>
            </a:r>
          </a:p>
          <a:p>
            <a:pPr marL="780492" lvl="1" indent="-290884">
              <a:buSzPct val="45000"/>
              <a:buNone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Έως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200 Mbps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μικτός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150 Mbps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μετά την κωδικοποίηση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88806" indent="-293764">
              <a:buSzPct val="45000"/>
              <a:buNone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8794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35268">
            <a:normAutofit/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Ευρυζωνικό </a:t>
            </a:r>
            <a:r>
              <a:rPr 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PLC</a:t>
            </a:r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 Πρόσβασης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  <a:ln/>
        </p:spPr>
        <p:txBody>
          <a:bodyPr>
            <a:normAutofit lnSpcReduction="10000"/>
          </a:bodyPr>
          <a:lstStyle/>
          <a:p>
            <a:pPr marL="388806" indent="-293764">
              <a:buSzPct val="45000"/>
              <a:buFont typeface="Wingdings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Μεγαλύτερη διάρκεια κρουστικής απόκρισης (κυκλικό πρόθεμα στην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OFDM)</a:t>
            </a:r>
          </a:p>
          <a:p>
            <a:pPr marL="388806" indent="-293764">
              <a:buSzPct val="45000"/>
              <a:buFont typeface="Wingdings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Μακρύτερες, ευθείες γραμμές προκαλούν υψηλότερες εκπομπές και παρεμβολές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88806" indent="-293764">
              <a:buSzPct val="45000"/>
              <a:buFont typeface="Wingdings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Χρησιμοποιούνται παρόμοιες τεχνικές με το Εντός Οικίας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in-home </a:t>
            </a:r>
            <a:r>
              <a:rPr lang="en-US" dirty="0">
                <a:latin typeface="Arial" pitchFamily="34" charset="0"/>
                <a:cs typeface="Arial" pitchFamily="34" charset="0"/>
              </a:rPr>
              <a:t>PLC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PHY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 κατόπιν τροποποιήσεων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88806" indent="-293764">
              <a:buSzPct val="45000"/>
              <a:buFont typeface="Wingdings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Τα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PLC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δίκτυα πρόσβασης είναι κοινά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2625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35268">
            <a:normAutofit/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l-GR" dirty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Ευρυζωνικό </a:t>
            </a:r>
            <a:r>
              <a:rPr lang="en-US" dirty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PLC</a:t>
            </a:r>
            <a:r>
              <a:rPr lang="el-GR" dirty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 Πρόσβασης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  <a:ln/>
        </p:spPr>
        <p:txBody>
          <a:bodyPr>
            <a:normAutofit lnSpcReduction="10000"/>
          </a:bodyPr>
          <a:lstStyle/>
          <a:p>
            <a:pPr marL="388806" indent="-293764">
              <a:buSzPct val="45000"/>
              <a:buFont typeface="Wingdings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Πρότυπα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780492" lvl="1" indent="-290884">
              <a:buSzPct val="45000"/>
              <a:buNone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-UPA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780492" lvl="1" indent="-290884">
              <a:buSzPct val="45000"/>
              <a:buNone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-IEEE </a:t>
            </a:r>
            <a:r>
              <a:rPr lang="en-US" dirty="0">
                <a:latin typeface="Arial" pitchFamily="34" charset="0"/>
                <a:cs typeface="Arial" pitchFamily="34" charset="0"/>
              </a:rPr>
              <a:t>p1901</a:t>
            </a:r>
          </a:p>
          <a:p>
            <a:pPr marL="780492" lvl="1" indent="-290884">
              <a:buSzPct val="45000"/>
              <a:buNone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-OPERA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88806" indent="-293764">
              <a:buSzPct val="45000"/>
              <a:buFont typeface="Wingdings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Αβεβαιότητες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780492" lvl="1" indent="-290884">
              <a:buSzPct val="45000"/>
              <a:buNone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Οι κανόνες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EMC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ποικίλουν ή δεν είναι κάν καθιερωμένοι σε αρκετές χώρες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780492" lvl="1" indent="-290884">
              <a:buSzPct val="45000"/>
              <a:buNone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Ανταγωνισμός από ραδιο-ερασιτέχνες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780492" lvl="1" indent="-290884">
              <a:buSzPct val="45000"/>
              <a:buNone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-FCC</a:t>
            </a:r>
            <a:r>
              <a:rPr lang="en-US" dirty="0">
                <a:latin typeface="Arial" pitchFamily="34" charset="0"/>
                <a:cs typeface="Arial" pitchFamily="34" charset="0"/>
              </a:rPr>
              <a:t>, CISPR</a:t>
            </a:r>
          </a:p>
        </p:txBody>
      </p:sp>
      <p:pic>
        <p:nvPicPr>
          <p:cNvPr id="4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5889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35268">
            <a:normAutofit/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Συνύπαρξη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  <a:ln/>
        </p:spPr>
        <p:txBody>
          <a:bodyPr/>
          <a:lstStyle/>
          <a:p>
            <a:pPr marL="388806" indent="-293764">
              <a:buSzPct val="45000"/>
              <a:buFont typeface="Wingdings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Τα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PLC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εντός οικίας και τα ευρυζωνικά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PLC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λειτουργούν στις ίδιες ζώνες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88806" indent="-293764">
              <a:buSzPct val="45000"/>
              <a:buFont typeface="Wingdings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Υπάρχει κίνδυνος αλληλο-αναίρεσης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88806" indent="-293764">
              <a:buSzPct val="45000"/>
              <a:buFont typeface="Wingdings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Προσπάθειες προτυποποίησης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780492" lvl="1" indent="-290884">
              <a:buSzPct val="45000"/>
              <a:buNone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-CENELEC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780492" lvl="1" indent="-290884">
              <a:buSzPct val="45000"/>
              <a:buNone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-IEEE </a:t>
            </a:r>
            <a:r>
              <a:rPr lang="en-US" dirty="0">
                <a:latin typeface="Arial" pitchFamily="34" charset="0"/>
                <a:cs typeface="Arial" pitchFamily="34" charset="0"/>
              </a:rPr>
              <a:t>p1901</a:t>
            </a:r>
          </a:p>
          <a:p>
            <a:pPr marL="780492" lvl="1" indent="-290884">
              <a:buSzPct val="45000"/>
              <a:buNone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-OPERA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925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Όροι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Broadband Power Lines – BPL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Power Line Communications - PLC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Εικόνα 5"/>
          <p:cNvPicPr/>
          <p:nvPr/>
        </p:nvPicPr>
        <p:blipFill>
          <a:blip r:embed="rId2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124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4400" strike="noStrike">
                <a:solidFill>
                  <a:srgbClr val="4F81BD"/>
                </a:solidFill>
                <a:latin typeface="Arial"/>
                <a:ea typeface="DejaVu Sans"/>
              </a:rPr>
              <a:t>Τέλος Ενότητας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l-GR" sz="4400" strike="noStrike">
                <a:solidFill>
                  <a:srgbClr val="4F81BD"/>
                </a:solidFill>
                <a:latin typeface="Arial"/>
                <a:ea typeface="DejaVu Sans"/>
              </a:rPr>
              <a:t>Χρηματοδότηση</a:t>
            </a:r>
            <a:endParaRPr/>
          </a:p>
        </p:txBody>
      </p:sp>
      <p:sp>
        <p:nvSpPr>
          <p:cNvPr id="503" name="TextShape 2"/>
          <p:cNvSpPr txBox="1"/>
          <p:nvPr/>
        </p:nvSpPr>
        <p:spPr>
          <a:xfrm>
            <a:off x="457200" y="1340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l-GR" sz="2000" strike="noStrike">
                <a:solidFill>
                  <a:srgbClr val="000000"/>
                </a:solidFill>
                <a:latin typeface="Arial"/>
                <a:ea typeface="DejaVu Sans"/>
              </a:rPr>
              <a:t>Το παρόν εκπαιδευτικό υλικό έχει αναπτυχθεί στo πλαίσιo του εκπαιδευτικού έργου του διδάσκοντα.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l-GR" sz="2000" strike="noStrike">
                <a:solidFill>
                  <a:srgbClr val="000000"/>
                </a:solidFill>
                <a:latin typeface="Arial"/>
                <a:ea typeface="DejaVu Sans"/>
              </a:rPr>
              <a:t>Το έργο «</a:t>
            </a:r>
            <a:r>
              <a:rPr lang="el-GR" sz="2000" b="1" strike="noStrike">
                <a:solidFill>
                  <a:srgbClr val="000000"/>
                </a:solidFill>
                <a:latin typeface="Arial"/>
                <a:ea typeface="DejaVu Sans"/>
              </a:rPr>
              <a:t>Ανοικτά Ακαδημαϊκά Μαθήματα στο Πανεπιστήμιο Πατρών</a:t>
            </a:r>
            <a:r>
              <a:rPr lang="el-GR" sz="2000" strike="noStrike">
                <a:solidFill>
                  <a:srgbClr val="000000"/>
                </a:solidFill>
                <a:latin typeface="Arial"/>
                <a:ea typeface="DejaVu Sans"/>
              </a:rPr>
              <a:t>» έχει χρηματοδοτήσει μόνο την αναδιαμόρφωση του εκπαιδευτικού υλικού.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l-GR" sz="2000" strike="noStrike">
                <a:solidFill>
                  <a:srgbClr val="000000"/>
                </a:solidFill>
                <a:latin typeface="Arial"/>
                <a:ea typeface="DejaVu Sans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  <a:endParaRPr/>
          </a:p>
        </p:txBody>
      </p:sp>
      <p:pic>
        <p:nvPicPr>
          <p:cNvPr id="504" name="Picture 6"/>
          <p:cNvPicPr/>
          <p:nvPr/>
        </p:nvPicPr>
        <p:blipFill>
          <a:blip r:embed="rId3" cstate="print"/>
          <a:stretch/>
        </p:blipFill>
        <p:spPr>
          <a:xfrm>
            <a:off x="1619640" y="4653000"/>
            <a:ext cx="5501160" cy="1386360"/>
          </a:xfrm>
          <a:prstGeom prst="rect">
            <a:avLst/>
          </a:prstGeom>
          <a:ln>
            <a:noFill/>
          </a:ln>
        </p:spPr>
      </p:pic>
      <p:sp>
        <p:nvSpPr>
          <p:cNvPr id="505" name="CustomShape 3"/>
          <p:cNvSpPr/>
          <p:nvPr/>
        </p:nvSpPr>
        <p:spPr>
          <a:xfrm>
            <a:off x="107640" y="6237360"/>
            <a:ext cx="356400" cy="575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6" name="CustomShape 4"/>
          <p:cNvSpPr/>
          <p:nvPr/>
        </p:nvSpPr>
        <p:spPr>
          <a:xfrm>
            <a:off x="464040" y="6453360"/>
            <a:ext cx="8067960" cy="28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7" name="Εικόνα 7"/>
          <p:cNvPicPr/>
          <p:nvPr/>
        </p:nvPicPr>
        <p:blipFill>
          <a:blip r:embed="rId4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CustomShape 1"/>
          <p:cNvSpPr/>
          <p:nvPr/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4400" strike="noStrike">
                <a:solidFill>
                  <a:srgbClr val="4F81BD"/>
                </a:solidFill>
                <a:latin typeface="Arial"/>
                <a:ea typeface="DejaVu Sans"/>
              </a:rPr>
              <a:t>Σημειώματα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extShape 1"/>
          <p:cNvSpPr txBox="1"/>
          <p:nvPr/>
        </p:nvSpPr>
        <p:spPr>
          <a:xfrm>
            <a:off x="0" y="27468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l-GR" sz="4400" strike="noStrike">
                <a:solidFill>
                  <a:srgbClr val="4F81BD"/>
                </a:solidFill>
                <a:latin typeface="Arial"/>
                <a:ea typeface="DejaVu Sans"/>
              </a:rPr>
              <a:t>Σημείωμα Ιστορικού Εκδόσεων Έργου</a:t>
            </a:r>
            <a:endParaRPr/>
          </a:p>
        </p:txBody>
      </p:sp>
      <p:sp>
        <p:nvSpPr>
          <p:cNvPr id="510" name="TextShape 2"/>
          <p:cNvSpPr txBox="1"/>
          <p:nvPr/>
        </p:nvSpPr>
        <p:spPr>
          <a:xfrm>
            <a:off x="234360" y="1556640"/>
            <a:ext cx="8586000" cy="4525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l-GR" sz="2000" strike="noStrike" dirty="0">
                <a:solidFill>
                  <a:srgbClr val="000000"/>
                </a:solidFill>
                <a:latin typeface="Arial"/>
                <a:ea typeface="DejaVu Sans"/>
              </a:rPr>
              <a:t>Το παρόν έργο αποτελεί την έκδοση </a:t>
            </a:r>
            <a:r>
              <a:rPr lang="el-GR" sz="2000" strike="noStrike" dirty="0">
                <a:solidFill>
                  <a:srgbClr val="FF0000"/>
                </a:solidFill>
                <a:latin typeface="Arial"/>
                <a:ea typeface="DejaVu Sans"/>
              </a:rPr>
              <a:t>1.0</a:t>
            </a:r>
            <a:r>
              <a:rPr lang="el-GR" sz="2000" strike="noStrike" dirty="0">
                <a:solidFill>
                  <a:srgbClr val="000000"/>
                </a:solidFill>
                <a:latin typeface="Arial"/>
                <a:ea typeface="DejaVu Sans"/>
              </a:rPr>
              <a:t>.  </a:t>
            </a:r>
            <a:endParaRPr dirty="0"/>
          </a:p>
          <a:p>
            <a:pPr>
              <a:lnSpc>
                <a:spcPct val="100000"/>
              </a:lnSpc>
            </a:pPr>
            <a:r>
              <a:rPr lang="el-GR" sz="2000" strike="noStrike" dirty="0">
                <a:solidFill>
                  <a:srgbClr val="000000"/>
                </a:solidFill>
                <a:latin typeface="Arial"/>
                <a:ea typeface="DejaVu Sans"/>
              </a:rPr>
              <a:t>Έχουν προηγηθεί οι κάτωθι εκδόσεις: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l-GR" sz="2000" strike="noStrike" dirty="0">
                <a:solidFill>
                  <a:srgbClr val="000000"/>
                </a:solidFill>
                <a:latin typeface="Arial"/>
                <a:ea typeface="DejaVu Sans"/>
              </a:rPr>
              <a:t>Έκδοση </a:t>
            </a:r>
            <a:r>
              <a:rPr lang="el-GR" sz="2000" strike="noStrike" dirty="0">
                <a:solidFill>
                  <a:srgbClr val="FF0000"/>
                </a:solidFill>
                <a:latin typeface="Arial"/>
                <a:ea typeface="DejaVu Sans"/>
              </a:rPr>
              <a:t>1.0</a:t>
            </a:r>
            <a:r>
              <a:rPr lang="el-GR" sz="2000" strike="noStrike" dirty="0">
                <a:solidFill>
                  <a:srgbClr val="000000"/>
                </a:solidFill>
                <a:latin typeface="Arial"/>
                <a:ea typeface="DejaVu Sans"/>
              </a:rPr>
              <a:t> διαθέσιμη </a:t>
            </a:r>
            <a:r>
              <a:rPr lang="el-GR" sz="2000" u="sng" strike="noStrike" dirty="0">
                <a:solidFill>
                  <a:srgbClr val="0000FF"/>
                </a:solidFill>
                <a:latin typeface="Arial"/>
                <a:ea typeface="DejaVu Sans"/>
                <a:hlinkClick r:id="rId3"/>
              </a:rPr>
              <a:t>εδώ</a:t>
            </a:r>
            <a:r>
              <a:rPr lang="el-GR" sz="2000" strike="noStrike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dirty="0"/>
          </a:p>
        </p:txBody>
      </p:sp>
      <p:sp>
        <p:nvSpPr>
          <p:cNvPr id="511" name="CustomShape 3"/>
          <p:cNvSpPr/>
          <p:nvPr/>
        </p:nvSpPr>
        <p:spPr>
          <a:xfrm>
            <a:off x="107640" y="6237360"/>
            <a:ext cx="356400" cy="575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2" name="CustomShape 4"/>
          <p:cNvSpPr/>
          <p:nvPr/>
        </p:nvSpPr>
        <p:spPr>
          <a:xfrm>
            <a:off x="464040" y="6453360"/>
            <a:ext cx="8067960" cy="28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13" name="Εικόνα 7"/>
          <p:cNvPicPr/>
          <p:nvPr/>
        </p:nvPicPr>
        <p:blipFill>
          <a:blip r:embed="rId4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l-GR" sz="4400" strike="noStrike" dirty="0">
                <a:solidFill>
                  <a:srgbClr val="4F81BD"/>
                </a:solidFill>
                <a:latin typeface="Arial"/>
                <a:ea typeface="DejaVu Sans"/>
              </a:rPr>
              <a:t>Σημείωμα Αναφοράς</a:t>
            </a:r>
            <a:endParaRPr dirty="0"/>
          </a:p>
        </p:txBody>
      </p:sp>
      <p:sp>
        <p:nvSpPr>
          <p:cNvPr id="515" name="TextShape 2"/>
          <p:cNvSpPr txBox="1"/>
          <p:nvPr/>
        </p:nvSpPr>
        <p:spPr>
          <a:xfrm>
            <a:off x="464040" y="1556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l-GR" sz="2000" strike="noStrike" dirty="0" err="1" smtClean="0">
                <a:solidFill>
                  <a:srgbClr val="000000"/>
                </a:solidFill>
                <a:latin typeface="Arial"/>
                <a:ea typeface="DejaVu Sans"/>
              </a:rPr>
              <a:t>Copyright</a:t>
            </a:r>
            <a:r>
              <a:rPr lang="el-GR" sz="20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 Πανεπιστήμιον Πατρών, </a:t>
            </a:r>
            <a:r>
              <a:rPr lang="el-GR" sz="2000" strike="noStrike" dirty="0" smtClean="0">
                <a:solidFill>
                  <a:srgbClr val="FF0000"/>
                </a:solidFill>
                <a:latin typeface="Arial"/>
                <a:ea typeface="DejaVu Sans"/>
              </a:rPr>
              <a:t>Βασίλης Στυλιανάκης</a:t>
            </a:r>
            <a:r>
              <a:rPr lang="el-GR" sz="20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. «</a:t>
            </a:r>
            <a:r>
              <a:rPr lang="el-GR" sz="2000" strike="noStrike" dirty="0" smtClean="0">
                <a:solidFill>
                  <a:srgbClr val="FF0000"/>
                </a:solidFill>
                <a:latin typeface="Arial"/>
                <a:ea typeface="DejaVu Sans"/>
              </a:rPr>
              <a:t>Επικοινωνίες Πρόσβασης.</a:t>
            </a:r>
            <a:r>
              <a:rPr lang="en-US" sz="2000" strike="noStrike" dirty="0" smtClean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el-GR" sz="2000" dirty="0" err="1" smtClean="0">
                <a:solidFill>
                  <a:srgbClr val="FF0000"/>
                </a:solidFill>
                <a:latin typeface="Arial" pitchFamily="34" charset="0"/>
                <a:ea typeface="DejaVu Sans"/>
                <a:cs typeface="Arial" pitchFamily="34" charset="0"/>
              </a:rPr>
              <a:t>Ευρυζωνικές</a:t>
            </a:r>
            <a:r>
              <a:rPr lang="el-GR" sz="200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Arial" pitchFamily="34" charset="0"/>
              </a:rPr>
              <a:t> Γραμμές Ισχύος (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Arial" pitchFamily="34" charset="0"/>
              </a:rPr>
              <a:t>Broadband Power Line – BPL</a:t>
            </a:r>
            <a:r>
              <a:rPr lang="el-GR" sz="200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Arial" pitchFamily="34" charset="0"/>
              </a:rPr>
              <a:t>)</a:t>
            </a:r>
            <a:r>
              <a:rPr lang="el-GR" sz="20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». Έκδοση: </a:t>
            </a:r>
            <a:r>
              <a:rPr lang="el-GR" sz="2000" strike="noStrike" dirty="0" smtClean="0">
                <a:solidFill>
                  <a:srgbClr val="FF0000"/>
                </a:solidFill>
                <a:latin typeface="Arial"/>
                <a:ea typeface="DejaVu Sans"/>
              </a:rPr>
              <a:t>1.0</a:t>
            </a:r>
            <a:r>
              <a:rPr lang="el-GR" sz="20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. Πάτρα </a:t>
            </a:r>
            <a:r>
              <a:rPr lang="el-GR" sz="2000" strike="noStrike" dirty="0" smtClean="0">
                <a:solidFill>
                  <a:srgbClr val="FF0000"/>
                </a:solidFill>
                <a:latin typeface="Arial"/>
                <a:ea typeface="DejaVu Sans"/>
              </a:rPr>
              <a:t>2014</a:t>
            </a:r>
            <a:r>
              <a:rPr lang="el-GR" sz="20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. Διαθέσιμο από τη δικτυακή διεύθυνση: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https://eclass.upatras.gr/modules/document/document.php?course=EE901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endParaRPr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516" name="CustomShape 3"/>
          <p:cNvSpPr/>
          <p:nvPr/>
        </p:nvSpPr>
        <p:spPr>
          <a:xfrm>
            <a:off x="107640" y="6237360"/>
            <a:ext cx="356400" cy="575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7" name="CustomShape 4"/>
          <p:cNvSpPr/>
          <p:nvPr/>
        </p:nvSpPr>
        <p:spPr>
          <a:xfrm>
            <a:off x="464040" y="6453360"/>
            <a:ext cx="8067960" cy="28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18" name="Εικόνα 5"/>
          <p:cNvPicPr/>
          <p:nvPr/>
        </p:nvPicPr>
        <p:blipFill>
          <a:blip r:embed="rId4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TextShape 1"/>
          <p:cNvSpPr txBox="1"/>
          <p:nvPr/>
        </p:nvSpPr>
        <p:spPr>
          <a:xfrm>
            <a:off x="457200" y="-162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l-GR" sz="4400" strike="noStrike">
                <a:solidFill>
                  <a:srgbClr val="4F81BD"/>
                </a:solidFill>
                <a:latin typeface="Arial"/>
                <a:ea typeface="DejaVu Sans"/>
              </a:rPr>
              <a:t>Σημείωμα Αδειοδότησης</a:t>
            </a:r>
            <a:endParaRPr/>
          </a:p>
        </p:txBody>
      </p:sp>
      <p:sp>
        <p:nvSpPr>
          <p:cNvPr id="520" name="TextShape 2"/>
          <p:cNvSpPr txBox="1"/>
          <p:nvPr/>
        </p:nvSpPr>
        <p:spPr>
          <a:xfrm>
            <a:off x="107640" y="764640"/>
            <a:ext cx="8928720" cy="143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l-GR" sz="2000" strike="noStrike">
                <a:solidFill>
                  <a:srgbClr val="000000"/>
                </a:solidFill>
                <a:latin typeface="Arial"/>
                <a:ea typeface="DejaVu Sans"/>
              </a:rPr>
              <a:t>Το παρόν εκπαιδευτικό υλικό υπόκειται σε άδειες χρήσης Creative Commons.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l-GR" sz="2000" strike="noStrike">
                <a:solidFill>
                  <a:srgbClr val="000000"/>
                </a:solidFill>
                <a:latin typeface="Arial"/>
                <a:ea typeface="DejaVu Sans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/>
          </a:p>
        </p:txBody>
      </p:sp>
      <p:sp>
        <p:nvSpPr>
          <p:cNvPr id="521" name="CustomShape 3"/>
          <p:cNvSpPr/>
          <p:nvPr/>
        </p:nvSpPr>
        <p:spPr>
          <a:xfrm>
            <a:off x="93960" y="3902040"/>
            <a:ext cx="9036000" cy="31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el-GR" strike="noStrike">
                <a:solidFill>
                  <a:srgbClr val="000000"/>
                </a:solidFill>
                <a:latin typeface="Arial"/>
                <a:ea typeface="DejaVu Sans"/>
              </a:rPr>
              <a:t>[1] http://creativecommons.org/licenses/by/4.0/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22" name="CustomShape 4"/>
          <p:cNvSpPr/>
          <p:nvPr/>
        </p:nvSpPr>
        <p:spPr>
          <a:xfrm>
            <a:off x="107640" y="6237360"/>
            <a:ext cx="356400" cy="575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3" name="CustomShape 5"/>
          <p:cNvSpPr/>
          <p:nvPr/>
        </p:nvSpPr>
        <p:spPr>
          <a:xfrm>
            <a:off x="464040" y="6453360"/>
            <a:ext cx="8067960" cy="28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24" name="Picture 8"/>
          <p:cNvPicPr/>
          <p:nvPr/>
        </p:nvPicPr>
        <p:blipFill>
          <a:blip r:embed="rId3" cstate="print"/>
          <a:stretch/>
        </p:blipFill>
        <p:spPr>
          <a:xfrm>
            <a:off x="3429000" y="2421000"/>
            <a:ext cx="2239200" cy="874800"/>
          </a:xfrm>
          <a:prstGeom prst="rect">
            <a:avLst/>
          </a:prstGeom>
          <a:ln>
            <a:noFill/>
          </a:ln>
        </p:spPr>
      </p:pic>
      <p:pic>
        <p:nvPicPr>
          <p:cNvPr id="525" name="Picture 9"/>
          <p:cNvPicPr/>
          <p:nvPr/>
        </p:nvPicPr>
        <p:blipFill>
          <a:blip r:embed="rId4" cstate="print"/>
          <a:stretch/>
        </p:blipFill>
        <p:spPr>
          <a:xfrm>
            <a:off x="1619640" y="4653000"/>
            <a:ext cx="5501160" cy="1386360"/>
          </a:xfrm>
          <a:prstGeom prst="rect">
            <a:avLst/>
          </a:prstGeom>
          <a:ln>
            <a:noFill/>
          </a:ln>
        </p:spPr>
      </p:pic>
      <p:pic>
        <p:nvPicPr>
          <p:cNvPr id="526" name="Εικόνα 5"/>
          <p:cNvPicPr/>
          <p:nvPr/>
        </p:nvPicPr>
        <p:blipFill>
          <a:blip r:embed="rId5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l-GR" sz="4400" strike="noStrike">
                <a:solidFill>
                  <a:srgbClr val="4F81BD"/>
                </a:solidFill>
                <a:latin typeface="Arial"/>
                <a:ea typeface="DejaVu Sans"/>
              </a:rPr>
              <a:t>Διατήρηση Σημειωμάτων</a:t>
            </a:r>
            <a:endParaRPr/>
          </a:p>
        </p:txBody>
      </p:sp>
      <p:sp>
        <p:nvSpPr>
          <p:cNvPr id="528" name="TextShape 2"/>
          <p:cNvSpPr txBox="1"/>
          <p:nvPr/>
        </p:nvSpPr>
        <p:spPr>
          <a:xfrm>
            <a:off x="464040" y="1556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l-GR" sz="2400" strike="noStrike">
                <a:solidFill>
                  <a:srgbClr val="000000"/>
                </a:solidFill>
                <a:latin typeface="Arial"/>
                <a:ea typeface="DejaVu Sans"/>
              </a:rPr>
              <a:t>Οποιαδήποτε αναπαραγωγή ή διασκευή του υλικού θα πρέπει να συμπεριλαμβάνει: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l-GR" sz="2000" strike="noStrike">
                <a:solidFill>
                  <a:srgbClr val="000000"/>
                </a:solidFill>
                <a:latin typeface="Arial"/>
                <a:ea typeface="DejaVu Sans"/>
              </a:rPr>
              <a:t>το Σημείωμα Αναφοράς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l-GR" sz="2000" strike="noStrike">
                <a:solidFill>
                  <a:srgbClr val="000000"/>
                </a:solidFill>
                <a:latin typeface="Arial"/>
                <a:ea typeface="DejaVu Sans"/>
              </a:rPr>
              <a:t>το Σημείωμα Αδειοδότησης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l-GR" sz="2000" strike="noStrike">
                <a:solidFill>
                  <a:srgbClr val="000000"/>
                </a:solidFill>
                <a:latin typeface="Arial"/>
                <a:ea typeface="DejaVu Sans"/>
              </a:rPr>
              <a:t>τη δήλωση Διατήρησης Σημειωμάτων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l-GR" sz="2000" strike="noStrike">
                <a:solidFill>
                  <a:srgbClr val="000000"/>
                </a:solidFill>
                <a:latin typeface="Arial"/>
                <a:ea typeface="DejaVu Sans"/>
              </a:rPr>
              <a:t>το Σημείωμα Χρήσης Έργων Τρίτων (εφόσον υπάρχει)</a:t>
            </a:r>
            <a:endParaRPr/>
          </a:p>
          <a:p>
            <a:pPr>
              <a:lnSpc>
                <a:spcPct val="100000"/>
              </a:lnSpc>
            </a:pPr>
            <a:r>
              <a:rPr lang="el-GR" sz="2400" strike="noStrike">
                <a:solidFill>
                  <a:srgbClr val="000000"/>
                </a:solidFill>
                <a:latin typeface="Arial"/>
                <a:ea typeface="DejaVu Sans"/>
              </a:rPr>
              <a:t>μαζί με τους συνοδευόμενους υπερσυνδέσμους.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529" name="CustomShape 3"/>
          <p:cNvSpPr/>
          <p:nvPr/>
        </p:nvSpPr>
        <p:spPr>
          <a:xfrm>
            <a:off x="107640" y="6237360"/>
            <a:ext cx="356400" cy="575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0" name="CustomShape 4"/>
          <p:cNvSpPr/>
          <p:nvPr/>
        </p:nvSpPr>
        <p:spPr>
          <a:xfrm>
            <a:off x="464040" y="6453360"/>
            <a:ext cx="8067960" cy="28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31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l-GR" sz="4400" dirty="0" smtClean="0">
                <a:solidFill>
                  <a:srgbClr val="4F81BD"/>
                </a:solidFill>
                <a:latin typeface="Arial"/>
                <a:ea typeface="DejaVu Sans"/>
              </a:rPr>
              <a:t>Σημείωμα Χρήσης Έργων Τρίτων</a:t>
            </a:r>
            <a:endParaRPr dirty="0"/>
          </a:p>
        </p:txBody>
      </p:sp>
      <p:sp>
        <p:nvSpPr>
          <p:cNvPr id="528" name="TextShape 2"/>
          <p:cNvSpPr txBox="1"/>
          <p:nvPr/>
        </p:nvSpPr>
        <p:spPr>
          <a:xfrm>
            <a:off x="304800" y="1556640"/>
            <a:ext cx="8534400" cy="4525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l-GR" sz="2000" strike="noStrike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Arial" pitchFamily="34" charset="0"/>
              </a:rPr>
              <a:t>Το έργο αυτό κάνει χρήση των ακόλουθων έργων:</a:t>
            </a:r>
          </a:p>
          <a:p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Εικόνες/Σχήματα/Διαγράμματα/Φωτογραφίες</a:t>
            </a:r>
          </a:p>
          <a:p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Διαφάνεια 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http://globaltechconsultants.org/sites/default/files/photos/powerline.jpg</a:t>
            </a:r>
            <a:endParaRPr lang="el-G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l-G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l-G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9" name="CustomShape 3"/>
          <p:cNvSpPr/>
          <p:nvPr/>
        </p:nvSpPr>
        <p:spPr>
          <a:xfrm>
            <a:off x="107640" y="6237360"/>
            <a:ext cx="356400" cy="575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0" name="CustomShape 4"/>
          <p:cNvSpPr/>
          <p:nvPr/>
        </p:nvSpPr>
        <p:spPr>
          <a:xfrm>
            <a:off x="464040" y="6453360"/>
            <a:ext cx="8067960" cy="28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31" name="Εικόνα 5"/>
          <p:cNvPicPr/>
          <p:nvPr/>
        </p:nvPicPr>
        <p:blipFill>
          <a:blip r:embed="rId4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424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- Έλλειψη"/>
          <p:cNvSpPr/>
          <p:nvPr/>
        </p:nvSpPr>
        <p:spPr>
          <a:xfrm>
            <a:off x="5724128" y="5013176"/>
            <a:ext cx="360040" cy="7920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41 - Έλλειψη"/>
          <p:cNvSpPr/>
          <p:nvPr/>
        </p:nvSpPr>
        <p:spPr>
          <a:xfrm>
            <a:off x="3347864" y="5013176"/>
            <a:ext cx="360040" cy="7920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Η Βασική Αρχή Λειτουργίας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pic>
        <p:nvPicPr>
          <p:cNvPr id="4" name="Εικόνα 5"/>
          <p:cNvPicPr/>
          <p:nvPr/>
        </p:nvPicPr>
        <p:blipFill>
          <a:blip r:embed="rId2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sp>
        <p:nvSpPr>
          <p:cNvPr id="5" name="4 - Διάγραμμα ροής: Απόφαση πολλαπλών εξόδων"/>
          <p:cNvSpPr/>
          <p:nvPr/>
        </p:nvSpPr>
        <p:spPr>
          <a:xfrm>
            <a:off x="1187624" y="1772816"/>
            <a:ext cx="1944216" cy="108012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Συσκευή 1</a:t>
            </a:r>
            <a:endParaRPr lang="el-G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Διάγραμμα ροής: Απόφαση πολλαπλών εξόδων"/>
          <p:cNvSpPr/>
          <p:nvPr/>
        </p:nvSpPr>
        <p:spPr>
          <a:xfrm>
            <a:off x="6228184" y="1772816"/>
            <a:ext cx="1944216" cy="108012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Συσκευή 2</a:t>
            </a:r>
            <a:endParaRPr lang="el-G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- Διάγραμμα ροής: Απόφαση πολλαπλών εξόδων"/>
          <p:cNvSpPr/>
          <p:nvPr/>
        </p:nvSpPr>
        <p:spPr>
          <a:xfrm>
            <a:off x="1259632" y="3573016"/>
            <a:ext cx="1872208" cy="122413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Μόντεμ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PLC</a:t>
            </a:r>
            <a:r>
              <a:rPr lang="el-G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l-G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Διάγραμμα ροής: Απόφαση πολλαπλών εξόδων"/>
          <p:cNvSpPr/>
          <p:nvPr/>
        </p:nvSpPr>
        <p:spPr>
          <a:xfrm>
            <a:off x="6228184" y="3429000"/>
            <a:ext cx="1872208" cy="122413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Μόντεμ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PLC </a:t>
            </a:r>
            <a:r>
              <a:rPr lang="el-G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l-G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13 - Ευθεία γραμμή σύνδεσης"/>
          <p:cNvCxnSpPr/>
          <p:nvPr/>
        </p:nvCxnSpPr>
        <p:spPr>
          <a:xfrm>
            <a:off x="7164288" y="2852936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 flipV="1">
            <a:off x="1979712" y="3212976"/>
            <a:ext cx="360040" cy="72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 flipV="1">
            <a:off x="1979712" y="3356992"/>
            <a:ext cx="360040" cy="72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17 - Ευθεία γραμμή σύνδεσης"/>
          <p:cNvCxnSpPr/>
          <p:nvPr/>
        </p:nvCxnSpPr>
        <p:spPr>
          <a:xfrm flipV="1">
            <a:off x="6948264" y="3068960"/>
            <a:ext cx="360040" cy="72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18 - Ευθεία γραμμή σύνδεσης"/>
          <p:cNvCxnSpPr/>
          <p:nvPr/>
        </p:nvCxnSpPr>
        <p:spPr>
          <a:xfrm flipV="1">
            <a:off x="6948264" y="3212976"/>
            <a:ext cx="360040" cy="72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19 - TextBox"/>
          <p:cNvSpPr txBox="1"/>
          <p:nvPr/>
        </p:nvSpPr>
        <p:spPr>
          <a:xfrm>
            <a:off x="3779912" y="2420888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err="1" smtClean="0">
                <a:latin typeface="Arial" pitchFamily="34" charset="0"/>
                <a:cs typeface="Arial" pitchFamily="34" charset="0"/>
              </a:rPr>
              <a:t>Διεπαφή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Συσκευών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27 - Ευθύγραμμο βέλος σύνδεσης"/>
          <p:cNvCxnSpPr>
            <a:stCxn id="20" idx="1"/>
          </p:cNvCxnSpPr>
          <p:nvPr/>
        </p:nvCxnSpPr>
        <p:spPr>
          <a:xfrm flipH="1">
            <a:off x="2483768" y="2836387"/>
            <a:ext cx="1296144" cy="376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ύγραμμο βέλος σύνδεσης"/>
          <p:cNvCxnSpPr>
            <a:stCxn id="20" idx="3"/>
          </p:cNvCxnSpPr>
          <p:nvPr/>
        </p:nvCxnSpPr>
        <p:spPr>
          <a:xfrm>
            <a:off x="5436096" y="2836387"/>
            <a:ext cx="1368152" cy="304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εία γραμμή σύνδεσης"/>
          <p:cNvCxnSpPr/>
          <p:nvPr/>
        </p:nvCxnSpPr>
        <p:spPr>
          <a:xfrm>
            <a:off x="6948264" y="5445224"/>
            <a:ext cx="72008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εία γραμμή σύνδεσης"/>
          <p:cNvCxnSpPr/>
          <p:nvPr/>
        </p:nvCxnSpPr>
        <p:spPr>
          <a:xfrm>
            <a:off x="1763688" y="5445224"/>
            <a:ext cx="72008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- Ευθεία γραμμή σύνδεσης"/>
          <p:cNvCxnSpPr/>
          <p:nvPr/>
        </p:nvCxnSpPr>
        <p:spPr>
          <a:xfrm flipH="1">
            <a:off x="5868144" y="4437112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38 - Ευθεία γραμμή σύνδεσης"/>
          <p:cNvCxnSpPr/>
          <p:nvPr/>
        </p:nvCxnSpPr>
        <p:spPr>
          <a:xfrm>
            <a:off x="5868144" y="443711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39 - Ευθεία γραμμή σύνδεσης"/>
          <p:cNvCxnSpPr/>
          <p:nvPr/>
        </p:nvCxnSpPr>
        <p:spPr>
          <a:xfrm flipH="1">
            <a:off x="2987824" y="4437112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40 - Ευθεία γραμμή σύνδεσης"/>
          <p:cNvCxnSpPr/>
          <p:nvPr/>
        </p:nvCxnSpPr>
        <p:spPr>
          <a:xfrm>
            <a:off x="3563888" y="443711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43 - Ευθεία γραμμή σύνδεσης"/>
          <p:cNvCxnSpPr/>
          <p:nvPr/>
        </p:nvCxnSpPr>
        <p:spPr>
          <a:xfrm flipV="1">
            <a:off x="3347864" y="4581128"/>
            <a:ext cx="360040" cy="72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44 - Ευθεία γραμμή σύνδεσης"/>
          <p:cNvCxnSpPr/>
          <p:nvPr/>
        </p:nvCxnSpPr>
        <p:spPr>
          <a:xfrm flipV="1">
            <a:off x="3347864" y="4725144"/>
            <a:ext cx="360040" cy="72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45 - Ευθεία γραμμή σύνδεσης"/>
          <p:cNvCxnSpPr/>
          <p:nvPr/>
        </p:nvCxnSpPr>
        <p:spPr>
          <a:xfrm flipV="1">
            <a:off x="5652120" y="4653136"/>
            <a:ext cx="360040" cy="72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46 - Ευθεία γραμμή σύνδεσης"/>
          <p:cNvCxnSpPr/>
          <p:nvPr/>
        </p:nvCxnSpPr>
        <p:spPr>
          <a:xfrm flipV="1">
            <a:off x="5652120" y="4797152"/>
            <a:ext cx="360040" cy="72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47 - TextBox"/>
          <p:cNvSpPr txBox="1"/>
          <p:nvPr/>
        </p:nvSpPr>
        <p:spPr>
          <a:xfrm>
            <a:off x="3851920" y="357301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err="1" smtClean="0">
                <a:latin typeface="Arial" pitchFamily="34" charset="0"/>
                <a:cs typeface="Arial" pitchFamily="34" charset="0"/>
              </a:rPr>
              <a:t>Διεπαφή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PLC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49 - Ευθύγραμμο βέλος σύνδεσης"/>
          <p:cNvCxnSpPr/>
          <p:nvPr/>
        </p:nvCxnSpPr>
        <p:spPr>
          <a:xfrm flipH="1">
            <a:off x="3779912" y="4149080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- Ευθύγραμμο βέλος σύνδεσης"/>
          <p:cNvCxnSpPr/>
          <p:nvPr/>
        </p:nvCxnSpPr>
        <p:spPr>
          <a:xfrm>
            <a:off x="5148064" y="4221088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- TextBox"/>
          <p:cNvSpPr txBox="1"/>
          <p:nvPr/>
        </p:nvSpPr>
        <p:spPr>
          <a:xfrm>
            <a:off x="3851920" y="551723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Arial" pitchFamily="34" charset="0"/>
                <a:cs typeface="Arial" pitchFamily="34" charset="0"/>
              </a:rPr>
              <a:t>Δίκτυο Ισχύος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57 - Ευθεία γραμμή σύνδεσης"/>
          <p:cNvCxnSpPr/>
          <p:nvPr/>
        </p:nvCxnSpPr>
        <p:spPr>
          <a:xfrm>
            <a:off x="2843808" y="5445224"/>
            <a:ext cx="38164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62 - Ευθεία γραμμή σύνδεσης"/>
          <p:cNvCxnSpPr>
            <a:stCxn id="5" idx="2"/>
            <a:endCxn id="7" idx="0"/>
          </p:cNvCxnSpPr>
          <p:nvPr/>
        </p:nvCxnSpPr>
        <p:spPr>
          <a:xfrm>
            <a:off x="2159732" y="2852936"/>
            <a:ext cx="36004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39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Χαρακτηριστικά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400" dirty="0" smtClean="0">
                <a:latin typeface="Arial" pitchFamily="34" charset="0"/>
                <a:cs typeface="Arial" pitchFamily="34" charset="0"/>
              </a:rPr>
              <a:t>Δυνατότητα παροχής ευρυζωνικής πρόσβασης παντού</a:t>
            </a:r>
          </a:p>
          <a:p>
            <a:pPr algn="just"/>
            <a:r>
              <a:rPr lang="el-GR" sz="2400" dirty="0" smtClean="0">
                <a:latin typeface="Arial" pitchFamily="34" charset="0"/>
                <a:cs typeface="Arial" pitchFamily="34" charset="0"/>
              </a:rPr>
              <a:t>Συμμετρικοί ρυθμοί</a:t>
            </a:r>
          </a:p>
          <a:p>
            <a:pPr algn="just"/>
            <a:r>
              <a:rPr lang="el-GR" sz="2400" dirty="0" smtClean="0">
                <a:latin typeface="Arial" pitchFamily="34" charset="0"/>
                <a:cs typeface="Arial" pitchFamily="34" charset="0"/>
              </a:rPr>
              <a:t>Πρόσβαση σε οποιοδήποτε μέρος ενός κτηρίου με απλή ηλεκτρική πρίζα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indoor BPL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l-GR" sz="2400" dirty="0" smtClean="0">
                <a:latin typeface="Arial" pitchFamily="34" charset="0"/>
                <a:cs typeface="Arial" pitchFamily="34" charset="0"/>
              </a:rPr>
              <a:t>Συνδυασμός με αυτοματισμούς κτηρίων και έξυπνα δίκτυα</a:t>
            </a:r>
          </a:p>
          <a:p>
            <a:pPr algn="just"/>
            <a:r>
              <a:rPr lang="el-GR" sz="2400" dirty="0" smtClean="0">
                <a:latin typeface="Arial" pitchFamily="34" charset="0"/>
                <a:cs typeface="Arial" pitchFamily="34" charset="0"/>
              </a:rPr>
              <a:t>Λύση ανάγκης σε περίπτωση εκτάκτων συνθηκών</a:t>
            </a:r>
          </a:p>
          <a:p>
            <a:pPr algn="just"/>
            <a:r>
              <a:rPr lang="el-GR" sz="2400" dirty="0" smtClean="0">
                <a:latin typeface="Arial" pitchFamily="34" charset="0"/>
                <a:cs typeface="Arial" pitchFamily="34" charset="0"/>
              </a:rPr>
              <a:t>Σχετικά ακατάλληλο για ταχεία μετάδοση δεδομένων και περιορισμένες προοπτικές βελτίωσης. Οι γραμμές ισχύος αποτελούν δυσμενές περιβάλλον</a:t>
            </a:r>
          </a:p>
          <a:p>
            <a:pPr algn="just"/>
            <a:r>
              <a:rPr lang="el-GR" sz="2400" dirty="0" smtClean="0">
                <a:latin typeface="Arial" pitchFamily="34" charset="0"/>
                <a:cs typeface="Arial" pitchFamily="34" charset="0"/>
              </a:rPr>
              <a:t>Εκπομπή ραδιο-παρεμβολών (</a:t>
            </a:r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Radio Frequency Interference </a:t>
            </a:r>
            <a:r>
              <a:rPr lang="el-GR" altLang="zh-TW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RFI)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Εικόνα 5"/>
          <p:cNvPicPr/>
          <p:nvPr/>
        </p:nvPicPr>
        <p:blipFill>
          <a:blip r:embed="rId2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742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Σύγκριση Κόστους Παροχής </a:t>
            </a:r>
            <a:r>
              <a:rPr lang="el-GR" dirty="0" err="1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Ευρυζωνικής</a:t>
            </a:r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 Πρόσβασης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71700"/>
            <a:ext cx="6772852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358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Αρχιτεκτονική της Πρόσβασης </a:t>
            </a:r>
            <a:r>
              <a:rPr 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BPL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3400425"/>
            <a:ext cx="19050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484784"/>
            <a:ext cx="6591300" cy="45720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7" name="6 - TextBox"/>
          <p:cNvSpPr txBox="1"/>
          <p:nvPr/>
        </p:nvSpPr>
        <p:spPr>
          <a:xfrm>
            <a:off x="3275856" y="16288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>
                <a:latin typeface="Arial" pitchFamily="34" charset="0"/>
                <a:cs typeface="Arial" pitchFamily="34" charset="0"/>
              </a:rPr>
              <a:t>Οπισθόζευξη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084168" y="234888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Σημείο</a:t>
            </a:r>
          </a:p>
          <a:p>
            <a:r>
              <a:rPr lang="el-GR" dirty="0" err="1" smtClean="0">
                <a:latin typeface="Arial" pitchFamily="34" charset="0"/>
                <a:cs typeface="Arial" pitchFamily="34" charset="0"/>
              </a:rPr>
              <a:t>Οπισθόζευξης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851920" y="299695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Γραμμές Μέσης Ισχύος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508104" y="335699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Γραμμές Χαμηλής</a:t>
            </a: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 Ισχύος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3275856" y="335699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Συζεύκτης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275856" y="3789040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Γέφυρα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827584" y="350100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Ασύρματη Ζεύξη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1691680" y="170080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Ίντερνετ</a:t>
            </a: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VoIP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81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85812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Δίκτυο Πρόσβασης </a:t>
            </a:r>
            <a:r>
              <a:rPr 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BPL </a:t>
            </a:r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Μέσης Τάσης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pic>
        <p:nvPicPr>
          <p:cNvPr id="4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sp>
        <p:nvSpPr>
          <p:cNvPr id="6" name="5 - TextBox"/>
          <p:cNvSpPr txBox="1"/>
          <p:nvPr/>
        </p:nvSpPr>
        <p:spPr>
          <a:xfrm>
            <a:off x="3059832" y="5517232"/>
            <a:ext cx="158417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Arial" pitchFamily="34" charset="0"/>
                <a:cs typeface="Arial" pitchFamily="34" charset="0"/>
              </a:rPr>
              <a:t>Δίκτυο Δεδομένων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580112" y="5373216"/>
            <a:ext cx="28803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Arial" pitchFamily="34" charset="0"/>
                <a:cs typeface="Arial" pitchFamily="34" charset="0"/>
              </a:rPr>
              <a:t>Κάλυψη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χωρίς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επαναλήπτες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1-2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Km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580112" y="4581128"/>
            <a:ext cx="32403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dirty="0" err="1" smtClean="0">
                <a:latin typeface="Arial" pitchFamily="34" charset="0"/>
                <a:cs typeface="Arial" pitchFamily="34" charset="0"/>
              </a:rPr>
              <a:t>Επαναλήπτης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1400" dirty="0" smtClean="0">
                <a:latin typeface="Arial" pitchFamily="34" charset="0"/>
                <a:cs typeface="Arial" pitchFamily="34" charset="0"/>
              </a:rPr>
              <a:t>Μετασχηματιστής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HV/MV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4572000" y="3933056"/>
            <a:ext cx="32403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400" dirty="0" err="1" smtClean="0">
                <a:latin typeface="Arial" pitchFamily="34" charset="0"/>
                <a:cs typeface="Arial" pitchFamily="34" charset="0"/>
              </a:rPr>
              <a:t>Επαναλήπτης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B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L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1403648" y="4509120"/>
            <a:ext cx="32403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Arial" pitchFamily="34" charset="0"/>
                <a:cs typeface="Arial" pitchFamily="34" charset="0"/>
              </a:rPr>
              <a:t>Υπόγεια Παροχή Ισχύος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059832" y="3284984"/>
            <a:ext cx="15841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Arial" pitchFamily="34" charset="0"/>
                <a:cs typeface="Arial" pitchFamily="34" charset="0"/>
              </a:rPr>
              <a:t>Κεφαλή ΒΡ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L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4499992" y="1556792"/>
            <a:ext cx="21602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Arial" pitchFamily="34" charset="0"/>
                <a:cs typeface="Arial" pitchFamily="34" charset="0"/>
              </a:rPr>
              <a:t>Σημείο Πρόσβασης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WiFi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1691680" y="1628800"/>
            <a:ext cx="15841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Arial" pitchFamily="34" charset="0"/>
                <a:cs typeface="Arial" pitchFamily="34" charset="0"/>
              </a:rPr>
              <a:t>Δίκτυο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HV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251520" y="3429000"/>
            <a:ext cx="18722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Arial" pitchFamily="34" charset="0"/>
                <a:cs typeface="Arial" pitchFamily="34" charset="0"/>
              </a:rPr>
              <a:t>Μετασχηματιστής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HV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74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Δίκτυο Πρόσβασης </a:t>
            </a:r>
            <a:r>
              <a:rPr 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BPL </a:t>
            </a:r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Χαμηλής Τάσης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pic>
        <p:nvPicPr>
          <p:cNvPr id="4" name="Εικόνα 5"/>
          <p:cNvPicPr/>
          <p:nvPr/>
        </p:nvPicPr>
        <p:blipFill>
          <a:blip r:embed="rId2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72816"/>
            <a:ext cx="7591425" cy="406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Έκρηξη 1"/>
          <p:cNvSpPr/>
          <p:nvPr/>
        </p:nvSpPr>
        <p:spPr>
          <a:xfrm>
            <a:off x="2699792" y="5301208"/>
            <a:ext cx="2592288" cy="13407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Δίκτυο Δεδομένων</a:t>
            </a:r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971600" y="50131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Κεφαλή </a:t>
            </a:r>
            <a:r>
              <a:rPr lang="en-US" dirty="0" smtClean="0"/>
              <a:t>BPL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1187624" y="57332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Κατοικίες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827584" y="40770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HV-MV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3131840" y="40770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HV-MV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4716016" y="35010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LV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4427984" y="19168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LV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2339752" y="17728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HV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6372200" y="249289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Κατοικίες με Μόντεμ </a:t>
            </a:r>
            <a:r>
              <a:rPr lang="en-US" dirty="0" smtClean="0"/>
              <a:t>BPL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>
            <a:off x="6516216" y="40770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Επαναλήπτης</a:t>
            </a:r>
            <a:endParaRPr lang="el-GR" dirty="0"/>
          </a:p>
        </p:txBody>
      </p:sp>
      <p:sp>
        <p:nvSpPr>
          <p:cNvPr id="17" name="16 - TextBox"/>
          <p:cNvSpPr txBox="1"/>
          <p:nvPr/>
        </p:nvSpPr>
        <p:spPr>
          <a:xfrm>
            <a:off x="5004048" y="450912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Κάλυψη </a:t>
            </a:r>
            <a:r>
              <a:rPr lang="en-US" dirty="0" smtClean="0"/>
              <a:t>BPL</a:t>
            </a:r>
            <a:r>
              <a:rPr lang="el-GR" dirty="0" smtClean="0"/>
              <a:t> Μέσης Τάσης χωρίς </a:t>
            </a:r>
            <a:r>
              <a:rPr lang="el-GR" dirty="0" err="1" smtClean="0"/>
              <a:t>Επαναλήπτη</a:t>
            </a:r>
            <a:r>
              <a:rPr lang="el-GR" dirty="0" smtClean="0"/>
              <a:t> 300</a:t>
            </a:r>
            <a:r>
              <a:rPr lang="en-US" dirty="0" smtClean="0"/>
              <a:t>m</a:t>
            </a:r>
            <a:endParaRPr lang="el-GR" dirty="0"/>
          </a:p>
        </p:txBody>
      </p:sp>
      <p:sp>
        <p:nvSpPr>
          <p:cNvPr id="18" name="17 - TextBox"/>
          <p:cNvSpPr txBox="1"/>
          <p:nvPr/>
        </p:nvSpPr>
        <p:spPr>
          <a:xfrm>
            <a:off x="3779912" y="335699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BPL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3135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56" y="1949927"/>
            <a:ext cx="8198901" cy="460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Υβριδική Λύση </a:t>
            </a:r>
            <a:b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</a:br>
            <a:r>
              <a:rPr 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BPL-</a:t>
            </a:r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Ασύρματη Πρόσβαση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pic>
        <p:nvPicPr>
          <p:cNvPr id="4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sp>
        <p:nvSpPr>
          <p:cNvPr id="6" name="5 - TextBox"/>
          <p:cNvSpPr txBox="1"/>
          <p:nvPr/>
        </p:nvSpPr>
        <p:spPr>
          <a:xfrm>
            <a:off x="3730724" y="531166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Εξαγωγή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290564" y="46635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>
                <a:latin typeface="Arial" pitchFamily="34" charset="0"/>
                <a:cs typeface="Arial" pitchFamily="34" charset="0"/>
              </a:rPr>
              <a:t>Επαναλήπτης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722612" y="40155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642492" y="32234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354460" y="372748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Έγχυση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2434580" y="21433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MV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- Έκρηξη 1"/>
          <p:cNvSpPr/>
          <p:nvPr/>
        </p:nvSpPr>
        <p:spPr>
          <a:xfrm>
            <a:off x="1426468" y="5239652"/>
            <a:ext cx="2232248" cy="13407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Δίκτυο Δεδομένων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6899076" y="6211669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Ασύρματη πρόσβαση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971600" y="1772816"/>
            <a:ext cx="5544616" cy="4896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Κεραυνός"/>
          <p:cNvSpPr/>
          <p:nvPr/>
        </p:nvSpPr>
        <p:spPr>
          <a:xfrm>
            <a:off x="4882852" y="4015516"/>
            <a:ext cx="864096" cy="36004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Κεραυνός"/>
          <p:cNvSpPr/>
          <p:nvPr/>
        </p:nvSpPr>
        <p:spPr>
          <a:xfrm>
            <a:off x="3658716" y="3151420"/>
            <a:ext cx="864096" cy="36004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Κεραυνός"/>
          <p:cNvSpPr/>
          <p:nvPr/>
        </p:nvSpPr>
        <p:spPr>
          <a:xfrm rot="10365565">
            <a:off x="2741856" y="2916406"/>
            <a:ext cx="864096" cy="36004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Κεραυνός"/>
          <p:cNvSpPr/>
          <p:nvPr/>
        </p:nvSpPr>
        <p:spPr>
          <a:xfrm rot="11688871">
            <a:off x="3978416" y="3687954"/>
            <a:ext cx="864096" cy="36004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3209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826</Words>
  <Application>Microsoft Office PowerPoint</Application>
  <PresentationFormat>Προβολή στην οθόνη (4:3)</PresentationFormat>
  <Paragraphs>189</Paragraphs>
  <Slides>27</Slides>
  <Notes>15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4" baseType="lpstr">
      <vt:lpstr>新細明體</vt:lpstr>
      <vt:lpstr>Arial</vt:lpstr>
      <vt:lpstr>Calibri</vt:lpstr>
      <vt:lpstr>DejaVu Sans</vt:lpstr>
      <vt:lpstr>Wingdings</vt:lpstr>
      <vt:lpstr>Office Theme</vt:lpstr>
      <vt:lpstr>Εξίσωση</vt:lpstr>
      <vt:lpstr>Παρουσίαση του PowerPoint</vt:lpstr>
      <vt:lpstr>Όροι</vt:lpstr>
      <vt:lpstr>Η Βασική Αρχή Λειτουργίας</vt:lpstr>
      <vt:lpstr>Χαρακτηριστικά</vt:lpstr>
      <vt:lpstr>Σύγκριση Κόστους Παροχής Ευρυζωνικής Πρόσβασης</vt:lpstr>
      <vt:lpstr>Αρχιτεκτονική της Πρόσβασης BPL</vt:lpstr>
      <vt:lpstr>Δίκτυο Πρόσβασης BPL Μέσης Τάσης</vt:lpstr>
      <vt:lpstr>Δίκτυο Πρόσβασης BPL Χαμηλής Τάσης</vt:lpstr>
      <vt:lpstr>Υβριδική Λύση  BPL-Ασύρματη Πρόσβαση</vt:lpstr>
      <vt:lpstr>Πολυδιαδρομικό (multipath) Μοντέλο Phillips και Zimmerman</vt:lpstr>
      <vt:lpstr>Επιδερμικό Φαινόμενο</vt:lpstr>
      <vt:lpstr>Άλλα Προβλήματα</vt:lpstr>
      <vt:lpstr>Θόρυβος σε PLC από Στεγνωτή Μαλλιών</vt:lpstr>
      <vt:lpstr>PLC Στενής Ζώνης</vt:lpstr>
      <vt:lpstr>PLC Στενής Ζώνης</vt:lpstr>
      <vt:lpstr>Ευρυζωνικό PLC Εντός Οικίας (In-Home)</vt:lpstr>
      <vt:lpstr>Ευρυζωνικό PLC Πρόσβασης</vt:lpstr>
      <vt:lpstr>Ευρυζωνικό PLC Πρόσβασης</vt:lpstr>
      <vt:lpstr>Συνύπαρξη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Ευρυζωνικές Γραμμές Ισχύος (Broadband Power Line – BPL)</dc:title>
  <dc:subject>Ευρυζωνικές Γραμμές Ισχύος</dc:subject>
  <dc:creator>Στυλιανάκης Βασίλης</dc:creator>
  <cp:keywords>Ευρυζωνικές Γραμμές Ισχύος; BPL; PLC</cp:keywords>
  <cp:lastModifiedBy>User</cp:lastModifiedBy>
  <cp:revision>64</cp:revision>
  <dcterms:created xsi:type="dcterms:W3CDTF">2015-09-08T12:49:48Z</dcterms:created>
  <dcterms:modified xsi:type="dcterms:W3CDTF">2015-09-16T06:48:13Z</dcterms:modified>
</cp:coreProperties>
</file>