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6"/>
  </p:notesMasterIdLst>
  <p:sldIdLst>
    <p:sldId id="259" r:id="rId2"/>
    <p:sldId id="279" r:id="rId3"/>
    <p:sldId id="280" r:id="rId4"/>
    <p:sldId id="289" r:id="rId5"/>
    <p:sldId id="281" r:id="rId6"/>
    <p:sldId id="282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1" autoAdjust="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C39D-406C-4CBD-AF47-F819C31231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8EEC-BB79-48E9-ACD4-C5C29324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995-1092-4A84-8B90-E45045C5D53E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673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Μοντελοποίηση και έλεγχος </a:t>
            </a:r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ανεμογεννητριών - συνέχεια</a:t>
            </a:r>
            <a:endParaRPr lang="el-GR" sz="4400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249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GB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Καθηγητής Αντώνιος Αλεξανδρίδης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Αναπλ. Καθηγητής Γεώργιος Κωνσταντόπουλος</a:t>
            </a:r>
            <a:endParaRPr lang="en-US" altLang="zh-CN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873" y="3023445"/>
            <a:ext cx="775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Τεχνολογίες Ελέγχου στις ΑΠΕ</a:t>
            </a:r>
          </a:p>
        </p:txBody>
      </p:sp>
    </p:spTree>
    <p:extLst>
      <p:ext uri="{BB962C8B-B14F-4D97-AF65-F5344CB8AC3E}">
        <p14:creationId xmlns:p14="http://schemas.microsoft.com/office/powerpoint/2010/main" val="10275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εξωτερικών βρόχων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514042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Ελεγκτής ρύθμισης αέργου ισχύος στάτη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:r>
                  <a:rPr lang="el-GR" dirty="0" smtClean="0"/>
                  <a:t>Εφόσον η ρύθμιση της ενεργούς ισχύος γίνεται μέσω του ρεύματος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𝑞𝑟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η ρύθμιση της αέργου ισχύος στάτη θα πρέπει να γίνει μέσω του ρεύματος δρομέα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Χρησιμοποιώντας τις ακριβείς τιμές ισορροπίας για τις συνιστώσες ροών στάτη καθώς και τη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𝑞𝑟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, </a:t>
                </a:r>
                <a:r>
                  <a:rPr lang="el-GR" dirty="0" smtClean="0"/>
                  <a:t>έχουμε: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Επιπλέον, η έκφραση της αέργου ισχύος στάτη υπό προσανατολισμό της τάσης του στάτη στον </a:t>
                </a:r>
                <a:r>
                  <a:rPr lang="en-US" dirty="0" smtClean="0"/>
                  <a:t>q </a:t>
                </a:r>
                <a:r>
                  <a:rPr lang="el-GR" dirty="0" smtClean="0"/>
                  <a:t>άξονα γίνεται: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οδηγώντας στην παρακάτω έκφραση: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5140424"/>
              </a:xfrm>
              <a:blipFill>
                <a:blip r:embed="rId2"/>
                <a:stretch>
                  <a:fillRect l="-927" t="-1305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487" y="3365500"/>
            <a:ext cx="3856673" cy="1188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535" y="5116938"/>
            <a:ext cx="1876425" cy="667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330" y="5962400"/>
            <a:ext cx="2190750" cy="7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εξωτερικών βρόχων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51404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Με αντικατάσταση στην εξίσωση της ροής στάτης στον </a:t>
                </a:r>
                <a:r>
                  <a:rPr lang="en-US" dirty="0" smtClean="0"/>
                  <a:t>d </a:t>
                </a:r>
                <a:r>
                  <a:rPr lang="el-GR" dirty="0" smtClean="0"/>
                  <a:t>άξονα: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Λαμβάνοντας υπόψη ότι: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έχουμε επίσης: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Εξισώνοντας τις δύο παραπάνω σχέσεις λαμβάνουμε την επιθυμητή τιμή του ρεύματος δρομέα στον </a:t>
                </a:r>
                <a:r>
                  <a:rPr lang="en-US" dirty="0" smtClean="0"/>
                  <a:t>d </a:t>
                </a:r>
                <a:r>
                  <a:rPr lang="el-GR" dirty="0" smtClean="0"/>
                  <a:t>άξονα ως: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γ</a:t>
                </a:r>
                <a:r>
                  <a:rPr lang="el-GR" dirty="0" smtClean="0"/>
                  <a:t>ια μια επιθυμητή άεργο ισχύο στον στάτη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5140424"/>
              </a:xfrm>
              <a:blipFill>
                <a:blip r:embed="rId2"/>
                <a:stretch>
                  <a:fillRect l="-9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89" y="2011681"/>
            <a:ext cx="4567717" cy="818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42" y="3649054"/>
            <a:ext cx="3041809" cy="755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80" y="5376228"/>
            <a:ext cx="5866040" cy="7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εξωτερικών βρόχων ελέγχου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514042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Ελεγκτής ρύθμισης αέργου ισχύος από την πλευρά του δικτύου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:r>
                  <a:rPr lang="el-GR" dirty="0"/>
                  <a:t>Θεωρώντας γρήγορους εσωτερικούς ελεγκτές ρεύματος και προσανατολισμό της ροής του στάτη στον </a:t>
                </a:r>
                <a:r>
                  <a:rPr lang="en-US" dirty="0"/>
                  <a:t>d </a:t>
                </a:r>
                <a:r>
                  <a:rPr lang="el-GR" dirty="0" smtClean="0"/>
                  <a:t>άξονα, η άεργος ισχύς στην πλευρά του μετατροπέα δικτύου γίνεται: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πό όπου προκύπτει το επιθυμητό ρεύμα του </a:t>
                </a:r>
                <a:r>
                  <a:rPr lang="en-US" dirty="0" smtClean="0"/>
                  <a:t>d</a:t>
                </a:r>
                <a:r>
                  <a:rPr lang="el-GR" dirty="0" smtClean="0"/>
                  <a:t> άξονα για τον μετατροπέα της πλευράς του δικτύου: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Προφανώς, για μοναδιαίο συντελεστή ισχύος προκύπτει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5140424"/>
              </a:xfrm>
              <a:blipFill>
                <a:blip r:embed="rId2"/>
                <a:stretch>
                  <a:fillRect l="-9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815" y="3042603"/>
            <a:ext cx="2414905" cy="740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80" y="4877609"/>
            <a:ext cx="2853373" cy="763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843" y="3144203"/>
            <a:ext cx="46079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εξωτερικών βρόχων ελέγχου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7886700" cy="5140424"/>
          </a:xfrm>
        </p:spPr>
        <p:txBody>
          <a:bodyPr>
            <a:normAutofit/>
          </a:bodyPr>
          <a:lstStyle/>
          <a:p>
            <a:r>
              <a:rPr lang="el-GR" b="1" dirty="0" smtClean="0"/>
              <a:t>Ελεγκτής </a:t>
            </a:r>
            <a:r>
              <a:rPr lang="el-GR" b="1" dirty="0" smtClean="0"/>
              <a:t>τάσης διασύνδεσης συνεχούς ρεύματος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Ο έλεγχος της τάσης διασύνδεσης ΣΡ πραγματοποιείται μέσω του ρεύματος του </a:t>
            </a:r>
            <a:r>
              <a:rPr lang="en-US" dirty="0" smtClean="0"/>
              <a:t>q </a:t>
            </a:r>
            <a:r>
              <a:rPr lang="el-GR" dirty="0" smtClean="0"/>
              <a:t>άξονα για τον μετατροπέα της πλευρά του δικτύου, χρησιμοποιώντας έναν τυπικό </a:t>
            </a:r>
            <a:r>
              <a:rPr lang="en-US" dirty="0" smtClean="0"/>
              <a:t>PI </a:t>
            </a:r>
            <a:r>
              <a:rPr lang="el-GR" dirty="0" smtClean="0"/>
              <a:t>ελεγκτή:</a:t>
            </a:r>
            <a:endParaRPr lang="el-G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31" y="3266466"/>
            <a:ext cx="934901" cy="581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868" y="3083585"/>
            <a:ext cx="3371532" cy="905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66" y="3369527"/>
            <a:ext cx="1744657" cy="478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015" y="3424737"/>
            <a:ext cx="618360" cy="3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Σχηματικό διάγραμμα πλήρους μοντέλου ανεμογεννήτριας με ασύγχρονη μηχανή διπλής τροφοδοσίας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3" y="1625933"/>
            <a:ext cx="7605697" cy="52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Ανεμογεννήρια με επαγωγική γεννήτρια διπλής τροφοροσίας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062"/>
            <a:ext cx="9021976" cy="31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</a:t>
            </a:r>
            <a:r>
              <a:rPr lang="el-GR" dirty="0" smtClean="0"/>
              <a:t>επαγωγικής </a:t>
            </a:r>
            <a:r>
              <a:rPr lang="el-GR" dirty="0" smtClean="0"/>
              <a:t>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8129270" cy="426184"/>
          </a:xfrm>
        </p:spPr>
        <p:txBody>
          <a:bodyPr/>
          <a:lstStyle/>
          <a:p>
            <a:r>
              <a:rPr lang="el-GR" dirty="0" smtClean="0"/>
              <a:t>Δυναμικό μοντέλο επαγωγικής γεννήτριας στο </a:t>
            </a:r>
            <a:r>
              <a:rPr lang="en-US" dirty="0" err="1" smtClean="0"/>
              <a:t>dq</a:t>
            </a:r>
            <a:r>
              <a:rPr lang="en-US" dirty="0" smtClean="0"/>
              <a:t> </a:t>
            </a:r>
            <a:r>
              <a:rPr lang="el-GR" dirty="0" smtClean="0"/>
              <a:t>πλαίσιο αναφοράς:</a:t>
            </a:r>
            <a:endParaRPr lang="el-G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40" y="2143761"/>
            <a:ext cx="6249080" cy="43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</a:t>
            </a:r>
            <a:r>
              <a:rPr lang="el-GR" dirty="0" smtClean="0"/>
              <a:t>επαγωγικής </a:t>
            </a:r>
            <a:r>
              <a:rPr lang="el-GR" dirty="0" smtClean="0"/>
              <a:t>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8129270" cy="5099784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Δυναμικό μοντέλο μετατροπέα της πλευράς του δικτύου μαζί με την διασύνδεση ΣΡ: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Σημειώνεται ότι οι λόγοι κατάτμησης των μετατροπέων είναι:</a:t>
                </a:r>
                <a:endParaRPr lang="el-GR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οι δείκτες </a:t>
                </a:r>
                <a:r>
                  <a:rPr lang="en-US" dirty="0" smtClean="0"/>
                  <a:t>f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r </a:t>
                </a:r>
                <a:r>
                  <a:rPr lang="el-GR" dirty="0" smtClean="0"/>
                  <a:t>αντιστοιχούν στην πλευρά του δικτύου και του ρότορα της μηχανής, αντίστοιχα.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8129270" cy="5099784"/>
              </a:xfrm>
              <a:blipFill>
                <a:blip r:embed="rId2"/>
                <a:stretch>
                  <a:fillRect l="-900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42" y="2460406"/>
            <a:ext cx="4234497" cy="17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0782"/>
            <a:ext cx="7886700" cy="1325563"/>
          </a:xfrm>
        </p:spPr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70" y="884456"/>
            <a:ext cx="7886700" cy="4744184"/>
          </a:xfrm>
        </p:spPr>
        <p:txBody>
          <a:bodyPr/>
          <a:lstStyle/>
          <a:p>
            <a:r>
              <a:rPr lang="el-GR" dirty="0" smtClean="0"/>
              <a:t>Χρησιμοποιώντας </a:t>
            </a:r>
            <a:r>
              <a:rPr lang="en-US" dirty="0" smtClean="0"/>
              <a:t>PLL </a:t>
            </a:r>
            <a:r>
              <a:rPr lang="el-GR" dirty="0" smtClean="0"/>
              <a:t>ώστε να επιτύχουμε προσανατολισμό της τάσης του δικτύου στον </a:t>
            </a:r>
            <a:r>
              <a:rPr lang="en-US" dirty="0" smtClean="0"/>
              <a:t>q</a:t>
            </a:r>
            <a:r>
              <a:rPr lang="el-GR" dirty="0" smtClean="0"/>
              <a:t> άξονα</a:t>
            </a:r>
            <a:r>
              <a:rPr lang="en-GB" dirty="0" smtClean="0"/>
              <a:t>: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Στη μόνιμη κατάσταση, υπό τον προτεινόμενο προσανατολισμό της τάσης του δικτύου, λαμβάνουμε: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Για ανεμογεννήτρια μεγάλης ονομαστικής ισχύος (</a:t>
            </a:r>
            <a:r>
              <a:rPr lang="en-US" dirty="0" smtClean="0"/>
              <a:t>MW), </a:t>
            </a:r>
            <a:r>
              <a:rPr lang="el-GR" dirty="0" smtClean="0"/>
              <a:t>η αντίσταση στάτη είναι πολύ μικρή (</a:t>
            </a:r>
            <a:r>
              <a:rPr lang="en-US" dirty="0" smtClean="0"/>
              <a:t>m</a:t>
            </a:r>
            <a:r>
              <a:rPr lang="el-GR" dirty="0" smtClean="0"/>
              <a:t>Ω), το πλάτος της φασικης τάσης είναι της τάξης των </a:t>
            </a:r>
            <a:r>
              <a:rPr lang="en-US" dirty="0" smtClean="0"/>
              <a:t>kV </a:t>
            </a:r>
            <a:r>
              <a:rPr lang="el-GR" dirty="0" smtClean="0"/>
              <a:t>και το δίκτυο συχνότητας 50Η</a:t>
            </a:r>
            <a:r>
              <a:rPr lang="en-US" dirty="0" smtClean="0"/>
              <a:t>z</a:t>
            </a:r>
            <a:r>
              <a:rPr lang="el-GR" dirty="0" smtClean="0"/>
              <a:t>. Επομένως: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937" y="1542216"/>
            <a:ext cx="2384743" cy="1038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76" y="3127900"/>
            <a:ext cx="2115503" cy="1508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937" y="5498132"/>
            <a:ext cx="2122487" cy="13558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923596" y="5476240"/>
                <a:ext cx="3250884" cy="1369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sz="1600" dirty="0" smtClean="0"/>
                  <a:t>Προσανατολισμός της ροής του στάτη στον </a:t>
                </a:r>
                <a:r>
                  <a:rPr lang="en-US" sz="1600" dirty="0" smtClean="0"/>
                  <a:t>d </a:t>
                </a:r>
                <a:r>
                  <a:rPr lang="el-GR" sz="1600" dirty="0" smtClean="0"/>
                  <a:t>άξονα!</a:t>
                </a:r>
              </a:p>
              <a:p>
                <a:pPr marL="0" indent="0">
                  <a:buNone/>
                </a:pPr>
                <a:r>
                  <a:rPr lang="el-GR" sz="1600" dirty="0" smtClean="0"/>
                  <a:t>Το ίδιο μπορεί να συμβεί αν επιτευχθεί ρεύμα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 smtClean="0"/>
                  <a:t> (</a:t>
                </a:r>
                <a:r>
                  <a:rPr lang="el-GR" sz="1600" dirty="0" smtClean="0"/>
                  <a:t>μοναδιαίος συντελεστής ισχύος). Προσοχή, το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δεν ελέγχεται απ’ευθείας!</a:t>
                </a:r>
                <a:endParaRPr lang="el-GR" sz="1600" dirty="0" smtClean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596" y="5476240"/>
                <a:ext cx="3250884" cy="1369106"/>
              </a:xfrm>
              <a:prstGeom prst="rect">
                <a:avLst/>
              </a:prstGeom>
              <a:blipFill>
                <a:blip r:embed="rId5"/>
                <a:stretch>
                  <a:fillRect l="-750" t="-3556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εσωτερικών βρόχων ελέγχου από την πλευρά του δρομέα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4734024"/>
              </a:xfrm>
            </p:spPr>
            <p:txBody>
              <a:bodyPr/>
              <a:lstStyle/>
              <a:p>
                <a:r>
                  <a:rPr lang="el-GR" dirty="0" smtClean="0"/>
                  <a:t>Θεωρώντας προσανατολισμό της ροής του στάτη στον </a:t>
                </a:r>
                <a:r>
                  <a:rPr lang="en-US" dirty="0" smtClean="0"/>
                  <a:t>d </a:t>
                </a:r>
                <a:r>
                  <a:rPr lang="el-GR" dirty="0" smtClean="0"/>
                  <a:t>άξονα, ισχύει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Επομένως, οι εξισώσεις ρευμάτων δρομέα γίνονται: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όμως προσεγγιστικά ισχύει:</a:t>
                </a:r>
                <a:endParaRPr lang="el-GR" dirty="0" smtClean="0"/>
              </a:p>
              <a:p>
                <a:r>
                  <a:rPr lang="el-GR" dirty="0" smtClean="0"/>
                  <a:t>Επομένως: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4734024"/>
              </a:xfrm>
              <a:blipFill>
                <a:blip r:embed="rId2"/>
                <a:stretch>
                  <a:fillRect l="-927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43" y="2692400"/>
            <a:ext cx="5499417" cy="1733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3" y="2850099"/>
            <a:ext cx="287808" cy="28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671" y="3952457"/>
            <a:ext cx="287808" cy="28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1" y="4425519"/>
            <a:ext cx="1188720" cy="607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049" y="5071240"/>
            <a:ext cx="5807552" cy="17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εσωτερικών βρόχων ελέγχου από την πλευρά του δρομέα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4734024"/>
              </a:xfrm>
            </p:spPr>
            <p:txBody>
              <a:bodyPr/>
              <a:lstStyle/>
              <a:p>
                <a:r>
                  <a:rPr lang="el-GR" dirty="0" smtClean="0"/>
                  <a:t>Με βάση τη θεωρία ελέγχου που εφαρμόσαμε και στις προηγούμενες μηχανές, προκύπτει ο νόμος ελέγχου: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ό</a:t>
                </a:r>
                <a:r>
                  <a:rPr lang="el-GR" dirty="0" smtClean="0"/>
                  <a:t>που τα κέρδη των </a:t>
                </a:r>
                <a:r>
                  <a:rPr lang="en-US" dirty="0" smtClean="0"/>
                  <a:t>PI </a:t>
                </a:r>
                <a:r>
                  <a:rPr lang="el-GR" dirty="0" smtClean="0"/>
                  <a:t>ελεγκτών υπολογίζονται κατάλληλα με την επιθυμητή σταθερά χρόνου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.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4734024"/>
              </a:xfrm>
              <a:blipFill>
                <a:blip r:embed="rId2"/>
                <a:stretch>
                  <a:fillRect l="-927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5" y="2702617"/>
            <a:ext cx="8904049" cy="19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εσωτερικών βρόχων ελέγχου από την πλευρά του </a:t>
            </a:r>
            <a:r>
              <a:rPr lang="el-GR" dirty="0" smtClean="0"/>
              <a:t>δικτύου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5170904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Λαμβάνοντας υπόψη τον προσανατολισμό της τάσης του δικτύου στον </a:t>
                </a:r>
                <a:r>
                  <a:rPr lang="en-US" dirty="0" smtClean="0"/>
                  <a:t>q </a:t>
                </a:r>
                <a:r>
                  <a:rPr lang="el-GR" dirty="0" smtClean="0"/>
                  <a:t>άξονα, </a:t>
                </a:r>
                <a:r>
                  <a:rPr lang="el-GR" dirty="0" smtClean="0"/>
                  <a:t>οι εξισώσεις ρευμάτων του μετατροπέα από την πλευρά του δικτύου γίνονται: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Επομένως, ακολουθώντας τη θεωρία ελέγχου που έχουμε μάθει, προκύπτει ο νόμος ελέγχου: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Με τα κέρδη των </a:t>
                </a:r>
                <a:r>
                  <a:rPr lang="en-US" dirty="0" smtClean="0"/>
                  <a:t>PI </a:t>
                </a:r>
                <a:r>
                  <a:rPr lang="el-GR" dirty="0" smtClean="0"/>
                  <a:t>ελεγκτών να υπολογίζονται κάτάλληλα με βάση την επιθυμητή σταθερά χρόνο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5170904"/>
              </a:xfrm>
              <a:blipFill>
                <a:blip r:embed="rId2"/>
                <a:stretch>
                  <a:fillRect l="-927" t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737" y="2487296"/>
            <a:ext cx="4467543" cy="118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679" y="4348481"/>
            <a:ext cx="6162041" cy="16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Σχεδιασμός εξωτερικών βρόχων ελέγχου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7886700" cy="5140424"/>
          </a:xfrm>
        </p:spPr>
        <p:txBody>
          <a:bodyPr>
            <a:normAutofit/>
          </a:bodyPr>
          <a:lstStyle/>
          <a:p>
            <a:r>
              <a:rPr lang="el-GR" b="1" dirty="0" smtClean="0"/>
              <a:t>Ελεγκτής ρύθμισης γωνιακής ταχύτητας δρομέα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Θεωρώντας γρήγορους εσωτερικούς ελεγκτές ρεύματος και προσανατολισμό της ροής του στάτη στον </a:t>
            </a:r>
            <a:r>
              <a:rPr lang="en-US" dirty="0" smtClean="0"/>
              <a:t>d </a:t>
            </a:r>
            <a:r>
              <a:rPr lang="el-GR" dirty="0" smtClean="0"/>
              <a:t>άξονα, η ηλεκτρομαγνητική ροπή δίνεται ως: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Επομένως, η γωνιακή ταχύτητα του δρομέα μπορεί να ελεγχθεί μέσω του ρεύματος του </a:t>
            </a:r>
            <a:r>
              <a:rPr lang="en-US" dirty="0" smtClean="0"/>
              <a:t>q </a:t>
            </a:r>
            <a:r>
              <a:rPr lang="el-GR" dirty="0" smtClean="0"/>
              <a:t>άξονα ως: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όπου                                               προκειμένου να επιτευχθεί λειτουργία μέγιστης απομάστευσης ισχύος από τον άνεμο. Τα κέρδη του ελεγκτή υπολογίζονται με αντίστοιχο τρόπο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921219"/>
            <a:ext cx="3070860" cy="921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30" y="3081493"/>
            <a:ext cx="548790" cy="514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912" y="4718866"/>
            <a:ext cx="4912408" cy="770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" r="81766" b="12664"/>
          <a:stretch/>
        </p:blipFill>
        <p:spPr>
          <a:xfrm>
            <a:off x="1646508" y="4750595"/>
            <a:ext cx="895701" cy="672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872" t="4508" r="66762" b="23720"/>
          <a:stretch/>
        </p:blipFill>
        <p:spPr>
          <a:xfrm>
            <a:off x="2509667" y="4733894"/>
            <a:ext cx="560140" cy="608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3025" t="22029" r="7104" b="23965"/>
          <a:stretch/>
        </p:blipFill>
        <p:spPr>
          <a:xfrm>
            <a:off x="3049821" y="4898433"/>
            <a:ext cx="1467420" cy="416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174" y="5514263"/>
            <a:ext cx="2634690" cy="4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501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Cambria Math</vt:lpstr>
      <vt:lpstr>Office Theme</vt:lpstr>
      <vt:lpstr>PowerPoint Presentation</vt:lpstr>
      <vt:lpstr>Ανεμογεννήρια με επαγωγική γεννήτρια διπλής τροφοροσίας</vt:lpstr>
      <vt:lpstr>Μοντέλο επαγωγικής μηχανής στο dq πλαίσιο αναφοράς</vt:lpstr>
      <vt:lpstr>Μοντέλο επαγωγικής μηχανής στο dq πλαίσιο αναφοράς</vt:lpstr>
      <vt:lpstr>Μοντέλο επαγωγικής μηχανής στο dq πλαίσιο αναφοράς</vt:lpstr>
      <vt:lpstr>Σχεδιασμός εσωτερικών βρόχων ελέγχου από την πλευρά του δρομέα</vt:lpstr>
      <vt:lpstr>Σχεδιασμός εσωτερικών βρόχων ελέγχου από την πλευρά του δρομέα</vt:lpstr>
      <vt:lpstr>Σχεδιασμός εσωτερικών βρόχων ελέγχου από την πλευρά του δικτύου</vt:lpstr>
      <vt:lpstr>Σχεδιασμός εξωτερικών βρόχων ελέγχου</vt:lpstr>
      <vt:lpstr>Σχεδιασμός εξωτερικών βρόχων ελέγχου</vt:lpstr>
      <vt:lpstr>Σχεδιασμός εξωτερικών βρόχων ελέγχου</vt:lpstr>
      <vt:lpstr>Σχεδιασμός εξωτερικών βρόχων ελέγχου</vt:lpstr>
      <vt:lpstr>Σχεδιασμός εξωτερικών βρόχων ελέγχου</vt:lpstr>
      <vt:lpstr>Σχηματικό διάγραμμα πλήρους μοντέλου ανεμογεννήτριας με ασύγχρονη μηχανή διπλής τροφοδοσίας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George Konstantopoulos</cp:lastModifiedBy>
  <cp:revision>125</cp:revision>
  <dcterms:created xsi:type="dcterms:W3CDTF">2013-11-08T09:21:32Z</dcterms:created>
  <dcterms:modified xsi:type="dcterms:W3CDTF">2025-05-09T09:49:46Z</dcterms:modified>
</cp:coreProperties>
</file>