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7"/>
  </p:notesMasterIdLst>
  <p:sldIdLst>
    <p:sldId id="259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1" autoAdjust="0"/>
  </p:normalViewPr>
  <p:slideViewPr>
    <p:cSldViewPr snapToGrid="0">
      <p:cViewPr varScale="1">
        <p:scale>
          <a:sx n="58" d="100"/>
          <a:sy n="58" d="100"/>
        </p:scale>
        <p:origin x="1456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C39D-406C-4CBD-AF47-F819C3123146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E8EEC-BB79-48E9-ACD4-C5C293249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5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8EEC-BB79-48E9-ACD4-C5C2932490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6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15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9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25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22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1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51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5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1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D995-1092-4A84-8B90-E45045C5D53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8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D995-1092-4A84-8B90-E45045C5D53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6C3D-B804-45C5-AB20-2A43302A3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4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673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Μοντελοποίηση και έλεγχος ανεμογεννητριών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501008"/>
            <a:ext cx="9144000" cy="2499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GB" sz="8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Καθηγητής Αντώνιος Αλεξανδρίδης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l-GR" altLang="zh-CN" sz="24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Αναπλ. Καθηγητής Γεώργιος Κωνσταντόπουλος</a:t>
            </a:r>
            <a:endParaRPr lang="en-US" altLang="zh-CN" sz="1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873" y="3023445"/>
            <a:ext cx="7753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Τεχνολογίες Ελέγχου στις ΑΠΕ</a:t>
            </a:r>
          </a:p>
        </p:txBody>
      </p:sp>
    </p:spTree>
    <p:extLst>
      <p:ext uri="{BB962C8B-B14F-4D97-AF65-F5344CB8AC3E}">
        <p14:creationId xmlns:p14="http://schemas.microsoft.com/office/powerpoint/2010/main" val="10275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Μοντέλο επαγωγικής μηχανής στο </a:t>
            </a:r>
            <a:r>
              <a:rPr lang="en-GB" dirty="0" err="1"/>
              <a:t>dq</a:t>
            </a:r>
            <a:r>
              <a:rPr lang="en-GB" dirty="0"/>
              <a:t> </a:t>
            </a:r>
            <a:r>
              <a:rPr lang="el-GR" dirty="0"/>
              <a:t>πλαίσιο αναφοράς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507" y="1757614"/>
                <a:ext cx="8038986" cy="4796499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Επομένως οι εξισώσεις ρευμάτων στάτη μπορούν να εξαχθούν με βάση το δυναμικό μοντέλο της μηχανής και, υπό προσανατολισμό στη ροή του δρομέα γράφονται ως:</a:t>
                </a:r>
              </a:p>
              <a:p>
                <a:endParaRPr lang="el-GR" dirty="0"/>
              </a:p>
              <a:p>
                <a:endParaRPr lang="el-GR" dirty="0" smtClean="0"/>
              </a:p>
              <a:p>
                <a:endParaRPr lang="el-GR" dirty="0"/>
              </a:p>
              <a:p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κ</a:t>
                </a:r>
                <a:r>
                  <a:rPr lang="el-GR" dirty="0" smtClean="0"/>
                  <a:t>αι συνδυάζονται με τις παρακάτω εξισώσεις για να εξαχθεί το μοντέλο της ασύγχρονης γεννήτριας με προσανατολισμό στο ροή του δρομέα: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507" y="1757614"/>
                <a:ext cx="8038986" cy="4796499"/>
              </a:xfrm>
              <a:blipFill>
                <a:blip r:embed="rId3"/>
                <a:stretch>
                  <a:fillRect l="-910" t="-1398" r="-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4180"/>
          <a:stretch/>
        </p:blipFill>
        <p:spPr>
          <a:xfrm>
            <a:off x="1752643" y="2877054"/>
            <a:ext cx="5191747" cy="698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79053"/>
          <a:stretch/>
        </p:blipFill>
        <p:spPr>
          <a:xfrm>
            <a:off x="1703364" y="3556214"/>
            <a:ext cx="5960647" cy="786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8412" y="4892260"/>
            <a:ext cx="2423516" cy="778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t="15936" r="20472" b="8366"/>
          <a:stretch/>
        </p:blipFill>
        <p:spPr>
          <a:xfrm>
            <a:off x="552507" y="6271583"/>
            <a:ext cx="8049937" cy="579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7644" t="7383" r="77120" b="82851"/>
          <a:stretch/>
        </p:blipFill>
        <p:spPr>
          <a:xfrm>
            <a:off x="5409746" y="5787544"/>
            <a:ext cx="312100" cy="366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43790" t="21642" r="44913" b="28396"/>
          <a:stretch/>
        </p:blipFill>
        <p:spPr>
          <a:xfrm>
            <a:off x="5119548" y="5754691"/>
            <a:ext cx="273773" cy="3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Σχεδιασμός ελέγχου σε ανεμογεννήτρια με ασύγχρονη μηχανή βραχυκυκλωμένου κλωβού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507" y="1883554"/>
                <a:ext cx="8038986" cy="4495344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Η ροή του δρομέα δεν μπορεί να μετρηθεί κι έτσι, για να γίνει προσανατολισμός σε αυτή και να βρεθεί το μέτρο της, χρησιμοποιείται εκτιμητής ροής σύμφωνα με τη σχέση:</a:t>
                </a:r>
              </a:p>
              <a:p>
                <a:endParaRPr lang="el-GR" dirty="0"/>
              </a:p>
              <a:p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ό</a:t>
                </a:r>
                <a:r>
                  <a:rPr lang="el-GR" dirty="0" smtClean="0"/>
                  <a:t>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l-GR" dirty="0" smtClean="0"/>
                  <a:t> είναι η εκτίμηση της συνολικής ροής του δρομέα.</a:t>
                </a:r>
              </a:p>
              <a:p>
                <a:r>
                  <a:rPr lang="el-GR" dirty="0" smtClean="0"/>
                  <a:t>Πρέπει να σημειωθεί ότι η συχνότητα στάτη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δεν είναι σταθερή και υπολογίζεται με τη βοήθεια της συχνότητας ολίσθησης:</a:t>
                </a: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507" y="1883554"/>
                <a:ext cx="8038986" cy="4495344"/>
              </a:xfrm>
              <a:blipFill>
                <a:blip r:embed="rId2"/>
                <a:stretch>
                  <a:fillRect l="-910" t="-1493" r="-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771" b="7799"/>
          <a:stretch/>
        </p:blipFill>
        <p:spPr>
          <a:xfrm>
            <a:off x="3020251" y="2874611"/>
            <a:ext cx="2679691" cy="736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378" y="4721463"/>
            <a:ext cx="2961877" cy="824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2413" t="36135" r="46962" b="26215"/>
          <a:stretch/>
        </p:blipFill>
        <p:spPr>
          <a:xfrm>
            <a:off x="4637706" y="5133890"/>
            <a:ext cx="284724" cy="3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Σχεδιασμός ελέγχου σε ανεμογεννήτρια με ασύγχρονη μηχανή βραχυκυκλωμένου κλωβού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07" y="1883554"/>
            <a:ext cx="8038986" cy="4495344"/>
          </a:xfrm>
        </p:spPr>
        <p:txBody>
          <a:bodyPr>
            <a:normAutofit/>
          </a:bodyPr>
          <a:lstStyle/>
          <a:p>
            <a:r>
              <a:rPr lang="el-GR" dirty="0" smtClean="0"/>
              <a:t>Για τον </a:t>
            </a:r>
            <a:r>
              <a:rPr lang="el-GR" dirty="0"/>
              <a:t>σχεδιασμό του εσωτερικού βρόχου ελέγχου ρευμάτων στάτη εφαρμόζεται ο μετασχηματισμός </a:t>
            </a:r>
            <a:r>
              <a:rPr lang="el-GR" dirty="0" smtClean="0"/>
              <a:t>εισόδου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κ</a:t>
            </a:r>
            <a:r>
              <a:rPr lang="el-GR" dirty="0" smtClean="0"/>
              <a:t>αι οι εξισώσεις ρευμάτων στάτη γίνονται: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830" y="2522136"/>
            <a:ext cx="5262737" cy="1765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791" y="5064792"/>
            <a:ext cx="2265317" cy="111151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961337" y="5509527"/>
            <a:ext cx="1939735" cy="420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 smtClean="0"/>
              <a:t>Αποζευγμένες!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7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Σχεδιασμός ελέγχου σε ανεμογεννήτρια με ασύγχρονη μηχανή βραχυκυκλωμένου κλωβού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07" y="1883554"/>
            <a:ext cx="8038986" cy="4974446"/>
          </a:xfrm>
        </p:spPr>
        <p:txBody>
          <a:bodyPr>
            <a:normAutofit/>
          </a:bodyPr>
          <a:lstStyle/>
          <a:p>
            <a:r>
              <a:rPr lang="el-GR" dirty="0" smtClean="0"/>
              <a:t>Σχεδιάζοντας </a:t>
            </a:r>
            <a:r>
              <a:rPr lang="en-GB" dirty="0" smtClean="0"/>
              <a:t>PI </a:t>
            </a:r>
            <a:r>
              <a:rPr lang="el-GR" dirty="0" smtClean="0"/>
              <a:t>ελεγκτές ρεύματος για τις νέες εισόδους: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οι πραγματικές είσοδοι ελέγχου είναι: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/>
              <a:t>Επειδή η ροή δρομέα ρυθμίζεται, όπως θα δούμε στη συνέχεια </a:t>
            </a:r>
            <a:r>
              <a:rPr lang="el-GR" dirty="0" smtClean="0"/>
              <a:t>σε σταθερή </a:t>
            </a:r>
            <a:r>
              <a:rPr lang="el-GR" dirty="0"/>
              <a:t>τιμή, ο όρος με την </a:t>
            </a:r>
            <a:r>
              <a:rPr lang="el-GR" dirty="0" smtClean="0"/>
              <a:t>παράγωγο της </a:t>
            </a:r>
            <a:r>
              <a:rPr lang="el-GR" dirty="0"/>
              <a:t>εκτιμώμενης ροής δρομέα μπορεί να παραλειφθεί.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96" y="2250409"/>
            <a:ext cx="4785525" cy="807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054" y="3003469"/>
            <a:ext cx="4973620" cy="842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9" y="4188614"/>
            <a:ext cx="9037851" cy="820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6" y="4943183"/>
            <a:ext cx="9092884" cy="8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Σχεδιασμός ελέγχου σε ανεμογεννήτρια με ασύγχρονη μηχανή βραχυκυκλωμένου κλωβού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507" y="1883554"/>
                <a:ext cx="8038986" cy="4974446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Η συνάρτηση μεταφοράς κλειστού βρόχου μπορεί να υπολογιστεί για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 smtClean="0"/>
                  <a:t>:</a:t>
                </a:r>
                <a:endParaRPr lang="el-GR" dirty="0" smtClean="0"/>
              </a:p>
              <a:p>
                <a:endParaRPr lang="el-GR" dirty="0"/>
              </a:p>
              <a:p>
                <a:endParaRPr lang="el-GR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ό</a:t>
                </a:r>
                <a:r>
                  <a:rPr lang="el-GR" dirty="0" smtClean="0"/>
                  <a:t>που 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 smtClean="0"/>
                  <a:t>Ποιά είναι όμως τα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dirty="0" smtClean="0"/>
                  <a:t>?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dirty="0" smtClean="0"/>
                  <a:t>: </a:t>
                </a:r>
                <a:r>
                  <a:rPr lang="el-GR" dirty="0" smtClean="0"/>
                  <a:t>ρύθμιση ροής δρομέα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dirty="0" smtClean="0"/>
                  <a:t>: </a:t>
                </a:r>
                <a:r>
                  <a:rPr lang="el-GR" dirty="0" smtClean="0"/>
                  <a:t>ρύθμιση γωνιακής ταχύτητας δρομέα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507" y="1883554"/>
                <a:ext cx="8038986" cy="4974446"/>
              </a:xfrm>
              <a:blipFill>
                <a:blip r:embed="rId2"/>
                <a:stretch>
                  <a:fillRect l="-910" t="-1348" r="-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99" y="2636250"/>
            <a:ext cx="5394979" cy="929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239" y="3874265"/>
            <a:ext cx="1498134" cy="783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547" y="3874265"/>
            <a:ext cx="1508401" cy="7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162" y="2710113"/>
            <a:ext cx="1269711" cy="591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Σχεδιασμός ελέγχου σε ανεμογεννήτρια με ασύγχρονη μηχανή βραχυκυκλωμένου κλωβού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507" y="1533126"/>
                <a:ext cx="8306770" cy="546449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Ρύθμιση ροής δρομέα</a:t>
                </a:r>
                <a:r>
                  <a:rPr lang="el-GR" dirty="0" smtClean="0"/>
                  <a:t>: </a:t>
                </a:r>
                <a:r>
                  <a:rPr lang="el-GR" dirty="0"/>
                  <a:t>Είναι σύνηθες να ορίζεται για λειτουργία μέχρι και την ονομαστική ισχύ της ασύγχρονης </a:t>
                </a:r>
                <a:r>
                  <a:rPr lang="el-GR" dirty="0" smtClean="0"/>
                  <a:t>μηχανής βραχυκυκλωμένου </a:t>
                </a:r>
                <a:r>
                  <a:rPr lang="el-GR" dirty="0"/>
                  <a:t>κλωβού μια σταθερή επιθυμητή ροή λειτουργίας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dirty="0" smtClean="0"/>
                  <a:t>, </a:t>
                </a:r>
                <a:r>
                  <a:rPr lang="el-GR" dirty="0" smtClean="0"/>
                  <a:t>η οποία σύμφωνα με τη σχέση προσανατολισμού στη ροή του δρομέα δίνει:</a:t>
                </a:r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b="1" dirty="0" smtClean="0"/>
                  <a:t>Ρύθμισης γωνιακής ταχύτητας δρομέα</a:t>
                </a:r>
                <a:r>
                  <a:rPr lang="el-GR" dirty="0" smtClean="0"/>
                  <a:t>: Χρησιμοποιώντας την εξίσωση της γωνιακής ταχύτητας δρομέα υπό προσανατολισμό στη ροή δρομέα, και θεωρώντας ότι το ρεύμα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έχει ισορροπήσει στην τιμή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dirty="0" smtClean="0"/>
                  <a:t> (</a:t>
                </a:r>
                <a:r>
                  <a:rPr lang="el-GR" dirty="0" smtClean="0"/>
                  <a:t>γρήγορος ελεγκτής ρεύματος), σχεδιάζεται ο </a:t>
                </a:r>
                <a:r>
                  <a:rPr lang="en-GB" dirty="0" smtClean="0"/>
                  <a:t>PI </a:t>
                </a:r>
                <a:r>
                  <a:rPr lang="el-GR" dirty="0" smtClean="0"/>
                  <a:t>ελεγκτής:</a:t>
                </a:r>
                <a:r>
                  <a:rPr lang="el-GR" dirty="0"/>
                  <a:t/>
                </a:r>
                <a:br>
                  <a:rPr lang="el-GR" dirty="0"/>
                </a:br>
                <a:endParaRPr lang="el-GR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ό</a:t>
                </a:r>
                <a:r>
                  <a:rPr lang="el-GR" dirty="0" smtClean="0"/>
                  <a:t>που                                               προκειμένου να επιτευχθεί λειτουργία μέγιστης απομάστευσης ισχύος από τον άνεμο. Αφού έχουν ισορροπήσει τα ρεύματα και με την υπόθεση ότι έχει ισορροπήσει και η ροή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dirty="0" smtClean="0"/>
                  <a:t>,</a:t>
                </a:r>
                <a:r>
                  <a:rPr lang="el-GR" dirty="0" smtClean="0"/>
                  <a:t>  </a:t>
                </a:r>
                <a:r>
                  <a:rPr lang="el-GR" dirty="0"/>
                  <a:t>τ</a:t>
                </a:r>
                <a:r>
                  <a:rPr lang="el-GR" dirty="0" smtClean="0"/>
                  <a:t>α κέρδη του ελεγκτή υπολογίζονται με αντίστοιχο τρόπο.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507" y="1533126"/>
                <a:ext cx="8306770" cy="5464498"/>
              </a:xfrm>
              <a:blipFill>
                <a:blip r:embed="rId3"/>
                <a:stretch>
                  <a:fillRect l="-881" t="-1226" r="-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780" y="4505323"/>
            <a:ext cx="4912408" cy="770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8583" y="5178802"/>
            <a:ext cx="2634690" cy="458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" r="81766" b="12664"/>
          <a:stretch/>
        </p:blipFill>
        <p:spPr>
          <a:xfrm>
            <a:off x="1564376" y="4537052"/>
            <a:ext cx="895701" cy="672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2872" t="4508" r="66762" b="23720"/>
          <a:stretch/>
        </p:blipFill>
        <p:spPr>
          <a:xfrm>
            <a:off x="2427535" y="4520351"/>
            <a:ext cx="560140" cy="608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3025" t="22029" r="7104" b="23965"/>
          <a:stretch/>
        </p:blipFill>
        <p:spPr>
          <a:xfrm>
            <a:off x="2967689" y="4684890"/>
            <a:ext cx="1467420" cy="41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Σύγχρονη γεννήτρια μόνιμου μαγνήτη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23" y="2392770"/>
            <a:ext cx="8749953" cy="24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99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σύγχρονης μηχανής στο </a:t>
            </a:r>
            <a:r>
              <a:rPr lang="en-GB" dirty="0" err="1" smtClean="0"/>
              <a:t>dq</a:t>
            </a:r>
            <a:r>
              <a:rPr lang="en-GB" dirty="0" smtClean="0"/>
              <a:t> </a:t>
            </a:r>
            <a:r>
              <a:rPr lang="el-GR" dirty="0" smtClean="0"/>
              <a:t>πλαίσιο αναφοράς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5656"/>
            <a:ext cx="7886700" cy="4351338"/>
          </a:xfrm>
        </p:spPr>
        <p:txBody>
          <a:bodyPr/>
          <a:lstStyle/>
          <a:p>
            <a:r>
              <a:rPr lang="el-GR" dirty="0" smtClean="0"/>
              <a:t>Φασικές τάσεις στον στάτη: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Οι μαγνητικές ροές του στάτη στις 3 φάσεις δίνονται από τις σχέσεις: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236" y="2112840"/>
            <a:ext cx="6083851" cy="1294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258" y="3877187"/>
            <a:ext cx="6033829" cy="1378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59" y="5464191"/>
            <a:ext cx="8963311" cy="118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2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σύγχρονης μηχανής στο </a:t>
            </a:r>
            <a:r>
              <a:rPr lang="en-GB" dirty="0" err="1" smtClean="0"/>
              <a:t>dq</a:t>
            </a:r>
            <a:r>
              <a:rPr lang="en-GB" dirty="0" smtClean="0"/>
              <a:t> </a:t>
            </a:r>
            <a:r>
              <a:rPr lang="el-GR" dirty="0" smtClean="0"/>
              <a:t>πλαίσιο αναφοράς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5656"/>
            <a:ext cx="7886700" cy="4351338"/>
          </a:xfrm>
        </p:spPr>
        <p:txBody>
          <a:bodyPr/>
          <a:lstStyle/>
          <a:p>
            <a:r>
              <a:rPr lang="el-GR" dirty="0" smtClean="0"/>
              <a:t>Εφαρμόζοντας μετασχηματισμό </a:t>
            </a:r>
            <a:r>
              <a:rPr lang="en-GB" dirty="0" smtClean="0"/>
              <a:t>Park </a:t>
            </a:r>
            <a:r>
              <a:rPr lang="el-GR" dirty="0" smtClean="0"/>
              <a:t>στο σύγχρονα στρεφόμενο πλαίσιο αναφοράς</a:t>
            </a:r>
            <a:r>
              <a:rPr lang="en-GB" dirty="0" smtClean="0"/>
              <a:t>: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196" y="2534926"/>
            <a:ext cx="3246799" cy="1666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22" y="4575364"/>
            <a:ext cx="9014978" cy="17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0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σύγχρονης μηχανής στο </a:t>
            </a:r>
            <a:r>
              <a:rPr lang="en-GB" dirty="0" err="1" smtClean="0"/>
              <a:t>dq</a:t>
            </a:r>
            <a:r>
              <a:rPr lang="en-GB" dirty="0" smtClean="0"/>
              <a:t> </a:t>
            </a:r>
            <a:r>
              <a:rPr lang="el-GR" dirty="0" smtClean="0"/>
              <a:t>πλαίσιο αναφοράς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95656"/>
                <a:ext cx="7886700" cy="4942030"/>
              </a:xfrm>
            </p:spPr>
            <p:txBody>
              <a:bodyPr/>
              <a:lstStyle/>
              <a:p>
                <a:r>
                  <a:rPr lang="el-GR" dirty="0" smtClean="0"/>
                  <a:t>Οι μαγνητικές ροές του στάτη στους άξονες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αντίστοιχα δίνονται από τις σχέσεις:</a:t>
                </a:r>
              </a:p>
              <a:p>
                <a:endParaRPr lang="el-GR" dirty="0" smtClean="0"/>
              </a:p>
              <a:p>
                <a:endParaRPr lang="el-GR" dirty="0"/>
              </a:p>
              <a:p>
                <a:endParaRPr lang="el-GR" dirty="0" smtClean="0"/>
              </a:p>
              <a:p>
                <a:endParaRPr lang="el-GR" dirty="0"/>
              </a:p>
              <a:p>
                <a:endParaRPr lang="el-GR" dirty="0" smtClean="0"/>
              </a:p>
              <a:p>
                <a:endParaRPr lang="el-GR" dirty="0"/>
              </a:p>
              <a:p>
                <a:endParaRPr lang="el-GR" dirty="0" smtClean="0"/>
              </a:p>
              <a:p>
                <a:endParaRPr lang="el-GR" dirty="0"/>
              </a:p>
              <a:p>
                <a:r>
                  <a:rPr lang="el-GR" dirty="0" smtClean="0"/>
                  <a:t>Σύγχρονη μηχανή κυλινδρικού δρομέα: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r>
                  <a:rPr lang="el-GR" dirty="0" smtClean="0"/>
                  <a:t>Σύγχρονη μηχανή με έκτυπους πόλους: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</m:sSub>
                  </m:oMath>
                </a14:m>
                <a:endParaRPr lang="el-GR" dirty="0"/>
              </a:p>
              <a:p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95656"/>
                <a:ext cx="7886700" cy="4942030"/>
              </a:xfrm>
              <a:blipFill>
                <a:blip r:embed="rId2"/>
                <a:stretch>
                  <a:fillRect l="-773" t="-1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497" y="2376345"/>
            <a:ext cx="2868652" cy="175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75" y="4407736"/>
            <a:ext cx="8937398" cy="69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9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19" y="210825"/>
            <a:ext cx="8385625" cy="658827"/>
          </a:xfrm>
        </p:spPr>
        <p:txBody>
          <a:bodyPr>
            <a:noAutofit/>
          </a:bodyPr>
          <a:lstStyle/>
          <a:p>
            <a:r>
              <a:rPr lang="el-GR" sz="3200" dirty="0" smtClean="0">
                <a:cs typeface="Arial" panose="020B0604020202020204" pitchFamily="34" charset="0"/>
              </a:rPr>
              <a:t>Τύποι ανεμογεννητριών και έλεγχος</a:t>
            </a:r>
            <a:endParaRPr lang="en-GB" sz="3200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19" y="1221453"/>
            <a:ext cx="7999200" cy="527243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sz="2400" dirty="0" smtClean="0">
                <a:cs typeface="Arial" panose="020B0604020202020204" pitchFamily="34" charset="0"/>
              </a:rPr>
              <a:t>Τύποι γεννητριών: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l-GR" sz="2100" b="1" dirty="0" smtClean="0">
                <a:cs typeface="Arial" panose="020B0604020202020204" pitchFamily="34" charset="0"/>
              </a:rPr>
              <a:t>Ασύγχρονες γεννήτριες</a:t>
            </a:r>
          </a:p>
          <a:p>
            <a:pPr lvl="2" algn="just">
              <a:lnSpc>
                <a:spcPct val="100000"/>
              </a:lnSpc>
              <a:spcAft>
                <a:spcPts val="600"/>
              </a:spcAft>
            </a:pPr>
            <a:r>
              <a:rPr lang="el-GR" sz="1800" dirty="0" smtClean="0">
                <a:cs typeface="Arial" panose="020B0604020202020204" pitchFamily="34" charset="0"/>
              </a:rPr>
              <a:t>Επαγωγικές γεννήτριες βραχυκυκλωμένου κλωβού</a:t>
            </a:r>
          </a:p>
          <a:p>
            <a:pPr lvl="2" algn="just">
              <a:lnSpc>
                <a:spcPct val="100000"/>
              </a:lnSpc>
              <a:spcAft>
                <a:spcPts val="600"/>
              </a:spcAft>
            </a:pPr>
            <a:r>
              <a:rPr lang="el-GR" sz="1800" dirty="0" smtClean="0">
                <a:cs typeface="Arial" panose="020B0604020202020204" pitchFamily="34" charset="0"/>
              </a:rPr>
              <a:t>Επαγωγικές γεννήτριες δακτυλιοφόρου δρομέα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l-GR" sz="2100" b="1" dirty="0" smtClean="0">
                <a:cs typeface="Arial" panose="020B0604020202020204" pitchFamily="34" charset="0"/>
              </a:rPr>
              <a:t>Σύγχρονες γεννήτριες</a:t>
            </a:r>
          </a:p>
          <a:p>
            <a:pPr lvl="2" algn="just">
              <a:lnSpc>
                <a:spcPct val="100000"/>
              </a:lnSpc>
              <a:spcAft>
                <a:spcPts val="600"/>
              </a:spcAft>
            </a:pPr>
            <a:r>
              <a:rPr lang="el-GR" sz="1800" dirty="0" smtClean="0">
                <a:cs typeface="Arial" panose="020B0604020202020204" pitchFamily="34" charset="0"/>
              </a:rPr>
              <a:t>Σύγχρονες γεννήτριες μόνιμου μαγνήτη</a:t>
            </a:r>
          </a:p>
          <a:p>
            <a:pPr lvl="2" algn="just">
              <a:lnSpc>
                <a:spcPct val="100000"/>
              </a:lnSpc>
              <a:spcAft>
                <a:spcPts val="600"/>
              </a:spcAft>
            </a:pPr>
            <a:r>
              <a:rPr lang="el-GR" sz="1800" dirty="0" smtClean="0">
                <a:cs typeface="Arial" panose="020B0604020202020204" pitchFamily="34" charset="0"/>
              </a:rPr>
              <a:t>Σύγχρονες γεννήτριες δακτυλιοφόρου δρομέα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el-GR" sz="24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l-GR" sz="2400" dirty="0" smtClean="0">
                <a:cs typeface="Arial" panose="020B0604020202020204" pitchFamily="34" charset="0"/>
              </a:rPr>
              <a:t>Ανεμογεννήτριες μεταβλητής ταχύτητας με έλεγχο γωνίας βήματος πτερυγίων</a:t>
            </a:r>
            <a:endParaRPr lang="en-GB" sz="2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σύγχρονης μηχανής στο </a:t>
            </a:r>
            <a:r>
              <a:rPr lang="en-GB" dirty="0" err="1" smtClean="0"/>
              <a:t>dq</a:t>
            </a:r>
            <a:r>
              <a:rPr lang="en-GB" dirty="0" smtClean="0"/>
              <a:t> </a:t>
            </a:r>
            <a:r>
              <a:rPr lang="el-GR" dirty="0" smtClean="0"/>
              <a:t>πλαίσιο αναφοράς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95656"/>
                <a:ext cx="7886700" cy="4942030"/>
              </a:xfrm>
            </p:spPr>
            <p:txBody>
              <a:bodyPr/>
              <a:lstStyle/>
              <a:p>
                <a:r>
                  <a:rPr lang="el-GR" dirty="0" smtClean="0"/>
                  <a:t>Στην περίπτωση που το σύγχρονα στρεφόμενο πλαίσιο αναφοράς είναι προσανατολισμένο με το</a:t>
                </a:r>
                <a:r>
                  <a:rPr lang="en-GB" dirty="0" smtClean="0"/>
                  <a:t> </a:t>
                </a:r>
                <a:r>
                  <a:rPr lang="el-GR" dirty="0" smtClean="0"/>
                  <a:t>μαγνητικό </a:t>
                </a:r>
                <a:r>
                  <a:rPr lang="el-GR" dirty="0"/>
                  <a:t>πεδίο που παράγεται από τους μαγνητικούς πόλους της μηχανής, δηλαδή με το πεδίο του </a:t>
                </a:r>
                <a:r>
                  <a:rPr lang="el-GR" dirty="0" smtClean="0"/>
                  <a:t>δρομέα,</a:t>
                </a:r>
                <a:r>
                  <a:rPr lang="en-GB" dirty="0" smtClean="0"/>
                  <a:t> </a:t>
                </a:r>
                <a:r>
                  <a:rPr lang="el-GR" dirty="0" smtClean="0"/>
                  <a:t>τότε </a:t>
                </a:r>
                <a:r>
                  <a:rPr lang="el-GR" dirty="0"/>
                  <a:t>η συνιστώσα της μαγνητικής ροής στον άξονα </a:t>
                </a:r>
                <a:r>
                  <a:rPr lang="el-GR" i="1" dirty="0"/>
                  <a:t>q </a:t>
                </a:r>
                <a:r>
                  <a:rPr lang="el-GR" dirty="0"/>
                  <a:t>είναι μηδέν </a:t>
                </a:r>
                <a:r>
                  <a:rPr lang="el-G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𝑞𝑚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), </a:t>
                </a:r>
                <a:r>
                  <a:rPr lang="el-GR" dirty="0"/>
                  <a:t>ενώ στον άξονα </a:t>
                </a:r>
                <a:r>
                  <a:rPr lang="el-GR" i="1" dirty="0"/>
                  <a:t>d </a:t>
                </a:r>
                <a:r>
                  <a:rPr lang="el-GR" dirty="0"/>
                  <a:t>ισούται με </a:t>
                </a:r>
                <a:r>
                  <a:rPr lang="el-GR" dirty="0" smtClean="0"/>
                  <a:t>τη</a:t>
                </a:r>
                <a:r>
                  <a:rPr lang="en-GB" dirty="0" smtClean="0"/>
                  <a:t> </a:t>
                </a:r>
                <a:r>
                  <a:rPr lang="el-GR" dirty="0" smtClean="0"/>
                  <a:t>μαγνητική </a:t>
                </a:r>
                <a:r>
                  <a:rPr lang="el-GR" dirty="0"/>
                  <a:t>ροή που παράγουν οι μόνιμοι μαγνήτες </a:t>
                </a:r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 smtClean="0"/>
                  <a:t>), </a:t>
                </a:r>
                <a:r>
                  <a:rPr lang="el-GR" dirty="0" smtClean="0"/>
                  <a:t>της οποίας η τιμή είναι σταθερή </a:t>
                </a:r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) </a:t>
                </a:r>
                <a:r>
                  <a:rPr lang="el-GR" dirty="0"/>
                  <a:t>και μπορεί να ληφθεί από τις παραμέτρους και τα στοιχεία που αναγράφονται στην πινακίδα της </a:t>
                </a:r>
                <a:r>
                  <a:rPr lang="el-GR" dirty="0" smtClean="0"/>
                  <a:t>μηχανής.</a:t>
                </a:r>
                <a:endParaRPr lang="en-GB" dirty="0" smtClean="0"/>
              </a:p>
              <a:p>
                <a:endParaRPr lang="en-GB" dirty="0" smtClean="0"/>
              </a:p>
              <a:p>
                <a:r>
                  <a:rPr lang="el-GR" dirty="0" smtClean="0"/>
                  <a:t>Για</a:t>
                </a:r>
                <a:r>
                  <a:rPr lang="en-GB" dirty="0" smtClean="0"/>
                  <a:t> </a:t>
                </a:r>
                <a:r>
                  <a:rPr lang="el-GR" dirty="0" smtClean="0"/>
                  <a:t>επίτευξη </a:t>
                </a:r>
                <a:r>
                  <a:rPr lang="el-GR" dirty="0"/>
                  <a:t>του προσανατολισμού γίνεται μέτρηση της γωνιακής θέσης του δρομέα μέσω </a:t>
                </a:r>
                <a:r>
                  <a:rPr lang="el-GR" dirty="0" smtClean="0"/>
                  <a:t>κατάλληλων</a:t>
                </a:r>
                <a:r>
                  <a:rPr lang="en-GB" dirty="0" smtClean="0"/>
                  <a:t> </a:t>
                </a:r>
                <a:r>
                  <a:rPr lang="el-GR" dirty="0" smtClean="0"/>
                  <a:t>αισθητήρων </a:t>
                </a:r>
                <a:r>
                  <a:rPr lang="el-GR" dirty="0"/>
                  <a:t>στον άξονα της </a:t>
                </a:r>
                <a:r>
                  <a:rPr lang="el-GR" dirty="0" smtClean="0"/>
                  <a:t>μηχανής. Η </a:t>
                </a:r>
                <a:r>
                  <a:rPr lang="el-GR" dirty="0"/>
                  <a:t>γωνία αυτή χρησιμοποιείται στον μετασχηματισμό Park. </a:t>
                </a:r>
                <a:br>
                  <a:rPr lang="el-GR" dirty="0"/>
                </a:b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/>
                  <a:t/>
                </a:r>
                <a:br>
                  <a:rPr lang="el-GR" dirty="0"/>
                </a:b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95656"/>
                <a:ext cx="7886700" cy="4942030"/>
              </a:xfrm>
              <a:blipFill>
                <a:blip r:embed="rId2"/>
                <a:stretch>
                  <a:fillRect l="-773" t="-1358" r="-1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838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σύγχρονης μηχανής στο </a:t>
            </a:r>
            <a:r>
              <a:rPr lang="en-GB" dirty="0" err="1" smtClean="0"/>
              <a:t>dq</a:t>
            </a:r>
            <a:r>
              <a:rPr lang="en-GB" dirty="0" smtClean="0"/>
              <a:t> </a:t>
            </a:r>
            <a:r>
              <a:rPr lang="el-GR" dirty="0" smtClean="0"/>
              <a:t>πλαίσιο αναφοράς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5656"/>
            <a:ext cx="7886700" cy="5084392"/>
          </a:xfrm>
        </p:spPr>
        <p:txBody>
          <a:bodyPr>
            <a:normAutofit/>
          </a:bodyPr>
          <a:lstStyle/>
          <a:p>
            <a:r>
              <a:rPr lang="el-GR" dirty="0" smtClean="0"/>
              <a:t>Επομένως, οι εξισώσεις ρευμάτων στάτη της μηχανής γίνονται: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Η παραγόμενη ηλεκτρομαγνητική ροπή στη σύγχρονη μηχανή είναι:</a:t>
            </a:r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/>
              <a:t>κ</a:t>
            </a:r>
            <a:r>
              <a:rPr lang="el-GR" dirty="0" smtClean="0"/>
              <a:t>αι με αντικατάσταση των τύπων των ροών έχουμε: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Η σχέση της ταχύτητας της μηχανής: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14" y="2004013"/>
            <a:ext cx="5193972" cy="1642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897"/>
          <a:stretch/>
        </p:blipFill>
        <p:spPr>
          <a:xfrm>
            <a:off x="2881341" y="4343293"/>
            <a:ext cx="3015718" cy="623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861" y="5416597"/>
            <a:ext cx="4005233" cy="670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771" y="6160044"/>
            <a:ext cx="2916646" cy="5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71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Σχεδιασμός ελέγχου σε ανεμογεννήτρια με σύγχρονη μηχανή με μόνιμους μαγνήτες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07" y="1883554"/>
            <a:ext cx="8038986" cy="4495344"/>
          </a:xfrm>
        </p:spPr>
        <p:txBody>
          <a:bodyPr>
            <a:normAutofit/>
          </a:bodyPr>
          <a:lstStyle/>
          <a:p>
            <a:r>
              <a:rPr lang="el-GR" dirty="0"/>
              <a:t>Για το σχεδιασμό του εσωτερικού βρόχου ελέγχου ρευμάτων στάτη εφαρμόζεται ο μετασχηματισμός </a:t>
            </a:r>
            <a:r>
              <a:rPr lang="el-GR" dirty="0" smtClean="0"/>
              <a:t>εισόδου: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και καταλήγουμε στις αποζευγμένες εξισώσεις ρεύματος: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796" y="2595533"/>
            <a:ext cx="4970407" cy="1414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103" y="4721708"/>
            <a:ext cx="3122811" cy="14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Σχεδιασμός ελέγχου σε ανεμογεννήτρια με σύγχρονη μηχανή με μόνιμους μαγνήτες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07" y="1883554"/>
            <a:ext cx="8038986" cy="4495344"/>
          </a:xfrm>
        </p:spPr>
        <p:txBody>
          <a:bodyPr>
            <a:normAutofit/>
          </a:bodyPr>
          <a:lstStyle/>
          <a:p>
            <a:r>
              <a:rPr lang="el-GR" dirty="0" smtClean="0"/>
              <a:t>Σχεδιάζουμε </a:t>
            </a:r>
            <a:r>
              <a:rPr lang="en-GB" dirty="0" smtClean="0"/>
              <a:t>PI </a:t>
            </a:r>
            <a:r>
              <a:rPr lang="el-GR" dirty="0" smtClean="0"/>
              <a:t>ελεγκτές ρεύματος για τις νέες εισόδους: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Οι πραγματικές είσοδου ελέγχου είναι: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28" y="2278431"/>
            <a:ext cx="5929551" cy="846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28" y="3125191"/>
            <a:ext cx="6050011" cy="961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43" y="4704393"/>
            <a:ext cx="8882713" cy="201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Σχεδιασμός ελέγχου σε ανεμογεννήτρια με σύγχρονη μηχανή με μόνιμους μαγνήτες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8933" y="1883553"/>
                <a:ext cx="8038986" cy="4840297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Η συνάρτηση μεταφοράς κλειστού βρόχου μπορεί να υπολογιστεί για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:</a:t>
                </a:r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όπου 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Ποιά είναι όμως τα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dirty="0"/>
                  <a:t>?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dirty="0"/>
                  <a:t>: </a:t>
                </a:r>
                <a:r>
                  <a:rPr lang="el-GR" dirty="0" smtClean="0"/>
                  <a:t>μηδενισμός ρεύματος στον </a:t>
                </a:r>
                <a:r>
                  <a:rPr lang="en-GB" dirty="0" smtClean="0"/>
                  <a:t>d </a:t>
                </a:r>
                <a:r>
                  <a:rPr lang="el-GR" dirty="0" smtClean="0"/>
                  <a:t>άξονα (απλοποίηση ελέγχου)</a:t>
                </a:r>
                <a:endParaRPr lang="el-G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dirty="0"/>
                  <a:t>: </a:t>
                </a:r>
                <a:r>
                  <a:rPr lang="el-GR" dirty="0"/>
                  <a:t>ρύθμιση γωνιακής ταχύτητας δρομέα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8933" y="1883553"/>
                <a:ext cx="8038986" cy="4840297"/>
              </a:xfrm>
              <a:blipFill>
                <a:blip r:embed="rId2"/>
                <a:stretch>
                  <a:fillRect l="-910" t="-1385" r="-455" b="-1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168" y="2530989"/>
            <a:ext cx="4732120" cy="811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369" y="3884926"/>
            <a:ext cx="1393377" cy="837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969" y="3884926"/>
            <a:ext cx="1516428" cy="8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Σχεδιασμός ελέγχου σε ανεμογεννήτρια με ασύγχρονη μηχανή βραχυκυκλωμένου κλωβού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507" y="1533126"/>
                <a:ext cx="8306770" cy="546449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Μηδενισμός ρεύματος στον </a:t>
                </a:r>
                <a:r>
                  <a:rPr lang="en-GB" b="1" dirty="0" smtClean="0"/>
                  <a:t>d </a:t>
                </a:r>
                <a:r>
                  <a:rPr lang="el-GR" b="1" dirty="0" smtClean="0"/>
                  <a:t>άξονα</a:t>
                </a:r>
                <a:r>
                  <a:rPr lang="el-GR" dirty="0" smtClean="0"/>
                  <a:t>:</a:t>
                </a:r>
              </a:p>
              <a:p>
                <a:endParaRPr lang="el-GR" dirty="0"/>
              </a:p>
              <a:p>
                <a:endParaRPr lang="el-GR" dirty="0" smtClean="0"/>
              </a:p>
              <a:p>
                <a:r>
                  <a:rPr lang="el-GR" b="1" dirty="0" smtClean="0"/>
                  <a:t>Ρύθμισης γωνιακής ταχύτητας δρομέα</a:t>
                </a:r>
                <a:r>
                  <a:rPr lang="el-GR" dirty="0" smtClean="0"/>
                  <a:t>: Η διαφορική εξίσωση της γωνιακής ταχύτητας για μηχανή κυλινδρικού δρομέα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/>
                  <a:t>) </a:t>
                </a:r>
                <a:r>
                  <a:rPr lang="el-GR" dirty="0" smtClean="0"/>
                  <a:t>γίνεται: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Θεωρώντας ότι το ρεύμα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έχει ισορροπήσει στην τιμή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𝑞𝑠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p>
                    </m:sSubSup>
                  </m:oMath>
                </a14:m>
                <a:r>
                  <a:rPr lang="en-GB" dirty="0" smtClean="0"/>
                  <a:t> (</a:t>
                </a:r>
                <a:r>
                  <a:rPr lang="el-GR" dirty="0" smtClean="0"/>
                  <a:t>γρήγορος ελεγκτής ρεύματος), σχεδιάζεται ο </a:t>
                </a:r>
                <a:r>
                  <a:rPr lang="en-GB" dirty="0" smtClean="0"/>
                  <a:t>PI </a:t>
                </a:r>
                <a:r>
                  <a:rPr lang="el-GR" dirty="0" smtClean="0"/>
                  <a:t>ελεγκτής:</a:t>
                </a:r>
                <a:r>
                  <a:rPr lang="el-GR" dirty="0"/>
                  <a:t/>
                </a:r>
                <a:br>
                  <a:rPr lang="el-GR" dirty="0"/>
                </a:br>
                <a:endParaRPr lang="el-GR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ό</a:t>
                </a:r>
                <a:r>
                  <a:rPr lang="el-GR" dirty="0" smtClean="0"/>
                  <a:t>που                                               προκειμένου να επιτευχθεί λειτουργία μέγιστης απομάστευσης ισχύος από τον άνεμο. Τα κέρδη του ελεγκτή υπολογίζονται με αντίστοιχο τρόπο.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507" y="1533126"/>
                <a:ext cx="8306770" cy="5464498"/>
              </a:xfrm>
              <a:blipFill>
                <a:blip r:embed="rId2"/>
                <a:stretch>
                  <a:fillRect l="-881" t="-1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r="38595" b="8799"/>
          <a:stretch/>
        </p:blipFill>
        <p:spPr>
          <a:xfrm>
            <a:off x="3803292" y="1951989"/>
            <a:ext cx="779659" cy="53934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82951" y="2090709"/>
            <a:ext cx="465413" cy="510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dirty="0" smtClean="0"/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777" y="3409366"/>
            <a:ext cx="3188708" cy="718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912" y="4718866"/>
            <a:ext cx="4912408" cy="770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1" r="81766" b="12664"/>
          <a:stretch/>
        </p:blipFill>
        <p:spPr>
          <a:xfrm>
            <a:off x="1646508" y="4750595"/>
            <a:ext cx="895701" cy="672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2872" t="4508" r="66762" b="23720"/>
          <a:stretch/>
        </p:blipFill>
        <p:spPr>
          <a:xfrm>
            <a:off x="2509667" y="4733894"/>
            <a:ext cx="560140" cy="6083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3025" t="22029" r="7104" b="23965"/>
          <a:stretch/>
        </p:blipFill>
        <p:spPr>
          <a:xfrm>
            <a:off x="3049821" y="4898433"/>
            <a:ext cx="1467420" cy="416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534" y="5392343"/>
            <a:ext cx="2634690" cy="4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Ασύγχρονη γεννήτρια βραχυκυκλωμένου κλωβού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859"/>
            <a:ext cx="4671163" cy="1938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64" y="2091406"/>
            <a:ext cx="4261919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4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επαγωγικής μηχανής στο </a:t>
            </a:r>
            <a:r>
              <a:rPr lang="en-GB" dirty="0" err="1" smtClean="0"/>
              <a:t>dq</a:t>
            </a:r>
            <a:r>
              <a:rPr lang="en-GB" dirty="0" smtClean="0"/>
              <a:t> </a:t>
            </a:r>
            <a:r>
              <a:rPr lang="el-GR" dirty="0" smtClean="0"/>
              <a:t>πλαίσιο αναφοράς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5656"/>
            <a:ext cx="7886700" cy="4351338"/>
          </a:xfrm>
        </p:spPr>
        <p:txBody>
          <a:bodyPr/>
          <a:lstStyle/>
          <a:p>
            <a:r>
              <a:rPr lang="el-GR" dirty="0" smtClean="0"/>
              <a:t>Φασικές τάσεις στον στάτη: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Φασικές τάσεις στον δρομέα: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Συνοπτικά: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236" y="2112840"/>
            <a:ext cx="6083851" cy="1294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41" y="3883994"/>
            <a:ext cx="6141446" cy="1356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83" y="5909322"/>
            <a:ext cx="3532241" cy="779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161" y="5909322"/>
            <a:ext cx="4027508" cy="69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Μοντέλο επαγωγικής μηχανής στο </a:t>
            </a:r>
            <a:r>
              <a:rPr lang="en-GB" dirty="0" err="1"/>
              <a:t>dq</a:t>
            </a:r>
            <a:r>
              <a:rPr lang="en-GB" dirty="0"/>
              <a:t> </a:t>
            </a:r>
            <a:r>
              <a:rPr lang="el-GR" dirty="0"/>
              <a:t>πλαίσιο αναφοράς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507" y="1546377"/>
                <a:ext cx="8038986" cy="4351338"/>
              </a:xfrm>
            </p:spPr>
            <p:txBody>
              <a:bodyPr/>
              <a:lstStyle/>
              <a:p>
                <a:r>
                  <a:rPr lang="el-GR" dirty="0" smtClean="0"/>
                  <a:t>Εφαρμόζοντας μετασχηματισμό </a:t>
                </a:r>
                <a:r>
                  <a:rPr lang="en-GB" dirty="0" smtClean="0"/>
                  <a:t>Park </a:t>
                </a:r>
                <a:r>
                  <a:rPr lang="el-GR" dirty="0" smtClean="0"/>
                  <a:t>με γωνιακή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/>
                  <a:t>:</a:t>
                </a:r>
                <a:endParaRPr lang="el-GR" dirty="0" smtClean="0"/>
              </a:p>
              <a:p>
                <a:endParaRPr lang="el-GR" dirty="0"/>
              </a:p>
              <a:p>
                <a:endParaRPr lang="el-GR" dirty="0" smtClean="0"/>
              </a:p>
              <a:p>
                <a:endParaRPr lang="el-GR" dirty="0" smtClean="0"/>
              </a:p>
              <a:p>
                <a:endParaRPr lang="el-GR" dirty="0" smtClean="0"/>
              </a:p>
              <a:p>
                <a:endParaRPr lang="el-GR" dirty="0"/>
              </a:p>
              <a:p>
                <a:r>
                  <a:rPr lang="el-GR" dirty="0" smtClean="0"/>
                  <a:t>Ο δρομέας έχει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l-GR" dirty="0" smtClean="0"/>
                  <a:t> ζεύγη πόλων και περιστρέφεται με γωνιακή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και τα ηλεκτρικά μεγέθη του περιστρέφονται ως προς αυτά του στάτη με γωνιακή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𝑠𝑙𝑖𝑝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ολίσθησης: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507" y="1546377"/>
                <a:ext cx="8038986" cy="4351338"/>
              </a:xfrm>
              <a:blipFill>
                <a:blip r:embed="rId2"/>
                <a:stretch>
                  <a:fillRect l="-759" t="-16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443" b="13053"/>
          <a:stretch/>
        </p:blipFill>
        <p:spPr>
          <a:xfrm>
            <a:off x="847438" y="1887275"/>
            <a:ext cx="7357152" cy="744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625" y="2677279"/>
            <a:ext cx="3048713" cy="1162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747" y="5051077"/>
            <a:ext cx="4098468" cy="12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Μοντέλο επαγωγικής μηχανής στο </a:t>
            </a:r>
            <a:r>
              <a:rPr lang="en-GB" dirty="0" err="1"/>
              <a:t>dq</a:t>
            </a:r>
            <a:r>
              <a:rPr lang="en-GB" dirty="0"/>
              <a:t> </a:t>
            </a:r>
            <a:r>
              <a:rPr lang="el-GR" dirty="0"/>
              <a:t>πλαίσιο αναφοράς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507" y="1997793"/>
                <a:ext cx="8038986" cy="4351338"/>
              </a:xfrm>
            </p:spPr>
            <p:txBody>
              <a:bodyPr/>
              <a:lstStyle/>
              <a:p>
                <a:r>
                  <a:rPr lang="el-GR" dirty="0" smtClean="0"/>
                  <a:t>Σχέσεις που συνδέουν ρεύματα και ροές δρομέα</a:t>
                </a:r>
                <a:r>
                  <a:rPr lang="en-GB" dirty="0" smtClean="0"/>
                  <a:t>:</a:t>
                </a:r>
                <a:endParaRPr lang="el-GR" dirty="0" smtClean="0"/>
              </a:p>
              <a:p>
                <a:endParaRPr lang="el-GR" dirty="0"/>
              </a:p>
              <a:p>
                <a:endParaRPr lang="el-GR" dirty="0" smtClean="0"/>
              </a:p>
              <a:p>
                <a:endParaRPr lang="el-GR" dirty="0" smtClean="0"/>
              </a:p>
              <a:p>
                <a:endParaRPr lang="el-GR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είναι οι ανά φάση αντιδράσεις σκέδασης στάτη και δρομέα,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είναι η επαγωγή μαγνήτισης ενώ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507" y="1997793"/>
                <a:ext cx="8038986" cy="4351338"/>
              </a:xfrm>
              <a:blipFill>
                <a:blip r:embed="rId2"/>
                <a:stretch>
                  <a:fillRect l="-910" t="-1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885" y="2354442"/>
            <a:ext cx="4900412" cy="222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8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Μοντέλο επαγωγικής μηχανής στο </a:t>
            </a:r>
            <a:r>
              <a:rPr lang="en-GB" dirty="0" err="1"/>
              <a:t>dq</a:t>
            </a:r>
            <a:r>
              <a:rPr lang="en-GB" dirty="0"/>
              <a:t> </a:t>
            </a:r>
            <a:r>
              <a:rPr lang="el-GR" dirty="0"/>
              <a:t>πλαίσιο αναφοράς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507" y="1494798"/>
                <a:ext cx="8038986" cy="5363202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Η διαφορική εξίσωση που περιγράφει τη σχέση ροπής-ταχύτητας είναι η ακόλουθη:</a:t>
                </a:r>
              </a:p>
              <a:p>
                <a:endParaRPr lang="el-GR" dirty="0"/>
              </a:p>
              <a:p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ό</a:t>
                </a:r>
                <a:r>
                  <a:rPr lang="el-GR" dirty="0" smtClean="0"/>
                  <a:t>που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l-GR" dirty="0" smtClean="0"/>
                  <a:t> είναι η ροπή αδράνειας της μηχανής,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είναι ο συντελεστής απόσβεσης,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είναι η μηχανική ροπή δρομέα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η ηλεκτρομαγνητική ροπή, η οποία δίνεται από τις παρακάτω σχέσεις: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 smtClean="0"/>
                  <a:t>Μηδενίζοντας την τάση </a:t>
                </a:r>
                <a:r>
                  <a:rPr lang="el-GR" dirty="0" smtClean="0"/>
                  <a:t>του </a:t>
                </a:r>
                <a:r>
                  <a:rPr lang="el-GR" dirty="0" smtClean="0"/>
                  <a:t>δρομέα, δηλαδή θέτοντας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𝑞𝑟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καταλήγουμε στο ισοδύναμο μοντέλο της ασύγχρονης μηχανής βραχυκυκλωμένου κλωβού στο σύγχρονα στρεφόμενο πλαίσιο δύο κάθετων αξόνων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𝑑𝑞</m:t>
                    </m:r>
                  </m:oMath>
                </a14:m>
                <a:r>
                  <a:rPr lang="en-GB" dirty="0" smtClean="0"/>
                  <a:t>.</a:t>
                </a:r>
                <a:endParaRPr lang="el-GR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507" y="1494798"/>
                <a:ext cx="8038986" cy="5363202"/>
              </a:xfrm>
              <a:blipFill>
                <a:blip r:embed="rId2"/>
                <a:stretch>
                  <a:fillRect l="-910" t="-1250" b="-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00" y="2182389"/>
            <a:ext cx="2887614" cy="634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24" y="3946166"/>
            <a:ext cx="8961276" cy="11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Μοντέλο επαγωγικής μηχανής στο </a:t>
            </a:r>
            <a:r>
              <a:rPr lang="en-GB" dirty="0" err="1"/>
              <a:t>dq</a:t>
            </a:r>
            <a:r>
              <a:rPr lang="en-GB" dirty="0"/>
              <a:t> </a:t>
            </a:r>
            <a:r>
              <a:rPr lang="el-GR" dirty="0"/>
              <a:t>πλαίσιο αναφοράς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507" y="1494798"/>
            <a:ext cx="8038986" cy="5363202"/>
          </a:xfrm>
        </p:spPr>
        <p:txBody>
          <a:bodyPr>
            <a:normAutofit/>
          </a:bodyPr>
          <a:lstStyle/>
          <a:p>
            <a:r>
              <a:rPr lang="el-GR" dirty="0" smtClean="0"/>
              <a:t>Τελικό μοντέλο: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180"/>
          <a:stretch/>
        </p:blipFill>
        <p:spPr>
          <a:xfrm>
            <a:off x="1517198" y="1896954"/>
            <a:ext cx="5191747" cy="698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63" y="2520288"/>
            <a:ext cx="5255536" cy="3312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4" y="6170833"/>
            <a:ext cx="9093506" cy="6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Μοντέλο επαγωγικής μηχανής στο </a:t>
            </a:r>
            <a:r>
              <a:rPr lang="en-GB" dirty="0" err="1"/>
              <a:t>dq</a:t>
            </a:r>
            <a:r>
              <a:rPr lang="en-GB" dirty="0"/>
              <a:t> </a:t>
            </a:r>
            <a:r>
              <a:rPr lang="el-GR" dirty="0"/>
              <a:t>πλαίσιο αναφοράς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507" y="1494798"/>
                <a:ext cx="8038986" cy="5240004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Για ασύγχρονη γεννήτρια βραχυκυκλωμένου κλωβού, οι δυναμικές εξισώσεις των ροών του δρομέα γίνονται: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  <a:p>
                <a:r>
                  <a:rPr lang="el-GR" dirty="0" smtClean="0"/>
                  <a:t>Η ανάλυση θα γίνει για έμμεσο διανυσματικό έλεγχο με προσανατολισμό τη ροή του δρομέα, ο οποίος εκφράζεται ως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  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     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𝜅𝛼𝜄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l-GR" dirty="0" smtClean="0"/>
                  <a:t>Επομένως</a:t>
                </a:r>
                <a:r>
                  <a:rPr lang="en-GB" dirty="0" smtClean="0"/>
                  <a:t>,</a:t>
                </a:r>
                <a:r>
                  <a:rPr lang="el-GR" dirty="0"/>
                  <a:t> </a:t>
                </a:r>
                <a:r>
                  <a:rPr lang="el-GR" dirty="0" smtClean="0"/>
                  <a:t>από τις εξισώσεις των ροών προκύπτουν: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𝑠𝑙𝑖𝑝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𝑞𝑠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l-GR" dirty="0" smtClean="0"/>
                  <a:t>Στη μόνιμη κατάσταση η ροή δρομέα είναι σταθερή και δίνεται από τη σχέση: 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507" y="1494798"/>
                <a:ext cx="8038986" cy="5240004"/>
              </a:xfrm>
              <a:blipFill>
                <a:blip r:embed="rId2"/>
                <a:stretch>
                  <a:fillRect l="-759" t="-1279" r="-13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70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</TotalTime>
  <Words>1720</Words>
  <Application>Microsoft Office PowerPoint</Application>
  <PresentationFormat>On-screen Show (4:3)</PresentationFormat>
  <Paragraphs>203</Paragraphs>
  <Slides>25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Cambria Math</vt:lpstr>
      <vt:lpstr>Office Theme</vt:lpstr>
      <vt:lpstr>PowerPoint Presentation</vt:lpstr>
      <vt:lpstr>Τύποι ανεμογεννητριών και έλεγχος</vt:lpstr>
      <vt:lpstr>Ασύγχρονη γεννήτρια βραχυκυκλωμένου κλωβού</vt:lpstr>
      <vt:lpstr>Μοντέλο επαγωγικής μηχανής στο dq πλαίσιο αναφοράς</vt:lpstr>
      <vt:lpstr>Μοντέλο επαγωγικής μηχανής στο dq πλαίσιο αναφοράς</vt:lpstr>
      <vt:lpstr>Μοντέλο επαγωγικής μηχανής στο dq πλαίσιο αναφοράς</vt:lpstr>
      <vt:lpstr>Μοντέλο επαγωγικής μηχανής στο dq πλαίσιο αναφοράς</vt:lpstr>
      <vt:lpstr>Μοντέλο επαγωγικής μηχανής στο dq πλαίσιο αναφοράς</vt:lpstr>
      <vt:lpstr>Μοντέλο επαγωγικής μηχανής στο dq πλαίσιο αναφοράς</vt:lpstr>
      <vt:lpstr>Μοντέλο επαγωγικής μηχανής στο dq πλαίσιο αναφοράς</vt:lpstr>
      <vt:lpstr>Σχεδιασμός ελέγχου σε ανεμογεννήτρια με ασύγχρονη μηχανή βραχυκυκλωμένου κλωβού</vt:lpstr>
      <vt:lpstr>Σχεδιασμός ελέγχου σε ανεμογεννήτρια με ασύγχρονη μηχανή βραχυκυκλωμένου κλωβού</vt:lpstr>
      <vt:lpstr>Σχεδιασμός ελέγχου σε ανεμογεννήτρια με ασύγχρονη μηχανή βραχυκυκλωμένου κλωβού</vt:lpstr>
      <vt:lpstr>Σχεδιασμός ελέγχου σε ανεμογεννήτρια με ασύγχρονη μηχανή βραχυκυκλωμένου κλωβού</vt:lpstr>
      <vt:lpstr>Σχεδιασμός ελέγχου σε ανεμογεννήτρια με ασύγχρονη μηχανή βραχυκυκλωμένου κλωβού</vt:lpstr>
      <vt:lpstr>Σύγχρονη γεννήτρια μόνιμου μαγνήτη</vt:lpstr>
      <vt:lpstr>Μοντέλο σύγχρονης μηχανής στο dq πλαίσιο αναφοράς</vt:lpstr>
      <vt:lpstr>Μοντέλο σύγχρονης μηχανής στο dq πλαίσιο αναφοράς</vt:lpstr>
      <vt:lpstr>Μοντέλο σύγχρονης μηχανής στο dq πλαίσιο αναφοράς</vt:lpstr>
      <vt:lpstr>Μοντέλο σύγχρονης μηχανής στο dq πλαίσιο αναφοράς</vt:lpstr>
      <vt:lpstr>Μοντέλο σύγχρονης μηχανής στο dq πλαίσιο αναφοράς</vt:lpstr>
      <vt:lpstr>Σχεδιασμός ελέγχου σε ανεμογεννήτρια με σύγχρονη μηχανή με μόνιμους μαγνήτες</vt:lpstr>
      <vt:lpstr>Σχεδιασμός ελέγχου σε ανεμογεννήτρια με σύγχρονη μηχανή με μόνιμους μαγνήτες</vt:lpstr>
      <vt:lpstr>Σχεδιασμός ελέγχου σε ανεμογεννήτρια με σύγχρονη μηχανή με μόνιμους μαγνήτες</vt:lpstr>
      <vt:lpstr>Σχεδιασμός ελέγχου σε ανεμογεννήτρια με ασύγχρονη μηχανή βραχυκυκλωμένου κλωβού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</dc:creator>
  <cp:lastModifiedBy>George Konstantopoulos</cp:lastModifiedBy>
  <cp:revision>97</cp:revision>
  <dcterms:created xsi:type="dcterms:W3CDTF">2013-11-08T09:21:32Z</dcterms:created>
  <dcterms:modified xsi:type="dcterms:W3CDTF">2024-05-23T06:33:49Z</dcterms:modified>
</cp:coreProperties>
</file>