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0"/>
  </p:notesMasterIdLst>
  <p:sldIdLst>
    <p:sldId id="259" r:id="rId2"/>
    <p:sldId id="265" r:id="rId3"/>
    <p:sldId id="266" r:id="rId4"/>
    <p:sldId id="267" r:id="rId5"/>
    <p:sldId id="268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456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2C39D-406C-4CBD-AF47-F819C312314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E8EEC-BB79-48E9-ACD4-C5C293249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53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15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49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16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255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22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91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9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1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513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958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01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48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4D995-1092-4A84-8B90-E45045C5D53E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34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04773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Τεχνικές συγχρονισμού με το δίκτυο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501008"/>
            <a:ext cx="9144000" cy="2499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GB" sz="8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l-GR" altLang="zh-CN" sz="2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Καθηγητής Αντώνιος Αλεξανδρίδης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l-GR" altLang="zh-CN" sz="2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Αναπλ. Καθηγητής Γεώργιος Κωνσταντόπουλος</a:t>
            </a:r>
            <a:endParaRPr lang="en-US" altLang="zh-CN" sz="14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5873" y="3023445"/>
            <a:ext cx="7753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Τεχνολογίες Ελέγχου στις ΑΠΕ</a:t>
            </a:r>
          </a:p>
        </p:txBody>
      </p:sp>
    </p:spTree>
    <p:extLst>
      <p:ext uri="{BB962C8B-B14F-4D97-AF65-F5344CB8AC3E}">
        <p14:creationId xmlns:p14="http://schemas.microsoft.com/office/powerpoint/2010/main" val="102750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19" y="210825"/>
            <a:ext cx="8385625" cy="658827"/>
          </a:xfrm>
        </p:spPr>
        <p:txBody>
          <a:bodyPr>
            <a:noAutofit/>
          </a:bodyPr>
          <a:lstStyle/>
          <a:p>
            <a:r>
              <a:rPr lang="el-GR" sz="3200" dirty="0" smtClean="0">
                <a:cs typeface="Arial" panose="020B0604020202020204" pitchFamily="34" charset="0"/>
              </a:rPr>
              <a:t>Η ανάγκη για τεχνικές συγχρονισμού</a:t>
            </a:r>
            <a:endParaRPr lang="en-GB" sz="3200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319" y="1221453"/>
            <a:ext cx="7999200" cy="527243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l-GR" sz="2400" dirty="0" smtClean="0">
                <a:cs typeface="Arial" panose="020B0604020202020204" pitchFamily="34" charset="0"/>
              </a:rPr>
              <a:t>Ένα από τα πιο σημαντικά προβλήματα στις τεχνολογίες ΑΠΕ και την ενσωμάτωσή τους με το δίκτυο είναι ο τρόπος συγχρονισμού των αντιστροφέων με το δίκτυο.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l-GR" sz="2400" dirty="0" smtClean="0">
                <a:cs typeface="Arial" panose="020B0604020202020204" pitchFamily="34" charset="0"/>
              </a:rPr>
              <a:t>Αν ένας αντιστροφέας δεν συγχρονιστεί με το δίκτυο ή με κάποια άλλη πηγή, τότε την στιγμή της σύνδεσης μπορούν να εμφανιστούν μεφάλα ρεύματα τα οποία μπορούν να προκαλέσουν βλάβες στον εξοπλισμό.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l-GR" sz="2400" dirty="0" smtClean="0">
                <a:cs typeface="Arial" panose="020B0604020202020204" pitchFamily="34" charset="0"/>
              </a:rPr>
              <a:t>Επομένως, είναι απαραίτητη η ακριβής και άμεση λήψη της πληροφορίας του δικτύου, που μπορεί να περιλαμβάνει οποιονδήποτε συνδυασμό της </a:t>
            </a:r>
            <a:r>
              <a:rPr lang="el-GR" sz="2400" b="1" dirty="0" smtClean="0">
                <a:cs typeface="Arial" panose="020B0604020202020204" pitchFamily="34" charset="0"/>
              </a:rPr>
              <a:t>φάσης</a:t>
            </a:r>
            <a:r>
              <a:rPr lang="el-GR" sz="2400" dirty="0" smtClean="0">
                <a:cs typeface="Arial" panose="020B0604020202020204" pitchFamily="34" charset="0"/>
              </a:rPr>
              <a:t>, της </a:t>
            </a:r>
            <a:r>
              <a:rPr lang="el-GR" sz="2400" b="1" dirty="0" smtClean="0">
                <a:cs typeface="Arial" panose="020B0604020202020204" pitchFamily="34" charset="0"/>
              </a:rPr>
              <a:t>συχνότητας</a:t>
            </a:r>
            <a:r>
              <a:rPr lang="el-GR" sz="2400" dirty="0" smtClean="0">
                <a:cs typeface="Arial" panose="020B0604020202020204" pitchFamily="34" charset="0"/>
              </a:rPr>
              <a:t> και του </a:t>
            </a:r>
            <a:r>
              <a:rPr lang="el-GR" sz="2400" b="1" dirty="0" smtClean="0">
                <a:cs typeface="Arial" panose="020B0604020202020204" pitchFamily="34" charset="0"/>
              </a:rPr>
              <a:t>πλάτους</a:t>
            </a:r>
            <a:r>
              <a:rPr lang="el-GR" sz="2400" dirty="0" smtClean="0">
                <a:cs typeface="Arial" panose="020B0604020202020204" pitchFamily="34" charset="0"/>
              </a:rPr>
              <a:t> της </a:t>
            </a:r>
            <a:r>
              <a:rPr lang="el-GR" sz="2400" b="1" dirty="0" smtClean="0">
                <a:cs typeface="Arial" panose="020B0604020202020204" pitchFamily="34" charset="0"/>
              </a:rPr>
              <a:t>τάσης του δικτύου</a:t>
            </a:r>
            <a:endParaRPr lang="en-GB" sz="2400" b="1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36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8150"/>
            <a:ext cx="7886700" cy="1325563"/>
          </a:xfrm>
        </p:spPr>
        <p:txBody>
          <a:bodyPr/>
          <a:lstStyle/>
          <a:p>
            <a:r>
              <a:rPr lang="el-GR" dirty="0" smtClean="0"/>
              <a:t>Μέθοδος </a:t>
            </a:r>
            <a:r>
              <a:rPr lang="en-GB" dirty="0" smtClean="0"/>
              <a:t>zero-crossing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9371" y="987881"/>
                <a:ext cx="7886700" cy="3206313"/>
              </a:xfrm>
            </p:spPr>
            <p:txBody>
              <a:bodyPr/>
              <a:lstStyle/>
              <a:p>
                <a:r>
                  <a:rPr lang="el-GR" dirty="0" smtClean="0"/>
                  <a:t>Η μέθοδος </a:t>
                </a:r>
                <a:r>
                  <a:rPr lang="en-GB" dirty="0" smtClean="0"/>
                  <a:t>zero-crossing </a:t>
                </a:r>
                <a:r>
                  <a:rPr lang="el-GR" dirty="0" smtClean="0"/>
                  <a:t>είναι ο απλούστερος τρόπος υπολογισμού της συχνότητας και παραγωγής της πληροφορίας της φάσης ενός ημιτονοειδούς σήματος.</a:t>
                </a:r>
                <a:endParaRPr lang="en-GB" dirty="0" smtClean="0"/>
              </a:p>
              <a:p>
                <a:r>
                  <a:rPr lang="el-GR" dirty="0" smtClean="0"/>
                  <a:t>Ένας χρονιστής επανεκκινεί κάθε χρονική στιγμή που το σήμα εισόδου περνάει από το μηδέν. Το διάστημα μεταξύ δύο περασμάτων πολλαπλασιάζεται επί 2 (ή προστίθεται στο προηγούμενο διάστημα) για να ληφθεί η περίοδος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l-GR" dirty="0" smtClean="0"/>
                  <a:t>του σήματος, από την οποία υπολογίζεται η συχνότητα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l-GR" dirty="0" smtClean="0"/>
                  <a:t> Ένας ολοκληρωτής μπορεί επίσης να μηδενίζεται (</a:t>
                </a:r>
                <a:r>
                  <a:rPr lang="en-GB" dirty="0" smtClean="0"/>
                  <a:t>reset) </a:t>
                </a:r>
                <a:r>
                  <a:rPr lang="el-GR" dirty="0" smtClean="0"/>
                  <a:t>όταν το σήμα περνάει το μηδέν ώστε να εξαχθεί η φάση του σήματος.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9371" y="987881"/>
                <a:ext cx="7886700" cy="3206313"/>
              </a:xfrm>
              <a:blipFill>
                <a:blip r:embed="rId2"/>
                <a:stretch>
                  <a:fillRect l="-773" t="-2091" r="-1005" b="-34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394" y="4128489"/>
            <a:ext cx="4471095" cy="267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06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Μέθοδος </a:t>
            </a:r>
            <a:r>
              <a:rPr lang="en-GB" dirty="0" smtClean="0"/>
              <a:t>zero-crossing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74883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/>
              <a:t>Πλεονεκτήματα</a:t>
            </a:r>
            <a:r>
              <a:rPr lang="el-GR" dirty="0" smtClean="0"/>
              <a:t>:</a:t>
            </a:r>
          </a:p>
          <a:p>
            <a:r>
              <a:rPr lang="el-GR" dirty="0" smtClean="0"/>
              <a:t>Απλή μέθοδος</a:t>
            </a:r>
          </a:p>
          <a:p>
            <a:r>
              <a:rPr lang="el-GR" dirty="0" smtClean="0"/>
              <a:t>Ελάχιστο υπολογιστικό κόστος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b="1" dirty="0" smtClean="0"/>
              <a:t>Μειονεκτήματα</a:t>
            </a:r>
            <a:r>
              <a:rPr lang="el-GR" dirty="0" smtClean="0"/>
              <a:t>:</a:t>
            </a:r>
          </a:p>
          <a:p>
            <a:r>
              <a:rPr lang="el-GR" dirty="0" smtClean="0"/>
              <a:t>Χαμηλός ρυθμός ενημέρωσης (</a:t>
            </a:r>
            <a:r>
              <a:rPr lang="en-GB" dirty="0" smtClean="0"/>
              <a:t>update rate) </a:t>
            </a:r>
            <a:r>
              <a:rPr lang="el-GR" dirty="0" smtClean="0"/>
              <a:t>καθώς η πληροφορία της συχνότητας είναι διαθέσιμη μόνο κάθε μισή περίοδο</a:t>
            </a:r>
          </a:p>
          <a:p>
            <a:r>
              <a:rPr lang="el-GR" dirty="0" smtClean="0"/>
              <a:t>Η συχνότητα θεωρείται σταθερή κατά τη διάρκεια της μισής περιόδου</a:t>
            </a:r>
          </a:p>
          <a:p>
            <a:r>
              <a:rPr lang="el-GR" dirty="0" smtClean="0"/>
              <a:t>Η μέθοδος υστερεί σε απότομες αλλαγές της φάσης </a:t>
            </a:r>
            <a:r>
              <a:rPr lang="en-GB" dirty="0" smtClean="0"/>
              <a:t>(phase jumps)</a:t>
            </a:r>
            <a:r>
              <a:rPr lang="el-GR" dirty="0" smtClean="0"/>
              <a:t>, όταν τα μεγάλα φορτία του δικτύο συνδέονται ή αποσυνδέονται, ή όταν μεταβάλλεται η συχνότητα του δικτύου</a:t>
            </a:r>
          </a:p>
          <a:p>
            <a:r>
              <a:rPr lang="el-GR" dirty="0" smtClean="0"/>
              <a:t>Πολλαπλά </a:t>
            </a:r>
            <a:r>
              <a:rPr lang="en-GB" dirty="0" smtClean="0"/>
              <a:t>zero-crossings </a:t>
            </a:r>
            <a:r>
              <a:rPr lang="el-GR" dirty="0" smtClean="0"/>
              <a:t>όταν το σήμα έχει αρμονικές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408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Βρόχος κλειδώματος φάσης (</a:t>
            </a:r>
            <a:r>
              <a:rPr lang="en-GB" dirty="0" smtClean="0"/>
              <a:t>Phase-locked Loop – PLL)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355611"/>
          </a:xfrm>
        </p:spPr>
        <p:txBody>
          <a:bodyPr/>
          <a:lstStyle/>
          <a:p>
            <a:r>
              <a:rPr lang="el-GR" dirty="0" smtClean="0"/>
              <a:t>Η βασική δομή ενός </a:t>
            </a:r>
            <a:r>
              <a:rPr lang="en-GB" dirty="0" smtClean="0"/>
              <a:t>PLL </a:t>
            </a:r>
            <a:r>
              <a:rPr lang="el-GR" dirty="0" smtClean="0"/>
              <a:t>αποτελείται από τη μονάδα προσδιορισμού </a:t>
            </a:r>
            <a:r>
              <a:rPr lang="en-GB" dirty="0" smtClean="0"/>
              <a:t>(</a:t>
            </a:r>
            <a:r>
              <a:rPr lang="el-GR" dirty="0" smtClean="0"/>
              <a:t>διαφοράς) φάσης (</a:t>
            </a:r>
            <a:r>
              <a:rPr lang="en-GB" dirty="0" smtClean="0"/>
              <a:t>phase error detection unit), </a:t>
            </a:r>
            <a:r>
              <a:rPr lang="el-GR" dirty="0" smtClean="0"/>
              <a:t>ένα φίλτρο (</a:t>
            </a:r>
            <a:r>
              <a:rPr lang="en-GB" dirty="0" smtClean="0"/>
              <a:t>loop filter) </a:t>
            </a:r>
            <a:r>
              <a:rPr lang="el-GR" dirty="0" smtClean="0"/>
              <a:t>και ένας ελεγχόμενος ταλαντωτής τάσης (</a:t>
            </a:r>
            <a:r>
              <a:rPr lang="en-GB" dirty="0" smtClean="0"/>
              <a:t>voltage controlled oscillator)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03" y="3110054"/>
            <a:ext cx="6899065" cy="1314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425" y="4658742"/>
            <a:ext cx="6131823" cy="212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44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Βρόχος κλειδώματος φάσης (</a:t>
            </a:r>
            <a:r>
              <a:rPr lang="en-GB" dirty="0"/>
              <a:t>Phase-locked Loop – PLL)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89296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dirty="0" smtClean="0"/>
                  <a:t>Έστω το σήμα εισόδου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l-GR" dirty="0" smtClean="0"/>
                  <a:t>με φάση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GB" dirty="0" smtClean="0"/>
                  <a:t> </a:t>
                </a:r>
                <a:r>
                  <a:rPr lang="el-GR" dirty="0" smtClean="0"/>
                  <a:t>και ένα σήμα εξόδου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l-GR" dirty="0" smtClean="0"/>
                  <a:t>με φάση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 smtClean="0"/>
                  <a:t>. </a:t>
                </a:r>
                <a:r>
                  <a:rPr lang="el-GR" dirty="0" smtClean="0"/>
                  <a:t>Η έξοδος της μονάδας προσδιορισμού φάσης είναι: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𝑣𝑦</m:t>
                      </m:r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dirty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dirty="0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b="0" i="1" dirty="0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dirty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dirty="0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b="0" i="1" dirty="0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dirty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GB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dirty="0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GB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dirty="0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GB" b="0" i="1" dirty="0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+(</m:t>
                              </m:r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dirty="0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GB" b="0" i="1" dirty="0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GB" i="1" dirty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dirty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GB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 dirty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GB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 dirty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GB" i="1" dirty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+(</m:t>
                              </m:r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dirty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GB" i="1" dirty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b="0" dirty="0" smtClean="0"/>
              </a:p>
              <a:p>
                <a:pPr marL="0" indent="0">
                  <a:buNone/>
                </a:pPr>
                <a:r>
                  <a:rPr lang="el-GR" dirty="0" smtClean="0"/>
                  <a:t>Ο πρώτος όρος είναι ένα σήμα χαμηλής συχνότητας που περιλαμβάνει τη διαφορά φάσης μεταξύ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b="0" dirty="0" smtClean="0"/>
                  <a:t> </a:t>
                </a:r>
                <a:r>
                  <a:rPr lang="el-GR" b="0" dirty="0" smtClean="0"/>
                  <a:t>και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b="0" dirty="0" smtClean="0"/>
                  <a:t>, </a:t>
                </a:r>
                <a:r>
                  <a:rPr lang="el-GR" b="0" dirty="0" smtClean="0"/>
                  <a:t>και ο δεύτερος όρος είναι υψηλής συχνότητας, ο οποίος δεν μας ενδιαφέρει και μπορούμε να τον φιλτράρουμε με το </a:t>
                </a:r>
                <a:r>
                  <a:rPr lang="en-GB" b="0" dirty="0" smtClean="0"/>
                  <a:t>loop </a:t>
                </a:r>
                <a:r>
                  <a:rPr lang="en-GB" dirty="0" smtClean="0"/>
                  <a:t>filter. H </a:t>
                </a:r>
                <a:r>
                  <a:rPr lang="el-GR" dirty="0" smtClean="0"/>
                  <a:t>έξοδος του </a:t>
                </a:r>
                <a:r>
                  <a:rPr lang="en-GB" dirty="0" smtClean="0"/>
                  <a:t>loop filter </a:t>
                </a:r>
                <a:r>
                  <a:rPr lang="el-GR" dirty="0" smtClean="0"/>
                  <a:t>είναι: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dirty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GB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 dirty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GB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 dirty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GB" i="1" dirty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+(</m:t>
                              </m:r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dirty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GB" i="1" dirty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b="0" dirty="0" smtClean="0"/>
              </a:p>
              <a:p>
                <a:pPr marL="0" indent="0">
                  <a:buNone/>
                </a:pPr>
                <a:r>
                  <a:rPr lang="el-GR" dirty="0" smtClean="0"/>
                  <a:t>η οποία οδηγείται σε έναν </a:t>
                </a:r>
                <a:r>
                  <a:rPr lang="en-GB" dirty="0" smtClean="0"/>
                  <a:t>PI </a:t>
                </a:r>
                <a:r>
                  <a:rPr lang="el-GR" dirty="0" smtClean="0"/>
                  <a:t>ελεγκτή για να εκτιμήσει τη συχνότητα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l-GR" b="0" dirty="0" smtClean="0"/>
                  <a:t> μέχρι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b="0" dirty="0" smtClean="0"/>
                  <a:t>.</a:t>
                </a:r>
                <a:r>
                  <a:rPr lang="el-GR" b="0" dirty="0" smtClean="0"/>
                  <a:t> Η εκτιμώμενη συχνότητα ολοκληρώνεται για δημιουργήσει τη φάση του σήματος εξόδου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dirty="0" smtClean="0"/>
                  <a:t>, το οποίο ανατροφοδοτείται στη μονάδα προσδιορισμού διαφοράς φάσης για να κλείσει ο βρόχος.</a:t>
                </a:r>
              </a:p>
              <a:p>
                <a:pPr marL="0" indent="0">
                  <a:buNone/>
                </a:pPr>
                <a:r>
                  <a:rPr lang="el-GR" b="0" dirty="0" smtClean="0"/>
                  <a:t>Στη μόνιμη κατάσταση: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GB" b="0" dirty="0" smtClean="0"/>
                  <a:t>, </a:t>
                </a:r>
                <a:r>
                  <a:rPr lang="el-GR" b="0" dirty="0" smtClean="0"/>
                  <a:t>δηλ.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GB" b="0" dirty="0" smtClean="0"/>
                  <a:t> </a:t>
                </a:r>
                <a:r>
                  <a:rPr lang="el-GR" b="0" dirty="0" smtClean="0"/>
                  <a:t>και </a:t>
                </a:r>
                <a14:m>
                  <m:oMath xmlns:m="http://schemas.openxmlformats.org/officeDocument/2006/math">
                    <m:r>
                      <a:rPr lang="en-GB" b="1" i="1" dirty="0">
                        <a:latin typeface="Cambria Math" panose="02040503050406030204" pitchFamily="18" charset="0"/>
                      </a:rPr>
                      <m:t>𝝓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dirty="0"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GB" b="1" i="1" dirty="0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endParaRPr lang="en-GB" b="1" i="1" dirty="0" smtClean="0"/>
              </a:p>
              <a:p>
                <a:pPr marL="0" indent="0">
                  <a:buNone/>
                </a:pPr>
                <a:endParaRPr lang="en-GB" b="0" dirty="0" smtClean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892966"/>
              </a:xfrm>
              <a:blipFill>
                <a:blip r:embed="rId2"/>
                <a:stretch>
                  <a:fillRect l="-696" t="-1494" r="-9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3649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Synchronously Rotating Reference Frame (SRF-PLL)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779041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Τριφασικό </a:t>
                </a:r>
                <a:r>
                  <a:rPr lang="en-GB" dirty="0" smtClean="0"/>
                  <a:t>PLL </a:t>
                </a:r>
                <a:r>
                  <a:rPr lang="el-GR" dirty="0" smtClean="0"/>
                  <a:t>στο σύγχρονα στρεφόμενο πλαίσιο</a:t>
                </a:r>
                <a:endParaRPr lang="en-GB" dirty="0" smtClean="0"/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𝐸𝑐𝑜𝑠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𝐸𝑐𝑜𝑠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/3)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𝐸𝑐𝑜𝑠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/3)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 smtClean="0"/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l-GR" dirty="0" smtClean="0"/>
                  <a:t>Τότε σύμφωνα με τον μετασχηματισμό </a:t>
                </a:r>
                <a:r>
                  <a:rPr lang="en-GB" dirty="0" smtClean="0"/>
                  <a:t>Park </a:t>
                </a:r>
                <a:r>
                  <a:rPr lang="el-GR" dirty="0" smtClean="0"/>
                  <a:t>της προηγούμενης διάλεξης: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𝐸𝑐𝑜𝑠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𝐸𝑠𝑖𝑛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r>
                  <a:rPr lang="el-GR" dirty="0" smtClean="0"/>
                  <a:t>Επομένως, για να πετύχουμε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GB" dirty="0" smtClean="0"/>
                  <a:t>, </a:t>
                </a:r>
                <a:r>
                  <a:rPr lang="el-GR" dirty="0" smtClean="0"/>
                  <a:t>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GB" dirty="0" smtClean="0"/>
                  <a:t> </a:t>
                </a:r>
                <a:r>
                  <a:rPr lang="el-GR" dirty="0" smtClean="0"/>
                  <a:t>οδηγείται </a:t>
                </a:r>
                <a:r>
                  <a:rPr lang="el-GR" dirty="0" smtClean="0"/>
                  <a:t>σε έναν </a:t>
                </a:r>
                <a:r>
                  <a:rPr lang="en-GB" dirty="0" smtClean="0"/>
                  <a:t>PI </a:t>
                </a:r>
                <a:r>
                  <a:rPr lang="el-GR" dirty="0" smtClean="0"/>
                  <a:t>ελεγκτή ώστε να πέτύχουμε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l-GR" dirty="0" smtClean="0"/>
                  <a:t>στη μόνιμη κατάσταση.</a:t>
                </a:r>
                <a:endParaRPr lang="en-GB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779041"/>
              </a:xfrm>
              <a:blipFill>
                <a:blip r:embed="rId2"/>
                <a:stretch>
                  <a:fillRect l="-927" t="-14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415" y="2475773"/>
            <a:ext cx="5159614" cy="128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05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Simulink PLL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8798" y="1406077"/>
                <a:ext cx="2302490" cy="531191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l-GR" dirty="0" smtClean="0"/>
                  <a:t>Στο </a:t>
                </a:r>
                <a:r>
                  <a:rPr lang="en-GB" dirty="0" smtClean="0"/>
                  <a:t>PLL </a:t>
                </a:r>
                <a:r>
                  <a:rPr lang="el-GR" dirty="0" smtClean="0"/>
                  <a:t>του </a:t>
                </a:r>
                <a:r>
                  <a:rPr lang="en-GB" dirty="0" smtClean="0"/>
                  <a:t>Simulink, </a:t>
                </a:r>
                <a:r>
                  <a:rPr lang="el-GR" dirty="0" smtClean="0"/>
                  <a:t>αν τροφοδοτήσετε τάση δικτύου θα λάβετε:</a:t>
                </a:r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l-GR" dirty="0"/>
                  <a:t>ό</a:t>
                </a:r>
                <a:r>
                  <a:rPr lang="el-GR" dirty="0" smtClean="0"/>
                  <a:t>που όμως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/3)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/3)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l-GR" dirty="0" smtClean="0"/>
                  <a:t>Μπορείτε να αφαιρέσετε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l-GR" dirty="0" smtClean="0"/>
                  <a:t>από τη γωνία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l-GR" dirty="0" smtClean="0"/>
                  <a:t>του </a:t>
                </a:r>
                <a:r>
                  <a:rPr lang="en-GB" dirty="0" smtClean="0"/>
                  <a:t>PLL </a:t>
                </a:r>
                <a:r>
                  <a:rPr lang="el-GR" dirty="0" smtClean="0"/>
                  <a:t>και να ακολουθήσετε τη θεωρία με τους μετασχηματισμούς </a:t>
                </a:r>
                <a:r>
                  <a:rPr lang="en-GB" dirty="0" smtClean="0"/>
                  <a:t>Park </a:t>
                </a:r>
                <a:r>
                  <a:rPr lang="el-GR" dirty="0" smtClean="0"/>
                  <a:t>των διαλέξεων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8798" y="1406077"/>
                <a:ext cx="2302490" cy="5311913"/>
              </a:xfrm>
              <a:blipFill>
                <a:blip r:embed="rId2"/>
                <a:stretch>
                  <a:fillRect l="-2653" t="-1952" r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631" y="818464"/>
            <a:ext cx="6234467" cy="589952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334531" y="3084975"/>
            <a:ext cx="659567" cy="2788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855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1775</TotalTime>
  <Words>983</Words>
  <Application>Microsoft Office PowerPoint</Application>
  <PresentationFormat>On-screen Show (4:3)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 Unicode MS</vt:lpstr>
      <vt:lpstr>Arial</vt:lpstr>
      <vt:lpstr>Calibri</vt:lpstr>
      <vt:lpstr>Calibri Light</vt:lpstr>
      <vt:lpstr>Cambria Math</vt:lpstr>
      <vt:lpstr>Office Theme</vt:lpstr>
      <vt:lpstr>PowerPoint Presentation</vt:lpstr>
      <vt:lpstr>Η ανάγκη για τεχνικές συγχρονισμού</vt:lpstr>
      <vt:lpstr>Μέθοδος zero-crossing</vt:lpstr>
      <vt:lpstr>Μέθοδος zero-crossing</vt:lpstr>
      <vt:lpstr>Βρόχος κλειδώματος φάσης (Phase-locked Loop – PLL)</vt:lpstr>
      <vt:lpstr>Βρόχος κλειδώματος φάσης (Phase-locked Loop – PLL)</vt:lpstr>
      <vt:lpstr>Synchronously Rotating Reference Frame (SRF-PLL)</vt:lpstr>
      <vt:lpstr>Simulink PLL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</dc:creator>
  <cp:lastModifiedBy>George Konstantopoulos</cp:lastModifiedBy>
  <cp:revision>72</cp:revision>
  <dcterms:created xsi:type="dcterms:W3CDTF">2013-11-08T09:21:32Z</dcterms:created>
  <dcterms:modified xsi:type="dcterms:W3CDTF">2024-05-14T12:39:03Z</dcterms:modified>
</cp:coreProperties>
</file>