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9"/>
  </p:notesMasterIdLst>
  <p:sldIdLst>
    <p:sldId id="259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18" r:id="rId22"/>
    <p:sldId id="319" r:id="rId23"/>
    <p:sldId id="320" r:id="rId24"/>
    <p:sldId id="313" r:id="rId25"/>
    <p:sldId id="314" r:id="rId26"/>
    <p:sldId id="315" r:id="rId27"/>
    <p:sldId id="31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C39D-406C-4CBD-AF47-F819C312314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E8EEC-BB79-48E9-ACD4-C5C2932490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5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15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49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1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25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22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91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9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1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51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95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01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48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D995-1092-4A84-8B90-E45045C5D53E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34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04773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Δυναμικά μοντέλα μέσης τιμής</a:t>
            </a:r>
            <a:r>
              <a:rPr lang="el-GR" sz="44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l-GR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–</a:t>
            </a:r>
          </a:p>
          <a:p>
            <a:pPr algn="ctr"/>
            <a:r>
              <a:rPr lang="en-GB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AC/DC </a:t>
            </a:r>
            <a:r>
              <a:rPr lang="el-GR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μετατροπείς (τριφασικοί)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501008"/>
            <a:ext cx="9144000" cy="2499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GB" sz="8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Καθηγητής Αντώνιος Αλεξανδρίδης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Αναπλ. Καθηγητής Γεώργιος Κωνσταντόπουλος</a:t>
            </a:r>
            <a:endParaRPr lang="en-US" altLang="zh-CN" sz="1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5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Μετασχηματισμός στοιχείων του ηλεκτρικού κυκλώματος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244449"/>
                <a:ext cx="8438398" cy="551345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Στα άκρα μιας επαγωγής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Όμως αποδεικνύεται ότι: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244449"/>
                <a:ext cx="8438398" cy="5513453"/>
              </a:xfrm>
              <a:prstGeom prst="rect">
                <a:avLst/>
              </a:prstGeom>
              <a:blipFill>
                <a:blip r:embed="rId2"/>
                <a:stretch>
                  <a:fillRect l="-1156" t="-8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9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Μετασχηματισμός στοιχείων του ηλεκτρικού κυκλώματος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244449"/>
                <a:ext cx="8438398" cy="551345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Πολλαπλασιάζοντας και τα δύο μέρη τις ισότητας από αριστερά με τον πίνακα </a:t>
                </a:r>
                <a:r>
                  <a:rPr lang="en-GB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Ομοίως υπολογίζονται και οι σχέσεις τάσεων ρευμάτων στο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dq0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για έναν πυκνωτή.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244449"/>
                <a:ext cx="8438398" cy="5513453"/>
              </a:xfrm>
              <a:prstGeom prst="rect">
                <a:avLst/>
              </a:prstGeom>
              <a:blipFill>
                <a:blip r:embed="rId2"/>
                <a:stretch>
                  <a:fillRect l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Μοντελοποίηση τριφασικού αντιστροφέα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395947"/>
                <a:ext cx="8438398" cy="529702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𝑔𝑑</m:t>
                          </m:r>
                        </m:sub>
                      </m:sSub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ό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𝑑𝑐</m:t>
                            </m:r>
                          </m:sub>
                        </m:sSub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𝑑𝑐</m:t>
                            </m:r>
                          </m:sub>
                        </m:sSub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κ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∈[−1,1]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Όταν η τάση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είναι σταθερή, συνήθως θεωρούμε μεταβλητές εισόδου τις τάσεις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γραμμικό σύστημα!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395947"/>
                <a:ext cx="8438398" cy="5297027"/>
              </a:xfrm>
              <a:prstGeom prst="rect">
                <a:avLst/>
              </a:prstGeom>
              <a:blipFill>
                <a:blip r:embed="rId2"/>
                <a:stretch>
                  <a:fillRect l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3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Εκφράσεις πραγματικής και αέργου ισχύος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009569"/>
                <a:ext cx="8438398" cy="580244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Πραγματική ισχύς: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𝑎𝑏𝑐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𝑎𝑏𝑐</m:t>
                          </m:r>
                        </m:sub>
                      </m:sSub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𝑑𝑞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𝑑𝑞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𝑑𝑞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𝑑𝑞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Όμως παρατηρώντας τους πίνακες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ισχύει ότι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Άρα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𝑑𝑞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𝑑𝑞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l-GR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Για συμμετρικό τριφασικό κύκλωμα: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009569"/>
                <a:ext cx="8438398" cy="5802440"/>
              </a:xfrm>
              <a:prstGeom prst="rect">
                <a:avLst/>
              </a:prstGeom>
              <a:blipFill>
                <a:blip r:embed="rId2"/>
                <a:stretch>
                  <a:fillRect l="-1156" t="-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Εκφράσεις πραγματικής και αέργου ισχύος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258459"/>
                <a:ext cx="8438398" cy="538582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Άεργος ισχύς: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𝑎𝑏𝑐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𝑎𝑏𝑐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𝑎𝑏𝑐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𝑎𝑏𝑐</m:t>
                          </m:r>
                        </m:sub>
                      </m:sSub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ό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που το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𝑎𝑏𝑐</m:t>
                        </m:r>
                      </m:sub>
                    </m:sSub>
                  </m:oMath>
                </a14:m>
                <a:r>
                  <a:rPr lang="en-GB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καθυστερεί του σήματος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𝑎𝑏𝑐</m:t>
                        </m:r>
                      </m:sub>
                    </m:sSub>
                  </m:oMath>
                </a14:m>
                <a:r>
                  <a:rPr lang="en-GB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κατά 90 μοίρες. Επομένως, στο </a:t>
                </a:r>
                <a:r>
                  <a:rPr lang="en-GB" sz="2400" b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dq</a:t>
                </a:r>
                <a:r>
                  <a:rPr lang="en-GB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σύστημα αξόνων ισχύει: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GB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</m:oMath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Τότε για συμμετρικό κύκλωμα: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258459"/>
                <a:ext cx="8438398" cy="5385820"/>
              </a:xfrm>
              <a:prstGeom prst="rect">
                <a:avLst/>
              </a:prstGeom>
              <a:blipFill>
                <a:blip r:embed="rId2"/>
                <a:stretch>
                  <a:fillRect l="-1156" t="-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6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Εκφράσεις πραγματικής και αέργου ισχύος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258459"/>
                <a:ext cx="8438398" cy="538582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Σε έναν τριφασικό αντιστροφέα συνδεδεμένο στο δίκτυο, μπορούμε να χρησιμοποιήσουμε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PLL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απο το οποίο να λαμβάνουμε την φάση και συχνότητα του δικτύου για τον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Park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μετασχηματισμό.</a:t>
                </a:r>
              </a:p>
              <a:p>
                <a:pPr marL="0" indent="0">
                  <a:buNone/>
                </a:pPr>
                <a:endParaRPr lang="el-GR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Τότε, η πραγματική και άεργος ισχύς που τροφοδοτούμε στο δίκτυο δίνονται από τις σχέσεις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l-GR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ό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είναι το πλάτος της τάσης του δικτύου το οποίο γνωρίζουμε (μέτρηση).</a:t>
                </a:r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258459"/>
                <a:ext cx="8438398" cy="5385820"/>
              </a:xfrm>
              <a:prstGeom prst="rect">
                <a:avLst/>
              </a:prstGeom>
              <a:blipFill>
                <a:blip r:embed="rId2"/>
                <a:stretch>
                  <a:fillRect l="-1156" t="-792" r="-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8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Έλεγχος τριφασικού αντιστροφέα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258459"/>
                <a:ext cx="8438398" cy="5385820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Σκοπός ελέγχου είναι η σταθεροποίηση της πραγματικής και αέργου ισχύος που τροφοδοτούμε στο δίκτυο στις τιμές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Το πρόβλημα αυτό μπορεί να μετασχηματιστεί σε πρόβλημα σταθεροποίησης των ρευμάτων του αντιστροφέα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GB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στις τιμές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l-GR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τα οποία δίνονται από τις σχέσεις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Όταν επιθυμούμε μοναδιαίο συντελεστή ισχύος (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GB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l-GR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τότε απλώς μπορούμε να σταθεροποιήσουμε το ρεύμα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GB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στο μηδέν.</a:t>
                </a:r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258459"/>
                <a:ext cx="8438398" cy="5385820"/>
              </a:xfrm>
              <a:prstGeom prst="rect">
                <a:avLst/>
              </a:prstGeom>
              <a:blipFill>
                <a:blip r:embed="rId2"/>
                <a:stretch>
                  <a:fillRect l="-1156" t="-1471" r="-18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4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Σχεδιασμός ελεγκτή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258458"/>
                <a:ext cx="8438398" cy="5533367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Μοντέλο συστήματος: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𝑔𝑑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𝑔𝑞</m:t>
                          </m:r>
                        </m:sub>
                      </m:sSub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Σχεδιασμός ελέγχου ρεύματος: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l-GR" sz="24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ο</a:t>
                </a:r>
                <a:r>
                  <a:rPr lang="el-G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βήμα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αποσύνδεση δυναμικών εξισώσεων ρεύματος: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𝑔𝑑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Οι εξισώσεις των ρευμάτων γίνονται</a:t>
                </a:r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ό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που οι νέες μεταβλητές εισόδου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258458"/>
                <a:ext cx="8438398" cy="5533367"/>
              </a:xfrm>
              <a:prstGeom prst="rect">
                <a:avLst/>
              </a:prstGeom>
              <a:blipFill>
                <a:blip r:embed="rId2"/>
                <a:stretch>
                  <a:fillRect l="-939" t="-551" b="-3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1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Σχεδιασμός ελεγκτή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258458"/>
                <a:ext cx="8438398" cy="5533367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Στο πεδίο της συχνότητας: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l-GR" sz="24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ο</a:t>
                </a:r>
                <a:r>
                  <a:rPr lang="el-G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βήμα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Σχεδιασμός ανεξάρτητων ΡΙ ελεγκτών: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𝑃𝑑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𝐼𝑑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𝑟𝑒𝑓</m:t>
                              </m:r>
                            </m:sup>
                          </m:sSub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𝑟𝑒𝑓</m:t>
                              </m:r>
                            </m:sup>
                          </m:sSubSup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Δύο ανεξάρτητα γραμμικά συστήματα κλειστού βρόχου. Ανάλυση ευστάθειας και υπολογισμός παραμέτρων ελεγκτή → γεωμετρικός τόπος ριζών</a:t>
                </a:r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258458"/>
                <a:ext cx="8438398" cy="5533367"/>
              </a:xfrm>
              <a:prstGeom prst="rect">
                <a:avLst/>
              </a:prstGeom>
              <a:blipFill>
                <a:blip r:embed="rId2"/>
                <a:stretch>
                  <a:fillRect l="-939" t="-1211" r="-145" b="-1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2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Σύστημα κλειστού βρόχου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77186" y="2480403"/>
                <a:ext cx="1552857" cy="9306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𝑃𝑑</m:t>
                          </m:r>
                        </m:sub>
                      </m:sSub>
                      <m:r>
                        <a:rPr lang="en-GB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𝐼𝑑</m:t>
                              </m:r>
                            </m:sub>
                          </m:sSub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186" y="2480403"/>
                <a:ext cx="1552857" cy="9306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01789" y="2480403"/>
                <a:ext cx="1552857" cy="9306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789" y="2480403"/>
                <a:ext cx="1552857" cy="930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549322" y="2753641"/>
            <a:ext cx="405799" cy="3841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Arrow Connector 7"/>
          <p:cNvCxnSpPr>
            <a:endCxn id="7" idx="4"/>
          </p:cNvCxnSpPr>
          <p:nvPr/>
        </p:nvCxnSpPr>
        <p:spPr>
          <a:xfrm flipV="1">
            <a:off x="2752221" y="3137797"/>
            <a:ext cx="1" cy="670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93024" y="2953836"/>
            <a:ext cx="431049" cy="36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2963366" y="2945269"/>
            <a:ext cx="313820" cy="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5" idx="1"/>
          </p:cNvCxnSpPr>
          <p:nvPr/>
        </p:nvCxnSpPr>
        <p:spPr>
          <a:xfrm>
            <a:off x="4830043" y="2945719"/>
            <a:ext cx="7717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154646" y="2945269"/>
            <a:ext cx="781389" cy="117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08289" y="2469861"/>
                <a:ext cx="619272" cy="432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289" y="2469861"/>
                <a:ext cx="619272" cy="432426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25361" y="2584504"/>
                <a:ext cx="473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61" y="2584504"/>
                <a:ext cx="4734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05214" y="2556392"/>
                <a:ext cx="426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14" y="2556392"/>
                <a:ext cx="4266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63047" y="3105944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47" y="3105944"/>
                <a:ext cx="4106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2752222" y="3763338"/>
            <a:ext cx="4793118" cy="272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545340" y="2973498"/>
            <a:ext cx="0" cy="79204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277186" y="4500659"/>
                <a:ext cx="1552857" cy="9306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𝑃𝑞</m:t>
                          </m:r>
                        </m:sub>
                      </m:sSub>
                      <m:r>
                        <a:rPr lang="en-GB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𝐼𝑞</m:t>
                              </m:r>
                            </m:sub>
                          </m:sSub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186" y="4500659"/>
                <a:ext cx="1552857" cy="930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601789" y="4500659"/>
                <a:ext cx="1552857" cy="9306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789" y="4500659"/>
                <a:ext cx="1552857" cy="930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2549322" y="4773897"/>
            <a:ext cx="405799" cy="3841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1" name="Straight Arrow Connector 30"/>
          <p:cNvCxnSpPr>
            <a:endCxn id="30" idx="4"/>
          </p:cNvCxnSpPr>
          <p:nvPr/>
        </p:nvCxnSpPr>
        <p:spPr>
          <a:xfrm flipV="1">
            <a:off x="2752221" y="5158053"/>
            <a:ext cx="1" cy="670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93024" y="4974092"/>
            <a:ext cx="431049" cy="36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8" idx="1"/>
          </p:cNvCxnSpPr>
          <p:nvPr/>
        </p:nvCxnSpPr>
        <p:spPr>
          <a:xfrm>
            <a:off x="2963366" y="4965525"/>
            <a:ext cx="313820" cy="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3"/>
            <a:endCxn id="29" idx="1"/>
          </p:cNvCxnSpPr>
          <p:nvPr/>
        </p:nvCxnSpPr>
        <p:spPr>
          <a:xfrm>
            <a:off x="4830043" y="4965975"/>
            <a:ext cx="7717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154646" y="4965525"/>
            <a:ext cx="781389" cy="117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991615" y="4481285"/>
                <a:ext cx="619272" cy="44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15" y="4481285"/>
                <a:ext cx="619272" cy="448713"/>
              </a:xfrm>
              <a:prstGeom prst="rect">
                <a:avLst/>
              </a:prstGeom>
              <a:blipFill>
                <a:blip r:embed="rId10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825361" y="4604760"/>
                <a:ext cx="443326" cy="395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61" y="4604760"/>
                <a:ext cx="443326" cy="395814"/>
              </a:xfrm>
              <a:prstGeom prst="rect">
                <a:avLst/>
              </a:prstGeom>
              <a:blipFill>
                <a:blip r:embed="rId1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705214" y="4576648"/>
                <a:ext cx="425053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14" y="4576648"/>
                <a:ext cx="425053" cy="394019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663047" y="5126200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47" y="5126200"/>
                <a:ext cx="41068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H="1">
            <a:off x="2752222" y="5783594"/>
            <a:ext cx="4793118" cy="272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545340" y="4993754"/>
            <a:ext cx="0" cy="79204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/>
          <p:cNvSpPr txBox="1">
            <a:spLocks/>
          </p:cNvSpPr>
          <p:nvPr/>
        </p:nvSpPr>
        <p:spPr>
          <a:xfrm>
            <a:off x="401184" y="1258458"/>
            <a:ext cx="8438398" cy="55333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Ισοδύναμο σύστημα κλειστού βρόχου:</a:t>
            </a:r>
            <a:endParaRPr lang="en-GB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449362" y="2556392"/>
                <a:ext cx="637142" cy="7704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62" y="2556392"/>
                <a:ext cx="637142" cy="7704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endCxn id="43" idx="1"/>
          </p:cNvCxnSpPr>
          <p:nvPr/>
        </p:nvCxnSpPr>
        <p:spPr>
          <a:xfrm flipV="1">
            <a:off x="1001147" y="2941604"/>
            <a:ext cx="448215" cy="36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37695" y="2469861"/>
                <a:ext cx="651589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95" y="2469861"/>
                <a:ext cx="651589" cy="391582"/>
              </a:xfrm>
              <a:prstGeom prst="rect">
                <a:avLst/>
              </a:prstGeom>
              <a:blipFill>
                <a:blip r:embed="rId1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438334" y="4595352"/>
                <a:ext cx="637142" cy="7704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34" y="4595352"/>
                <a:ext cx="637142" cy="7704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endCxn id="48" idx="1"/>
          </p:cNvCxnSpPr>
          <p:nvPr/>
        </p:nvCxnSpPr>
        <p:spPr>
          <a:xfrm flipV="1">
            <a:off x="990119" y="4980564"/>
            <a:ext cx="448215" cy="36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26667" y="4508821"/>
                <a:ext cx="681918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67" y="4508821"/>
                <a:ext cx="681918" cy="391582"/>
              </a:xfrm>
              <a:prstGeom prst="rect">
                <a:avLst/>
              </a:prstGeom>
              <a:blipFill>
                <a:blip r:embed="rId1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57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  <p:bldP spid="48" grpId="0" animBg="1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Τριφασικός αντιστροφέας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87561" y="4420020"/>
                <a:ext cx="8438398" cy="2437980"/>
              </a:xfrm>
              <a:prstGeom prst="rect">
                <a:avLst/>
              </a:prstGeom>
            </p:spPr>
            <p:txBody>
              <a:bodyPr vert="horz">
                <a:normAutofit fontScale="85000" lnSpcReduction="1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Αντίστοιχη μέθοδος μοντελοποίησης με τον μονοφασικό αντιστροφέα όπου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1" y="4420020"/>
                <a:ext cx="8438398" cy="2437980"/>
              </a:xfrm>
              <a:prstGeom prst="rect">
                <a:avLst/>
              </a:prstGeom>
              <a:blipFill>
                <a:blip r:embed="rId2"/>
                <a:stretch>
                  <a:fillRect l="-723" t="-2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33" y="1009569"/>
            <a:ext cx="5812308" cy="33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Πραγματική υλοποίηση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19" y="1024427"/>
            <a:ext cx="6805979" cy="570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Τριφασικός αντιστροφέας με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δυναμική κατάσταση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87561" y="4420020"/>
                <a:ext cx="8438398" cy="195372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Για τη μοντελοποίηση της δυναμικής κατάστασης του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dc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πυκνωτή, χρησιμοποιούμε την ισοδυναμία μεταξύ ισχύς ισόδου και εξόδου του μετατροπέα (μηδενικές απώλειες):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1" y="4420020"/>
                <a:ext cx="8438398" cy="1953727"/>
              </a:xfrm>
              <a:prstGeom prst="rect">
                <a:avLst/>
              </a:prstGeom>
              <a:blipFill>
                <a:blip r:embed="rId2"/>
                <a:stretch>
                  <a:fillRect l="-1084" t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88" y="1264270"/>
            <a:ext cx="6327248" cy="30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Τριφασικός αντιστροφέας με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δυναμική κατάσταση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87755" y="1498269"/>
                <a:ext cx="8438398" cy="5183885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Διαιρώντας και τα δύο μέρη της ισότητας με την τάση του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dc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πυκνωτή: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𝑑𝑐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l-G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𝑑𝑐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𝑑𝑐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Όμως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𝑑𝑐</m:t>
                            </m:r>
                          </m:sub>
                        </m:sSub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𝑑𝑐</m:t>
                            </m:r>
                          </m:sub>
                        </m:sSub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επομένως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55" y="1498269"/>
                <a:ext cx="8438398" cy="5183885"/>
              </a:xfrm>
              <a:prstGeom prst="rect">
                <a:avLst/>
              </a:prstGeom>
              <a:blipFill>
                <a:blip r:embed="rId2"/>
                <a:stretch>
                  <a:fillRect l="-1084" t="-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8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Τριφασικός αντιστροφέας με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δυναμική κατάσταση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87755" y="1498269"/>
                <a:ext cx="8438398" cy="529209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Οι δυναμικές εξισώσεις του συστήματος δίνονται από τις σχέσεις: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𝑔𝑑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𝑔𝑞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Μεταβλητές κατάστασης: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Μεταβητές εισόδου: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∈[−1,1]</m:t>
                    </m:r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l-GR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Μη γραμμικό σύστημα!</a:t>
                </a:r>
                <a:endParaRPr lang="en-GB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55" y="1498269"/>
                <a:ext cx="8438398" cy="5292098"/>
              </a:xfrm>
              <a:prstGeom prst="rect">
                <a:avLst/>
              </a:prstGeom>
              <a:blipFill>
                <a:blip r:embed="rId2"/>
                <a:stretch>
                  <a:fillRect l="-1084" t="-806" b="-1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0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Έλεγχος τριφασικού αντιστροφέα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258459"/>
                <a:ext cx="8438398" cy="538582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Για δεδομένη τιμή του ρεύματος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η ισχύς στην είσοδο (και στην έξοδο) του αντιστροφέα είναι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Για τη σωστή λειτουργία του αντιστροφέα, η τάση στον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dc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πυκνωτή πρέπει να διατηρείται σταθερή, πχ.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b>
                    </m:sSub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Επομένως δεν μπορούμε να ελέγχουμε την τιμή της πραγματικής ισχύος που τροφοδοτούμε στο δίκτυο σε οποιαδήποτε τιμή, καθώς εξαρτάται από το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(ρεύμα που τροφοδοτείται από μονάδα διεσπαρμένης παραγωγής)</a:t>
                </a:r>
              </a:p>
              <a:p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Σκοπός ελέγχου:</a:t>
                </a:r>
              </a:p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Σταθεροποίηση τάσης του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dc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πυκνωτή στην τιμή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b>
                    </m:sSub>
                  </m:oMath>
                </a14:m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Σταθεροποίηση αέργου ισχύος στην τιμή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b>
                    </m:sSub>
                  </m:oMath>
                </a14:m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258459"/>
                <a:ext cx="8438398" cy="5385820"/>
              </a:xfrm>
              <a:prstGeom prst="rect">
                <a:avLst/>
              </a:prstGeom>
              <a:blipFill>
                <a:blip r:embed="rId2"/>
                <a:stretch>
                  <a:fillRect l="-1156" t="-792" r="-14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6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Σχεδιασμός ελεγκτή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258458"/>
                <a:ext cx="8438398" cy="5533367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Ο σχεδιασμός ελέγχου θα γίνει με ελεγκτές ρεύματος όπως και στην περίπτωση χωρίς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dc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πυκνωτή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l-GR" sz="24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ο</a:t>
                </a:r>
                <a:r>
                  <a:rPr lang="el-G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βήμα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αποσύνδεση δυναμικών εξισώσεων ρεύματος: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𝑑𝑐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𝑔𝑑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𝑑𝑐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𝑔𝑞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Οι εξισώσεις των ρευμάτων γίνονται</a:t>
                </a:r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ό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που οι νέες μεταβλητές εισόδου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258458"/>
                <a:ext cx="8438398" cy="5533367"/>
              </a:xfrm>
              <a:prstGeom prst="rect">
                <a:avLst/>
              </a:prstGeom>
              <a:blipFill>
                <a:blip r:embed="rId2"/>
                <a:stretch>
                  <a:fillRect l="-1156" t="-1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7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Σχεδιασμός ελεγκτή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258458"/>
                <a:ext cx="8438398" cy="5533367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Στο πεδίο της συχνότητας: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l-GR" sz="24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ο</a:t>
                </a:r>
                <a:r>
                  <a:rPr lang="el-G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βήμα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Σχεδιασμός ανεξάρτητων ΡΙ ελεγκτών: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𝑃𝑑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𝐼𝑑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𝑟𝑒𝑓</m:t>
                              </m:r>
                            </m:sup>
                          </m:sSub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𝑟𝑒𝑓</m:t>
                              </m:r>
                            </m:sup>
                          </m:sSubSup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Η τιμή του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προκύπτει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b>
                    </m:sSub>
                  </m:oMath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Ποια είνα η τιμή του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Δεν μπορούμε να τη γνωρίζουμε. 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258458"/>
                <a:ext cx="8438398" cy="5533367"/>
              </a:xfrm>
              <a:prstGeom prst="rect">
                <a:avLst/>
              </a:prstGeom>
              <a:blipFill>
                <a:blip r:embed="rId2"/>
                <a:stretch>
                  <a:fillRect l="-939" t="-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Σύστημα κλειστού βρόχου ρευμάτων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50328" y="3319054"/>
                <a:ext cx="1552857" cy="9306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𝑃𝑑</m:t>
                          </m:r>
                        </m:sub>
                      </m:sSub>
                      <m:r>
                        <a:rPr lang="en-GB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𝐼𝑑</m:t>
                              </m:r>
                            </m:sub>
                          </m:sSub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328" y="3319054"/>
                <a:ext cx="1552857" cy="9306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74931" y="3319054"/>
                <a:ext cx="1552857" cy="9306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31" y="3319054"/>
                <a:ext cx="1552857" cy="930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722464" y="3592292"/>
            <a:ext cx="405799" cy="3841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Arrow Connector 7"/>
          <p:cNvCxnSpPr>
            <a:endCxn id="7" idx="4"/>
          </p:cNvCxnSpPr>
          <p:nvPr/>
        </p:nvCxnSpPr>
        <p:spPr>
          <a:xfrm flipV="1">
            <a:off x="2925363" y="3976448"/>
            <a:ext cx="1" cy="670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6" idx="3"/>
          </p:cNvCxnSpPr>
          <p:nvPr/>
        </p:nvCxnSpPr>
        <p:spPr>
          <a:xfrm flipV="1">
            <a:off x="2419499" y="3792038"/>
            <a:ext cx="302965" cy="4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3136508" y="3783920"/>
            <a:ext cx="313820" cy="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5" idx="1"/>
          </p:cNvCxnSpPr>
          <p:nvPr/>
        </p:nvCxnSpPr>
        <p:spPr>
          <a:xfrm>
            <a:off x="5003185" y="3784370"/>
            <a:ext cx="7717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327788" y="3783920"/>
            <a:ext cx="781389" cy="117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70246" y="3295318"/>
                <a:ext cx="619272" cy="432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246" y="3295318"/>
                <a:ext cx="619272" cy="432426"/>
              </a:xfrm>
              <a:prstGeom prst="rect">
                <a:avLst/>
              </a:prstGeom>
              <a:blipFill>
                <a:blip r:embed="rId4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98503" y="3423155"/>
                <a:ext cx="473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503" y="3423155"/>
                <a:ext cx="4734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878356" y="3395043"/>
                <a:ext cx="426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356" y="3395043"/>
                <a:ext cx="4266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836189" y="3944595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189" y="3944595"/>
                <a:ext cx="4106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2925364" y="4601989"/>
            <a:ext cx="4793118" cy="272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718482" y="3812149"/>
            <a:ext cx="0" cy="79204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450328" y="5339310"/>
                <a:ext cx="1552857" cy="9306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𝑃𝑞</m:t>
                          </m:r>
                        </m:sub>
                      </m:sSub>
                      <m:r>
                        <a:rPr lang="en-GB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𝐼𝑞</m:t>
                              </m:r>
                            </m:sub>
                          </m:sSub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328" y="5339310"/>
                <a:ext cx="1552857" cy="930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774931" y="5339310"/>
                <a:ext cx="1552857" cy="9306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31" y="5339310"/>
                <a:ext cx="1552857" cy="930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2722464" y="5612548"/>
            <a:ext cx="405799" cy="3841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1" name="Straight Arrow Connector 30"/>
          <p:cNvCxnSpPr>
            <a:endCxn id="30" idx="4"/>
          </p:cNvCxnSpPr>
          <p:nvPr/>
        </p:nvCxnSpPr>
        <p:spPr>
          <a:xfrm flipV="1">
            <a:off x="2925363" y="5996704"/>
            <a:ext cx="1" cy="670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266166" y="5812743"/>
            <a:ext cx="431049" cy="36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8" idx="1"/>
          </p:cNvCxnSpPr>
          <p:nvPr/>
        </p:nvCxnSpPr>
        <p:spPr>
          <a:xfrm>
            <a:off x="3136508" y="5804176"/>
            <a:ext cx="313820" cy="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3"/>
            <a:endCxn id="29" idx="1"/>
          </p:cNvCxnSpPr>
          <p:nvPr/>
        </p:nvCxnSpPr>
        <p:spPr>
          <a:xfrm>
            <a:off x="5003185" y="5804626"/>
            <a:ext cx="7717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327788" y="5804176"/>
            <a:ext cx="781389" cy="117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164757" y="5319936"/>
                <a:ext cx="619272" cy="44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757" y="5319936"/>
                <a:ext cx="619272" cy="448713"/>
              </a:xfrm>
              <a:prstGeom prst="rect">
                <a:avLst/>
              </a:prstGeom>
              <a:blipFill>
                <a:blip r:embed="rId10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998503" y="5443411"/>
                <a:ext cx="443326" cy="395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503" y="5443411"/>
                <a:ext cx="443326" cy="395814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878356" y="5415299"/>
                <a:ext cx="425053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356" y="5415299"/>
                <a:ext cx="425053" cy="394019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836189" y="5964851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189" y="5964851"/>
                <a:ext cx="41068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H="1">
            <a:off x="2925364" y="6622245"/>
            <a:ext cx="4793118" cy="272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718482" y="5832405"/>
            <a:ext cx="0" cy="79204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 txBox="1">
                <a:spLocks/>
              </p:cNvSpPr>
              <p:nvPr/>
            </p:nvSpPr>
            <p:spPr>
              <a:xfrm>
                <a:off x="406594" y="1123636"/>
                <a:ext cx="8438398" cy="2011457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Εξωτερικός βρόχος ελέγχου (ΡΙ ελεκτής) για σταθεροποίηση της τάσης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στην τιμή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ο οποίος ορίζει στην έξοδο του την κατάλληλη τιμή του ρεύματος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Ισοδύναμο σύστημα κλειστού βρόχου:</a:t>
                </a:r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94" y="1123636"/>
                <a:ext cx="8438398" cy="2011457"/>
              </a:xfrm>
              <a:prstGeom prst="rect">
                <a:avLst/>
              </a:prstGeom>
              <a:blipFill>
                <a:blip r:embed="rId14"/>
                <a:stretch>
                  <a:fillRect l="-939" t="-3333" r="-1373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endCxn id="47" idx="2"/>
          </p:cNvCxnSpPr>
          <p:nvPr/>
        </p:nvCxnSpPr>
        <p:spPr>
          <a:xfrm flipV="1">
            <a:off x="288975" y="3792487"/>
            <a:ext cx="321353" cy="45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67732" y="3319054"/>
                <a:ext cx="690702" cy="432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32" y="3319054"/>
                <a:ext cx="690702" cy="432426"/>
              </a:xfrm>
              <a:prstGeom prst="rect">
                <a:avLst/>
              </a:prstGeom>
              <a:blipFill>
                <a:blip r:embed="rId1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611476" y="5434003"/>
                <a:ext cx="637142" cy="7704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476" y="5434003"/>
                <a:ext cx="637142" cy="7704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endCxn id="48" idx="1"/>
          </p:cNvCxnSpPr>
          <p:nvPr/>
        </p:nvCxnSpPr>
        <p:spPr>
          <a:xfrm flipV="1">
            <a:off x="1163261" y="5819215"/>
            <a:ext cx="448215" cy="36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99809" y="5347472"/>
                <a:ext cx="681918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09" y="5347472"/>
                <a:ext cx="681918" cy="391582"/>
              </a:xfrm>
              <a:prstGeom prst="rect">
                <a:avLst/>
              </a:prstGeom>
              <a:blipFill>
                <a:blip r:embed="rId1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338192" y="3327171"/>
                <a:ext cx="1081307" cy="9306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𝑃𝑑𝑐</m:t>
                          </m:r>
                        </m:sub>
                      </m:sSub>
                      <m:r>
                        <a:rPr lang="en-GB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𝐼𝑑𝑐</m:t>
                              </m:r>
                            </m:sub>
                          </m:sSub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192" y="3327171"/>
                <a:ext cx="1081307" cy="9306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610328" y="3600409"/>
            <a:ext cx="405799" cy="3841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1" name="Straight Arrow Connector 50"/>
          <p:cNvCxnSpPr>
            <a:endCxn id="47" idx="4"/>
          </p:cNvCxnSpPr>
          <p:nvPr/>
        </p:nvCxnSpPr>
        <p:spPr>
          <a:xfrm flipV="1">
            <a:off x="813227" y="3984565"/>
            <a:ext cx="1" cy="670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6" idx="1"/>
          </p:cNvCxnSpPr>
          <p:nvPr/>
        </p:nvCxnSpPr>
        <p:spPr>
          <a:xfrm>
            <a:off x="1024372" y="3792037"/>
            <a:ext cx="313820" cy="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24053" y="3952712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3" y="3952712"/>
                <a:ext cx="41068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62635" y="4338888"/>
                <a:ext cx="5584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35" y="4338888"/>
                <a:ext cx="55842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521363" y="3089482"/>
            <a:ext cx="5735290" cy="3700885"/>
          </a:xfrm>
          <a:prstGeom prst="rect">
            <a:avLst/>
          </a:prstGeom>
          <a:noFill/>
          <a:ln w="28575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 txBox="1">
                <a:spLocks/>
              </p:cNvSpPr>
              <p:nvPr/>
            </p:nvSpPr>
            <p:spPr>
              <a:xfrm>
                <a:off x="4484335" y="4681745"/>
                <a:ext cx="3720760" cy="698956"/>
              </a:xfrm>
              <a:prstGeom prst="rect">
                <a:avLst/>
              </a:prstGeom>
            </p:spPr>
            <p:txBody>
              <a:bodyPr vert="horz">
                <a:normAutofit fontScale="55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Ο σχεδιασμός των εσωτερικών ελεγκτών γίνεται θεωρώντας ‘γρήγορους’ εσωτερικούς βρόχους ελέγχους, δηλ. </a:t>
                </a:r>
                <a:r>
                  <a:rPr lang="el-GR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l-GR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ταθερά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sz="2400" b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</m:oMath>
                </a14:m>
                <a:endParaRPr lang="en-GB" sz="2400" b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335" y="4681745"/>
                <a:ext cx="3720760" cy="698956"/>
              </a:xfrm>
              <a:prstGeom prst="rect">
                <a:avLst/>
              </a:prstGeom>
              <a:blipFill>
                <a:blip r:embed="rId21"/>
                <a:stretch>
                  <a:fillRect l="-328" t="-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39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 animBg="1"/>
      <p:bldP spid="50" grpId="0"/>
      <p:bldP spid="54" grpId="0"/>
      <p:bldP spid="12" grpId="0" animBg="1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Τριφασικός αντιστροφέας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395947"/>
                <a:ext cx="8438398" cy="529702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𝑔𝑎</m:t>
                          </m:r>
                        </m:sub>
                      </m:sSub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ό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𝑑𝑐</m:t>
                            </m:r>
                          </m:sub>
                        </m:sSub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𝑑𝑐</m:t>
                            </m:r>
                          </m:sub>
                        </m:sSub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𝑑𝑐</m:t>
                            </m:r>
                          </m:sub>
                        </m:sSub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κ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∈{−1,1}</m:t>
                    </m:r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Χρησιμοποιώντας της θεωρία του μοντέλου μέσης τιμής, το δυναμικό μοντέλο συνεχούς χρόνου δίνεται από τις ίδιες εξισώσεις 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−1,1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395947"/>
                <a:ext cx="8438398" cy="5297027"/>
              </a:xfrm>
              <a:prstGeom prst="rect">
                <a:avLst/>
              </a:prstGeom>
              <a:blipFill>
                <a:blip r:embed="rId2"/>
                <a:stretch>
                  <a:fillRect l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Μοντελοποίηση στο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d-q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σύστημα αξόνων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1184" y="1395948"/>
            <a:ext cx="8438398" cy="2153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Οι ποσότητες των τάσεων του δικτύο, των ρευμάτων και των μεταβλητών εισόδου παραμένουν ημιτονοειδείς.</a:t>
            </a:r>
          </a:p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Μπορούμε να μετασχηματίσουμε το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σύστημα αξόνων σε ένα νέο σύστημα δύο κάθετων αξόνων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dq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μετασχηματισμός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Park)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895" y="4252959"/>
            <a:ext cx="8183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1929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Park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ανέπτυξε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τη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θεωρία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των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δύο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αξόνων.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θεωρία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αυτή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αντικαθιστούσε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ένα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συμμετρικό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σύστημα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τριών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φάσεων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ένα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ισοδύναμο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δύο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φάσεις.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Οι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μαγνητικοί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άξονές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του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είναι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κάθετοι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έτσι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δεν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έχουν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μαγνητική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ζεύξη.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545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Μοντελοποίηση στο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d-q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σύστημα αξόνων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6320" y="4642339"/>
            <a:ext cx="8438398" cy="2153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Χρησιμοποιούμε τον ίδιο μετασχηματισμό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Park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που εφαρμόζεται στις μηχανές</a:t>
            </a:r>
          </a:p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Η συνολική ισχύς παραμένει σταθερή από το ένα σύστημα (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στο άλλο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dq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78" y="1194995"/>
            <a:ext cx="5337017" cy="31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Μετασχηματισμός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009569"/>
                <a:ext cx="8438398" cy="5748334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Θεωρώντας ότι το σύστημα αξόνων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dq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στρέφεται με τη συχνότητα του δικτύου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GB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και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240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⁡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009569"/>
                <a:ext cx="8438398" cy="5748334"/>
              </a:xfrm>
              <a:prstGeom prst="rect">
                <a:avLst/>
              </a:prstGeom>
              <a:blipFill>
                <a:blip r:embed="rId2"/>
                <a:stretch>
                  <a:fillRect l="-1156" t="-1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Μετασχηματισμός ποσοτήτων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244449"/>
                <a:ext cx="8438398" cy="5513453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Ο μετασχηματι</a:t>
                </a: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μός αυτός μπορεί να μετασχηματίσει οποιεσδήποτε τριφασικές ποσότητες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𝑎𝑏𝑐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από το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abc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σύστημα αξόνων στο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dq0,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𝑑𝑞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𝑑𝑞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𝑎𝑏𝑐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𝑎𝑏𝑐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𝑑𝑞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Για παράδειγμα, οι τριφασική τάση του δικτύο στο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dq0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σύστημα αξόνων γίνεται: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𝑔𝑞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Οι ημιτονοειδείς τάσεις στο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abc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σύστημα έγιναν σταθερές τάσεις στο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dq0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σύστημα αξόνων!</a:t>
                </a:r>
              </a:p>
              <a:p>
                <a:pPr marL="0" indent="0">
                  <a:buNone/>
                </a:pP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244449"/>
                <a:ext cx="8438398" cy="5513453"/>
              </a:xfrm>
              <a:prstGeom prst="rect">
                <a:avLst/>
              </a:prstGeom>
              <a:blipFill>
                <a:blip r:embed="rId2"/>
                <a:stretch>
                  <a:fillRect l="-939" t="-663" b="-1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7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Μετασχηματισμός ποσοτήτων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244449"/>
                <a:ext cx="8438398" cy="551345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Αντίστοιχα μπορούν να μετασχηματιστούν τα ρεύματα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και οι μεταβλητές ελέγχου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l-GR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Παρατήρηση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Για ένα συμμετρικό τριφασικό κύκλωμα όλες οι ποσότητες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είναι μηδέν. (Γιατί?)</a:t>
                </a:r>
              </a:p>
              <a:p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Επομένως ο έλεγχος ρεύματος στις ημιτονοειδείς ποσότητες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μπορεί να μετασχηματιστεί σε πρόβλημα σταθεροποίησης στις ποσότητες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! </a:t>
                </a: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μπορούν να χρησιμοποιηθούν ελεγκτές σταθεροποίησης (ΡΙ ελεγκτές)</a:t>
                </a:r>
              </a:p>
              <a:p>
                <a:pPr marL="0" indent="0">
                  <a:buNone/>
                </a:pP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244449"/>
                <a:ext cx="8438398" cy="5513453"/>
              </a:xfrm>
              <a:prstGeom prst="rect">
                <a:avLst/>
              </a:prstGeom>
              <a:blipFill>
                <a:blip r:embed="rId2"/>
                <a:stretch>
                  <a:fillRect l="-1156" t="-773" r="-10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Μετασχηματισμός στοιχείων του ηλεκτρικού κυκλώματος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1184" y="1244449"/>
                <a:ext cx="8438398" cy="551345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Θεωρώντας συμμετρικό σύστημα (ίδιες αντιστάσεις και επαγωγές σε κάθε φάση):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Στα άκρα μιας αντίστασης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𝑅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𝑅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𝑅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g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Πολλαπλασιάζοντας και τα δύο μέρη τις ισότητας από αριστερά με τον πίνακα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𝑅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𝑅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𝑅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g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" y="1244449"/>
                <a:ext cx="8438398" cy="5513453"/>
              </a:xfrm>
              <a:prstGeom prst="rect">
                <a:avLst/>
              </a:prstGeom>
              <a:blipFill>
                <a:blip r:embed="rId2"/>
                <a:stretch>
                  <a:fillRect l="-1156" t="-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8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</TotalTime>
  <Words>4737</Words>
  <Application>Microsoft Office PowerPoint</Application>
  <PresentationFormat>On-screen Show (4:3)</PresentationFormat>
  <Paragraphs>221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 Unicode MS</vt:lpstr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Τριφασικός αντιστροφέας</vt:lpstr>
      <vt:lpstr>Τριφασικός αντιστροφέας</vt:lpstr>
      <vt:lpstr>Μοντελοποίηση στο d-q σύστημα αξόνων</vt:lpstr>
      <vt:lpstr>Μοντελοποίηση στο d-q σύστημα αξόνων</vt:lpstr>
      <vt:lpstr>Μετασχηματισμός Park</vt:lpstr>
      <vt:lpstr>Μετασχηματισμός ποσοτήτων</vt:lpstr>
      <vt:lpstr>Μετασχηματισμός ποσοτήτων</vt:lpstr>
      <vt:lpstr>Μετασχηματισμός στοιχείων του ηλεκτρικού κυκλώματος</vt:lpstr>
      <vt:lpstr>Μετασχηματισμός στοιχείων του ηλεκτρικού κυκλώματος</vt:lpstr>
      <vt:lpstr>Μετασχηματισμός στοιχείων του ηλεκτρικού κυκλώματος</vt:lpstr>
      <vt:lpstr>Μοντελοποίηση τριφασικού αντιστροφέα</vt:lpstr>
      <vt:lpstr>Εκφράσεις πραγματικής και αέργου ισχύος</vt:lpstr>
      <vt:lpstr>Εκφράσεις πραγματικής και αέργου ισχύος</vt:lpstr>
      <vt:lpstr>Εκφράσεις πραγματικής και αέργου ισχύος</vt:lpstr>
      <vt:lpstr>Έλεγχος τριφασικού αντιστροφέα</vt:lpstr>
      <vt:lpstr>Σχεδιασμός ελεγκτή</vt:lpstr>
      <vt:lpstr>Σχεδιασμός ελεγκτή</vt:lpstr>
      <vt:lpstr>Σύστημα κλειστού βρόχου</vt:lpstr>
      <vt:lpstr>Πραγματική υλοποίηση</vt:lpstr>
      <vt:lpstr>Τριφασικός αντιστροφέας με dc δυναμική κατάσταση</vt:lpstr>
      <vt:lpstr>Τριφασικός αντιστροφέας με dc δυναμική κατάσταση</vt:lpstr>
      <vt:lpstr>Τριφασικός αντιστροφέας με dc δυναμική κατάσταση</vt:lpstr>
      <vt:lpstr>Έλεγχος τριφασικού αντιστροφέα</vt:lpstr>
      <vt:lpstr>Σχεδιασμός ελεγκτή</vt:lpstr>
      <vt:lpstr>Σχεδιασμός ελεγκτή</vt:lpstr>
      <vt:lpstr>Σύστημα κλειστού βρόχου ρευμάτων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</dc:creator>
  <cp:lastModifiedBy>George Konstantopoulos</cp:lastModifiedBy>
  <cp:revision>93</cp:revision>
  <dcterms:created xsi:type="dcterms:W3CDTF">2013-11-08T09:21:32Z</dcterms:created>
  <dcterms:modified xsi:type="dcterms:W3CDTF">2020-05-14T18:01:13Z</dcterms:modified>
</cp:coreProperties>
</file>