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sldIdLst>
    <p:sldId id="259" r:id="rId2"/>
    <p:sldId id="26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61" r:id="rId11"/>
    <p:sldId id="296" r:id="rId12"/>
    <p:sldId id="297" r:id="rId13"/>
    <p:sldId id="298" r:id="rId14"/>
    <p:sldId id="262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9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C39D-406C-4CBD-AF47-F819C312314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8EEC-BB79-48E9-ACD4-C5C2932490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9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9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4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995-1092-4A84-8B90-E45045C5D53E}" type="datetimeFigureOut">
              <a:rPr lang="en-GB" smtClean="0"/>
              <a:t>28/03/2024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6C3D-B804-45C5-AB20-2A43302A3A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3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477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Δυναμικά μοντέλα μέσης τιμής</a:t>
            </a:r>
            <a:r>
              <a:rPr lang="el-GR" sz="4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–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AC/DC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μετατροπείς</a:t>
            </a:r>
            <a:r>
              <a:rPr lang="en-GB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μονοφασικοί)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249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GB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Καθηγητής Αντώνιος Αλεξανδρίδης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Αναπλ. Καθηγητής Γεώργιος Κωνσταντόπουλος</a:t>
            </a:r>
            <a:endParaRPr lang="en-US" altLang="zh-CN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5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Παράδειγμα μονοφασικού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20" y="1502456"/>
            <a:ext cx="7999200" cy="4798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7" y="1383539"/>
            <a:ext cx="7842742" cy="2679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6" y="4437289"/>
            <a:ext cx="7132484" cy="2111591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4899814" y="3426919"/>
            <a:ext cx="384938" cy="1850118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59217" y="1952689"/>
            <a:ext cx="884903" cy="146303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DC/DC converter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Παράδειγμα μονοφασικού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96" y="1260681"/>
            <a:ext cx="7133890" cy="2460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43673" y="4106684"/>
                <a:ext cx="8478490" cy="2751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Λόγω της φοράς ισχύος που έχει το σχήμα: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𝑟𝑖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Θεωρούμε ιδανικό μετατροπέα (χωρίς απώλειες) και άρα λόγω της ισοδυναμίας μεταξύ ισχύς εισόδου και εξόδου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73" y="4106684"/>
                <a:ext cx="8478490" cy="2751316"/>
              </a:xfrm>
              <a:prstGeom prst="rect">
                <a:avLst/>
              </a:prstGeom>
              <a:blipFill>
                <a:blip r:embed="rId3"/>
                <a:stretch>
                  <a:fillRect l="-1150" t="-13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Παράδειγμα μονοφασικού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96" y="1260681"/>
            <a:ext cx="7133890" cy="2460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43673" y="4106684"/>
                <a:ext cx="8478490" cy="2751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Όμως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Επομένως, οι δυναμικές του συστήματος γίνονται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𝑟𝑖</m:t>
                      </m:r>
                      <m:r>
                        <a:rPr lang="el-GR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73" y="4106684"/>
                <a:ext cx="8478490" cy="2751316"/>
              </a:xfrm>
              <a:prstGeom prst="rect">
                <a:avLst/>
              </a:prstGeom>
              <a:blipFill>
                <a:blip r:embed="rId3"/>
                <a:stretch>
                  <a:fillRect l="-1150" r="-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825179" y="5842198"/>
            <a:ext cx="20969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σύστημα είναι μη γραμμικό!</a:t>
            </a:r>
            <a:endPara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μονοφασικού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μετατροπέα με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δυναμική κατάσταση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31" y="1147285"/>
            <a:ext cx="6192884" cy="4333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27442" y="5302437"/>
                <a:ext cx="8478490" cy="2751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Σκοπός ελέγχου:</a:t>
                </a:r>
              </a:p>
              <a:p>
                <a:pPr>
                  <a:lnSpc>
                    <a:spcPct val="110000"/>
                  </a:lnSpc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Σταθεροποίηση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στην επιθυμητή τιμή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p>
                    </m:sSubSup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Μοναδιαίος συντελεστής ισχύος →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2" y="5302437"/>
                <a:ext cx="8478490" cy="2751316"/>
              </a:xfrm>
              <a:prstGeom prst="rect">
                <a:avLst/>
              </a:prstGeom>
              <a:blipFill>
                <a:blip r:embed="rId3"/>
                <a:stretch>
                  <a:fillRect l="-1078" t="-13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80864" y="4538397"/>
                <a:ext cx="690702" cy="4324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864" y="4538397"/>
                <a:ext cx="690702" cy="432426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59347" y="2001704"/>
                <a:ext cx="4310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47" y="2001704"/>
                <a:ext cx="431020" cy="369332"/>
              </a:xfrm>
              <a:prstGeom prst="rect">
                <a:avLst/>
              </a:prstGeom>
              <a:blipFill>
                <a:blip r:embed="rId5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35892" y="4602432"/>
                <a:ext cx="427591" cy="4019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892" y="4602432"/>
                <a:ext cx="427591" cy="401970"/>
              </a:xfrm>
              <a:prstGeom prst="rect">
                <a:avLst/>
              </a:prstGeom>
              <a:blipFill>
                <a:blip r:embed="rId6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38394" y="4435587"/>
                <a:ext cx="320954" cy="3915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94" y="4435587"/>
                <a:ext cx="320954" cy="391582"/>
              </a:xfrm>
              <a:prstGeom prst="rect">
                <a:avLst/>
              </a:prstGeom>
              <a:blipFill>
                <a:blip r:embed="rId7"/>
                <a:stretch>
                  <a:fillRect r="-64151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454797" y="3462817"/>
            <a:ext cx="119933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dirty="0" smtClean="0"/>
              <a:t>PR </a:t>
            </a:r>
            <a:r>
              <a:rPr lang="el-GR" sz="1500" dirty="0" smtClean="0"/>
              <a:t>ελεγκτής</a:t>
            </a:r>
            <a:endParaRPr lang="en-GB" sz="1500" dirty="0" smtClean="0"/>
          </a:p>
          <a:p>
            <a:pPr algn="ctr"/>
            <a:r>
              <a:rPr lang="el-GR" sz="1500" dirty="0" smtClean="0"/>
              <a:t>+</a:t>
            </a:r>
            <a:r>
              <a:rPr lang="en-GB" sz="1500" dirty="0" smtClean="0"/>
              <a:t> PWM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9015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Υποβοήθηση τάσης και συχνότητας δικτύου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561" y="1196587"/>
            <a:ext cx="8438398" cy="12413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Η ενσωμάτωση αντιστροφέων σε μοντέρνα ηλεκτρικά δίκτυα (έξυπνο δίκτυο, μικροδίκτυα) απαιτεί την υποστήριξη της τάσης και συχνότητας του δικτύου</a:t>
            </a:r>
            <a:endParaRPr lang="en-GB" sz="2400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6" y="4617289"/>
            <a:ext cx="7488522" cy="22407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4758" y="2437964"/>
            <a:ext cx="8438398" cy="230717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l-G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Τεχνική ελέγχου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Μέθοδος ελέγχου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droop</a:t>
            </a:r>
          </a:p>
          <a:p>
            <a:pPr marL="0" indent="0" algn="just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πραγματική και άεργος ισχύς που θα παρέχεται στο δίκτυο από διεσπαρμένη μονάδα παραγωγής συνδεδεμένη με αντιστροφέα θα πρέπει να προσαρμόζεται ανάλογα με τη συχνότητα και τάση του δικτύου, αντίστοιχα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droop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σε αντιστροφέα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87561" y="1196587"/>
                <a:ext cx="8438398" cy="26557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Τάση εξόδου αντιστροφέα: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𝑉𝑠𝑖𝑛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είναι η επιθυμητή (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nominal)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γωνιακή συχνότητα και τάση του δικτύου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1" y="1196587"/>
                <a:ext cx="8438398" cy="2655796"/>
              </a:xfrm>
              <a:prstGeom prst="rect">
                <a:avLst/>
              </a:prstGeom>
              <a:blipFill>
                <a:blip r:embed="rId2"/>
                <a:stretch>
                  <a:fillRect l="-1084" t="-1606" b="-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99" y="3747545"/>
            <a:ext cx="4381997" cy="30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210825"/>
            <a:ext cx="7183218" cy="658827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μετατροπείς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18" y="1166257"/>
            <a:ext cx="8668019" cy="569174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Ανάλογα με τη φορά ροής ισχύος:</a:t>
            </a:r>
          </a:p>
          <a:p>
            <a:pPr>
              <a:lnSpc>
                <a:spcPct val="11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AC/DC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μετατροπείς: ανορθωτές</a:t>
            </a:r>
          </a:p>
          <a:p>
            <a:pPr>
              <a:lnSpc>
                <a:spcPct val="11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DC/AC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μετατροπείς: αντιστροφείς</a:t>
            </a:r>
          </a:p>
          <a:p>
            <a:pPr>
              <a:lnSpc>
                <a:spcPct val="110000"/>
              </a:lnSpc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l-G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Το δυναμικό μοντέλο είναι ίδιο (με αντίθετη φορά ροής ισχύος)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27847" y="4248738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769091" y="3956978"/>
            <a:ext cx="1471613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24671" y="4796426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245535" y="4245562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42359" y="4793250"/>
            <a:ext cx="3506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3929199" y="4245562"/>
            <a:ext cx="1241431" cy="5476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Wingdings"/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ac/dc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10203" y="4083978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10178" y="4519406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510203" y="4212852"/>
            <a:ext cx="771525" cy="578819"/>
          </a:xfrm>
          <a:custGeom>
            <a:avLst/>
            <a:gdLst>
              <a:gd name="connsiteX0" fmla="*/ 0 w 771525"/>
              <a:gd name="connsiteY0" fmla="*/ 307348 h 578819"/>
              <a:gd name="connsiteX1" fmla="*/ 171450 w 771525"/>
              <a:gd name="connsiteY1" fmla="*/ 7311 h 578819"/>
              <a:gd name="connsiteX2" fmla="*/ 385763 w 771525"/>
              <a:gd name="connsiteY2" fmla="*/ 578811 h 578819"/>
              <a:gd name="connsiteX3" fmla="*/ 628650 w 771525"/>
              <a:gd name="connsiteY3" fmla="*/ 21598 h 578819"/>
              <a:gd name="connsiteX4" fmla="*/ 771525 w 771525"/>
              <a:gd name="connsiteY4" fmla="*/ 321636 h 57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5" h="578819">
                <a:moveTo>
                  <a:pt x="0" y="307348"/>
                </a:moveTo>
                <a:cubicBezTo>
                  <a:pt x="53578" y="134707"/>
                  <a:pt x="107156" y="-37933"/>
                  <a:pt x="171450" y="7311"/>
                </a:cubicBezTo>
                <a:cubicBezTo>
                  <a:pt x="235744" y="52555"/>
                  <a:pt x="309563" y="576430"/>
                  <a:pt x="385763" y="578811"/>
                </a:cubicBezTo>
                <a:cubicBezTo>
                  <a:pt x="461963" y="581192"/>
                  <a:pt x="564357" y="64460"/>
                  <a:pt x="628650" y="21598"/>
                </a:cubicBezTo>
                <a:cubicBezTo>
                  <a:pt x="692943" y="-21264"/>
                  <a:pt x="732234" y="150186"/>
                  <a:pt x="771525" y="3216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24241" y="4093050"/>
            <a:ext cx="0" cy="73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24216" y="4528478"/>
            <a:ext cx="1039222" cy="9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24241" y="4372562"/>
            <a:ext cx="686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539403" y="3308308"/>
            <a:ext cx="2013033" cy="38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ight Arrow 49"/>
          <p:cNvSpPr/>
          <p:nvPr/>
        </p:nvSpPr>
        <p:spPr>
          <a:xfrm rot="10800000">
            <a:off x="3424671" y="5355678"/>
            <a:ext cx="2013033" cy="38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663697" y="2841003"/>
            <a:ext cx="1860519" cy="53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ανορθωτές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637892" y="5731702"/>
            <a:ext cx="2059377" cy="53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αντιστροφείς</a:t>
            </a:r>
          </a:p>
        </p:txBody>
      </p:sp>
    </p:spTree>
    <p:extLst>
      <p:ext uri="{BB962C8B-B14F-4D97-AF65-F5344CB8AC3E}">
        <p14:creationId xmlns:p14="http://schemas.microsoft.com/office/powerpoint/2010/main" val="16082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Μονοφασικός αντιστροφέας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5799" y="5064370"/>
                <a:ext cx="8478490" cy="1639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Μεταβλητή ελέγχου: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∈{0,1}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συμπληρωματικό του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Σκοπός ελέγχου: έλεγχος ημιτονοειδούς ρεύματος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Παλμοδότηση διακοπτών με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SPWM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9" y="5064370"/>
                <a:ext cx="8478490" cy="1639426"/>
              </a:xfrm>
              <a:prstGeom prst="rect">
                <a:avLst/>
              </a:prstGeom>
              <a:blipFill>
                <a:blip r:embed="rId2"/>
                <a:stretch>
                  <a:fillRect l="-1007" t="-2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" y="1558268"/>
            <a:ext cx="8656800" cy="24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Μονοφασικός αντιστροφέας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5799" y="5064370"/>
            <a:ext cx="8478490" cy="163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6"/>
          <a:stretch/>
        </p:blipFill>
        <p:spPr>
          <a:xfrm>
            <a:off x="2204527" y="1175590"/>
            <a:ext cx="4604465" cy="388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253226" y="2985144"/>
                <a:ext cx="354397" cy="3887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26" y="2985144"/>
                <a:ext cx="354397" cy="388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113140" y="3375610"/>
                <a:ext cx="494483" cy="402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40" y="3375610"/>
                <a:ext cx="494483" cy="402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969477" y="4134619"/>
                <a:ext cx="638146" cy="6438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endParaRPr lang="en-GB" sz="24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77" y="4134619"/>
                <a:ext cx="638146" cy="6438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474608" y="3155271"/>
                <a:ext cx="321620" cy="3376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08" y="3155271"/>
                <a:ext cx="321620" cy="3376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47184" y="5115461"/>
                <a:ext cx="8478490" cy="1639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Επομένως: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όταν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όταν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l-GR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4" y="5115461"/>
                <a:ext cx="8478490" cy="1639426"/>
              </a:xfrm>
              <a:prstGeom prst="rect">
                <a:avLst/>
              </a:prstGeom>
              <a:blipFill>
                <a:blip r:embed="rId7"/>
                <a:stretch>
                  <a:fillRect l="-1150" t="-2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Διακοπτικό μοντέλο μονοφασικού αντιστροφέα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5799" y="4523304"/>
                <a:ext cx="8478490" cy="21804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Διακοπτικό δυναμικό μοντέλο: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∈{−1,1}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9" y="4523304"/>
                <a:ext cx="8478490" cy="2180492"/>
              </a:xfrm>
              <a:prstGeom prst="rect">
                <a:avLst/>
              </a:prstGeom>
              <a:blipFill>
                <a:blip r:embed="rId2"/>
                <a:stretch>
                  <a:fillRect l="-1151" t="-1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9" y="1799334"/>
            <a:ext cx="8656800" cy="2464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500" y="1326511"/>
                <a:ext cx="8478490" cy="718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Ισοδύναμα: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εάν θεωρήσουμε ότι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∈{−1,1}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00" y="1326511"/>
                <a:ext cx="8478490" cy="718715"/>
              </a:xfrm>
              <a:prstGeom prst="rect">
                <a:avLst/>
              </a:prstGeom>
              <a:blipFill>
                <a:blip r:embed="rId4"/>
                <a:stretch>
                  <a:fillRect l="-1078" t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Μοντέλο μέσης τιμής μονοφασικού αντιστροφέα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5799" y="1444644"/>
                <a:ext cx="8478490" cy="5259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Χρησιμοποιώντας τη θεωρία του μοντέλου μέσης τιμής, υπολογίζουμε το δυναμικό μοντέλο συνεχούς χρόνου: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𝑑𝑖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∈[−1,1]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Θεωρώντας ότι η τάση του δικτύου δίνεται από τη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τότε για τη δημιουργία ημιτονοειδούς ρεύματος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η μεταβλητή ελέγχου πρέπει να έχει ημιτονοειδή μορφή: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𝑚𝑠𝑖𝑛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κ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αι αντιστοιχεί στο επιθυμητό σήμα που χρησιμοποιείται στο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SPWM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και το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∈[0,1]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είναι ο λόγος κατάτμησης!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9" y="1444644"/>
                <a:ext cx="8478490" cy="5259152"/>
              </a:xfrm>
              <a:prstGeom prst="rect">
                <a:avLst/>
              </a:prstGeom>
              <a:blipFill>
                <a:blip r:embed="rId2"/>
                <a:stretch>
                  <a:fillRect l="-1151" t="-695" r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μονοφασικού αντιστροφέα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5799" y="1444644"/>
                <a:ext cx="8478490" cy="5259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Σκοπός ελέγχου: το ρεύμα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του αντιστροφέα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να ακολουθεί μια επιθυμητή τροχιά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Σε αντίθεση με τους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DC/DC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μετατροπείς όπου το σήμα εισόδου και το επιθυμητό σήμα ήταν σταθερά στη μόνιμη κατάσταση, στον μονοφασικό αντιστροφέα είναι ημιτονοειδή.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σταθεροποίηση →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ελεγκτής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Για έλεγχο ημιτονοειδούς σήματος συγκεκριμένης συχνότητας →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ελεγκτής στο στρεφόμενο επίπεδο με ίδια συχνότητα →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Proportional-Resonant (PR)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ελεγκτής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9" y="1444644"/>
                <a:ext cx="8478490" cy="5259152"/>
              </a:xfrm>
              <a:prstGeom prst="rect">
                <a:avLst/>
              </a:prstGeom>
              <a:blipFill>
                <a:blip r:embed="rId2"/>
                <a:stretch>
                  <a:fillRect l="-1151" t="-695" r="-2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μονοφασικού αντιστροφέα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96818" y="1545434"/>
                <a:ext cx="8478490" cy="5239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ελεγκτής: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υχνότητα συγχρονισμού (δικτύου):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Σύστημα κλειστού βρόχου: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Ανάλυση ευστάθειας: γεωμετρικός τόπος ριζών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8" y="1545434"/>
                <a:ext cx="8478490" cy="5239522"/>
              </a:xfrm>
              <a:prstGeom prst="rect">
                <a:avLst/>
              </a:prstGeom>
              <a:blipFill>
                <a:blip r:embed="rId2"/>
                <a:stretch>
                  <a:fillRect l="-1078" b="-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6146" y="4585929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GB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46" y="4585929"/>
                <a:ext cx="1552857" cy="930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84696" y="4594496"/>
                <a:ext cx="1552857" cy="9306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Ls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96" y="4594496"/>
                <a:ext cx="1552857" cy="930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108282" y="4859167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>
            <a:endCxn id="7" idx="4"/>
          </p:cNvCxnSpPr>
          <p:nvPr/>
        </p:nvCxnSpPr>
        <p:spPr>
          <a:xfrm flipV="1">
            <a:off x="1311181" y="5243323"/>
            <a:ext cx="1" cy="670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1984" y="5059362"/>
            <a:ext cx="431049" cy="3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1522326" y="5050795"/>
            <a:ext cx="313820" cy="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650907" y="4867284"/>
            <a:ext cx="405799" cy="3841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51181" y="4320403"/>
            <a:ext cx="2626" cy="5617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0" idx="3"/>
            <a:endCxn id="11" idx="2"/>
          </p:cNvCxnSpPr>
          <p:nvPr/>
        </p:nvCxnSpPr>
        <p:spPr>
          <a:xfrm>
            <a:off x="4331855" y="5046005"/>
            <a:ext cx="319052" cy="13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>
            <a:off x="5056706" y="5051245"/>
            <a:ext cx="527990" cy="8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37553" y="5059362"/>
            <a:ext cx="781389" cy="11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7909" y="4566555"/>
                <a:ext cx="60747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09" y="4566555"/>
                <a:ext cx="607474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29261" y="3911011"/>
                <a:ext cx="443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261" y="3911011"/>
                <a:ext cx="4438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84321" y="4690030"/>
                <a:ext cx="376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21" y="469003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88121" y="4670485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121" y="4670485"/>
                <a:ext cx="3186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79414" y="451277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14" y="4512776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22007" y="5211470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07" y="5211470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311181" y="5879636"/>
            <a:ext cx="6217067" cy="1650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28247" y="5087591"/>
            <a:ext cx="0" cy="7920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760770" y="4718056"/>
                <a:ext cx="571085" cy="6558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70" y="4718056"/>
                <a:ext cx="571085" cy="6558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5" idx="3"/>
            <a:endCxn id="40" idx="1"/>
          </p:cNvCxnSpPr>
          <p:nvPr/>
        </p:nvCxnSpPr>
        <p:spPr>
          <a:xfrm flipV="1">
            <a:off x="3389003" y="5046005"/>
            <a:ext cx="371767" cy="5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20" y="410635"/>
            <a:ext cx="7920880" cy="598934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Έλεγχος μονοφασικού αντιστροφέα πλήρους γέφυρας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5799" y="1444644"/>
                <a:ext cx="8478490" cy="5259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Δεδομένου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πως υπολογίζουμε τις τιμές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l-G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GB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μέσω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PLL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από την τάση του δικτύου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από εξωτερικό βρόχο ελέγχου (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τάσης, πραγματικής ισχύος)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από εξωτερικό βρόχο ελέγχου (αέργου ισχύος)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Οι εξωτερικοί βρόχοι μπορούν να επιλεγούν ως ΡΙ ελεγκτές καθώς στόχος είναι η σταθεροποίηση των σημάτων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</a:t>
                </a:r>
                <a:r>
                  <a:rPr lang="el-G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τάσης, (μέσης) πραγματικής ισχύος, (μέσης) αέργου ισχύος</a:t>
                </a:r>
                <a:endParaRPr lang="el-G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9" y="1444644"/>
                <a:ext cx="8478490" cy="5259152"/>
              </a:xfrm>
              <a:prstGeom prst="rect">
                <a:avLst/>
              </a:prstGeom>
              <a:blipFill>
                <a:blip r:embed="rId2"/>
                <a:stretch>
                  <a:fillRect l="-1151" t="-116" r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7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1086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AC/DC μετατροπείς</vt:lpstr>
      <vt:lpstr>Μονοφασικός αντιστροφέας πλήρους γέφυρας</vt:lpstr>
      <vt:lpstr>Μονοφασικός αντιστροφέας πλήρους γέφυρας</vt:lpstr>
      <vt:lpstr>Διακοπτικό μοντέλο μονοφασικού αντιστροφέα πλήρους γέφυρας</vt:lpstr>
      <vt:lpstr>Μοντέλο μέσης τιμής μονοφασικού αντιστροφέα πλήρους γέφυρας</vt:lpstr>
      <vt:lpstr>Έλεγχος μονοφασικού αντιστροφέα πλήρους γέφυρας</vt:lpstr>
      <vt:lpstr>Έλεγχος μονοφασικού αντιστροφέα πλήρους γέφυρας</vt:lpstr>
      <vt:lpstr>Έλεγχος μονοφασικού αντιστροφέα πλήρους γέφυρας</vt:lpstr>
      <vt:lpstr>Παράδειγμα μονοφασικού AC/DC μετατροπέα με dc δυναμική κατάσταση</vt:lpstr>
      <vt:lpstr>Παράδειγμα μονοφασικού AC/DC μετατροπέα με dc δυναμική κατάσταση</vt:lpstr>
      <vt:lpstr>Παράδειγμα μονοφασικού AC/DC μετατροπέα με dc δυναμική κατάσταση</vt:lpstr>
      <vt:lpstr>Έλεγχος μονοφασικού AC/DC μετατροπέα με dc δυναμική κατάσταση</vt:lpstr>
      <vt:lpstr>Υποβοήθηση τάσης και συχνότητας δικτύου</vt:lpstr>
      <vt:lpstr>Έλεγχος droop σε αντιστροφέα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George Konstantopoulos</cp:lastModifiedBy>
  <cp:revision>88</cp:revision>
  <dcterms:created xsi:type="dcterms:W3CDTF">2013-11-08T09:21:32Z</dcterms:created>
  <dcterms:modified xsi:type="dcterms:W3CDTF">2024-03-28T14:33:19Z</dcterms:modified>
</cp:coreProperties>
</file>