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6"/>
  </p:notesMasterIdLst>
  <p:sldIdLst>
    <p:sldId id="259" r:id="rId2"/>
    <p:sldId id="263" r:id="rId3"/>
    <p:sldId id="290" r:id="rId4"/>
    <p:sldId id="28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1" r:id="rId14"/>
    <p:sldId id="273" r:id="rId15"/>
    <p:sldId id="274" r:id="rId16"/>
    <p:sldId id="275" r:id="rId17"/>
    <p:sldId id="277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45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8EEC-BB79-48E9-ACD4-C5C293249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77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Δυναμικά μοντέλα μέσης τιμής</a:t>
            </a:r>
            <a:r>
              <a:rPr lang="el-GR" sz="4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DC/DC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μετατροπείς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μέσης τιμής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6320" y="1412876"/>
          <a:ext cx="7988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3" imgW="4114800" imgH="393480" progId="Equation.DSMT4">
                  <p:embed/>
                </p:oleObj>
              </mc:Choice>
              <mc:Fallback>
                <p:oleObj name="Equation" r:id="rId3" imgW="411480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320" y="1412876"/>
                        <a:ext cx="79883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71463" y="2222936"/>
            <a:ext cx="8133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Παίρνοντας το όριο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έστω ότι το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λαμβάνει τη γενική τιμή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49993"/>
              </p:ext>
            </p:extLst>
          </p:nvPr>
        </p:nvGraphicFramePr>
        <p:xfrm>
          <a:off x="3187497" y="2400526"/>
          <a:ext cx="857101" cy="35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7497" y="2400526"/>
                        <a:ext cx="857101" cy="35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49297"/>
              </p:ext>
            </p:extLst>
          </p:nvPr>
        </p:nvGraphicFramePr>
        <p:xfrm>
          <a:off x="6355285" y="2343362"/>
          <a:ext cx="276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5285" y="2343362"/>
                        <a:ext cx="2762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56290"/>
              </p:ext>
            </p:extLst>
          </p:nvPr>
        </p:nvGraphicFramePr>
        <p:xfrm>
          <a:off x="1939925" y="2957381"/>
          <a:ext cx="1746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9925" y="2957381"/>
                        <a:ext cx="174625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1463" y="3189288"/>
          <a:ext cx="86550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11" imgW="4457520" imgH="431640" progId="Equation.DSMT4">
                  <p:embed/>
                </p:oleObj>
              </mc:Choice>
              <mc:Fallback>
                <p:oleObj name="Equation" r:id="rId11" imgW="445752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1463" y="3189288"/>
                        <a:ext cx="8655050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24644" y="5489182"/>
            <a:ext cx="24193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Γιατί?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93428"/>
              </p:ext>
            </p:extLst>
          </p:nvPr>
        </p:nvGraphicFramePr>
        <p:xfrm>
          <a:off x="1939925" y="5974075"/>
          <a:ext cx="51292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13" imgW="2641320" imgH="393480" progId="Equation.DSMT4">
                  <p:embed/>
                </p:oleObj>
              </mc:Choice>
              <mc:Fallback>
                <p:oleObj name="Equation" r:id="rId13" imgW="2641320" imgH="393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9925" y="5974075"/>
                        <a:ext cx="5129213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303337" y="4554483"/>
          <a:ext cx="6365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15" imgW="279360" imgH="203040" progId="Equation.DSMT4">
                  <p:embed/>
                </p:oleObj>
              </mc:Choice>
              <mc:Fallback>
                <p:oleObj name="Equation" r:id="rId15" imgW="27936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3337" y="4554483"/>
                        <a:ext cx="63658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1328054" y="2922609"/>
            <a:ext cx="428625" cy="27540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77236"/>
              </p:ext>
            </p:extLst>
          </p:nvPr>
        </p:nvGraphicFramePr>
        <p:xfrm>
          <a:off x="2641600" y="5085075"/>
          <a:ext cx="37734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17" imgW="1942920" imgH="393480" progId="Equation.DSMT4">
                  <p:embed/>
                </p:oleObj>
              </mc:Choice>
              <mc:Fallback>
                <p:oleObj name="Equation" r:id="rId17" imgW="194292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41600" y="5085075"/>
                        <a:ext cx="37734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2948" y="5134002"/>
            <a:ext cx="24193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Όμως ισχύει: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Βοηθητική θεωρία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22" y="1541177"/>
            <a:ext cx="870127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L’Hopital’s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rule: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972019" y="1714498"/>
          <a:ext cx="37226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3" imgW="1917360" imgH="279360" progId="Equation.DSMT4">
                  <p:embed/>
                </p:oleObj>
              </mc:Choice>
              <mc:Fallback>
                <p:oleObj name="Equation" r:id="rId3" imgW="1917360" imgH="279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2019" y="1714498"/>
                        <a:ext cx="3722688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76225" y="3776260"/>
            <a:ext cx="870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Leibniz integral rule: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415725" y="2237288"/>
          <a:ext cx="2835275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5" imgW="1460160" imgH="761760" progId="Equation.DSMT4">
                  <p:embed/>
                </p:oleObj>
              </mc:Choice>
              <mc:Fallback>
                <p:oleObj name="Equation" r:id="rId5" imgW="1460160" imgH="7617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725" y="2237288"/>
                        <a:ext cx="2835275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>
          <a:xfrm>
            <a:off x="2579688" y="2842632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276225" y="4490155"/>
          <a:ext cx="8642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7" imgW="4457520" imgH="393480" progId="Equation.DSMT4">
                  <p:embed/>
                </p:oleObj>
              </mc:Choice>
              <mc:Fallback>
                <p:oleObj name="Equation" r:id="rId7" imgW="4457520" imgH="393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225" y="4490155"/>
                        <a:ext cx="86423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6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9" y="210825"/>
            <a:ext cx="8154007" cy="763092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το διακοπτικό μοντέλο στο μοντέλο συνεχούς χρόνου μέσης τιμής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22" y="1415549"/>
            <a:ext cx="8701278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συνεχούς χρόνου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94712"/>
              </p:ext>
            </p:extLst>
          </p:nvPr>
        </p:nvGraphicFramePr>
        <p:xfrm>
          <a:off x="4391851" y="2852925"/>
          <a:ext cx="4308475" cy="46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4" imgW="1892160" imgH="203040" progId="Equation.DSMT4">
                  <p:embed/>
                </p:oleObj>
              </mc:Choice>
              <mc:Fallback>
                <p:oleObj name="Equation" r:id="rId4" imgW="189216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1851" y="2852925"/>
                        <a:ext cx="4308475" cy="46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1462083" y="2333788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46980" y="3437943"/>
            <a:ext cx="8701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μοντέλο συνεχούς χρόνου έχει ακριβώς την ίδια μορφή με το διακοπτικό μοντέλου όπου αντικαθιστούμε τη διακριτή είσοδο                  με την είσοδο συνεχούς χρόνου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6620"/>
              </p:ext>
            </p:extLst>
          </p:nvPr>
        </p:nvGraphicFramePr>
        <p:xfrm>
          <a:off x="1472932" y="4170720"/>
          <a:ext cx="111085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2932" y="4170720"/>
                        <a:ext cx="111085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33548"/>
              </p:ext>
            </p:extLst>
          </p:nvPr>
        </p:nvGraphicFramePr>
        <p:xfrm>
          <a:off x="7156479" y="4170720"/>
          <a:ext cx="11112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Equation" r:id="rId8" imgW="571320" imgH="253800" progId="Equation.DSMT4">
                  <p:embed/>
                </p:oleObj>
              </mc:Choice>
              <mc:Fallback>
                <p:oleObj name="Equation" r:id="rId8" imgW="57132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56479" y="4170720"/>
                        <a:ext cx="111125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813989" y="1606462"/>
          <a:ext cx="2413241" cy="46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Equation" r:id="rId10" imgW="1066680" imgH="203040" progId="Equation.DSMT4">
                  <p:embed/>
                </p:oleObj>
              </mc:Choice>
              <mc:Fallback>
                <p:oleObj name="Equation" r:id="rId10" imgW="106668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3989" y="1606462"/>
                        <a:ext cx="2413241" cy="460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46980" y="4586695"/>
            <a:ext cx="870127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927279"/>
              </p:ext>
            </p:extLst>
          </p:nvPr>
        </p:nvGraphicFramePr>
        <p:xfrm>
          <a:off x="4291341" y="4586695"/>
          <a:ext cx="244316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Equation" r:id="rId12" imgW="1257120" imgH="838080" progId="Equation.DSMT4">
                  <p:embed/>
                </p:oleObj>
              </mc:Choice>
              <mc:Fallback>
                <p:oleObj name="Equation" r:id="rId12" imgW="1257120" imgH="8380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1341" y="4586695"/>
                        <a:ext cx="2443163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1212" y="6054058"/>
            <a:ext cx="8701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ίδιο ισχύει για οποιονδήποτε διακοπτικό μετατροπέα αντίστοιχης μορφής!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66" y="253770"/>
            <a:ext cx="9008734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Παράδειγμα: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buck-boost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46320" y="4793836"/>
            <a:ext cx="7999200" cy="1335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Υπολογίστε το δυναμικό μοντέλο συνεχούς χρόνου του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DC/DC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ανύψωσης/υποβιβασμού τάσης 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buck-boost converter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63" y="1300164"/>
            <a:ext cx="6058125" cy="2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9" y="355428"/>
            <a:ext cx="8126953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μικρού σήματος για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μετατροπέα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22" y="2685549"/>
            <a:ext cx="8444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μικρού σήματος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Σημείο ισορροπίας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698" y="2722973"/>
            <a:ext cx="358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γραμμικοποίηση γύρω από το σημείο ισορροπίας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endParaRPr lang="en-GB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81144" y="2855392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69268" y="4575465"/>
          <a:ext cx="241935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3" imgW="1244520" imgH="711000" progId="Equation.DSMT4">
                  <p:embed/>
                </p:oleObj>
              </mc:Choice>
              <mc:Fallback>
                <p:oleObj name="Equation" r:id="rId3" imgW="1244520" imgH="711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268" y="4575465"/>
                        <a:ext cx="2419350" cy="138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23603" y="5118720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99075" y="4352925"/>
          <a:ext cx="26162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5" imgW="1346040" imgH="939600" progId="Equation.DSMT4">
                  <p:embed/>
                </p:oleObj>
              </mc:Choice>
              <mc:Fallback>
                <p:oleObj name="Equation" r:id="rId5" imgW="1346040" imgH="939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9075" y="4352925"/>
                        <a:ext cx="2616200" cy="182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65646" y="1570747"/>
            <a:ext cx="8444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Σκοπός ελέγχου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σταθεροποίηση τάσης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τιμή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8" y="340681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Μοντέλο μικρού σήματος για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DC/DC boost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μετατροπέα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435" y="2261308"/>
            <a:ext cx="844410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μικρού σήματος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07138" y="3026949"/>
          <a:ext cx="2861579" cy="55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7138" y="3026949"/>
                        <a:ext cx="2861579" cy="552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885265" y="3790950"/>
          <a:ext cx="25669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5" imgW="1320480" imgH="939600" progId="Equation.DSMT4">
                  <p:embed/>
                </p:oleObj>
              </mc:Choice>
              <mc:Fallback>
                <p:oleObj name="Equation" r:id="rId5" imgW="1320480" imgH="939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5265" y="3790950"/>
                        <a:ext cx="2566988" cy="182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120216" y="1543444"/>
          <a:ext cx="46640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Equation" r:id="rId7" imgW="2400120" imgH="241200" progId="Equation.DSMT4">
                  <p:embed/>
                </p:oleObj>
              </mc:Choice>
              <mc:Fallback>
                <p:oleObj name="Equation" r:id="rId7" imgW="240012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216" y="1543444"/>
                        <a:ext cx="466407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764203"/>
              </p:ext>
            </p:extLst>
          </p:nvPr>
        </p:nvGraphicFramePr>
        <p:xfrm>
          <a:off x="6154738" y="2933467"/>
          <a:ext cx="2455862" cy="71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9" imgW="965160" imgH="279360" progId="Equation.DSMT4">
                  <p:embed/>
                </p:oleObj>
              </mc:Choice>
              <mc:Fallback>
                <p:oleObj name="Equation" r:id="rId9" imgW="965160" imgH="2793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4738" y="2933467"/>
                        <a:ext cx="2455862" cy="71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02279"/>
              </p:ext>
            </p:extLst>
          </p:nvPr>
        </p:nvGraphicFramePr>
        <p:xfrm>
          <a:off x="5118100" y="3811668"/>
          <a:ext cx="18018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Equation" r:id="rId11" imgW="927000" imgH="914400" progId="Equation.DSMT4">
                  <p:embed/>
                </p:oleObj>
              </mc:Choice>
              <mc:Fallback>
                <p:oleObj name="Equation" r:id="rId11" imgW="927000" imgH="914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8100" y="3811668"/>
                        <a:ext cx="1801813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28434" y="5793747"/>
            <a:ext cx="8444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ελεγκτή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τοποθέτησης πόλων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PI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ελεγκτής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ελεγκτή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65128" y="3728720"/>
          <a:ext cx="42735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Equation" r:id="rId3" imgW="1574640" imgH="279360" progId="Equation.DSMT4">
                  <p:embed/>
                </p:oleObj>
              </mc:Choice>
              <mc:Fallback>
                <p:oleObj name="Equation" r:id="rId3" imgW="157464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5128" y="3728720"/>
                        <a:ext cx="427355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846638" y="2655888"/>
          <a:ext cx="15557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6638" y="2655888"/>
                        <a:ext cx="15557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31609" y="3213036"/>
            <a:ext cx="844410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συνάρτησης μεταφοράς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040622" y="1955436"/>
          <a:ext cx="2722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" name="Equation" r:id="rId7" imgW="1002960" imgH="203040" progId="Equation.DSMT4">
                  <p:embed/>
                </p:oleObj>
              </mc:Choice>
              <mc:Fallback>
                <p:oleObj name="Equation" r:id="rId7" imgW="100296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0622" y="1955436"/>
                        <a:ext cx="2722562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958940" y="2687663"/>
          <a:ext cx="1081682" cy="48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" name="Equation" r:id="rId9" imgW="457200" imgH="203040" progId="Equation.DSMT4">
                  <p:embed/>
                </p:oleObj>
              </mc:Choice>
              <mc:Fallback>
                <p:oleObj name="Equation" r:id="rId9" imgW="45720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940" y="2687663"/>
                        <a:ext cx="1081682" cy="48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525184" y="2712154"/>
          <a:ext cx="892175" cy="40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0"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5184" y="2712154"/>
                        <a:ext cx="892175" cy="403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3679589" y="2765753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057416" y="4748491"/>
            <a:ext cx="1076701" cy="89506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411178" y="4819931"/>
            <a:ext cx="821534" cy="7394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35327" y="5206719"/>
            <a:ext cx="871537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3232712" y="5189677"/>
            <a:ext cx="82152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9" idx="4"/>
          </p:cNvCxnSpPr>
          <p:nvPr/>
        </p:nvCxnSpPr>
        <p:spPr>
          <a:xfrm flipV="1">
            <a:off x="1449152" y="5385312"/>
            <a:ext cx="0" cy="71227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21078" y="5219721"/>
            <a:ext cx="0" cy="89086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40156" y="6091135"/>
            <a:ext cx="3980922" cy="6453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84846" y="5028125"/>
            <a:ext cx="328612" cy="3571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stCxn id="29" idx="6"/>
          </p:cNvCxnSpPr>
          <p:nvPr/>
        </p:nvCxnSpPr>
        <p:spPr>
          <a:xfrm flipV="1">
            <a:off x="1613458" y="5206718"/>
            <a:ext cx="797719" cy="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87127" y="5206717"/>
            <a:ext cx="797719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216043" y="4930703"/>
            <a:ext cx="872622" cy="465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G(s)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85259" y="4938486"/>
            <a:ext cx="1366588" cy="465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41838" y="4744477"/>
            <a:ext cx="645318" cy="548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613457" y="5206506"/>
            <a:ext cx="797719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>
          <a:xfrm>
            <a:off x="1103849" y="5247629"/>
            <a:ext cx="645318" cy="548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5405438" y="4786313"/>
          <a:ext cx="511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05438" y="4786313"/>
                        <a:ext cx="5111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362325" y="4730750"/>
          <a:ext cx="57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62325" y="4730750"/>
                        <a:ext cx="571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Arrow 49"/>
          <p:cNvSpPr/>
          <p:nvPr/>
        </p:nvSpPr>
        <p:spPr>
          <a:xfrm>
            <a:off x="5704979" y="5383376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70643" y="4997450"/>
            <a:ext cx="304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ανάλυση ευστάθειας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γεωμετρικός τόπος ριζών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714" y="1217999"/>
            <a:ext cx="8444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Σκοπός ελέγχου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σταθεροποίηση τάσης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τιμή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9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Πειραματικά αποτελέσματα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" y="1309524"/>
            <a:ext cx="5049816" cy="2863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43300"/>
            <a:ext cx="4572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17" y="281163"/>
            <a:ext cx="8954783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Παράδειγμα: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buck-boost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46320" y="4331380"/>
            <a:ext cx="7999200" cy="179795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Υπολογίστε το μοντέλο μικρού σήματος για τον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DC/DC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ανύψωσης/υποβιβασμού τάσης 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buck-boost converter)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</a:p>
          <a:p>
            <a:pPr algn="just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Σχεδιάστε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ελεγκτή με εγγυημένη ευστάθεια κλειστού βρόχου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63" y="1300164"/>
            <a:ext cx="6058125" cy="2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17" y="281163"/>
            <a:ext cx="8954783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Μοντελοποίηση συστημάτων με πολλούς μετατροπείς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5160" y="1452913"/>
            <a:ext cx="7999200" cy="4666533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Ακολουθούμε την ίδια διαδικασία για τη μοντελοποίηση του καθενός μετατροπέα ξεχωριστά</a:t>
            </a:r>
          </a:p>
          <a:p>
            <a:pPr algn="just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Εφαρμόζουμε νόμους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Kirchhoff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για τη διασύνδεση τους </a:t>
            </a:r>
          </a:p>
          <a:p>
            <a:pPr algn="just"/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Ομοίως για τα φορτία</a:t>
            </a:r>
          </a:p>
          <a:p>
            <a:pPr algn="just"/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Περιπτώσεις μη γραμμικών φορτίων → πχ. φορτίο σταθερής ισχύος → πιθανό πρόβλημα αστάθειας (Γιατί?)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Τύποι μετατροπέων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0" y="1153479"/>
            <a:ext cx="7999200" cy="131309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Οι ηλεκτρονικοί μετατροπείς ισχύος είναι συσκευές οι οποίες μετατρέπουν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ισχύ και αντίστροφα ή αλλάζουν το πλάτος ή τη συχνότητα μιας τάσης ή ενός ρεύματος.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317694" y="3090863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658938" y="2799103"/>
            <a:ext cx="1471613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14518" y="3638551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35382" y="3087687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32206" y="3635375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819046" y="3087687"/>
            <a:ext cx="1241431" cy="5476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Wingdings"/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42057" y="3090863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83301" y="2799103"/>
            <a:ext cx="1471613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738881" y="3638551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59745" y="3087687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56569" y="3635375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243409" y="3087687"/>
            <a:ext cx="1241431" cy="5476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Wingdings"/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00050" y="2926103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0025" y="3361531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00050" y="3054977"/>
            <a:ext cx="771525" cy="578819"/>
          </a:xfrm>
          <a:custGeom>
            <a:avLst/>
            <a:gdLst>
              <a:gd name="connsiteX0" fmla="*/ 0 w 771525"/>
              <a:gd name="connsiteY0" fmla="*/ 307348 h 578819"/>
              <a:gd name="connsiteX1" fmla="*/ 171450 w 771525"/>
              <a:gd name="connsiteY1" fmla="*/ 7311 h 578819"/>
              <a:gd name="connsiteX2" fmla="*/ 385763 w 771525"/>
              <a:gd name="connsiteY2" fmla="*/ 578811 h 578819"/>
              <a:gd name="connsiteX3" fmla="*/ 628650 w 771525"/>
              <a:gd name="connsiteY3" fmla="*/ 21598 h 578819"/>
              <a:gd name="connsiteX4" fmla="*/ 771525 w 771525"/>
              <a:gd name="connsiteY4" fmla="*/ 321636 h 5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78819">
                <a:moveTo>
                  <a:pt x="0" y="307348"/>
                </a:moveTo>
                <a:cubicBezTo>
                  <a:pt x="53578" y="134707"/>
                  <a:pt x="107156" y="-37933"/>
                  <a:pt x="171450" y="7311"/>
                </a:cubicBezTo>
                <a:cubicBezTo>
                  <a:pt x="235744" y="52555"/>
                  <a:pt x="309563" y="576430"/>
                  <a:pt x="385763" y="578811"/>
                </a:cubicBezTo>
                <a:cubicBezTo>
                  <a:pt x="461963" y="581192"/>
                  <a:pt x="564357" y="64460"/>
                  <a:pt x="628650" y="21598"/>
                </a:cubicBezTo>
                <a:cubicBezTo>
                  <a:pt x="692943" y="-21264"/>
                  <a:pt x="732234" y="150186"/>
                  <a:pt x="771525" y="321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614088" y="2935175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14063" y="3370603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14088" y="3214687"/>
            <a:ext cx="686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071894" y="2944247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71869" y="3379675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71894" y="3223759"/>
            <a:ext cx="686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183227" y="2955134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983202" y="3390562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83227" y="3107646"/>
            <a:ext cx="686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511262" y="5130411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852506" y="4838651"/>
            <a:ext cx="1471613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508086" y="5678099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328950" y="5127235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325774" y="5674923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4012614" y="5127235"/>
            <a:ext cx="1241431" cy="5476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Wingdings"/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ac/ac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724659" y="5045981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24634" y="5481409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2724659" y="5174855"/>
            <a:ext cx="771525" cy="578819"/>
          </a:xfrm>
          <a:custGeom>
            <a:avLst/>
            <a:gdLst>
              <a:gd name="connsiteX0" fmla="*/ 0 w 771525"/>
              <a:gd name="connsiteY0" fmla="*/ 307348 h 578819"/>
              <a:gd name="connsiteX1" fmla="*/ 171450 w 771525"/>
              <a:gd name="connsiteY1" fmla="*/ 7311 h 578819"/>
              <a:gd name="connsiteX2" fmla="*/ 385763 w 771525"/>
              <a:gd name="connsiteY2" fmla="*/ 578811 h 578819"/>
              <a:gd name="connsiteX3" fmla="*/ 628650 w 771525"/>
              <a:gd name="connsiteY3" fmla="*/ 21598 h 578819"/>
              <a:gd name="connsiteX4" fmla="*/ 771525 w 771525"/>
              <a:gd name="connsiteY4" fmla="*/ 321636 h 5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78819">
                <a:moveTo>
                  <a:pt x="0" y="307348"/>
                </a:moveTo>
                <a:cubicBezTo>
                  <a:pt x="53578" y="134707"/>
                  <a:pt x="107156" y="-37933"/>
                  <a:pt x="171450" y="7311"/>
                </a:cubicBezTo>
                <a:cubicBezTo>
                  <a:pt x="235744" y="52555"/>
                  <a:pt x="309563" y="576430"/>
                  <a:pt x="385763" y="578811"/>
                </a:cubicBezTo>
                <a:cubicBezTo>
                  <a:pt x="461963" y="581192"/>
                  <a:pt x="564357" y="64460"/>
                  <a:pt x="628650" y="21598"/>
                </a:cubicBezTo>
                <a:cubicBezTo>
                  <a:pt x="692943" y="-21264"/>
                  <a:pt x="732234" y="150186"/>
                  <a:pt x="771525" y="321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812794" y="5084032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612769" y="5519460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5835680" y="5066249"/>
            <a:ext cx="391497" cy="870965"/>
          </a:xfrm>
          <a:custGeom>
            <a:avLst/>
            <a:gdLst>
              <a:gd name="connsiteX0" fmla="*/ 0 w 771525"/>
              <a:gd name="connsiteY0" fmla="*/ 307348 h 578819"/>
              <a:gd name="connsiteX1" fmla="*/ 171450 w 771525"/>
              <a:gd name="connsiteY1" fmla="*/ 7311 h 578819"/>
              <a:gd name="connsiteX2" fmla="*/ 385763 w 771525"/>
              <a:gd name="connsiteY2" fmla="*/ 578811 h 578819"/>
              <a:gd name="connsiteX3" fmla="*/ 628650 w 771525"/>
              <a:gd name="connsiteY3" fmla="*/ 21598 h 578819"/>
              <a:gd name="connsiteX4" fmla="*/ 771525 w 771525"/>
              <a:gd name="connsiteY4" fmla="*/ 321636 h 5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78819">
                <a:moveTo>
                  <a:pt x="0" y="307348"/>
                </a:moveTo>
                <a:cubicBezTo>
                  <a:pt x="53578" y="134707"/>
                  <a:pt x="107156" y="-37933"/>
                  <a:pt x="171450" y="7311"/>
                </a:cubicBezTo>
                <a:cubicBezTo>
                  <a:pt x="235744" y="52555"/>
                  <a:pt x="309563" y="576430"/>
                  <a:pt x="385763" y="578811"/>
                </a:cubicBezTo>
                <a:cubicBezTo>
                  <a:pt x="461963" y="581192"/>
                  <a:pt x="564357" y="64460"/>
                  <a:pt x="628650" y="21598"/>
                </a:cubicBezTo>
                <a:cubicBezTo>
                  <a:pt x="692943" y="-21264"/>
                  <a:pt x="732234" y="150186"/>
                  <a:pt x="771525" y="321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10800000">
            <a:off x="6213504" y="5091649"/>
            <a:ext cx="391497" cy="870965"/>
          </a:xfrm>
          <a:custGeom>
            <a:avLst/>
            <a:gdLst>
              <a:gd name="connsiteX0" fmla="*/ 0 w 771525"/>
              <a:gd name="connsiteY0" fmla="*/ 307348 h 578819"/>
              <a:gd name="connsiteX1" fmla="*/ 171450 w 771525"/>
              <a:gd name="connsiteY1" fmla="*/ 7311 h 578819"/>
              <a:gd name="connsiteX2" fmla="*/ 385763 w 771525"/>
              <a:gd name="connsiteY2" fmla="*/ 578811 h 578819"/>
              <a:gd name="connsiteX3" fmla="*/ 628650 w 771525"/>
              <a:gd name="connsiteY3" fmla="*/ 21598 h 578819"/>
              <a:gd name="connsiteX4" fmla="*/ 771525 w 771525"/>
              <a:gd name="connsiteY4" fmla="*/ 321636 h 5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78819">
                <a:moveTo>
                  <a:pt x="0" y="307348"/>
                </a:moveTo>
                <a:cubicBezTo>
                  <a:pt x="53578" y="134707"/>
                  <a:pt x="107156" y="-37933"/>
                  <a:pt x="171450" y="7311"/>
                </a:cubicBezTo>
                <a:cubicBezTo>
                  <a:pt x="235744" y="52555"/>
                  <a:pt x="309563" y="576430"/>
                  <a:pt x="385763" y="578811"/>
                </a:cubicBezTo>
                <a:cubicBezTo>
                  <a:pt x="461963" y="581192"/>
                  <a:pt x="564357" y="64460"/>
                  <a:pt x="628650" y="21598"/>
                </a:cubicBezTo>
                <a:cubicBezTo>
                  <a:pt x="692943" y="-21264"/>
                  <a:pt x="732234" y="150186"/>
                  <a:pt x="771525" y="321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8" grpId="0" animBg="1"/>
      <p:bldP spid="22" grpId="0"/>
      <p:bldP spid="32" grpId="0" animBg="1"/>
      <p:bldP spid="45" grpId="0" animBg="1"/>
      <p:bldP spid="49" grpId="0"/>
      <p:bldP spid="54" grpId="0" animBg="1"/>
      <p:bldP spid="60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Μη γραμμική δυναμική συμπεριφορά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160" y="1452913"/>
                <a:ext cx="7999200" cy="4666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 ΡΙ ελεγκτής σταθεροποίησης τάσης εγγυάται τοπική ευστάθεια γύρω από το σημείο ισορροπίας (για δεδομένο γραμμικό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Όμως το δυναμικό μοντέλο του μετατροπέα είναι μη γραμμικό!</a:t>
                </a: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Θα μελετήσουμε τη συμπεριφορά του συστήματος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DC/DC boost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μετατροπέα για:</a:t>
                </a: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τάσης εξόδου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ρεύματος εισόδου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60" y="1452913"/>
                <a:ext cx="7999200" cy="4666533"/>
              </a:xfrm>
              <a:blipFill>
                <a:blip r:embed="rId2"/>
                <a:stretch>
                  <a:fillRect l="-1142" t="-1697" r="-1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8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Μη γραμμική δυναμική συμπεριφορά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159" y="1452913"/>
                <a:ext cx="8137775" cy="5056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τάσης εξόδου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Εξαγωγή </a:t>
                </a:r>
                <a:r>
                  <a:rPr lang="en-GB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 dynamics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Παραγωγίζοντας τη δυναμική εξίσωση τάσης και αντικαθιστώντας την εξίσωση του ρεύματος, οδηγούμαστε στη διαφορική εξίσωση:</a:t>
                </a: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𝐿𝐶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(1−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𝐿𝐶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Τα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 dynamics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του συστήματος περιγράφουν τη σχέση εισόδου-εξόδου όταν θεωρήσουμε ότι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acc>
                      <m:accPr>
                        <m:chr m:val="̈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59" y="1452913"/>
                <a:ext cx="8137775" cy="5056100"/>
              </a:xfrm>
              <a:blipFill>
                <a:blip r:embed="rId2"/>
                <a:stretch>
                  <a:fillRect l="-1124" t="-1566" r="-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Μη γραμμική δυναμική συμπεριφορά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160" y="1179522"/>
                <a:ext cx="7999200" cy="55080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 dynamics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−(1−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Τα σημεία ισορροπίας είναι δύο: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έχει φυσική σημασία)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Λαμβάνοντας το φασικό διάγραμμα:</a:t>
                </a: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Παρατηρούμε ότι το επιθυμητό σημείο ισορροπίας είναι ασταθές! → </a:t>
                </a:r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σύστημα μη ελάχιστης φάσης</a:t>
                </a:r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60" y="1179522"/>
                <a:ext cx="7999200" cy="5508041"/>
              </a:xfrm>
              <a:blipFill>
                <a:blip r:embed="rId2"/>
                <a:stretch>
                  <a:fillRect l="-1142" t="-1438" b="-2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81" y="3757876"/>
            <a:ext cx="3770747" cy="20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Μη γραμμική δυναμική συμπεριφορά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160" y="1452913"/>
                <a:ext cx="7999200" cy="5056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ρεύματος εισόδου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Εξαγωγή </a:t>
                </a:r>
                <a:r>
                  <a:rPr lang="en-GB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 dynamics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acc>
                        <m:accPr>
                          <m:chr m:val="̇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𝐿𝐶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σταθεροποίηση στην τιμή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𝐶𝐸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το οποίο οδηγεί στα </a:t>
                </a:r>
                <a:r>
                  <a:rPr lang="el-GR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σημεία ισορροπίας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ad>
                      <m:radPr>
                        <m:degHide m:val="on"/>
                        <m:ctrlPr>
                          <a:rPr lang="el-G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𝑟𝑒𝑓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iii)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l-G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𝑟𝑒𝑓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60" y="1452913"/>
                <a:ext cx="7999200" cy="5056100"/>
              </a:xfrm>
              <a:blipFill>
                <a:blip r:embed="rId2"/>
                <a:stretch>
                  <a:fillRect l="-1142" t="-1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Μη γραμμική δυναμική συμπεριφορά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160" y="1452913"/>
                <a:ext cx="7999200" cy="5304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Από τα 3 σημεία ισορροπίας, αυτό που έχει φυσική σημασία είναι το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l-G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ad>
                      <m:radPr>
                        <m:degHide m:val="on"/>
                        <m:ctrlPr>
                          <a:rPr lang="el-G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𝑟𝑒𝑓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δεδομένου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(ανύψωση τάσης).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Το φασικό διάγραμμα γίνεται:</a:t>
                </a: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όπου παρατηρείται ότι το σημείο ισορροπίας είναι ευσταθές → </a:t>
                </a:r>
                <a:r>
                  <a:rPr lang="el-GR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σύστημα ελάχιστης φάσης</a:t>
                </a:r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160" y="1452913"/>
                <a:ext cx="7999200" cy="5304990"/>
              </a:xfrm>
              <a:blipFill>
                <a:blip r:embed="rId2"/>
                <a:stretch>
                  <a:fillRect l="-1142" t="-1493" b="-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66" y="3311132"/>
            <a:ext cx="3874026" cy="26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49" y="351502"/>
            <a:ext cx="836502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διαμέσου του ρεύματος εισόδου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5160" y="1452913"/>
            <a:ext cx="7999200" cy="23129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την προηγούμενη ανάλυση, γίνεται κατανοητό ότι είναι προτιμότερο να ελέγξουμε το ρεύμα εισόδου του μετατροπέα για την εγγύηση ευστάθειας του μη γραμμικού συστήματος.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Ωστόσο, συνήθως επιθυμούμε σταθεροποίησης τάσης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εξόδου (ή λειτουργία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MPPT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φωτοβολταϊκά)</a:t>
            </a: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134" y="3964357"/>
            <a:ext cx="7999200" cy="53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Σειριακός ελεγκτής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5811" y="4934514"/>
            <a:ext cx="1552857" cy="9306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PI </a:t>
            </a:r>
            <a:r>
              <a:rPr lang="el-GR" dirty="0" smtClean="0">
                <a:solidFill>
                  <a:schemeClr val="tx1"/>
                </a:solidFill>
              </a:rPr>
              <a:t>Ελεγκτής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0446" y="4934514"/>
            <a:ext cx="1552857" cy="9306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PI </a:t>
            </a:r>
            <a:r>
              <a:rPr lang="el-GR" dirty="0" smtClean="0">
                <a:solidFill>
                  <a:schemeClr val="tx1"/>
                </a:solidFill>
              </a:rPr>
              <a:t>Ελεγκτής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09123" y="5205047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6" idx="4"/>
          </p:cNvCxnSpPr>
          <p:nvPr/>
        </p:nvCxnSpPr>
        <p:spPr>
          <a:xfrm flipV="1">
            <a:off x="1712022" y="5589203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7734" y="5391263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1"/>
          </p:cNvCxnSpPr>
          <p:nvPr/>
        </p:nvCxnSpPr>
        <p:spPr>
          <a:xfrm>
            <a:off x="1914922" y="5399830"/>
            <a:ext cx="7308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26657" y="5207302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endCxn id="15" idx="4"/>
          </p:cNvCxnSpPr>
          <p:nvPr/>
        </p:nvCxnSpPr>
        <p:spPr>
          <a:xfrm flipV="1">
            <a:off x="4929556" y="5591458"/>
            <a:ext cx="1" cy="6709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15" idx="2"/>
          </p:cNvCxnSpPr>
          <p:nvPr/>
        </p:nvCxnSpPr>
        <p:spPr>
          <a:xfrm flipV="1">
            <a:off x="4198668" y="5399380"/>
            <a:ext cx="527989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1"/>
          </p:cNvCxnSpPr>
          <p:nvPr/>
        </p:nvCxnSpPr>
        <p:spPr>
          <a:xfrm>
            <a:off x="5132456" y="5391263"/>
            <a:ext cx="527990" cy="8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213303" y="5399380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9800" y="6220214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00" y="6220214"/>
                <a:ext cx="3186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8667" y="4975332"/>
                <a:ext cx="60747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67" y="4975332"/>
                <a:ext cx="607474" cy="391582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4755" y="4926204"/>
                <a:ext cx="65652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5" y="4926204"/>
                <a:ext cx="656526" cy="39158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09123" y="6260124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23" y="6260124"/>
                <a:ext cx="3693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63871" y="5010503"/>
                <a:ext cx="37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871" y="5010503"/>
                <a:ext cx="370421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16242" y="5499118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2" y="5499118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97757" y="5551488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57" y="5551488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6" grpId="0" animBg="1"/>
      <p:bldP spid="1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ελέγχου ρεύματος (εσωτερικού βρόχου)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17867"/>
          </a:xfrm>
        </p:spPr>
        <p:txBody>
          <a:bodyPr/>
          <a:lstStyle/>
          <a:p>
            <a:r>
              <a:rPr lang="el-GR" dirty="0" smtClean="0"/>
              <a:t>Έστω το αυτόνομο Φ/Β σύστημα που φαίνεται παρακάτω: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2" y="2157328"/>
            <a:ext cx="5133907" cy="2131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75574" y="4288816"/>
                <a:ext cx="7886700" cy="2506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dirty="0" smtClean="0"/>
                  <a:t>Η δυναμική εξίσωση που περιγράφει τη δυναμική συμπεριφορά του ρεύματος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του Φ/Β συστήματος είναι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l-GR" dirty="0" smtClean="0"/>
                  <a:t>Εισάγωντας τη νέα μεταβλητή ελέγχου: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l-GR" dirty="0" smtClean="0"/>
                  <a:t>Η διαφορική εξίσωση του ρεύματος γίνεται: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4" y="4288816"/>
                <a:ext cx="7886700" cy="2506216"/>
              </a:xfrm>
              <a:prstGeom prst="rect">
                <a:avLst/>
              </a:prstGeom>
              <a:blipFill>
                <a:blip r:embed="rId3"/>
                <a:stretch>
                  <a:fillRect l="-927" t="-2920" r="-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1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ελέγχου ρεύματος (εσωτερικού βρόχου)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Παίρνοντας μετασχηματισμό </a:t>
                </a:r>
                <a:r>
                  <a:rPr lang="en-GB" dirty="0" smtClean="0"/>
                  <a:t>Laplace, </a:t>
                </a:r>
                <a:r>
                  <a:rPr lang="el-GR" dirty="0" smtClean="0"/>
                  <a:t>καταλήγουμε στο σύστημα: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l-GR" dirty="0" smtClean="0"/>
                  <a:t>Σχεδιάζουμε </a:t>
                </a:r>
                <a:r>
                  <a:rPr lang="en-GB" dirty="0" smtClean="0"/>
                  <a:t>PI </a:t>
                </a:r>
                <a:r>
                  <a:rPr lang="el-GR" dirty="0" smtClean="0"/>
                  <a:t>ελεγκτή σταθεροποίησης ρεύματος ως εξής: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l-GR" dirty="0" smtClean="0"/>
                  <a:t>Αντικαθιστώντας στην πιο πάνω σχέση</a:t>
                </a:r>
                <a:r>
                  <a:rPr lang="en-GB" dirty="0" smtClean="0"/>
                  <a:t> </a:t>
                </a:r>
                <a:r>
                  <a:rPr lang="el-GR" dirty="0" smtClean="0"/>
                  <a:t>και κάνοντας πράξεις, καταλήγουμε στο σύστημα κλειστού βρόχου: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l-GR" dirty="0" smtClean="0"/>
                  <a:t>Επιλέγοντας τα κέρδη των ελεγκτών ως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   </a:t>
                </a:r>
                <a:r>
                  <a:rPr lang="el-GR" dirty="0" smtClean="0"/>
                  <a:t>και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/>
              </a:p>
              <a:p>
                <a:pPr marL="0" indent="0" algn="just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είναι η επιθυμητή σταθερά χρόνου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927" t="-1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44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ελέγχου ρεύματος (εσωτερικού βρόχου)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Τότε </a:t>
                </a:r>
                <a:r>
                  <a:rPr lang="el-GR" dirty="0"/>
                  <a:t>το σύστημα κλειστού βρόχου γίνεται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r>
                  <a:rPr lang="el-GR" dirty="0" smtClean="0"/>
                  <a:t>Επομένως η πραγματική είσοδος ελέγχου είναι το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το οποίο παίρνει τη μορφή</a:t>
                </a:r>
                <a:r>
                  <a:rPr lang="en-GB" dirty="0" smtClean="0"/>
                  <a:t> </a:t>
                </a:r>
                <a:r>
                  <a:rPr lang="el-GR" dirty="0" smtClean="0"/>
                  <a:t>στο πεδίο του χρόνου: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</m:sSub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𝑃𝑉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𝑃𝑉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927" t="-1332" r="-1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309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εξωτερικού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1</a:t>
                </a:r>
                <a:r>
                  <a:rPr lang="el-GR" b="1" baseline="30000" dirty="0" smtClean="0"/>
                  <a:t>η</a:t>
                </a:r>
                <a:r>
                  <a:rPr lang="el-GR" b="1" dirty="0" smtClean="0"/>
                  <a:t> περίπτωση</a:t>
                </a:r>
                <a:r>
                  <a:rPr lang="el-GR" dirty="0" smtClean="0"/>
                  <a:t>: </a:t>
                </a:r>
                <a:r>
                  <a:rPr lang="en-GB" dirty="0" smtClean="0"/>
                  <a:t>Maximum Power Point Tracking (MPPT) </a:t>
                </a:r>
                <a:r>
                  <a:rPr lang="el-GR" dirty="0" smtClean="0"/>
                  <a:t>για Φ/Β σύστημα</a:t>
                </a:r>
              </a:p>
              <a:p>
                <a:r>
                  <a:rPr lang="el-GR" dirty="0"/>
                  <a:t>Για την εύρεση της κατάλληλης τιμής αναφοράς του ρεύματος ΙPV που </a:t>
                </a:r>
                <a:r>
                  <a:rPr lang="el-GR" dirty="0" smtClean="0"/>
                  <a:t>θα οδηγήσει </a:t>
                </a:r>
                <a:r>
                  <a:rPr lang="el-GR" dirty="0"/>
                  <a:t>το Φ/Β σύστημα στο MPP μπορούμε να αξιοποιήσουμε τη </a:t>
                </a:r>
                <a:r>
                  <a:rPr lang="el-GR" dirty="0" smtClean="0"/>
                  <a:t>μέθοδο Διαταραχής </a:t>
                </a:r>
                <a:r>
                  <a:rPr lang="el-GR" dirty="0"/>
                  <a:t>και Παρατήρησης (Perturb and Observe Method, P&amp;O</a:t>
                </a:r>
                <a:r>
                  <a:rPr lang="el-GR" dirty="0" smtClean="0"/>
                  <a:t>).</a:t>
                </a:r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μέθοδος P&amp;O μεταβάλλει περιοδικά (αυξάνοντας ή ελαττώνοντας) το ρεύμα </a:t>
                </a:r>
                <a:r>
                  <a:rPr lang="el-GR" dirty="0" smtClean="0"/>
                  <a:t>του φωτοβολταϊκου </a:t>
                </a:r>
                <a:r>
                  <a:rPr lang="el-GR" dirty="0"/>
                  <a:t>πλαισίου και συγκρίνει στη συνέχεια την παραγόμενη </a:t>
                </a:r>
                <a:r>
                  <a:rPr lang="el-GR" dirty="0" smtClean="0"/>
                  <a:t>ηλεκτρική ισχύ </a:t>
                </a:r>
                <a:r>
                  <a:rPr lang="el-GR" dirty="0"/>
                  <a:t>με αυτήν της προηγούμενης περιόδου. Εάν με την μεταβολή του ρεύματος </a:t>
                </a:r>
                <a:r>
                  <a:rPr lang="el-GR" dirty="0" smtClean="0"/>
                  <a:t>η παρεχόμενη </a:t>
                </a:r>
                <a:r>
                  <a:rPr lang="el-GR" dirty="0"/>
                  <a:t>ισχύς αυξήθηκε, η μέθοδος συνεχίζει να μεταβάλλει το ρεύμα κατά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𝑑𝐼</m:t>
                    </m:r>
                  </m:oMath>
                </a14:m>
                <a:r>
                  <a:rPr lang="el-GR" dirty="0" smtClean="0"/>
                  <a:t> προς </a:t>
                </a:r>
                <a:r>
                  <a:rPr lang="el-GR" dirty="0"/>
                  <a:t>την ίδια κατεύθυνση. Διαφορετικά η μέθοδος μεταβάλλει το ρεύμα προς </a:t>
                </a:r>
                <a:r>
                  <a:rPr lang="el-GR" dirty="0" smtClean="0"/>
                  <a:t>την αντίθετη </a:t>
                </a:r>
                <a:r>
                  <a:rPr lang="el-GR" dirty="0"/>
                  <a:t>κατεύθυνση κατά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𝑑𝐼</m:t>
                    </m:r>
                  </m:oMath>
                </a14:m>
                <a:r>
                  <a:rPr lang="el-GR" dirty="0"/>
                  <a:t>. Στην επόμενη περίοδο επαναλαμβάνεται ο </a:t>
                </a:r>
                <a:r>
                  <a:rPr lang="el-GR" dirty="0" smtClean="0"/>
                  <a:t>ίδιος αλγόριθμος.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 r="-1236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8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3" y="2484290"/>
            <a:ext cx="5036637" cy="4373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Τύποι μετατροπέων ισχύος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42" y="1020425"/>
            <a:ext cx="7999200" cy="13130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Οι μετατροπείς ισχύος αποτελούν απαραίτητες μονάδες στα μοντέρνα συστήματα ηλεκτρικής ενέργειας για την ενσωμάτωση ανανεώσιμων πηγών ενέργειας, μονάδων αποθήκευσης και φορτίων στο δίκτυο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0" y="2427965"/>
            <a:ext cx="4487642" cy="384424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μετατροπείς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ανορθωτές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αντιστροφείς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dc/dc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μετατροπείς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l-GR" sz="21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νύψωσης τάσης (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boost converter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l-GR" sz="2100" i="1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ποβιβασμού τάσης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buck converter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ανύψωσης/υποβιβασμού τάσης (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buck-boost converter</a:t>
            </a:r>
            <a:r>
              <a:rPr lang="el-G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εξωτερικού ελέγχου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65" y="1379813"/>
            <a:ext cx="7483033" cy="53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8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εξωτερικού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2</a:t>
                </a:r>
                <a:r>
                  <a:rPr lang="el-GR" b="1" baseline="30000" dirty="0" smtClean="0"/>
                  <a:t>η</a:t>
                </a:r>
                <a:r>
                  <a:rPr lang="el-GR" b="1" dirty="0" smtClean="0"/>
                  <a:t> περίπτωση</a:t>
                </a:r>
                <a:r>
                  <a:rPr lang="el-GR" dirty="0" smtClean="0"/>
                  <a:t>: Σταθεροποίηση τάσης εξόδου/φορτίου (πχ. περίπτωση τροφοδοσίας του μετατροπέα-φορτίου από μπαταρία)</a:t>
                </a:r>
              </a:p>
              <a:p>
                <a:r>
                  <a:rPr lang="el-GR" dirty="0" smtClean="0"/>
                  <a:t>Χρησιμοποιώντας μικρή σταθερά χρόνου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στον εσωτερικό βρόχο ελέγχου ρεύματος, 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σταθεροποιείται γρήγορα στο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. </a:t>
                </a:r>
                <a:r>
                  <a:rPr lang="el-GR" dirty="0" smtClean="0"/>
                  <a:t>Υπό αυτή την προϋπόθεση</a:t>
                </a:r>
                <a:r>
                  <a:rPr lang="en-GB" dirty="0" smtClean="0"/>
                  <a:t>, </a:t>
                </a:r>
                <a:r>
                  <a:rPr lang="el-GR" dirty="0" smtClean="0"/>
                  <a:t>και αγνοώντας την μικρή αντίσταση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της επαγωγής, η δυναμική εξίσωση τάσης εξόδου του μετατροπέα γίνεται: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Ορίζοντας τώρα σαν νέα είσοδο ελέγχου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l-GR" dirty="0" smtClean="0"/>
                  <a:t>Η δυναμική εξίσωση της τάσης εξόδου γίνεται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  <a:blipFill>
                <a:blip r:embed="rId2"/>
                <a:stretch>
                  <a:fillRect l="-927" t="-1317" r="-1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487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εξωτερικού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Παίρνοντας μετασχηματισμό </a:t>
                </a:r>
                <a:r>
                  <a:rPr lang="en-GB" dirty="0"/>
                  <a:t>Laplace, </a:t>
                </a:r>
                <a:r>
                  <a:rPr lang="el-GR" dirty="0"/>
                  <a:t>καταλήγουμε στο σύστημα: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l-GR" dirty="0"/>
                  <a:t>Σχεδιάζουμε </a:t>
                </a:r>
                <a:r>
                  <a:rPr lang="en-GB" dirty="0"/>
                  <a:t>PI </a:t>
                </a:r>
                <a:r>
                  <a:rPr lang="el-GR" dirty="0"/>
                  <a:t>ελεγκτή σταθεροποίησης ρεύματος ως εξής: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l-GR" dirty="0"/>
                  <a:t>Αντικαθιστώντας στην πιο πάνω σχέση</a:t>
                </a:r>
                <a:r>
                  <a:rPr lang="en-GB" dirty="0"/>
                  <a:t> </a:t>
                </a:r>
                <a:r>
                  <a:rPr lang="el-GR" dirty="0"/>
                  <a:t>και κάνοντας πράξεις, καταλήγουμε στο σύστημα κλειστού βρόχου: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l-GR" dirty="0"/>
                  <a:t>Επιλέγοντας τα κέρδη των ελεγκτών ως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   </a:t>
                </a:r>
                <a:r>
                  <a:rPr lang="el-GR" dirty="0"/>
                  <a:t>και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l-GR" dirty="0"/>
                  <a:t>ό</a:t>
                </a:r>
                <a:r>
                  <a:rPr lang="el-GR" dirty="0"/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l-GR" dirty="0"/>
                  <a:t>είναι η επιθυμητή σταθερά χρόνου</a:t>
                </a:r>
                <a:r>
                  <a:rPr lang="en-GB" dirty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  <a:blipFill>
                <a:blip r:embed="rId2"/>
                <a:stretch>
                  <a:fillRect l="-696" t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627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εξωτερικού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Για να επιβεβαιώσουμε την υπόθεση ότι ο εσωτερικός βρόχος ελέγχου σταθεροποιεί το ρεύμα αρκετά γρηγορότερα από τον εξωτερικό βρόχο τάσης, πρέπει να 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(</a:t>
                </a:r>
                <a:r>
                  <a:rPr lang="el-GR" dirty="0" smtClean="0"/>
                  <a:t>τουλάχιστον 10 φορές μεγαλύτερη σταθερά χρόνου)</a:t>
                </a:r>
                <a:endParaRPr lang="en-GB" dirty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pPr marL="0" indent="0" algn="just">
                  <a:buNone/>
                </a:pPr>
                <a:r>
                  <a:rPr lang="el-GR" dirty="0"/>
                  <a:t>Τότε </a:t>
                </a:r>
                <a:r>
                  <a:rPr lang="el-GR" dirty="0"/>
                  <a:t>το σύστημα κλειστού βρόχου γίνεται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  <a:p>
                <a:r>
                  <a:rPr lang="el-GR" dirty="0"/>
                  <a:t>Επομένως η ε</a:t>
                </a:r>
                <a:r>
                  <a:rPr lang="el-GR" dirty="0" smtClean="0"/>
                  <a:t>ίσοδος </a:t>
                </a:r>
                <a:r>
                  <a:rPr lang="el-GR" dirty="0"/>
                  <a:t>ελέγχου </a:t>
                </a:r>
                <a:r>
                  <a:rPr lang="el-GR" dirty="0" smtClean="0"/>
                  <a:t>για τον ελεγκτή ρεύματος είναι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l-GR" dirty="0"/>
                  <a:t>το οποίο παίρνει τη μορφή</a:t>
                </a:r>
                <a:r>
                  <a:rPr lang="en-GB" dirty="0"/>
                  <a:t> </a:t>
                </a:r>
                <a:r>
                  <a:rPr lang="el-GR" dirty="0"/>
                  <a:t>στο πεδίο του χρόνου: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89867"/>
              </a:xfrm>
              <a:blipFill>
                <a:blip r:embed="rId2"/>
                <a:stretch>
                  <a:fillRect l="-927" t="-1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38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για το σπίτι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βάση το δυναμικό μοντέλο του </a:t>
            </a:r>
            <a:r>
              <a:rPr lang="en-GB" dirty="0" smtClean="0"/>
              <a:t>DC/DC buck-boost converter </a:t>
            </a:r>
            <a:r>
              <a:rPr lang="el-GR" dirty="0" smtClean="0"/>
              <a:t>ή του </a:t>
            </a:r>
            <a:r>
              <a:rPr lang="en-GB" dirty="0" smtClean="0"/>
              <a:t>DC/DC buck converter, </a:t>
            </a:r>
            <a:r>
              <a:rPr lang="el-GR" dirty="0" smtClean="0"/>
              <a:t>σχεδιάστε εσωτερικό έλεγχο ρεύματος και εξωτερικό έλεγχο τάσης.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6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Ανάγκη για δυναμικό μοντέλο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0" y="4090451"/>
            <a:ext cx="7999200" cy="176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Ανάγκη για σχεδιασμό κατάλληλου νόμου ελέγχου → </a:t>
            </a:r>
          </a:p>
          <a:p>
            <a:pPr marL="0" indent="0">
              <a:buNone/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Πώς θα επιλέξουμε τον κατάλληλο ελεγκτή ή τα κατάλληλα κέρδη ενός τυπικού ελεγκτή (πχ. ΡΙ ελεγκτή)?</a:t>
            </a: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320" y="1368895"/>
            <a:ext cx="7999200" cy="115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Πως μπορούμε να ελέγξουμε την τάση/ρεύμα εξόδου ενός μετατροπέα?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6320" y="2749154"/>
            <a:ext cx="7999200" cy="115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Μέσω των διακοπτικών στοιχείων →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μεταβάλλοντας τον λόγο κατάτμησης 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320" y="6043153"/>
            <a:ext cx="7999200" cy="81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Χρειαζόμαστε ένα μαθηματικό μοντέλο που να περιγράφει τη δυναμική συμπεριφορά των μετατροπέων ισχύος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9" y="210825"/>
            <a:ext cx="8385625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Παράδειγμα: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0" y="4386263"/>
            <a:ext cx="7999200" cy="2271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duty ratio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87" y="4042700"/>
            <a:ext cx="4996058" cy="236725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24050" y="4521201"/>
          <a:ext cx="111085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4050" y="4521201"/>
                        <a:ext cx="1110852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82141" y="5000625"/>
          <a:ext cx="17287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6" imgW="888840" imgH="393480" progId="Equation.DSMT4">
                  <p:embed/>
                </p:oleObj>
              </mc:Choice>
              <mc:Fallback>
                <p:oleObj name="Equation" r:id="rId6" imgW="8888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2141" y="5000625"/>
                        <a:ext cx="17287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876" y="1213215"/>
            <a:ext cx="5986799" cy="25814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5870" y="6145281"/>
            <a:ext cx="4356075" cy="712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pulse width modulation (PWM)</a:t>
            </a:r>
          </a:p>
        </p:txBody>
      </p:sp>
    </p:spTree>
    <p:extLst>
      <p:ext uri="{BB962C8B-B14F-4D97-AF65-F5344CB8AC3E}">
        <p14:creationId xmlns:p14="http://schemas.microsoft.com/office/powerpoint/2010/main" val="3315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87" y="257299"/>
            <a:ext cx="8532752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71" y="4003253"/>
            <a:ext cx="6664690" cy="7473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Χρησιμοποιώντας νόμους του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Kirchhoff: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04900" y="5392738"/>
          <a:ext cx="7905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900" y="5392738"/>
                        <a:ext cx="790575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54600" y="4825206"/>
          <a:ext cx="16764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5" imgW="863280" imgH="838080" progId="Equation.DSMT4">
                  <p:embed/>
                </p:oleObj>
              </mc:Choice>
              <mc:Fallback>
                <p:oleObj name="Equation" r:id="rId5" imgW="863280" imgH="8380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4600" y="4825206"/>
                        <a:ext cx="1676400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1993900" y="4751388"/>
            <a:ext cx="246976" cy="16287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52963" y="5392738"/>
          <a:ext cx="7413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2963" y="5392738"/>
                        <a:ext cx="74136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951538" y="4824413"/>
          <a:ext cx="1528762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9" imgW="787320" imgH="838080" progId="Equation.DSMT4">
                  <p:embed/>
                </p:oleObj>
              </mc:Choice>
              <mc:Fallback>
                <p:oleObj name="Equation" r:id="rId9" imgW="787320" imgH="838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1538" y="4824413"/>
                        <a:ext cx="1528762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Brace 14"/>
          <p:cNvSpPr/>
          <p:nvPr/>
        </p:nvSpPr>
        <p:spPr>
          <a:xfrm>
            <a:off x="5518468" y="4750595"/>
            <a:ext cx="246976" cy="16287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2876" y="1213215"/>
            <a:ext cx="5986799" cy="25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96851" y="4138242"/>
            <a:ext cx="2827720" cy="74734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024571" y="4071196"/>
          <a:ext cx="239236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3" imgW="1231560" imgH="838080" progId="Equation.DSMT4">
                  <p:embed/>
                </p:oleObj>
              </mc:Choice>
              <mc:Fallback>
                <p:oleObj name="Equation" r:id="rId3" imgW="1231560" imgH="8380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4571" y="4071196"/>
                        <a:ext cx="2392363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876" y="1213215"/>
            <a:ext cx="5986799" cy="2581464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96850" y="5602817"/>
            <a:ext cx="3125675" cy="74734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διάνυσμα κατάστασης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30524"/>
              </p:ext>
            </p:extLst>
          </p:nvPr>
        </p:nvGraphicFramePr>
        <p:xfrm>
          <a:off x="3216227" y="5681979"/>
          <a:ext cx="13319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6" imgW="685800" imgH="279360" progId="Equation.DSMT4">
                  <p:embed/>
                </p:oleObj>
              </mc:Choice>
              <mc:Fallback>
                <p:oleObj name="Equation" r:id="rId6" imgW="68580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6227" y="5681979"/>
                        <a:ext cx="13319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87023"/>
              </p:ext>
            </p:extLst>
          </p:nvPr>
        </p:nvGraphicFramePr>
        <p:xfrm>
          <a:off x="2808815" y="6388036"/>
          <a:ext cx="2460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08815" y="6388036"/>
                        <a:ext cx="246063" cy="2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196850" y="6172003"/>
            <a:ext cx="2654562" cy="74734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400" smtClean="0">
                <a:latin typeface="Arial" panose="020B0604020202020204" pitchFamily="34" charset="0"/>
                <a:cs typeface="Arial" panose="020B0604020202020204" pitchFamily="34" charset="0"/>
              </a:rPr>
              <a:t>εταβλητή ελέγχου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5822511" y="4393566"/>
            <a:ext cx="433388" cy="2106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399278" y="4463890"/>
            <a:ext cx="2827720" cy="89651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γραμμικό διακοπτικό μοντέλο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553853" y="5360405"/>
          <a:ext cx="20716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0" imgW="1066680" imgH="203040" progId="Equation.DSMT4">
                  <p:embed/>
                </p:oleObj>
              </mc:Choice>
              <mc:Fallback>
                <p:oleObj name="Equation" r:id="rId10" imgW="106668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53853" y="5360405"/>
                        <a:ext cx="20716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86587" y="257299"/>
            <a:ext cx="8532752" cy="658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 </a:t>
            </a:r>
            <a:r>
              <a:rPr lang="en-GB" sz="3200" smtClean="0">
                <a:latin typeface="Arial" panose="020B0604020202020204" pitchFamily="34" charset="0"/>
                <a:cs typeface="Arial" panose="020B0604020202020204" pitchFamily="34" charset="0"/>
              </a:rPr>
              <a:t>DC/DC boost </a:t>
            </a:r>
            <a:r>
              <a:rPr lang="el-GR" sz="320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μέσης τιμής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722" y="4704244"/>
            <a:ext cx="8701278" cy="89037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Ας θεωρήσουμε το διακοπτικό μη γραμμικό σύστημα μιας εισόδου-μιας εξόδου: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812833" y="4088199"/>
          <a:ext cx="1396096" cy="5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2833" y="4088199"/>
                        <a:ext cx="1396096" cy="57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903413" y="5773166"/>
          <a:ext cx="52149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5" imgW="2692080" imgH="507960" progId="Equation.DSMT4">
                  <p:embed/>
                </p:oleObj>
              </mc:Choice>
              <mc:Fallback>
                <p:oleObj name="Equation" r:id="rId5" imgW="2692080" imgH="5079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3413" y="5773166"/>
                        <a:ext cx="5214937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483085" y="5293341"/>
          <a:ext cx="20716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3085" y="5293341"/>
                        <a:ext cx="20716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261912" y="3435827"/>
            <a:ext cx="6808902" cy="74734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          μοντέλο συνεχούς χρόνου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0457" y="865390"/>
            <a:ext cx="8597680" cy="97347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Σκοπός ελέγχου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σταθεροποίηση της τάσης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ή του ρεύματος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σε μια σταθερή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μέση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τιμή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21890" y="3643049"/>
            <a:ext cx="628651" cy="29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36873" y="1848851"/>
            <a:ext cx="25064" cy="1189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61912" y="2739100"/>
            <a:ext cx="2718136" cy="9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61937" y="2284734"/>
            <a:ext cx="2346756" cy="128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36873" y="2101514"/>
            <a:ext cx="701989" cy="3277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35425" y="2098338"/>
            <a:ext cx="701989" cy="3277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61844" y="1844339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25380" y="1855451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30228" y="1868147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639571" y="1881874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80633" y="171453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3905150" y="270694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1536024" y="2761880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u=1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2603062" y="2750866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u=1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045495" y="2772992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u=0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3163234" y="2753435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u=0</a:t>
            </a:r>
            <a:endParaRPr lang="en-GB" dirty="0"/>
          </a:p>
        </p:txBody>
      </p:sp>
      <p:sp>
        <p:nvSpPr>
          <p:cNvPr id="52" name="Right Brace 51"/>
          <p:cNvSpPr/>
          <p:nvPr/>
        </p:nvSpPr>
        <p:spPr>
          <a:xfrm rot="5400000">
            <a:off x="1893326" y="2686334"/>
            <a:ext cx="203225" cy="10533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832780" y="3316055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275544" y="1902411"/>
            <a:ext cx="25064" cy="1189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100583" y="2792660"/>
            <a:ext cx="2718136" cy="9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00608" y="2338294"/>
            <a:ext cx="2346756" cy="128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971939" y="1897899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64051" y="1909011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026035" y="1921707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449667" y="1991528"/>
            <a:ext cx="1" cy="11421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19304" y="176809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7743821" y="276050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5374695" y="2815440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u=1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6441733" y="2804426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u=1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5884166" y="2826552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u=0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6960717" y="2807109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u=0</a:t>
            </a:r>
            <a:endParaRPr lang="en-GB" dirty="0"/>
          </a:p>
        </p:txBody>
      </p:sp>
      <p:sp>
        <p:nvSpPr>
          <p:cNvPr id="71" name="Right Brace 70"/>
          <p:cNvSpPr/>
          <p:nvPr/>
        </p:nvSpPr>
        <p:spPr>
          <a:xfrm rot="5400000">
            <a:off x="5731997" y="2739894"/>
            <a:ext cx="203225" cy="10533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671451" y="3369615"/>
            <a:ext cx="63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dirty="0"/>
          </a:p>
        </p:txBody>
      </p:sp>
      <p:sp>
        <p:nvSpPr>
          <p:cNvPr id="73" name="Arc 72"/>
          <p:cNvSpPr/>
          <p:nvPr/>
        </p:nvSpPr>
        <p:spPr>
          <a:xfrm rot="10800000">
            <a:off x="5297894" y="1799891"/>
            <a:ext cx="1347373" cy="66746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 rot="10800000">
            <a:off x="6366278" y="1825291"/>
            <a:ext cx="1347373" cy="66746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974165" y="2185402"/>
            <a:ext cx="417109" cy="281957"/>
          </a:xfrm>
          <a:custGeom>
            <a:avLst/>
            <a:gdLst>
              <a:gd name="connsiteX0" fmla="*/ 0 w 457200"/>
              <a:gd name="connsiteY0" fmla="*/ 234099 h 234099"/>
              <a:gd name="connsiteX1" fmla="*/ 228600 w 457200"/>
              <a:gd name="connsiteY1" fmla="*/ 62649 h 234099"/>
              <a:gd name="connsiteX2" fmla="*/ 400050 w 457200"/>
              <a:gd name="connsiteY2" fmla="*/ 5499 h 234099"/>
              <a:gd name="connsiteX3" fmla="*/ 457200 w 457200"/>
              <a:gd name="connsiteY3" fmla="*/ 5499 h 2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34099">
                <a:moveTo>
                  <a:pt x="0" y="234099"/>
                </a:moveTo>
                <a:cubicBezTo>
                  <a:pt x="80962" y="167424"/>
                  <a:pt x="161925" y="100749"/>
                  <a:pt x="228600" y="62649"/>
                </a:cubicBezTo>
                <a:cubicBezTo>
                  <a:pt x="295275" y="24549"/>
                  <a:pt x="361950" y="15024"/>
                  <a:pt x="400050" y="5499"/>
                </a:cubicBezTo>
                <a:cubicBezTo>
                  <a:pt x="438150" y="-4026"/>
                  <a:pt x="447675" y="736"/>
                  <a:pt x="457200" y="549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15284922">
            <a:off x="2127410" y="2101015"/>
            <a:ext cx="445968" cy="313788"/>
          </a:xfrm>
          <a:custGeom>
            <a:avLst/>
            <a:gdLst>
              <a:gd name="connsiteX0" fmla="*/ 0 w 457200"/>
              <a:gd name="connsiteY0" fmla="*/ 234099 h 234099"/>
              <a:gd name="connsiteX1" fmla="*/ 228600 w 457200"/>
              <a:gd name="connsiteY1" fmla="*/ 62649 h 234099"/>
              <a:gd name="connsiteX2" fmla="*/ 400050 w 457200"/>
              <a:gd name="connsiteY2" fmla="*/ 5499 h 234099"/>
              <a:gd name="connsiteX3" fmla="*/ 457200 w 457200"/>
              <a:gd name="connsiteY3" fmla="*/ 5499 h 2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34099">
                <a:moveTo>
                  <a:pt x="0" y="234099"/>
                </a:moveTo>
                <a:cubicBezTo>
                  <a:pt x="80962" y="167424"/>
                  <a:pt x="161925" y="100749"/>
                  <a:pt x="228600" y="62649"/>
                </a:cubicBezTo>
                <a:cubicBezTo>
                  <a:pt x="295275" y="24549"/>
                  <a:pt x="361950" y="15024"/>
                  <a:pt x="400050" y="5499"/>
                </a:cubicBezTo>
                <a:cubicBezTo>
                  <a:pt x="438150" y="-4026"/>
                  <a:pt x="447675" y="736"/>
                  <a:pt x="457200" y="549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7044141" y="2210802"/>
            <a:ext cx="417109" cy="281957"/>
          </a:xfrm>
          <a:custGeom>
            <a:avLst/>
            <a:gdLst>
              <a:gd name="connsiteX0" fmla="*/ 0 w 457200"/>
              <a:gd name="connsiteY0" fmla="*/ 234099 h 234099"/>
              <a:gd name="connsiteX1" fmla="*/ 228600 w 457200"/>
              <a:gd name="connsiteY1" fmla="*/ 62649 h 234099"/>
              <a:gd name="connsiteX2" fmla="*/ 400050 w 457200"/>
              <a:gd name="connsiteY2" fmla="*/ 5499 h 234099"/>
              <a:gd name="connsiteX3" fmla="*/ 457200 w 457200"/>
              <a:gd name="connsiteY3" fmla="*/ 5499 h 2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34099">
                <a:moveTo>
                  <a:pt x="0" y="234099"/>
                </a:moveTo>
                <a:cubicBezTo>
                  <a:pt x="80962" y="167424"/>
                  <a:pt x="161925" y="100749"/>
                  <a:pt x="228600" y="62649"/>
                </a:cubicBezTo>
                <a:cubicBezTo>
                  <a:pt x="295275" y="24549"/>
                  <a:pt x="361950" y="15024"/>
                  <a:pt x="400050" y="5499"/>
                </a:cubicBezTo>
                <a:cubicBezTo>
                  <a:pt x="438150" y="-4026"/>
                  <a:pt x="447675" y="736"/>
                  <a:pt x="457200" y="549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15284922">
            <a:off x="3224370" y="2097839"/>
            <a:ext cx="445968" cy="313788"/>
          </a:xfrm>
          <a:custGeom>
            <a:avLst/>
            <a:gdLst>
              <a:gd name="connsiteX0" fmla="*/ 0 w 457200"/>
              <a:gd name="connsiteY0" fmla="*/ 234099 h 234099"/>
              <a:gd name="connsiteX1" fmla="*/ 228600 w 457200"/>
              <a:gd name="connsiteY1" fmla="*/ 62649 h 234099"/>
              <a:gd name="connsiteX2" fmla="*/ 400050 w 457200"/>
              <a:gd name="connsiteY2" fmla="*/ 5499 h 234099"/>
              <a:gd name="connsiteX3" fmla="*/ 457200 w 457200"/>
              <a:gd name="connsiteY3" fmla="*/ 5499 h 2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34099">
                <a:moveTo>
                  <a:pt x="0" y="234099"/>
                </a:moveTo>
                <a:cubicBezTo>
                  <a:pt x="80962" y="167424"/>
                  <a:pt x="161925" y="100749"/>
                  <a:pt x="228600" y="62649"/>
                </a:cubicBezTo>
                <a:cubicBezTo>
                  <a:pt x="295275" y="24549"/>
                  <a:pt x="361950" y="15024"/>
                  <a:pt x="400050" y="5499"/>
                </a:cubicBezTo>
                <a:cubicBezTo>
                  <a:pt x="438150" y="-4026"/>
                  <a:pt x="447675" y="736"/>
                  <a:pt x="457200" y="549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μέσης τιμής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722" y="3941227"/>
            <a:ext cx="8701278" cy="16272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95326" y="2875715"/>
          <a:ext cx="72755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3" imgW="3746160" imgH="355320" progId="Equation.DSMT4">
                  <p:embed/>
                </p:oleObj>
              </mc:Choice>
              <mc:Fallback>
                <p:oleObj name="Equation" r:id="rId3" imgW="3746160" imgH="35532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326" y="2875715"/>
                        <a:ext cx="7275512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46320" y="984738"/>
            <a:ext cx="8323262" cy="3800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Γράφοντας τη διαφορική εξίσωση ως ολοκληρωτική εξίσωση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Τη στιγμή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</a:pPr>
            <a:endParaRPr lang="en-GB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Τη στιγμή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67442"/>
              </p:ext>
            </p:extLst>
          </p:nvPr>
        </p:nvGraphicFramePr>
        <p:xfrm>
          <a:off x="2084391" y="2282605"/>
          <a:ext cx="19192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5" imgW="990360" imgH="253800" progId="Equation.DSMT4">
                  <p:embed/>
                </p:oleObj>
              </mc:Choice>
              <mc:Fallback>
                <p:oleObj name="Equation" r:id="rId5" imgW="99036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4391" y="2282605"/>
                        <a:ext cx="1919287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78501"/>
              </p:ext>
            </p:extLst>
          </p:nvPr>
        </p:nvGraphicFramePr>
        <p:xfrm>
          <a:off x="2127528" y="3686529"/>
          <a:ext cx="8366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7528" y="3686529"/>
                        <a:ext cx="836613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835944" y="4093169"/>
          <a:ext cx="6264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9" imgW="3225600" imgH="355320" progId="Equation.DSMT4">
                  <p:embed/>
                </p:oleObj>
              </mc:Choice>
              <mc:Fallback>
                <p:oleObj name="Equation" r:id="rId9" imgW="3225600" imgH="3553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944" y="4093169"/>
                        <a:ext cx="626427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17488" y="5320411"/>
          <a:ext cx="89265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11" imgW="4597200" imgH="736560" progId="Equation.DSMT4">
                  <p:embed/>
                </p:oleObj>
              </mc:Choice>
              <mc:Fallback>
                <p:oleObj name="Equation" r:id="rId11" imgW="4597200" imgH="736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488" y="5320411"/>
                        <a:ext cx="8926512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2722" y="4716177"/>
            <a:ext cx="714730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Συνδυάζοντας τις παραπάνω εξισώσεις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2440</Words>
  <Application>Microsoft Office PowerPoint</Application>
  <PresentationFormat>On-screen Show (4:3)</PresentationFormat>
  <Paragraphs>230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Equation</vt:lpstr>
      <vt:lpstr>PowerPoint Presentation</vt:lpstr>
      <vt:lpstr>Τύποι μετατροπέων ισχύος</vt:lpstr>
      <vt:lpstr>Τύποι μετατροπέων ισχύος</vt:lpstr>
      <vt:lpstr>Ανάγκη για δυναμικό μοντέλο</vt:lpstr>
      <vt:lpstr>Παράδειγμα: DC/DC boost μετατροπέας</vt:lpstr>
      <vt:lpstr>Διακοπτικό μοντέλο DC/DC boost μετατροπέα</vt:lpstr>
      <vt:lpstr>PowerPoint Presentation</vt:lpstr>
      <vt:lpstr>Μοντέλο μέσης τιμής</vt:lpstr>
      <vt:lpstr>Μοντέλο μέσης τιμής</vt:lpstr>
      <vt:lpstr>Μοντέλο μέσης τιμής</vt:lpstr>
      <vt:lpstr>Βοηθητική θεωρία</vt:lpstr>
      <vt:lpstr>Από το διακοπτικό μοντέλο στο μοντέλο συνεχούς χρόνου μέσης τιμής</vt:lpstr>
      <vt:lpstr>2ο Παράδειγμα: DC/DC buck-boost μετατροπέας</vt:lpstr>
      <vt:lpstr>Μοντέλο μικρού σήματος για DC/DC boost μετατροπέα </vt:lpstr>
      <vt:lpstr>Μοντέλο μικρού σήματος για DC/DC boost μετατροπέα </vt:lpstr>
      <vt:lpstr>Σχεδιασμός PI ελεγκτή</vt:lpstr>
      <vt:lpstr>Πειραματικά αποτελέσματα</vt:lpstr>
      <vt:lpstr>2ο Παράδειγμα: DC/DC buck-boost μετατροπέας</vt:lpstr>
      <vt:lpstr>Μοντελοποίηση συστημάτων με πολλούς μετατροπείς ισχύος</vt:lpstr>
      <vt:lpstr>Μη γραμμική δυναμική συμπεριφορά DC/DC boost μετατροπέα</vt:lpstr>
      <vt:lpstr>Μη γραμμική δυναμική συμπεριφορά DC/DC boost μετατροπέα</vt:lpstr>
      <vt:lpstr>Μη γραμμική δυναμική συμπεριφορά DC/DC boost μετατροπέα</vt:lpstr>
      <vt:lpstr>Μη γραμμική δυναμική συμπεριφορά DC/DC boost μετατροπέα</vt:lpstr>
      <vt:lpstr>Μη γραμμική δυναμική συμπεριφορά DC/DC boost μετατροπέα</vt:lpstr>
      <vt:lpstr>Έλεγχος DC/DC boost μετατροπέα διαμέσου του ρεύματος εισόδου</vt:lpstr>
      <vt:lpstr>Σχεδιασμός ελέγχου ρεύματος (εσωτερικού βρόχου)</vt:lpstr>
      <vt:lpstr>Σχεδιασμός ελέγχου ρεύματος (εσωτερικού βρόχου)</vt:lpstr>
      <vt:lpstr>Σχεδιασμός ελέγχου ρεύματος (εσωτερικού βρόχου)</vt:lpstr>
      <vt:lpstr>Σχεδιασμός εξωτερικού ελέγχου</vt:lpstr>
      <vt:lpstr>Σχεδιασμός εξωτερικού ελέγχου</vt:lpstr>
      <vt:lpstr>Σχεδιασμός εξωτερικού ελέγχου</vt:lpstr>
      <vt:lpstr>Σχεδιασμός εξωτερικού ελέγχου</vt:lpstr>
      <vt:lpstr>Σχεδιασμός εξωτερικού ελέγχου</vt:lpstr>
      <vt:lpstr>Άσκηση για το σπίτι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64</cp:revision>
  <dcterms:created xsi:type="dcterms:W3CDTF">2013-11-08T09:21:32Z</dcterms:created>
  <dcterms:modified xsi:type="dcterms:W3CDTF">2024-03-01T19:42:38Z</dcterms:modified>
</cp:coreProperties>
</file>