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3"/>
  </p:notesMasterIdLst>
  <p:sldIdLst>
    <p:sldId id="259" r:id="rId2"/>
    <p:sldId id="313" r:id="rId3"/>
    <p:sldId id="308" r:id="rId4"/>
    <p:sldId id="309" r:id="rId5"/>
    <p:sldId id="310" r:id="rId6"/>
    <p:sldId id="311" r:id="rId7"/>
    <p:sldId id="291" r:id="rId8"/>
    <p:sldId id="303" r:id="rId9"/>
    <p:sldId id="292" r:id="rId10"/>
    <p:sldId id="293" r:id="rId11"/>
    <p:sldId id="312" r:id="rId12"/>
    <p:sldId id="305" r:id="rId13"/>
    <p:sldId id="296" r:id="rId14"/>
    <p:sldId id="297" r:id="rId15"/>
    <p:sldId id="306" r:id="rId16"/>
    <p:sldId id="314" r:id="rId17"/>
    <p:sldId id="298" r:id="rId18"/>
    <p:sldId id="299" r:id="rId19"/>
    <p:sldId id="300" r:id="rId20"/>
    <p:sldId id="301" r:id="rId21"/>
    <p:sldId id="30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2C39D-406C-4CBD-AF47-F819C312314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E8EEC-BB79-48E9-ACD4-C5C29324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5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15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49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255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22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91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95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1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1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01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48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D995-1092-4A84-8B90-E45045C5D53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E6C3D-B804-45C5-AB20-2A43302A3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34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hEC2p1aXWY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gif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T5hMxmS29Q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.konstantopoulos@ece.upatras.gr" TargetMode="External"/><Relationship Id="rId2" Type="http://schemas.openxmlformats.org/officeDocument/2006/relationships/hyperlink" Target="mailto:a.t.alexandridis@ece.upatras.gr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gr/url?sa=i&amp;rct=j&amp;q=&amp;esrc=s&amp;source=images&amp;cd=&amp;cad=rja&amp;uact=8&amp;ved=0CAcQjRw&amp;url=http://www.terna.gr/el/activities/energy/project-construction-of-wind-parks&amp;ei=8T1KVZi0EMfuUtHKgMAK&amp;bvm=bv.92291466,d.bGg&amp;psig=AFQjCNEGLTZRKTJ0b2dBF_ZPdu_YII8JcQ&amp;ust=143101502440192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04773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4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Τεχνολογίες Ελέγχου στις ΑΠΕ</a:t>
            </a:r>
          </a:p>
          <a:p>
            <a:pPr algn="ctr"/>
            <a:endParaRPr lang="el-GR" sz="44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el-GR" sz="44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Διάλεξη 1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501008"/>
            <a:ext cx="9144000" cy="2499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endParaRPr lang="en-GB" sz="8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l-GR" altLang="zh-CN" sz="24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Καθηγητής Αντώνιος Αλεξανδρίδης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l-GR" altLang="zh-CN" sz="24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Αναπλ. Καθηγητής Γεώργιος Κωνσταντόπουλος</a:t>
            </a:r>
            <a:endParaRPr lang="en-US" altLang="zh-CN" sz="14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75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Πρόβλημα ισοζύγιου παραγωγής-κατανάλωσης +  Πρόβλημα μείωσης αδράνειας του δικτύου (παράδειγμα Ηνωμένου Βασιλείου)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46" y="2145492"/>
            <a:ext cx="5223195" cy="341387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803741" y="1967997"/>
            <a:ext cx="3660334" cy="312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>
                <a:cs typeface="Arial" panose="020B0604020202020204" pitchFamily="34" charset="0"/>
              </a:rPr>
              <a:t>National Grid, 2014 Electricity Ten Year Statement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03" y="2348230"/>
            <a:ext cx="3610639" cy="253640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6904" y="5199387"/>
            <a:ext cx="7466465" cy="801363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100" dirty="0"/>
              <a:t>Στην </a:t>
            </a:r>
            <a:r>
              <a:rPr lang="el-GR" sz="2100" b="1" dirty="0"/>
              <a:t>ευσταθή και αξιόπιστη λειτουργία του δικτύου </a:t>
            </a:r>
            <a:r>
              <a:rPr lang="el-GR" sz="2100" dirty="0"/>
              <a:t>πρέπει να συμβάλουν τόσο οι </a:t>
            </a:r>
            <a:r>
              <a:rPr lang="el-GR" sz="2100" b="1" dirty="0"/>
              <a:t>μονάδες διεσπαρεμένης παραγωγής </a:t>
            </a:r>
            <a:r>
              <a:rPr lang="el-GR" sz="2100" dirty="0"/>
              <a:t>(πχ. ανανεώσιμες πηγές ενέργειας) όσο και τα </a:t>
            </a:r>
            <a:r>
              <a:rPr lang="el-GR" sz="2100" b="1" dirty="0"/>
              <a:t>έξυπνα φορτία </a:t>
            </a:r>
            <a:r>
              <a:rPr lang="el-GR" sz="2100" dirty="0"/>
              <a:t>(πχ. φόρτιση Η/Ο)</a:t>
            </a:r>
          </a:p>
        </p:txBody>
      </p:sp>
    </p:spTree>
    <p:extLst>
      <p:ext uri="{BB962C8B-B14F-4D97-AF65-F5344CB8AC3E}">
        <p14:creationId xmlns:p14="http://schemas.microsoft.com/office/powerpoint/2010/main" val="11738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</a:t>
            </a:r>
            <a:r>
              <a:rPr lang="el-GR" dirty="0" smtClean="0"/>
              <a:t>υστάθεια μοντέρνων ΣΗΕ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0" y="2427564"/>
            <a:ext cx="8982689" cy="33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9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20" y="210825"/>
            <a:ext cx="7183218" cy="658827"/>
          </a:xfrm>
        </p:spPr>
        <p:txBody>
          <a:bodyPr>
            <a:noAutofit/>
          </a:bodyPr>
          <a:lstStyle/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Τύποι μετατροπέων ισχύος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320" y="1153479"/>
            <a:ext cx="7999200" cy="131309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Οι ηλεκτρονικοί μετατροπείς ισχύος είναι συσκευές οι οποίες μετατρέπουν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dc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ισχύ και αντίστροφα ή αλλάζουν το πλάτος ή τη συχνότητα μιας τάσης ή ενός ρεύματος.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317694" y="3090863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658938" y="2799103"/>
            <a:ext cx="1471613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314518" y="3638551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135382" y="3087687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132206" y="3635375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1819046" y="3087687"/>
            <a:ext cx="1241431" cy="54768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Wingdings"/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ac/dc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742057" y="3090863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083301" y="2799103"/>
            <a:ext cx="1471613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738881" y="3638551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559745" y="3087687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56569" y="3635375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6243409" y="3087687"/>
            <a:ext cx="1241431" cy="54768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Wingdings"/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dc/dc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00050" y="2926103"/>
            <a:ext cx="0" cy="73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00025" y="3361531"/>
            <a:ext cx="1039222" cy="9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400050" y="3054977"/>
            <a:ext cx="771525" cy="578819"/>
          </a:xfrm>
          <a:custGeom>
            <a:avLst/>
            <a:gdLst>
              <a:gd name="connsiteX0" fmla="*/ 0 w 771525"/>
              <a:gd name="connsiteY0" fmla="*/ 307348 h 578819"/>
              <a:gd name="connsiteX1" fmla="*/ 171450 w 771525"/>
              <a:gd name="connsiteY1" fmla="*/ 7311 h 578819"/>
              <a:gd name="connsiteX2" fmla="*/ 385763 w 771525"/>
              <a:gd name="connsiteY2" fmla="*/ 578811 h 578819"/>
              <a:gd name="connsiteX3" fmla="*/ 628650 w 771525"/>
              <a:gd name="connsiteY3" fmla="*/ 21598 h 578819"/>
              <a:gd name="connsiteX4" fmla="*/ 771525 w 771525"/>
              <a:gd name="connsiteY4" fmla="*/ 321636 h 57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25" h="578819">
                <a:moveTo>
                  <a:pt x="0" y="307348"/>
                </a:moveTo>
                <a:cubicBezTo>
                  <a:pt x="53578" y="134707"/>
                  <a:pt x="107156" y="-37933"/>
                  <a:pt x="171450" y="7311"/>
                </a:cubicBezTo>
                <a:cubicBezTo>
                  <a:pt x="235744" y="52555"/>
                  <a:pt x="309563" y="576430"/>
                  <a:pt x="385763" y="578811"/>
                </a:cubicBezTo>
                <a:cubicBezTo>
                  <a:pt x="461963" y="581192"/>
                  <a:pt x="564357" y="64460"/>
                  <a:pt x="628650" y="21598"/>
                </a:cubicBezTo>
                <a:cubicBezTo>
                  <a:pt x="692943" y="-21264"/>
                  <a:pt x="732234" y="150186"/>
                  <a:pt x="771525" y="32163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614088" y="2935175"/>
            <a:ext cx="0" cy="73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414063" y="3370603"/>
            <a:ext cx="1039222" cy="9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614088" y="3214687"/>
            <a:ext cx="6864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071894" y="2944247"/>
            <a:ext cx="0" cy="73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871869" y="3379675"/>
            <a:ext cx="1039222" cy="9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071894" y="3223759"/>
            <a:ext cx="6864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8183227" y="2955134"/>
            <a:ext cx="0" cy="73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983202" y="3390562"/>
            <a:ext cx="1039222" cy="9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83227" y="3107646"/>
            <a:ext cx="6864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511262" y="5130411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3852506" y="4838651"/>
            <a:ext cx="1471613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508086" y="5678099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328950" y="5127235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325774" y="5674923"/>
            <a:ext cx="350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 txBox="1">
            <a:spLocks/>
          </p:cNvSpPr>
          <p:nvPr/>
        </p:nvSpPr>
        <p:spPr>
          <a:xfrm>
            <a:off x="4012614" y="5127235"/>
            <a:ext cx="1241431" cy="54768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Wingdings"/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ac/ac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724659" y="5045981"/>
            <a:ext cx="0" cy="73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524634" y="5481409"/>
            <a:ext cx="1039222" cy="9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2724659" y="5174855"/>
            <a:ext cx="771525" cy="578819"/>
          </a:xfrm>
          <a:custGeom>
            <a:avLst/>
            <a:gdLst>
              <a:gd name="connsiteX0" fmla="*/ 0 w 771525"/>
              <a:gd name="connsiteY0" fmla="*/ 307348 h 578819"/>
              <a:gd name="connsiteX1" fmla="*/ 171450 w 771525"/>
              <a:gd name="connsiteY1" fmla="*/ 7311 h 578819"/>
              <a:gd name="connsiteX2" fmla="*/ 385763 w 771525"/>
              <a:gd name="connsiteY2" fmla="*/ 578811 h 578819"/>
              <a:gd name="connsiteX3" fmla="*/ 628650 w 771525"/>
              <a:gd name="connsiteY3" fmla="*/ 21598 h 578819"/>
              <a:gd name="connsiteX4" fmla="*/ 771525 w 771525"/>
              <a:gd name="connsiteY4" fmla="*/ 321636 h 57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25" h="578819">
                <a:moveTo>
                  <a:pt x="0" y="307348"/>
                </a:moveTo>
                <a:cubicBezTo>
                  <a:pt x="53578" y="134707"/>
                  <a:pt x="107156" y="-37933"/>
                  <a:pt x="171450" y="7311"/>
                </a:cubicBezTo>
                <a:cubicBezTo>
                  <a:pt x="235744" y="52555"/>
                  <a:pt x="309563" y="576430"/>
                  <a:pt x="385763" y="578811"/>
                </a:cubicBezTo>
                <a:cubicBezTo>
                  <a:pt x="461963" y="581192"/>
                  <a:pt x="564357" y="64460"/>
                  <a:pt x="628650" y="21598"/>
                </a:cubicBezTo>
                <a:cubicBezTo>
                  <a:pt x="692943" y="-21264"/>
                  <a:pt x="732234" y="150186"/>
                  <a:pt x="771525" y="32163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5812794" y="5084032"/>
            <a:ext cx="0" cy="734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5612769" y="5519460"/>
            <a:ext cx="1039222" cy="9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5835680" y="5066249"/>
            <a:ext cx="391497" cy="870965"/>
          </a:xfrm>
          <a:custGeom>
            <a:avLst/>
            <a:gdLst>
              <a:gd name="connsiteX0" fmla="*/ 0 w 771525"/>
              <a:gd name="connsiteY0" fmla="*/ 307348 h 578819"/>
              <a:gd name="connsiteX1" fmla="*/ 171450 w 771525"/>
              <a:gd name="connsiteY1" fmla="*/ 7311 h 578819"/>
              <a:gd name="connsiteX2" fmla="*/ 385763 w 771525"/>
              <a:gd name="connsiteY2" fmla="*/ 578811 h 578819"/>
              <a:gd name="connsiteX3" fmla="*/ 628650 w 771525"/>
              <a:gd name="connsiteY3" fmla="*/ 21598 h 578819"/>
              <a:gd name="connsiteX4" fmla="*/ 771525 w 771525"/>
              <a:gd name="connsiteY4" fmla="*/ 321636 h 57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25" h="578819">
                <a:moveTo>
                  <a:pt x="0" y="307348"/>
                </a:moveTo>
                <a:cubicBezTo>
                  <a:pt x="53578" y="134707"/>
                  <a:pt x="107156" y="-37933"/>
                  <a:pt x="171450" y="7311"/>
                </a:cubicBezTo>
                <a:cubicBezTo>
                  <a:pt x="235744" y="52555"/>
                  <a:pt x="309563" y="576430"/>
                  <a:pt x="385763" y="578811"/>
                </a:cubicBezTo>
                <a:cubicBezTo>
                  <a:pt x="461963" y="581192"/>
                  <a:pt x="564357" y="64460"/>
                  <a:pt x="628650" y="21598"/>
                </a:cubicBezTo>
                <a:cubicBezTo>
                  <a:pt x="692943" y="-21264"/>
                  <a:pt x="732234" y="150186"/>
                  <a:pt x="771525" y="32163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 61"/>
          <p:cNvSpPr/>
          <p:nvPr/>
        </p:nvSpPr>
        <p:spPr>
          <a:xfrm rot="10800000">
            <a:off x="6213504" y="5091649"/>
            <a:ext cx="391497" cy="870965"/>
          </a:xfrm>
          <a:custGeom>
            <a:avLst/>
            <a:gdLst>
              <a:gd name="connsiteX0" fmla="*/ 0 w 771525"/>
              <a:gd name="connsiteY0" fmla="*/ 307348 h 578819"/>
              <a:gd name="connsiteX1" fmla="*/ 171450 w 771525"/>
              <a:gd name="connsiteY1" fmla="*/ 7311 h 578819"/>
              <a:gd name="connsiteX2" fmla="*/ 385763 w 771525"/>
              <a:gd name="connsiteY2" fmla="*/ 578811 h 578819"/>
              <a:gd name="connsiteX3" fmla="*/ 628650 w 771525"/>
              <a:gd name="connsiteY3" fmla="*/ 21598 h 578819"/>
              <a:gd name="connsiteX4" fmla="*/ 771525 w 771525"/>
              <a:gd name="connsiteY4" fmla="*/ 321636 h 57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25" h="578819">
                <a:moveTo>
                  <a:pt x="0" y="307348"/>
                </a:moveTo>
                <a:cubicBezTo>
                  <a:pt x="53578" y="134707"/>
                  <a:pt x="107156" y="-37933"/>
                  <a:pt x="171450" y="7311"/>
                </a:cubicBezTo>
                <a:cubicBezTo>
                  <a:pt x="235744" y="52555"/>
                  <a:pt x="309563" y="576430"/>
                  <a:pt x="385763" y="578811"/>
                </a:cubicBezTo>
                <a:cubicBezTo>
                  <a:pt x="461963" y="581192"/>
                  <a:pt x="564357" y="64460"/>
                  <a:pt x="628650" y="21598"/>
                </a:cubicBezTo>
                <a:cubicBezTo>
                  <a:pt x="692943" y="-21264"/>
                  <a:pt x="732234" y="150186"/>
                  <a:pt x="771525" y="32163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8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8" grpId="0" animBg="1"/>
      <p:bldP spid="22" grpId="0"/>
      <p:bldP spid="32" grpId="0" animBg="1"/>
      <p:bldP spid="45" grpId="0" animBg="1"/>
      <p:bldP spid="49" grpId="0"/>
      <p:bldP spid="54" grpId="0" animBg="1"/>
      <p:bldP spid="60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μοντελοποίησης και ελέγχου Ανεμογεννήτριας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383" y="2048844"/>
            <a:ext cx="4643492" cy="158444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2183887"/>
            <a:ext cx="1949958" cy="1260035"/>
          </a:xfrm>
        </p:spPr>
        <p:txBody>
          <a:bodyPr>
            <a:normAutofit lnSpcReduction="10000"/>
          </a:bodyPr>
          <a:lstStyle/>
          <a:p>
            <a:r>
              <a:rPr lang="en-GB" sz="1500" dirty="0"/>
              <a:t>Grid support</a:t>
            </a:r>
          </a:p>
          <a:p>
            <a:r>
              <a:rPr lang="en-GB" sz="1500" dirty="0"/>
              <a:t>Seamless integration</a:t>
            </a:r>
          </a:p>
          <a:p>
            <a:r>
              <a:rPr lang="en-GB" sz="1500" dirty="0"/>
              <a:t>Operation under grid voltage sags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601" y="3746050"/>
            <a:ext cx="2372358" cy="2039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369" y="3746050"/>
            <a:ext cx="2394150" cy="2020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57" y="3687684"/>
            <a:ext cx="3116535" cy="21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Παράδειγμα εφαρμογής ελέγχου σε αντιστροφέα για διασύνδεση διεσπαρμενης παραγωγής με το ηλεκτρικό δίκτυο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887" y="1959441"/>
            <a:ext cx="7886700" cy="386429"/>
          </a:xfrm>
        </p:spPr>
        <p:txBody>
          <a:bodyPr/>
          <a:lstStyle/>
          <a:p>
            <a:r>
              <a:rPr lang="en-GB" dirty="0" smtClean="0"/>
              <a:t>Smart inverter technology:</a:t>
            </a:r>
            <a:endParaRPr lang="en-GB" dirty="0"/>
          </a:p>
        </p:txBody>
      </p:sp>
      <p:pic>
        <p:nvPicPr>
          <p:cNvPr id="4" name="9hEC2p1aXW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2469" y="2368121"/>
            <a:ext cx="6301975" cy="35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Μικροδίκτυα και ιεραρχική δομή ελέγχου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85" y="1663857"/>
            <a:ext cx="3972905" cy="417652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2515831"/>
            <a:ext cx="3363075" cy="3324548"/>
          </a:xfrm>
        </p:spPr>
        <p:txBody>
          <a:bodyPr>
            <a:normAutofit/>
          </a:bodyPr>
          <a:lstStyle/>
          <a:p>
            <a:r>
              <a:rPr lang="en-GB" sz="1500" b="1" dirty="0"/>
              <a:t>Primary control</a:t>
            </a:r>
            <a:r>
              <a:rPr lang="en-GB" sz="1500" dirty="0"/>
              <a:t>: seamless integration of renewable energy systems, grid support, resilient operation under grid faults</a:t>
            </a:r>
          </a:p>
          <a:p>
            <a:endParaRPr lang="en-GB" sz="1500" dirty="0"/>
          </a:p>
          <a:p>
            <a:r>
              <a:rPr lang="en-GB" sz="1500" b="1" dirty="0"/>
              <a:t>Secondary control</a:t>
            </a:r>
            <a:r>
              <a:rPr lang="en-GB" sz="1500" dirty="0"/>
              <a:t>: distributed operation – communication among neighbouring units, power sharing, voltage/frequency restoration</a:t>
            </a:r>
          </a:p>
          <a:p>
            <a:endParaRPr lang="en-GB" sz="1500" dirty="0"/>
          </a:p>
          <a:p>
            <a:r>
              <a:rPr lang="en-GB" sz="1500" b="1" dirty="0"/>
              <a:t>Supervisory control</a:t>
            </a:r>
            <a:r>
              <a:rPr lang="en-GB" sz="1500" dirty="0"/>
              <a:t>: optimal operation under constraints, cost minimisation, life-time maximisation</a:t>
            </a:r>
            <a:endParaRPr lang="en-GB" sz="1500" b="1" dirty="0"/>
          </a:p>
        </p:txBody>
      </p:sp>
    </p:spTree>
    <p:extLst>
      <p:ext uri="{BB962C8B-B14F-4D97-AF65-F5344CB8AC3E}">
        <p14:creationId xmlns:p14="http://schemas.microsoft.com/office/powerpoint/2010/main" val="99772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Μέθοδοι υποστήριξης δικτύου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449477"/>
          </a:xfrm>
        </p:spPr>
        <p:txBody>
          <a:bodyPr/>
          <a:lstStyle/>
          <a:p>
            <a:r>
              <a:rPr lang="el-GR" dirty="0" smtClean="0"/>
              <a:t>Μονάδες διεσπαρμένης παραγωγής: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05" y="3015351"/>
            <a:ext cx="3172874" cy="2195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3" y="3169219"/>
            <a:ext cx="5000625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603" y="3894357"/>
            <a:ext cx="2558096" cy="2106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40" y="1938534"/>
            <a:ext cx="2440609" cy="2029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Microgrid</a:t>
            </a:r>
            <a:r>
              <a:rPr lang="en-GB" dirty="0" smtClean="0"/>
              <a:t> control and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2768698" cy="1907850"/>
          </a:xfrm>
        </p:spPr>
        <p:txBody>
          <a:bodyPr>
            <a:normAutofit/>
          </a:bodyPr>
          <a:lstStyle/>
          <a:p>
            <a:r>
              <a:rPr lang="en-GB" sz="1500" dirty="0"/>
              <a:t>Power sharing</a:t>
            </a:r>
            <a:endParaRPr lang="el-GR" sz="1500" dirty="0"/>
          </a:p>
          <a:p>
            <a:r>
              <a:rPr lang="en-GB" sz="1500" dirty="0"/>
              <a:t>Voltage and frequency regulation + restoration</a:t>
            </a:r>
            <a:endParaRPr lang="el-GR" sz="1500" dirty="0"/>
          </a:p>
          <a:p>
            <a:r>
              <a:rPr lang="en-GB" sz="1500" dirty="0"/>
              <a:t>Distributed control</a:t>
            </a:r>
            <a:endParaRPr lang="el-GR" sz="1500" dirty="0"/>
          </a:p>
          <a:p>
            <a:r>
              <a:rPr lang="en-GB" sz="1500" dirty="0"/>
              <a:t>Optimal utilisation of renewable/green energy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46" y="4101476"/>
            <a:ext cx="1729226" cy="1856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573" y="4034005"/>
            <a:ext cx="2342497" cy="1827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573" y="1907315"/>
            <a:ext cx="2342497" cy="187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54" y="1781537"/>
            <a:ext cx="3339238" cy="3223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έξυπνης διαχείρισης μικροδικτύου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4256357" cy="20787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err="1">
                <a:cs typeface="Arial" panose="020B0604020202020204" pitchFamily="34" charset="0"/>
              </a:rPr>
              <a:t>ADvanced</a:t>
            </a:r>
            <a:r>
              <a:rPr lang="en-GB" b="1" dirty="0">
                <a:cs typeface="Arial" panose="020B0604020202020204" pitchFamily="34" charset="0"/>
              </a:rPr>
              <a:t> multi-Energy management and </a:t>
            </a:r>
            <a:r>
              <a:rPr lang="en-GB" b="1" dirty="0" err="1">
                <a:cs typeface="Arial" panose="020B0604020202020204" pitchFamily="34" charset="0"/>
              </a:rPr>
              <a:t>oPTimisation</a:t>
            </a:r>
            <a:r>
              <a:rPr lang="en-GB" b="1" dirty="0">
                <a:cs typeface="Arial" panose="020B0604020202020204" pitchFamily="34" charset="0"/>
              </a:rPr>
              <a:t> time shifting platform (ADEPT)</a:t>
            </a:r>
          </a:p>
          <a:p>
            <a:pPr marL="0" indent="0" algn="just">
              <a:buNone/>
            </a:pPr>
            <a:endParaRPr lang="en-GB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cs typeface="Arial" panose="020B0604020202020204" pitchFamily="34" charset="0"/>
              </a:rPr>
              <a:t>Intelligent management of distributed generation units in grid-connected </a:t>
            </a:r>
            <a:r>
              <a:rPr lang="en-GB" dirty="0" err="1" smtClean="0">
                <a:cs typeface="Arial" panose="020B0604020202020204" pitchFamily="34" charset="0"/>
              </a:rPr>
              <a:t>microgrid</a:t>
            </a:r>
            <a:endParaRPr lang="en-GB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GB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dirty="0">
                <a:cs typeface="Arial" panose="020B0604020202020204" pitchFamily="34" charset="0"/>
              </a:rPr>
              <a:t>Ebbw Vale, South Wales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78" y="4364813"/>
            <a:ext cx="1356377" cy="678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6" y="4837043"/>
            <a:ext cx="1565642" cy="763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5" y="3921193"/>
            <a:ext cx="2558785" cy="1442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5" b="36656"/>
          <a:stretch/>
        </p:blipFill>
        <p:spPr>
          <a:xfrm>
            <a:off x="930715" y="5600770"/>
            <a:ext cx="1393031" cy="368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16" y="5130697"/>
            <a:ext cx="1972211" cy="406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10656" r="3796" b="14649"/>
          <a:stretch/>
        </p:blipFill>
        <p:spPr>
          <a:xfrm>
            <a:off x="2863466" y="5498011"/>
            <a:ext cx="1013204" cy="470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15221" r="27451" b="13746"/>
          <a:stretch/>
        </p:blipFill>
        <p:spPr>
          <a:xfrm>
            <a:off x="4198213" y="5577403"/>
            <a:ext cx="1388381" cy="359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76" y="5577403"/>
            <a:ext cx="1992851" cy="391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/>
          <a:srcRect t="34598" b="35876"/>
          <a:stretch/>
        </p:blipFill>
        <p:spPr>
          <a:xfrm>
            <a:off x="744235" y="4139097"/>
            <a:ext cx="1583230" cy="3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Παράδειγμα έξυπνης διαχείρισης μικροδικτύου</a:t>
            </a:r>
            <a:endParaRPr lang="en-GB" dirty="0"/>
          </a:p>
        </p:txBody>
      </p:sp>
      <p:pic>
        <p:nvPicPr>
          <p:cNvPr id="4" name="Picture 2" descr="IMG_10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49" y="2167768"/>
            <a:ext cx="2611839" cy="19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George\AppData\Local\Microsoft\Windows\INetCache\Content.Word\IMG_10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39" y="2168032"/>
            <a:ext cx="2776819" cy="195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George\AppData\Local\Microsoft\Windows\INetCache\Content.Word\IMG_11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8506" y="2474372"/>
            <a:ext cx="1958878" cy="134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IMG_10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50" y="4334942"/>
            <a:ext cx="2046665" cy="153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George\AppData\Local\Microsoft\Windows\INetCache\Content.Word\IMG_10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41" y="4367745"/>
            <a:ext cx="1735439" cy="148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05" y="4369829"/>
            <a:ext cx="1702721" cy="1479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17" y="4362747"/>
            <a:ext cx="1030034" cy="151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03" y="2484290"/>
            <a:ext cx="5036637" cy="4373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20" y="210825"/>
            <a:ext cx="8197972" cy="658827"/>
          </a:xfrm>
        </p:spPr>
        <p:txBody>
          <a:bodyPr>
            <a:noAutofit/>
          </a:bodyPr>
          <a:lstStyle/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Ενσωμάτωση ΑΠΕ στο ηλεκτρικό δίκτυο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42" y="1020425"/>
            <a:ext cx="7999200" cy="131309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Οι μετατροπείς ισχύος αποτελούν απαραίτητες μονάδες στα μοντέρνα συστήματα ηλεκτρικής ενέργειας για την ενσωμάτωση ανανεώσιμων πηγών ενέργειας, μονάδων αποθήκευσης και φορτίων στο δίκτυο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0" y="2427965"/>
            <a:ext cx="4487642" cy="384424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ac/dc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μετατροπείς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0000"/>
              </a:lnSpc>
            </a:pPr>
            <a:r>
              <a:rPr lang="el-GR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ανορθωτές (</a:t>
            </a:r>
            <a:r>
              <a:rPr lang="en-GB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rectifiers)</a:t>
            </a:r>
            <a:endParaRPr lang="el-GR" sz="21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0000"/>
              </a:lnSpc>
            </a:pPr>
            <a:r>
              <a:rPr lang="el-GR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αντιστροφείς</a:t>
            </a:r>
            <a:r>
              <a:rPr lang="en-GB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(inverters)</a:t>
            </a:r>
          </a:p>
          <a:p>
            <a:pPr algn="just">
              <a:lnSpc>
                <a:spcPct val="110000"/>
              </a:lnSpc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dc/dc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μετατροπείς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lnSpc>
                <a:spcPct val="110000"/>
              </a:lnSpc>
            </a:pPr>
            <a:r>
              <a:rPr lang="el-GR" sz="2100" i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νύψωσης τάσης (</a:t>
            </a:r>
            <a:r>
              <a:rPr lang="en-GB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boost converter</a:t>
            </a:r>
            <a:r>
              <a:rPr lang="el-GR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el-GR" sz="2100" i="1" dirty="0">
                <a:latin typeface="Arial" panose="020B0604020202020204" pitchFamily="34" charset="0"/>
                <a:cs typeface="Arial" panose="020B0604020202020204" pitchFamily="34" charset="0"/>
              </a:rPr>
              <a:t>υ</a:t>
            </a:r>
            <a:r>
              <a:rPr lang="el-GR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ποβιβασμού τάσης</a:t>
            </a:r>
            <a:r>
              <a:rPr lang="en-GB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buck converter</a:t>
            </a:r>
            <a:r>
              <a:rPr lang="el-GR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l-GR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ανύψωσης/υποβιβασμού τάσης (</a:t>
            </a:r>
            <a:r>
              <a:rPr lang="en-GB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buck-boost converter</a:t>
            </a:r>
            <a:r>
              <a:rPr lang="el-GR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0000"/>
              </a:lnSpc>
            </a:pPr>
            <a:endParaRPr lang="en-GB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Παράδειγμα έξυπνης διαχείρισης μικροδικτύου</a:t>
            </a:r>
            <a:endParaRPr lang="en-GB" dirty="0"/>
          </a:p>
        </p:txBody>
      </p:sp>
      <p:pic>
        <p:nvPicPr>
          <p:cNvPr id="5" name="bT5hMxmS29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7184" y="2125266"/>
            <a:ext cx="6729632" cy="37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477" y="-86664"/>
            <a:ext cx="7886700" cy="1325563"/>
          </a:xfrm>
        </p:spPr>
        <p:txBody>
          <a:bodyPr/>
          <a:lstStyle/>
          <a:p>
            <a:r>
              <a:rPr lang="el-GR" dirty="0" smtClean="0"/>
              <a:t>Εργαστηριακές Υποδομές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2676" y="2039886"/>
            <a:ext cx="4097801" cy="3775930"/>
          </a:xfrm>
        </p:spPr>
        <p:txBody>
          <a:bodyPr>
            <a:normAutofit/>
          </a:bodyPr>
          <a:lstStyle/>
          <a:p>
            <a:r>
              <a:rPr lang="en-GB" sz="1650" b="1" dirty="0"/>
              <a:t>Real-time digital simulator (Typhoon HIL)</a:t>
            </a:r>
            <a:r>
              <a:rPr lang="en-GB" sz="1650" dirty="0"/>
              <a:t>: real-time simulation of power networks, hardware-in-the-loop implementation</a:t>
            </a:r>
          </a:p>
          <a:p>
            <a:r>
              <a:rPr lang="en-GB" sz="1650" b="1" dirty="0"/>
              <a:t>Controllable power converter/inverter units + </a:t>
            </a:r>
            <a:r>
              <a:rPr lang="en-GB" sz="1650" b="1" dirty="0" err="1"/>
              <a:t>Dspace</a:t>
            </a:r>
            <a:r>
              <a:rPr lang="en-GB" sz="1650" b="1" dirty="0"/>
              <a:t> + TI microcontrollers</a:t>
            </a:r>
          </a:p>
          <a:p>
            <a:r>
              <a:rPr lang="en-GB" sz="1650" b="1" dirty="0"/>
              <a:t>Several 1.5~2kVA Leroy </a:t>
            </a:r>
            <a:r>
              <a:rPr lang="en-GB" sz="1650" b="1" dirty="0" err="1"/>
              <a:t>Somer</a:t>
            </a:r>
            <a:r>
              <a:rPr lang="en-GB" sz="1650" b="1" dirty="0"/>
              <a:t> motors/generators </a:t>
            </a:r>
            <a:r>
              <a:rPr lang="en-GB" sz="1650" dirty="0"/>
              <a:t>(</a:t>
            </a:r>
            <a:r>
              <a:rPr lang="en-GB" sz="1650" dirty="0" err="1"/>
              <a:t>eg</a:t>
            </a:r>
            <a:r>
              <a:rPr lang="en-GB" sz="1650" dirty="0"/>
              <a:t>. SCIM, PMSG) </a:t>
            </a:r>
          </a:p>
          <a:p>
            <a:r>
              <a:rPr lang="en-GB" sz="1650" b="1" dirty="0"/>
              <a:t>Rooftop PV 2.4kW + EV charger</a:t>
            </a:r>
            <a:endParaRPr lang="en-GB" sz="1650" dirty="0"/>
          </a:p>
          <a:p>
            <a:r>
              <a:rPr lang="en-GB" sz="1650" b="1" dirty="0"/>
              <a:t>Wind turbine</a:t>
            </a:r>
          </a:p>
          <a:p>
            <a:r>
              <a:rPr lang="en-GB" sz="1650" b="1" dirty="0"/>
              <a:t>Fuel cell</a:t>
            </a:r>
          </a:p>
          <a:p>
            <a:r>
              <a:rPr lang="en-GB" sz="1650" b="1" dirty="0"/>
              <a:t>Battery emulators</a:t>
            </a:r>
          </a:p>
          <a:p>
            <a:endParaRPr lang="en-GB" sz="1650" b="1" dirty="0"/>
          </a:p>
          <a:p>
            <a:endParaRPr lang="en-GB" dirty="0"/>
          </a:p>
        </p:txBody>
      </p:sp>
      <p:pic>
        <p:nvPicPr>
          <p:cNvPr id="5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04" y="896218"/>
            <a:ext cx="4184873" cy="214368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13 - Εικόνα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58" y="4143696"/>
            <a:ext cx="2848726" cy="185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08615" y="3825655"/>
            <a:ext cx="2825393" cy="2119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06" y="2754448"/>
            <a:ext cx="2469650" cy="1040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9198"/>
          <a:stretch/>
        </p:blipFill>
        <p:spPr>
          <a:xfrm>
            <a:off x="3828862" y="3123433"/>
            <a:ext cx="2408837" cy="9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5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8990"/>
            <a:ext cx="7886700" cy="1325563"/>
          </a:xfrm>
        </p:spPr>
        <p:txBody>
          <a:bodyPr/>
          <a:lstStyle/>
          <a:p>
            <a:r>
              <a:rPr lang="el-GR" dirty="0" smtClean="0"/>
              <a:t>Στόχος του μαθήματος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900" y="1684552"/>
            <a:ext cx="8346200" cy="5173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Κατανόηση των βασικών δομικών μονάδων που αποτελούν τις κύριες μορφές ΑΠΕ, τη μαθηματική τους μοντελοποίηση και τον σχεδιασμό ελέγχου.</a:t>
            </a:r>
            <a:r>
              <a:rPr lang="el-GR" dirty="0"/>
              <a:t>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Με </a:t>
            </a:r>
            <a:r>
              <a:rPr lang="el-GR" dirty="0"/>
              <a:t>την επιτυχή περάτωση  της εκπαιδευτικής διαδικασίας, οι φοιτητές θα έχουν αποκτήσει τις απαραίτητες γνώσεις, ώστε:</a:t>
            </a:r>
          </a:p>
          <a:p>
            <a:r>
              <a:rPr lang="el-GR" dirty="0" smtClean="0"/>
              <a:t>Να </a:t>
            </a:r>
            <a:r>
              <a:rPr lang="el-GR" dirty="0"/>
              <a:t>γνωρίζουν τις βασικές αρχές λειτουργίας των ΑΠΕ (αιολικών, Φ/Β, μπαταρίες) και την επίδραση των ελεγχόμενων διεπαφών ηλεκτρονικών μετατροπέων ισχύος.</a:t>
            </a:r>
          </a:p>
          <a:p>
            <a:r>
              <a:rPr lang="el-GR" dirty="0" smtClean="0"/>
              <a:t>Να </a:t>
            </a:r>
            <a:r>
              <a:rPr lang="el-GR" dirty="0"/>
              <a:t>μπορούν να φθάνουν στο πλήρες δυναμικό μοντέλο ενός ΑΠΕ συστήματος συνδυάζοντας τα μοντέλα του ηλεκτρονικού μετατροπέα ισχύος και των ελεγκτών.</a:t>
            </a:r>
          </a:p>
          <a:p>
            <a:r>
              <a:rPr lang="el-GR" dirty="0" smtClean="0"/>
              <a:t>Να </a:t>
            </a:r>
            <a:r>
              <a:rPr lang="el-GR" dirty="0"/>
              <a:t>σχεδιάσουν ένα κατάλληλο ελεγκτή για μετατροπέα ισχύος (βασισμένο στο γραμμικοποιημένο ή το μή γραμμικό μοντέλο).</a:t>
            </a:r>
          </a:p>
          <a:p>
            <a:r>
              <a:rPr lang="el-GR" dirty="0" smtClean="0"/>
              <a:t>Να </a:t>
            </a:r>
            <a:r>
              <a:rPr lang="el-GR" dirty="0"/>
              <a:t>σχεδιάσουν ένα κατάλληλο ελεγκτή για πλήρες σύστημα ΑΠΕ.</a:t>
            </a:r>
          </a:p>
          <a:p>
            <a:r>
              <a:rPr lang="el-GR" dirty="0" smtClean="0"/>
              <a:t>Να </a:t>
            </a:r>
            <a:r>
              <a:rPr lang="el-GR" dirty="0"/>
              <a:t>ελέγχουν το σύστημα ως προς την ευστάθειά του.</a:t>
            </a:r>
            <a:endParaRPr lang="el-G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1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Υλικό μαθήματος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594306"/>
          </a:xfrm>
        </p:spPr>
        <p:txBody>
          <a:bodyPr>
            <a:normAutofit/>
          </a:bodyPr>
          <a:lstStyle/>
          <a:p>
            <a:r>
              <a:rPr lang="el-GR" dirty="0"/>
              <a:t>Α. Αλεξανδρίδης, Σημειώσεις ΤΕΧΝΟΛΟΓΙΕΣ ΕΛΕΓΧΟΥ ΣΤΙΣ ΑΝΑΝΕΩΣΙΜΕΣ ΠΗΓΕΣ ΕΝΕΡΓΕΙΑΣ (ΑΠΕ), Εκδ. Παν/μιου Πατρών</a:t>
            </a:r>
            <a:r>
              <a:rPr lang="el-GR" dirty="0" smtClean="0"/>
              <a:t>.</a:t>
            </a:r>
            <a:endParaRPr lang="en-GB" dirty="0"/>
          </a:p>
          <a:p>
            <a:r>
              <a:rPr lang="en-GB" dirty="0" smtClean="0"/>
              <a:t>A. </a:t>
            </a:r>
            <a:r>
              <a:rPr lang="en-GB" dirty="0" err="1" smtClean="0"/>
              <a:t>Yasdani</a:t>
            </a:r>
            <a:r>
              <a:rPr lang="en-GB" dirty="0" smtClean="0"/>
              <a:t> and R. </a:t>
            </a:r>
            <a:r>
              <a:rPr lang="en-GB" dirty="0" err="1" smtClean="0"/>
              <a:t>Iravani</a:t>
            </a:r>
            <a:r>
              <a:rPr lang="en-GB" dirty="0" smtClean="0"/>
              <a:t>, Voltage sourced converters in Power Systems: </a:t>
            </a:r>
            <a:r>
              <a:rPr lang="en-GB" dirty="0" err="1" smtClean="0"/>
              <a:t>Modeling</a:t>
            </a:r>
            <a:r>
              <a:rPr lang="en-GB" dirty="0" smtClean="0"/>
              <a:t>, Control and Applications. Hoboken, NJ, USA: Wiley, 2010</a:t>
            </a:r>
            <a:endParaRPr lang="en-GB" dirty="0"/>
          </a:p>
          <a:p>
            <a:pPr marL="0" indent="0">
              <a:buNone/>
            </a:pPr>
            <a:r>
              <a:rPr lang="el-GR" dirty="0" smtClean="0"/>
              <a:t>+ διαφάνειες </a:t>
            </a:r>
            <a:r>
              <a:rPr lang="en-GB" dirty="0" err="1" smtClean="0"/>
              <a:t>eclass</a:t>
            </a:r>
            <a:endParaRPr lang="el-GR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l-GR" i="1" dirty="0" smtClean="0"/>
              <a:t>Χρήσιμη προηγούμενη γνώση</a:t>
            </a:r>
            <a:r>
              <a:rPr lang="el-GR" dirty="0" smtClean="0"/>
              <a:t>: Βασικές έννοιες Συστημάτων Ηλεκτρικής Ενέργειας, </a:t>
            </a:r>
            <a:r>
              <a:rPr lang="el-GR" dirty="0"/>
              <a:t>Συστημάτων Αυτομάτου </a:t>
            </a:r>
            <a:r>
              <a:rPr lang="el-GR" dirty="0" smtClean="0"/>
              <a:t>Ελέγχου, Ανανεώσιμων Πηγών Ενέργειας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47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Τρόπος διδασκαλίας και εξέτασης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990224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l-GR" sz="2400" dirty="0"/>
              <a:t>Τρόπος διδασκαλίας:</a:t>
            </a:r>
          </a:p>
          <a:p>
            <a:pPr marL="342900" lvl="1" indent="-342900"/>
            <a:r>
              <a:rPr lang="el-GR" sz="2400" dirty="0"/>
              <a:t>Διαλέξεις (13 εβδομάδες </a:t>
            </a:r>
            <a:r>
              <a:rPr lang="en-GB" sz="2400" dirty="0"/>
              <a:t>x </a:t>
            </a:r>
            <a:r>
              <a:rPr lang="el-GR" sz="2400" dirty="0"/>
              <a:t>3 ώρες = 39 ώρες) – θεωρία και παραδείγματα</a:t>
            </a:r>
            <a:r>
              <a:rPr lang="en-GB" sz="2400" dirty="0"/>
              <a:t> (</a:t>
            </a:r>
            <a:r>
              <a:rPr lang="el-GR" sz="2400" dirty="0"/>
              <a:t>ασκήσεις</a:t>
            </a:r>
            <a:r>
              <a:rPr lang="el-GR" sz="2400" dirty="0" smtClean="0"/>
              <a:t>) + παραδείγματα στο </a:t>
            </a:r>
            <a:r>
              <a:rPr lang="en-GB" sz="2400" dirty="0" err="1" smtClean="0"/>
              <a:t>Matlab</a:t>
            </a:r>
            <a:r>
              <a:rPr lang="en-GB" sz="2400" dirty="0" smtClean="0"/>
              <a:t>/Simulink</a:t>
            </a:r>
            <a:endParaRPr lang="el-GR" sz="2400" dirty="0"/>
          </a:p>
          <a:p>
            <a:pPr marL="342900" lvl="1" indent="-342900"/>
            <a:endParaRPr lang="el-GR" sz="2400" dirty="0"/>
          </a:p>
          <a:p>
            <a:pPr marL="0" lvl="1" indent="0">
              <a:buNone/>
            </a:pPr>
            <a:r>
              <a:rPr lang="el-GR" sz="2400" dirty="0"/>
              <a:t>Τρόπος εξέτασης:</a:t>
            </a:r>
          </a:p>
          <a:p>
            <a:pPr marL="342900" lvl="1" indent="-342900"/>
            <a:r>
              <a:rPr lang="el-GR" sz="2400" dirty="0"/>
              <a:t>Τελική εξέταση (100%) – με ανοικτά βιβλία (3 ώρες)</a:t>
            </a:r>
          </a:p>
          <a:p>
            <a:pPr marL="342900" lvl="1" indent="-342900"/>
            <a:endParaRPr lang="el-GR" sz="2400" dirty="0"/>
          </a:p>
          <a:p>
            <a:pPr marL="0" lvl="1" indent="0">
              <a:buNone/>
            </a:pPr>
            <a:r>
              <a:rPr lang="el-GR" sz="2400" dirty="0"/>
              <a:t>Απαιτείται διάβασμα στο σπίτι</a:t>
            </a:r>
            <a:r>
              <a:rPr lang="en-GB" sz="2400" dirty="0"/>
              <a:t> </a:t>
            </a:r>
            <a:r>
              <a:rPr lang="el-GR" sz="2400" dirty="0" smtClean="0"/>
              <a:t>(</a:t>
            </a:r>
            <a:r>
              <a:rPr lang="en-GB" sz="2400" dirty="0" smtClean="0"/>
              <a:t>70</a:t>
            </a:r>
            <a:r>
              <a:rPr lang="el-GR" sz="2400" dirty="0" smtClean="0"/>
              <a:t> </a:t>
            </a:r>
            <a:r>
              <a:rPr lang="el-GR" sz="2400" dirty="0"/>
              <a:t>ώρες)</a:t>
            </a:r>
          </a:p>
          <a:p>
            <a:pPr marL="342900" lvl="1" indent="-342900"/>
            <a:endParaRPr lang="el-GR" sz="2400" dirty="0"/>
          </a:p>
          <a:p>
            <a:pPr marL="0" lvl="1" indent="0">
              <a:buNone/>
            </a:pPr>
            <a:r>
              <a:rPr lang="el-GR" sz="2400" b="1" dirty="0"/>
              <a:t>Σύνολο μαθήματος</a:t>
            </a:r>
            <a:r>
              <a:rPr lang="el-GR" sz="2400" dirty="0"/>
              <a:t>: </a:t>
            </a:r>
            <a:r>
              <a:rPr lang="el-GR" sz="2400" dirty="0" smtClean="0"/>
              <a:t>1</a:t>
            </a:r>
            <a:r>
              <a:rPr lang="en-GB" sz="2400" dirty="0" smtClean="0"/>
              <a:t>12</a:t>
            </a:r>
            <a:r>
              <a:rPr lang="el-GR" sz="2400" dirty="0" smtClean="0"/>
              <a:t> </a:t>
            </a:r>
            <a:r>
              <a:rPr lang="el-GR" sz="2400" dirty="0"/>
              <a:t>ώρες</a:t>
            </a:r>
          </a:p>
        </p:txBody>
      </p:sp>
    </p:spTree>
    <p:extLst>
      <p:ext uri="{BB962C8B-B14F-4D97-AF65-F5344CB8AC3E}">
        <p14:creationId xmlns:p14="http://schemas.microsoft.com/office/powerpoint/2010/main" val="24791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Τρόπος επικοινωνίας με τους διδάσκοντες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4382986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l-GR" sz="2400" dirty="0"/>
              <a:t>Τρόπος επικοινωνίας:</a:t>
            </a:r>
          </a:p>
          <a:p>
            <a:pPr marL="342900" lvl="1" indent="-342900"/>
            <a:r>
              <a:rPr lang="el-GR" sz="2400" dirty="0"/>
              <a:t>Μέσω </a:t>
            </a:r>
            <a:r>
              <a:rPr lang="en-GB" sz="2400" dirty="0"/>
              <a:t>email: </a:t>
            </a:r>
            <a:endParaRPr lang="el-GR" sz="2400" dirty="0" smtClean="0"/>
          </a:p>
          <a:p>
            <a:pPr marL="0" lvl="1" indent="0" algn="ctr">
              <a:buNone/>
            </a:pPr>
            <a:r>
              <a:rPr lang="en-GB" sz="2400" dirty="0" smtClean="0">
                <a:hlinkClick r:id="rId2"/>
              </a:rPr>
              <a:t>a.t.alexandridis@ece.upatras.gr</a:t>
            </a:r>
            <a:endParaRPr lang="el-GR" sz="2400" dirty="0" smtClean="0"/>
          </a:p>
          <a:p>
            <a:pPr marL="0" lvl="1" indent="0" algn="ctr">
              <a:buNone/>
            </a:pPr>
            <a:r>
              <a:rPr lang="en-GB" sz="2400" dirty="0" smtClean="0">
                <a:hlinkClick r:id="rId3"/>
              </a:rPr>
              <a:t>g.konstantopoulos@ece.upatras.gr</a:t>
            </a:r>
            <a:endParaRPr lang="el-GR" sz="2400" dirty="0"/>
          </a:p>
          <a:p>
            <a:pPr marL="342900" lvl="1" indent="-342900"/>
            <a:endParaRPr lang="el-GR" sz="2400" dirty="0"/>
          </a:p>
          <a:p>
            <a:pPr marL="0" lvl="1" indent="0">
              <a:buNone/>
            </a:pPr>
            <a:r>
              <a:rPr lang="el-GR" sz="2400" dirty="0" smtClean="0"/>
              <a:t>Γραφεία:</a:t>
            </a:r>
            <a:endParaRPr lang="el-GR" sz="2400" dirty="0"/>
          </a:p>
          <a:p>
            <a:pPr marL="342900" lvl="1" indent="-342900"/>
            <a:r>
              <a:rPr lang="el-GR" sz="2400" dirty="0"/>
              <a:t>3</a:t>
            </a:r>
            <a:r>
              <a:rPr lang="el-GR" sz="2400" baseline="30000" dirty="0"/>
              <a:t>ος</a:t>
            </a:r>
            <a:r>
              <a:rPr lang="el-GR" sz="2400" dirty="0"/>
              <a:t> όροφος, Κτίριο Επέκτασης ΗΜΤΥ</a:t>
            </a:r>
          </a:p>
          <a:p>
            <a:pPr marL="342900" lvl="1" indent="-342900"/>
            <a:endParaRPr lang="el-GR" sz="2400" dirty="0"/>
          </a:p>
          <a:p>
            <a:pPr marL="0" lvl="1" indent="0">
              <a:buNone/>
            </a:pPr>
            <a:r>
              <a:rPr lang="el-GR" sz="2400" dirty="0"/>
              <a:t>Προτείνεται να στέλνετε </a:t>
            </a:r>
            <a:r>
              <a:rPr lang="en-GB" sz="2400" dirty="0"/>
              <a:t>email </a:t>
            </a:r>
            <a:r>
              <a:rPr lang="el-GR" sz="2400" dirty="0" smtClean="0"/>
              <a:t>στους διδάσκοντες </a:t>
            </a:r>
            <a:r>
              <a:rPr lang="el-GR" sz="2400" dirty="0"/>
              <a:t>για</a:t>
            </a:r>
            <a:r>
              <a:rPr lang="en-GB" sz="2400" dirty="0"/>
              <a:t> </a:t>
            </a:r>
            <a:r>
              <a:rPr lang="el-GR" sz="2400" dirty="0"/>
              <a:t>προγραμματισμό συνάντησης</a:t>
            </a:r>
          </a:p>
        </p:txBody>
      </p:sp>
    </p:spTree>
    <p:extLst>
      <p:ext uri="{BB962C8B-B14F-4D97-AF65-F5344CB8AC3E}">
        <p14:creationId xmlns:p14="http://schemas.microsoft.com/office/powerpoint/2010/main" val="32619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Μετάβαση προς το έξυπνο δίκτυο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04" y="2372707"/>
            <a:ext cx="5780769" cy="362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73735" y="1902369"/>
            <a:ext cx="7138552" cy="31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GB" sz="2400" i="1" kern="0" dirty="0">
                <a:cs typeface="Arial" panose="020B0604020202020204" pitchFamily="34" charset="0"/>
              </a:rPr>
              <a:t>           </a:t>
            </a:r>
            <a:r>
              <a:rPr lang="el-GR" sz="2400" i="1" kern="0" dirty="0">
                <a:cs typeface="Arial" panose="020B0604020202020204" pitchFamily="34" charset="0"/>
              </a:rPr>
              <a:t>Παραδοσιακό δίκτυο       </a:t>
            </a:r>
            <a:r>
              <a:rPr lang="en-GB" sz="2400" i="1" kern="0" dirty="0">
                <a:cs typeface="Arial" panose="020B0604020202020204" pitchFamily="34" charset="0"/>
              </a:rPr>
              <a:t>    </a:t>
            </a:r>
            <a:r>
              <a:rPr lang="el-GR" sz="2400" i="1" kern="0" dirty="0">
                <a:cs typeface="Arial" panose="020B0604020202020204" pitchFamily="34" charset="0"/>
              </a:rPr>
              <a:t>  	Έξυπνο δίκτυο</a:t>
            </a:r>
            <a:endParaRPr lang="en-GB" sz="2400" i="1" kern="0" dirty="0">
              <a:cs typeface="Arial" panose="020B0604020202020204" pitchFamily="34" charset="0"/>
            </a:endParaRPr>
          </a:p>
          <a:p>
            <a:endParaRPr lang="en-GB" sz="2400" kern="0" dirty="0"/>
          </a:p>
        </p:txBody>
      </p:sp>
      <p:sp>
        <p:nvSpPr>
          <p:cNvPr id="6" name="Right Arrow 5"/>
          <p:cNvSpPr/>
          <p:nvPr/>
        </p:nvSpPr>
        <p:spPr>
          <a:xfrm>
            <a:off x="4436324" y="2011223"/>
            <a:ext cx="482204" cy="2667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05196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44" y="187155"/>
            <a:ext cx="7886700" cy="1325563"/>
          </a:xfrm>
        </p:spPr>
        <p:txBody>
          <a:bodyPr/>
          <a:lstStyle/>
          <a:p>
            <a:r>
              <a:rPr lang="el-GR" dirty="0" smtClean="0"/>
              <a:t>Κυβερνοφυσική προσέγγιση μοντέρνων Συστημάτων Ηλεκτρικής Ενέργειας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68" y="1450994"/>
            <a:ext cx="5634335" cy="53303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338053" y="4829340"/>
            <a:ext cx="4615803" cy="19273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19622" y="4982659"/>
            <a:ext cx="1002007" cy="7227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-150556" y="4373979"/>
            <a:ext cx="2202157" cy="719514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 smtClean="0">
                <a:solidFill>
                  <a:srgbClr val="FF0000"/>
                </a:solidFill>
              </a:rPr>
              <a:t>Αντικείμενο του μαθήματος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7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381" y="151160"/>
            <a:ext cx="7886700" cy="1325563"/>
          </a:xfrm>
        </p:spPr>
        <p:txBody>
          <a:bodyPr/>
          <a:lstStyle/>
          <a:p>
            <a:r>
              <a:rPr lang="el-GR" dirty="0" smtClean="0"/>
              <a:t>Χρήση καθαρών πηγών ενέργειας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97" y="1112826"/>
            <a:ext cx="7886700" cy="13580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l-GR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Η μετάβαση από τις συμβατικές πηγές ενέργειας προς τις ΑΠΕ θέλει προσοχή!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Picture 3" descr="http://www.terna.gr/userthumbs/GalleryProjects/activity_gallery/thumbs_515x325/aioliko_parko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82" y="2470837"/>
            <a:ext cx="3146345" cy="205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1160" y="4237295"/>
            <a:ext cx="2075988" cy="26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4" y="4661280"/>
            <a:ext cx="3037007" cy="169532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16" y="2344459"/>
            <a:ext cx="3037005" cy="230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572000" y="3231078"/>
            <a:ext cx="514068" cy="5318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ight Arrow 8"/>
          <p:cNvSpPr/>
          <p:nvPr/>
        </p:nvSpPr>
        <p:spPr>
          <a:xfrm>
            <a:off x="4659149" y="5120914"/>
            <a:ext cx="514068" cy="5318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72814" y="6356604"/>
            <a:ext cx="1756976" cy="174713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400" dirty="0">
                <a:cs typeface="Arial" panose="020B0604020202020204" pitchFamily="34" charset="0"/>
              </a:rPr>
              <a:t>siemens.com</a:t>
            </a:r>
          </a:p>
          <a:p>
            <a:endParaRPr lang="en-GB" sz="2175" dirty="0"/>
          </a:p>
        </p:txBody>
      </p:sp>
    </p:spTree>
    <p:extLst>
      <p:ext uri="{BB962C8B-B14F-4D97-AF65-F5344CB8AC3E}">
        <p14:creationId xmlns:p14="http://schemas.microsoft.com/office/powerpoint/2010/main" val="3943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587</Words>
  <Application>Microsoft Office PowerPoint</Application>
  <PresentationFormat>On-screen Show (4:3)</PresentationFormat>
  <Paragraphs>101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Unicode MS</vt:lpstr>
      <vt:lpstr>Calibri</vt:lpstr>
      <vt:lpstr>Calibri Light</vt:lpstr>
      <vt:lpstr>Wingdings</vt:lpstr>
      <vt:lpstr>Wingdings 2</vt:lpstr>
      <vt:lpstr>Office Theme</vt:lpstr>
      <vt:lpstr>PowerPoint Presentation</vt:lpstr>
      <vt:lpstr>Ενσωμάτωση ΑΠΕ στο ηλεκτρικό δίκτυο</vt:lpstr>
      <vt:lpstr>Στόχος του μαθήματος</vt:lpstr>
      <vt:lpstr>Υλικό μαθήματος</vt:lpstr>
      <vt:lpstr>Τρόπος διδασκαλίας και εξέτασης</vt:lpstr>
      <vt:lpstr>Τρόπος επικοινωνίας με τους διδάσκοντες</vt:lpstr>
      <vt:lpstr>Μετάβαση προς το έξυπνο δίκτυο</vt:lpstr>
      <vt:lpstr>Κυβερνοφυσική προσέγγιση μοντέρνων Συστημάτων Ηλεκτρικής Ενέργειας</vt:lpstr>
      <vt:lpstr>Χρήση καθαρών πηγών ενέργειας</vt:lpstr>
      <vt:lpstr>Πρόβλημα ισοζύγιου παραγωγής-κατανάλωσης +  Πρόβλημα μείωσης αδράνειας του δικτύου (παράδειγμα Ηνωμένου Βασιλείου)</vt:lpstr>
      <vt:lpstr>Eυστάθεια μοντέρνων ΣΗΕ</vt:lpstr>
      <vt:lpstr>Τύποι μετατροπέων ισχύος</vt:lpstr>
      <vt:lpstr>Παράδειγμα μοντελοποίησης και ελέγχου Ανεμογεννήτριας</vt:lpstr>
      <vt:lpstr>Παράδειγμα εφαρμογής ελέγχου σε αντιστροφέα για διασύνδεση διεσπαρμενης παραγωγής με το ηλεκτρικό δίκτυο</vt:lpstr>
      <vt:lpstr>Μικροδίκτυα και ιεραρχική δομή ελέγχου</vt:lpstr>
      <vt:lpstr>Μέθοδοι υποστήριξης δικτύου</vt:lpstr>
      <vt:lpstr>Microgrid control and management</vt:lpstr>
      <vt:lpstr>Παράδειγμα έξυπνης διαχείρισης μικροδικτύου</vt:lpstr>
      <vt:lpstr>Παράδειγμα έξυπνης διαχείρισης μικροδικτύου</vt:lpstr>
      <vt:lpstr>Παράδειγμα έξυπνης διαχείρισης μικροδικτύου</vt:lpstr>
      <vt:lpstr>Εργαστηριακές Υποδομές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</dc:creator>
  <cp:lastModifiedBy>George Konstantopoulos</cp:lastModifiedBy>
  <cp:revision>62</cp:revision>
  <dcterms:created xsi:type="dcterms:W3CDTF">2013-11-08T09:21:32Z</dcterms:created>
  <dcterms:modified xsi:type="dcterms:W3CDTF">2025-02-17T16:13:42Z</dcterms:modified>
</cp:coreProperties>
</file>