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85" r:id="rId2"/>
    <p:sldId id="28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0" r:id="rId14"/>
    <p:sldId id="281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2" r:id="rId24"/>
    <p:sldId id="283" r:id="rId25"/>
    <p:sldId id="284" r:id="rId26"/>
    <p:sldId id="274" r:id="rId27"/>
    <p:sldId id="275" r:id="rId28"/>
    <p:sldId id="276" r:id="rId29"/>
    <p:sldId id="277" r:id="rId30"/>
    <p:sldId id="278" r:id="rId31"/>
    <p:sldId id="279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45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C516E-8DB2-4F86-9D0D-8E50C1A93F7C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2FA56-EDF5-4247-A62C-527808E2A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u="none" dirty="0" smtClean="0">
                <a:solidFill>
                  <a:schemeClr val="tx1"/>
                </a:solidFill>
              </a:rPr>
              <a:t>Επιμέλεια</a:t>
            </a:r>
            <a:r>
              <a:rPr lang="el-GR" u="none" baseline="0" dirty="0" smtClean="0">
                <a:solidFill>
                  <a:schemeClr val="tx1"/>
                </a:solidFill>
              </a:rPr>
              <a:t> παρουσίασης: Βασιλική </a:t>
            </a:r>
            <a:r>
              <a:rPr lang="el-GR" u="none" baseline="0" dirty="0" err="1" smtClean="0">
                <a:solidFill>
                  <a:schemeClr val="tx1"/>
                </a:solidFill>
              </a:rPr>
              <a:t>Μπουγά</a:t>
            </a:r>
            <a:endParaRPr lang="en-US" u="none" dirty="0">
              <a:solidFill>
                <a:schemeClr val="tx1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F9C18-BC16-4DF8-AA33-8C88C83CBF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1.</a:t>
            </a:r>
            <a:r>
              <a:rPr lang="el-GR" baseline="0" dirty="0" smtClean="0"/>
              <a:t>Αποτελεί μία οικογένεια (ή ένα σύνολο) συναρτήσεων Χ(</a:t>
            </a:r>
            <a:r>
              <a:rPr lang="en-US" baseline="0" dirty="0" err="1" smtClean="0"/>
              <a:t>t,s</a:t>
            </a:r>
            <a:r>
              <a:rPr lang="el-GR" baseline="0" dirty="0" smtClean="0"/>
              <a:t>). Σύμφωνα με την ερμηνεία αυτή, τα </a:t>
            </a:r>
            <a:r>
              <a:rPr lang="en-US" baseline="0" dirty="0" smtClean="0"/>
              <a:t>t </a:t>
            </a:r>
            <a:r>
              <a:rPr lang="el-GR" baseline="0" dirty="0" smtClean="0"/>
              <a:t>και </a:t>
            </a:r>
            <a:r>
              <a:rPr lang="en-US" baseline="0" dirty="0" smtClean="0"/>
              <a:t>s</a:t>
            </a:r>
            <a:r>
              <a:rPr lang="el-GR" baseline="0" dirty="0" smtClean="0"/>
              <a:t> είναι μεταβλητές.</a:t>
            </a:r>
          </a:p>
          <a:p>
            <a:r>
              <a:rPr lang="el-GR" baseline="0" dirty="0" smtClean="0"/>
              <a:t>2.Είναι μόνο συνάρτηση του χρόνου (ή ένα δείγμα μιας γνωστή διαδικασίας ). Στην περίπτωση αυτή, το </a:t>
            </a:r>
            <a:r>
              <a:rPr lang="en-US" baseline="0" dirty="0" smtClean="0"/>
              <a:t>t</a:t>
            </a:r>
            <a:r>
              <a:rPr lang="el-GR" baseline="0" dirty="0" smtClean="0"/>
              <a:t> είναι μεταβλητή και το </a:t>
            </a:r>
            <a:r>
              <a:rPr lang="en-US" baseline="0" dirty="0" smtClean="0"/>
              <a:t>s </a:t>
            </a:r>
            <a:r>
              <a:rPr lang="el-GR" baseline="0" dirty="0" smtClean="0"/>
              <a:t>είναι σταθερό.</a:t>
            </a:r>
          </a:p>
          <a:p>
            <a:r>
              <a:rPr lang="el-GR" baseline="0" dirty="0" smtClean="0"/>
              <a:t>3. Εάν το </a:t>
            </a:r>
            <a:r>
              <a:rPr lang="en-US" baseline="0" dirty="0" smtClean="0"/>
              <a:t>t</a:t>
            </a:r>
            <a:r>
              <a:rPr lang="el-GR" baseline="0" dirty="0" smtClean="0"/>
              <a:t> είναι σταθερό και το </a:t>
            </a:r>
            <a:r>
              <a:rPr lang="en-US" baseline="0" dirty="0" smtClean="0"/>
              <a:t>s </a:t>
            </a:r>
            <a:r>
              <a:rPr lang="el-GR" baseline="0" dirty="0" smtClean="0"/>
              <a:t>είναι μεταβλητή , τότε Χ(</a:t>
            </a:r>
            <a:r>
              <a:rPr lang="en-US" baseline="0" dirty="0" smtClean="0"/>
              <a:t>t</a:t>
            </a:r>
            <a:r>
              <a:rPr lang="el-GR" baseline="0" dirty="0" smtClean="0"/>
              <a:t>) είναι ΤΜ που αντιστοιχεί στην κατάσταση μιας γνωστής διαδικασίας το χρόνο </a:t>
            </a:r>
            <a:r>
              <a:rPr lang="en-US" baseline="0" dirty="0" smtClean="0"/>
              <a:t>t</a:t>
            </a:r>
            <a:r>
              <a:rPr lang="el-GR" baseline="0" dirty="0" smtClean="0"/>
              <a:t>.</a:t>
            </a:r>
          </a:p>
          <a:p>
            <a:r>
              <a:rPr lang="el-GR" baseline="0" dirty="0" smtClean="0"/>
              <a:t>4.Εάν τα </a:t>
            </a:r>
            <a:r>
              <a:rPr lang="en-US" baseline="0" dirty="0" smtClean="0"/>
              <a:t>t</a:t>
            </a:r>
            <a:r>
              <a:rPr lang="el-GR" baseline="0" dirty="0" smtClean="0"/>
              <a:t> και </a:t>
            </a:r>
            <a:r>
              <a:rPr lang="en-US" baseline="0" dirty="0" smtClean="0"/>
              <a:t>s</a:t>
            </a:r>
            <a:r>
              <a:rPr lang="el-GR" baseline="0" dirty="0" smtClean="0"/>
              <a:t> είναι σταθερά, τότε η Χ(</a:t>
            </a:r>
            <a:r>
              <a:rPr lang="en-US" baseline="0" dirty="0" smtClean="0"/>
              <a:t>t</a:t>
            </a:r>
            <a:r>
              <a:rPr lang="el-GR" baseline="0" dirty="0" smtClean="0"/>
              <a:t>) είναι ένας αριθμός.</a:t>
            </a:r>
            <a:endParaRPr lang="en-US" baseline="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FA56-EDF5-4247-A62C-527808E2A3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Ένα</a:t>
            </a:r>
            <a:r>
              <a:rPr lang="el-GR" baseline="0" dirty="0" smtClean="0"/>
              <a:t> φυσικό παράδειγμα στοχαστικής διαδικασίας είναι η κίνηση μικροσκοπικών σωματιδίων τα οποία συγκρούονται με τα μόρια ενός υγρού (κίνηση </a:t>
            </a:r>
            <a:r>
              <a:rPr lang="en-US" baseline="0" dirty="0" smtClean="0"/>
              <a:t>Brown</a:t>
            </a:r>
            <a:r>
              <a:rPr lang="el-GR" baseline="0" dirty="0" smtClean="0"/>
              <a:t>). Η διαδικασία Χ(</a:t>
            </a:r>
            <a:r>
              <a:rPr lang="en-US" baseline="0" dirty="0" smtClean="0"/>
              <a:t>t</a:t>
            </a:r>
            <a:r>
              <a:rPr lang="el-GR" baseline="0" dirty="0" smtClean="0"/>
              <a:t>) που προκύπτει είναι η συνισταμένη των κινήσεων όλων των σωματιδίων (σύνολο). Ένα μοναδικό στιγμιότυπο Χ(</a:t>
            </a:r>
            <a:r>
              <a:rPr lang="en-US" baseline="0" dirty="0" err="1" smtClean="0"/>
              <a:t>t,s</a:t>
            </a:r>
            <a:r>
              <a:rPr lang="el-GR" baseline="0" dirty="0" smtClean="0"/>
              <a:t>) είναι η κίνηση ενός συγκεκριμένου σωματιδίου (δείγμα).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FA56-EDF5-4247-A62C-527808E2A3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FA56-EDF5-4247-A62C-527808E2A32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 smtClean="0"/>
              <a:t>Λύση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2FA56-EDF5-4247-A62C-527808E2A32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A41E-EDC5-43EB-BDC3-8610CA4A23DD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77A3-3CFA-4416-913D-8D83B6512A31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2DC0-E0E1-4512-B897-459B4753F240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64BE-04D3-47C0-BC10-25ADDADAFCE8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236D-D49F-4127-B366-5DF0484FC28A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88C-1C83-495F-B044-EAA3F54CD35B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8BBE-AB18-446F-9851-A19E0B72C162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12C-017F-442B-8C39-2161B288658B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FD7B-AF4F-4FC4-965E-0637AD992E46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D9F2-C069-4ABF-8066-1F42163222A6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F8FD-D75C-4D08-98FD-65CE7BD7842A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5381F-229C-403C-AF33-37A800DB78A4}" type="datetime1">
              <a:rPr lang="el-GR" smtClean="0"/>
              <a:pPr/>
              <a:t>6/12/2012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ysClr val="windowText" lastClr="000000"/>
                </a:solidFill>
              </a:rPr>
              <a:t>Σήματα και Συστήματα ΙΙ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Διάλεξη: Εβδομάδα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Καθηγητής Πέτρος </a:t>
            </a:r>
            <a:r>
              <a:rPr lang="el-GR" dirty="0" err="1" smtClean="0">
                <a:solidFill>
                  <a:schemeClr val="tx1"/>
                </a:solidFill>
              </a:rPr>
              <a:t>Γρουμπός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979712" y="6165304"/>
            <a:ext cx="5624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bg1">
                    <a:lumMod val="65000"/>
                  </a:schemeClr>
                </a:solidFill>
              </a:rPr>
              <a:t>Επιμέλεια παρουσίασης: Βασιλική </a:t>
            </a:r>
            <a:r>
              <a:rPr lang="el-GR" sz="2400" dirty="0" err="1" smtClean="0">
                <a:solidFill>
                  <a:schemeClr val="bg1">
                    <a:lumMod val="65000"/>
                  </a:schemeClr>
                </a:solidFill>
              </a:rPr>
              <a:t>Μπουγά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188640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Η </a:t>
            </a:r>
            <a:r>
              <a:rPr lang="el-GR" sz="4000" dirty="0" err="1" smtClean="0"/>
              <a:t>σ.δ</a:t>
            </a:r>
            <a:r>
              <a:rPr lang="el-GR" sz="4000" dirty="0" smtClean="0"/>
              <a:t>. ως συλλογή συναρτήσεων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058150" cy="50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260648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Η </a:t>
            </a:r>
            <a:r>
              <a:rPr lang="el-GR" sz="4000" dirty="0" err="1" smtClean="0"/>
              <a:t>σ.δ</a:t>
            </a:r>
            <a:r>
              <a:rPr lang="el-GR" sz="4000" dirty="0" smtClean="0"/>
              <a:t>. ως συλλογή τυχαίων μεταβλητών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26876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Ένα στοχαστικό σήμα μπορεί επίσης να θεωρηθεί ως μια δεικτοδοτημένη (</a:t>
            </a:r>
            <a:r>
              <a:rPr lang="en-US" sz="2800" dirty="0" smtClean="0"/>
              <a:t>indexed) </a:t>
            </a:r>
            <a:r>
              <a:rPr lang="el-GR" sz="2800" dirty="0" smtClean="0"/>
              <a:t>συλλογή τυχαίων μεταβλητών για ∀</a:t>
            </a:r>
            <a:r>
              <a:rPr lang="en-US" sz="2800" dirty="0" smtClean="0"/>
              <a:t>t {X(t), </a:t>
            </a:r>
            <a:r>
              <a:rPr lang="en-US" sz="2800" dirty="0" err="1" smtClean="0"/>
              <a:t>t∈R</a:t>
            </a:r>
            <a:r>
              <a:rPr lang="en-US" sz="2800" dirty="0" smtClean="0"/>
              <a:t>}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2996952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Οι τυχαίες μεταβλητές δεικτοδοτούνται με ένα σύνολο δεικτών που μπορεί να είναι:</a:t>
            </a:r>
          </a:p>
          <a:p>
            <a:pPr>
              <a:buFont typeface="Arial" pitchFamily="34" charset="0"/>
              <a:buChar char="•"/>
            </a:pPr>
            <a:endParaRPr lang="el-GR" sz="2800" dirty="0" smtClean="0"/>
          </a:p>
          <a:p>
            <a:pPr lvl="1"/>
            <a:r>
              <a:rPr lang="el-GR" sz="2800" dirty="0" smtClean="0"/>
              <a:t>–Το σύνολο των πραγματικών αριθμών (</a:t>
            </a:r>
            <a:r>
              <a:rPr lang="en-US" sz="2800" dirty="0" smtClean="0"/>
              <a:t>R) </a:t>
            </a:r>
            <a:r>
              <a:rPr lang="el-GR" sz="2800" dirty="0" smtClean="0"/>
              <a:t>οπότε έχουμε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</a:t>
            </a:r>
            <a:r>
              <a:rPr lang="el-GR" sz="2800" b="1" dirty="0" smtClean="0"/>
              <a:t>συνεχούς χρόνου, ή</a:t>
            </a:r>
          </a:p>
          <a:p>
            <a:pPr lvl="1"/>
            <a:endParaRPr lang="el-GR" sz="1000" b="1" dirty="0" smtClean="0"/>
          </a:p>
          <a:p>
            <a:pPr lvl="1"/>
            <a:r>
              <a:rPr lang="el-GR" sz="2800" dirty="0" smtClean="0"/>
              <a:t>–Το σύνολο των ακέραιων ( Ζ) οπότε έχουμε </a:t>
            </a:r>
            <a:r>
              <a:rPr lang="el-GR" sz="2800" dirty="0" err="1" smtClean="0"/>
              <a:t>σ.δ</a:t>
            </a:r>
            <a:r>
              <a:rPr lang="el-GR" sz="2800" dirty="0" smtClean="0"/>
              <a:t> </a:t>
            </a:r>
            <a:r>
              <a:rPr lang="el-GR" sz="2800" b="1" dirty="0" smtClean="0"/>
              <a:t>διακριτού χρόνου.  Στην περίπτωση αυτή η </a:t>
            </a:r>
            <a:r>
              <a:rPr lang="el-GR" sz="2800" b="1" dirty="0" err="1" smtClean="0"/>
              <a:t>σ.δ</a:t>
            </a:r>
            <a:r>
              <a:rPr lang="el-GR" sz="2800" b="1" dirty="0" smtClean="0"/>
              <a:t>. ονομάζεται και τυχαία ακολουθία.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691680" y="0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Μαθηματικός ορισμός της </a:t>
            </a:r>
          </a:p>
          <a:p>
            <a:r>
              <a:rPr lang="el-GR" sz="4000" dirty="0" smtClean="0"/>
              <a:t>Στοχαστικής Διαδικασίας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340768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000000"/>
                </a:solidFill>
                <a:latin typeface="Arial"/>
              </a:rPr>
              <a:t>•</a:t>
            </a:r>
            <a:r>
              <a:rPr lang="el-GR" sz="2800" b="1" dirty="0" smtClean="0">
                <a:solidFill>
                  <a:srgbClr val="000000"/>
                </a:solidFill>
                <a:latin typeface="Arial"/>
              </a:rPr>
              <a:t>Ορισμός: </a:t>
            </a:r>
            <a:r>
              <a:rPr lang="el-GR" sz="2800" dirty="0" smtClean="0">
                <a:solidFill>
                  <a:srgbClr val="000000"/>
                </a:solidFill>
                <a:latin typeface="Arial"/>
              </a:rPr>
              <a:t>Η στοχαστική διαδικασία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X(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t,s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= X(t)</a:t>
            </a:r>
            <a:r>
              <a:rPr lang="el-GR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l-GR" sz="2800" dirty="0" smtClean="0">
                <a:solidFill>
                  <a:srgbClr val="000000"/>
                </a:solidFill>
                <a:latin typeface="Arial"/>
              </a:rPr>
              <a:t>είναι ένα σύνολο συναρτήσεων του χρόνου με ένα μέτρο πιθανότητας το οποίο δίνει την πιθανότητα σε κάθε «λογικό» γεγονός που συσχετίζεται με την παρατήρηση μιας συναρτήσεως-δείγματος..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8892480" cy="226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339752" y="0"/>
            <a:ext cx="39554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Ερμηνείες της Χ(</a:t>
            </a:r>
            <a:r>
              <a:rPr lang="en-US" sz="4000" dirty="0" smtClean="0"/>
              <a:t>t</a:t>
            </a:r>
            <a:r>
              <a:rPr lang="el-GR" sz="4000" dirty="0" smtClean="0"/>
              <a:t>)</a:t>
            </a:r>
            <a:endParaRPr lang="en-US" sz="4000" dirty="0" smtClean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980728"/>
            <a:ext cx="864096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1.</a:t>
            </a:r>
            <a:r>
              <a:rPr lang="el-GR" sz="2800" dirty="0" smtClean="0"/>
              <a:t>Αποτελεί μία οικογένεια (ή ένα σύνολο) συναρτήσεων Χ(</a:t>
            </a:r>
            <a:r>
              <a:rPr lang="en-US" sz="2800" dirty="0" err="1" smtClean="0"/>
              <a:t>t,s</a:t>
            </a:r>
            <a:r>
              <a:rPr lang="el-GR" sz="2800" dirty="0" smtClean="0"/>
              <a:t>). Σύμφωνα με την ερμηνεία αυτή, τα </a:t>
            </a:r>
            <a:r>
              <a:rPr lang="en-US" sz="2800" dirty="0" smtClean="0"/>
              <a:t>t </a:t>
            </a:r>
            <a:r>
              <a:rPr lang="el-GR" sz="2800" dirty="0" smtClean="0"/>
              <a:t>και </a:t>
            </a:r>
            <a:r>
              <a:rPr lang="en-US" sz="2800" dirty="0" smtClean="0"/>
              <a:t>s</a:t>
            </a:r>
            <a:r>
              <a:rPr lang="el-GR" sz="2800" dirty="0" smtClean="0"/>
              <a:t> είναι μεταβλητές.</a:t>
            </a:r>
          </a:p>
          <a:p>
            <a:endParaRPr lang="el-GR" sz="1000" dirty="0" smtClean="0"/>
          </a:p>
          <a:p>
            <a:r>
              <a:rPr lang="el-GR" sz="2800" dirty="0" smtClean="0"/>
              <a:t>2.Είναι μόνο συνάρτηση του χρόνου (ή ένα δείγμα μιας γνωστή διαδικασίας ). Στην περίπτωση αυτή, το </a:t>
            </a:r>
            <a:r>
              <a:rPr lang="en-US" sz="2800" dirty="0" smtClean="0"/>
              <a:t>t</a:t>
            </a:r>
            <a:r>
              <a:rPr lang="el-GR" sz="2800" dirty="0" smtClean="0"/>
              <a:t> είναι μεταβλητή και το </a:t>
            </a:r>
            <a:r>
              <a:rPr lang="en-US" sz="2800" dirty="0" smtClean="0"/>
              <a:t>s </a:t>
            </a:r>
            <a:r>
              <a:rPr lang="el-GR" sz="2800" dirty="0" smtClean="0"/>
              <a:t>είναι σταθερό.</a:t>
            </a:r>
          </a:p>
          <a:p>
            <a:endParaRPr lang="el-GR" sz="1000" dirty="0" smtClean="0"/>
          </a:p>
          <a:p>
            <a:r>
              <a:rPr lang="el-GR" sz="2800" dirty="0" smtClean="0"/>
              <a:t>3. Εάν το </a:t>
            </a:r>
            <a:r>
              <a:rPr lang="en-US" sz="2800" dirty="0" smtClean="0"/>
              <a:t>t</a:t>
            </a:r>
            <a:r>
              <a:rPr lang="el-GR" sz="2800" dirty="0" smtClean="0"/>
              <a:t> είναι σταθερό και το </a:t>
            </a:r>
            <a:r>
              <a:rPr lang="en-US" sz="2800" dirty="0" smtClean="0"/>
              <a:t>s </a:t>
            </a:r>
            <a:r>
              <a:rPr lang="el-GR" sz="2800" dirty="0" smtClean="0"/>
              <a:t>είναι μεταβλητή , τότε Χ(</a:t>
            </a:r>
            <a:r>
              <a:rPr lang="en-US" sz="2800" dirty="0" smtClean="0"/>
              <a:t>t</a:t>
            </a:r>
            <a:r>
              <a:rPr lang="el-GR" sz="2800" dirty="0" smtClean="0"/>
              <a:t>) είναι ΤΜ που αντιστοιχεί στην κατάσταση μιας γνωστής διαδικασίας το χρόνο </a:t>
            </a:r>
            <a:r>
              <a:rPr lang="en-US" sz="2800" dirty="0" smtClean="0"/>
              <a:t>t</a:t>
            </a:r>
            <a:r>
              <a:rPr lang="el-GR" sz="2800" dirty="0" smtClean="0"/>
              <a:t>.</a:t>
            </a:r>
          </a:p>
          <a:p>
            <a:endParaRPr lang="el-GR" sz="1000" dirty="0" smtClean="0"/>
          </a:p>
          <a:p>
            <a:r>
              <a:rPr lang="el-GR" sz="2800" dirty="0" smtClean="0"/>
              <a:t>4.Εάν τα </a:t>
            </a:r>
            <a:r>
              <a:rPr lang="en-US" sz="2800" dirty="0" smtClean="0"/>
              <a:t>t</a:t>
            </a:r>
            <a:r>
              <a:rPr lang="el-GR" sz="2800" dirty="0" smtClean="0"/>
              <a:t> και </a:t>
            </a:r>
            <a:r>
              <a:rPr lang="en-US" sz="2800" dirty="0" smtClean="0"/>
              <a:t>s</a:t>
            </a:r>
            <a:r>
              <a:rPr lang="el-GR" sz="2800" dirty="0" smtClean="0"/>
              <a:t> είναι σταθερά, τότε η Χ(</a:t>
            </a:r>
            <a:r>
              <a:rPr lang="en-US" sz="2800" dirty="0" smtClean="0"/>
              <a:t>t</a:t>
            </a:r>
            <a:r>
              <a:rPr lang="el-GR" sz="2800" dirty="0" smtClean="0"/>
              <a:t>) είναι ένας αριθμός.</a:t>
            </a:r>
            <a:endParaRPr lang="en-US" sz="28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188640"/>
            <a:ext cx="3566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Παράδειγμα </a:t>
            </a:r>
            <a:r>
              <a:rPr lang="el-GR" sz="4000" dirty="0" err="1" smtClean="0"/>
              <a:t>σ.δ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124744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Ένα φυσικό παράδειγμα στοχαστικής διαδικασίας είναι η κίνηση μικροσκοπικών σωματιδίων τα οποία συγκρούονται με τα μόρια ενός υγρού (κίνηση </a:t>
            </a:r>
            <a:r>
              <a:rPr lang="en-US" sz="2800" dirty="0" smtClean="0"/>
              <a:t>Brown</a:t>
            </a:r>
            <a:r>
              <a:rPr lang="el-GR" sz="2800" dirty="0" smtClean="0"/>
              <a:t>). Η διαδικασία Χ(</a:t>
            </a:r>
            <a:r>
              <a:rPr lang="en-US" sz="2800" dirty="0" smtClean="0"/>
              <a:t>t</a:t>
            </a:r>
            <a:r>
              <a:rPr lang="el-GR" sz="2800" dirty="0" smtClean="0"/>
              <a:t>) που προκύπτει είναι η συνισταμένη των κινήσεων όλων των σωματιδίων (σύνολο). Ένα μοναδικό στιγμιότυπο Χ(</a:t>
            </a:r>
            <a:r>
              <a:rPr lang="en-US" sz="2800" dirty="0" err="1" smtClean="0"/>
              <a:t>t,s</a:t>
            </a:r>
            <a:r>
              <a:rPr lang="el-GR" sz="2800" dirty="0" smtClean="0"/>
              <a:t>) είναι η κίνηση ενός συγκεκριμένου σωματιδίου (δείγμα).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23728" y="1886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4000" dirty="0" smtClean="0"/>
              <a:t>Περιγραφή </a:t>
            </a:r>
            <a:r>
              <a:rPr lang="el-GR" sz="4000" dirty="0" err="1" smtClean="0"/>
              <a:t>σ.δ</a:t>
            </a:r>
            <a:r>
              <a:rPr lang="el-GR" sz="4000" dirty="0" smtClean="0"/>
              <a:t> Χ(</a:t>
            </a:r>
            <a:r>
              <a:rPr lang="en-US" sz="4000" dirty="0" smtClean="0"/>
              <a:t>t)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98072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1.Πλήρης στατιστική περιγραφή: </a:t>
            </a:r>
            <a:r>
              <a:rPr lang="el-GR" sz="2800" dirty="0" smtClean="0"/>
              <a:t>για κάθε </a:t>
            </a:r>
            <a:r>
              <a:rPr lang="en-US" sz="2800" dirty="0" smtClean="0"/>
              <a:t>n</a:t>
            </a:r>
            <a:r>
              <a:rPr lang="el-GR" sz="2800" dirty="0" smtClean="0"/>
              <a:t> και κάθε επιλογή χρονών (</a:t>
            </a:r>
            <a:r>
              <a:rPr lang="en-US" sz="2800" dirty="0" smtClean="0"/>
              <a:t>t</a:t>
            </a:r>
            <a:r>
              <a:rPr lang="en-US" sz="1600" dirty="0" smtClean="0"/>
              <a:t>1</a:t>
            </a:r>
            <a:r>
              <a:rPr lang="en-US" sz="2800" dirty="0" smtClean="0"/>
              <a:t>, t</a:t>
            </a:r>
            <a:r>
              <a:rPr lang="en-US" sz="1600" dirty="0" smtClean="0"/>
              <a:t>2</a:t>
            </a:r>
            <a:r>
              <a:rPr lang="en-US" sz="2800" dirty="0" smtClean="0"/>
              <a:t>,…, </a:t>
            </a:r>
            <a:r>
              <a:rPr lang="en-US" sz="2800" dirty="0" err="1" smtClean="0"/>
              <a:t>t</a:t>
            </a:r>
            <a:r>
              <a:rPr lang="en-US" sz="1600" dirty="0" err="1" smtClean="0"/>
              <a:t>n</a:t>
            </a:r>
            <a:r>
              <a:rPr lang="en-US" sz="2800" dirty="0" smtClean="0"/>
              <a:t>)∈</a:t>
            </a:r>
            <a:r>
              <a:rPr lang="el-GR" sz="2800" dirty="0" smtClean="0"/>
              <a:t>         η από κοινού </a:t>
            </a:r>
            <a:r>
              <a:rPr lang="el-GR" sz="2800" dirty="0" err="1" smtClean="0"/>
              <a:t>σ.π.π</a:t>
            </a:r>
            <a:r>
              <a:rPr lang="el-GR" sz="2800" dirty="0" smtClean="0"/>
              <a:t> των( Χ(</a:t>
            </a:r>
            <a:r>
              <a:rPr lang="en-US" sz="2800" dirty="0" smtClean="0"/>
              <a:t>t</a:t>
            </a:r>
            <a:r>
              <a:rPr lang="en-US" sz="1600" dirty="0" smtClean="0"/>
              <a:t>1</a:t>
            </a:r>
            <a:r>
              <a:rPr lang="en-US" sz="2800" dirty="0" smtClean="0"/>
              <a:t>), X(t</a:t>
            </a:r>
            <a:r>
              <a:rPr lang="en-US" sz="1600" dirty="0" smtClean="0"/>
              <a:t>2</a:t>
            </a:r>
            <a:r>
              <a:rPr lang="en-US" sz="2800" dirty="0" smtClean="0"/>
              <a:t>),…,X(</a:t>
            </a:r>
            <a:r>
              <a:rPr lang="en-US" sz="2800" dirty="0" err="1" smtClean="0"/>
              <a:t>t</a:t>
            </a:r>
            <a:r>
              <a:rPr lang="en-US" sz="1600" dirty="0" err="1" smtClean="0"/>
              <a:t>n</a:t>
            </a:r>
            <a:r>
              <a:rPr lang="en-US" sz="2800" dirty="0" smtClean="0"/>
              <a:t>))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δηλαδή η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256584" cy="92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251520" y="3429000"/>
            <a:ext cx="2175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είναι γνωστή.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482050" cy="39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251520" y="407707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2.Περιγραφή με στατιστικές παραμέτρους </a:t>
            </a:r>
            <a:r>
              <a:rPr lang="el-GR" sz="2800" b="1" dirty="0" err="1" smtClean="0"/>
              <a:t>Μης</a:t>
            </a:r>
            <a:r>
              <a:rPr lang="el-GR" sz="2800" b="1" dirty="0" smtClean="0"/>
              <a:t> τάξεως </a:t>
            </a:r>
            <a:r>
              <a:rPr lang="el-GR" sz="2800" dirty="0" smtClean="0"/>
              <a:t>: ειδική περίπτωση έχουμε για Μ=2 (περιγραφή με όρους δευτέρας τάξεως) οπότε χρειάζεται μόνο η </a:t>
            </a:r>
            <a:r>
              <a:rPr lang="el-GR" sz="2800" dirty="0" err="1" smtClean="0"/>
              <a:t>σ.π.π</a:t>
            </a:r>
            <a:r>
              <a:rPr lang="el-GR" sz="2800" dirty="0" smtClean="0"/>
              <a:t> της</a:t>
            </a:r>
            <a:r>
              <a:rPr lang="en-US" sz="2800" dirty="0" smtClean="0"/>
              <a:t>X(t) ∀t </a:t>
            </a:r>
            <a:r>
              <a:rPr lang="el-GR" sz="2800" dirty="0" smtClean="0"/>
              <a:t>και η από κοινού </a:t>
            </a:r>
            <a:r>
              <a:rPr lang="el-GR" sz="2800" dirty="0" err="1" smtClean="0"/>
              <a:t>σ.π.π</a:t>
            </a:r>
            <a:r>
              <a:rPr lang="el-GR" sz="2800" dirty="0" smtClean="0"/>
              <a:t> των (</a:t>
            </a:r>
            <a:r>
              <a:rPr lang="en-US" sz="2800" dirty="0" smtClean="0"/>
              <a:t>X(t</a:t>
            </a:r>
            <a:r>
              <a:rPr lang="en-US" sz="1600" dirty="0" smtClean="0"/>
              <a:t>1</a:t>
            </a:r>
            <a:r>
              <a:rPr lang="en-US" sz="2800" dirty="0" smtClean="0"/>
              <a:t>),X(t</a:t>
            </a:r>
            <a:r>
              <a:rPr lang="en-US" sz="1600" dirty="0" smtClean="0"/>
              <a:t>2</a:t>
            </a:r>
            <a:r>
              <a:rPr lang="en-US" sz="2800" dirty="0" smtClean="0"/>
              <a:t>)), ∀t</a:t>
            </a:r>
            <a:r>
              <a:rPr lang="en-US" sz="1600" dirty="0" smtClean="0"/>
              <a:t>1</a:t>
            </a:r>
            <a:r>
              <a:rPr lang="en-US" sz="2800" dirty="0" smtClean="0"/>
              <a:t>, t</a:t>
            </a:r>
            <a:r>
              <a:rPr lang="en-US" sz="1600" dirty="0" smtClean="0"/>
              <a:t>2</a:t>
            </a:r>
            <a:endParaRPr lang="en-US" sz="2800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339752" y="1886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4000" dirty="0" smtClean="0"/>
              <a:t>Περιγραφή </a:t>
            </a:r>
            <a:r>
              <a:rPr lang="el-GR" sz="4000" dirty="0" err="1" smtClean="0"/>
              <a:t>σ.δ</a:t>
            </a:r>
            <a:r>
              <a:rPr lang="el-GR" sz="4000" dirty="0" smtClean="0"/>
              <a:t> Χ(</a:t>
            </a:r>
            <a:r>
              <a:rPr lang="en-US" sz="4000" dirty="0" smtClean="0"/>
              <a:t>t)</a:t>
            </a:r>
            <a:endParaRPr lang="en-US" sz="4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712968" cy="49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96448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2339752" y="18864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4000" dirty="0" smtClean="0"/>
              <a:t>Περιγραφή </a:t>
            </a:r>
            <a:r>
              <a:rPr lang="el-GR" sz="4000" dirty="0" err="1" smtClean="0"/>
              <a:t>σ.δ</a:t>
            </a:r>
            <a:r>
              <a:rPr lang="el-GR" sz="4000" dirty="0" smtClean="0"/>
              <a:t> Χ(</a:t>
            </a:r>
            <a:r>
              <a:rPr lang="en-US" sz="4000" dirty="0" smtClean="0"/>
              <a:t>t)</a:t>
            </a:r>
            <a:endParaRPr lang="en-US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95736" y="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4000" dirty="0" smtClean="0"/>
              <a:t>Στατικές Διαδικασίες</a:t>
            </a:r>
            <a:endParaRPr lang="en-US" sz="4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5"/>
            <a:ext cx="871296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8864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/>
              <a:t>Συναρτήσεις μέσης τιμής </a:t>
            </a:r>
            <a:r>
              <a:rPr lang="el-GR" sz="4000" dirty="0" err="1" smtClean="0"/>
              <a:t>αυτοσυσχέτισης</a:t>
            </a:r>
            <a:r>
              <a:rPr lang="el-GR" sz="4000" dirty="0" smtClean="0"/>
              <a:t> και μεταβλητότητας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628800"/>
            <a:ext cx="5413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•Η </a:t>
            </a:r>
            <a:r>
              <a:rPr lang="el-GR" sz="2800" b="1" u="sng" dirty="0" smtClean="0"/>
              <a:t>συνάρτηση μέσης τιμής </a:t>
            </a:r>
            <a:r>
              <a:rPr lang="el-GR" sz="2800" dirty="0" smtClean="0"/>
              <a:t>είναι η: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3501008"/>
            <a:ext cx="7244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Για στατικές διαδικασίες είναι </a:t>
            </a:r>
            <a:r>
              <a:rPr lang="en-US" sz="2800" dirty="0" err="1" smtClean="0"/>
              <a:t>m</a:t>
            </a:r>
            <a:r>
              <a:rPr lang="en-US" sz="1600" dirty="0" err="1" smtClean="0"/>
              <a:t>X</a:t>
            </a:r>
            <a:r>
              <a:rPr lang="en-US" sz="2800" dirty="0" smtClean="0"/>
              <a:t>(t) = </a:t>
            </a:r>
            <a:r>
              <a:rPr lang="en-US" sz="2800" dirty="0" err="1" smtClean="0"/>
              <a:t>m</a:t>
            </a:r>
            <a:r>
              <a:rPr lang="en-US" sz="1600" dirty="0" err="1" smtClean="0"/>
              <a:t>X</a:t>
            </a:r>
            <a:r>
              <a:rPr lang="el-GR" sz="2800" dirty="0" smtClean="0"/>
              <a:t> για ∀</a:t>
            </a:r>
            <a:r>
              <a:rPr lang="en-US" sz="2800" dirty="0" smtClean="0"/>
              <a:t>t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51520" y="4221088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•H </a:t>
            </a:r>
            <a:r>
              <a:rPr lang="el-GR" sz="2800" dirty="0" smtClean="0"/>
              <a:t> </a:t>
            </a:r>
            <a:r>
              <a:rPr lang="el-GR" sz="2800" b="1" u="sng" dirty="0" smtClean="0"/>
              <a:t>συνάρτηση </a:t>
            </a:r>
            <a:r>
              <a:rPr lang="el-GR" sz="2800" b="1" u="sng" dirty="0" err="1" smtClean="0"/>
              <a:t>αυτοσυσχετισης</a:t>
            </a:r>
            <a:r>
              <a:rPr lang="el-GR" sz="2800" b="1" u="sng" dirty="0" smtClean="0"/>
              <a:t> </a:t>
            </a:r>
            <a:r>
              <a:rPr lang="el-GR" sz="2800" dirty="0" smtClean="0"/>
              <a:t>είναι η αναμενομένη τιμή του γινομένου των δυο τυχαίων μεταβλητών </a:t>
            </a:r>
            <a:r>
              <a:rPr lang="en-US" sz="2800" dirty="0" smtClean="0"/>
              <a:t>X(t</a:t>
            </a:r>
            <a:r>
              <a:rPr lang="en-US" sz="1600" dirty="0" smtClean="0"/>
              <a:t>1</a:t>
            </a:r>
            <a:r>
              <a:rPr lang="en-US" sz="2800" dirty="0" smtClean="0"/>
              <a:t>) </a:t>
            </a:r>
            <a:r>
              <a:rPr lang="el-GR" sz="2800" dirty="0" smtClean="0"/>
              <a:t>και Χ(</a:t>
            </a:r>
            <a:r>
              <a:rPr lang="en-US" sz="2800" dirty="0" smtClean="0"/>
              <a:t>t</a:t>
            </a:r>
            <a:r>
              <a:rPr lang="en-US" sz="1600" dirty="0" smtClean="0"/>
              <a:t>2</a:t>
            </a:r>
            <a:r>
              <a:rPr lang="en-US" sz="2800" dirty="0" smtClean="0"/>
              <a:t>).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4972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5517232"/>
            <a:ext cx="6840760" cy="94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6262464" cy="89153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l-GR" dirty="0" smtClean="0"/>
              <a:t>Στοχαστικές Διαδικασίες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8864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/>
              <a:t>Συναρτήσεις μέσης τιμής </a:t>
            </a:r>
            <a:r>
              <a:rPr lang="el-GR" sz="4000" dirty="0" err="1" smtClean="0"/>
              <a:t>αυτοσυσχέτισης</a:t>
            </a:r>
            <a:r>
              <a:rPr lang="el-GR" sz="4000" dirty="0" smtClean="0"/>
              <a:t> και μεταβλητότητας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48478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•Για στατικές διαδικασίες η συνάρτηση </a:t>
            </a:r>
            <a:r>
              <a:rPr lang="el-GR" sz="2800" dirty="0" err="1" smtClean="0"/>
              <a:t>αυτοσυσχέτισης</a:t>
            </a:r>
            <a:r>
              <a:rPr lang="el-GR" sz="2800" dirty="0" smtClean="0"/>
              <a:t> εξαρτάται μονό από την διαφορά μεταξύ των χρονών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l-GR" sz="2800" dirty="0" smtClean="0"/>
              <a:t>και </a:t>
            </a:r>
            <a:r>
              <a:rPr lang="en-US" sz="2800" dirty="0" smtClean="0"/>
              <a:t>t</a:t>
            </a:r>
            <a:r>
              <a:rPr lang="en-US" dirty="0" smtClean="0"/>
              <a:t>2</a:t>
            </a:r>
            <a:r>
              <a:rPr lang="el-GR" sz="2800" dirty="0" smtClean="0"/>
              <a:t> δηλαδή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486916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•Η </a:t>
            </a:r>
            <a:r>
              <a:rPr lang="el-GR" sz="2800" b="1" u="sng" dirty="0" smtClean="0"/>
              <a:t>συνάρτηση </a:t>
            </a:r>
            <a:r>
              <a:rPr lang="el-GR" sz="2800" b="1" u="sng" dirty="0" err="1" smtClean="0"/>
              <a:t>αυτομεταβλητοτητας</a:t>
            </a:r>
            <a:r>
              <a:rPr lang="el-GR" sz="2800" b="1" u="sng" dirty="0" smtClean="0"/>
              <a:t> </a:t>
            </a:r>
            <a:r>
              <a:rPr lang="el-GR" sz="2800" dirty="0" smtClean="0"/>
              <a:t>ορίζεται ανάλογα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95536" y="41490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800" dirty="0" smtClean="0"/>
              <a:t>για  κάθε </a:t>
            </a:r>
            <a:r>
              <a:rPr lang="en-US" sz="2800" dirty="0" smtClean="0"/>
              <a:t>t</a:t>
            </a:r>
            <a:r>
              <a:rPr lang="en-US" dirty="0" smtClean="0"/>
              <a:t>1</a:t>
            </a:r>
            <a:r>
              <a:rPr lang="el-GR" sz="2800" dirty="0" smtClean="0"/>
              <a:t> και </a:t>
            </a:r>
            <a:r>
              <a:rPr lang="en-US" sz="2800" dirty="0" smtClean="0"/>
              <a:t>t</a:t>
            </a:r>
            <a:r>
              <a:rPr lang="en-US" dirty="0" smtClean="0"/>
              <a:t>2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5197477" cy="92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661248"/>
            <a:ext cx="84249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8864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/>
              <a:t>Συναρτήσεις μέσης τιμής </a:t>
            </a:r>
            <a:r>
              <a:rPr lang="el-GR" sz="4000" dirty="0" err="1" smtClean="0"/>
              <a:t>αυτοσυσχέτισης</a:t>
            </a:r>
            <a:r>
              <a:rPr lang="el-GR" sz="4000" dirty="0" smtClean="0"/>
              <a:t> και μεταβλητότητας</a:t>
            </a:r>
            <a:endParaRPr lang="en-US" sz="4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8952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Ιδιότητες της συνάρτησης </a:t>
            </a:r>
            <a:r>
              <a:rPr lang="el-GR" sz="4000" dirty="0" err="1" smtClean="0"/>
              <a:t>αυτοσυσχέτισης</a:t>
            </a:r>
            <a:endParaRPr lang="en-US" sz="4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71296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737320"/>
            <a:ext cx="1123325" cy="404664"/>
          </a:xfrm>
          <a:prstGeom prst="rect">
            <a:avLst/>
          </a:prstGeom>
          <a:noFill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1313384"/>
            <a:ext cx="3240360" cy="494711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257600"/>
            <a:ext cx="8820472" cy="787290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553744"/>
            <a:ext cx="8356441" cy="936104"/>
          </a:xfrm>
          <a:prstGeom prst="rect">
            <a:avLst/>
          </a:prstGeom>
          <a:noFill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6065912"/>
            <a:ext cx="4466496" cy="792088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538753"/>
            <a:ext cx="547803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Θα προσδιορίσουμε την </a:t>
            </a:r>
            <a:r>
              <a:rPr kumimoji="0" lang="el-G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αυτοσυσχέτιση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814067" y="548680"/>
            <a:ext cx="232993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της διαδικασίας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1889448"/>
            <a:ext cx="896448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όπου κάνουμε την υπόθεση ότι οι ΤΜ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και φ είναι ανεξάρτητες και ότι η φ είναι ομοιόμορφη στο διάστημα (-</a:t>
            </a:r>
            <a:r>
              <a:rPr kumimoji="0" lang="el-G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π,π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Με χρήση τριγωνομετρικών ιδιοτήτων, βρίσκουμε ότι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51520" y="4005064"/>
            <a:ext cx="173618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και εφόσον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251520" y="5733256"/>
            <a:ext cx="2716065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συμπεραίνουμε ότι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292040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131840" y="0"/>
            <a:ext cx="3154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Παράδειγμα</a:t>
            </a:r>
            <a:r>
              <a:rPr lang="en-US" sz="4000" dirty="0" smtClean="0"/>
              <a:t> 1</a:t>
            </a:r>
            <a:endParaRPr lang="en-US" sz="4000" dirty="0"/>
          </a:p>
        </p:txBody>
      </p:sp>
      <p:sp>
        <p:nvSpPr>
          <p:cNvPr id="14" name="1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551002"/>
            <a:ext cx="873203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Θα ορίσουμε τις ικανές και αναγκαίες συνθήκες ώστε η διαδικασία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4194" y="568623"/>
            <a:ext cx="8959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3569" y="1517993"/>
            <a:ext cx="5051916" cy="57606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1987442"/>
            <a:ext cx="7179489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να είναι στάσιμη.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μέση τιμή της συγκεκριμένης διαδικασίας ισούται με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84194" y="568623"/>
            <a:ext cx="8959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4375" y="3174177"/>
            <a:ext cx="5841921" cy="490701"/>
          </a:xfrm>
          <a:prstGeom prst="rect">
            <a:avLst/>
          </a:prstGeom>
          <a:noFill/>
        </p:spPr>
      </p:pic>
      <p:sp>
        <p:nvSpPr>
          <p:cNvPr id="9" name="8 - Ορθογώνιο"/>
          <p:cNvSpPr/>
          <p:nvPr/>
        </p:nvSpPr>
        <p:spPr>
          <a:xfrm>
            <a:off x="251520" y="3859124"/>
            <a:ext cx="86409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dirty="0" smtClean="0"/>
              <a:t>Η συνάρτηση αυτή πρέπει να είναι ανεξάρτητη του </a:t>
            </a:r>
            <a:r>
              <a:rPr lang="en-US" sz="2500" dirty="0" smtClean="0"/>
              <a:t>t</a:t>
            </a:r>
            <a:r>
              <a:rPr lang="el-GR" sz="2500" dirty="0" smtClean="0"/>
              <a:t>. Άρα η συνθήκη</a:t>
            </a:r>
            <a:endParaRPr lang="en-US" sz="25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84194" y="568623"/>
            <a:ext cx="8959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1169" y="4902369"/>
            <a:ext cx="2527016" cy="491232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79512" y="5996226"/>
            <a:ext cx="87129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είναι αναγκαία και για τις δύο μορφές στάσιμης διαδικασίας. Θα υποθέτουμε ότι ισχύει.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2771800" y="0"/>
            <a:ext cx="3154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Παράδειγμα</a:t>
            </a:r>
            <a:r>
              <a:rPr lang="en-US" sz="4000" dirty="0" smtClean="0"/>
              <a:t> 2</a:t>
            </a:r>
            <a:endParaRPr lang="en-US" sz="4000" dirty="0"/>
          </a:p>
        </p:txBody>
      </p:sp>
      <p:sp>
        <p:nvSpPr>
          <p:cNvPr id="14" name="1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1520" y="260648"/>
            <a:ext cx="86764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Για να είναι η διαδικασία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x(t)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στάσιμη με την ευρεία έννοια πρέπει οι ΤΜ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και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να είναι ασυσχέτιστες με ίση διακύμανση.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484784"/>
            <a:ext cx="2574286" cy="792088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420888"/>
            <a:ext cx="5487010" cy="864096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9512" y="3825334"/>
            <a:ext cx="936002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Εάν ισχύει η τελευταία, τότε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4869160"/>
            <a:ext cx="4831737" cy="792088"/>
          </a:xfrm>
          <a:prstGeom prst="rect">
            <a:avLst/>
          </a:prstGeom>
          <a:noFill/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63688" y="0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Εργοδικές</a:t>
            </a:r>
            <a:r>
              <a:rPr lang="el-GR" sz="4000" dirty="0" smtClean="0"/>
              <a:t> διαδικασίες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836712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•Για μια στατική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μπορούμε να ορίσουμε δυο τύπους μέσης τιμής παραμέτρων.</a:t>
            </a:r>
          </a:p>
          <a:p>
            <a:endParaRPr lang="el-GR" sz="1000" dirty="0" smtClean="0"/>
          </a:p>
          <a:p>
            <a:r>
              <a:rPr lang="el-GR" sz="2800" dirty="0" smtClean="0"/>
              <a:t>•Παρατηρούμε πολλές συναρτήσεις-δείγματα της </a:t>
            </a:r>
            <a:r>
              <a:rPr lang="el-GR" sz="2800" dirty="0" err="1" smtClean="0"/>
              <a:t>σ.δ</a:t>
            </a:r>
            <a:r>
              <a:rPr lang="el-GR" sz="2800" dirty="0" smtClean="0"/>
              <a:t> και παίρνουμε την μέση τιμή σε δεδομένη χρονική στιγμή t0 (στατιστικά μέση τιμή). </a:t>
            </a:r>
          </a:p>
          <a:p>
            <a:endParaRPr lang="el-GR" sz="1000" dirty="0" smtClean="0"/>
          </a:p>
          <a:p>
            <a:r>
              <a:rPr lang="el-GR" sz="2800" dirty="0" smtClean="0"/>
              <a:t>•Βρίσκουμε την μέση τιμή μιας συνάρτησης-δείγματος (χρονικά </a:t>
            </a:r>
            <a:r>
              <a:rPr lang="el-GR" sz="2800" dirty="0" err="1" smtClean="0"/>
              <a:t>μεση</a:t>
            </a:r>
            <a:r>
              <a:rPr lang="el-GR" sz="2800" dirty="0" smtClean="0"/>
              <a:t> τιμή)</a:t>
            </a:r>
          </a:p>
          <a:p>
            <a:endParaRPr lang="el-GR" sz="1000" dirty="0" smtClean="0"/>
          </a:p>
          <a:p>
            <a:r>
              <a:rPr lang="el-GR" sz="2800" dirty="0" smtClean="0"/>
              <a:t>•Αν οι στατιστικά και χρονικά μέσες τιμές συμπίπτουν η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ονομάζεται </a:t>
            </a:r>
            <a:r>
              <a:rPr lang="el-GR" sz="2800" dirty="0" err="1" smtClean="0"/>
              <a:t>εργοδική</a:t>
            </a:r>
            <a:endParaRPr lang="el-GR" sz="2800" dirty="0" smtClean="0"/>
          </a:p>
          <a:p>
            <a:endParaRPr lang="el-GR" sz="1000" dirty="0" smtClean="0"/>
          </a:p>
          <a:p>
            <a:r>
              <a:rPr lang="el-GR" sz="2800" dirty="0" smtClean="0"/>
              <a:t>•Για μια </a:t>
            </a:r>
            <a:r>
              <a:rPr lang="el-GR" sz="2800" dirty="0" err="1" smtClean="0"/>
              <a:t>εργοδική</a:t>
            </a:r>
            <a:r>
              <a:rPr lang="el-GR" sz="2800" dirty="0" smtClean="0"/>
              <a:t>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αρκεί να έχουμε μια συνάρτηση δείγμα για να βρούμε την μέση τιμή της </a:t>
            </a:r>
            <a:r>
              <a:rPr lang="el-GR" sz="2800" dirty="0" err="1" smtClean="0"/>
              <a:t>κ.λ.π</a:t>
            </a:r>
            <a:r>
              <a:rPr lang="el-GR" sz="2800" dirty="0" smtClean="0"/>
              <a:t>.</a:t>
            </a:r>
            <a:endParaRPr lang="en-US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63688" y="0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Εργοδικές</a:t>
            </a:r>
            <a:r>
              <a:rPr lang="el-GR" sz="4000" dirty="0" smtClean="0"/>
              <a:t> διαδικασίες</a:t>
            </a:r>
            <a:endParaRPr lang="en-US" sz="40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49694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63688" y="0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Εργοδικές</a:t>
            </a:r>
            <a:r>
              <a:rPr lang="el-GR" sz="4000" dirty="0" smtClean="0"/>
              <a:t> διαδικασίες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393305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•Η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 Χ(</a:t>
            </a:r>
            <a:r>
              <a:rPr lang="en-US" sz="2800" dirty="0" smtClean="0"/>
              <a:t>t)</a:t>
            </a:r>
            <a:r>
              <a:rPr lang="el-GR" sz="2800" dirty="0" smtClean="0"/>
              <a:t> λέγεται </a:t>
            </a:r>
            <a:r>
              <a:rPr lang="el-GR" sz="2800" dirty="0" err="1" smtClean="0"/>
              <a:t>εργοδική</a:t>
            </a:r>
            <a:r>
              <a:rPr lang="el-GR" sz="2800" dirty="0" smtClean="0"/>
              <a:t> ως προς την μέση τιμή αν: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1052736"/>
            <a:ext cx="5502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•Επειδή η Χ(</a:t>
            </a:r>
            <a:r>
              <a:rPr lang="en-US" sz="2800" dirty="0" smtClean="0"/>
              <a:t>t)</a:t>
            </a:r>
            <a:r>
              <a:rPr lang="el-GR" sz="2800" dirty="0" smtClean="0"/>
              <a:t> είναι στατική έχουμε: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583264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906" y="5301208"/>
            <a:ext cx="3008323" cy="94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301208"/>
            <a:ext cx="4757070" cy="88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63688" y="0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Εργοδικές</a:t>
            </a:r>
            <a:r>
              <a:rPr lang="el-GR" sz="4000" dirty="0" smtClean="0"/>
              <a:t> διαδικασίες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179512" y="83671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Για την συνάρτηση-δείγμα x(t) της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X(t) μπορούμε να υπολογίσουμε την χρονικά μέση συνάρτηση </a:t>
            </a:r>
            <a:r>
              <a:rPr lang="el-GR" sz="2800" dirty="0" err="1" smtClean="0"/>
              <a:t>αυτοσυσχετισης</a:t>
            </a:r>
            <a:r>
              <a:rPr lang="el-GR" sz="2800" dirty="0" smtClean="0"/>
              <a:t> στο διάστημα-</a:t>
            </a:r>
            <a:r>
              <a:rPr lang="el-GR" sz="2800" dirty="0" err="1" smtClean="0"/>
              <a:t>Τ≤t≤T</a:t>
            </a:r>
            <a:r>
              <a:rPr lang="el-GR" sz="2800" dirty="0" smtClean="0"/>
              <a:t>,  ως εξής: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386104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Η </a:t>
            </a:r>
            <a:r>
              <a:rPr lang="en-US" sz="2800" dirty="0" smtClean="0"/>
              <a:t>R</a:t>
            </a:r>
            <a:r>
              <a:rPr lang="en-US" dirty="0" smtClean="0"/>
              <a:t>X</a:t>
            </a:r>
            <a:r>
              <a:rPr lang="en-US" sz="2800" dirty="0" smtClean="0"/>
              <a:t>(</a:t>
            </a:r>
            <a:r>
              <a:rPr lang="el-GR" sz="2800" dirty="0" smtClean="0"/>
              <a:t>τ,</a:t>
            </a:r>
            <a:r>
              <a:rPr lang="en-US" sz="2800" dirty="0" smtClean="0"/>
              <a:t>T) </a:t>
            </a:r>
            <a:r>
              <a:rPr lang="el-GR" sz="2800" dirty="0" smtClean="0"/>
              <a:t> είναι επίσης τυχαία μεταβλητή. 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Η </a:t>
            </a:r>
            <a:r>
              <a:rPr lang="en-US" sz="2800" dirty="0" smtClean="0"/>
              <a:t>X(t)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είναι </a:t>
            </a:r>
            <a:r>
              <a:rPr lang="el-GR" sz="2800" b="1" dirty="0" err="1" smtClean="0"/>
              <a:t>εργοδικη</a:t>
            </a:r>
            <a:r>
              <a:rPr lang="el-GR" sz="2800" b="1" dirty="0" smtClean="0"/>
              <a:t> ως προς την συνάρτηση </a:t>
            </a:r>
            <a:r>
              <a:rPr lang="el-GR" sz="2800" b="1" dirty="0" err="1" smtClean="0"/>
              <a:t>αυτοσυσχέτισης</a:t>
            </a:r>
            <a:r>
              <a:rPr lang="el-GR" sz="2800" b="1" dirty="0" smtClean="0"/>
              <a:t> </a:t>
            </a:r>
            <a:r>
              <a:rPr lang="el-GR" sz="2800" dirty="0" smtClean="0"/>
              <a:t>αν: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58326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373216"/>
            <a:ext cx="2952328" cy="106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5301208"/>
            <a:ext cx="31683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19734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6"/>
            <a:r>
              <a:rPr lang="el-GR" sz="4000" dirty="0" smtClean="0"/>
              <a:t>ΕΙΣΑΓΩΓΗ</a:t>
            </a:r>
          </a:p>
          <a:p>
            <a:pPr lvl="6"/>
            <a:endParaRPr lang="en-US" sz="40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l-GR" sz="2800" dirty="0" smtClean="0"/>
              <a:t>Για την περιγραφή των φυσικών φαινόμενων χρησιμοποιούμε συνήθως </a:t>
            </a:r>
            <a:r>
              <a:rPr lang="el-GR" sz="2800" b="1" dirty="0" smtClean="0"/>
              <a:t>μαθηματικά μοντέλα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r>
              <a:rPr lang="el-GR" sz="2800" dirty="0" smtClean="0"/>
              <a:t>Τα μοντέλα διαχωρίζονται σε:</a:t>
            </a:r>
          </a:p>
          <a:p>
            <a:endParaRPr lang="el-GR" sz="2800" dirty="0" smtClean="0"/>
          </a:p>
          <a:p>
            <a:pPr>
              <a:buFont typeface="Courier New" pitchFamily="49" charset="0"/>
              <a:buChar char="o"/>
            </a:pPr>
            <a:r>
              <a:rPr lang="el-GR" sz="2800" dirty="0" smtClean="0"/>
              <a:t> </a:t>
            </a:r>
            <a:r>
              <a:rPr lang="el-GR" sz="2800" b="1" dirty="0" smtClean="0"/>
              <a:t>Αιτιοκρατικά</a:t>
            </a:r>
            <a:r>
              <a:rPr lang="el-GR" sz="2800" dirty="0" smtClean="0"/>
              <a:t> (</a:t>
            </a:r>
            <a:r>
              <a:rPr lang="en-US" sz="2800" dirty="0" smtClean="0"/>
              <a:t>deterministic)</a:t>
            </a:r>
            <a:r>
              <a:rPr lang="el-GR" sz="2800" dirty="0" smtClean="0"/>
              <a:t> αν ξέρουμε πλήρως την χρονική τους εξέλιξη.</a:t>
            </a:r>
          </a:p>
          <a:p>
            <a:endParaRPr lang="el-GR" sz="2800" dirty="0" smtClean="0"/>
          </a:p>
          <a:p>
            <a:pPr>
              <a:buFont typeface="Courier New" pitchFamily="49" charset="0"/>
              <a:buChar char="o"/>
            </a:pPr>
            <a:r>
              <a:rPr lang="el-GR" sz="2800" dirty="0" smtClean="0"/>
              <a:t> </a:t>
            </a:r>
            <a:r>
              <a:rPr lang="el-GR" sz="2800" b="1" dirty="0" smtClean="0"/>
              <a:t>Στοχαστικά</a:t>
            </a:r>
            <a:r>
              <a:rPr lang="el-GR" sz="2800" dirty="0" smtClean="0"/>
              <a:t> (</a:t>
            </a:r>
            <a:r>
              <a:rPr lang="en-US" sz="2800" dirty="0" smtClean="0"/>
              <a:t>stochastic or random)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αν η χρονική εξέλιξη τους είναι άγνωστη.</a:t>
            </a:r>
            <a:endParaRPr lang="en-US" sz="28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052736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Συνήθως θεωρούμε ότι οι στοχαστικές διαδικασίες είναι τουλάχιστον </a:t>
            </a:r>
            <a:r>
              <a:rPr lang="el-GR" sz="2800" dirty="0" err="1" smtClean="0"/>
              <a:t>εργοδικες</a:t>
            </a:r>
            <a:r>
              <a:rPr lang="el-GR" sz="2800" dirty="0" smtClean="0"/>
              <a:t> ως προς την συνάρτηση </a:t>
            </a:r>
            <a:r>
              <a:rPr lang="el-GR" sz="2800" dirty="0" err="1" smtClean="0"/>
              <a:t>αυτοσυσχετισης</a:t>
            </a:r>
            <a:r>
              <a:rPr lang="el-GR" sz="2800" dirty="0" smtClean="0"/>
              <a:t>.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		ΕΡΓΟΔΙΚΟΤΗΤΑ⇒ΣΤΑΤΙΚΟΤΗΤΑ</a:t>
            </a:r>
            <a:endParaRPr lang="en-US" sz="2800" dirty="0"/>
          </a:p>
        </p:txBody>
      </p:sp>
      <p:sp>
        <p:nvSpPr>
          <p:cNvPr id="3" name="2 - Ορθογώνιο"/>
          <p:cNvSpPr/>
          <p:nvPr/>
        </p:nvSpPr>
        <p:spPr>
          <a:xfrm>
            <a:off x="1763688" y="0"/>
            <a:ext cx="482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Εργοδικές</a:t>
            </a:r>
            <a:r>
              <a:rPr lang="el-GR" sz="4000" dirty="0" smtClean="0"/>
              <a:t> διαδικασίες</a:t>
            </a:r>
            <a:endParaRPr lang="en-US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339752" y="188640"/>
            <a:ext cx="4662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Πολλαπλές </a:t>
            </a:r>
            <a:r>
              <a:rPr lang="el-GR" sz="4000" dirty="0" err="1" smtClean="0"/>
              <a:t>σ.δ</a:t>
            </a:r>
            <a:r>
              <a:rPr lang="el-GR" sz="4000" dirty="0" smtClean="0"/>
              <a:t>.</a:t>
            </a:r>
            <a:endParaRPr lang="en-US" sz="4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568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47664" y="260648"/>
            <a:ext cx="6390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Ανεξαρτησία και συσχέτιση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179512" y="980728"/>
            <a:ext cx="87129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dirty="0" smtClean="0"/>
              <a:t>Είναι φυσικό να προσπαθήσουμε να διερευνήσουμε την εξάρτηση μεταξύ των </a:t>
            </a:r>
            <a:r>
              <a:rPr lang="el-GR" sz="2500" dirty="0" err="1" smtClean="0"/>
              <a:t>σ.δ</a:t>
            </a:r>
            <a:r>
              <a:rPr lang="el-GR" sz="2500" dirty="0" smtClean="0"/>
              <a:t>. εισόδου και εξόδου ενός συστήματος.</a:t>
            </a:r>
            <a:endParaRPr lang="en-US" sz="2500" dirty="0"/>
          </a:p>
        </p:txBody>
      </p:sp>
      <p:sp>
        <p:nvSpPr>
          <p:cNvPr id="4" name="3 - Ορθογώνιο"/>
          <p:cNvSpPr/>
          <p:nvPr/>
        </p:nvSpPr>
        <p:spPr>
          <a:xfrm>
            <a:off x="179512" y="1988840"/>
            <a:ext cx="864096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b="1" dirty="0" smtClean="0"/>
              <a:t>ΟΡΙΣΜΟΣ</a:t>
            </a:r>
            <a:r>
              <a:rPr lang="el-GR" sz="2500" dirty="0" smtClean="0"/>
              <a:t>: Δυο </a:t>
            </a:r>
            <a:r>
              <a:rPr lang="el-GR" sz="2500" dirty="0" err="1" smtClean="0"/>
              <a:t>σ.δ</a:t>
            </a:r>
            <a:r>
              <a:rPr lang="el-GR" sz="2500" dirty="0" smtClean="0"/>
              <a:t>. </a:t>
            </a:r>
            <a:r>
              <a:rPr lang="en-US" sz="2500" dirty="0" smtClean="0"/>
              <a:t>X(t)</a:t>
            </a:r>
            <a:r>
              <a:rPr lang="el-GR" sz="2500" dirty="0" smtClean="0"/>
              <a:t> και </a:t>
            </a:r>
            <a:r>
              <a:rPr lang="en-US" sz="2500" dirty="0" smtClean="0"/>
              <a:t>Y(t)</a:t>
            </a:r>
            <a:r>
              <a:rPr lang="el-GR" sz="2500" dirty="0" smtClean="0"/>
              <a:t> είναι ανεξάρτητες αν για όλα τα ζεύγη </a:t>
            </a:r>
            <a:r>
              <a:rPr lang="en-US" sz="2500" dirty="0" smtClean="0"/>
              <a:t>t</a:t>
            </a:r>
            <a:r>
              <a:rPr lang="en-US" sz="1400" dirty="0" smtClean="0"/>
              <a:t>1</a:t>
            </a:r>
            <a:r>
              <a:rPr lang="el-GR" sz="2500" dirty="0" smtClean="0"/>
              <a:t> και </a:t>
            </a:r>
            <a:r>
              <a:rPr lang="en-US" sz="2500" dirty="0" smtClean="0"/>
              <a:t>t</a:t>
            </a:r>
            <a:r>
              <a:rPr lang="en-US" sz="1400" dirty="0" smtClean="0"/>
              <a:t>2</a:t>
            </a:r>
            <a:r>
              <a:rPr lang="en-US" sz="2500" dirty="0" smtClean="0"/>
              <a:t>, </a:t>
            </a:r>
            <a:r>
              <a:rPr lang="el-GR" sz="2500" dirty="0" smtClean="0"/>
              <a:t>οι τυχαίες μεταβλητές Χ(</a:t>
            </a:r>
            <a:r>
              <a:rPr lang="en-US" sz="2500" dirty="0" smtClean="0"/>
              <a:t>t</a:t>
            </a:r>
            <a:r>
              <a:rPr lang="en-US" sz="1400" dirty="0" smtClean="0"/>
              <a:t>1</a:t>
            </a:r>
            <a:r>
              <a:rPr lang="en-US" sz="2500" dirty="0" smtClean="0"/>
              <a:t>) </a:t>
            </a:r>
            <a:r>
              <a:rPr lang="el-GR" sz="2500" dirty="0" smtClean="0"/>
              <a:t> και </a:t>
            </a:r>
            <a:r>
              <a:rPr lang="en-US" sz="2500" dirty="0" smtClean="0"/>
              <a:t>Y(t</a:t>
            </a:r>
            <a:r>
              <a:rPr lang="en-US" sz="1400" dirty="0" smtClean="0"/>
              <a:t>2</a:t>
            </a:r>
            <a:r>
              <a:rPr lang="en-US" sz="2500" dirty="0" smtClean="0"/>
              <a:t>)</a:t>
            </a:r>
            <a:r>
              <a:rPr lang="el-GR" sz="2500" dirty="0" smtClean="0"/>
              <a:t> είναι ανεξάρτητες. Ομοίως ορίζονται και οι ασυσχέτιστες </a:t>
            </a:r>
            <a:r>
              <a:rPr lang="el-GR" sz="2500" dirty="0" err="1" smtClean="0"/>
              <a:t>σ.δ</a:t>
            </a:r>
            <a:r>
              <a:rPr lang="el-GR" sz="2500" dirty="0" smtClean="0"/>
              <a:t>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79512" y="3717032"/>
            <a:ext cx="8640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b="1" dirty="0" smtClean="0"/>
              <a:t>Υπενθύμιση</a:t>
            </a:r>
            <a:r>
              <a:rPr lang="el-GR" sz="2500" dirty="0" smtClean="0"/>
              <a:t>: Οι τυχαίες μεταβλητές Χ και Υ είναι:</a:t>
            </a:r>
          </a:p>
          <a:p>
            <a:r>
              <a:rPr lang="el-GR" sz="2500" dirty="0" smtClean="0"/>
              <a:t>	ανεξάρτητες αν </a:t>
            </a:r>
            <a:r>
              <a:rPr lang="en-US" sz="2500" dirty="0" err="1" smtClean="0"/>
              <a:t>f</a:t>
            </a:r>
            <a:r>
              <a:rPr lang="en-US" sz="1600" dirty="0" err="1" smtClean="0"/>
              <a:t>XY</a:t>
            </a:r>
            <a:r>
              <a:rPr lang="en-US" sz="2500" dirty="0" smtClean="0"/>
              <a:t>(</a:t>
            </a:r>
            <a:r>
              <a:rPr lang="en-US" sz="2500" dirty="0" err="1" smtClean="0"/>
              <a:t>x,y</a:t>
            </a:r>
            <a:r>
              <a:rPr lang="en-US" sz="2500" dirty="0" smtClean="0"/>
              <a:t>) = </a:t>
            </a:r>
            <a:r>
              <a:rPr lang="en-US" sz="2500" dirty="0" err="1" smtClean="0"/>
              <a:t>f</a:t>
            </a:r>
            <a:r>
              <a:rPr lang="en-US" sz="1600" dirty="0" err="1" smtClean="0"/>
              <a:t>X</a:t>
            </a:r>
            <a:r>
              <a:rPr lang="en-US" sz="2500" dirty="0" smtClean="0"/>
              <a:t>(x)</a:t>
            </a:r>
            <a:r>
              <a:rPr lang="en-US" sz="2500" dirty="0" err="1" smtClean="0"/>
              <a:t>f</a:t>
            </a:r>
            <a:r>
              <a:rPr lang="en-US" sz="1600" dirty="0" err="1" smtClean="0"/>
              <a:t>Y</a:t>
            </a:r>
            <a:r>
              <a:rPr lang="en-US" sz="2500" dirty="0" smtClean="0"/>
              <a:t>(y), </a:t>
            </a:r>
            <a:r>
              <a:rPr lang="el-GR" sz="2500" dirty="0" smtClean="0"/>
              <a:t>και</a:t>
            </a:r>
          </a:p>
          <a:p>
            <a:r>
              <a:rPr lang="el-GR" sz="2500" dirty="0" smtClean="0"/>
              <a:t>	</a:t>
            </a:r>
            <a:r>
              <a:rPr lang="el-GR" sz="2500" dirty="0" err="1" smtClean="0"/>
              <a:t>ασυσχέτιστεςαν</a:t>
            </a:r>
            <a:r>
              <a:rPr lang="en-US" sz="2500" dirty="0" smtClean="0"/>
              <a:t>COV(X,Y) =</a:t>
            </a:r>
            <a:r>
              <a:rPr lang="el-GR" sz="2500" dirty="0" smtClean="0"/>
              <a:t>Ε[ΧΥ]-</a:t>
            </a:r>
            <a:r>
              <a:rPr lang="en-US" sz="2500" dirty="0" err="1" smtClean="0"/>
              <a:t>m</a:t>
            </a:r>
            <a:r>
              <a:rPr lang="en-US" sz="1600" dirty="0" err="1" smtClean="0"/>
              <a:t>X</a:t>
            </a:r>
            <a:r>
              <a:rPr lang="en-US" sz="2500" dirty="0" err="1" smtClean="0"/>
              <a:t>m</a:t>
            </a:r>
            <a:r>
              <a:rPr lang="en-US" sz="1600" dirty="0" err="1" smtClean="0"/>
              <a:t>Y</a:t>
            </a:r>
            <a:r>
              <a:rPr lang="en-US" sz="2500" dirty="0" smtClean="0"/>
              <a:t>=0</a:t>
            </a:r>
          </a:p>
          <a:p>
            <a:r>
              <a:rPr lang="el-GR" sz="2500" b="1" dirty="0" smtClean="0"/>
              <a:t>Παρατήρηση</a:t>
            </a:r>
            <a:r>
              <a:rPr lang="el-GR" sz="2500" dirty="0" smtClean="0"/>
              <a:t>: αν οι Χ και Υ είναι ανεξάρτητες τότε είναι και ασυσχέτιστες δηλαδή έχουν COV(X,Y) =0. </a:t>
            </a:r>
            <a:r>
              <a:rPr lang="el-GR" sz="2500" dirty="0" err="1" smtClean="0"/>
              <a:t>To</a:t>
            </a:r>
            <a:r>
              <a:rPr lang="el-GR" sz="2500" dirty="0" smtClean="0"/>
              <a:t> αντίστροφο δεν ισχύει εν γένει παρά μονό για Κανονικές </a:t>
            </a:r>
            <a:r>
              <a:rPr lang="el-GR" sz="2500" dirty="0" err="1" smtClean="0"/>
              <a:t>τ.μ</a:t>
            </a:r>
            <a:r>
              <a:rPr lang="el-GR" sz="2500" dirty="0" smtClean="0"/>
              <a:t>.</a:t>
            </a:r>
            <a:endParaRPr lang="en-US" sz="25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907704" y="0"/>
            <a:ext cx="6534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Από κοινού στατικότατα</a:t>
            </a:r>
            <a:endParaRPr lang="en-US" sz="40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1520" y="836712"/>
            <a:ext cx="864096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b="1" dirty="0" smtClean="0"/>
              <a:t>ΟΡΙΣΜΟΣ</a:t>
            </a:r>
            <a:r>
              <a:rPr lang="el-GR" sz="2500" dirty="0" smtClean="0"/>
              <a:t>: Η συνάρτηση </a:t>
            </a:r>
            <a:r>
              <a:rPr lang="el-GR" sz="2500" dirty="0" err="1" smtClean="0"/>
              <a:t>αλληλοσυσχέτισης</a:t>
            </a:r>
            <a:r>
              <a:rPr lang="el-GR" sz="2500" dirty="0" smtClean="0"/>
              <a:t> μεταξύ δυο </a:t>
            </a:r>
            <a:r>
              <a:rPr lang="el-GR" sz="2500" dirty="0" err="1" smtClean="0"/>
              <a:t>σ.δ</a:t>
            </a:r>
            <a:r>
              <a:rPr lang="el-GR" sz="2500" dirty="0" smtClean="0"/>
              <a:t>. </a:t>
            </a:r>
            <a:r>
              <a:rPr lang="en-US" sz="2500" dirty="0" smtClean="0"/>
              <a:t>X(t)</a:t>
            </a:r>
            <a:r>
              <a:rPr lang="el-GR" sz="2500" dirty="0" smtClean="0"/>
              <a:t> και </a:t>
            </a:r>
            <a:r>
              <a:rPr lang="en-US" sz="2500" dirty="0" smtClean="0"/>
              <a:t>Y(t)</a:t>
            </a:r>
            <a:r>
              <a:rPr lang="el-GR" sz="2500" dirty="0" smtClean="0"/>
              <a:t> ορίζεται ως:</a:t>
            </a:r>
          </a:p>
          <a:p>
            <a:r>
              <a:rPr lang="el-GR" sz="2500" dirty="0" smtClean="0"/>
              <a:t>			</a:t>
            </a:r>
            <a:r>
              <a:rPr lang="en-US" sz="2500" dirty="0" smtClean="0"/>
              <a:t>R</a:t>
            </a:r>
            <a:r>
              <a:rPr lang="en-US" sz="1600" dirty="0" smtClean="0"/>
              <a:t>XY</a:t>
            </a:r>
            <a:r>
              <a:rPr lang="en-US" sz="2500" dirty="0" smtClean="0"/>
              <a:t>(t</a:t>
            </a:r>
            <a:r>
              <a:rPr lang="en-US" sz="1600" dirty="0" smtClean="0"/>
              <a:t>1</a:t>
            </a:r>
            <a:r>
              <a:rPr lang="en-US" sz="2500" dirty="0" smtClean="0"/>
              <a:t>,t</a:t>
            </a:r>
            <a:r>
              <a:rPr lang="en-US" sz="1600" dirty="0" smtClean="0"/>
              <a:t>2</a:t>
            </a:r>
            <a:r>
              <a:rPr lang="en-US" sz="2500" dirty="0" smtClean="0"/>
              <a:t>) = E[X(t</a:t>
            </a:r>
            <a:r>
              <a:rPr lang="en-US" sz="1600" dirty="0" smtClean="0"/>
              <a:t>1</a:t>
            </a:r>
            <a:r>
              <a:rPr lang="en-US" sz="2500" dirty="0" smtClean="0"/>
              <a:t>)Y(t</a:t>
            </a:r>
            <a:r>
              <a:rPr lang="en-US" sz="1600" dirty="0" smtClean="0"/>
              <a:t>2</a:t>
            </a:r>
            <a:r>
              <a:rPr lang="en-US" sz="2500" dirty="0" smtClean="0"/>
              <a:t>)]</a:t>
            </a:r>
          </a:p>
          <a:p>
            <a:r>
              <a:rPr lang="el-GR" sz="2500" dirty="0" smtClean="0"/>
              <a:t>Ισχύει:</a:t>
            </a:r>
          </a:p>
          <a:p>
            <a:r>
              <a:rPr lang="el-GR" sz="2500" dirty="0" smtClean="0"/>
              <a:t>			</a:t>
            </a:r>
            <a:r>
              <a:rPr lang="en-US" sz="2500" dirty="0" smtClean="0"/>
              <a:t>R</a:t>
            </a:r>
            <a:r>
              <a:rPr lang="en-US" sz="1600" dirty="0" smtClean="0"/>
              <a:t>XY</a:t>
            </a:r>
            <a:r>
              <a:rPr lang="en-US" sz="2500" dirty="0" smtClean="0"/>
              <a:t>(t</a:t>
            </a:r>
            <a:r>
              <a:rPr lang="en-US" sz="1600" dirty="0" smtClean="0"/>
              <a:t>1</a:t>
            </a:r>
            <a:r>
              <a:rPr lang="en-US" sz="2500" dirty="0" smtClean="0"/>
              <a:t>,t</a:t>
            </a:r>
            <a:r>
              <a:rPr lang="en-US" sz="1600" dirty="0" smtClean="0"/>
              <a:t>2</a:t>
            </a:r>
            <a:r>
              <a:rPr lang="en-US" sz="2500" dirty="0" smtClean="0"/>
              <a:t>) = R</a:t>
            </a:r>
            <a:r>
              <a:rPr lang="el-GR" sz="2500" dirty="0" smtClean="0"/>
              <a:t>ΥΧ(</a:t>
            </a:r>
            <a:r>
              <a:rPr lang="en-US" sz="2500" dirty="0" smtClean="0"/>
              <a:t>t</a:t>
            </a:r>
            <a:r>
              <a:rPr lang="en-US" sz="1600" dirty="0" smtClean="0"/>
              <a:t>2</a:t>
            </a:r>
            <a:r>
              <a:rPr lang="en-US" sz="2500" dirty="0" smtClean="0"/>
              <a:t>,t</a:t>
            </a:r>
            <a:r>
              <a:rPr lang="en-US" sz="1600" dirty="0" smtClean="0"/>
              <a:t>1</a:t>
            </a:r>
            <a:r>
              <a:rPr lang="en-US" sz="2500" dirty="0" smtClean="0"/>
              <a:t>)</a:t>
            </a:r>
            <a:endParaRPr lang="en-US" sz="2500" dirty="0"/>
          </a:p>
        </p:txBody>
      </p:sp>
      <p:sp>
        <p:nvSpPr>
          <p:cNvPr id="5" name="4 - Ορθογώνιο"/>
          <p:cNvSpPr/>
          <p:nvPr/>
        </p:nvSpPr>
        <p:spPr>
          <a:xfrm>
            <a:off x="251520" y="3645024"/>
            <a:ext cx="864096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b="1" dirty="0" smtClean="0"/>
              <a:t>ΟΡΙΣΜΟΣ</a:t>
            </a:r>
            <a:r>
              <a:rPr lang="el-GR" sz="2500" dirty="0" smtClean="0"/>
              <a:t>: Δυο </a:t>
            </a:r>
            <a:r>
              <a:rPr lang="el-GR" sz="2500" dirty="0" err="1" smtClean="0"/>
              <a:t>σ.δ</a:t>
            </a:r>
            <a:r>
              <a:rPr lang="el-GR" sz="2500" dirty="0" smtClean="0"/>
              <a:t>.  </a:t>
            </a:r>
            <a:r>
              <a:rPr lang="en-US" sz="2500" dirty="0" smtClean="0"/>
              <a:t>X(t)</a:t>
            </a:r>
            <a:r>
              <a:rPr lang="el-GR" sz="2500" dirty="0" smtClean="0"/>
              <a:t> και </a:t>
            </a:r>
            <a:r>
              <a:rPr lang="en-US" sz="2500" dirty="0" smtClean="0"/>
              <a:t>Y(t)</a:t>
            </a:r>
            <a:r>
              <a:rPr lang="el-GR" sz="2500" dirty="0" smtClean="0"/>
              <a:t> είναι από κοινού στατικές αν και οι δυο οι </a:t>
            </a:r>
            <a:r>
              <a:rPr lang="en-US" sz="2500" dirty="0" smtClean="0"/>
              <a:t>X(t)</a:t>
            </a:r>
            <a:r>
              <a:rPr lang="el-GR" sz="2500" dirty="0" smtClean="0"/>
              <a:t> και </a:t>
            </a:r>
            <a:r>
              <a:rPr lang="en-US" sz="2500" dirty="0" smtClean="0"/>
              <a:t>Y(t)</a:t>
            </a:r>
            <a:r>
              <a:rPr lang="el-GR" sz="2500" dirty="0" smtClean="0"/>
              <a:t> είναι στατικές και η συνάρτηση </a:t>
            </a:r>
            <a:r>
              <a:rPr lang="el-GR" sz="2500" dirty="0" err="1" smtClean="0"/>
              <a:t>αλληλοσυσχέτισης</a:t>
            </a:r>
            <a:r>
              <a:rPr lang="el-GR" sz="2500" dirty="0" smtClean="0"/>
              <a:t> </a:t>
            </a:r>
            <a:r>
              <a:rPr lang="en-US" sz="2500" dirty="0" smtClean="0"/>
              <a:t>R</a:t>
            </a:r>
            <a:r>
              <a:rPr lang="en-US" sz="1600" dirty="0" smtClean="0"/>
              <a:t>XY</a:t>
            </a:r>
            <a:r>
              <a:rPr lang="en-US" sz="2500" dirty="0" smtClean="0"/>
              <a:t>(t</a:t>
            </a:r>
            <a:r>
              <a:rPr lang="en-US" sz="1600" dirty="0" smtClean="0"/>
              <a:t>1</a:t>
            </a:r>
            <a:r>
              <a:rPr lang="en-US" sz="2500" dirty="0" smtClean="0"/>
              <a:t>,t</a:t>
            </a:r>
            <a:r>
              <a:rPr lang="en-US" sz="1600" dirty="0" smtClean="0"/>
              <a:t>2</a:t>
            </a:r>
            <a:r>
              <a:rPr lang="en-US" sz="2500" dirty="0" smtClean="0"/>
              <a:t>)</a:t>
            </a:r>
            <a:r>
              <a:rPr lang="el-GR" sz="2500" dirty="0" smtClean="0"/>
              <a:t> </a:t>
            </a:r>
            <a:r>
              <a:rPr lang="en-US" sz="2500" dirty="0" smtClean="0"/>
              <a:t> </a:t>
            </a:r>
            <a:r>
              <a:rPr lang="el-GR" sz="2500" dirty="0" smtClean="0"/>
              <a:t>εξαρτάται μόνον από την διαφορά τ=</a:t>
            </a:r>
            <a:r>
              <a:rPr lang="en-US" sz="2500" dirty="0" smtClean="0"/>
              <a:t>t</a:t>
            </a:r>
            <a:r>
              <a:rPr lang="en-US" sz="1600" dirty="0" smtClean="0"/>
              <a:t>1</a:t>
            </a:r>
            <a:r>
              <a:rPr lang="en-US" sz="2500" dirty="0" smtClean="0"/>
              <a:t>-t</a:t>
            </a:r>
            <a:r>
              <a:rPr lang="en-US" sz="1600" dirty="0" smtClean="0"/>
              <a:t>2</a:t>
            </a:r>
            <a:r>
              <a:rPr lang="en-US" sz="2500" dirty="0" smtClean="0"/>
              <a:t>, </a:t>
            </a:r>
            <a:r>
              <a:rPr lang="el-GR" sz="2500" dirty="0" smtClean="0"/>
              <a:t>δηλαδή </a:t>
            </a:r>
          </a:p>
          <a:p>
            <a:r>
              <a:rPr lang="el-GR" sz="2500" dirty="0" smtClean="0"/>
              <a:t>			</a:t>
            </a:r>
            <a:r>
              <a:rPr lang="en-US" sz="2500" dirty="0" smtClean="0"/>
              <a:t>R</a:t>
            </a:r>
            <a:r>
              <a:rPr lang="en-US" sz="1600" dirty="0" smtClean="0"/>
              <a:t>XY</a:t>
            </a:r>
            <a:r>
              <a:rPr lang="en-US" sz="2500" dirty="0" smtClean="0"/>
              <a:t>(t</a:t>
            </a:r>
            <a:r>
              <a:rPr lang="en-US" sz="1600" dirty="0" smtClean="0"/>
              <a:t>1</a:t>
            </a:r>
            <a:r>
              <a:rPr lang="en-US" sz="2500" dirty="0" smtClean="0"/>
              <a:t>,t</a:t>
            </a:r>
            <a:r>
              <a:rPr lang="en-US" sz="1600" dirty="0" smtClean="0"/>
              <a:t>2</a:t>
            </a:r>
            <a:r>
              <a:rPr lang="en-US" sz="2500" dirty="0" smtClean="0"/>
              <a:t>) = R</a:t>
            </a:r>
            <a:r>
              <a:rPr lang="en-US" sz="1600" dirty="0" smtClean="0"/>
              <a:t>XY</a:t>
            </a:r>
            <a:r>
              <a:rPr lang="en-US" sz="2500" dirty="0" smtClean="0"/>
              <a:t>(t</a:t>
            </a:r>
            <a:r>
              <a:rPr lang="en-US" sz="1600" dirty="0" smtClean="0"/>
              <a:t>1</a:t>
            </a:r>
            <a:r>
              <a:rPr lang="en-US" sz="2500" dirty="0" smtClean="0"/>
              <a:t>-t</a:t>
            </a:r>
            <a:r>
              <a:rPr lang="en-US" sz="1600" dirty="0" smtClean="0"/>
              <a:t>2</a:t>
            </a:r>
            <a:r>
              <a:rPr lang="en-US" sz="2500" dirty="0" smtClean="0"/>
              <a:t>)</a:t>
            </a:r>
            <a:endParaRPr lang="en-US" sz="25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03848" y="0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Συσχέτιση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39177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36912"/>
            <a:ext cx="8572500" cy="103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914775"/>
            <a:ext cx="61817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3203848" y="0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smtClean="0"/>
              <a:t>Συσχέτιση</a:t>
            </a:r>
            <a:endParaRPr lang="en-US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89248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640960" cy="339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820472" cy="579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260648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 Στα Τηλεπικοινωνιακά συστήματα το </a:t>
            </a:r>
            <a:r>
              <a:rPr lang="el-GR" sz="2800" b="1" dirty="0" smtClean="0"/>
              <a:t>λαμβανόμενο σήμα </a:t>
            </a:r>
            <a:r>
              <a:rPr lang="el-GR" sz="2800" dirty="0" smtClean="0"/>
              <a:t>αποτελείται από τρία σήματα που θεωρούνται </a:t>
            </a:r>
            <a:r>
              <a:rPr lang="el-GR" sz="2800" b="1" dirty="0" smtClean="0"/>
              <a:t>τυχαία.</a:t>
            </a:r>
          </a:p>
          <a:p>
            <a:endParaRPr lang="el-GR" sz="2800" b="1" dirty="0" smtClean="0"/>
          </a:p>
          <a:p>
            <a:r>
              <a:rPr lang="el-GR" sz="2800" dirty="0" smtClean="0"/>
              <a:t>–Το σήμα που μεταφέρει την πληροφορία (π.χ. Φωνή, </a:t>
            </a:r>
            <a:r>
              <a:rPr lang="en-US" sz="2800" dirty="0" smtClean="0"/>
              <a:t>video, data…)</a:t>
            </a:r>
            <a:endParaRPr lang="el-GR" sz="2800" dirty="0" smtClean="0"/>
          </a:p>
          <a:p>
            <a:r>
              <a:rPr lang="en-US" sz="2800" dirty="0" smtClean="0"/>
              <a:t>–</a:t>
            </a:r>
            <a:r>
              <a:rPr lang="el-GR" sz="2800" dirty="0" smtClean="0"/>
              <a:t>Ένα σήμα παρεμβολής που οφείλεται:</a:t>
            </a:r>
          </a:p>
          <a:p>
            <a:r>
              <a:rPr lang="el-GR" sz="2800" dirty="0" smtClean="0"/>
              <a:t>	•Στην επίδραση από αλλά γειτονικά συστήματα</a:t>
            </a:r>
          </a:p>
          <a:p>
            <a:pPr lvl="1"/>
            <a:r>
              <a:rPr lang="el-GR" sz="2800" dirty="0" smtClean="0"/>
              <a:t>	•Στον ατμοσφαιρικό ή κοσμικό θόρυβο (κυρίως  στις ασύρματες επικοινωνίες)</a:t>
            </a:r>
          </a:p>
          <a:p>
            <a:r>
              <a:rPr lang="el-GR" sz="2800" dirty="0" smtClean="0"/>
              <a:t>– Το σήμα Θερμικού Θορύβου που οφείλεται στην τυχαία κίνηση των ηλεκτρονίων στους αγωγούς και τα εξαρτήματα στην είσοδο του δεκτή. </a:t>
            </a:r>
            <a:endParaRPr lang="en-US" sz="28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64096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40</a:t>
            </a:fld>
            <a:endParaRPr lang="el-G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483768" y="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Αυτοσυσχέτιση</a:t>
            </a:r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1296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41</a:t>
            </a:fld>
            <a:endParaRPr lang="el-G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z="2500" smtClean="0"/>
              <a:pPr/>
              <a:t>42</a:t>
            </a:fld>
            <a:endParaRPr lang="el-GR" sz="250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836712"/>
            <a:ext cx="576064" cy="426714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628800"/>
            <a:ext cx="1296144" cy="454787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484784"/>
            <a:ext cx="4067944" cy="499572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636912"/>
            <a:ext cx="1368152" cy="49751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564904"/>
            <a:ext cx="1486965" cy="504056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941168"/>
            <a:ext cx="3528392" cy="68512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877272"/>
            <a:ext cx="3690810" cy="689871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79512" y="764704"/>
            <a:ext cx="406989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Υποθέτουμε ότι η διαδικασία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788024" y="728700"/>
            <a:ext cx="59046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είναι μια διαδικασία για την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28273"/>
            <a:ext cx="25680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179512" y="1916832"/>
            <a:ext cx="871296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Θα προσδιορίσουμε τη μέση τιμή, τη διακύμανση και τη </a:t>
            </a:r>
            <a:r>
              <a:rPr kumimoji="0" lang="el-G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συνδιακύμανση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των ΤΜ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2627784" y="1556792"/>
            <a:ext cx="73379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και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51520" y="4149080"/>
            <a:ext cx="244611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5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ίναι φανερό ότι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5220072" y="2564904"/>
            <a:ext cx="73379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και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2437998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3085698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9900592" y="332656"/>
            <a:ext cx="25680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l-GR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79512" y="1124744"/>
            <a:ext cx="18413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5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οποία ισχύει</a:t>
            </a:r>
            <a:endParaRPr lang="en-US" sz="25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2771800" y="0"/>
            <a:ext cx="3154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 smtClean="0"/>
              <a:t>Παράδειγμα</a:t>
            </a:r>
            <a:r>
              <a:rPr lang="en-US" sz="4000" dirty="0" smtClean="0"/>
              <a:t> </a:t>
            </a:r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30" name="29 - Ορθογώνιο"/>
          <p:cNvSpPr/>
          <p:nvPr/>
        </p:nvSpPr>
        <p:spPr>
          <a:xfrm>
            <a:off x="251520" y="3429000"/>
            <a:ext cx="9669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u="sng" dirty="0" smtClean="0"/>
              <a:t>Λύση</a:t>
            </a:r>
            <a:endParaRPr lang="en-US" sz="2800" u="sn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43</a:t>
            </a:fld>
            <a:endParaRPr lang="el-GR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80928"/>
            <a:ext cx="7971285" cy="648072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581128"/>
            <a:ext cx="1368152" cy="582193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949281"/>
            <a:ext cx="4896544" cy="63591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980728"/>
            <a:ext cx="3900597" cy="595511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988840"/>
            <a:ext cx="4104456" cy="608067"/>
          </a:xfrm>
          <a:prstGeom prst="rect">
            <a:avLst/>
          </a:prstGeom>
          <a:noFill/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179512" y="404664"/>
            <a:ext cx="146546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Επιπλέον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179512" y="3789040"/>
            <a:ext cx="58326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Έτσι οι 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και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 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έχουν την ίδια διακύμανση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79512" y="5229200"/>
            <a:ext cx="547260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ενώ η </a:t>
            </a:r>
            <a:r>
              <a:rPr kumimoji="0" lang="el-G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συνδιακύμανση</a:t>
            </a:r>
            <a:r>
              <a:rPr kumimoji="0" lang="el-G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τους ισούται με </a:t>
            </a:r>
            <a:endParaRPr kumimoji="0" lang="el-G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332656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•Μολονότι δεν μπορούμε να προβλέψουμε την χρονική εξέλιξη τους μπορούμε να τα περιγράψουμε εν μέρει με τις στατιστικές τους ιδιότητες όπως την μέση τιμή ή την πυκνότητα φασματικής ισχύος.</a:t>
            </a:r>
            <a:endParaRPr lang="en-US" sz="28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89654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941168"/>
            <a:ext cx="882047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836712"/>
            <a:ext cx="41148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979712" y="0"/>
            <a:ext cx="58326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/>
              <a:t>Μαθηματικος</a:t>
            </a:r>
            <a:r>
              <a:rPr lang="el-GR" sz="4000" dirty="0" smtClean="0"/>
              <a:t> ορισμός της </a:t>
            </a:r>
          </a:p>
          <a:p>
            <a:r>
              <a:rPr lang="el-GR" sz="4000" dirty="0" smtClean="0"/>
              <a:t> Στοχαστικής Διαδικασίας</a:t>
            </a:r>
            <a:endParaRPr lang="en-US" sz="4000" dirty="0"/>
          </a:p>
        </p:txBody>
      </p:sp>
      <p:sp>
        <p:nvSpPr>
          <p:cNvPr id="3" name="2 - Ορθογώνιο"/>
          <p:cNvSpPr/>
          <p:nvPr/>
        </p:nvSpPr>
        <p:spPr>
          <a:xfrm>
            <a:off x="251520" y="1340768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 smtClean="0"/>
              <a:t>Θεωρούμε τυχαίο πείραμα (</a:t>
            </a:r>
            <a:r>
              <a:rPr lang="en-US" sz="2800" dirty="0" smtClean="0"/>
              <a:t>S, B, P)</a:t>
            </a:r>
            <a:r>
              <a:rPr lang="el-GR" sz="2800" dirty="0" smtClean="0"/>
              <a:t>  καθοριζόμενο από τα αποτελέσματα </a:t>
            </a:r>
            <a:r>
              <a:rPr lang="en-US" sz="2800" dirty="0" smtClean="0"/>
              <a:t>s</a:t>
            </a:r>
            <a:r>
              <a:rPr lang="el-GR" sz="2800" dirty="0" smtClean="0"/>
              <a:t> </a:t>
            </a:r>
            <a:r>
              <a:rPr lang="en-US" sz="2800" dirty="0" smtClean="0"/>
              <a:t> </a:t>
            </a:r>
            <a:r>
              <a:rPr lang="el-GR" sz="2800" dirty="0" smtClean="0"/>
              <a:t>από ένα </a:t>
            </a:r>
            <a:r>
              <a:rPr lang="el-GR" sz="2800" b="1" dirty="0" smtClean="0"/>
              <a:t>χώρο δειγμάτων </a:t>
            </a:r>
            <a:r>
              <a:rPr lang="en-US" sz="2800" b="1" dirty="0" smtClean="0"/>
              <a:t>S,</a:t>
            </a:r>
            <a:r>
              <a:rPr lang="el-GR" sz="2800" b="1" dirty="0" smtClean="0"/>
              <a:t> </a:t>
            </a:r>
            <a:r>
              <a:rPr lang="en-US" sz="2800" b="1" dirty="0" smtClean="0"/>
              <a:t> </a:t>
            </a:r>
            <a:r>
              <a:rPr lang="el-GR" sz="2800" b="1" dirty="0" smtClean="0"/>
              <a:t>από τα γεγονότα {Α⊂</a:t>
            </a:r>
            <a:r>
              <a:rPr lang="en-US" sz="2800" b="1" dirty="0" smtClean="0"/>
              <a:t>S </a:t>
            </a:r>
            <a:r>
              <a:rPr lang="el-GR" sz="2800" b="1" dirty="0" smtClean="0"/>
              <a:t>και Α∈Β }  και τις πιθανότητες αυτών των γεγονότων Ρ(Α).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48025"/>
            <a:ext cx="8712968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51520" y="332656"/>
            <a:ext cx="86409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/>
              <a:t>Τρόποι θεώρησης των </a:t>
            </a:r>
          </a:p>
          <a:p>
            <a:pPr algn="ctr"/>
            <a:r>
              <a:rPr lang="el-GR" sz="4000" dirty="0" smtClean="0"/>
              <a:t>στοχαστικών διαδικασιών</a:t>
            </a:r>
          </a:p>
          <a:p>
            <a:endParaRPr lang="en-US" sz="2800" dirty="0" smtClean="0"/>
          </a:p>
          <a:p>
            <a:r>
              <a:rPr lang="el-GR" sz="2800" dirty="0" smtClean="0"/>
              <a:t>•Υπάρχουν δυο </a:t>
            </a:r>
            <a:r>
              <a:rPr lang="el-GR" sz="2800" dirty="0" err="1" smtClean="0"/>
              <a:t>τροποι</a:t>
            </a:r>
            <a:r>
              <a:rPr lang="el-GR" sz="2800" dirty="0" smtClean="0"/>
              <a:t> θεώρησης των στοχαστικών διαδικασιών (</a:t>
            </a:r>
            <a:r>
              <a:rPr lang="el-GR" sz="2800" dirty="0" err="1" smtClean="0"/>
              <a:t>σ.δ</a:t>
            </a:r>
            <a:r>
              <a:rPr lang="el-GR" sz="2800" dirty="0" smtClean="0"/>
              <a:t>.)</a:t>
            </a:r>
          </a:p>
          <a:p>
            <a:endParaRPr lang="el-GR" sz="2800" dirty="0" smtClean="0"/>
          </a:p>
          <a:p>
            <a:r>
              <a:rPr lang="el-GR" sz="2800" dirty="0" smtClean="0"/>
              <a:t>–Συλλογή συναρτήσεων δειγμάτων</a:t>
            </a:r>
          </a:p>
          <a:p>
            <a:r>
              <a:rPr lang="el-GR" sz="2800" dirty="0" smtClean="0"/>
              <a:t>–Συλλογή τυχαίων μεταβλητών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51520" y="476672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•Η </a:t>
            </a:r>
            <a:r>
              <a:rPr lang="el-GR" sz="2800" dirty="0" err="1" smtClean="0"/>
              <a:t>σ.δ</a:t>
            </a:r>
            <a:r>
              <a:rPr lang="el-GR" sz="2800" dirty="0" smtClean="0"/>
              <a:t>. θεωρείται σαν μια συλλογή από συναρτήσεις του χρόνου (ή σήματα)  που αντιστοιχούν στα αποτελέσματα ενός τυχαίου πειράματος.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51520" y="198884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l-GR" sz="2800" dirty="0" smtClean="0"/>
              <a:t>–Η συνάρτηση </a:t>
            </a:r>
            <a:r>
              <a:rPr lang="en-US" sz="2800" dirty="0" smtClean="0"/>
              <a:t>x(t) = X(t,s</a:t>
            </a:r>
            <a:r>
              <a:rPr lang="en-US" dirty="0" smtClean="0"/>
              <a:t>0</a:t>
            </a:r>
            <a:r>
              <a:rPr lang="en-US" sz="2800" dirty="0" smtClean="0"/>
              <a:t>) </a:t>
            </a:r>
            <a:r>
              <a:rPr lang="el-GR" sz="2800" dirty="0" smtClean="0"/>
              <a:t> που αντιστοιχεί στο αποτέλεσμα </a:t>
            </a:r>
            <a:r>
              <a:rPr lang="en-US" sz="2800" dirty="0" smtClean="0"/>
              <a:t>s</a:t>
            </a:r>
            <a:r>
              <a:rPr lang="en-US" dirty="0" smtClean="0"/>
              <a:t>0</a:t>
            </a:r>
            <a:r>
              <a:rPr lang="el-GR" sz="2800" dirty="0" smtClean="0"/>
              <a:t> ονομάζεται συνάρτηση-δείγμα (</a:t>
            </a:r>
            <a:r>
              <a:rPr lang="en-US" sz="2800" dirty="0" smtClean="0"/>
              <a:t>sample function)</a:t>
            </a:r>
            <a:r>
              <a:rPr lang="el-GR" sz="2800" dirty="0" smtClean="0"/>
              <a:t> ή πραγματοποίηση (</a:t>
            </a:r>
            <a:r>
              <a:rPr lang="en-US" sz="2800" dirty="0" smtClean="0"/>
              <a:t>realization) </a:t>
            </a:r>
            <a:r>
              <a:rPr lang="el-GR" sz="2800" dirty="0" smtClean="0"/>
              <a:t>της στοχαστικής διαδικασίας.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251520" y="4005064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pPr lvl="1"/>
            <a:r>
              <a:rPr lang="el-GR" sz="2800" dirty="0" smtClean="0"/>
              <a:t>–Για κάθε χρονική στιγμή </a:t>
            </a:r>
            <a:r>
              <a:rPr lang="en-US" sz="2800" dirty="0" smtClean="0"/>
              <a:t>t</a:t>
            </a:r>
            <a:r>
              <a:rPr lang="en-US" dirty="0" smtClean="0"/>
              <a:t>0</a:t>
            </a:r>
            <a:r>
              <a:rPr lang="el-GR" sz="2800" dirty="0" smtClean="0"/>
              <a:t> οι αριθμοί </a:t>
            </a:r>
            <a:r>
              <a:rPr lang="en-US" sz="2800" dirty="0" smtClean="0"/>
              <a:t>x(t</a:t>
            </a:r>
            <a:r>
              <a:rPr lang="en-US" dirty="0" smtClean="0"/>
              <a:t>0</a:t>
            </a:r>
            <a:r>
              <a:rPr lang="en-US" sz="2800" dirty="0" smtClean="0"/>
              <a:t>) = X(t</a:t>
            </a:r>
            <a:r>
              <a:rPr lang="en-US" dirty="0" smtClean="0"/>
              <a:t>0</a:t>
            </a:r>
            <a:r>
              <a:rPr lang="en-US" sz="2800" dirty="0" smtClean="0"/>
              <a:t>,s</a:t>
            </a:r>
            <a:r>
              <a:rPr lang="en-US" dirty="0" smtClean="0"/>
              <a:t>i</a:t>
            </a:r>
            <a:r>
              <a:rPr lang="en-US" sz="2800" dirty="0" smtClean="0"/>
              <a:t>) </a:t>
            </a:r>
            <a:r>
              <a:rPr lang="el-GR" sz="2800" dirty="0" smtClean="0"/>
              <a:t>αποτελούν τις τιμές της τυχαίας μεταβλητής Χ(</a:t>
            </a:r>
            <a:r>
              <a:rPr lang="en-US" sz="2800" dirty="0" smtClean="0"/>
              <a:t>t</a:t>
            </a:r>
            <a:r>
              <a:rPr lang="en-US" dirty="0" smtClean="0"/>
              <a:t>0</a:t>
            </a:r>
            <a:r>
              <a:rPr lang="en-US" sz="2800" dirty="0" smtClean="0"/>
              <a:t>) = </a:t>
            </a:r>
            <a:r>
              <a:rPr lang="el-GR" sz="2800" dirty="0" smtClean="0"/>
              <a:t>Χ(</a:t>
            </a:r>
            <a:r>
              <a:rPr lang="en-US" sz="2800" dirty="0" smtClean="0"/>
              <a:t>t</a:t>
            </a:r>
            <a:r>
              <a:rPr lang="en-US" dirty="0" smtClean="0"/>
              <a:t>0</a:t>
            </a:r>
            <a:r>
              <a:rPr lang="en-US" sz="2800" dirty="0" smtClean="0"/>
              <a:t>,s) 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1486</Words>
  <Application>Microsoft Office PowerPoint</Application>
  <PresentationFormat>Προβολή στην οθόνη (4:3)</PresentationFormat>
  <Paragraphs>205</Paragraphs>
  <Slides>43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4" baseType="lpstr">
      <vt:lpstr>Θέμα του Office</vt:lpstr>
      <vt:lpstr>Σήματα και Συστήματα ΙΙ</vt:lpstr>
      <vt:lpstr>Στοχαστικές Διαδικασίες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VASSO</dc:creator>
  <cp:lastModifiedBy>VASSO</cp:lastModifiedBy>
  <cp:revision>35</cp:revision>
  <dcterms:created xsi:type="dcterms:W3CDTF">2012-11-28T10:28:14Z</dcterms:created>
  <dcterms:modified xsi:type="dcterms:W3CDTF">2012-12-06T22:06:53Z</dcterms:modified>
</cp:coreProperties>
</file>