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6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activeX/activeX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85" r:id="rId2"/>
    <p:sldId id="281" r:id="rId3"/>
    <p:sldId id="282" r:id="rId4"/>
    <p:sldId id="280" r:id="rId5"/>
    <p:sldId id="283" r:id="rId6"/>
    <p:sldId id="284" r:id="rId7"/>
  </p:sldIdLst>
  <p:sldSz cx="37463413" cy="21067713"/>
  <p:notesSz cx="6797675" cy="9874250"/>
  <p:defaultTextStyle>
    <a:defPPr>
      <a:defRPr lang="en-US"/>
    </a:defPPr>
    <a:lvl1pPr marL="0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1715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3427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5142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6857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58569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0284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1999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3714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ECE"/>
    <a:srgbClr val="2B3238"/>
    <a:srgbClr val="2A6A8E"/>
    <a:srgbClr val="5E8A84"/>
    <a:srgbClr val="5F9384"/>
    <a:srgbClr val="63A97B"/>
    <a:srgbClr val="6EBB8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 autoAdjust="0"/>
  </p:normalViewPr>
  <p:slideViewPr>
    <p:cSldViewPr snapToGrid="0" snapToObjects="1">
      <p:cViewPr>
        <p:scale>
          <a:sx n="42" d="100"/>
          <a:sy n="42" d="100"/>
        </p:scale>
        <p:origin x="120" y="672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C8F2-65C8-F542-A9FD-56FF81B9C0A3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9A05F-9442-1B4B-8130-ABC0D5C364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581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1715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3427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5142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6857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58569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0284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1999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3714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2527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2527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2527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2527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2527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252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51"/>
            <a:ext cx="31843901" cy="45159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1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3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5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5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0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1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9572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422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60974" y="843690"/>
            <a:ext cx="8429268" cy="179758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3170" y="843690"/>
            <a:ext cx="24663414" cy="179758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417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5537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61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400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17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342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514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685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5856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028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199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371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608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3171" y="4915804"/>
            <a:ext cx="16546341" cy="1390371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43901" y="4915804"/>
            <a:ext cx="16546341" cy="1390371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7874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1715" indent="0">
              <a:buNone/>
              <a:defRPr sz="7300" b="1"/>
            </a:lvl2pPr>
            <a:lvl3pPr marL="3343427" indent="0">
              <a:buNone/>
              <a:defRPr sz="6600" b="1"/>
            </a:lvl3pPr>
            <a:lvl4pPr marL="5015142" indent="0">
              <a:buNone/>
              <a:defRPr sz="5900" b="1"/>
            </a:lvl4pPr>
            <a:lvl5pPr marL="6686857" indent="0">
              <a:buNone/>
              <a:defRPr sz="5900" b="1"/>
            </a:lvl5pPr>
            <a:lvl6pPr marL="8358569" indent="0">
              <a:buNone/>
              <a:defRPr sz="5900" b="1"/>
            </a:lvl6pPr>
            <a:lvl7pPr marL="10030284" indent="0">
              <a:buNone/>
              <a:defRPr sz="5900" b="1"/>
            </a:lvl7pPr>
            <a:lvl8pPr marL="11701999" indent="0">
              <a:buNone/>
              <a:defRPr sz="5900" b="1"/>
            </a:lvl8pPr>
            <a:lvl9pPr marL="13373714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900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1715" indent="0">
              <a:buNone/>
              <a:defRPr sz="7300" b="1"/>
            </a:lvl2pPr>
            <a:lvl3pPr marL="3343427" indent="0">
              <a:buNone/>
              <a:defRPr sz="6600" b="1"/>
            </a:lvl3pPr>
            <a:lvl4pPr marL="5015142" indent="0">
              <a:buNone/>
              <a:defRPr sz="5900" b="1"/>
            </a:lvl4pPr>
            <a:lvl5pPr marL="6686857" indent="0">
              <a:buNone/>
              <a:defRPr sz="5900" b="1"/>
            </a:lvl5pPr>
            <a:lvl6pPr marL="8358569" indent="0">
              <a:buNone/>
              <a:defRPr sz="5900" b="1"/>
            </a:lvl6pPr>
            <a:lvl7pPr marL="10030284" indent="0">
              <a:buNone/>
              <a:defRPr sz="5900" b="1"/>
            </a:lvl7pPr>
            <a:lvl8pPr marL="11701999" indent="0">
              <a:buNone/>
              <a:defRPr sz="5900" b="1"/>
            </a:lvl8pPr>
            <a:lvl9pPr marL="13373714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900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1392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917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778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7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12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7" y="4408619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1715" indent="0">
              <a:buNone/>
              <a:defRPr sz="4400"/>
            </a:lvl2pPr>
            <a:lvl3pPr marL="3343427" indent="0">
              <a:buNone/>
              <a:defRPr sz="3700"/>
            </a:lvl3pPr>
            <a:lvl4pPr marL="5015142" indent="0">
              <a:buNone/>
              <a:defRPr sz="3300"/>
            </a:lvl4pPr>
            <a:lvl5pPr marL="6686857" indent="0">
              <a:buNone/>
              <a:defRPr sz="3300"/>
            </a:lvl5pPr>
            <a:lvl6pPr marL="8358569" indent="0">
              <a:buNone/>
              <a:defRPr sz="3300"/>
            </a:lvl6pPr>
            <a:lvl7pPr marL="10030284" indent="0">
              <a:buNone/>
              <a:defRPr sz="3300"/>
            </a:lvl7pPr>
            <a:lvl8pPr marL="11701999" indent="0">
              <a:buNone/>
              <a:defRPr sz="3300"/>
            </a:lvl8pPr>
            <a:lvl9pPr marL="13373714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89258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1715" indent="0">
              <a:buNone/>
              <a:defRPr sz="10200"/>
            </a:lvl2pPr>
            <a:lvl3pPr marL="3343427" indent="0">
              <a:buNone/>
              <a:defRPr sz="8800"/>
            </a:lvl3pPr>
            <a:lvl4pPr marL="5015142" indent="0">
              <a:buNone/>
              <a:defRPr sz="7300"/>
            </a:lvl4pPr>
            <a:lvl5pPr marL="6686857" indent="0">
              <a:buNone/>
              <a:defRPr sz="7300"/>
            </a:lvl5pPr>
            <a:lvl6pPr marL="8358569" indent="0">
              <a:buNone/>
              <a:defRPr sz="7300"/>
            </a:lvl6pPr>
            <a:lvl7pPr marL="10030284" indent="0">
              <a:buNone/>
              <a:defRPr sz="7300"/>
            </a:lvl7pPr>
            <a:lvl8pPr marL="11701999" indent="0">
              <a:buNone/>
              <a:defRPr sz="7300"/>
            </a:lvl8pPr>
            <a:lvl9pPr marL="13373714" indent="0">
              <a:buNone/>
              <a:defRPr sz="7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1715" indent="0">
              <a:buNone/>
              <a:defRPr sz="4400"/>
            </a:lvl2pPr>
            <a:lvl3pPr marL="3343427" indent="0">
              <a:buNone/>
              <a:defRPr sz="3700"/>
            </a:lvl3pPr>
            <a:lvl4pPr marL="5015142" indent="0">
              <a:buNone/>
              <a:defRPr sz="3300"/>
            </a:lvl4pPr>
            <a:lvl5pPr marL="6686857" indent="0">
              <a:buNone/>
              <a:defRPr sz="3300"/>
            </a:lvl5pPr>
            <a:lvl6pPr marL="8358569" indent="0">
              <a:buNone/>
              <a:defRPr sz="3300"/>
            </a:lvl6pPr>
            <a:lvl7pPr marL="10030284" indent="0">
              <a:buNone/>
              <a:defRPr sz="3300"/>
            </a:lvl7pPr>
            <a:lvl8pPr marL="11701999" indent="0">
              <a:buNone/>
              <a:defRPr sz="3300"/>
            </a:lvl8pPr>
            <a:lvl9pPr marL="13373714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27820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343" tIns="167172" rIns="334343" bIns="16717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4"/>
            <a:ext cx="33717072" cy="13903717"/>
          </a:xfrm>
          <a:prstGeom prst="rect">
            <a:avLst/>
          </a:prstGeom>
        </p:spPr>
        <p:txBody>
          <a:bodyPr vert="horz" lIns="334343" tIns="167172" rIns="334343" bIns="16717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3"/>
            <a:ext cx="8741463" cy="1121661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F699-B800-2A4D-A251-BC5203C2835C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3"/>
            <a:ext cx="11863414" cy="1121661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3"/>
            <a:ext cx="8741463" cy="1121661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C9AA-1DC7-AB4A-A796-34343901F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537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1671715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3786" indent="-1253786" algn="l" defTabSz="1671715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6534" indent="-1044822" algn="l" defTabSz="1671715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284" indent="-835858" algn="l" defTabSz="1671715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1000" indent="-835858" algn="l" defTabSz="1671715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715" indent="-835858" algn="l" defTabSz="1671715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4426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6142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37857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09572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1715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3427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5142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6857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58569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0284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1999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714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11" Type="http://schemas.openxmlformats.org/officeDocument/2006/relationships/image" Target="../media/image3.png"/><Relationship Id="rId5" Type="http://schemas.openxmlformats.org/officeDocument/2006/relationships/slide" Target="slide1.xml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1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7" Type="http://schemas.openxmlformats.org/officeDocument/2006/relationships/slide" Target="slide5.xml"/><Relationship Id="rId12" Type="http://schemas.openxmlformats.org/officeDocument/2006/relationships/oleObject" Target="../embeddings/oleObject2.bin"/><Relationship Id="rId2" Type="http://schemas.openxmlformats.org/officeDocument/2006/relationships/control" Target="../activeX/activeX2.xml"/><Relationship Id="rId16" Type="http://schemas.openxmlformats.org/officeDocument/2006/relationships/slide" Target="slide3.xml"/><Relationship Id="rId1" Type="http://schemas.openxmlformats.org/officeDocument/2006/relationships/vmlDrawing" Target="../drawings/vmlDrawing2.vml"/><Relationship Id="rId6" Type="http://schemas.openxmlformats.org/officeDocument/2006/relationships/slide" Target="slide2.xml"/><Relationship Id="rId11" Type="http://schemas.openxmlformats.org/officeDocument/2006/relationships/oleObject" Target="../embeddings/oleObject1.bin"/><Relationship Id="rId5" Type="http://schemas.openxmlformats.org/officeDocument/2006/relationships/slide" Target="slide1.xml"/><Relationship Id="rId15" Type="http://schemas.openxmlformats.org/officeDocument/2006/relationships/image" Target="../media/image3.png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2.xml"/><Relationship Id="rId9" Type="http://schemas.openxmlformats.org/officeDocument/2006/relationships/slide" Target="slide4.xml"/><Relationship Id="rId1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4.png"/><Relationship Id="rId3" Type="http://schemas.openxmlformats.org/officeDocument/2006/relationships/slideLayout" Target="../slideLayouts/slideLayout1.xml"/><Relationship Id="rId7" Type="http://schemas.openxmlformats.org/officeDocument/2006/relationships/slide" Target="slide5.xml"/><Relationship Id="rId12" Type="http://schemas.openxmlformats.org/officeDocument/2006/relationships/oleObject" Target="../embeddings/oleObject4.bin"/><Relationship Id="rId2" Type="http://schemas.openxmlformats.org/officeDocument/2006/relationships/control" Target="../activeX/activeX3.xml"/><Relationship Id="rId16" Type="http://schemas.openxmlformats.org/officeDocument/2006/relationships/slide" Target="slide3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11" Type="http://schemas.openxmlformats.org/officeDocument/2006/relationships/oleObject" Target="../embeddings/oleObject3.bin"/><Relationship Id="rId5" Type="http://schemas.openxmlformats.org/officeDocument/2006/relationships/slide" Target="slide1.xml"/><Relationship Id="rId15" Type="http://schemas.openxmlformats.org/officeDocument/2006/relationships/image" Target="../media/image3.png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3.xml"/><Relationship Id="rId9" Type="http://schemas.openxmlformats.org/officeDocument/2006/relationships/slide" Target="slide4.xml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oleObject" Target="../embeddings/oleObject6.bin"/><Relationship Id="rId3" Type="http://schemas.openxmlformats.org/officeDocument/2006/relationships/slideLayout" Target="../slideLayouts/slideLayout1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control" Target="../activeX/activeX4.xml"/><Relationship Id="rId16" Type="http://schemas.openxmlformats.org/officeDocument/2006/relationships/image" Target="../media/image19.jpeg"/><Relationship Id="rId1" Type="http://schemas.openxmlformats.org/officeDocument/2006/relationships/vmlDrawing" Target="../drawings/vmlDrawing4.vml"/><Relationship Id="rId6" Type="http://schemas.openxmlformats.org/officeDocument/2006/relationships/slide" Target="slide2.xml"/><Relationship Id="rId11" Type="http://schemas.openxmlformats.org/officeDocument/2006/relationships/image" Target="../media/image3.png"/><Relationship Id="rId5" Type="http://schemas.openxmlformats.org/officeDocument/2006/relationships/slide" Target="slide1.xml"/><Relationship Id="rId15" Type="http://schemas.openxmlformats.org/officeDocument/2006/relationships/image" Target="../media/image18.png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4.xml"/><Relationship Id="rId9" Type="http://schemas.openxmlformats.org/officeDocument/2006/relationships/slide" Target="slide4.xml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23.png"/><Relationship Id="rId3" Type="http://schemas.openxmlformats.org/officeDocument/2006/relationships/slideLayout" Target="../slideLayouts/slideLayout1.xml"/><Relationship Id="rId7" Type="http://schemas.openxmlformats.org/officeDocument/2006/relationships/slide" Target="slide5.xml"/><Relationship Id="rId12" Type="http://schemas.openxmlformats.org/officeDocument/2006/relationships/image" Target="../media/image22.jpeg"/><Relationship Id="rId2" Type="http://schemas.openxmlformats.org/officeDocument/2006/relationships/control" Target="../activeX/activeX5.xml"/><Relationship Id="rId16" Type="http://schemas.openxmlformats.org/officeDocument/2006/relationships/slide" Target="slide3.xml"/><Relationship Id="rId1" Type="http://schemas.openxmlformats.org/officeDocument/2006/relationships/vmlDrawing" Target="../drawings/vmlDrawing5.vml"/><Relationship Id="rId6" Type="http://schemas.openxmlformats.org/officeDocument/2006/relationships/slide" Target="slide2.xml"/><Relationship Id="rId11" Type="http://schemas.openxmlformats.org/officeDocument/2006/relationships/image" Target="../media/image21.png"/><Relationship Id="rId5" Type="http://schemas.openxmlformats.org/officeDocument/2006/relationships/slide" Target="slide1.xml"/><Relationship Id="rId15" Type="http://schemas.openxmlformats.org/officeDocument/2006/relationships/image" Target="../media/image3.png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5.xml"/><Relationship Id="rId9" Type="http://schemas.openxmlformats.org/officeDocument/2006/relationships/slide" Target="slide4.xml"/><Relationship Id="rId1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Layout" Target="../slideLayouts/slideLayout1.xml"/><Relationship Id="rId7" Type="http://schemas.openxmlformats.org/officeDocument/2006/relationships/slide" Target="slide5.xml"/><Relationship Id="rId12" Type="http://schemas.openxmlformats.org/officeDocument/2006/relationships/slide" Target="slide3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Relationship Id="rId6" Type="http://schemas.openxmlformats.org/officeDocument/2006/relationships/slide" Target="slide2.xml"/><Relationship Id="rId11" Type="http://schemas.openxmlformats.org/officeDocument/2006/relationships/image" Target="../media/image3.png"/><Relationship Id="rId5" Type="http://schemas.openxmlformats.org/officeDocument/2006/relationships/slide" Target="slide1.xml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6.xml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5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863" name="Rounded Rectangle 862"/>
          <p:cNvSpPr/>
          <p:nvPr/>
        </p:nvSpPr>
        <p:spPr>
          <a:xfrm>
            <a:off x="27147747" y="16657981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865" name="Rounded Rectangle 864">
            <a:hlinkClick r:id="rId6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889" name="Rounded Rectangle 888">
            <a:hlinkClick r:id="rId7" action="ppaction://hlinksldjump"/>
          </p:cNvPr>
          <p:cNvSpPr/>
          <p:nvPr/>
        </p:nvSpPr>
        <p:spPr>
          <a:xfrm>
            <a:off x="27160032" y="7172149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890" name="Rounded Rectangle 889">
            <a:hlinkClick r:id="rId8" action="ppaction://hlinksldjump"/>
          </p:cNvPr>
          <p:cNvSpPr/>
          <p:nvPr/>
        </p:nvSpPr>
        <p:spPr>
          <a:xfrm>
            <a:off x="27160032" y="1160937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Conclusions-Future Research</a:t>
            </a:r>
          </a:p>
        </p:txBody>
      </p:sp>
      <p:sp>
        <p:nvSpPr>
          <p:cNvPr id="892" name="Rounded Rectangle 891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Treatment Stage</a:t>
            </a:r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Present a novel approach of Fuzzy Cognitive Maps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Testing for accuracy in diagnosing knee injuries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New model is based on experts knowledge and experience</a:t>
            </a:r>
          </a:p>
          <a:p>
            <a:pPr algn="just">
              <a:buFont typeface="Arial" pitchFamily="34" charset="0"/>
              <a:buChar char="•"/>
            </a:pPr>
            <a:endParaRPr lang="el-GR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latin typeface="Arial"/>
                <a:cs typeface="Arial"/>
              </a:rPr>
              <a:t>Abstract</a:t>
            </a:r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3172322" y="5254763"/>
            <a:ext cx="12391121" cy="1088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approach of Dynamic Fuzzy Cognitive Knowledge Network is proposed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Update classic methodology of Fuzzy Cognitive Maps in order to overcome its drawbacks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 new method is tested for its accuracy in a Decision Support System, diagnosing knee injuries by using 17 real cases of patients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Diagnosing of meniscus injury and distinguishing between acute and degenerative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Observation of the evolution of the injury by administering a proposed treatment by the physician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Very satisfactory results for both two diagnosing levels and treatment stage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Diagnoses are in total agreement with Magnetic Resonance Imaging outcomes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Close collaboration between engineers and medical doctors to construct the model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Wide use in many real time problems.</a:t>
            </a:r>
          </a:p>
        </p:txBody>
      </p:sp>
      <p:sp>
        <p:nvSpPr>
          <p:cNvPr id="35" name="Text Placeholder 1">
            <a:extLst>
              <a:ext uri="{FF2B5EF4-FFF2-40B4-BE49-F238E27FC236}">
                <a16:creationId xmlns="" xmlns:a16="http://schemas.microsoft.com/office/drawing/2014/main" id="{CBE0965D-A704-4DDD-8B8A-6532A19AC62F}"/>
              </a:ext>
            </a:extLst>
          </p:cNvPr>
          <p:cNvSpPr txBox="1">
            <a:spLocks/>
          </p:cNvSpPr>
          <p:nvPr/>
        </p:nvSpPr>
        <p:spPr>
          <a:xfrm>
            <a:off x="0" y="-1127300"/>
            <a:ext cx="34790742" cy="3309858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rgbClr val="FFFFFF"/>
                </a:solidFill>
              </a:rPr>
              <a:t>A New approach of Dynamic Fuzzy Cognitive Knowledge Networks in Modelling Diagnosing Process of Meniscus Injury</a:t>
            </a:r>
          </a:p>
        </p:txBody>
      </p:sp>
      <p:sp>
        <p:nvSpPr>
          <p:cNvPr id="36" name="Text Placeholder 1">
            <a:extLst>
              <a:ext uri="{FF2B5EF4-FFF2-40B4-BE49-F238E27FC236}">
                <a16:creationId xmlns="" xmlns:a16="http://schemas.microsoft.com/office/drawing/2014/main" id="{122B2CD1-7DD7-4A01-B8C2-2AA6F26C27B7}"/>
              </a:ext>
            </a:extLst>
          </p:cNvPr>
          <p:cNvSpPr txBox="1">
            <a:spLocks/>
          </p:cNvSpPr>
          <p:nvPr/>
        </p:nvSpPr>
        <p:spPr>
          <a:xfrm>
            <a:off x="5701297" y="695917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FFFFFF"/>
                </a:solidFill>
              </a:rPr>
              <a:t>A. </a:t>
            </a:r>
            <a:r>
              <a:rPr lang="en-US" sz="4800" b="1" dirty="0" err="1">
                <a:solidFill>
                  <a:srgbClr val="FFFFFF"/>
                </a:solidFill>
              </a:rPr>
              <a:t>Anninou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Groumpos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Poulios</a:t>
            </a:r>
            <a:r>
              <a:rPr lang="en-US" sz="4800" b="1" dirty="0">
                <a:solidFill>
                  <a:srgbClr val="FFFFFF"/>
                </a:solidFill>
              </a:rPr>
              <a:t>, I. </a:t>
            </a:r>
            <a:r>
              <a:rPr lang="en-US" sz="4800" b="1" dirty="0" err="1">
                <a:solidFill>
                  <a:srgbClr val="FFFFFF"/>
                </a:solidFill>
              </a:rPr>
              <a:t>Gkliatis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7" name="Text Placeholder 1">
            <a:extLst>
              <a:ext uri="{FF2B5EF4-FFF2-40B4-BE49-F238E27FC236}">
                <a16:creationId xmlns="" xmlns:a16="http://schemas.microsoft.com/office/drawing/2014/main" id="{9AC14F9D-04EB-4BC6-ACA3-4F4F5DFF2F7B}"/>
              </a:ext>
            </a:extLst>
          </p:cNvPr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rgbClr val="FFFFFF"/>
                </a:solidFill>
              </a:rPr>
              <a:t>Department of Electrical and Computer Engineering, University of Patras, Greece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066858C4-D3B1-4FCA-877D-F9D9EDFA95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96707" y="308977"/>
            <a:ext cx="1408079" cy="1676285"/>
          </a:xfrm>
          <a:prstGeom prst="rect">
            <a:avLst/>
          </a:prstGeom>
        </p:spPr>
      </p:pic>
      <p:sp>
        <p:nvSpPr>
          <p:cNvPr id="38" name="Text Box 1383">
            <a:extLst>
              <a:ext uri="{FF2B5EF4-FFF2-40B4-BE49-F238E27FC236}">
                <a16:creationId xmlns="" xmlns:a16="http://schemas.microsoft.com/office/drawing/2014/main" id="{0785A438-DB2A-4990-813E-04083F448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0032" y="132171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modelling method reduces classic FCM drawbacks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Combination of initial states and inputs are sufficient to provide information about both the future states and outputs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Integrated model for knee injuries diagnosis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Verified results by MRI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0" name="Text Box 1383">
            <a:extLst>
              <a:ext uri="{FF2B5EF4-FFF2-40B4-BE49-F238E27FC236}">
                <a16:creationId xmlns="" xmlns:a16="http://schemas.microsoft.com/office/drawing/2014/main" id="{B6F391BC-A70F-4F82-B4B3-DFFBA973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1832" y="8560574"/>
            <a:ext cx="9159341" cy="226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16 out of 17 patients suffered from meniscal tear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10 cases were positive to degenerative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 6 cases positive to acute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patient: full rehabilitation in degenerative injury after NSAIDs</a:t>
            </a:r>
          </a:p>
        </p:txBody>
      </p:sp>
      <p:pic>
        <p:nvPicPr>
          <p:cNvPr id="44" name="Picture 3">
            <a:extLst>
              <a:ext uri="{FF2B5EF4-FFF2-40B4-BE49-F238E27FC236}">
                <a16:creationId xmlns="" xmlns:a16="http://schemas.microsoft.com/office/drawing/2014/main" id="{5A8BE24E-A8C0-4A9A-B0A9-50A5ECE57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06339" y="12471973"/>
            <a:ext cx="338991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 Box 1383">
            <a:extLst>
              <a:ext uri="{FF2B5EF4-FFF2-40B4-BE49-F238E27FC236}">
                <a16:creationId xmlns="" xmlns:a16="http://schemas.microsoft.com/office/drawing/2014/main" id="{BC2CF17D-ECEB-42F6-B7FC-6BCCC6EFC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2" y="11122000"/>
            <a:ext cx="9509221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Dynamic Fuzzy Cognitive Knowledge Networks: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Same construction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States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Outputs</a:t>
            </a:r>
          </a:p>
        </p:txBody>
      </p:sp>
      <p:sp>
        <p:nvSpPr>
          <p:cNvPr id="46" name="Rounded Rectangle 39">
            <a:hlinkClick r:id="rId12" action="ppaction://hlinksldjump"/>
            <a:extLst>
              <a:ext uri="{FF2B5EF4-FFF2-40B4-BE49-F238E27FC236}">
                <a16:creationId xmlns="" xmlns:a16="http://schemas.microsoft.com/office/drawing/2014/main" id="{8A72F776-C871-4B6E-8788-222F8491887A}"/>
              </a:ext>
            </a:extLst>
          </p:cNvPr>
          <p:cNvSpPr/>
          <p:nvPr/>
        </p:nvSpPr>
        <p:spPr>
          <a:xfrm>
            <a:off x="365255" y="15213403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Diagnosing Meniscus Injury</a:t>
            </a:r>
          </a:p>
        </p:txBody>
      </p:sp>
      <p:sp>
        <p:nvSpPr>
          <p:cNvPr id="49" name="Text Box 1383">
            <a:extLst>
              <a:ext uri="{FF2B5EF4-FFF2-40B4-BE49-F238E27FC236}">
                <a16:creationId xmlns="" xmlns:a16="http://schemas.microsoft.com/office/drawing/2014/main" id="{7E919FB0-570A-4512-AC69-34FDFDB90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32" y="17366497"/>
            <a:ext cx="9159341" cy="18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2800" dirty="0"/>
              <a:t>First Level: Meniscus Tear or not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Second Level: Acute or Degenerative Injury</a:t>
            </a:r>
          </a:p>
        </p:txBody>
      </p:sp>
      <p:sp>
        <p:nvSpPr>
          <p:cNvPr id="50" name="Text Box 1383">
            <a:extLst>
              <a:ext uri="{FF2B5EF4-FFF2-40B4-BE49-F238E27FC236}">
                <a16:creationId xmlns="" xmlns:a16="http://schemas.microsoft.com/office/drawing/2014/main" id="{7D082CB7-2635-4509-AC11-8FDD1546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1807" y="4784285"/>
            <a:ext cx="9388800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Input u-Treatment</a:t>
            </a:r>
            <a:r>
              <a:rPr lang="en-US" sz="2800" dirty="0">
                <a:sym typeface="Wingdings" panose="05000000000000000000" pitchFamily="2" charset="2"/>
              </a:rPr>
              <a:t> New states x, New Outputs y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x(k+1)=f[Ax(k)+Bu(k)]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y(k+1)=f(</a:t>
            </a:r>
            <a:r>
              <a:rPr lang="en-US" sz="2800" dirty="0" err="1">
                <a:sym typeface="Wingdings" panose="05000000000000000000" pitchFamily="2" charset="2"/>
              </a:rPr>
              <a:t>Cx</a:t>
            </a:r>
            <a:r>
              <a:rPr lang="en-US" sz="2800" dirty="0">
                <a:sym typeface="Wingdings" panose="05000000000000000000" pitchFamily="2" charset="2"/>
              </a:rPr>
              <a:t>(k+1)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Daily analgesics (NSAIDs) were administered for 6 weeks</a:t>
            </a:r>
            <a:endParaRPr lang="en-US" sz="2800" dirty="0">
              <a:sym typeface="Wingdings" panose="05000000000000000000" pitchFamily="2" charset="2"/>
            </a:endParaRPr>
          </a:p>
          <a:p>
            <a:pPr lvl="0"/>
            <a:endParaRPr lang="en-US" sz="2800" dirty="0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988540" y="16657981"/>
            <a:ext cx="9140438" cy="338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3095" name="TextBox1" r:id="rId2" imgW="9144000" imgH="2343240"/>
    </p:controls>
    <p:extLst>
      <p:ext uri="{BB962C8B-B14F-4D97-AF65-F5344CB8AC3E}">
        <p14:creationId xmlns="" xmlns:p14="http://schemas.microsoft.com/office/powerpoint/2010/main" val="42805747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Ορθογώνιο 70">
            <a:extLst>
              <a:ext uri="{FF2B5EF4-FFF2-40B4-BE49-F238E27FC236}">
                <a16:creationId xmlns="" xmlns:a16="http://schemas.microsoft.com/office/drawing/2014/main" id="{12DA067D-CDD2-4B43-A996-170C60D615A6}"/>
              </a:ext>
            </a:extLst>
          </p:cNvPr>
          <p:cNvSpPr/>
          <p:nvPr/>
        </p:nvSpPr>
        <p:spPr>
          <a:xfrm>
            <a:off x="23123775" y="6304032"/>
            <a:ext cx="2520280" cy="2350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Ορθογώνιο 69">
            <a:extLst>
              <a:ext uri="{FF2B5EF4-FFF2-40B4-BE49-F238E27FC236}">
                <a16:creationId xmlns="" xmlns:a16="http://schemas.microsoft.com/office/drawing/2014/main" id="{6D446441-4598-4DA2-8F7B-C59014DB0BDD}"/>
              </a:ext>
            </a:extLst>
          </p:cNvPr>
          <p:cNvSpPr/>
          <p:nvPr/>
        </p:nvSpPr>
        <p:spPr>
          <a:xfrm>
            <a:off x="20377596" y="6274868"/>
            <a:ext cx="2664296" cy="2349931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Ορθογώνιο 68">
            <a:extLst>
              <a:ext uri="{FF2B5EF4-FFF2-40B4-BE49-F238E27FC236}">
                <a16:creationId xmlns="" xmlns:a16="http://schemas.microsoft.com/office/drawing/2014/main" id="{F97C3265-27F0-4ED8-8CDD-C9B14F3FBC59}"/>
              </a:ext>
            </a:extLst>
          </p:cNvPr>
          <p:cNvSpPr/>
          <p:nvPr/>
        </p:nvSpPr>
        <p:spPr>
          <a:xfrm>
            <a:off x="17882323" y="6349896"/>
            <a:ext cx="2376264" cy="23042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28 - Ορθογώνιο">
            <a:extLst>
              <a:ext uri="{FF2B5EF4-FFF2-40B4-BE49-F238E27FC236}">
                <a16:creationId xmlns="" xmlns:a16="http://schemas.microsoft.com/office/drawing/2014/main" id="{35DD42EE-4C9E-4AD3-AB16-1C05A3DEEBD5}"/>
              </a:ext>
            </a:extLst>
          </p:cNvPr>
          <p:cNvSpPr/>
          <p:nvPr/>
        </p:nvSpPr>
        <p:spPr>
          <a:xfrm>
            <a:off x="13081745" y="9394501"/>
            <a:ext cx="792088" cy="17281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24 - Ορθογώνιο">
            <a:extLst>
              <a:ext uri="{FF2B5EF4-FFF2-40B4-BE49-F238E27FC236}">
                <a16:creationId xmlns="" xmlns:a16="http://schemas.microsoft.com/office/drawing/2014/main" id="{857E996B-0301-4330-8F17-A676EAFDFD2B}"/>
              </a:ext>
            </a:extLst>
          </p:cNvPr>
          <p:cNvSpPr/>
          <p:nvPr/>
        </p:nvSpPr>
        <p:spPr>
          <a:xfrm>
            <a:off x="13087178" y="7723562"/>
            <a:ext cx="792088" cy="1656184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3" name="15 - Ορθογώνιο">
            <a:extLst>
              <a:ext uri="{FF2B5EF4-FFF2-40B4-BE49-F238E27FC236}">
                <a16:creationId xmlns="" xmlns:a16="http://schemas.microsoft.com/office/drawing/2014/main" id="{EE969151-BBD5-4E59-8EFE-E170A6762DFC}"/>
              </a:ext>
            </a:extLst>
          </p:cNvPr>
          <p:cNvSpPr/>
          <p:nvPr/>
        </p:nvSpPr>
        <p:spPr>
          <a:xfrm>
            <a:off x="13081745" y="5993136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2908190"/>
            <a:ext cx="11350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1631028" y="6056185"/>
            <a:ext cx="9159341" cy="54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2800" dirty="0"/>
              <a:t>A</a:t>
            </a:r>
            <a:r>
              <a:rPr lang="en-US" sz="2800" baseline="-25000" dirty="0"/>
              <a:t>i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endParaRPr lang="en-US" sz="2800" dirty="0"/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7147747" y="16657981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7" name="Rounded Rectangle 36">
            <a:hlinkClick r:id="rId6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38" name="Rounded Rectangle 37">
            <a:hlinkClick r:id="rId7" action="ppaction://hlinksldjump"/>
          </p:cNvPr>
          <p:cNvSpPr/>
          <p:nvPr/>
        </p:nvSpPr>
        <p:spPr>
          <a:xfrm>
            <a:off x="27160032" y="7172149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9" name="Rounded Rectangle 38">
            <a:hlinkClick r:id="rId8" action="ppaction://hlinksldjump"/>
          </p:cNvPr>
          <p:cNvSpPr/>
          <p:nvPr/>
        </p:nvSpPr>
        <p:spPr>
          <a:xfrm>
            <a:off x="27160032" y="1160937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Conclusions-Future Research</a:t>
            </a:r>
          </a:p>
        </p:txBody>
      </p:sp>
      <p:sp>
        <p:nvSpPr>
          <p:cNvPr id="40" name="Rounded Rectangle 39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Treatment Stage</a:t>
            </a:r>
          </a:p>
        </p:txBody>
      </p:sp>
      <p:sp>
        <p:nvSpPr>
          <p:cNvPr id="33" name="Text Placeholder 1">
            <a:extLst>
              <a:ext uri="{FF2B5EF4-FFF2-40B4-BE49-F238E27FC236}">
                <a16:creationId xmlns="" xmlns:a16="http://schemas.microsoft.com/office/drawing/2014/main" id="{C0A4374E-D912-4FED-A7E2-FA36CAC0711A}"/>
              </a:ext>
            </a:extLst>
          </p:cNvPr>
          <p:cNvSpPr txBox="1">
            <a:spLocks/>
          </p:cNvSpPr>
          <p:nvPr/>
        </p:nvSpPr>
        <p:spPr>
          <a:xfrm>
            <a:off x="0" y="-1127300"/>
            <a:ext cx="34790742" cy="3309858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rgbClr val="FFFFFF"/>
                </a:solidFill>
              </a:rPr>
              <a:t>A New approach of Dynamic Fuzzy Cognitive Knowledge Networks in Modelling Diagnosing Process of Meniscus Injury</a:t>
            </a:r>
          </a:p>
        </p:txBody>
      </p:sp>
      <p:sp>
        <p:nvSpPr>
          <p:cNvPr id="34" name="Text Placeholder 1">
            <a:extLst>
              <a:ext uri="{FF2B5EF4-FFF2-40B4-BE49-F238E27FC236}">
                <a16:creationId xmlns="" xmlns:a16="http://schemas.microsoft.com/office/drawing/2014/main" id="{0AE8E277-B322-4B09-97BF-7340C53D28AD}"/>
              </a:ext>
            </a:extLst>
          </p:cNvPr>
          <p:cNvSpPr txBox="1">
            <a:spLocks/>
          </p:cNvSpPr>
          <p:nvPr/>
        </p:nvSpPr>
        <p:spPr>
          <a:xfrm>
            <a:off x="5701297" y="695917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FFFFFF"/>
                </a:solidFill>
              </a:rPr>
              <a:t>A. </a:t>
            </a:r>
            <a:r>
              <a:rPr lang="en-US" sz="4800" b="1" dirty="0" err="1">
                <a:solidFill>
                  <a:srgbClr val="FFFFFF"/>
                </a:solidFill>
              </a:rPr>
              <a:t>Anninou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Groumpos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Poulios</a:t>
            </a:r>
            <a:r>
              <a:rPr lang="en-US" sz="4800" b="1" dirty="0">
                <a:solidFill>
                  <a:srgbClr val="FFFFFF"/>
                </a:solidFill>
              </a:rPr>
              <a:t>, I. </a:t>
            </a:r>
            <a:r>
              <a:rPr lang="en-US" sz="4800" b="1" dirty="0" err="1">
                <a:solidFill>
                  <a:srgbClr val="FFFFFF"/>
                </a:solidFill>
              </a:rPr>
              <a:t>Gkliatis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="" xmlns:a16="http://schemas.microsoft.com/office/drawing/2014/main" id="{6937C16B-9EF7-4F3F-9D89-AB2D2AA47D03}"/>
              </a:ext>
            </a:extLst>
          </p:cNvPr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rgbClr val="FFFFFF"/>
                </a:solidFill>
              </a:rPr>
              <a:t>Department of Electrical and Computer Engineering, University of Patras, Greece</a:t>
            </a:r>
          </a:p>
        </p:txBody>
      </p:sp>
      <p:pic>
        <p:nvPicPr>
          <p:cNvPr id="46" name="Εικόνα 45">
            <a:extLst>
              <a:ext uri="{FF2B5EF4-FFF2-40B4-BE49-F238E27FC236}">
                <a16:creationId xmlns="" xmlns:a16="http://schemas.microsoft.com/office/drawing/2014/main" id="{09CB15D4-AE16-470C-997D-926C7858CC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96707" y="308977"/>
            <a:ext cx="1408079" cy="1676285"/>
          </a:xfrm>
          <a:prstGeom prst="rect">
            <a:avLst/>
          </a:prstGeom>
        </p:spPr>
      </p:pic>
      <p:graphicFrame>
        <p:nvGraphicFramePr>
          <p:cNvPr id="42" name="7 - Αντικείμενο">
            <a:extLst>
              <a:ext uri="{FF2B5EF4-FFF2-40B4-BE49-F238E27FC236}">
                <a16:creationId xmlns="" xmlns:a16="http://schemas.microsoft.com/office/drawing/2014/main" id="{045A1F47-890B-45FD-BB9D-BF33E33BD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75466775"/>
              </p:ext>
            </p:extLst>
          </p:nvPr>
        </p:nvGraphicFramePr>
        <p:xfrm>
          <a:off x="13153753" y="5979265"/>
          <a:ext cx="648072" cy="5152963"/>
        </p:xfrm>
        <a:graphic>
          <a:graphicData uri="http://schemas.openxmlformats.org/presentationml/2006/ole">
            <p:oleObj spid="_x0000_s1096" name="Equation" r:id="rId11" imgW="12496800" imgH="99364800" progId="Equation.DSMT4">
              <p:embed/>
            </p:oleObj>
          </a:graphicData>
        </a:graphic>
      </p:graphicFrame>
      <p:grpSp>
        <p:nvGrpSpPr>
          <p:cNvPr id="55" name="19 - Ομάδα">
            <a:extLst>
              <a:ext uri="{FF2B5EF4-FFF2-40B4-BE49-F238E27FC236}">
                <a16:creationId xmlns="" xmlns:a16="http://schemas.microsoft.com/office/drawing/2014/main" id="{0682B84A-9278-475D-98BB-D926A2983B5E}"/>
              </a:ext>
            </a:extLst>
          </p:cNvPr>
          <p:cNvGrpSpPr/>
          <p:nvPr/>
        </p:nvGrpSpPr>
        <p:grpSpPr>
          <a:xfrm>
            <a:off x="14288716" y="6553155"/>
            <a:ext cx="2520280" cy="523220"/>
            <a:chOff x="3059832" y="2204864"/>
            <a:chExt cx="2520280" cy="523220"/>
          </a:xfrm>
        </p:grpSpPr>
        <p:cxnSp>
          <p:nvCxnSpPr>
            <p:cNvPr id="56" name="17 - Ευθύγραμμο βέλος σύνδεσης">
              <a:extLst>
                <a:ext uri="{FF2B5EF4-FFF2-40B4-BE49-F238E27FC236}">
                  <a16:creationId xmlns="" xmlns:a16="http://schemas.microsoft.com/office/drawing/2014/main" id="{F81C823B-4CCE-43A4-92E7-4A4A7122A2C4}"/>
                </a:ext>
              </a:extLst>
            </p:cNvPr>
            <p:cNvCxnSpPr/>
            <p:nvPr/>
          </p:nvCxnSpPr>
          <p:spPr>
            <a:xfrm>
              <a:off x="3059832" y="2420888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18 - TextBox">
              <a:extLst>
                <a:ext uri="{FF2B5EF4-FFF2-40B4-BE49-F238E27FC236}">
                  <a16:creationId xmlns="" xmlns:a16="http://schemas.microsoft.com/office/drawing/2014/main" id="{D1749C95-8BA4-4AE8-A6E5-BFCDA7954380}"/>
                </a:ext>
              </a:extLst>
            </p:cNvPr>
            <p:cNvSpPr txBox="1"/>
            <p:nvPr/>
          </p:nvSpPr>
          <p:spPr>
            <a:xfrm>
              <a:off x="4139952" y="2204864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States</a:t>
              </a:r>
              <a:endParaRPr lang="el-GR" sz="2800" dirty="0"/>
            </a:p>
          </p:txBody>
        </p:sp>
      </p:grpSp>
      <p:grpSp>
        <p:nvGrpSpPr>
          <p:cNvPr id="61" name="19 - Ομάδα">
            <a:extLst>
              <a:ext uri="{FF2B5EF4-FFF2-40B4-BE49-F238E27FC236}">
                <a16:creationId xmlns="" xmlns:a16="http://schemas.microsoft.com/office/drawing/2014/main" id="{C596ABC8-DF49-4174-A5D0-594BD9971D73}"/>
              </a:ext>
            </a:extLst>
          </p:cNvPr>
          <p:cNvGrpSpPr/>
          <p:nvPr/>
        </p:nvGrpSpPr>
        <p:grpSpPr>
          <a:xfrm>
            <a:off x="14288716" y="8303140"/>
            <a:ext cx="2478360" cy="523220"/>
            <a:chOff x="3101752" y="2204864"/>
            <a:chExt cx="2478360" cy="523220"/>
          </a:xfrm>
        </p:grpSpPr>
        <p:cxnSp>
          <p:nvCxnSpPr>
            <p:cNvPr id="62" name="17 - Ευθύγραμμο βέλος σύνδεσης">
              <a:extLst>
                <a:ext uri="{FF2B5EF4-FFF2-40B4-BE49-F238E27FC236}">
                  <a16:creationId xmlns="" xmlns:a16="http://schemas.microsoft.com/office/drawing/2014/main" id="{05183043-C223-438E-B3DA-6A839254D61F}"/>
                </a:ext>
              </a:extLst>
            </p:cNvPr>
            <p:cNvCxnSpPr/>
            <p:nvPr/>
          </p:nvCxnSpPr>
          <p:spPr>
            <a:xfrm>
              <a:off x="3101752" y="2420888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18 - TextBox">
              <a:extLst>
                <a:ext uri="{FF2B5EF4-FFF2-40B4-BE49-F238E27FC236}">
                  <a16:creationId xmlns="" xmlns:a16="http://schemas.microsoft.com/office/drawing/2014/main" id="{2F640962-EF90-493A-BE48-3740C8B895DD}"/>
                </a:ext>
              </a:extLst>
            </p:cNvPr>
            <p:cNvSpPr txBox="1"/>
            <p:nvPr/>
          </p:nvSpPr>
          <p:spPr>
            <a:xfrm>
              <a:off x="4139952" y="2204864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Inputs</a:t>
              </a:r>
            </a:p>
          </p:txBody>
        </p:sp>
      </p:grpSp>
      <p:grpSp>
        <p:nvGrpSpPr>
          <p:cNvPr id="64" name="19 - Ομάδα">
            <a:extLst>
              <a:ext uri="{FF2B5EF4-FFF2-40B4-BE49-F238E27FC236}">
                <a16:creationId xmlns="" xmlns:a16="http://schemas.microsoft.com/office/drawing/2014/main" id="{5E632669-385B-404F-AA68-4F60F41CF330}"/>
              </a:ext>
            </a:extLst>
          </p:cNvPr>
          <p:cNvGrpSpPr/>
          <p:nvPr/>
        </p:nvGrpSpPr>
        <p:grpSpPr>
          <a:xfrm>
            <a:off x="14361096" y="10113324"/>
            <a:ext cx="2520280" cy="523220"/>
            <a:chOff x="3059832" y="2204864"/>
            <a:chExt cx="2520280" cy="523220"/>
          </a:xfrm>
        </p:grpSpPr>
        <p:cxnSp>
          <p:nvCxnSpPr>
            <p:cNvPr id="65" name="17 - Ευθύγραμμο βέλος σύνδεσης">
              <a:extLst>
                <a:ext uri="{FF2B5EF4-FFF2-40B4-BE49-F238E27FC236}">
                  <a16:creationId xmlns="" xmlns:a16="http://schemas.microsoft.com/office/drawing/2014/main" id="{EDEFD02D-9866-4B19-9D5E-E7EE8D29F059}"/>
                </a:ext>
              </a:extLst>
            </p:cNvPr>
            <p:cNvCxnSpPr/>
            <p:nvPr/>
          </p:nvCxnSpPr>
          <p:spPr>
            <a:xfrm>
              <a:off x="3059832" y="2420888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18 - TextBox">
              <a:extLst>
                <a:ext uri="{FF2B5EF4-FFF2-40B4-BE49-F238E27FC236}">
                  <a16:creationId xmlns="" xmlns:a16="http://schemas.microsoft.com/office/drawing/2014/main" id="{C3195449-9A13-43F9-8194-C9E35E1F4868}"/>
                </a:ext>
              </a:extLst>
            </p:cNvPr>
            <p:cNvSpPr txBox="1"/>
            <p:nvPr/>
          </p:nvSpPr>
          <p:spPr>
            <a:xfrm>
              <a:off x="4139952" y="2204864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Outputs</a:t>
              </a:r>
              <a:endParaRPr lang="el-GR" sz="2800" dirty="0"/>
            </a:p>
          </p:txBody>
        </p:sp>
      </p:grpSp>
      <p:graphicFrame>
        <p:nvGraphicFramePr>
          <p:cNvPr id="67" name="Αντικείμενο 66">
            <a:extLst>
              <a:ext uri="{FF2B5EF4-FFF2-40B4-BE49-F238E27FC236}">
                <a16:creationId xmlns="" xmlns:a16="http://schemas.microsoft.com/office/drawing/2014/main" id="{EB73E3CF-F3F8-4E25-883A-F4C1F7383A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00447350"/>
              </p:ext>
            </p:extLst>
          </p:nvPr>
        </p:nvGraphicFramePr>
        <p:xfrm>
          <a:off x="17430982" y="6348225"/>
          <a:ext cx="8248684" cy="2289153"/>
        </p:xfrm>
        <a:graphic>
          <a:graphicData uri="http://schemas.openxmlformats.org/presentationml/2006/ole">
            <p:oleObj spid="_x0000_s1097" name="Equation" r:id="rId12" imgW="5029200" imgH="1396800" progId="Equation.DSMT4">
              <p:embed/>
            </p:oleObj>
          </a:graphicData>
        </a:graphic>
      </p:graphicFrame>
      <p:pic>
        <p:nvPicPr>
          <p:cNvPr id="68" name="Picture 2">
            <a:extLst>
              <a:ext uri="{FF2B5EF4-FFF2-40B4-BE49-F238E27FC236}">
                <a16:creationId xmlns="" xmlns:a16="http://schemas.microsoft.com/office/drawing/2014/main" id="{EE93E9DA-D065-4294-AFC3-AB7E9EB0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385019" y="4501898"/>
            <a:ext cx="5904656" cy="9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5" name="Ομάδα 74">
            <a:extLst>
              <a:ext uri="{FF2B5EF4-FFF2-40B4-BE49-F238E27FC236}">
                <a16:creationId xmlns="" xmlns:a16="http://schemas.microsoft.com/office/drawing/2014/main" id="{5CC0FB82-E108-4A2D-BFB9-84D93C498BD9}"/>
              </a:ext>
            </a:extLst>
          </p:cNvPr>
          <p:cNvGrpSpPr/>
          <p:nvPr/>
        </p:nvGrpSpPr>
        <p:grpSpPr>
          <a:xfrm>
            <a:off x="17890607" y="9182521"/>
            <a:ext cx="2592288" cy="1843376"/>
            <a:chOff x="612648" y="6858000"/>
            <a:chExt cx="2592288" cy="1843376"/>
          </a:xfrm>
        </p:grpSpPr>
        <p:cxnSp>
          <p:nvCxnSpPr>
            <p:cNvPr id="76" name="Ευθύγραμμο βέλος σύνδεσης 75">
              <a:extLst>
                <a:ext uri="{FF2B5EF4-FFF2-40B4-BE49-F238E27FC236}">
                  <a16:creationId xmlns="" xmlns:a16="http://schemas.microsoft.com/office/drawing/2014/main" id="{5BA765D3-315F-4CE2-B415-9F5A2A2FBBD0}"/>
                </a:ext>
              </a:extLst>
            </p:cNvPr>
            <p:cNvCxnSpPr/>
            <p:nvPr/>
          </p:nvCxnSpPr>
          <p:spPr>
            <a:xfrm flipV="1">
              <a:off x="1835696" y="6858000"/>
              <a:ext cx="0" cy="458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1EB18CDD-E176-4137-A7E9-E7FB41F8D688}"/>
                </a:ext>
              </a:extLst>
            </p:cNvPr>
            <p:cNvSpPr txBox="1"/>
            <p:nvPr/>
          </p:nvSpPr>
          <p:spPr>
            <a:xfrm>
              <a:off x="612648" y="7316381"/>
              <a:ext cx="259228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/>
                <a:t>States-States Relationships: Matrix A</a:t>
              </a:r>
            </a:p>
          </p:txBody>
        </p:sp>
      </p:grpSp>
      <p:grpSp>
        <p:nvGrpSpPr>
          <p:cNvPr id="78" name="Ομάδα 77">
            <a:extLst>
              <a:ext uri="{FF2B5EF4-FFF2-40B4-BE49-F238E27FC236}">
                <a16:creationId xmlns="" xmlns:a16="http://schemas.microsoft.com/office/drawing/2014/main" id="{FB6F7FF6-60E6-4800-9192-6C718F5C2237}"/>
              </a:ext>
            </a:extLst>
          </p:cNvPr>
          <p:cNvGrpSpPr/>
          <p:nvPr/>
        </p:nvGrpSpPr>
        <p:grpSpPr>
          <a:xfrm>
            <a:off x="20549924" y="9182521"/>
            <a:ext cx="2592288" cy="1843376"/>
            <a:chOff x="612648" y="6858000"/>
            <a:chExt cx="2592288" cy="1843376"/>
          </a:xfrm>
        </p:grpSpPr>
        <p:cxnSp>
          <p:nvCxnSpPr>
            <p:cNvPr id="79" name="Ευθύγραμμο βέλος σύνδεσης 78">
              <a:extLst>
                <a:ext uri="{FF2B5EF4-FFF2-40B4-BE49-F238E27FC236}">
                  <a16:creationId xmlns="" xmlns:a16="http://schemas.microsoft.com/office/drawing/2014/main" id="{408B36C4-0C04-404C-978C-948C0453FB5A}"/>
                </a:ext>
              </a:extLst>
            </p:cNvPr>
            <p:cNvCxnSpPr/>
            <p:nvPr/>
          </p:nvCxnSpPr>
          <p:spPr>
            <a:xfrm flipV="1">
              <a:off x="1835696" y="6858000"/>
              <a:ext cx="0" cy="458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0146B0D3-2BDD-4F0E-9FD5-D9EE512F8CAF}"/>
                </a:ext>
              </a:extLst>
            </p:cNvPr>
            <p:cNvSpPr txBox="1"/>
            <p:nvPr/>
          </p:nvSpPr>
          <p:spPr>
            <a:xfrm>
              <a:off x="612648" y="7316381"/>
              <a:ext cx="259228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/>
                <a:t>States-Inputs Relationships: Matrix B</a:t>
              </a:r>
            </a:p>
          </p:txBody>
        </p:sp>
      </p:grpSp>
      <p:grpSp>
        <p:nvGrpSpPr>
          <p:cNvPr id="81" name="Ομάδα 80">
            <a:extLst>
              <a:ext uri="{FF2B5EF4-FFF2-40B4-BE49-F238E27FC236}">
                <a16:creationId xmlns="" xmlns:a16="http://schemas.microsoft.com/office/drawing/2014/main" id="{538D63F1-1D9E-4B8D-869A-C66A4B230EE3}"/>
              </a:ext>
            </a:extLst>
          </p:cNvPr>
          <p:cNvGrpSpPr/>
          <p:nvPr/>
        </p:nvGrpSpPr>
        <p:grpSpPr>
          <a:xfrm>
            <a:off x="23419889" y="9182521"/>
            <a:ext cx="2592288" cy="1843376"/>
            <a:chOff x="612648" y="6858000"/>
            <a:chExt cx="2592288" cy="1843376"/>
          </a:xfrm>
        </p:grpSpPr>
        <p:cxnSp>
          <p:nvCxnSpPr>
            <p:cNvPr id="82" name="Ευθύγραμμο βέλος σύνδεσης 81">
              <a:extLst>
                <a:ext uri="{FF2B5EF4-FFF2-40B4-BE49-F238E27FC236}">
                  <a16:creationId xmlns="" xmlns:a16="http://schemas.microsoft.com/office/drawing/2014/main" id="{96D6AE7D-F628-437A-B00E-7243F3A4ECAB}"/>
                </a:ext>
              </a:extLst>
            </p:cNvPr>
            <p:cNvCxnSpPr/>
            <p:nvPr/>
          </p:nvCxnSpPr>
          <p:spPr>
            <a:xfrm flipV="1">
              <a:off x="1835696" y="6858000"/>
              <a:ext cx="0" cy="458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5AF8155B-18F8-4050-9064-DAE784C1D522}"/>
                </a:ext>
              </a:extLst>
            </p:cNvPr>
            <p:cNvSpPr txBox="1"/>
            <p:nvPr/>
          </p:nvSpPr>
          <p:spPr>
            <a:xfrm>
              <a:off x="612648" y="7316381"/>
              <a:ext cx="259228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/>
                <a:t>States-Outputs Relationships: Matrix C</a:t>
              </a:r>
            </a:p>
          </p:txBody>
        </p:sp>
      </p:grpSp>
      <p:sp>
        <p:nvSpPr>
          <p:cNvPr id="84" name="1 - Τίτλος">
            <a:extLst>
              <a:ext uri="{FF2B5EF4-FFF2-40B4-BE49-F238E27FC236}">
                <a16:creationId xmlns="" xmlns:a16="http://schemas.microsoft.com/office/drawing/2014/main" id="{01DEA72C-0D9C-448A-973A-87795BDBC81B}"/>
              </a:ext>
            </a:extLst>
          </p:cNvPr>
          <p:cNvSpPr txBox="1">
            <a:spLocks/>
          </p:cNvSpPr>
          <p:nvPr/>
        </p:nvSpPr>
        <p:spPr>
          <a:xfrm>
            <a:off x="9899150" y="12255709"/>
            <a:ext cx="11873823" cy="7906811"/>
          </a:xfrm>
          <a:prstGeom prst="rect">
            <a:avLst/>
          </a:prstGeom>
        </p:spPr>
        <p:txBody>
          <a:bodyPr vert="horz" lIns="334343" tIns="167172" rIns="334343" bIns="167172" rtlCol="0" anchor="ctr">
            <a:normAutofit fontScale="25000" lnSpcReduction="20000"/>
          </a:bodyPr>
          <a:lstStyle>
            <a:lvl1pPr algn="ctr" defTabSz="1671715" rtl="0" eaLnBrk="1" latinLnBrk="0" hangingPunct="1">
              <a:spcBef>
                <a:spcPct val="0"/>
              </a:spcBef>
              <a:buNone/>
              <a:defRPr sz="16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800" b="1" dirty="0">
                <a:latin typeface="Arial" pitchFamily="34" charset="0"/>
                <a:cs typeface="Arial" pitchFamily="34" charset="0"/>
              </a:rPr>
              <a:t>Algorithm:</a:t>
            </a: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1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Ask experts to define the basic 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concepts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2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Separate them into Fuzzy States, Inputs and 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Outputs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3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Experts construct weight matrices between Outputs-States, Outputs-Inputs, States-States, States-Inputs, using linguistic 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variables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4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Convert weight matrices into numeric values using </a:t>
            </a:r>
            <a:r>
              <a:rPr lang="en-US" sz="11200" dirty="0" err="1">
                <a:latin typeface="Arial" pitchFamily="34" charset="0"/>
                <a:cs typeface="Arial" pitchFamily="34" charset="0"/>
              </a:rPr>
              <a:t>defuzzification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 method of Center of Area (</a:t>
            </a:r>
            <a:r>
              <a:rPr lang="en-US" sz="11200" dirty="0" err="1">
                <a:latin typeface="Arial" pitchFamily="34" charset="0"/>
                <a:cs typeface="Arial" pitchFamily="34" charset="0"/>
              </a:rPr>
              <a:t>CoA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5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Detect initial states in time unit “k” </a:t>
            </a:r>
            <a:endParaRPr lang="en-US" sz="1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6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Compute Initial Output in “k” from y(k)=f[</a:t>
            </a:r>
            <a:r>
              <a:rPr lang="en-US" sz="11200" dirty="0" err="1">
                <a:latin typeface="Arial" pitchFamily="34" charset="0"/>
                <a:cs typeface="Arial" pitchFamily="34" charset="0"/>
              </a:rPr>
              <a:t>Cx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(k)+Du(k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)]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7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Detect new Input in our system in time unit “k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8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Compute new States in time unit “k+1”, with Eq. (2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9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Compute new output in “k+1” according to Eq. (3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10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Renew the input value in “k+2</a:t>
            </a:r>
            <a:r>
              <a:rPr lang="en-US" sz="112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/>
            <a:endParaRPr lang="el-GR" sz="1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1200" b="1" dirty="0">
                <a:latin typeface="Arial" pitchFamily="34" charset="0"/>
                <a:cs typeface="Arial" pitchFamily="34" charset="0"/>
              </a:rPr>
              <a:t>Step 11</a:t>
            </a:r>
            <a:r>
              <a:rPr lang="en-US" sz="11200" dirty="0">
                <a:latin typeface="Arial" pitchFamily="34" charset="0"/>
                <a:cs typeface="Arial" pitchFamily="34" charset="0"/>
              </a:rPr>
              <a:t>: Repeat steps 8-10 until desired time variable is reached</a:t>
            </a:r>
            <a:endParaRPr lang="el-GR" sz="11200" dirty="0">
              <a:latin typeface="Arial" pitchFamily="34" charset="0"/>
              <a:cs typeface="Arial" pitchFamily="34" charset="0"/>
            </a:endParaRPr>
          </a:p>
          <a:p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5" name="Θέση περιεχομένου 8">
            <a:extLst>
              <a:ext uri="{FF2B5EF4-FFF2-40B4-BE49-F238E27FC236}">
                <a16:creationId xmlns="" xmlns:a16="http://schemas.microsoft.com/office/drawing/2014/main" id="{F697E171-895A-438E-ACA6-D16B4D847A4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3943" y="12414883"/>
            <a:ext cx="3797987" cy="80502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8DCB409-C567-4754-A49D-B8EE880ECF16}"/>
              </a:ext>
            </a:extLst>
          </p:cNvPr>
          <p:cNvSpPr txBox="1"/>
          <p:nvPr/>
        </p:nvSpPr>
        <p:spPr>
          <a:xfrm>
            <a:off x="22032033" y="11609378"/>
            <a:ext cx="522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Diagnostic Procedure</a:t>
            </a:r>
          </a:p>
        </p:txBody>
      </p:sp>
      <p:sp>
        <p:nvSpPr>
          <p:cNvPr id="87" name="Text Box 1383">
            <a:extLst>
              <a:ext uri="{FF2B5EF4-FFF2-40B4-BE49-F238E27FC236}">
                <a16:creationId xmlns="" xmlns:a16="http://schemas.microsoft.com/office/drawing/2014/main" id="{9C98173D-204D-454E-B91D-B8B0EE89C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0032" y="132171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modelling method reduces classic FCM drawbacks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Combination of initial states and inputs are sufficient to provide information about both the future states and outputs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Integrated model for knee injuries diagnosis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Verified results by MRI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89" name="Text Box 1383">
            <a:extLst>
              <a:ext uri="{FF2B5EF4-FFF2-40B4-BE49-F238E27FC236}">
                <a16:creationId xmlns="" xmlns:a16="http://schemas.microsoft.com/office/drawing/2014/main" id="{3787783E-841C-4662-9847-0E123DCC5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1832" y="8560574"/>
            <a:ext cx="9159341" cy="226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16 out of 17 patients suffered from meniscal tear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10 cases were positive to degenerative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 6 cases positive to acute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patient: full rehabilitation in degenerative injury after NSAIDs</a:t>
            </a:r>
          </a:p>
        </p:txBody>
      </p:sp>
      <p:sp>
        <p:nvSpPr>
          <p:cNvPr id="90" name="Text Box 1383">
            <a:extLst>
              <a:ext uri="{FF2B5EF4-FFF2-40B4-BE49-F238E27FC236}">
                <a16:creationId xmlns="" xmlns:a16="http://schemas.microsoft.com/office/drawing/2014/main" id="{FBC0E340-D63B-4036-9382-4EA10FF57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2" y="11122000"/>
            <a:ext cx="9509221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Dynamic Fuzzy Cognitive Knowledge Networks: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Same construction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States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Outputs</a:t>
            </a:r>
          </a:p>
        </p:txBody>
      </p:sp>
      <p:pic>
        <p:nvPicPr>
          <p:cNvPr id="91" name="Picture 3">
            <a:extLst>
              <a:ext uri="{FF2B5EF4-FFF2-40B4-BE49-F238E27FC236}">
                <a16:creationId xmlns="" xmlns:a16="http://schemas.microsoft.com/office/drawing/2014/main" id="{E91123F8-AE92-427A-8599-1FC4AD2CD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06339" y="12471973"/>
            <a:ext cx="338991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Rounded Rectangle 39">
            <a:hlinkClick r:id="rId16" action="ppaction://hlinksldjump"/>
            <a:extLst>
              <a:ext uri="{FF2B5EF4-FFF2-40B4-BE49-F238E27FC236}">
                <a16:creationId xmlns="" xmlns:a16="http://schemas.microsoft.com/office/drawing/2014/main" id="{64D7E5A0-E1E7-46D9-AAC6-FFB3DF81C3B8}"/>
              </a:ext>
            </a:extLst>
          </p:cNvPr>
          <p:cNvSpPr/>
          <p:nvPr/>
        </p:nvSpPr>
        <p:spPr>
          <a:xfrm>
            <a:off x="365255" y="15213403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Diagnosing Meniscus Injury</a:t>
            </a:r>
          </a:p>
        </p:txBody>
      </p:sp>
      <p:sp>
        <p:nvSpPr>
          <p:cNvPr id="93" name="Text Box 1383">
            <a:extLst>
              <a:ext uri="{FF2B5EF4-FFF2-40B4-BE49-F238E27FC236}">
                <a16:creationId xmlns="" xmlns:a16="http://schemas.microsoft.com/office/drawing/2014/main" id="{38A5F215-EEFB-46E7-BBAC-A4845BA40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32" y="17366497"/>
            <a:ext cx="9159341" cy="18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2800" dirty="0"/>
              <a:t>First Level: Meniscus Tear or not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Second Level: Acute or Degenerative Injury</a:t>
            </a:r>
          </a:p>
        </p:txBody>
      </p:sp>
      <p:sp>
        <p:nvSpPr>
          <p:cNvPr id="94" name="Text Box 1383">
            <a:extLst>
              <a:ext uri="{FF2B5EF4-FFF2-40B4-BE49-F238E27FC236}">
                <a16:creationId xmlns="" xmlns:a16="http://schemas.microsoft.com/office/drawing/2014/main" id="{D8E705D4-7A12-41CD-94BE-101FBC10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1807" y="4784285"/>
            <a:ext cx="9388800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Input u-Treatment</a:t>
            </a:r>
            <a:r>
              <a:rPr lang="en-US" sz="2800" dirty="0">
                <a:sym typeface="Wingdings" panose="05000000000000000000" pitchFamily="2" charset="2"/>
              </a:rPr>
              <a:t> New states x, New Outputs y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x(k+1)=f[Ax(k)+Bu(k)]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y(k+1)=f(</a:t>
            </a:r>
            <a:r>
              <a:rPr lang="en-US" sz="2800" dirty="0" err="1">
                <a:sym typeface="Wingdings" panose="05000000000000000000" pitchFamily="2" charset="2"/>
              </a:rPr>
              <a:t>Cx</a:t>
            </a:r>
            <a:r>
              <a:rPr lang="en-US" sz="2800" dirty="0">
                <a:sym typeface="Wingdings" panose="05000000000000000000" pitchFamily="2" charset="2"/>
              </a:rPr>
              <a:t>(k+1)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Daily analgesics (NSAIDs) were administered for 6 weeks</a:t>
            </a:r>
            <a:endParaRPr lang="en-US" sz="2800" dirty="0">
              <a:sym typeface="Wingdings" panose="05000000000000000000" pitchFamily="2" charset="2"/>
            </a:endParaRPr>
          </a:p>
          <a:p>
            <a:pPr lvl="0"/>
            <a:endParaRPr lang="en-US" sz="2800" dirty="0"/>
          </a:p>
        </p:txBody>
      </p:sp>
      <p:sp>
        <p:nvSpPr>
          <p:cNvPr id="58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Present a novel approach of Fuzzy Cognitive Maps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Testing for accuracy in diagnosing knee injuries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New model is based on experts knowledge and experience</a:t>
            </a:r>
          </a:p>
          <a:p>
            <a:pPr algn="just">
              <a:buFont typeface="Arial" pitchFamily="34" charset="0"/>
              <a:buChar char="•"/>
            </a:pPr>
            <a:endParaRPr lang="el-GR" sz="2800" dirty="0"/>
          </a:p>
        </p:txBody>
      </p:sp>
    </p:spTree>
    <p:controls>
      <p:control spid="1098" name="TextBox1" r:id="rId2" imgW="9144000" imgH="2343240"/>
    </p:controls>
    <p:extLst>
      <p:ext uri="{BB962C8B-B14F-4D97-AF65-F5344CB8AC3E}">
        <p14:creationId xmlns="" xmlns:p14="http://schemas.microsoft.com/office/powerpoint/2010/main" val="40946220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63746" y="2926373"/>
            <a:ext cx="14547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72966">
              <a:defRPr/>
            </a:pPr>
            <a:r>
              <a:rPr lang="en-US" sz="8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Diagnosing Meniscus Injury</a:t>
            </a:r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0302869" y="4783038"/>
            <a:ext cx="7527931" cy="73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2800" u="sng" dirty="0"/>
              <a:t>First Level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y: Meniscal Tear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x: States-Symptoms Checklist: 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Clicking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Catching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Giving way/weakness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Localized pain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Episodic pain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Pain with activity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Pain with pivoting/twisting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Change in quality/pattern of pain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Locking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Acute swelling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Subacute swelling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Weight bearing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Continued in athletic activity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/>
              <a:t> </a:t>
            </a: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7147747" y="16657981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7" name="Rounded Rectangle 36">
            <a:hlinkClick r:id="rId6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lvl="1"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38" name="Rounded Rectangle 37">
            <a:hlinkClick r:id="rId7" action="ppaction://hlinksldjump"/>
          </p:cNvPr>
          <p:cNvSpPr/>
          <p:nvPr/>
        </p:nvSpPr>
        <p:spPr>
          <a:xfrm>
            <a:off x="27160032" y="7172149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9" name="Rounded Rectangle 38">
            <a:hlinkClick r:id="rId8" action="ppaction://hlinksldjump"/>
          </p:cNvPr>
          <p:cNvSpPr/>
          <p:nvPr/>
        </p:nvSpPr>
        <p:spPr>
          <a:xfrm>
            <a:off x="27160032" y="1160937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Conclusions-Future Research</a:t>
            </a:r>
          </a:p>
        </p:txBody>
      </p:sp>
      <p:sp>
        <p:nvSpPr>
          <p:cNvPr id="40" name="Rounded Rectangle 39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Treatment Stage</a:t>
            </a:r>
          </a:p>
        </p:txBody>
      </p:sp>
      <p:sp>
        <p:nvSpPr>
          <p:cNvPr id="33" name="Text Placeholder 1">
            <a:extLst>
              <a:ext uri="{FF2B5EF4-FFF2-40B4-BE49-F238E27FC236}">
                <a16:creationId xmlns="" xmlns:a16="http://schemas.microsoft.com/office/drawing/2014/main" id="{370497EF-EE13-4E81-8FEF-A4BDF30D6E9C}"/>
              </a:ext>
            </a:extLst>
          </p:cNvPr>
          <p:cNvSpPr txBox="1">
            <a:spLocks/>
          </p:cNvSpPr>
          <p:nvPr/>
        </p:nvSpPr>
        <p:spPr>
          <a:xfrm>
            <a:off x="0" y="-1127300"/>
            <a:ext cx="34790742" cy="3309858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rgbClr val="FFFFFF"/>
                </a:solidFill>
              </a:rPr>
              <a:t>A New approach of Dynamic Fuzzy Cognitive Knowledge Networks in Modelling Diagnosing Process of Meniscus Injury</a:t>
            </a:r>
          </a:p>
        </p:txBody>
      </p:sp>
      <p:sp>
        <p:nvSpPr>
          <p:cNvPr id="34" name="Text Placeholder 1">
            <a:extLst>
              <a:ext uri="{FF2B5EF4-FFF2-40B4-BE49-F238E27FC236}">
                <a16:creationId xmlns="" xmlns:a16="http://schemas.microsoft.com/office/drawing/2014/main" id="{A968C978-A81C-4B8E-867C-6F5A98BA01D7}"/>
              </a:ext>
            </a:extLst>
          </p:cNvPr>
          <p:cNvSpPr txBox="1">
            <a:spLocks/>
          </p:cNvSpPr>
          <p:nvPr/>
        </p:nvSpPr>
        <p:spPr>
          <a:xfrm>
            <a:off x="5701297" y="695917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FFFFFF"/>
                </a:solidFill>
              </a:rPr>
              <a:t>A. </a:t>
            </a:r>
            <a:r>
              <a:rPr lang="en-US" sz="4800" b="1" dirty="0" err="1">
                <a:solidFill>
                  <a:srgbClr val="FFFFFF"/>
                </a:solidFill>
              </a:rPr>
              <a:t>Anninou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Groumpos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Poulios</a:t>
            </a:r>
            <a:r>
              <a:rPr lang="en-US" sz="4800" b="1" dirty="0">
                <a:solidFill>
                  <a:srgbClr val="FFFFFF"/>
                </a:solidFill>
              </a:rPr>
              <a:t>, I. </a:t>
            </a:r>
            <a:r>
              <a:rPr lang="en-US" sz="4800" b="1" dirty="0" err="1">
                <a:solidFill>
                  <a:srgbClr val="FFFFFF"/>
                </a:solidFill>
              </a:rPr>
              <a:t>Gkliatis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="" xmlns:a16="http://schemas.microsoft.com/office/drawing/2014/main" id="{5461AACE-523F-4F5C-A002-7E51923A6DE2}"/>
              </a:ext>
            </a:extLst>
          </p:cNvPr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rgbClr val="FFFFFF"/>
                </a:solidFill>
              </a:rPr>
              <a:t>Department of Electrical and Computer Engineering, University of Patras, Greece</a:t>
            </a:r>
          </a:p>
        </p:txBody>
      </p:sp>
      <p:pic>
        <p:nvPicPr>
          <p:cNvPr id="46" name="Εικόνα 45">
            <a:extLst>
              <a:ext uri="{FF2B5EF4-FFF2-40B4-BE49-F238E27FC236}">
                <a16:creationId xmlns="" xmlns:a16="http://schemas.microsoft.com/office/drawing/2014/main" id="{044EF007-7157-45E5-9B2F-0C322BE351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96707" y="308977"/>
            <a:ext cx="1408079" cy="1676285"/>
          </a:xfrm>
          <a:prstGeom prst="rect">
            <a:avLst/>
          </a:prstGeom>
        </p:spPr>
      </p:pic>
      <p:sp>
        <p:nvSpPr>
          <p:cNvPr id="44" name="Text Box 1383">
            <a:extLst>
              <a:ext uri="{FF2B5EF4-FFF2-40B4-BE49-F238E27FC236}">
                <a16:creationId xmlns="" xmlns:a16="http://schemas.microsoft.com/office/drawing/2014/main" id="{D46B56A3-C1F3-4C22-ACA8-48C8CC2F1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0032" y="132171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modelling method reduces classic FCM drawbacks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Combination of initial states and inputs are sufficient to provide information about both the future states and outputs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Integrated model for knee injuries diagnosis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Verified results by MRI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47" name="Αντικείμενο 46">
            <a:extLst>
              <a:ext uri="{FF2B5EF4-FFF2-40B4-BE49-F238E27FC236}">
                <a16:creationId xmlns="" xmlns:a16="http://schemas.microsoft.com/office/drawing/2014/main" id="{4A232CD4-966E-49A8-9822-486A85AD80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87967320"/>
              </p:ext>
            </p:extLst>
          </p:nvPr>
        </p:nvGraphicFramePr>
        <p:xfrm>
          <a:off x="10337652" y="11536972"/>
          <a:ext cx="9560114" cy="427746"/>
        </p:xfrm>
        <a:graphic>
          <a:graphicData uri="http://schemas.openxmlformats.org/presentationml/2006/ole">
            <p:oleObj spid="_x0000_s5190" name="Equation" r:id="rId11" imgW="5676840" imgH="253800" progId="Equation.DSMT4">
              <p:embed/>
            </p:oleObj>
          </a:graphicData>
        </a:graphic>
      </p:graphicFrame>
      <p:sp>
        <p:nvSpPr>
          <p:cNvPr id="48" name="Text Box 1383">
            <a:extLst>
              <a:ext uri="{FF2B5EF4-FFF2-40B4-BE49-F238E27FC236}">
                <a16:creationId xmlns="" xmlns:a16="http://schemas.microsoft.com/office/drawing/2014/main" id="{A0A6B0DE-B79B-4321-BC3B-7921FAB47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7188" y="12416200"/>
            <a:ext cx="9159341" cy="76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endParaRPr lang="en-US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600" dirty="0"/>
              <a:t>x: Risk Factors: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Sport activity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Systemic laxity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History of previous injury/surgery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Time From initial ACL Injury&gt;2-5 years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Lifting weight routine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Age&gt;60 years old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Male gender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Work related/frequently kneeling-squatting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Using stairs frequently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BMI&gt;25 </a:t>
            </a:r>
            <a:r>
              <a:rPr lang="en-US" sz="2600" dirty="0" err="1"/>
              <a:t>kgr</a:t>
            </a:r>
            <a:r>
              <a:rPr lang="en-US" sz="2600" dirty="0"/>
              <a:t>/m</a:t>
            </a:r>
            <a:r>
              <a:rPr lang="en-US" sz="2600" baseline="30000" dirty="0"/>
              <a:t>2</a:t>
            </a:r>
            <a:r>
              <a:rPr lang="en-US" sz="2600" dirty="0"/>
              <a:t>,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Standing/walking routine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Chronic recurring pain and swelling after exercise, Minor trauma/Insignificant traumatic injury, Quads wasting/VMO </a:t>
            </a:r>
            <a:r>
              <a:rPr lang="en-US" sz="2600" dirty="0" err="1"/>
              <a:t>assymetry</a:t>
            </a:r>
            <a:r>
              <a:rPr lang="en-US" sz="2600" dirty="0"/>
              <a:t>, Pain/symptoms bilaterally present, Vaguer / more subtle symptoms ( no knee block),  Knee OA present</a:t>
            </a:r>
          </a:p>
          <a:p>
            <a:r>
              <a:rPr lang="en-US" sz="2400" dirty="0"/>
              <a:t> </a:t>
            </a:r>
          </a:p>
        </p:txBody>
      </p:sp>
      <p:graphicFrame>
        <p:nvGraphicFramePr>
          <p:cNvPr id="49" name="Αντικείμενο 48">
            <a:extLst>
              <a:ext uri="{FF2B5EF4-FFF2-40B4-BE49-F238E27FC236}">
                <a16:creationId xmlns="" xmlns:a16="http://schemas.microsoft.com/office/drawing/2014/main" id="{EBEC89AA-0A11-4745-86B6-71EAC173B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18409256"/>
              </p:ext>
            </p:extLst>
          </p:nvPr>
        </p:nvGraphicFramePr>
        <p:xfrm>
          <a:off x="10649002" y="17842338"/>
          <a:ext cx="2584957" cy="823526"/>
        </p:xfrm>
        <a:graphic>
          <a:graphicData uri="http://schemas.openxmlformats.org/presentationml/2006/ole">
            <p:oleObj spid="_x0000_s5191" name="Equation" r:id="rId12" imgW="1434960" imgH="457200" progId="Equation.DSMT4">
              <p:embed/>
            </p:oleObj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6B77FF-7D4B-4930-9642-306DE6469B3B}"/>
              </a:ext>
            </a:extLst>
          </p:cNvPr>
          <p:cNvSpPr txBox="1"/>
          <p:nvPr/>
        </p:nvSpPr>
        <p:spPr>
          <a:xfrm>
            <a:off x="18288000" y="4812732"/>
            <a:ext cx="8299938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Fuzzy Rules: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the output is between 0-3.0125 THEN the output fuzzy variable is "Low“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IF the output is between 3.0126-6.025, THEN the output fuzzy variable is "Medium</a:t>
            </a:r>
          </a:p>
          <a:p>
            <a:pPr marL="2128915" lvl="1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one or more tests </a:t>
            </a:r>
            <a:r>
              <a:rPr lang="fr-FR" sz="26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6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: T1, T2, T3, T4, T5, T6 are positive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THEN the patient suffers from meniscal tear. IF Meniscal Tear is Medium AND only test T7 is positive THEN the patient does not suffer from meniscal tear.</a:t>
            </a:r>
          </a:p>
          <a:p>
            <a:pPr marL="2128915" lvl="1" indent="-457200" algn="just"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the output is between 6.026-9.0375, THEN the output fuzzy variable is "High“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the output is between 9.0376-12.05, THEN the output fuzzy variable is "Very High"</a:t>
            </a:r>
            <a:endParaRPr lang="el-G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6FB53F-6842-4789-83D1-BF1E4F2E2D80}"/>
              </a:ext>
            </a:extLst>
          </p:cNvPr>
          <p:cNvSpPr txBox="1"/>
          <p:nvPr/>
        </p:nvSpPr>
        <p:spPr>
          <a:xfrm>
            <a:off x="10555689" y="12681738"/>
            <a:ext cx="64929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Clinical Tests</a:t>
            </a:r>
          </a:p>
        </p:txBody>
      </p:sp>
      <p:pic>
        <p:nvPicPr>
          <p:cNvPr id="50" name="Picture 3">
            <a:extLst>
              <a:ext uri="{FF2B5EF4-FFF2-40B4-BE49-F238E27FC236}">
                <a16:creationId xmlns="" xmlns:a16="http://schemas.microsoft.com/office/drawing/2014/main" id="{FB8E6291-6BF3-488D-A7E9-E80EE5002ED9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0456901" y="13541065"/>
            <a:ext cx="6148101" cy="1776687"/>
          </a:xfrm>
          <a:prstGeom prst="rect">
            <a:avLst/>
          </a:prstGeom>
        </p:spPr>
      </p:pic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E277E2B4-0DC7-4667-822B-E4D2C99F5EE9}"/>
              </a:ext>
            </a:extLst>
          </p:cNvPr>
          <p:cNvSpPr/>
          <p:nvPr/>
        </p:nvSpPr>
        <p:spPr>
          <a:xfrm>
            <a:off x="10680822" y="15741483"/>
            <a:ext cx="4708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OUTPUT: </a:t>
            </a:r>
            <a:r>
              <a:rPr lang="en-US" sz="2800" b="1" i="1" dirty="0">
                <a:solidFill>
                  <a:schemeClr val="bg1"/>
                </a:solidFill>
              </a:rPr>
              <a:t>Meniscal Tear on not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="" xmlns:a16="http://schemas.microsoft.com/office/drawing/2014/main" id="{19C91D63-77C7-438E-BA0D-242AF5A7D45C}"/>
              </a:ext>
            </a:extLst>
          </p:cNvPr>
          <p:cNvSpPr/>
          <p:nvPr/>
        </p:nvSpPr>
        <p:spPr>
          <a:xfrm>
            <a:off x="10096690" y="4698283"/>
            <a:ext cx="17063343" cy="162975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8AADCD1-C04E-446C-9B17-4B1D1C7A949C}"/>
              </a:ext>
            </a:extLst>
          </p:cNvPr>
          <p:cNvSpPr txBox="1"/>
          <p:nvPr/>
        </p:nvSpPr>
        <p:spPr>
          <a:xfrm>
            <a:off x="10503376" y="16874716"/>
            <a:ext cx="604931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Second Level</a:t>
            </a:r>
          </a:p>
          <a:p>
            <a:endParaRPr lang="en-US" dirty="0"/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="" xmlns:a16="http://schemas.microsoft.com/office/drawing/2014/main" id="{EB890BC6-631C-42AD-878B-2281F95D8166}"/>
              </a:ext>
            </a:extLst>
          </p:cNvPr>
          <p:cNvCxnSpPr>
            <a:cxnSpLocks/>
          </p:cNvCxnSpPr>
          <p:nvPr/>
        </p:nvCxnSpPr>
        <p:spPr>
          <a:xfrm flipV="1">
            <a:off x="10096690" y="16622451"/>
            <a:ext cx="8191310" cy="35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Αντικείμενο 50">
            <a:extLst>
              <a:ext uri="{FF2B5EF4-FFF2-40B4-BE49-F238E27FC236}">
                <a16:creationId xmlns="" xmlns:a16="http://schemas.microsoft.com/office/drawing/2014/main" id="{7923108A-CCB4-4C73-A7C1-CEE4838D8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42714240"/>
              </p:ext>
            </p:extLst>
          </p:nvPr>
        </p:nvGraphicFramePr>
        <p:xfrm>
          <a:off x="10302869" y="19273057"/>
          <a:ext cx="8581479" cy="788095"/>
        </p:xfrm>
        <a:graphic>
          <a:graphicData uri="http://schemas.openxmlformats.org/presentationml/2006/ole">
            <p:oleObj spid="_x0000_s5192" name="Equation" r:id="rId14" imgW="4978080" imgH="457200" progId="Equation.DSMT4">
              <p:embed/>
            </p:oleObj>
          </a:graphicData>
        </a:graphic>
      </p:graphicFrame>
      <p:cxnSp>
        <p:nvCxnSpPr>
          <p:cNvPr id="19" name="Ευθεία γραμμή σύνδεσης 18">
            <a:extLst>
              <a:ext uri="{FF2B5EF4-FFF2-40B4-BE49-F238E27FC236}">
                <a16:creationId xmlns="" xmlns:a16="http://schemas.microsoft.com/office/drawing/2014/main" id="{874B5109-A89F-4470-AFB0-DB669280F3FD}"/>
              </a:ext>
            </a:extLst>
          </p:cNvPr>
          <p:cNvCxnSpPr/>
          <p:nvPr/>
        </p:nvCxnSpPr>
        <p:spPr>
          <a:xfrm>
            <a:off x="18241414" y="12416200"/>
            <a:ext cx="890633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Ευθεία γραμμή σύνδεσης 21">
            <a:extLst>
              <a:ext uri="{FF2B5EF4-FFF2-40B4-BE49-F238E27FC236}">
                <a16:creationId xmlns="" xmlns:a16="http://schemas.microsoft.com/office/drawing/2014/main" id="{FD46A5BB-0AFB-434A-BDE5-1BC50C074765}"/>
              </a:ext>
            </a:extLst>
          </p:cNvPr>
          <p:cNvCxnSpPr>
            <a:cxnSpLocks/>
          </p:cNvCxnSpPr>
          <p:nvPr/>
        </p:nvCxnSpPr>
        <p:spPr>
          <a:xfrm flipH="1" flipV="1">
            <a:off x="18241414" y="12416201"/>
            <a:ext cx="46586" cy="42417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 Box 1383">
            <a:extLst>
              <a:ext uri="{FF2B5EF4-FFF2-40B4-BE49-F238E27FC236}">
                <a16:creationId xmlns="" xmlns:a16="http://schemas.microsoft.com/office/drawing/2014/main" id="{4C910332-F9DA-4254-A59A-06CD66597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1832" y="8560574"/>
            <a:ext cx="9159341" cy="226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16 out of 17 patients suffered from meniscal tear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10 cases were positive to degenerative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 6 cases positive to acute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patient: full rehabilitation in degenerative injury after NSAIDs</a:t>
            </a:r>
          </a:p>
        </p:txBody>
      </p:sp>
      <p:sp>
        <p:nvSpPr>
          <p:cNvPr id="56" name="Text Box 1383">
            <a:extLst>
              <a:ext uri="{FF2B5EF4-FFF2-40B4-BE49-F238E27FC236}">
                <a16:creationId xmlns="" xmlns:a16="http://schemas.microsoft.com/office/drawing/2014/main" id="{6C25A4E3-8913-483F-AAEF-CFEA6201D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2" y="11122000"/>
            <a:ext cx="9509221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Dynamic Fuzzy Cognitive Knowledge Networks: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Same construction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States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Outputs</a:t>
            </a:r>
          </a:p>
        </p:txBody>
      </p:sp>
      <p:pic>
        <p:nvPicPr>
          <p:cNvPr id="57" name="Picture 3">
            <a:extLst>
              <a:ext uri="{FF2B5EF4-FFF2-40B4-BE49-F238E27FC236}">
                <a16:creationId xmlns="" xmlns:a16="http://schemas.microsoft.com/office/drawing/2014/main" id="{D2CD5AC2-13DB-4B6F-8B73-B4CC9B9F1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06339" y="12471973"/>
            <a:ext cx="338991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Rounded Rectangle 39">
            <a:hlinkClick r:id="rId16" action="ppaction://hlinksldjump"/>
            <a:extLst>
              <a:ext uri="{FF2B5EF4-FFF2-40B4-BE49-F238E27FC236}">
                <a16:creationId xmlns="" xmlns:a16="http://schemas.microsoft.com/office/drawing/2014/main" id="{435E6C8E-2AC9-4244-997B-B8FCB295A20E}"/>
              </a:ext>
            </a:extLst>
          </p:cNvPr>
          <p:cNvSpPr/>
          <p:nvPr/>
        </p:nvSpPr>
        <p:spPr>
          <a:xfrm>
            <a:off x="365255" y="15213403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Diagnosing Meniscus Injury</a:t>
            </a:r>
          </a:p>
        </p:txBody>
      </p:sp>
      <p:sp>
        <p:nvSpPr>
          <p:cNvPr id="59" name="Text Box 1383">
            <a:extLst>
              <a:ext uri="{FF2B5EF4-FFF2-40B4-BE49-F238E27FC236}">
                <a16:creationId xmlns="" xmlns:a16="http://schemas.microsoft.com/office/drawing/2014/main" id="{3F9D86D4-279C-4D9B-81B4-BEE604D92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32" y="17366497"/>
            <a:ext cx="9159341" cy="18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2800" dirty="0"/>
              <a:t>First Level: Meniscus Tear or not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Second Level: Acute or Degenerative Injury</a:t>
            </a:r>
          </a:p>
        </p:txBody>
      </p:sp>
      <p:sp>
        <p:nvSpPr>
          <p:cNvPr id="60" name="Text Box 1383">
            <a:extLst>
              <a:ext uri="{FF2B5EF4-FFF2-40B4-BE49-F238E27FC236}">
                <a16:creationId xmlns="" xmlns:a16="http://schemas.microsoft.com/office/drawing/2014/main" id="{B09C644C-6829-4641-A5A5-017847CB6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1807" y="4784285"/>
            <a:ext cx="9388800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Input u-Treatment</a:t>
            </a:r>
            <a:r>
              <a:rPr lang="en-US" sz="2800" dirty="0">
                <a:sym typeface="Wingdings" panose="05000000000000000000" pitchFamily="2" charset="2"/>
              </a:rPr>
              <a:t> New states x, New Outputs y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x(k+1)=f[Ax(k)+Bu(k)]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y(k+1)=f(</a:t>
            </a:r>
            <a:r>
              <a:rPr lang="en-US" sz="2800" dirty="0" err="1">
                <a:sym typeface="Wingdings" panose="05000000000000000000" pitchFamily="2" charset="2"/>
              </a:rPr>
              <a:t>Cx</a:t>
            </a:r>
            <a:r>
              <a:rPr lang="en-US" sz="2800" dirty="0">
                <a:sym typeface="Wingdings" panose="05000000000000000000" pitchFamily="2" charset="2"/>
              </a:rPr>
              <a:t>(k+1)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Daily analgesics (NSAIDs) were administered for 6 weeks</a:t>
            </a:r>
            <a:endParaRPr lang="en-US" sz="2800" dirty="0">
              <a:sym typeface="Wingdings" panose="05000000000000000000" pitchFamily="2" charset="2"/>
            </a:endParaRPr>
          </a:p>
          <a:p>
            <a:pPr lvl="0"/>
            <a:endParaRPr lang="en-US" sz="2800" dirty="0"/>
          </a:p>
        </p:txBody>
      </p:sp>
      <p:sp>
        <p:nvSpPr>
          <p:cNvPr id="41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Present a novel approach of Fuzzy Cognitive Maps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Testing for accuracy in diagnosing knee injuries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New model is based on experts knowledge and experience</a:t>
            </a:r>
          </a:p>
          <a:p>
            <a:pPr algn="just">
              <a:buFont typeface="Arial" pitchFamily="34" charset="0"/>
              <a:buChar char="•"/>
            </a:pPr>
            <a:endParaRPr lang="el-GR" sz="2800" dirty="0"/>
          </a:p>
        </p:txBody>
      </p:sp>
    </p:spTree>
    <p:controls>
      <p:control spid="5193" name="TextBox1" r:id="rId2" imgW="9144000" imgH="2343240"/>
    </p:controls>
    <p:extLst>
      <p:ext uri="{BB962C8B-B14F-4D97-AF65-F5344CB8AC3E}">
        <p14:creationId xmlns="" xmlns:p14="http://schemas.microsoft.com/office/powerpoint/2010/main" val="7274731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620563" y="3214039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Stage</a:t>
            </a:r>
          </a:p>
          <a:p>
            <a:pPr algn="ctr"/>
            <a:endParaRPr lang="en-US" sz="8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4153472" y="4964646"/>
            <a:ext cx="9159341" cy="22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err="1"/>
              <a:t>Νο</a:t>
            </a:r>
            <a:r>
              <a:rPr lang="it-IT" sz="2800" dirty="0"/>
              <a:t>nsteroidal anti in</a:t>
            </a:r>
            <a:r>
              <a:rPr lang="en-US" sz="2800" dirty="0" err="1"/>
              <a:t>fl</a:t>
            </a:r>
            <a:r>
              <a:rPr lang="it-IT" sz="2800" dirty="0"/>
              <a:t>ammatory drugs (NSAIDs) </a:t>
            </a:r>
            <a:r>
              <a:rPr lang="en-US" sz="2800" dirty="0"/>
              <a:t>for  6 weeks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improve knee function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4 re-examinations </a:t>
            </a:r>
            <a:r>
              <a:rPr lang="en-US" sz="2800" dirty="0">
                <a:sym typeface="Wingdings" panose="05000000000000000000" pitchFamily="2" charset="2"/>
              </a:rPr>
              <a:t> 4 iterations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Input values: u1=, u2=0.5, u3=u4=1</a:t>
            </a:r>
          </a:p>
          <a:p>
            <a:pPr lvl="0"/>
            <a:endParaRPr lang="en-US" sz="2400" dirty="0"/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7147747" y="16657981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7" name="Rounded Rectangle 36">
            <a:hlinkClick r:id="rId6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38" name="Rounded Rectangle 37">
            <a:hlinkClick r:id="rId7" action="ppaction://hlinksldjump"/>
          </p:cNvPr>
          <p:cNvSpPr/>
          <p:nvPr/>
        </p:nvSpPr>
        <p:spPr>
          <a:xfrm>
            <a:off x="27160032" y="7172149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9" name="Rounded Rectangle 38">
            <a:hlinkClick r:id="rId8" action="ppaction://hlinksldjump"/>
          </p:cNvPr>
          <p:cNvSpPr/>
          <p:nvPr/>
        </p:nvSpPr>
        <p:spPr>
          <a:xfrm>
            <a:off x="27160032" y="1160937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Conclusions-Future Research</a:t>
            </a:r>
          </a:p>
        </p:txBody>
      </p:sp>
      <p:sp>
        <p:nvSpPr>
          <p:cNvPr id="40" name="Rounded Rectangle 39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Treatment Stage</a:t>
            </a:r>
          </a:p>
        </p:txBody>
      </p:sp>
      <p:sp>
        <p:nvSpPr>
          <p:cNvPr id="33" name="Text Placeholder 1">
            <a:extLst>
              <a:ext uri="{FF2B5EF4-FFF2-40B4-BE49-F238E27FC236}">
                <a16:creationId xmlns="" xmlns:a16="http://schemas.microsoft.com/office/drawing/2014/main" id="{F01743F7-0C64-4CC1-9F59-EA4422AAEF4F}"/>
              </a:ext>
            </a:extLst>
          </p:cNvPr>
          <p:cNvSpPr txBox="1">
            <a:spLocks/>
          </p:cNvSpPr>
          <p:nvPr/>
        </p:nvSpPr>
        <p:spPr>
          <a:xfrm>
            <a:off x="0" y="-1127300"/>
            <a:ext cx="34790742" cy="3309858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rgbClr val="FFFFFF"/>
                </a:solidFill>
              </a:rPr>
              <a:t>A New approach of Dynamic Fuzzy Cognitive Knowledge Networks in Modelling Diagnosing Process of Meniscus Injury</a:t>
            </a:r>
          </a:p>
        </p:txBody>
      </p:sp>
      <p:sp>
        <p:nvSpPr>
          <p:cNvPr id="34" name="Text Placeholder 1">
            <a:extLst>
              <a:ext uri="{FF2B5EF4-FFF2-40B4-BE49-F238E27FC236}">
                <a16:creationId xmlns="" xmlns:a16="http://schemas.microsoft.com/office/drawing/2014/main" id="{DEBB5F58-39F1-45B4-B4F0-BE2C27E263C5}"/>
              </a:ext>
            </a:extLst>
          </p:cNvPr>
          <p:cNvSpPr txBox="1">
            <a:spLocks/>
          </p:cNvSpPr>
          <p:nvPr/>
        </p:nvSpPr>
        <p:spPr>
          <a:xfrm>
            <a:off x="5701297" y="695917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FFFFFF"/>
                </a:solidFill>
              </a:rPr>
              <a:t>A. </a:t>
            </a:r>
            <a:r>
              <a:rPr lang="en-US" sz="4800" b="1" dirty="0" err="1">
                <a:solidFill>
                  <a:srgbClr val="FFFFFF"/>
                </a:solidFill>
              </a:rPr>
              <a:t>Anninou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Groumpos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Poulios</a:t>
            </a:r>
            <a:r>
              <a:rPr lang="en-US" sz="4800" b="1" dirty="0">
                <a:solidFill>
                  <a:srgbClr val="FFFFFF"/>
                </a:solidFill>
              </a:rPr>
              <a:t>, I. </a:t>
            </a:r>
            <a:r>
              <a:rPr lang="en-US" sz="4800" b="1" dirty="0" err="1">
                <a:solidFill>
                  <a:srgbClr val="FFFFFF"/>
                </a:solidFill>
              </a:rPr>
              <a:t>Gkliatis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="" xmlns:a16="http://schemas.microsoft.com/office/drawing/2014/main" id="{F1DC4245-109D-4ABC-A5F3-11D640E20A9B}"/>
              </a:ext>
            </a:extLst>
          </p:cNvPr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rgbClr val="FFFFFF"/>
                </a:solidFill>
              </a:rPr>
              <a:t>Department of Electrical and Computer Engineering, University of Patras, Greece</a:t>
            </a:r>
          </a:p>
        </p:txBody>
      </p:sp>
      <p:pic>
        <p:nvPicPr>
          <p:cNvPr id="45" name="Εικόνα 44">
            <a:extLst>
              <a:ext uri="{FF2B5EF4-FFF2-40B4-BE49-F238E27FC236}">
                <a16:creationId xmlns="" xmlns:a16="http://schemas.microsoft.com/office/drawing/2014/main" id="{3E161A20-EF2E-4D3B-B726-1201F3E37D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96707" y="308977"/>
            <a:ext cx="1408079" cy="1676285"/>
          </a:xfrm>
          <a:prstGeom prst="rect">
            <a:avLst/>
          </a:prstGeom>
        </p:spPr>
      </p:pic>
      <p:sp>
        <p:nvSpPr>
          <p:cNvPr id="46" name="Text Box 1383">
            <a:extLst>
              <a:ext uri="{FF2B5EF4-FFF2-40B4-BE49-F238E27FC236}">
                <a16:creationId xmlns="" xmlns:a16="http://schemas.microsoft.com/office/drawing/2014/main" id="{645C9F59-246D-4DDF-8E87-40FFB5691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0032" y="132171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modelling method reduces classic FCM drawbacks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Combination of initial states and inputs are sufficient to provide information about both the future states and outputs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Integrated model for knee injuries diagnosis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Verified results by MRI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8" name="Text Box 1383">
            <a:extLst>
              <a:ext uri="{FF2B5EF4-FFF2-40B4-BE49-F238E27FC236}">
                <a16:creationId xmlns="" xmlns:a16="http://schemas.microsoft.com/office/drawing/2014/main" id="{9BDDE093-6DE3-4D3C-8999-0B70BBC2A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1807" y="4784285"/>
            <a:ext cx="9388800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Input u-Treatment</a:t>
            </a:r>
            <a:r>
              <a:rPr lang="en-US" sz="2800" dirty="0">
                <a:sym typeface="Wingdings" panose="05000000000000000000" pitchFamily="2" charset="2"/>
              </a:rPr>
              <a:t> New states x, New Outputs y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x(k+1)=f[Ax(k)+Bu(k)]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y(k+1)=f(</a:t>
            </a:r>
            <a:r>
              <a:rPr lang="en-US" sz="2800" dirty="0" err="1">
                <a:sym typeface="Wingdings" panose="05000000000000000000" pitchFamily="2" charset="2"/>
              </a:rPr>
              <a:t>Cx</a:t>
            </a:r>
            <a:r>
              <a:rPr lang="en-US" sz="2800" dirty="0">
                <a:sym typeface="Wingdings" panose="05000000000000000000" pitchFamily="2" charset="2"/>
              </a:rPr>
              <a:t>(k+1)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Daily analgesics (NSAIDs) were administered for 6 weeks</a:t>
            </a:r>
            <a:endParaRPr lang="en-US" sz="2800" dirty="0">
              <a:sym typeface="Wingdings" panose="05000000000000000000" pitchFamily="2" charset="2"/>
            </a:endParaRPr>
          </a:p>
          <a:p>
            <a:pPr lvl="0"/>
            <a:endParaRPr lang="en-US" sz="2800" dirty="0"/>
          </a:p>
        </p:txBody>
      </p:sp>
      <p:sp>
        <p:nvSpPr>
          <p:cNvPr id="49" name="Text Box 1383">
            <a:extLst>
              <a:ext uri="{FF2B5EF4-FFF2-40B4-BE49-F238E27FC236}">
                <a16:creationId xmlns="" xmlns:a16="http://schemas.microsoft.com/office/drawing/2014/main" id="{A023B32A-BAB1-445D-92A3-69AF0EF7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1832" y="8560574"/>
            <a:ext cx="9159341" cy="226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16 out of 17 patients suffered from meniscal tear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10 cases were positive to degenerative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 6 cases positive to acute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patient: full rehabilitation in degenerative injury after NSAIDs</a:t>
            </a:r>
          </a:p>
        </p:txBody>
      </p:sp>
      <p:sp>
        <p:nvSpPr>
          <p:cNvPr id="50" name="Text Box 1383">
            <a:extLst>
              <a:ext uri="{FF2B5EF4-FFF2-40B4-BE49-F238E27FC236}">
                <a16:creationId xmlns="" xmlns:a16="http://schemas.microsoft.com/office/drawing/2014/main" id="{4FEE49F2-EBD6-4B27-A6C6-9CFC42253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2" y="11122000"/>
            <a:ext cx="9509221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Dynamic Fuzzy Cognitive Knowledge Networks: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Same construction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States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Outputs</a:t>
            </a:r>
          </a:p>
        </p:txBody>
      </p:sp>
      <p:pic>
        <p:nvPicPr>
          <p:cNvPr id="53" name="Picture 3">
            <a:extLst>
              <a:ext uri="{FF2B5EF4-FFF2-40B4-BE49-F238E27FC236}">
                <a16:creationId xmlns="" xmlns:a16="http://schemas.microsoft.com/office/drawing/2014/main" id="{969AA631-3810-4C4A-AB23-EDCCEF46C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06339" y="12471973"/>
            <a:ext cx="338991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Rounded Rectangle 39">
            <a:hlinkClick r:id="rId12" action="ppaction://hlinksldjump"/>
            <a:extLst>
              <a:ext uri="{FF2B5EF4-FFF2-40B4-BE49-F238E27FC236}">
                <a16:creationId xmlns="" xmlns:a16="http://schemas.microsoft.com/office/drawing/2014/main" id="{C88A3F75-E439-4FA9-B141-460D92BC6FF3}"/>
              </a:ext>
            </a:extLst>
          </p:cNvPr>
          <p:cNvSpPr/>
          <p:nvPr/>
        </p:nvSpPr>
        <p:spPr>
          <a:xfrm>
            <a:off x="365255" y="15213403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Diagnosing Meniscus Injury</a:t>
            </a:r>
          </a:p>
        </p:txBody>
      </p:sp>
      <p:sp>
        <p:nvSpPr>
          <p:cNvPr id="55" name="Text Box 1383">
            <a:extLst>
              <a:ext uri="{FF2B5EF4-FFF2-40B4-BE49-F238E27FC236}">
                <a16:creationId xmlns="" xmlns:a16="http://schemas.microsoft.com/office/drawing/2014/main" id="{CBD67B25-646F-496F-8D2D-EBB5F9B47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32" y="17366497"/>
            <a:ext cx="9159341" cy="18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2800" dirty="0"/>
              <a:t>First Level: Meniscus Tear or not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Second Level: Acute or Degenerative Injury</a:t>
            </a:r>
          </a:p>
        </p:txBody>
      </p:sp>
      <p:graphicFrame>
        <p:nvGraphicFramePr>
          <p:cNvPr id="56" name="Αντικείμενο 55">
            <a:extLst>
              <a:ext uri="{FF2B5EF4-FFF2-40B4-BE49-F238E27FC236}">
                <a16:creationId xmlns="" xmlns:a16="http://schemas.microsoft.com/office/drawing/2014/main" id="{9C73A980-E163-478E-9396-BEAC39DC5C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2729378"/>
              </p:ext>
            </p:extLst>
          </p:nvPr>
        </p:nvGraphicFramePr>
        <p:xfrm>
          <a:off x="14028123" y="7076321"/>
          <a:ext cx="9159342" cy="4382998"/>
        </p:xfrm>
        <a:graphic>
          <a:graphicData uri="http://schemas.openxmlformats.org/presentationml/2006/ole">
            <p:oleObj spid="_x0000_s4126" name="Equation" r:id="rId13" imgW="6210000" imgH="2971800" progId="Equation.DSMT4">
              <p:embed/>
            </p:oleObj>
          </a:graphicData>
        </a:graphic>
      </p:graphicFrame>
      <p:graphicFrame>
        <p:nvGraphicFramePr>
          <p:cNvPr id="57" name="Αντικείμενο 56">
            <a:extLst>
              <a:ext uri="{FF2B5EF4-FFF2-40B4-BE49-F238E27FC236}">
                <a16:creationId xmlns="" xmlns:a16="http://schemas.microsoft.com/office/drawing/2014/main" id="{165ECDA1-7445-4D6E-941D-AE59B5F78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80167693"/>
              </p:ext>
            </p:extLst>
          </p:nvPr>
        </p:nvGraphicFramePr>
        <p:xfrm>
          <a:off x="14028123" y="11903291"/>
          <a:ext cx="11032442" cy="568682"/>
        </p:xfrm>
        <a:graphic>
          <a:graphicData uri="http://schemas.openxmlformats.org/presentationml/2006/ole">
            <p:oleObj spid="_x0000_s4127" name="Equation" r:id="rId14" imgW="4927320" imgH="253800" progId="Equation.DSMT4">
              <p:embed/>
            </p:oleObj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9501F95E-3936-4D41-A895-8CDB752C868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727262" y="18605959"/>
            <a:ext cx="11333303" cy="1197418"/>
          </a:xfrm>
          <a:prstGeom prst="rect">
            <a:avLst/>
          </a:prstGeom>
        </p:spPr>
      </p:pic>
      <p:pic>
        <p:nvPicPr>
          <p:cNvPr id="60" name="Εικόνα 59">
            <a:extLst>
              <a:ext uri="{FF2B5EF4-FFF2-40B4-BE49-F238E27FC236}">
                <a16:creationId xmlns="" xmlns:a16="http://schemas.microsoft.com/office/drawing/2014/main" id="{355531D9-567F-48FC-8AF3-80262734454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0067" y="12788548"/>
            <a:ext cx="8947692" cy="5368615"/>
          </a:xfrm>
          <a:prstGeom prst="rect">
            <a:avLst/>
          </a:prstGeom>
        </p:spPr>
      </p:pic>
      <p:sp>
        <p:nvSpPr>
          <p:cNvPr id="28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Present a novel approach of Fuzzy Cognitive Maps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Testing for accuracy in diagnosing knee injuries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New model is based on experts knowledge and experience</a:t>
            </a:r>
          </a:p>
          <a:p>
            <a:pPr algn="just">
              <a:buFont typeface="Arial" pitchFamily="34" charset="0"/>
              <a:buChar char="•"/>
            </a:pPr>
            <a:endParaRPr lang="el-GR" sz="2800" dirty="0"/>
          </a:p>
        </p:txBody>
      </p:sp>
    </p:spTree>
    <p:controls>
      <p:control spid="4128" name="TextBox1" r:id="rId2" imgW="9144000" imgH="2343240"/>
    </p:controls>
    <p:extLst>
      <p:ext uri="{BB962C8B-B14F-4D97-AF65-F5344CB8AC3E}">
        <p14:creationId xmlns="" xmlns:p14="http://schemas.microsoft.com/office/powerpoint/2010/main" val="3326888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8560574"/>
            <a:ext cx="9159341" cy="226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16 out of 17 patients suffered from meniscal tear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10 cases were positive to degenerative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 6 cases positive to acute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patient: full rehabilitation in degenerative injury after NSAIDs</a:t>
            </a: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7147747" y="16657981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7" name="Rounded Rectangle 36">
            <a:hlinkClick r:id="rId6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38" name="Rounded Rectangle 37">
            <a:hlinkClick r:id="rId7" action="ppaction://hlinksldjump"/>
          </p:cNvPr>
          <p:cNvSpPr/>
          <p:nvPr/>
        </p:nvSpPr>
        <p:spPr>
          <a:xfrm>
            <a:off x="27160032" y="7172149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9" name="Rounded Rectangle 38">
            <a:hlinkClick r:id="rId8" action="ppaction://hlinksldjump"/>
          </p:cNvPr>
          <p:cNvSpPr/>
          <p:nvPr/>
        </p:nvSpPr>
        <p:spPr>
          <a:xfrm>
            <a:off x="27160032" y="1160937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Conclusions-Future Research</a:t>
            </a:r>
          </a:p>
        </p:txBody>
      </p:sp>
      <p:sp>
        <p:nvSpPr>
          <p:cNvPr id="40" name="Rounded Rectangle 39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Treatment Stage</a:t>
            </a:r>
          </a:p>
        </p:txBody>
      </p:sp>
      <p:sp>
        <p:nvSpPr>
          <p:cNvPr id="41" name="Text Placeholder 1"/>
          <p:cNvSpPr txBox="1">
            <a:spLocks/>
          </p:cNvSpPr>
          <p:nvPr/>
        </p:nvSpPr>
        <p:spPr>
          <a:xfrm>
            <a:off x="0" y="-1127300"/>
            <a:ext cx="34790742" cy="3309858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rgbClr val="FFFFFF"/>
                </a:solidFill>
              </a:rPr>
              <a:t>A New approach of Dynamic Fuzzy Cognitive Knowledge Networks in Modelling Diagnosing Process of Meniscus Injury</a:t>
            </a:r>
          </a:p>
        </p:txBody>
      </p:sp>
      <p:sp>
        <p:nvSpPr>
          <p:cNvPr id="42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43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rgbClr val="FFFFFF"/>
                </a:solidFill>
              </a:rPr>
              <a:t>Department of Electrical and Computer Engineering, University of Patras, Greece</a:t>
            </a:r>
          </a:p>
        </p:txBody>
      </p:sp>
      <p:sp>
        <p:nvSpPr>
          <p:cNvPr id="33" name="Text Placeholder 1">
            <a:extLst>
              <a:ext uri="{FF2B5EF4-FFF2-40B4-BE49-F238E27FC236}">
                <a16:creationId xmlns="" xmlns:a16="http://schemas.microsoft.com/office/drawing/2014/main" id="{37CE6EAC-A2FA-45D7-B891-D412D46EEFF7}"/>
              </a:ext>
            </a:extLst>
          </p:cNvPr>
          <p:cNvSpPr txBox="1">
            <a:spLocks/>
          </p:cNvSpPr>
          <p:nvPr/>
        </p:nvSpPr>
        <p:spPr>
          <a:xfrm>
            <a:off x="5701297" y="695917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FFFFFF"/>
                </a:solidFill>
              </a:rPr>
              <a:t>A. </a:t>
            </a:r>
            <a:r>
              <a:rPr lang="en-US" sz="4800" b="1" dirty="0" err="1">
                <a:solidFill>
                  <a:srgbClr val="FFFFFF"/>
                </a:solidFill>
              </a:rPr>
              <a:t>Anninou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Groumpos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Poulios</a:t>
            </a:r>
            <a:r>
              <a:rPr lang="en-US" sz="4800" b="1" dirty="0">
                <a:solidFill>
                  <a:srgbClr val="FFFFFF"/>
                </a:solidFill>
              </a:rPr>
              <a:t>, I. </a:t>
            </a:r>
            <a:r>
              <a:rPr lang="en-US" sz="4800" b="1" dirty="0" err="1">
                <a:solidFill>
                  <a:srgbClr val="FFFFFF"/>
                </a:solidFill>
              </a:rPr>
              <a:t>Gkliatis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pic>
        <p:nvPicPr>
          <p:cNvPr id="34" name="Εικόνα 33">
            <a:extLst>
              <a:ext uri="{FF2B5EF4-FFF2-40B4-BE49-F238E27FC236}">
                <a16:creationId xmlns="" xmlns:a16="http://schemas.microsoft.com/office/drawing/2014/main" id="{4B3C0CD2-3C46-4B8B-9AD3-4B54410369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96707" y="308977"/>
            <a:ext cx="1408079" cy="1676285"/>
          </a:xfrm>
          <a:prstGeom prst="rect">
            <a:avLst/>
          </a:prstGeom>
        </p:spPr>
      </p:pic>
      <p:sp>
        <p:nvSpPr>
          <p:cNvPr id="47" name="Text Box 1383">
            <a:extLst>
              <a:ext uri="{FF2B5EF4-FFF2-40B4-BE49-F238E27FC236}">
                <a16:creationId xmlns="" xmlns:a16="http://schemas.microsoft.com/office/drawing/2014/main" id="{C80BDE89-FD81-4D44-9055-6E76E8BDF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0032" y="132171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modelling method reduces classic FCM drawbacks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Combination of initial states and inputs are sufficient to provide information about both the future states and outputs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Integrated model for knee injuries diagnosis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Verified results by MRI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8" name="Εικόνα 47">
            <a:extLst>
              <a:ext uri="{FF2B5EF4-FFF2-40B4-BE49-F238E27FC236}">
                <a16:creationId xmlns="" xmlns:a16="http://schemas.microsoft.com/office/drawing/2014/main" id="{482D9F96-DEE3-42C2-BDA9-B2A28EE273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639979" y="5859824"/>
            <a:ext cx="9035919" cy="4658453"/>
          </a:xfrm>
          <a:prstGeom prst="rect">
            <a:avLst/>
          </a:prstGeom>
        </p:spPr>
      </p:pic>
      <p:pic>
        <p:nvPicPr>
          <p:cNvPr id="49" name="Εικόνα 48">
            <a:extLst>
              <a:ext uri="{FF2B5EF4-FFF2-40B4-BE49-F238E27FC236}">
                <a16:creationId xmlns="" xmlns:a16="http://schemas.microsoft.com/office/drawing/2014/main" id="{23D5EE4B-CAE3-4B46-8062-8A9C6004091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666" y="16597979"/>
            <a:ext cx="7667303" cy="42993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DCF17E8-F2CB-471C-B9DA-5959B03D27C0}"/>
              </a:ext>
            </a:extLst>
          </p:cNvPr>
          <p:cNvSpPr txBox="1"/>
          <p:nvPr/>
        </p:nvSpPr>
        <p:spPr>
          <a:xfrm>
            <a:off x="17395371" y="5086769"/>
            <a:ext cx="4946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First Level</a:t>
            </a:r>
          </a:p>
        </p:txBody>
      </p:sp>
      <p:pic>
        <p:nvPicPr>
          <p:cNvPr id="50" name="Εικόνα 49">
            <a:extLst>
              <a:ext uri="{FF2B5EF4-FFF2-40B4-BE49-F238E27FC236}">
                <a16:creationId xmlns="" xmlns:a16="http://schemas.microsoft.com/office/drawing/2014/main" id="{2FF96683-3CCC-48A4-BE6D-793372FB0F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14943" y="11207344"/>
            <a:ext cx="14580943" cy="4972692"/>
          </a:xfrm>
          <a:prstGeom prst="rect">
            <a:avLst/>
          </a:prstGeom>
        </p:spPr>
      </p:pic>
      <p:pic>
        <p:nvPicPr>
          <p:cNvPr id="51" name="Εικόνα 50">
            <a:extLst>
              <a:ext uri="{FF2B5EF4-FFF2-40B4-BE49-F238E27FC236}">
                <a16:creationId xmlns="" xmlns:a16="http://schemas.microsoft.com/office/drawing/2014/main" id="{400331DD-3302-4342-8E9B-F8001745F7A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67" y="16612293"/>
            <a:ext cx="6990869" cy="4179803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E84D3375-811F-4CE9-92D8-3BCC3A8719D2}"/>
              </a:ext>
            </a:extLst>
          </p:cNvPr>
          <p:cNvSpPr txBox="1"/>
          <p:nvPr/>
        </p:nvSpPr>
        <p:spPr>
          <a:xfrm>
            <a:off x="17395371" y="10540942"/>
            <a:ext cx="4946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Second Level</a:t>
            </a:r>
          </a:p>
        </p:txBody>
      </p:sp>
      <p:sp>
        <p:nvSpPr>
          <p:cNvPr id="54" name="Text Box 1383">
            <a:extLst>
              <a:ext uri="{FF2B5EF4-FFF2-40B4-BE49-F238E27FC236}">
                <a16:creationId xmlns="" xmlns:a16="http://schemas.microsoft.com/office/drawing/2014/main" id="{64D57FF5-4913-4952-BC8C-3F5B57D2B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2" y="11122000"/>
            <a:ext cx="9509221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Dynamic Fuzzy Cognitive Knowledge Networks: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Same construction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States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Outputs</a:t>
            </a:r>
          </a:p>
        </p:txBody>
      </p:sp>
      <p:pic>
        <p:nvPicPr>
          <p:cNvPr id="55" name="Picture 3">
            <a:extLst>
              <a:ext uri="{FF2B5EF4-FFF2-40B4-BE49-F238E27FC236}">
                <a16:creationId xmlns="" xmlns:a16="http://schemas.microsoft.com/office/drawing/2014/main" id="{CFE45081-D83F-451D-ACBE-B1DE75910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06339" y="12471973"/>
            <a:ext cx="338991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Rounded Rectangle 39">
            <a:hlinkClick r:id="rId16" action="ppaction://hlinksldjump"/>
            <a:extLst>
              <a:ext uri="{FF2B5EF4-FFF2-40B4-BE49-F238E27FC236}">
                <a16:creationId xmlns="" xmlns:a16="http://schemas.microsoft.com/office/drawing/2014/main" id="{E9397536-C81B-4CC8-AD73-B140355D97F3}"/>
              </a:ext>
            </a:extLst>
          </p:cNvPr>
          <p:cNvSpPr/>
          <p:nvPr/>
        </p:nvSpPr>
        <p:spPr>
          <a:xfrm>
            <a:off x="365255" y="15213403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Diagnosing Meniscus Injury</a:t>
            </a:r>
          </a:p>
        </p:txBody>
      </p:sp>
      <p:sp>
        <p:nvSpPr>
          <p:cNvPr id="57" name="Text Box 1383">
            <a:extLst>
              <a:ext uri="{FF2B5EF4-FFF2-40B4-BE49-F238E27FC236}">
                <a16:creationId xmlns="" xmlns:a16="http://schemas.microsoft.com/office/drawing/2014/main" id="{109749CF-2B5C-4017-8E62-C76131667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32" y="17366497"/>
            <a:ext cx="9159341" cy="18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2800" dirty="0"/>
              <a:t>First Level: Meniscus Tear or not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Second Level: Acute or Degenerative Injury</a:t>
            </a:r>
          </a:p>
        </p:txBody>
      </p:sp>
      <p:sp>
        <p:nvSpPr>
          <p:cNvPr id="58" name="Text Box 1383">
            <a:extLst>
              <a:ext uri="{FF2B5EF4-FFF2-40B4-BE49-F238E27FC236}">
                <a16:creationId xmlns="" xmlns:a16="http://schemas.microsoft.com/office/drawing/2014/main" id="{8C6B855C-C810-4F62-BBB4-3F2AF830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1807" y="4784285"/>
            <a:ext cx="9388800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Input u-Treatment</a:t>
            </a:r>
            <a:r>
              <a:rPr lang="en-US" sz="2800" dirty="0">
                <a:sym typeface="Wingdings" panose="05000000000000000000" pitchFamily="2" charset="2"/>
              </a:rPr>
              <a:t> New states x, New Outputs y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x(k+1)=f[Ax(k)+Bu(k)]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y(k+1)=f(</a:t>
            </a:r>
            <a:r>
              <a:rPr lang="en-US" sz="2800" dirty="0" err="1">
                <a:sym typeface="Wingdings" panose="05000000000000000000" pitchFamily="2" charset="2"/>
              </a:rPr>
              <a:t>Cx</a:t>
            </a:r>
            <a:r>
              <a:rPr lang="en-US" sz="2800" dirty="0">
                <a:sym typeface="Wingdings" panose="05000000000000000000" pitchFamily="2" charset="2"/>
              </a:rPr>
              <a:t>(k+1)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Daily analgesics (NSAIDs) were administered for 6 weeks</a:t>
            </a:r>
            <a:endParaRPr lang="en-US" sz="2800" dirty="0">
              <a:sym typeface="Wingdings" panose="05000000000000000000" pitchFamily="2" charset="2"/>
            </a:endParaRPr>
          </a:p>
          <a:p>
            <a:pPr lvl="0"/>
            <a:endParaRPr lang="en-US" sz="2800" dirty="0"/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Present a novel approach of Fuzzy Cognitive Maps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Testing for accuracy in diagnosing knee injuries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New model is based on experts knowledge and experience</a:t>
            </a:r>
          </a:p>
          <a:p>
            <a:pPr algn="just">
              <a:buFont typeface="Arial" pitchFamily="34" charset="0"/>
              <a:buChar char="•"/>
            </a:pPr>
            <a:endParaRPr lang="el-GR" sz="2800" dirty="0"/>
          </a:p>
        </p:txBody>
      </p:sp>
    </p:spTree>
    <p:controls>
      <p:control spid="6164" name="TextBox1" r:id="rId2" imgW="9144000" imgH="2343240"/>
    </p:controls>
    <p:extLst>
      <p:ext uri="{BB962C8B-B14F-4D97-AF65-F5344CB8AC3E}">
        <p14:creationId xmlns="" xmlns:p14="http://schemas.microsoft.com/office/powerpoint/2010/main" val="833449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latin typeface="Arial"/>
                <a:cs typeface="Arial"/>
              </a:rPr>
              <a:t>Conclusion</a:t>
            </a:r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3716000" y="5254764"/>
            <a:ext cx="10972799" cy="885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A new DFCKN model for knee injuries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Simple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Real-time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Fast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Reliable</a:t>
            </a:r>
          </a:p>
          <a:p>
            <a:pPr marL="457200" lvl="1" indent="0"/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Satisfactory results for 17 real cases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Helps physicians for a first and accurate diagnosis</a:t>
            </a:r>
            <a:r>
              <a:rPr lang="el-GR" sz="3000" dirty="0"/>
              <a:t> </a:t>
            </a:r>
            <a:r>
              <a:rPr lang="en-US" sz="3000" dirty="0"/>
              <a:t>without having to use modern imaging techniques (MRI) in every single patient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Concepts classification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New intervention </a:t>
            </a:r>
            <a:r>
              <a:rPr lang="en-US" sz="3000" dirty="0">
                <a:sym typeface="Wingdings" pitchFamily="2" charset="2"/>
              </a:rPr>
              <a:t> New input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>
              <a:sym typeface="Wingdings" pitchFamily="2" charset="2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MRI verification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Treatment influence</a:t>
            </a:r>
            <a:endParaRPr lang="el-GR" sz="2800" dirty="0"/>
          </a:p>
        </p:txBody>
      </p:sp>
      <p:sp>
        <p:nvSpPr>
          <p:cNvPr id="31" name="Text Box 1383"/>
          <p:cNvSpPr txBox="1">
            <a:spLocks noChangeArrowheads="1"/>
          </p:cNvSpPr>
          <p:nvPr/>
        </p:nvSpPr>
        <p:spPr bwMode="auto">
          <a:xfrm>
            <a:off x="27160032" y="132171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modelling method reduces classic FCM drawbacks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Combination of initial states and inputs are sufficient to provide information about both the future states and outputs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Integrated model for knee injuries diagnosis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Verified results by MRI</a:t>
            </a:r>
            <a:endParaRPr lang="el-GR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7147747" y="16657981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7" name="Rounded Rectangle 36">
            <a:hlinkClick r:id="rId6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38" name="Rounded Rectangle 37">
            <a:hlinkClick r:id="rId7" action="ppaction://hlinksldjump"/>
          </p:cNvPr>
          <p:cNvSpPr/>
          <p:nvPr/>
        </p:nvSpPr>
        <p:spPr>
          <a:xfrm>
            <a:off x="27160032" y="7172149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9" name="Rounded Rectangle 38">
            <a:hlinkClick r:id="rId8" action="ppaction://hlinksldjump"/>
          </p:cNvPr>
          <p:cNvSpPr/>
          <p:nvPr/>
        </p:nvSpPr>
        <p:spPr>
          <a:xfrm>
            <a:off x="27160032" y="1160937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Conclusions-Future Research</a:t>
            </a:r>
          </a:p>
        </p:txBody>
      </p:sp>
      <p:sp>
        <p:nvSpPr>
          <p:cNvPr id="40" name="Rounded Rectangle 39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Treatment Stage</a:t>
            </a:r>
          </a:p>
        </p:txBody>
      </p:sp>
      <p:sp>
        <p:nvSpPr>
          <p:cNvPr id="34" name="Text Placeholder 1">
            <a:extLst>
              <a:ext uri="{FF2B5EF4-FFF2-40B4-BE49-F238E27FC236}">
                <a16:creationId xmlns="" xmlns:a16="http://schemas.microsoft.com/office/drawing/2014/main" id="{07E390C3-49C3-4693-80C7-4660537264AA}"/>
              </a:ext>
            </a:extLst>
          </p:cNvPr>
          <p:cNvSpPr txBox="1">
            <a:spLocks/>
          </p:cNvSpPr>
          <p:nvPr/>
        </p:nvSpPr>
        <p:spPr>
          <a:xfrm>
            <a:off x="5701297" y="695917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FFFFFF"/>
                </a:solidFill>
              </a:rPr>
              <a:t>A. </a:t>
            </a:r>
            <a:r>
              <a:rPr lang="en-US" sz="4800" b="1" dirty="0" err="1">
                <a:solidFill>
                  <a:srgbClr val="FFFFFF"/>
                </a:solidFill>
              </a:rPr>
              <a:t>Anninou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Groumpos</a:t>
            </a:r>
            <a:r>
              <a:rPr lang="en-US" sz="4800" b="1" dirty="0">
                <a:solidFill>
                  <a:srgbClr val="FFFFFF"/>
                </a:solidFill>
              </a:rPr>
              <a:t>, P. </a:t>
            </a:r>
            <a:r>
              <a:rPr lang="en-US" sz="4800" b="1" dirty="0" err="1">
                <a:solidFill>
                  <a:srgbClr val="FFFFFF"/>
                </a:solidFill>
              </a:rPr>
              <a:t>Poulios</a:t>
            </a:r>
            <a:r>
              <a:rPr lang="en-US" sz="4800" b="1" dirty="0">
                <a:solidFill>
                  <a:srgbClr val="FFFFFF"/>
                </a:solidFill>
              </a:rPr>
              <a:t>, I. </a:t>
            </a:r>
            <a:r>
              <a:rPr lang="en-US" sz="4800" b="1" dirty="0" err="1">
                <a:solidFill>
                  <a:srgbClr val="FFFFFF"/>
                </a:solidFill>
              </a:rPr>
              <a:t>Gkliatis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="" xmlns:a16="http://schemas.microsoft.com/office/drawing/2014/main" id="{0F5D8A71-2E7A-472B-A24B-EAE5E5052354}"/>
              </a:ext>
            </a:extLst>
          </p:cNvPr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dirty="0">
                <a:solidFill>
                  <a:srgbClr val="FFFFFF"/>
                </a:solidFill>
              </a:rPr>
              <a:t>Department of Electrical and Computer Engineering, University of Patras, Greece</a:t>
            </a:r>
          </a:p>
        </p:txBody>
      </p:sp>
      <p:pic>
        <p:nvPicPr>
          <p:cNvPr id="45" name="Εικόνα 44">
            <a:extLst>
              <a:ext uri="{FF2B5EF4-FFF2-40B4-BE49-F238E27FC236}">
                <a16:creationId xmlns="" xmlns:a16="http://schemas.microsoft.com/office/drawing/2014/main" id="{1B037340-06C8-4E34-A5CD-A8C6526AB53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96707" y="308977"/>
            <a:ext cx="1408079" cy="1676285"/>
          </a:xfrm>
          <a:prstGeom prst="rect">
            <a:avLst/>
          </a:prstGeom>
        </p:spPr>
      </p:pic>
      <p:sp>
        <p:nvSpPr>
          <p:cNvPr id="46" name="Text Placeholder 1">
            <a:extLst>
              <a:ext uri="{FF2B5EF4-FFF2-40B4-BE49-F238E27FC236}">
                <a16:creationId xmlns="" xmlns:a16="http://schemas.microsoft.com/office/drawing/2014/main" id="{3534A277-64F7-4ED0-8D20-3F5516A5C18C}"/>
              </a:ext>
            </a:extLst>
          </p:cNvPr>
          <p:cNvSpPr txBox="1">
            <a:spLocks/>
          </p:cNvSpPr>
          <p:nvPr/>
        </p:nvSpPr>
        <p:spPr>
          <a:xfrm>
            <a:off x="0" y="-1127300"/>
            <a:ext cx="34790742" cy="3309858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rgbClr val="FFFFFF"/>
                </a:solidFill>
              </a:rPr>
              <a:t>A New approach of Dynamic Fuzzy Cognitive Knowledge Networks in Modelling Diagnosing Process of Meniscus Injury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="" xmlns:a16="http://schemas.microsoft.com/office/drawing/2014/main" id="{CCFC4B21-F825-4489-BC14-921E85FE0281}"/>
              </a:ext>
            </a:extLst>
          </p:cNvPr>
          <p:cNvSpPr/>
          <p:nvPr/>
        </p:nvSpPr>
        <p:spPr>
          <a:xfrm>
            <a:off x="13832900" y="16054951"/>
            <a:ext cx="1026118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New simulations with more clinical data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Clinical use in real-time medical diagnosis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Integrated treatment proposal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Use of methodology in a wide range of applications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D51AA81-0B84-4044-AB6B-451CBEE41E73}"/>
              </a:ext>
            </a:extLst>
          </p:cNvPr>
          <p:cNvSpPr txBox="1"/>
          <p:nvPr/>
        </p:nvSpPr>
        <p:spPr>
          <a:xfrm>
            <a:off x="12959084" y="14294933"/>
            <a:ext cx="11350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  <a:latin typeface="Arial"/>
                <a:cs typeface="Arial"/>
              </a:rPr>
              <a:t>Future Research</a:t>
            </a:r>
          </a:p>
        </p:txBody>
      </p:sp>
      <p:sp>
        <p:nvSpPr>
          <p:cNvPr id="47" name="Text Box 1383">
            <a:extLst>
              <a:ext uri="{FF2B5EF4-FFF2-40B4-BE49-F238E27FC236}">
                <a16:creationId xmlns="" xmlns:a16="http://schemas.microsoft.com/office/drawing/2014/main" id="{38FBCD13-0C7C-4B36-BE59-4647FADFE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1832" y="8560574"/>
            <a:ext cx="9159341" cy="226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16 out of 17 patients suffered from meniscal tear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10 cases were positive to degenerative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 6 cases positive to acute injury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patient: full rehabilitation in degenerative injury after NSAIDs</a:t>
            </a:r>
          </a:p>
        </p:txBody>
      </p:sp>
      <p:sp>
        <p:nvSpPr>
          <p:cNvPr id="48" name="Text Box 1383">
            <a:extLst>
              <a:ext uri="{FF2B5EF4-FFF2-40B4-BE49-F238E27FC236}">
                <a16:creationId xmlns="" xmlns:a16="http://schemas.microsoft.com/office/drawing/2014/main" id="{8F7E16C1-ED3D-4108-84E5-475C1CD84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2" y="11122000"/>
            <a:ext cx="9509221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Dynamic Fuzzy Cognitive Knowledge Networks: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Same construction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Two Equations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States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Fuzzy Outputs</a:t>
            </a:r>
          </a:p>
        </p:txBody>
      </p:sp>
      <p:pic>
        <p:nvPicPr>
          <p:cNvPr id="49" name="Picture 3">
            <a:extLst>
              <a:ext uri="{FF2B5EF4-FFF2-40B4-BE49-F238E27FC236}">
                <a16:creationId xmlns="" xmlns:a16="http://schemas.microsoft.com/office/drawing/2014/main" id="{1400BDEC-09BC-4552-837A-6ADA47FDE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06339" y="12471973"/>
            <a:ext cx="338991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ounded Rectangle 39">
            <a:hlinkClick r:id="rId12" action="ppaction://hlinksldjump"/>
            <a:extLst>
              <a:ext uri="{FF2B5EF4-FFF2-40B4-BE49-F238E27FC236}">
                <a16:creationId xmlns="" xmlns:a16="http://schemas.microsoft.com/office/drawing/2014/main" id="{D439E5D6-DCC4-4442-9E05-72BABF0D97A0}"/>
              </a:ext>
            </a:extLst>
          </p:cNvPr>
          <p:cNvSpPr/>
          <p:nvPr/>
        </p:nvSpPr>
        <p:spPr>
          <a:xfrm>
            <a:off x="365255" y="15213403"/>
            <a:ext cx="9574213" cy="1144588"/>
          </a:xfrm>
          <a:prstGeom prst="roundRect">
            <a:avLst/>
          </a:prstGeom>
          <a:solidFill>
            <a:srgbClr val="2B3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srgbClr val="FFFFFF"/>
                </a:solidFill>
              </a:rPr>
              <a:t>Diagnosing Meniscus Injury</a:t>
            </a:r>
          </a:p>
        </p:txBody>
      </p:sp>
      <p:sp>
        <p:nvSpPr>
          <p:cNvPr id="51" name="Text Box 1383">
            <a:extLst>
              <a:ext uri="{FF2B5EF4-FFF2-40B4-BE49-F238E27FC236}">
                <a16:creationId xmlns="" xmlns:a16="http://schemas.microsoft.com/office/drawing/2014/main" id="{993A1485-BB67-41C9-8082-1E7265CBC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32" y="17366497"/>
            <a:ext cx="9159341" cy="183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US" sz="2800" dirty="0"/>
              <a:t>First Level: Meniscus Tear or not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Second Level: Acute or Degenerative Injury</a:t>
            </a:r>
          </a:p>
        </p:txBody>
      </p:sp>
      <p:sp>
        <p:nvSpPr>
          <p:cNvPr id="52" name="Text Box 1383">
            <a:extLst>
              <a:ext uri="{FF2B5EF4-FFF2-40B4-BE49-F238E27FC236}">
                <a16:creationId xmlns="" xmlns:a16="http://schemas.microsoft.com/office/drawing/2014/main" id="{E1559F10-86E3-4F78-A98D-84FB82531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1807" y="4784285"/>
            <a:ext cx="9388800" cy="269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New Input u-Treatment</a:t>
            </a:r>
            <a:r>
              <a:rPr lang="en-US" sz="2800" dirty="0">
                <a:sym typeface="Wingdings" panose="05000000000000000000" pitchFamily="2" charset="2"/>
              </a:rPr>
              <a:t> New states x, New Outputs y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x(k+1)=f[Ax(k)+Bu(k)]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 panose="05000000000000000000" pitchFamily="2" charset="2"/>
              </a:rPr>
              <a:t>y(k+1)=f(</a:t>
            </a:r>
            <a:r>
              <a:rPr lang="en-US" sz="2800" dirty="0" err="1">
                <a:sym typeface="Wingdings" panose="05000000000000000000" pitchFamily="2" charset="2"/>
              </a:rPr>
              <a:t>Cx</a:t>
            </a:r>
            <a:r>
              <a:rPr lang="en-US" sz="2800" dirty="0">
                <a:sym typeface="Wingdings" panose="05000000000000000000" pitchFamily="2" charset="2"/>
              </a:rPr>
              <a:t>(k+1)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Daily analgesics (NSAIDs) were administered for 6 weeks</a:t>
            </a:r>
            <a:endParaRPr lang="en-US" sz="2800" dirty="0">
              <a:sym typeface="Wingdings" panose="05000000000000000000" pitchFamily="2" charset="2"/>
            </a:endParaRPr>
          </a:p>
          <a:p>
            <a:pPr lvl="0"/>
            <a:endParaRPr lang="en-US" sz="2800" dirty="0"/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9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Present a novel approach of Fuzzy Cognitive Maps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Testing for accuracy in diagnosing knee injuries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New model is based on experts knowledge and experience</a:t>
            </a:r>
          </a:p>
          <a:p>
            <a:pPr algn="just">
              <a:buFont typeface="Arial" pitchFamily="34" charset="0"/>
              <a:buChar char="•"/>
            </a:pPr>
            <a:endParaRPr lang="el-GR" sz="2800" dirty="0"/>
          </a:p>
        </p:txBody>
      </p:sp>
    </p:spTree>
    <p:controls>
      <p:control spid="2067" name="TextBox1" r:id="rId2" imgW="9286920" imgH="2343240"/>
    </p:controls>
    <p:extLst>
      <p:ext uri="{BB962C8B-B14F-4D97-AF65-F5344CB8AC3E}">
        <p14:creationId xmlns="" xmlns:p14="http://schemas.microsoft.com/office/powerpoint/2010/main" val="1958631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3846</TotalTime>
  <Words>1913</Words>
  <Application>Microsoft Office PowerPoint</Application>
  <PresentationFormat>Προσαρμογή</PresentationFormat>
  <Paragraphs>366</Paragraphs>
  <Slides>6</Slides>
  <Notes>6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>EPosterBoards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Chang</dc:creator>
  <cp:lastModifiedBy>antigoni</cp:lastModifiedBy>
  <cp:revision>241</cp:revision>
  <dcterms:created xsi:type="dcterms:W3CDTF">2014-09-23T20:12:11Z</dcterms:created>
  <dcterms:modified xsi:type="dcterms:W3CDTF">2017-07-07T10:23:20Z</dcterms:modified>
</cp:coreProperties>
</file>