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7" r:id="rId7"/>
    <p:sldId id="268" r:id="rId8"/>
    <p:sldId id="269" r:id="rId9"/>
    <p:sldId id="265" r:id="rId10"/>
    <p:sldId id="260" r:id="rId11"/>
    <p:sldId id="266" r:id="rId12"/>
    <p:sldId id="262" r:id="rId13"/>
    <p:sldId id="261" r:id="rId14"/>
    <p:sldId id="264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E40-67CB-49D9-BF91-6B9DF68425DF}" type="datetimeFigureOut">
              <a:rPr lang="el-GR" smtClean="0"/>
              <a:pPr/>
              <a:t>19/3/2011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8782-455D-44BC-A3C3-747B042EA8F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253.JPG"/>
          <p:cNvPicPr>
            <a:picLocks noChangeAspect="1"/>
          </p:cNvPicPr>
          <p:nvPr/>
        </p:nvPicPr>
        <p:blipFill>
          <a:blip r:embed="rId2" cstate="print"/>
          <a:srcRect t="2532" b="5198"/>
          <a:stretch>
            <a:fillRect/>
          </a:stretch>
        </p:blipFill>
        <p:spPr>
          <a:xfrm>
            <a:off x="395536" y="953344"/>
            <a:ext cx="8532440" cy="59046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Συγχροσύστημα</a:t>
            </a:r>
            <a:r>
              <a:rPr lang="el-GR" dirty="0" smtClean="0"/>
              <a:t> εναλλασσομένου</a:t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4653136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Το ταχύμετρο </a:t>
            </a:r>
            <a:r>
              <a:rPr lang="el-GR" sz="2800" dirty="0" err="1" smtClean="0"/>
              <a:t>ε.ρ</a:t>
            </a:r>
            <a:r>
              <a:rPr lang="el-GR" sz="2800" dirty="0" smtClean="0"/>
              <a:t>. μοιάζει με τον διφασικό επαγωγικό κινητήρα, αλλά διεγείρεται στο άλλο τύλιγμα έχει τη συχνότητα της πηγής αναφοράς και πλάτος ανάλογο  της ταχύτητας του κινητήρα. </a:t>
            </a:r>
            <a:endParaRPr lang="el-GR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mso85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62" y="836712"/>
            <a:ext cx="904533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20688"/>
            <a:ext cx="4788024" cy="39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914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4581129"/>
            <a:ext cx="9143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Για </a:t>
            </a:r>
            <a:r>
              <a:rPr lang="el-GR" sz="2800" dirty="0"/>
              <a:t>τον υπολογισμό της  διαφοράς της γωνιακής θέσης των δύο αξόνων (εισόδου και εξόδου ) χρησιμοποιούμε </a:t>
            </a:r>
            <a:r>
              <a:rPr lang="el-GR" sz="2800" dirty="0" err="1"/>
              <a:t>συγχρομετασχηματιστή</a:t>
            </a:r>
            <a:r>
              <a:rPr lang="el-GR" sz="2800" dirty="0"/>
              <a:t>. </a:t>
            </a:r>
            <a:r>
              <a:rPr lang="el-GR" sz="2800" dirty="0" smtClean="0"/>
              <a:t> </a:t>
            </a:r>
            <a:endParaRPr lang="el-GR" sz="2800" dirty="0"/>
          </a:p>
          <a:p>
            <a:r>
              <a:rPr lang="en-US" sz="2800" dirty="0" err="1" smtClean="0"/>
              <a:t>e</a:t>
            </a:r>
            <a:r>
              <a:rPr lang="en-US" sz="2800" baseline="-25000" dirty="0" err="1" smtClean="0"/>
              <a:t>out</a:t>
            </a:r>
            <a:r>
              <a:rPr lang="en-US" sz="2800" dirty="0"/>
              <a:t>=(</a:t>
            </a:r>
            <a:r>
              <a:rPr lang="en-US" sz="2800" dirty="0" err="1"/>
              <a:t>E</a:t>
            </a:r>
            <a:r>
              <a:rPr lang="en-US" sz="2800" baseline="-25000" dirty="0" err="1"/>
              <a:t>m</a:t>
            </a:r>
            <a:r>
              <a:rPr lang="en-US" sz="2800" dirty="0" err="1"/>
              <a:t>cos</a:t>
            </a:r>
            <a:r>
              <a:rPr lang="el-GR" sz="2800" dirty="0"/>
              <a:t>θ)</a:t>
            </a:r>
            <a:r>
              <a:rPr lang="en-US" sz="2800" dirty="0"/>
              <a:t>sin</a:t>
            </a:r>
            <a:r>
              <a:rPr lang="el-GR" sz="2800" dirty="0"/>
              <a:t>ω</a:t>
            </a:r>
            <a:r>
              <a:rPr lang="en-US" sz="2800" dirty="0"/>
              <a:t>t </a:t>
            </a:r>
            <a:r>
              <a:rPr lang="el-GR" sz="2800" dirty="0" smtClean="0"/>
              <a:t>,  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m</a:t>
            </a:r>
            <a:r>
              <a:rPr lang="el-GR" sz="2800" dirty="0" smtClean="0"/>
              <a:t> </a:t>
            </a:r>
            <a:r>
              <a:rPr lang="el-GR" sz="2800" dirty="0"/>
              <a:t>το μέγιστο </a:t>
            </a:r>
            <a:r>
              <a:rPr lang="el-GR" sz="2800" dirty="0" smtClean="0"/>
              <a:t>πλάτος,</a:t>
            </a:r>
          </a:p>
          <a:p>
            <a:r>
              <a:rPr lang="el-GR" sz="2800" dirty="0"/>
              <a:t>	</a:t>
            </a:r>
            <a:r>
              <a:rPr lang="el-GR" sz="2800" dirty="0" smtClean="0"/>
              <a:t>		     θ  </a:t>
            </a:r>
            <a:r>
              <a:rPr lang="el-GR" sz="2800" dirty="0"/>
              <a:t>την γωνιακή </a:t>
            </a:r>
            <a:r>
              <a:rPr lang="el-GR" sz="2800" dirty="0" smtClean="0"/>
              <a:t>θέση</a:t>
            </a:r>
            <a:endParaRPr lang="el-G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572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6021288"/>
            <a:ext cx="722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Δομικό διάγραμμα κλειστού συστήματος ελέγχου θέσης</a:t>
            </a:r>
            <a:endParaRPr lang="el-G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so42B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44028" y="-655796"/>
            <a:ext cx="5976664" cy="80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7352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2800" dirty="0" smtClean="0"/>
              <a:t>       .  </a:t>
            </a:r>
            <a:r>
              <a:rPr lang="el-GR" sz="2800" dirty="0" smtClean="0"/>
              <a:t>Ο </a:t>
            </a:r>
            <a:r>
              <a:rPr lang="el-GR" sz="2800" dirty="0" err="1"/>
              <a:t>σερβοκινητήρας</a:t>
            </a:r>
            <a:r>
              <a:rPr lang="el-GR" sz="2800" dirty="0"/>
              <a:t> </a:t>
            </a:r>
            <a:r>
              <a:rPr lang="el-GR" sz="2800" dirty="0" smtClean="0"/>
              <a:t>προσδίδει </a:t>
            </a:r>
            <a:r>
              <a:rPr lang="el-GR" sz="2800" dirty="0"/>
              <a:t>μεγάλη ροπή στο </a:t>
            </a:r>
            <a:r>
              <a:rPr lang="el-GR" sz="2800" dirty="0" smtClean="0"/>
              <a:t>φορτίο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.   E</a:t>
            </a:r>
            <a:r>
              <a:rPr lang="el-GR" sz="2800" dirty="0" smtClean="0"/>
              <a:t>χει πολύ μικρή ροπή αδράνειας</a:t>
            </a:r>
            <a:r>
              <a:rPr lang="en-US" sz="2800" dirty="0" smtClean="0"/>
              <a:t>.</a:t>
            </a:r>
            <a:r>
              <a:rPr lang="el-GR" sz="2800" dirty="0" smtClean="0"/>
              <a:t> </a:t>
            </a:r>
            <a:r>
              <a:rPr lang="el-GR" sz="2800" dirty="0"/>
              <a:t>	</a:t>
            </a:r>
            <a:br>
              <a:rPr lang="el-GR" sz="2800" dirty="0"/>
            </a:br>
            <a:r>
              <a:rPr lang="en-US" sz="2800" dirty="0" smtClean="0"/>
              <a:t>.   </a:t>
            </a:r>
            <a:r>
              <a:rPr lang="el-GR" sz="2800" dirty="0" smtClean="0"/>
              <a:t>Στους </a:t>
            </a:r>
            <a:r>
              <a:rPr lang="el-GR" sz="2800" dirty="0"/>
              <a:t>σερβομηχανισμούς Εναλλασσόμενου Ρεύματος </a:t>
            </a:r>
            <a:r>
              <a:rPr lang="en-US" sz="2800" dirty="0" smtClean="0"/>
              <a:t>   	</a:t>
            </a:r>
            <a:r>
              <a:rPr lang="el-GR" sz="2800" dirty="0" smtClean="0"/>
              <a:t>χρησιμοποιείται ο </a:t>
            </a:r>
            <a:r>
              <a:rPr lang="el-GR" sz="2800" dirty="0"/>
              <a:t>επαγωγικός κινητήρας δυο φάσεων </a:t>
            </a:r>
            <a:r>
              <a:rPr lang="en-US" sz="2800" dirty="0" smtClean="0"/>
              <a:t>	</a:t>
            </a:r>
            <a:r>
              <a:rPr lang="el-GR" sz="2800" dirty="0" smtClean="0"/>
              <a:t>και </a:t>
            </a:r>
            <a:r>
              <a:rPr lang="el-GR" sz="2800" dirty="0"/>
              <a:t>έχει ουσιαστικά δύο τυλίγματα. </a:t>
            </a:r>
            <a:br>
              <a:rPr lang="el-GR" sz="2800" dirty="0"/>
            </a:br>
            <a:r>
              <a:rPr lang="en-US" sz="2800" dirty="0" smtClean="0"/>
              <a:t>.   </a:t>
            </a:r>
            <a:r>
              <a:rPr lang="el-GR" sz="2800" dirty="0" smtClean="0"/>
              <a:t>Ο </a:t>
            </a:r>
            <a:r>
              <a:rPr lang="el-GR" sz="2800" dirty="0"/>
              <a:t>κινητήρας αυτός έχει μικρή διάμετρο σε σχέση με το  </a:t>
            </a:r>
            <a:r>
              <a:rPr lang="en-US" sz="2800" dirty="0" smtClean="0"/>
              <a:t>	</a:t>
            </a:r>
            <a:r>
              <a:rPr lang="el-GR" sz="2800" dirty="0" smtClean="0"/>
              <a:t>μήκος </a:t>
            </a:r>
            <a:r>
              <a:rPr lang="el-GR" sz="2800" dirty="0"/>
              <a:t>του ώστε να έχει μικρή ροπή αδράνειας και να </a:t>
            </a:r>
            <a:r>
              <a:rPr lang="en-US" sz="2800" dirty="0" smtClean="0"/>
              <a:t>	</a:t>
            </a:r>
            <a:r>
              <a:rPr lang="el-GR" sz="2800" dirty="0" smtClean="0"/>
              <a:t>προσφέρει </a:t>
            </a:r>
            <a:r>
              <a:rPr lang="el-GR" sz="2800" dirty="0"/>
              <a:t>έτσι στο φορτίο ικανοποιητική επιτάχυνση.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.   </a:t>
            </a:r>
            <a:r>
              <a:rPr lang="el-GR" sz="2800" dirty="0" smtClean="0"/>
              <a:t>Ο </a:t>
            </a:r>
            <a:r>
              <a:rPr lang="el-GR" sz="2800" dirty="0"/>
              <a:t>διφασικός επαγωγικός κινητήρας ανταποκρίνεται </a:t>
            </a:r>
            <a:r>
              <a:rPr lang="en-US" sz="2800" dirty="0" smtClean="0"/>
              <a:t>	</a:t>
            </a:r>
            <a:r>
              <a:rPr lang="el-GR" sz="2800" dirty="0" smtClean="0"/>
              <a:t>αμέσως </a:t>
            </a:r>
            <a:r>
              <a:rPr lang="el-GR" sz="2800" dirty="0"/>
              <a:t>και είναι πολύ αξιόπιστος</a:t>
            </a:r>
            <a:r>
              <a:rPr lang="el-GR" sz="2800" dirty="0" smtClean="0"/>
              <a:t>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.</a:t>
            </a:r>
            <a:r>
              <a:rPr lang="el-GR" sz="2800" dirty="0"/>
              <a:t> </a:t>
            </a:r>
            <a:r>
              <a:rPr lang="en-US" sz="2800" dirty="0" smtClean="0"/>
              <a:t>  </a:t>
            </a:r>
            <a:r>
              <a:rPr lang="el-GR" sz="2800" dirty="0" smtClean="0"/>
              <a:t>Ο </a:t>
            </a:r>
            <a:r>
              <a:rPr lang="el-GR" sz="2800" dirty="0" err="1"/>
              <a:t>στάτορας</a:t>
            </a:r>
            <a:r>
              <a:rPr lang="el-GR" sz="2800" dirty="0"/>
              <a:t> του διφασικού κινητήρα αποτελείται από </a:t>
            </a:r>
            <a:r>
              <a:rPr lang="en-US" sz="2800" dirty="0" smtClean="0"/>
              <a:t>	</a:t>
            </a:r>
            <a:r>
              <a:rPr lang="el-GR" sz="2800" dirty="0" smtClean="0"/>
              <a:t>δύο </a:t>
            </a:r>
            <a:r>
              <a:rPr lang="el-GR" sz="2800" dirty="0"/>
              <a:t>τυλίγματα (κάθετα μεταξύ τους).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.</a:t>
            </a:r>
            <a:r>
              <a:rPr lang="el-GR" sz="2800" dirty="0"/>
              <a:t> </a:t>
            </a:r>
            <a:r>
              <a:rPr lang="en-US" sz="2800" dirty="0" smtClean="0"/>
              <a:t>  </a:t>
            </a:r>
            <a:r>
              <a:rPr lang="el-GR" sz="2800" dirty="0" smtClean="0"/>
              <a:t>Η </a:t>
            </a:r>
            <a:r>
              <a:rPr lang="el-GR" sz="2800" dirty="0"/>
              <a:t>ταχύτητα του διφασικού κινητήρα είναι </a:t>
            </a:r>
            <a:r>
              <a:rPr lang="el-GR" sz="2800" dirty="0" err="1"/>
              <a:t>κατάτι</a:t>
            </a:r>
            <a:r>
              <a:rPr lang="el-GR" sz="2800" dirty="0"/>
              <a:t> </a:t>
            </a:r>
            <a:r>
              <a:rPr lang="en-US" sz="2800" dirty="0" smtClean="0"/>
              <a:t>	</a:t>
            </a:r>
            <a:r>
              <a:rPr lang="el-GR" sz="2800" dirty="0" smtClean="0"/>
              <a:t>μικρότερη </a:t>
            </a:r>
            <a:r>
              <a:rPr lang="el-GR" sz="2800" dirty="0"/>
              <a:t>της σύγχρονης ταχύτητας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sz="3100" dirty="0" smtClean="0"/>
              <a:t>Ο κινητήρας αναπτύσσει στον άξονα του ροπή ανάλογη με το πλάτος της εφαρμοσμένης τάσης στο τύλιγμα ελέγχου.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sz="3100" dirty="0" smtClean="0"/>
              <a:t>Η πολικότητα της τάσης ελέγχου καθορίζει και την φορά περιστροφής ( φορά της ροπής αλλάζει όταν η φάση της τάσης ελέγχου αλλάζει κατά 180</a:t>
            </a:r>
            <a:r>
              <a:rPr lang="el-GR" sz="3100" baseline="30000" dirty="0" smtClean="0"/>
              <a:t>0</a:t>
            </a:r>
            <a:r>
              <a:rPr lang="el-GR" sz="3100" dirty="0" smtClean="0"/>
              <a:t>).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sz="3100" dirty="0" smtClean="0"/>
              <a:t>Θα πρέπει να τονισθεί ότι η ροπή έχει συνιστώσα σταθερής φοράς, αν και όλα τα σήματα  στο σερβομηχανισμό  είναι εναλλασσόμενα.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sz="3100" dirty="0" smtClean="0"/>
              <a:t>Για συγκεκριμένο σήμα  ελέγχου  η ροπή ελαττώνεται με την αύξηση της ταχύτητας, όπως φαίνεται και στο σχήμα της καμπύλης Ροπής –Τάσης Ελέγχου.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734965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0"/>
            <a:ext cx="8496944" cy="27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2800" dirty="0" smtClean="0"/>
              <a:t>Επειδή η τάση αναφοράς είναι σταθερή, η ροπή στρέψης Τ και η  γωνιακή ταχύτητα ω είναι συναρτήσεις της τάσης ελέγχου </a:t>
            </a:r>
            <a:r>
              <a:rPr lang="el-GR" sz="2800" dirty="0" err="1" smtClean="0"/>
              <a:t>Εc</a:t>
            </a:r>
            <a:r>
              <a:rPr lang="el-GR" sz="2800" dirty="0" smtClean="0"/>
              <a:t>(</a:t>
            </a:r>
            <a:r>
              <a:rPr lang="en-US" sz="2800" dirty="0" smtClean="0"/>
              <a:t>t</a:t>
            </a:r>
            <a:r>
              <a:rPr lang="el-GR" sz="2800" dirty="0" smtClean="0"/>
              <a:t>). </a:t>
            </a:r>
            <a:r>
              <a:rPr lang="en-US" sz="2800" dirty="0" smtClean="0"/>
              <a:t>H</a:t>
            </a:r>
            <a:r>
              <a:rPr lang="el-GR" sz="2800" dirty="0" smtClean="0"/>
              <a:t>   παραγόμενη ροπή Τ είναι συνάρτηση της τάσης ελέγχου και της γωνιακής ταχύτητας, έχουμε δηλαδή Τ=Τ(</a:t>
            </a:r>
            <a:r>
              <a:rPr lang="el-GR" sz="2800" dirty="0" err="1" smtClean="0"/>
              <a:t>Εc,ω</a:t>
            </a:r>
            <a:r>
              <a:rPr lang="el-GR" sz="2800" dirty="0" smtClean="0"/>
              <a:t>).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95536" y="2276872"/>
          <a:ext cx="4235450" cy="936625"/>
        </p:xfrm>
        <a:graphic>
          <a:graphicData uri="http://schemas.openxmlformats.org/presentationml/2006/ole">
            <p:oleObj spid="_x0000_s15363" name="Equation" r:id="rId4" imgW="2540000" imgH="558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Πρέπει να σημειωθεί ότι η ροπή ελαττώνεται όταν η διαφορά φάσεως μεταξύ της τάσεως ελέγχου και της πηγής αναφοράς αποκλίνει των 90</a:t>
            </a:r>
            <a:r>
              <a:rPr lang="el-GR" sz="2800" baseline="30000" dirty="0"/>
              <a:t>0</a:t>
            </a:r>
            <a:r>
              <a:rPr lang="el-GR" sz="2800" dirty="0"/>
              <a:t> και γίνεται μηδέν όταν η διαφορά φάσεως γίνει 0</a:t>
            </a:r>
            <a:r>
              <a:rPr lang="el-GR" sz="2800" baseline="30000" dirty="0"/>
              <a:t>0</a:t>
            </a:r>
            <a:r>
              <a:rPr lang="el-GR" sz="2800" dirty="0"/>
              <a:t> η 180</a:t>
            </a:r>
            <a:r>
              <a:rPr lang="el-GR" sz="2800" baseline="30000" dirty="0"/>
              <a:t>0</a:t>
            </a:r>
            <a:r>
              <a:rPr lang="el-GR" sz="2800" dirty="0"/>
              <a:t> .</a:t>
            </a:r>
          </a:p>
        </p:txBody>
      </p:sp>
      <p:pic>
        <p:nvPicPr>
          <p:cNvPr id="16388" name="Picture 4" descr="mso9703F"/>
          <p:cNvPicPr>
            <a:picLocks noChangeAspect="1" noChangeArrowheads="1"/>
          </p:cNvPicPr>
          <p:nvPr/>
        </p:nvPicPr>
        <p:blipFill>
          <a:blip r:embed="rId2" cstate="print"/>
          <a:srcRect l="20370" t="8112" r="12963" b="12393"/>
          <a:stretch>
            <a:fillRect/>
          </a:stretch>
        </p:blipFill>
        <p:spPr bwMode="auto">
          <a:xfrm>
            <a:off x="6012160" y="188640"/>
            <a:ext cx="2664296" cy="274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859306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3528" y="4001581"/>
            <a:ext cx="79208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Picture 6" descr="Induction-motor-3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73016"/>
            <a:ext cx="28575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962213" cy="4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20744" cy="450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r="46761"/>
          <a:stretch>
            <a:fillRect/>
          </a:stretch>
        </p:blipFill>
        <p:spPr bwMode="auto">
          <a:xfrm>
            <a:off x="323528" y="908720"/>
            <a:ext cx="5400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soCDC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344816" cy="52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157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Συγχροσύστημα εναλλασσομένου </vt:lpstr>
      <vt:lpstr>       .  Ο σερβοκινητήρας προσδίδει μεγάλη ροπή στο φορτίο. .   Eχει πολύ μικρή ροπή αδράνειας.   .   Στους σερβομηχανισμούς Εναλλασσόμενου Ρεύματος     χρησιμοποιείται ο επαγωγικός κινητήρας δυο φάσεων  και έχει ουσιαστικά δύο τυλίγματα.  .   Ο κινητήρας αυτός έχει μικρή διάμετρο σε σχέση με το   μήκος του ώστε να έχει μικρή ροπή αδράνειας και να  προσφέρει έτσι στο φορτίο ικανοποιητική επιτάχυνση.  .   Ο διφασικός επαγωγικός κινητήρας ανταποκρίνεται  αμέσως και είναι πολύ αξιόπιστος. .   Ο στάτορας του διφασικού κινητήρα αποτελείται από  δύο τυλίγματα (κάθετα μεταξύ τους).  .   Η ταχύτητα του διφασικού κινητήρα είναι κατάτι  μικρότερη της σύγχρονης ταχύτητας </vt:lpstr>
      <vt:lpstr>        Ο κινητήρας αναπτύσσει στον άξονα του ροπή ανάλογη με το πλάτος της εφαρμοσμένης τάσης στο τύλιγμα ελέγχου.  Η πολικότητα της τάσης ελέγχου καθορίζει και την φορά περιστροφής ( φορά της ροπής αλλάζει όταν η φάση της τάσης ελέγχου αλλάζει κατά 1800).  Θα πρέπει να τονισθεί ότι η ροπή έχει συνιστώσα σταθερής φοράς, αν και όλα τα σήματα  στο σερβομηχανισμό  είναι εναλλασσόμενα.  Για συγκεκριμένο σήμα  ελέγχου  η ροπή ελαττώνεται με την αύξηση της ταχύτητας, όπως φαίνεται και στο σχήμα της καμπύλης Ροπής –Τάσης Ελέγχου.   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.  Ο σερβοκινητήρας προσδίδει μεγάλη ροπή στο φορτίο. .   Eχει πολύ μικρή ροπή αδράνειας.   .   Στους σερβομηχανισμούς Εναλλασσόμενου Ρεύματος     χρησιμοποιείται ο επαγωγικός κινητήρας δυο φάσεων  και έχει ουσιαστικά δύο τυλίγματα.  .   Ο κινητήρας αυτός έχει μικρή διάμετρο σε σχέση με το   μήκος του ώστε να έχει μικρή ροπή αδράνειας και να  προσφέρει έτσι στο φορτίο ικανοποιητική επιτάχυνση.  .   Ο διφασικός επαγωγικός κινητήρας ανταποκρίνεται  αμέσως και είναι πολύ αξιόπιστος. .   Ο στάτορας του διφασικού κινητήρα αποτελείται από  δύο τυλίγματα (κάθετα μεταξύ τους).  .   Η ταχύτητα του διφασικού κινητήρα είναι κατάτι  μικρότερη της σύγχρονης ταχύτητας </dc:title>
  <dc:creator>pimenide</dc:creator>
  <cp:lastModifiedBy>pimenide</cp:lastModifiedBy>
  <cp:revision>12</cp:revision>
  <dcterms:created xsi:type="dcterms:W3CDTF">2011-03-18T22:09:27Z</dcterms:created>
  <dcterms:modified xsi:type="dcterms:W3CDTF">2011-03-19T11:20:23Z</dcterms:modified>
</cp:coreProperties>
</file>