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7" r:id="rId1"/>
  </p:sldMasterIdLst>
  <p:notesMasterIdLst>
    <p:notesMasterId r:id="rId64"/>
  </p:notesMasterIdLst>
  <p:handoutMasterIdLst>
    <p:handoutMasterId r:id="rId65"/>
  </p:handoutMasterIdLst>
  <p:sldIdLst>
    <p:sldId id="287" r:id="rId2"/>
    <p:sldId id="460" r:id="rId3"/>
    <p:sldId id="505" r:id="rId4"/>
    <p:sldId id="480" r:id="rId5"/>
    <p:sldId id="412" r:id="rId6"/>
    <p:sldId id="413" r:id="rId7"/>
    <p:sldId id="461" r:id="rId8"/>
    <p:sldId id="415" r:id="rId9"/>
    <p:sldId id="417" r:id="rId10"/>
    <p:sldId id="419" r:id="rId11"/>
    <p:sldId id="482" r:id="rId12"/>
    <p:sldId id="484" r:id="rId13"/>
    <p:sldId id="483" r:id="rId14"/>
    <p:sldId id="424" r:id="rId15"/>
    <p:sldId id="492" r:id="rId16"/>
    <p:sldId id="502" r:id="rId17"/>
    <p:sldId id="462" r:id="rId18"/>
    <p:sldId id="427" r:id="rId19"/>
    <p:sldId id="428" r:id="rId20"/>
    <p:sldId id="498" r:id="rId21"/>
    <p:sldId id="429" r:id="rId22"/>
    <p:sldId id="472" r:id="rId23"/>
    <p:sldId id="467" r:id="rId24"/>
    <p:sldId id="468" r:id="rId25"/>
    <p:sldId id="464" r:id="rId26"/>
    <p:sldId id="430" r:id="rId27"/>
    <p:sldId id="432" r:id="rId28"/>
    <p:sldId id="499" r:id="rId29"/>
    <p:sldId id="500" r:id="rId30"/>
    <p:sldId id="523" r:id="rId31"/>
    <p:sldId id="435" r:id="rId32"/>
    <p:sldId id="469" r:id="rId33"/>
    <p:sldId id="437" r:id="rId34"/>
    <p:sldId id="438" r:id="rId35"/>
    <p:sldId id="493" r:id="rId36"/>
    <p:sldId id="470" r:id="rId37"/>
    <p:sldId id="440" r:id="rId38"/>
    <p:sldId id="485" r:id="rId39"/>
    <p:sldId id="442" r:id="rId40"/>
    <p:sldId id="487" r:id="rId41"/>
    <p:sldId id="486" r:id="rId42"/>
    <p:sldId id="471" r:id="rId43"/>
    <p:sldId id="445" r:id="rId44"/>
    <p:sldId id="473" r:id="rId45"/>
    <p:sldId id="511" r:id="rId46"/>
    <p:sldId id="510" r:id="rId47"/>
    <p:sldId id="512" r:id="rId48"/>
    <p:sldId id="506" r:id="rId49"/>
    <p:sldId id="494" r:id="rId50"/>
    <p:sldId id="495" r:id="rId51"/>
    <p:sldId id="497" r:id="rId52"/>
    <p:sldId id="509" r:id="rId53"/>
    <p:sldId id="508" r:id="rId54"/>
    <p:sldId id="491" r:id="rId55"/>
    <p:sldId id="519" r:id="rId56"/>
    <p:sldId id="513" r:id="rId57"/>
    <p:sldId id="518" r:id="rId58"/>
    <p:sldId id="514" r:id="rId59"/>
    <p:sldId id="522" r:id="rId60"/>
    <p:sldId id="515" r:id="rId61"/>
    <p:sldId id="501" r:id="rId62"/>
    <p:sldId id="477" r:id="rId63"/>
  </p:sldIdLst>
  <p:sldSz cx="9144000" cy="6858000" type="screen4x3"/>
  <p:notesSz cx="6669088" cy="9926638"/>
  <p:defaultTextStyle>
    <a:defPPr>
      <a:defRPr lang="el-G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9IdvL2f0QHtRkhOjtkFYkQ==" hashData="MFYH5Jo+JTd5VbeE0A6CugIL/t6EV0yr1jBFL9iVTZu82WLSrVWo43Q2UZp1OhXsLbfU3QLF0R8naktmvydb+g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990000"/>
    <a:srgbClr val="008080"/>
    <a:srgbClr val="000066"/>
    <a:srgbClr val="000000"/>
    <a:srgbClr val="FF9900"/>
    <a:srgbClr val="FFFF0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595" autoAdjust="0"/>
  </p:normalViewPr>
  <p:slideViewPr>
    <p:cSldViewPr>
      <p:cViewPr varScale="1">
        <p:scale>
          <a:sx n="130" d="100"/>
          <a:sy n="130" d="100"/>
        </p:scale>
        <p:origin x="4037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1454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0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eodoridis Georgios" userId="fc10acf4-7f06-4378-8de5-e69c7f3a77f8" providerId="ADAL" clId="{CD23E08A-42C4-45F7-988E-D9525A669BDF}"/>
    <pc:docChg chg="modSld">
      <pc:chgData name="Theodoridis Georgios" userId="fc10acf4-7f06-4378-8de5-e69c7f3a77f8" providerId="ADAL" clId="{CD23E08A-42C4-45F7-988E-D9525A669BDF}" dt="2026-03-13T14:07:05.319" v="1"/>
      <pc:docMkLst>
        <pc:docMk/>
      </pc:docMkLst>
      <pc:sldChg chg="addSp delSp modSp modAnim">
        <pc:chgData name="Theodoridis Georgios" userId="fc10acf4-7f06-4378-8de5-e69c7f3a77f8" providerId="ADAL" clId="{CD23E08A-42C4-45F7-988E-D9525A669BDF}" dt="2026-03-13T14:07:05.319" v="1"/>
        <pc:sldMkLst>
          <pc:docMk/>
          <pc:sldMk cId="0" sldId="515"/>
        </pc:sldMkLst>
        <pc:spChg chg="add del mod">
          <ac:chgData name="Theodoridis Georgios" userId="fc10acf4-7f06-4378-8de5-e69c7f3a77f8" providerId="ADAL" clId="{CD23E08A-42C4-45F7-988E-D9525A669BDF}" dt="2026-03-13T14:07:05.319" v="1"/>
          <ac:spMkLst>
            <pc:docMk/>
            <pc:sldMk cId="0" sldId="515"/>
            <ac:spMk id="2" creationId="{196AB86C-F932-D2CC-8355-79ED75726728}"/>
          </ac:spMkLst>
        </pc:spChg>
        <pc:picChg chg="del">
          <ac:chgData name="Theodoridis Georgios" userId="fc10acf4-7f06-4378-8de5-e69c7f3a77f8" providerId="ADAL" clId="{CD23E08A-42C4-45F7-988E-D9525A669BDF}" dt="2026-03-13T14:07:00.157" v="0" actId="478"/>
          <ac:picMkLst>
            <pc:docMk/>
            <pc:sldMk cId="0" sldId="515"/>
            <ac:picMk id="9" creationId="{5263FBD9-A930-D9CA-4E3D-440C36BD2F03}"/>
          </ac:picMkLst>
        </pc:picChg>
        <pc:picChg chg="add mod">
          <ac:chgData name="Theodoridis Georgios" userId="fc10acf4-7f06-4378-8de5-e69c7f3a77f8" providerId="ADAL" clId="{CD23E08A-42C4-45F7-988E-D9525A669BDF}" dt="2026-03-13T14:07:05.319" v="1"/>
          <ac:picMkLst>
            <pc:docMk/>
            <pc:sldMk cId="0" sldId="515"/>
            <ac:picMk id="1026" creationId="{F4485036-92AB-F3EA-80C8-868743F8E600}"/>
          </ac:picMkLst>
        </pc:picChg>
      </pc:sldChg>
    </pc:docChg>
  </pc:docChgLst>
  <pc:docChgLst>
    <pc:chgData name="Theodoridis Georgios" userId="fc10acf4-7f06-4378-8de5-e69c7f3a77f8" providerId="ADAL" clId="{14177C44-F64A-48CB-A8B9-0081EC131D7F}"/>
    <pc:docChg chg="modSld">
      <pc:chgData name="Theodoridis Georgios" userId="fc10acf4-7f06-4378-8de5-e69c7f3a77f8" providerId="ADAL" clId="{14177C44-F64A-48CB-A8B9-0081EC131D7F}" dt="2026-02-19T14:58:16.215" v="0" actId="20577"/>
      <pc:docMkLst>
        <pc:docMk/>
      </pc:docMkLst>
      <pc:sldChg chg="modSp">
        <pc:chgData name="Theodoridis Georgios" userId="fc10acf4-7f06-4378-8de5-e69c7f3a77f8" providerId="ADAL" clId="{14177C44-F64A-48CB-A8B9-0081EC131D7F}" dt="2026-02-19T14:58:16.215" v="0" actId="20577"/>
        <pc:sldMkLst>
          <pc:docMk/>
          <pc:sldMk cId="0" sldId="510"/>
        </pc:sldMkLst>
        <pc:spChg chg="mod">
          <ac:chgData name="Theodoridis Georgios" userId="fc10acf4-7f06-4378-8de5-e69c7f3a77f8" providerId="ADAL" clId="{14177C44-F64A-48CB-A8B9-0081EC131D7F}" dt="2026-02-19T14:58:16.215" v="0" actId="20577"/>
          <ac:spMkLst>
            <pc:docMk/>
            <pc:sldMk cId="0" sldId="510"/>
            <ac:spMk id="599043" creationId="{3AE1656D-21EA-5FB0-1FC6-D6FB9D33988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00B809EB-4AC5-EE18-261B-E61A3B4E722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179203" name="Rectangle 3">
            <a:extLst>
              <a:ext uri="{FF2B5EF4-FFF2-40B4-BE49-F238E27FC236}">
                <a16:creationId xmlns:a16="http://schemas.microsoft.com/office/drawing/2014/main" id="{D55A6E67-140F-B22C-AF23-A6D321654B7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8925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179204" name="Rectangle 4">
            <a:extLst>
              <a:ext uri="{FF2B5EF4-FFF2-40B4-BE49-F238E27FC236}">
                <a16:creationId xmlns:a16="http://schemas.microsoft.com/office/drawing/2014/main" id="{588020C2-26F5-CD35-8360-95FD4A1FCFC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889250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179205" name="Rectangle 5">
            <a:extLst>
              <a:ext uri="{FF2B5EF4-FFF2-40B4-BE49-F238E27FC236}">
                <a16:creationId xmlns:a16="http://schemas.microsoft.com/office/drawing/2014/main" id="{0C3C5775-C52C-362D-EAFB-0F9AFB0F959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7DC4C02-A9FF-49FB-8F78-D8E19145CA80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25CFEFDF-2F69-A9D4-43DC-361D919E824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9766DD40-19A7-FBB9-C129-7EA4921A336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8925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3723ACE4-ED18-316D-EC8F-7AEE2491AB3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2488" y="744538"/>
            <a:ext cx="4964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7525" name="Rectangle 5">
            <a:extLst>
              <a:ext uri="{FF2B5EF4-FFF2-40B4-BE49-F238E27FC236}">
                <a16:creationId xmlns:a16="http://schemas.microsoft.com/office/drawing/2014/main" id="{1CD6FB0C-42A4-34C7-B242-36C2E169FF9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4875"/>
            <a:ext cx="5335588" cy="4467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noProof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altLang="el-GR" noProof="0"/>
              <a:t>Δεύτερου επιπέδου</a:t>
            </a:r>
          </a:p>
          <a:p>
            <a:pPr lvl="2"/>
            <a:r>
              <a:rPr lang="el-GR" altLang="el-GR" noProof="0"/>
              <a:t>Τρίτου επιπέδου</a:t>
            </a:r>
          </a:p>
          <a:p>
            <a:pPr lvl="3"/>
            <a:r>
              <a:rPr lang="el-GR" altLang="el-GR" noProof="0"/>
              <a:t>Τέταρτου επιπέδου</a:t>
            </a:r>
          </a:p>
          <a:p>
            <a:pPr lvl="4"/>
            <a:r>
              <a:rPr lang="el-GR" altLang="el-GR" noProof="0"/>
              <a:t>Πέμπτου επιπέδου</a:t>
            </a:r>
          </a:p>
        </p:txBody>
      </p:sp>
      <p:sp>
        <p:nvSpPr>
          <p:cNvPr id="107526" name="Rectangle 6">
            <a:extLst>
              <a:ext uri="{FF2B5EF4-FFF2-40B4-BE49-F238E27FC236}">
                <a16:creationId xmlns:a16="http://schemas.microsoft.com/office/drawing/2014/main" id="{9537E0D2-8542-D433-EA35-B57476B7A4A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889250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107527" name="Rectangle 7">
            <a:extLst>
              <a:ext uri="{FF2B5EF4-FFF2-40B4-BE49-F238E27FC236}">
                <a16:creationId xmlns:a16="http://schemas.microsoft.com/office/drawing/2014/main" id="{DEC971D3-1453-8C0E-B089-2947C29D1A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7D0F9CA-B96B-4DA0-8016-C58099CFBE97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26504708-595A-8EDD-EA46-3BE07A68EF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D6F92222-5821-1852-A103-D13464C209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6F7C967D-CC78-E4C4-7AF9-2BD991A7DC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53583E4-C0A8-43BD-A02F-D75C86AA1B83}" type="slidenum">
              <a:rPr lang="el-GR" altLang="el-GR" sz="1200" smtClean="0"/>
              <a:pPr/>
              <a:t>19</a:t>
            </a:fld>
            <a:endParaRPr lang="el-GR" altLang="el-GR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C5FBDBD5-CF7F-DF24-5F5C-7B2C8CB235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9DC872B8-6CC8-6E1C-0F27-2AE11D8291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6FE96065-C6E1-E76E-F20F-4BAA414108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8435720-EC17-4905-B6BD-25675FF3D5DE}" type="slidenum">
              <a:rPr lang="el-GR" altLang="el-GR" sz="1200" smtClean="0"/>
              <a:pPr/>
              <a:t>20</a:t>
            </a:fld>
            <a:endParaRPr lang="el-GR" altLang="el-GR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728A2BF9-887F-A106-ECD3-DD194F2BBC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EDF34AA-12CA-4353-9C65-64883800E3F2}" type="slidenum">
              <a:rPr lang="el-GR" altLang="el-GR" smtClean="0"/>
              <a:pPr>
                <a:spcBef>
                  <a:spcPct val="0"/>
                </a:spcBef>
              </a:pPr>
              <a:t>22</a:t>
            </a:fld>
            <a:endParaRPr lang="el-GR" altLang="el-GR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B7E4C7EA-895D-6D95-F7CB-4E3768491C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9228607E-AF68-DC96-1CD6-CCC641B54E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9000" y="4714875"/>
            <a:ext cx="4891088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GB" altLang="el-G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13B78296-A2A5-64E8-1429-D5387FD3EB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BAA75E2-622B-41B7-A260-75CDF6599BB0}" type="slidenum">
              <a:rPr lang="el-GR" altLang="el-GR" smtClean="0"/>
              <a:pPr>
                <a:spcBef>
                  <a:spcPct val="0"/>
                </a:spcBef>
              </a:pPr>
              <a:t>23</a:t>
            </a:fld>
            <a:endParaRPr lang="el-GR" altLang="el-GR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DC56CF93-B1DD-D358-E007-16303571C6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2498F372-5F0E-830A-6EAD-75B22A40CA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9000" y="4714875"/>
            <a:ext cx="4891088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GB" altLang="el-G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47E52781-F1D5-1492-6FCB-284599D118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E092D23-94AB-4E9E-8167-DC550D74E854}" type="slidenum">
              <a:rPr lang="el-GR" altLang="el-GR" smtClean="0"/>
              <a:pPr>
                <a:spcBef>
                  <a:spcPct val="0"/>
                </a:spcBef>
              </a:pPr>
              <a:t>24</a:t>
            </a:fld>
            <a:endParaRPr lang="el-GR" altLang="el-GR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365D3A44-4D24-6A86-3985-EC6B65AD00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B8CE639A-6C41-F505-7B03-81D2058D26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9000" y="4714875"/>
            <a:ext cx="4891088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GB" altLang="el-G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33983CD4-1E18-1065-DCD6-35932EBB12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61DC29C7-2368-5E4A-D276-B0460910F3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10772E0A-9817-04F0-6198-2C8E0D909D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9CE32D2-78B9-49C7-A2C6-95826699053A}" type="slidenum">
              <a:rPr lang="el-GR" altLang="el-GR" sz="1200" smtClean="0"/>
              <a:pPr/>
              <a:t>46</a:t>
            </a:fld>
            <a:endParaRPr lang="el-GR" altLang="el-GR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8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3635375" y="3789363"/>
            <a:ext cx="5051425" cy="1822450"/>
          </a:xfrm>
        </p:spPr>
        <p:txBody>
          <a:bodyPr anchor="b"/>
          <a:lstStyle>
            <a:lvl1pPr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el-GR" altLang="el-GR" noProof="0"/>
              <a:t>Κάντε κλικ για να επεξεργαστείτε τον υπότιτλο του υποδείγματος</a:t>
            </a:r>
          </a:p>
        </p:txBody>
      </p:sp>
      <p:sp>
        <p:nvSpPr>
          <p:cNvPr id="105484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990600"/>
            <a:ext cx="837565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>
              <a:defRPr>
                <a:solidFill>
                  <a:srgbClr val="000066"/>
                </a:solidFill>
              </a:defRPr>
            </a:lvl1pPr>
          </a:lstStyle>
          <a:p>
            <a:pPr lvl="0"/>
            <a:r>
              <a:rPr lang="el-GR" altLang="el-GR" noProof="0"/>
              <a:t>Κάντε κλικ για να επεξεργαστείτε τον τίτλο</a:t>
            </a:r>
          </a:p>
        </p:txBody>
      </p:sp>
      <p:sp>
        <p:nvSpPr>
          <p:cNvPr id="2" name="Rectangle 9">
            <a:extLst>
              <a:ext uri="{FF2B5EF4-FFF2-40B4-BE49-F238E27FC236}">
                <a16:creationId xmlns:a16="http://schemas.microsoft.com/office/drawing/2014/main" id="{2BC263BD-918E-5863-DCCF-1A8514913F29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02804894-7DE5-17BB-137F-2755A7EDB8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</p:spPr>
        <p:txBody>
          <a:bodyPr/>
          <a:lstStyle>
            <a:lvl1pPr algn="r">
              <a:defRPr sz="1400" b="0"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2A78493A-0368-E76D-646F-11236AD1E8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0C86DAF-7D84-4E74-A594-00B58DDC6DFF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486823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009F345B-2D50-0C6B-1F57-0C1199ABDFD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03FFAD65-7D64-4CFE-3F61-AF46B2BD6EC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F4E93-FE77-4F89-9EEC-6E7FC0BDF2DA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595832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5613" y="115888"/>
            <a:ext cx="2087562" cy="59705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9750" y="115888"/>
            <a:ext cx="6113463" cy="59705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53AFAB73-2965-C469-3F8C-B4D2BA66B26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D58ECFFC-7826-A107-5C0E-E61703CF320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6D074-B8B5-48D2-A740-68A4807CDAE1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461947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115888"/>
            <a:ext cx="8208962" cy="4333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9750" y="836613"/>
            <a:ext cx="4064000" cy="52498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6150" y="836613"/>
            <a:ext cx="4064000" cy="52498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52DF739A-F31E-8D28-E1B3-755A2E12399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FD632DC3-1763-47F5-565B-4ADF7E220E4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3E4B4-1744-4FE8-BF3F-0504C5A755F8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796179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115888"/>
            <a:ext cx="8208962" cy="4333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9750" y="836613"/>
            <a:ext cx="8280400" cy="2547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750" y="3536950"/>
            <a:ext cx="8280400" cy="2549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AD408F6F-E8AE-BD8D-330B-74DA3B72FA2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188DA635-AC15-1527-ECB7-5BD30E3C3C9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26C40-611B-4D7E-A72B-C08303C1A003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055474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115888"/>
            <a:ext cx="8208962" cy="4333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836613"/>
            <a:ext cx="8280400" cy="2547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9750" y="3536950"/>
            <a:ext cx="8280400" cy="2549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A7947F34-5611-272C-64A6-B47B899B1C1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AFB1B35F-AE7D-CBEE-09C5-761CF96D793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73442-6099-4E9B-994D-868FD554202C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0562202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115888"/>
            <a:ext cx="8208962" cy="4333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836613"/>
            <a:ext cx="4064000" cy="52498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56150" y="836613"/>
            <a:ext cx="4064000" cy="52498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28EBFF53-9CC2-169A-A4C0-8D01478AB98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05557C4D-E62A-18AF-E47B-892794E8E70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4F843-851B-4F4A-BD16-DE0F5486DF5B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852586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115888"/>
            <a:ext cx="8208962" cy="4333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9750" y="836613"/>
            <a:ext cx="4064000" cy="52498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56150" y="836613"/>
            <a:ext cx="4064000" cy="2547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56150" y="3536950"/>
            <a:ext cx="4064000" cy="2549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A6F793E7-7C87-8103-FBCB-34B41BBA468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93D308C1-A3C2-1E75-1BB9-A99B9877110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E4FD8-D44C-4F15-AF96-4930CB91571C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683822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D8520A90-B11F-43F0-6E4C-215BAA9BEC8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8B43E139-5A33-FE93-5D7A-7BBED482AE9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B65A5-658D-4574-86F4-0E3E05F57718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419568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E5308255-8944-5FB8-951B-1A4675A47FE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EFEA8147-C76D-A4F7-F325-2A409959532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A5723-A1C6-4976-87F6-CD0948241D59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805236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836613"/>
            <a:ext cx="4064000" cy="5249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6150" y="836613"/>
            <a:ext cx="4064000" cy="5249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AA633A97-939E-0267-B64E-0C999DC3C94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2CD198C1-E890-C35E-1ED4-5F0518D5D7B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E6CD0-6C35-41F9-9FB9-EB15DA43BCB2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623282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882D6C5A-DDA8-D0EE-A428-CE1CA25073D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C6FDDDBD-E0EE-B780-B315-3CCA2D88E9C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CD4E8-988B-4489-9E59-1BE0E7C75220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465250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52DBD383-6C96-3271-93A9-BEB53DBB59F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17F2ADBC-D3F1-2313-86CA-81F8DA7C6DE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E7AE3-1D7E-4006-B7E3-522D7C3C7A88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057740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1561F21F-A2EF-2173-54D3-6DA63588D71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FD1055BA-FA8A-86E9-C9B1-5EE90C3EF0F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6BE5E-0807-4A73-A20E-D8DA9174718F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91231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7E807B75-A5BB-112E-60F2-046B6109B18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C5F849C7-3331-B183-D57B-B2ADF78E068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951A4B-3489-4AC0-B5C4-80EB7FA663F6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576143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806E461E-4741-6855-FAF4-4E6A1AFE40A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38EBC26E-C814-AB8A-98AD-F3D2F474D2F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28B2F-7642-48E4-BF53-6B64D48C7B3E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904975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">
            <a:extLst>
              <a:ext uri="{FF2B5EF4-FFF2-40B4-BE49-F238E27FC236}">
                <a16:creationId xmlns:a16="http://schemas.microsoft.com/office/drawing/2014/main" id="{F9E20AF0-2D3D-1D9A-42EE-2DBDC81E762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900113" cy="6858000"/>
            <a:chOff x="0" y="0"/>
            <a:chExt cx="2016" cy="4320"/>
          </a:xfrm>
        </p:grpSpPr>
        <p:sp>
          <p:nvSpPr>
            <p:cNvPr id="1033" name="Rectangle 4">
              <a:extLst>
                <a:ext uri="{FF2B5EF4-FFF2-40B4-BE49-F238E27FC236}">
                  <a16:creationId xmlns:a16="http://schemas.microsoft.com/office/drawing/2014/main" id="{30598371-D0E6-35BD-D85E-C13771DD2EF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l-GR" altLang="el-GR"/>
            </a:p>
          </p:txBody>
        </p:sp>
        <p:sp>
          <p:nvSpPr>
            <p:cNvPr id="1034" name="Freeform 5">
              <a:extLst>
                <a:ext uri="{FF2B5EF4-FFF2-40B4-BE49-F238E27FC236}">
                  <a16:creationId xmlns:a16="http://schemas.microsoft.com/office/drawing/2014/main" id="{69A8848A-00AB-8546-7B99-C5BFBA1092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8" y="0"/>
              <a:ext cx="1728" cy="735"/>
            </a:xfrm>
            <a:custGeom>
              <a:avLst/>
              <a:gdLst>
                <a:gd name="T0" fmla="*/ 1728 w 1728"/>
                <a:gd name="T1" fmla="*/ 0 h 735"/>
                <a:gd name="T2" fmla="*/ 1728 w 1728"/>
                <a:gd name="T3" fmla="*/ 480 h 735"/>
                <a:gd name="T4" fmla="*/ 380 w 1728"/>
                <a:gd name="T5" fmla="*/ 482 h 735"/>
                <a:gd name="T6" fmla="*/ 354 w 1728"/>
                <a:gd name="T7" fmla="*/ 480 h 735"/>
                <a:gd name="T8" fmla="*/ 308 w 1728"/>
                <a:gd name="T9" fmla="*/ 489 h 735"/>
                <a:gd name="T10" fmla="*/ 246 w 1728"/>
                <a:gd name="T11" fmla="*/ 531 h 735"/>
                <a:gd name="T12" fmla="*/ 206 w 1728"/>
                <a:gd name="T13" fmla="*/ 597 h 735"/>
                <a:gd name="T14" fmla="*/ 192 w 1728"/>
                <a:gd name="T15" fmla="*/ 666 h 735"/>
                <a:gd name="T16" fmla="*/ 192 w 1728"/>
                <a:gd name="T17" fmla="*/ 735 h 735"/>
                <a:gd name="T18" fmla="*/ 0 w 1728"/>
                <a:gd name="T19" fmla="*/ 735 h 735"/>
                <a:gd name="T20" fmla="*/ 0 w 1728"/>
                <a:gd name="T21" fmla="*/ 480 h 735"/>
                <a:gd name="T22" fmla="*/ 0 w 1728"/>
                <a:gd name="T23" fmla="*/ 0 h 735"/>
                <a:gd name="T24" fmla="*/ 1728 w 1728"/>
                <a:gd name="T25" fmla="*/ 0 h 7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28" h="735">
                  <a:moveTo>
                    <a:pt x="1728" y="0"/>
                  </a:moveTo>
                  <a:lnTo>
                    <a:pt x="1728" y="480"/>
                  </a:lnTo>
                  <a:lnTo>
                    <a:pt x="380" y="482"/>
                  </a:lnTo>
                  <a:lnTo>
                    <a:pt x="354" y="480"/>
                  </a:lnTo>
                  <a:lnTo>
                    <a:pt x="308" y="489"/>
                  </a:lnTo>
                  <a:cubicBezTo>
                    <a:pt x="290" y="498"/>
                    <a:pt x="263" y="513"/>
                    <a:pt x="246" y="531"/>
                  </a:cubicBezTo>
                  <a:cubicBezTo>
                    <a:pt x="229" y="549"/>
                    <a:pt x="215" y="574"/>
                    <a:pt x="206" y="597"/>
                  </a:cubicBezTo>
                  <a:cubicBezTo>
                    <a:pt x="197" y="620"/>
                    <a:pt x="194" y="643"/>
                    <a:pt x="192" y="666"/>
                  </a:cubicBezTo>
                  <a:lnTo>
                    <a:pt x="192" y="735"/>
                  </a:lnTo>
                  <a:lnTo>
                    <a:pt x="0" y="735"/>
                  </a:lnTo>
                  <a:lnTo>
                    <a:pt x="0" y="480"/>
                  </a:lnTo>
                  <a:lnTo>
                    <a:pt x="0" y="0"/>
                  </a:lnTo>
                  <a:lnTo>
                    <a:pt x="17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027" name="AutoShape 9">
            <a:extLst>
              <a:ext uri="{FF2B5EF4-FFF2-40B4-BE49-F238E27FC236}">
                <a16:creationId xmlns:a16="http://schemas.microsoft.com/office/drawing/2014/main" id="{2C66D77D-196C-892B-377D-ABC34F6EA1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115888"/>
            <a:ext cx="8208962" cy="433387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Κάντε κλικ για να επεξεργαστείτε τον τίτλο</a:t>
            </a:r>
          </a:p>
        </p:txBody>
      </p:sp>
      <p:sp>
        <p:nvSpPr>
          <p:cNvPr id="104458" name="Rectangle 10">
            <a:extLst>
              <a:ext uri="{FF2B5EF4-FFF2-40B4-BE49-F238E27FC236}">
                <a16:creationId xmlns:a16="http://schemas.microsoft.com/office/drawing/2014/main" id="{FA3CC073-654A-7FB8-400A-69C798F38B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836613"/>
            <a:ext cx="8280400" cy="524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altLang="el-GR"/>
              <a:t>Δεύτερου επιπέδου</a:t>
            </a:r>
          </a:p>
          <a:p>
            <a:pPr lvl="2"/>
            <a:r>
              <a:rPr lang="el-GR" altLang="el-GR"/>
              <a:t>Τρίτου επιπέδου</a:t>
            </a:r>
          </a:p>
          <a:p>
            <a:pPr lvl="3"/>
            <a:r>
              <a:rPr lang="el-GR" altLang="el-GR"/>
              <a:t>Τέταρτου επιπέδου</a:t>
            </a:r>
          </a:p>
          <a:p>
            <a:pPr lvl="4"/>
            <a:r>
              <a:rPr lang="el-GR" altLang="el-GR"/>
              <a:t>Πέμπτου επιπέδου</a:t>
            </a:r>
          </a:p>
        </p:txBody>
      </p:sp>
      <p:sp>
        <p:nvSpPr>
          <p:cNvPr id="104460" name="Rectangle 12">
            <a:extLst>
              <a:ext uri="{FF2B5EF4-FFF2-40B4-BE49-F238E27FC236}">
                <a16:creationId xmlns:a16="http://schemas.microsoft.com/office/drawing/2014/main" id="{C01C79A9-5F4F-F566-61A3-558B6DE3D9A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27088" y="6308725"/>
            <a:ext cx="7861300" cy="3603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2000" b="1">
                <a:latin typeface="Arial" charset="0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104461" name="Rectangle 13">
            <a:extLst>
              <a:ext uri="{FF2B5EF4-FFF2-40B4-BE49-F238E27FC236}">
                <a16:creationId xmlns:a16="http://schemas.microsoft.com/office/drawing/2014/main" id="{EA355109-274D-BB1E-EBA7-E079A4AF7B0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56625" y="6369050"/>
            <a:ext cx="587375" cy="4889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eaLnBrk="1" hangingPunct="1">
              <a:defRPr sz="1600" b="1">
                <a:solidFill>
                  <a:srgbClr val="A50021"/>
                </a:solidFill>
              </a:defRPr>
            </a:lvl1pPr>
          </a:lstStyle>
          <a:p>
            <a:pPr>
              <a:defRPr/>
            </a:pPr>
            <a:fld id="{5036A12C-C313-475A-8882-DE4570F36445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  <p:sp>
        <p:nvSpPr>
          <p:cNvPr id="1031" name="Line 15">
            <a:extLst>
              <a:ext uri="{FF2B5EF4-FFF2-40B4-BE49-F238E27FC236}">
                <a16:creationId xmlns:a16="http://schemas.microsoft.com/office/drawing/2014/main" id="{875A250B-E9B3-270D-8B0C-AB19AEB3F811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23850" y="6453188"/>
            <a:ext cx="8642350" cy="0"/>
          </a:xfrm>
          <a:prstGeom prst="lin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2" name="Line 16">
            <a:extLst>
              <a:ext uri="{FF2B5EF4-FFF2-40B4-BE49-F238E27FC236}">
                <a16:creationId xmlns:a16="http://schemas.microsoft.com/office/drawing/2014/main" id="{C2AC4611-97AE-E4B6-F64D-2D81554E8568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900113" y="620713"/>
            <a:ext cx="8066087" cy="0"/>
          </a:xfrm>
          <a:prstGeom prst="lin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  <p:sldLayoutId id="2147484065" r:id="rId12"/>
    <p:sldLayoutId id="2147484066" r:id="rId13"/>
    <p:sldLayoutId id="2147484067" r:id="rId14"/>
    <p:sldLayoutId id="2147484068" r:id="rId15"/>
    <p:sldLayoutId id="2147484069" r:id="rId1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8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44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44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44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44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44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A5002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A50021"/>
          </a:solidFill>
          <a:latin typeface="Times New Roman" pitchFamily="18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A50021"/>
          </a:solidFill>
          <a:latin typeface="Times New Roman" pitchFamily="18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A50021"/>
          </a:solidFill>
          <a:latin typeface="Times New Roman" pitchFamily="18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A50021"/>
          </a:solidFill>
          <a:latin typeface="Times New Roman" pitchFamily="18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A50021"/>
          </a:solidFill>
          <a:latin typeface="Times New Roman" pitchFamily="18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A50021"/>
          </a:solidFill>
          <a:latin typeface="Times New Roman" pitchFamily="18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A50021"/>
          </a:solidFill>
          <a:latin typeface="Times New Roman" pitchFamily="18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A50021"/>
          </a:solidFill>
          <a:latin typeface="Times New Roman" pitchFamily="18" charset="0"/>
        </a:defRPr>
      </a:lvl9pPr>
    </p:titleStyle>
    <p:bodyStyle>
      <a:lvl1pPr marL="342900" indent="-161925" algn="just" rtl="0" eaLnBrk="0" fontAlgn="base" hangingPunct="0">
        <a:lnSpc>
          <a:spcPct val="85000"/>
        </a:lnSpc>
        <a:spcBef>
          <a:spcPct val="30000"/>
        </a:spcBef>
        <a:spcAft>
          <a:spcPct val="10000"/>
        </a:spcAft>
        <a:buClr>
          <a:schemeClr val="tx1"/>
        </a:buClr>
        <a:buSzPct val="75000"/>
        <a:buFont typeface="Wingdings" panose="05000000000000000000" pitchFamily="2" charset="2"/>
        <a:buChar char="Ø"/>
        <a:defRPr sz="2200">
          <a:solidFill>
            <a:srgbClr val="000066"/>
          </a:solidFill>
          <a:latin typeface="+mn-lt"/>
          <a:ea typeface="+mn-ea"/>
          <a:cs typeface="+mn-cs"/>
        </a:defRPr>
      </a:lvl1pPr>
      <a:lvl2pPr marL="541338" indent="-180975" algn="just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Times New Roman" panose="02020603050405020304" pitchFamily="18" charset="0"/>
        <a:buChar char="–"/>
        <a:defRPr sz="2000">
          <a:solidFill>
            <a:srgbClr val="000000"/>
          </a:solidFill>
          <a:latin typeface="+mn-lt"/>
        </a:defRPr>
      </a:lvl2pPr>
      <a:lvl3pPr marL="1150938" indent="-228600" algn="just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defRPr sz="2000">
          <a:solidFill>
            <a:srgbClr val="000000"/>
          </a:solidFill>
          <a:latin typeface="+mn-lt"/>
        </a:defRPr>
      </a:lvl3pPr>
      <a:lvl4pPr marL="1600200" indent="-228600" algn="just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Arial" charset="0"/>
        </a:defRPr>
      </a:lvl4pPr>
      <a:lvl5pPr marL="2057400" indent="-228600" algn="just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anose="05000000000000000000" pitchFamily="2" charset="2"/>
        <a:buChar char="l"/>
        <a:defRPr>
          <a:solidFill>
            <a:schemeClr val="tx1"/>
          </a:solidFill>
          <a:latin typeface="Arial" charset="0"/>
        </a:defRPr>
      </a:lvl5pPr>
      <a:lvl6pPr marL="2514600" indent="-228600" algn="just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Arial" charset="0"/>
        </a:defRPr>
      </a:lvl6pPr>
      <a:lvl7pPr marL="2971800" indent="-228600" algn="just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Arial" charset="0"/>
        </a:defRPr>
      </a:lvl7pPr>
      <a:lvl8pPr marL="3429000" indent="-228600" algn="just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Arial" charset="0"/>
        </a:defRPr>
      </a:lvl8pPr>
      <a:lvl9pPr marL="3886200" indent="-228600" algn="just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Arial" charset="0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3/35/Harvard_Mark_I_Computer_-_Right_Segment.JP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hyperlink" Target="//upload.wikimedia.org/wikipedia/commons/1/11/Harvard_Mark_I_Computer_-_Left_Segment.jpg" TargetMode="Externa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//upload.wikimedia.org/wikipedia/commons/5/55/Grace_Hopper.jpg" TargetMode="Externa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7.emf"/><Relationship Id="rId4" Type="http://schemas.openxmlformats.org/officeDocument/2006/relationships/oleObject" Target="../embeddings/oleObject2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8.emf"/><Relationship Id="rId4" Type="http://schemas.openxmlformats.org/officeDocument/2006/relationships/oleObject" Target="../embeddings/oleObject5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4">
            <a:extLst>
              <a:ext uri="{FF2B5EF4-FFF2-40B4-BE49-F238E27FC236}">
                <a16:creationId xmlns:a16="http://schemas.microsoft.com/office/drawing/2014/main" id="{A2CF054D-0568-D152-B91C-C9A09E6F3C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2096DF14-FE45-4274-89CA-56647AF1E874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5123" name="AutoShape 5">
            <a:extLst>
              <a:ext uri="{FF2B5EF4-FFF2-40B4-BE49-F238E27FC236}">
                <a16:creationId xmlns:a16="http://schemas.microsoft.com/office/drawing/2014/main" id="{2674C74E-AE65-FDD6-4A74-BE2232BB5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125538"/>
            <a:ext cx="8591550" cy="4248150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lang="en-US" altLang="el-GR" sz="3200" b="1"/>
            </a:br>
            <a:br>
              <a:rPr lang="en-US" altLang="el-GR" sz="3200" b="1"/>
            </a:br>
            <a:r>
              <a:rPr lang="el-GR" altLang="el-GR" sz="3200" b="1"/>
              <a:t>ΟΡΓΑΝΩΣΗ ΥΠΟΛΟΓΙΣΤΩΝ</a:t>
            </a:r>
            <a:br>
              <a:rPr lang="en-GB" altLang="el-GR" sz="3200" b="1"/>
            </a:br>
            <a:br>
              <a:rPr lang="el-GR" altLang="el-GR" sz="3200" b="1"/>
            </a:br>
            <a:br>
              <a:rPr lang="el-GR" altLang="el-GR" sz="3200" b="1"/>
            </a:br>
            <a:r>
              <a:rPr lang="el-GR" altLang="el-GR" sz="3200" b="1">
                <a:solidFill>
                  <a:srgbClr val="990000"/>
                </a:solidFill>
              </a:rPr>
              <a:t>Ιστορία &amp; Εξέλιξη των Υπολογιστών</a:t>
            </a:r>
            <a:br>
              <a:rPr lang="el-GR" altLang="el-GR" sz="3200">
                <a:solidFill>
                  <a:schemeClr val="tx1"/>
                </a:solidFill>
              </a:rPr>
            </a:br>
            <a:endParaRPr lang="el-GR" altLang="el-GR" sz="32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>
            <a:extLst>
              <a:ext uri="{FF2B5EF4-FFF2-40B4-BE49-F238E27FC236}">
                <a16:creationId xmlns:a16="http://schemas.microsoft.com/office/drawing/2014/main" id="{76D49255-63FA-B07F-42A1-46D743600E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3F73BB5F-8E16-4706-AE70-833048F56D19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10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14339" name="AutoShape 2">
            <a:extLst>
              <a:ext uri="{FF2B5EF4-FFF2-40B4-BE49-F238E27FC236}">
                <a16:creationId xmlns:a16="http://schemas.microsoft.com/office/drawing/2014/main" id="{9185DEFE-5BD2-5213-3CF7-EA123F686F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1988" y="96838"/>
            <a:ext cx="8208962" cy="433387"/>
          </a:xfrm>
        </p:spPr>
        <p:txBody>
          <a:bodyPr/>
          <a:lstStyle/>
          <a:p>
            <a:pPr eaLnBrk="1" hangingPunct="1"/>
            <a:r>
              <a:rPr lang="nl-BE" altLang="el-GR"/>
              <a:t>Generation </a:t>
            </a:r>
            <a:r>
              <a:rPr lang="el-GR" altLang="el-GR"/>
              <a:t>1</a:t>
            </a:r>
            <a:r>
              <a:rPr lang="nl-BE" altLang="el-GR"/>
              <a:t>: </a:t>
            </a:r>
            <a:r>
              <a:rPr lang="el-GR" altLang="el-GR"/>
              <a:t>Μηχανές </a:t>
            </a:r>
            <a:r>
              <a:rPr lang="en-US" altLang="el-GR"/>
              <a:t>Babbage</a:t>
            </a:r>
          </a:p>
        </p:txBody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57141AAC-D34C-6751-E95C-FA557DC7A1A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39750" y="4437062"/>
            <a:ext cx="8424738" cy="2016273"/>
          </a:xfrm>
        </p:spPr>
        <p:txBody>
          <a:bodyPr/>
          <a:lstStyle/>
          <a:p>
            <a:pPr marL="0" indent="180975" eaLnBrk="1" hangingPunct="1"/>
            <a:r>
              <a:rPr lang="el-GR" altLang="el-GR" sz="2400" dirty="0"/>
              <a:t> Ο </a:t>
            </a:r>
            <a:r>
              <a:rPr lang="en-US" altLang="el-GR" sz="2400" b="1" dirty="0"/>
              <a:t>Babbage</a:t>
            </a:r>
            <a:r>
              <a:rPr lang="en-US" altLang="el-GR" sz="2400" dirty="0"/>
              <a:t> </a:t>
            </a:r>
            <a:r>
              <a:rPr lang="el-GR" altLang="el-GR" sz="2400" dirty="0"/>
              <a:t>ανέπτυξε τη </a:t>
            </a:r>
            <a:r>
              <a:rPr lang="el-GR" altLang="el-GR" sz="2400" dirty="0">
                <a:solidFill>
                  <a:srgbClr val="A50021"/>
                </a:solidFill>
              </a:rPr>
              <a:t>Διαφορική Μηχανή</a:t>
            </a:r>
            <a:r>
              <a:rPr lang="el-GR" altLang="el-GR" sz="2400" dirty="0"/>
              <a:t> (</a:t>
            </a:r>
            <a:r>
              <a:rPr lang="en-US" altLang="el-GR" sz="2400" dirty="0">
                <a:solidFill>
                  <a:srgbClr val="A50021"/>
                </a:solidFill>
              </a:rPr>
              <a:t>Difference Engine</a:t>
            </a:r>
            <a:r>
              <a:rPr lang="el-GR" altLang="el-GR" sz="2400" dirty="0"/>
              <a:t>) το 1842 και μετά την </a:t>
            </a:r>
            <a:r>
              <a:rPr lang="el-GR" altLang="el-GR" sz="2400" dirty="0">
                <a:solidFill>
                  <a:srgbClr val="A50021"/>
                </a:solidFill>
              </a:rPr>
              <a:t>Αναλυτική Μηχανή</a:t>
            </a:r>
            <a:r>
              <a:rPr lang="el-GR" altLang="el-GR" sz="2400" dirty="0"/>
              <a:t> (</a:t>
            </a:r>
            <a:r>
              <a:rPr lang="en-US" altLang="el-GR" sz="2400" dirty="0">
                <a:solidFill>
                  <a:srgbClr val="A50021"/>
                </a:solidFill>
              </a:rPr>
              <a:t>Analytical Engine</a:t>
            </a:r>
            <a:r>
              <a:rPr lang="en-US" altLang="el-GR" sz="2400" dirty="0"/>
              <a:t>)</a:t>
            </a:r>
            <a:r>
              <a:rPr lang="el-GR" altLang="el-GR" sz="2400" dirty="0"/>
              <a:t> για τον υπολογισμό των συντεταγμένων για τους πίνακες πλοήγησης</a:t>
            </a:r>
            <a:r>
              <a:rPr lang="en-US" altLang="el-GR" sz="2400" dirty="0"/>
              <a:t> </a:t>
            </a:r>
            <a:r>
              <a:rPr lang="el-GR" altLang="el-GR" sz="2400" dirty="0"/>
              <a:t>πλοίων</a:t>
            </a:r>
          </a:p>
          <a:p>
            <a:pPr marL="0" indent="180975" eaLnBrk="1" hangingPunct="1"/>
            <a:endParaRPr lang="en-US" altLang="el-GR" sz="1200" dirty="0"/>
          </a:p>
          <a:p>
            <a:pPr marL="0" indent="180975" eaLnBrk="1" hangingPunct="1"/>
            <a:r>
              <a:rPr lang="el-GR" altLang="el-GR" sz="2400" dirty="0"/>
              <a:t>Ήταν ο πρώτος </a:t>
            </a:r>
            <a:r>
              <a:rPr lang="el-GR" altLang="el-GR" sz="2400" dirty="0">
                <a:solidFill>
                  <a:srgbClr val="A50021"/>
                </a:solidFill>
              </a:rPr>
              <a:t>ειδικού σκοπού υπολογιστής</a:t>
            </a:r>
          </a:p>
        </p:txBody>
      </p:sp>
      <p:pic>
        <p:nvPicPr>
          <p:cNvPr id="12293" name="Picture 6" descr="1847 difference engine">
            <a:extLst>
              <a:ext uri="{FF2B5EF4-FFF2-40B4-BE49-F238E27FC236}">
                <a16:creationId xmlns:a16="http://schemas.microsoft.com/office/drawing/2014/main" id="{3F5C7E29-3F1B-5DE7-463A-6E41DC44327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8538" y="836613"/>
            <a:ext cx="5472112" cy="3465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5">
            <a:extLst>
              <a:ext uri="{FF2B5EF4-FFF2-40B4-BE49-F238E27FC236}">
                <a16:creationId xmlns:a16="http://schemas.microsoft.com/office/drawing/2014/main" id="{7950EDEF-46AF-63E8-6064-5A0E064EB1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el-GR"/>
              <a:t>Generation </a:t>
            </a:r>
            <a:r>
              <a:rPr lang="el-GR" altLang="el-GR"/>
              <a:t>1</a:t>
            </a:r>
            <a:r>
              <a:rPr lang="nl-BE" altLang="el-GR"/>
              <a:t>: </a:t>
            </a:r>
            <a:r>
              <a:rPr lang="en-US" altLang="el-GR"/>
              <a:t>Lady Ada Augusta Lovelace</a:t>
            </a:r>
            <a:r>
              <a:rPr lang="el-GR" altLang="el-GR"/>
              <a:t> (1815-1852)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A191EB-C0E4-BAAA-BA88-3A8AD3C3F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388" y="1052513"/>
            <a:ext cx="5113337" cy="5472112"/>
          </a:xfrm>
        </p:spPr>
        <p:txBody>
          <a:bodyPr/>
          <a:lstStyle/>
          <a:p>
            <a:pPr marL="180975" indent="0">
              <a:buFont typeface="Wingdings" panose="05000000000000000000" pitchFamily="2" charset="2"/>
              <a:buNone/>
              <a:defRPr/>
            </a:pPr>
            <a:r>
              <a:rPr lang="en-US" sz="1200" dirty="0"/>
              <a:t> </a:t>
            </a:r>
          </a:p>
          <a:p>
            <a:pPr>
              <a:defRPr/>
            </a:pPr>
            <a:r>
              <a:rPr lang="el-GR" sz="2400" dirty="0">
                <a:solidFill>
                  <a:srgbClr val="990000"/>
                </a:solidFill>
              </a:rPr>
              <a:t> </a:t>
            </a:r>
            <a:r>
              <a:rPr lang="en-US" sz="2400" dirty="0">
                <a:solidFill>
                  <a:srgbClr val="990000"/>
                </a:solidFill>
              </a:rPr>
              <a:t>O </a:t>
            </a:r>
            <a:r>
              <a:rPr lang="el-GR" sz="2400" dirty="0">
                <a:solidFill>
                  <a:srgbClr val="990000"/>
                </a:solidFill>
              </a:rPr>
              <a:t>πρώτος  προγραμματιστής</a:t>
            </a:r>
            <a:r>
              <a:rPr lang="en-US" sz="2400" dirty="0">
                <a:solidFill>
                  <a:srgbClr val="990000"/>
                </a:solidFill>
              </a:rPr>
              <a:t> </a:t>
            </a:r>
            <a:r>
              <a:rPr lang="en-US" sz="2400" dirty="0"/>
              <a:t>(</a:t>
            </a:r>
            <a:r>
              <a:rPr lang="el-GR" sz="2400" dirty="0"/>
              <a:t>πρόγραμμα για υπολογισμό αριθμών </a:t>
            </a:r>
            <a:r>
              <a:rPr lang="en-US" sz="2400" dirty="0"/>
              <a:t>Bernoulli)</a:t>
            </a:r>
            <a:endParaRPr lang="el-GR" sz="2400" dirty="0"/>
          </a:p>
          <a:p>
            <a:pPr>
              <a:defRPr/>
            </a:pPr>
            <a:endParaRPr lang="el-GR" sz="1200" dirty="0"/>
          </a:p>
          <a:p>
            <a:pPr>
              <a:defRPr/>
            </a:pPr>
            <a:r>
              <a:rPr lang="el-GR" sz="2400" dirty="0"/>
              <a:t>Οραματίστηκε τη χρήση διάτρητων καρτών για τον προγραμματισμό της μηχανής </a:t>
            </a:r>
            <a:r>
              <a:rPr lang="en-US" sz="2400" dirty="0"/>
              <a:t>Babbage</a:t>
            </a:r>
          </a:p>
          <a:p>
            <a:pPr marL="180975" indent="0">
              <a:buFont typeface="Wingdings" panose="05000000000000000000" pitchFamily="2" charset="2"/>
              <a:buNone/>
              <a:defRPr/>
            </a:pPr>
            <a:r>
              <a:rPr lang="el-GR" sz="1200" dirty="0"/>
              <a:t> </a:t>
            </a:r>
            <a:endParaRPr lang="en-US" sz="1200" dirty="0"/>
          </a:p>
          <a:p>
            <a:pPr>
              <a:defRPr/>
            </a:pPr>
            <a:r>
              <a:rPr lang="el-GR" sz="2400" dirty="0"/>
              <a:t> Προς τιμή της δόθηκε το όνομα της σε γλώσσα προγραμματισμού: </a:t>
            </a:r>
            <a:r>
              <a:rPr lang="en-US" sz="2400" dirty="0">
                <a:solidFill>
                  <a:srgbClr val="990000"/>
                </a:solidFill>
              </a:rPr>
              <a:t>Ada Language</a:t>
            </a:r>
            <a:r>
              <a:rPr lang="el-GR" sz="2400" dirty="0">
                <a:solidFill>
                  <a:srgbClr val="990000"/>
                </a:solidFill>
              </a:rPr>
              <a:t> </a:t>
            </a:r>
          </a:p>
          <a:p>
            <a:pPr lvl="1">
              <a:defRPr/>
            </a:pPr>
            <a:r>
              <a:rPr lang="en-US" sz="2000" dirty="0"/>
              <a:t>Ada-1995, Ada-2005, Ada-2012</a:t>
            </a:r>
            <a:endParaRPr lang="el-GR" sz="2000" dirty="0"/>
          </a:p>
          <a:p>
            <a:pPr lvl="1">
              <a:defRPr/>
            </a:pPr>
            <a:r>
              <a:rPr lang="el-GR" sz="2000" dirty="0"/>
              <a:t> Επέκταση της </a:t>
            </a:r>
            <a:r>
              <a:rPr lang="en-US" sz="2000" dirty="0"/>
              <a:t>Pascal</a:t>
            </a:r>
            <a:r>
              <a:rPr lang="el-GR" sz="2000" dirty="0"/>
              <a:t>. Βάση για </a:t>
            </a:r>
            <a:r>
              <a:rPr lang="en-US" sz="2000" dirty="0"/>
              <a:t>C++, Verilog, VHDL, Java …</a:t>
            </a:r>
            <a:r>
              <a:rPr lang="en-US" sz="2000" dirty="0">
                <a:solidFill>
                  <a:srgbClr val="990000"/>
                </a:solidFill>
              </a:rPr>
              <a:t> </a:t>
            </a:r>
            <a:endParaRPr lang="el-GR" sz="2000" dirty="0">
              <a:solidFill>
                <a:srgbClr val="990000"/>
              </a:solidFill>
            </a:endParaRPr>
          </a:p>
        </p:txBody>
      </p:sp>
      <p:sp>
        <p:nvSpPr>
          <p:cNvPr id="15364" name="Slide Number Placeholder 4">
            <a:extLst>
              <a:ext uri="{FF2B5EF4-FFF2-40B4-BE49-F238E27FC236}">
                <a16:creationId xmlns:a16="http://schemas.microsoft.com/office/drawing/2014/main" id="{B38C326A-CB7D-5445-0878-9E7394A770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4840DC0B-8456-4276-B417-591675ABF52D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11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4" descr="D:\TKYin\Course\2004Fall\IntroComp\PowerPoint\1\Ada_Lovelace.Lady_Lovelace.jpg">
            <a:extLst>
              <a:ext uri="{FF2B5EF4-FFF2-40B4-BE49-F238E27FC236}">
                <a16:creationId xmlns:a16="http://schemas.microsoft.com/office/drawing/2014/main" id="{A359675C-47D7-A4DA-0795-F1D71FBE696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87975" y="1268413"/>
            <a:ext cx="3181350" cy="4176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072C4BAA-298D-F751-044C-54B4245835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el-GR">
                <a:solidFill>
                  <a:srgbClr val="990000"/>
                </a:solidFill>
              </a:rPr>
              <a:t>Generation </a:t>
            </a:r>
            <a:r>
              <a:rPr lang="el-GR" altLang="el-GR">
                <a:solidFill>
                  <a:srgbClr val="990000"/>
                </a:solidFill>
              </a:rPr>
              <a:t>1</a:t>
            </a:r>
            <a:r>
              <a:rPr lang="nl-BE" altLang="el-GR">
                <a:solidFill>
                  <a:srgbClr val="990000"/>
                </a:solidFill>
              </a:rPr>
              <a:t>: </a:t>
            </a:r>
            <a:r>
              <a:rPr lang="el-GR" altLang="zh-TW">
                <a:solidFill>
                  <a:srgbClr val="990000"/>
                </a:solidFill>
              </a:rPr>
              <a:t>Τεχνολογία Διάτρητων Καρτών</a:t>
            </a:r>
            <a:endParaRPr lang="el-GR" altLang="el-GR"/>
          </a:p>
        </p:txBody>
      </p:sp>
      <p:sp>
        <p:nvSpPr>
          <p:cNvPr id="16387" name="Slide Number Placeholder 4">
            <a:extLst>
              <a:ext uri="{FF2B5EF4-FFF2-40B4-BE49-F238E27FC236}">
                <a16:creationId xmlns:a16="http://schemas.microsoft.com/office/drawing/2014/main" id="{DCB25B76-42B0-7BB8-BC7A-618B850C08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E0898EA7-D673-4A07-92FC-85B435E6EF18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12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pic>
        <p:nvPicPr>
          <p:cNvPr id="15364" name="Picture 4" descr="D:\TKYin\Course\2004Fall\IntroComp\PowerPoint\1\PunchCard.jpg">
            <a:extLst>
              <a:ext uri="{FF2B5EF4-FFF2-40B4-BE49-F238E27FC236}">
                <a16:creationId xmlns:a16="http://schemas.microsoft.com/office/drawing/2014/main" id="{40527045-BC7E-2CC5-82FE-3F22721BD2D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108200"/>
            <a:ext cx="4352925" cy="2898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 descr="D:\TKYin\Course\2004Fall\IntroComp\PowerPoint\1\PunchedCardOffice.jpg">
            <a:extLst>
              <a:ext uri="{FF2B5EF4-FFF2-40B4-BE49-F238E27FC236}">
                <a16:creationId xmlns:a16="http://schemas.microsoft.com/office/drawing/2014/main" id="{16FC652D-CD13-9C8D-398B-EF4378D12D0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56150" y="1743075"/>
            <a:ext cx="4064000" cy="34369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941E8714-C12A-B09E-231D-1020A400AF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el-GR">
                <a:solidFill>
                  <a:srgbClr val="990000"/>
                </a:solidFill>
              </a:rPr>
              <a:t>Generation </a:t>
            </a:r>
            <a:r>
              <a:rPr lang="el-GR" altLang="el-GR">
                <a:solidFill>
                  <a:srgbClr val="990000"/>
                </a:solidFill>
              </a:rPr>
              <a:t>1</a:t>
            </a:r>
            <a:r>
              <a:rPr lang="nl-BE" altLang="el-GR">
                <a:solidFill>
                  <a:srgbClr val="990000"/>
                </a:solidFill>
              </a:rPr>
              <a:t>: </a:t>
            </a:r>
            <a:r>
              <a:rPr lang="en-US" altLang="zh-TW">
                <a:solidFill>
                  <a:srgbClr val="990000"/>
                </a:solidFill>
                <a:ea typeface="新細明體" charset="-120"/>
              </a:rPr>
              <a:t>Thomas Watson, Sr. </a:t>
            </a:r>
            <a:endParaRPr lang="el-GR" altLang="el-GR">
              <a:solidFill>
                <a:srgbClr val="99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A6952-BD11-3801-D009-5598D35987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850" y="836613"/>
            <a:ext cx="4279900" cy="5249862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400" dirty="0"/>
              <a:t> </a:t>
            </a:r>
            <a:endParaRPr lang="el-GR" sz="2400" dirty="0"/>
          </a:p>
          <a:p>
            <a:pPr marL="0" indent="180975">
              <a:defRPr/>
            </a:pPr>
            <a:endParaRPr lang="el-GR" sz="2400" dirty="0"/>
          </a:p>
          <a:p>
            <a:pPr marL="0" indent="180975">
              <a:defRPr/>
            </a:pPr>
            <a:r>
              <a:rPr lang="el-GR" sz="2400" dirty="0"/>
              <a:t> Το 1896 ίδρυσε την εταιρεία </a:t>
            </a:r>
            <a:r>
              <a:rPr lang="en-US" altLang="zh-TW" sz="2400" dirty="0"/>
              <a:t>Tabulating Machine Company</a:t>
            </a:r>
            <a:endParaRPr lang="el-GR" altLang="zh-TW" sz="2400" dirty="0"/>
          </a:p>
          <a:p>
            <a:pPr marL="0" indent="180975">
              <a:defRPr/>
            </a:pPr>
            <a:endParaRPr lang="el-GR" sz="2400" dirty="0"/>
          </a:p>
          <a:p>
            <a:pPr marL="0" indent="180975">
              <a:defRPr/>
            </a:pPr>
            <a:r>
              <a:rPr lang="el-GR" sz="2400" dirty="0"/>
              <a:t> Στην πάροδο του χρόνου απορρόφησε αρκετές άλλες εταιρείες </a:t>
            </a:r>
          </a:p>
          <a:p>
            <a:pPr marL="0" indent="180975">
              <a:defRPr/>
            </a:pPr>
            <a:endParaRPr lang="el-GR" sz="2400" dirty="0"/>
          </a:p>
          <a:p>
            <a:pPr marL="0" indent="180975">
              <a:defRPr/>
            </a:pPr>
            <a:r>
              <a:rPr lang="el-GR" sz="2400" dirty="0"/>
              <a:t> </a:t>
            </a:r>
            <a:r>
              <a:rPr lang="en-US" sz="2400" dirty="0"/>
              <a:t>To 1924 </a:t>
            </a:r>
            <a:r>
              <a:rPr lang="el-GR" sz="2400" dirty="0"/>
              <a:t>ονομάστηκε σε </a:t>
            </a:r>
            <a:r>
              <a:rPr lang="en-US" altLang="zh-TW" sz="2400" dirty="0">
                <a:solidFill>
                  <a:srgbClr val="990000"/>
                </a:solidFill>
              </a:rPr>
              <a:t>International Business Machines Corporation (IBM) </a:t>
            </a:r>
            <a:endParaRPr lang="el-GR" sz="2400" dirty="0">
              <a:solidFill>
                <a:srgbClr val="990000"/>
              </a:solidFill>
            </a:endParaRPr>
          </a:p>
        </p:txBody>
      </p:sp>
      <p:sp>
        <p:nvSpPr>
          <p:cNvPr id="17412" name="Slide Number Placeholder 4">
            <a:extLst>
              <a:ext uri="{FF2B5EF4-FFF2-40B4-BE49-F238E27FC236}">
                <a16:creationId xmlns:a16="http://schemas.microsoft.com/office/drawing/2014/main" id="{2490DD70-7E4A-9F07-4EE8-6B4854A0E2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B7A92D16-64C5-4E43-A7DA-0FEA0ECFAF1A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13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4" descr="D:\TKYin\Course\2004Fall\IntroComp\PowerPoint\1\ThomasWatson.jpg">
            <a:extLst>
              <a:ext uri="{FF2B5EF4-FFF2-40B4-BE49-F238E27FC236}">
                <a16:creationId xmlns:a16="http://schemas.microsoft.com/office/drawing/2014/main" id="{A76106AF-6532-55A8-BEE5-125847D6775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56150" y="1093788"/>
            <a:ext cx="4064000" cy="4735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5">
            <a:extLst>
              <a:ext uri="{FF2B5EF4-FFF2-40B4-BE49-F238E27FC236}">
                <a16:creationId xmlns:a16="http://schemas.microsoft.com/office/drawing/2014/main" id="{48F04ABC-6408-7324-CFAB-E5143AEE0B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444E7415-F309-48F9-83E1-D254A0863D28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14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18435" name="AutoShape 2">
            <a:extLst>
              <a:ext uri="{FF2B5EF4-FFF2-40B4-BE49-F238E27FC236}">
                <a16:creationId xmlns:a16="http://schemas.microsoft.com/office/drawing/2014/main" id="{18563070-6CE0-F155-9EC0-140F2648A3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088" y="144463"/>
            <a:ext cx="8208962" cy="433387"/>
          </a:xfrm>
        </p:spPr>
        <p:txBody>
          <a:bodyPr/>
          <a:lstStyle/>
          <a:p>
            <a:pPr eaLnBrk="1" hangingPunct="1"/>
            <a:r>
              <a:rPr lang="nl-BE" altLang="el-GR"/>
              <a:t>Generation </a:t>
            </a:r>
            <a:r>
              <a:rPr lang="el-GR" altLang="el-GR"/>
              <a:t>1</a:t>
            </a:r>
            <a:r>
              <a:rPr lang="nl-BE" altLang="el-GR"/>
              <a:t>: </a:t>
            </a:r>
            <a:r>
              <a:rPr lang="el-GR" altLang="el-GR"/>
              <a:t>Υπολογιστής </a:t>
            </a:r>
            <a:r>
              <a:rPr lang="en-US" altLang="el-GR"/>
              <a:t>Mark-I</a:t>
            </a:r>
          </a:p>
        </p:txBody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FC495DB9-DB8C-F632-BF4B-96F83F506FB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39750" y="4076700"/>
            <a:ext cx="8280400" cy="2305050"/>
          </a:xfrm>
        </p:spPr>
        <p:txBody>
          <a:bodyPr/>
          <a:lstStyle/>
          <a:p>
            <a:pPr marL="0" indent="180975" eaLnBrk="1" hangingPunct="1">
              <a:lnSpc>
                <a:spcPct val="75000"/>
              </a:lnSpc>
            </a:pPr>
            <a:r>
              <a:rPr lang="el-GR" altLang="el-GR" sz="2400"/>
              <a:t>Ο πρώτος μεγάλης κλίμακας, </a:t>
            </a:r>
            <a:r>
              <a:rPr lang="el-GR" altLang="el-GR" sz="2400">
                <a:solidFill>
                  <a:srgbClr val="A50021"/>
                </a:solidFill>
              </a:rPr>
              <a:t>γενικού σκοπού</a:t>
            </a:r>
            <a:r>
              <a:rPr lang="el-GR" altLang="el-GR" sz="2400"/>
              <a:t>, ηλεκτρομηχανικός υπολογιστής ήταν ο</a:t>
            </a:r>
            <a:r>
              <a:rPr lang="el-GR" altLang="el-GR" sz="2400">
                <a:solidFill>
                  <a:srgbClr val="A50021"/>
                </a:solidFill>
              </a:rPr>
              <a:t> </a:t>
            </a:r>
            <a:r>
              <a:rPr lang="en-US" altLang="el-GR" sz="2400">
                <a:solidFill>
                  <a:srgbClr val="A50021"/>
                </a:solidFill>
              </a:rPr>
              <a:t> </a:t>
            </a:r>
            <a:r>
              <a:rPr lang="en-US" altLang="el-GR" sz="2400" b="1">
                <a:solidFill>
                  <a:srgbClr val="A50021"/>
                </a:solidFill>
              </a:rPr>
              <a:t>Harvard Mark I </a:t>
            </a:r>
            <a:r>
              <a:rPr lang="en-US" altLang="el-GR" sz="2400">
                <a:solidFill>
                  <a:srgbClr val="000000"/>
                </a:solidFill>
              </a:rPr>
              <a:t>(</a:t>
            </a:r>
            <a:r>
              <a:rPr lang="el-GR" altLang="el-GR" sz="2400">
                <a:solidFill>
                  <a:srgbClr val="000000"/>
                </a:solidFill>
              </a:rPr>
              <a:t>ακρωνύμιο:</a:t>
            </a:r>
            <a:r>
              <a:rPr lang="en-US" altLang="el-GR" sz="2400">
                <a:solidFill>
                  <a:srgbClr val="000000"/>
                </a:solidFill>
              </a:rPr>
              <a:t> IBM Automatic Sequence Control Calculator [ASCC])</a:t>
            </a:r>
            <a:r>
              <a:rPr lang="en-US" altLang="el-GR" sz="2400"/>
              <a:t> </a:t>
            </a:r>
            <a:r>
              <a:rPr lang="el-GR" altLang="el-GR" sz="2400"/>
              <a:t>προτάθηκε από τον </a:t>
            </a:r>
            <a:r>
              <a:rPr lang="en-US" altLang="el-GR" sz="2400"/>
              <a:t> </a:t>
            </a:r>
            <a:r>
              <a:rPr lang="en-US" altLang="el-GR" sz="2400">
                <a:solidFill>
                  <a:srgbClr val="A50021"/>
                </a:solidFill>
              </a:rPr>
              <a:t>Howard Aiken </a:t>
            </a:r>
            <a:r>
              <a:rPr lang="el-GR" altLang="el-GR" sz="2400"/>
              <a:t>στα τέλη του </a:t>
            </a:r>
            <a:r>
              <a:rPr lang="en-US" altLang="el-GR" sz="2400"/>
              <a:t>1930</a:t>
            </a:r>
          </a:p>
          <a:p>
            <a:pPr marL="0" indent="180975" eaLnBrk="1" hangingPunct="1">
              <a:lnSpc>
                <a:spcPct val="75000"/>
              </a:lnSpc>
            </a:pPr>
            <a:endParaRPr lang="en-US" altLang="el-GR" sz="2400"/>
          </a:p>
          <a:p>
            <a:pPr marL="0" indent="180975" eaLnBrk="1" hangingPunct="1">
              <a:lnSpc>
                <a:spcPct val="75000"/>
              </a:lnSpc>
            </a:pPr>
            <a:r>
              <a:rPr lang="el-GR" altLang="el-GR" sz="2400"/>
              <a:t>Ο </a:t>
            </a:r>
            <a:r>
              <a:rPr lang="en-US" altLang="el-GR" sz="2400"/>
              <a:t>ASCC </a:t>
            </a:r>
            <a:r>
              <a:rPr lang="el-GR" altLang="el-GR" sz="2400"/>
              <a:t>δεν είχε αποθηκευμένο πρόγραμμα αλλά μία διάτρητη ταινία χαρτιού που περιείχε τις εντολές</a:t>
            </a:r>
          </a:p>
        </p:txBody>
      </p:sp>
      <p:pic>
        <p:nvPicPr>
          <p:cNvPr id="18437" name="Picture 4" descr="http://fahmirahman.files.wordpress.com/2011/04/howard-aiken.jpg">
            <a:extLst>
              <a:ext uri="{FF2B5EF4-FFF2-40B4-BE49-F238E27FC236}">
                <a16:creationId xmlns:a16="http://schemas.microsoft.com/office/drawing/2014/main" id="{557C6C5E-8DEC-D24C-990A-8974F684C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838200"/>
            <a:ext cx="2490788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 descr="http://static.ddmcdn.com/gif/harvard-mark-computer.jpg">
            <a:extLst>
              <a:ext uri="{FF2B5EF4-FFF2-40B4-BE49-F238E27FC236}">
                <a16:creationId xmlns:a16="http://schemas.microsoft.com/office/drawing/2014/main" id="{B4FFDE5D-2574-5925-549D-9462FEB48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838200"/>
            <a:ext cx="4357687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79C06341-8706-DDD2-CF5F-E7708E9BFA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el-GR"/>
              <a:t>Generation </a:t>
            </a:r>
            <a:r>
              <a:rPr lang="el-GR" altLang="el-GR"/>
              <a:t>1</a:t>
            </a:r>
            <a:r>
              <a:rPr lang="nl-BE" altLang="el-GR"/>
              <a:t>: </a:t>
            </a:r>
            <a:r>
              <a:rPr lang="el-GR" altLang="el-GR"/>
              <a:t>Υπολογιστής </a:t>
            </a:r>
            <a:r>
              <a:rPr lang="en-US" altLang="el-GR"/>
              <a:t>Mark-I</a:t>
            </a:r>
            <a:endParaRPr lang="el-GR" altLang="el-GR"/>
          </a:p>
        </p:txBody>
      </p:sp>
      <p:sp>
        <p:nvSpPr>
          <p:cNvPr id="19459" name="Slide Number Placeholder 2">
            <a:extLst>
              <a:ext uri="{FF2B5EF4-FFF2-40B4-BE49-F238E27FC236}">
                <a16:creationId xmlns:a16="http://schemas.microsoft.com/office/drawing/2014/main" id="{E674B4B9-BF8C-0D25-EBF3-D290303F0B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C9DE1C15-F984-48FC-8263-43DCD5BACFA1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15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pic>
        <p:nvPicPr>
          <p:cNvPr id="19460" name="Picture 6" descr="1944 harvard mark I">
            <a:extLst>
              <a:ext uri="{FF2B5EF4-FFF2-40B4-BE49-F238E27FC236}">
                <a16:creationId xmlns:a16="http://schemas.microsoft.com/office/drawing/2014/main" id="{BF9FB824-FF53-CC41-C046-0E47F097E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08050"/>
            <a:ext cx="3311525" cy="2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1" name="Picture 4" descr="File:Harvard Mark I Computer - Right Segment.JPG">
            <a:hlinkClick r:id="rId3"/>
            <a:extLst>
              <a:ext uri="{FF2B5EF4-FFF2-40B4-BE49-F238E27FC236}">
                <a16:creationId xmlns:a16="http://schemas.microsoft.com/office/drawing/2014/main" id="{DD9B2DC7-CC01-AC39-51EB-0B1A716E4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78"/>
          <a:stretch>
            <a:fillRect/>
          </a:stretch>
        </p:blipFill>
        <p:spPr bwMode="auto">
          <a:xfrm>
            <a:off x="4356100" y="920750"/>
            <a:ext cx="44608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2" descr="File:Harvard Mark I Computer - Left Segment.jpg">
            <a:hlinkClick r:id="rId5"/>
            <a:extLst>
              <a:ext uri="{FF2B5EF4-FFF2-40B4-BE49-F238E27FC236}">
                <a16:creationId xmlns:a16="http://schemas.microsoft.com/office/drawing/2014/main" id="{1960E650-39EE-69EC-EA6C-1A233EFF3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57"/>
          <a:stretch>
            <a:fillRect/>
          </a:stretch>
        </p:blipFill>
        <p:spPr bwMode="auto">
          <a:xfrm>
            <a:off x="2555875" y="3716338"/>
            <a:ext cx="4132263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5">
            <a:extLst>
              <a:ext uri="{FF2B5EF4-FFF2-40B4-BE49-F238E27FC236}">
                <a16:creationId xmlns:a16="http://schemas.microsoft.com/office/drawing/2014/main" id="{C9413328-CE28-6E40-B98B-A3F6C0CEC0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F0A149EA-91E8-4903-A1EC-F2F7960AB317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16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20483" name="AutoShape 2">
            <a:extLst>
              <a:ext uri="{FF2B5EF4-FFF2-40B4-BE49-F238E27FC236}">
                <a16:creationId xmlns:a16="http://schemas.microsoft.com/office/drawing/2014/main" id="{71600AD2-1194-E033-BBF9-41C3B27803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5638" y="115888"/>
            <a:ext cx="8208962" cy="433387"/>
          </a:xfrm>
        </p:spPr>
        <p:txBody>
          <a:bodyPr/>
          <a:lstStyle/>
          <a:p>
            <a:pPr eaLnBrk="1" hangingPunct="1"/>
            <a:r>
              <a:rPr lang="nl-BE" altLang="el-GR"/>
              <a:t>Generation </a:t>
            </a:r>
            <a:r>
              <a:rPr lang="el-GR" altLang="el-GR"/>
              <a:t>1</a:t>
            </a:r>
            <a:r>
              <a:rPr lang="nl-BE" altLang="el-GR"/>
              <a:t>: </a:t>
            </a:r>
            <a:r>
              <a:rPr lang="en-US" altLang="el-GR"/>
              <a:t>Z-1 </a:t>
            </a:r>
            <a:r>
              <a:rPr lang="el-GR" altLang="el-GR"/>
              <a:t>υπολογιστής</a:t>
            </a:r>
            <a:endParaRPr lang="en-US" altLang="el-GR"/>
          </a:p>
        </p:txBody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E85155CB-1B46-AD2D-78F8-88A274770B5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39750" y="4292600"/>
            <a:ext cx="8280400" cy="2016125"/>
          </a:xfrm>
        </p:spPr>
        <p:txBody>
          <a:bodyPr/>
          <a:lstStyle/>
          <a:p>
            <a:pPr marL="0" indent="180975" eaLnBrk="1" hangingPunct="1"/>
            <a:r>
              <a:rPr lang="el-GR" altLang="el-GR" sz="2400"/>
              <a:t>Ο </a:t>
            </a:r>
            <a:r>
              <a:rPr lang="en-US" altLang="el-GR" sz="2400">
                <a:solidFill>
                  <a:srgbClr val="A50021"/>
                </a:solidFill>
              </a:rPr>
              <a:t>Konrad Zuse</a:t>
            </a:r>
            <a:r>
              <a:rPr lang="el-GR" altLang="el-GR" sz="2400">
                <a:solidFill>
                  <a:srgbClr val="A50021"/>
                </a:solidFill>
              </a:rPr>
              <a:t> </a:t>
            </a:r>
            <a:r>
              <a:rPr lang="el-GR" altLang="el-GR" sz="2400"/>
              <a:t>δημιούργησε στο Βερολίνο το 1935 τον υπολογιστή </a:t>
            </a:r>
            <a:r>
              <a:rPr lang="el-GR" altLang="el-GR" sz="2400" b="1">
                <a:solidFill>
                  <a:srgbClr val="A50021"/>
                </a:solidFill>
              </a:rPr>
              <a:t>Ζ-1</a:t>
            </a:r>
          </a:p>
          <a:p>
            <a:pPr marL="0" indent="180975" eaLnBrk="1" hangingPunct="1"/>
            <a:r>
              <a:rPr lang="el-GR" altLang="el-GR" sz="2400"/>
              <a:t>Χρήση </a:t>
            </a:r>
            <a:r>
              <a:rPr lang="el-GR" altLang="el-GR" sz="2400">
                <a:solidFill>
                  <a:srgbClr val="A50021"/>
                </a:solidFill>
              </a:rPr>
              <a:t>δυαδικής αριθμητικής</a:t>
            </a:r>
            <a:r>
              <a:rPr lang="el-GR" altLang="el-GR" sz="2400"/>
              <a:t> (</a:t>
            </a:r>
            <a:r>
              <a:rPr lang="en-US" altLang="el-GR" sz="2400">
                <a:solidFill>
                  <a:srgbClr val="A50021"/>
                </a:solidFill>
              </a:rPr>
              <a:t>binary arithmetic</a:t>
            </a:r>
            <a:r>
              <a:rPr lang="el-GR" altLang="el-GR" sz="2400"/>
              <a:t>)</a:t>
            </a:r>
            <a:endParaRPr lang="en-US" altLang="el-GR" sz="2400"/>
          </a:p>
          <a:p>
            <a:pPr marL="0" indent="180975" eaLnBrk="1" hangingPunct="1"/>
            <a:r>
              <a:rPr lang="el-GR" altLang="el-GR" sz="2400"/>
              <a:t>Κύκλος εντολής</a:t>
            </a:r>
            <a:r>
              <a:rPr lang="en-US" altLang="el-GR" sz="2400"/>
              <a:t>: </a:t>
            </a:r>
            <a:r>
              <a:rPr lang="en-US" altLang="el-GR" sz="2400">
                <a:solidFill>
                  <a:srgbClr val="A50021"/>
                </a:solidFill>
              </a:rPr>
              <a:t>6 seconds</a:t>
            </a:r>
            <a:r>
              <a:rPr lang="en-US" altLang="el-GR" sz="2400"/>
              <a:t> (</a:t>
            </a:r>
            <a:r>
              <a:rPr lang="en-US" altLang="el-GR" sz="2400">
                <a:solidFill>
                  <a:srgbClr val="A50021"/>
                </a:solidFill>
              </a:rPr>
              <a:t>0.17 Hz</a:t>
            </a:r>
            <a:r>
              <a:rPr lang="en-US" altLang="el-GR" sz="2400"/>
              <a:t>)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BF3D3E4A-19DF-8EC8-7581-79F213DBFFB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6238" y="836613"/>
            <a:ext cx="5851525" cy="309721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4">
            <a:extLst>
              <a:ext uri="{FF2B5EF4-FFF2-40B4-BE49-F238E27FC236}">
                <a16:creationId xmlns:a16="http://schemas.microsoft.com/office/drawing/2014/main" id="{580BB901-D063-A663-E5ED-16B2D047A4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EEA17A03-A845-497F-B338-8BBDCC0B1761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17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21507" name="AutoShape 2">
            <a:extLst>
              <a:ext uri="{FF2B5EF4-FFF2-40B4-BE49-F238E27FC236}">
                <a16:creationId xmlns:a16="http://schemas.microsoft.com/office/drawing/2014/main" id="{F9E39E1C-FBE9-C12C-782C-FC525C5CBD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Ιστορία &amp; Εξέλιξη των Υπολογιστών</a:t>
            </a:r>
            <a:endParaRPr lang="nl-BE" altLang="el-GR"/>
          </a:p>
        </p:txBody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0A6E9BCE-442A-C9DA-8F33-87A0192F8D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6213" indent="4763" eaLnBrk="1" hangingPunct="1">
              <a:buClr>
                <a:schemeClr val="bg2"/>
              </a:buClr>
            </a:pPr>
            <a:r>
              <a:rPr lang="nl-BE" altLang="el-GR" sz="2400">
                <a:solidFill>
                  <a:srgbClr val="000000"/>
                </a:solidFill>
              </a:rPr>
              <a:t>Generation </a:t>
            </a:r>
            <a:r>
              <a:rPr lang="el-GR" altLang="el-GR" sz="2400">
                <a:solidFill>
                  <a:srgbClr val="000000"/>
                </a:solidFill>
              </a:rPr>
              <a:t>0</a:t>
            </a:r>
            <a:r>
              <a:rPr lang="nl-BE" altLang="el-GR" sz="2400">
                <a:solidFill>
                  <a:srgbClr val="000000"/>
                </a:solidFill>
              </a:rPr>
              <a:t>: </a:t>
            </a:r>
            <a:r>
              <a:rPr lang="el-GR" altLang="el-GR" sz="2400">
                <a:solidFill>
                  <a:srgbClr val="000000"/>
                </a:solidFill>
              </a:rPr>
              <a:t>Οι πρώτες μέρες</a:t>
            </a:r>
            <a:r>
              <a:rPr lang="nl-BE" altLang="el-GR" sz="2400">
                <a:solidFill>
                  <a:srgbClr val="000000"/>
                </a:solidFill>
              </a:rPr>
              <a:t> (…-1642)</a:t>
            </a:r>
            <a:endParaRPr lang="el-GR" altLang="el-GR" sz="2400">
              <a:solidFill>
                <a:srgbClr val="000000"/>
              </a:solidFill>
            </a:endParaRPr>
          </a:p>
          <a:p>
            <a:pPr marL="176213" indent="4763" eaLnBrk="1" hangingPunct="1">
              <a:buClr>
                <a:schemeClr val="bg2"/>
              </a:buClr>
            </a:pPr>
            <a:endParaRPr lang="el-GR" altLang="el-GR" sz="2400">
              <a:solidFill>
                <a:srgbClr val="000000"/>
              </a:solidFill>
            </a:endParaRPr>
          </a:p>
          <a:p>
            <a:pPr marL="176213" indent="4763" eaLnBrk="1" hangingPunct="1">
              <a:buClr>
                <a:schemeClr val="bg2"/>
              </a:buClr>
            </a:pPr>
            <a:r>
              <a:rPr lang="nl-BE" altLang="el-GR" sz="2400">
                <a:solidFill>
                  <a:srgbClr val="000000"/>
                </a:solidFill>
              </a:rPr>
              <a:t>Generation </a:t>
            </a:r>
            <a:r>
              <a:rPr lang="el-GR" altLang="el-GR" sz="2400">
                <a:solidFill>
                  <a:srgbClr val="000000"/>
                </a:solidFill>
              </a:rPr>
              <a:t>1</a:t>
            </a:r>
            <a:r>
              <a:rPr lang="nl-BE" altLang="el-GR" sz="2400">
                <a:solidFill>
                  <a:srgbClr val="000000"/>
                </a:solidFill>
              </a:rPr>
              <a:t>: </a:t>
            </a:r>
            <a:r>
              <a:rPr lang="el-GR" altLang="el-GR" sz="2400">
                <a:solidFill>
                  <a:srgbClr val="000000"/>
                </a:solidFill>
              </a:rPr>
              <a:t>Μηχανικά εξαρτήματα </a:t>
            </a:r>
            <a:r>
              <a:rPr lang="nl-BE" altLang="el-GR" sz="2400">
                <a:solidFill>
                  <a:srgbClr val="000000"/>
                </a:solidFill>
              </a:rPr>
              <a:t> (1642-1945)</a:t>
            </a:r>
            <a:endParaRPr lang="el-GR" altLang="el-GR" sz="2400">
              <a:solidFill>
                <a:srgbClr val="000000"/>
              </a:solidFill>
            </a:endParaRPr>
          </a:p>
          <a:p>
            <a:pPr marL="176213" indent="4763" eaLnBrk="1" hangingPunct="1">
              <a:buClr>
                <a:schemeClr val="tx2"/>
              </a:buClr>
              <a:buFont typeface="Wingdings" panose="05000000000000000000" pitchFamily="2" charset="2"/>
              <a:buChar char="þ"/>
            </a:pPr>
            <a:endParaRPr lang="nl-BE" altLang="el-GR" sz="2400">
              <a:solidFill>
                <a:srgbClr val="000000"/>
              </a:solidFill>
            </a:endParaRPr>
          </a:p>
          <a:p>
            <a:pPr marL="176213" indent="4763" eaLnBrk="1" hangingPunct="1"/>
            <a:r>
              <a:rPr lang="nl-BE" altLang="el-GR" sz="2400">
                <a:solidFill>
                  <a:srgbClr val="A50021"/>
                </a:solidFill>
              </a:rPr>
              <a:t>Generation </a:t>
            </a:r>
            <a:r>
              <a:rPr lang="el-GR" altLang="el-GR" sz="2400">
                <a:solidFill>
                  <a:srgbClr val="A50021"/>
                </a:solidFill>
              </a:rPr>
              <a:t>2</a:t>
            </a:r>
            <a:r>
              <a:rPr lang="nl-BE" altLang="el-GR" sz="2400"/>
              <a:t>: </a:t>
            </a:r>
            <a:r>
              <a:rPr lang="el-GR" altLang="el-GR" sz="2400"/>
              <a:t>Λυχνίες κενού</a:t>
            </a:r>
            <a:r>
              <a:rPr lang="nl-BE" altLang="el-GR" sz="2400"/>
              <a:t> (1945-1955)</a:t>
            </a:r>
            <a:endParaRPr lang="el-GR" altLang="el-GR" sz="2400"/>
          </a:p>
          <a:p>
            <a:pPr marL="176213" indent="4763" eaLnBrk="1" hangingPunct="1"/>
            <a:endParaRPr lang="nl-BE" altLang="el-GR" sz="2400"/>
          </a:p>
          <a:p>
            <a:pPr marL="176213" indent="4763" eaLnBrk="1" hangingPunct="1"/>
            <a:r>
              <a:rPr lang="nl-BE" altLang="el-GR" sz="2400">
                <a:solidFill>
                  <a:srgbClr val="000000"/>
                </a:solidFill>
              </a:rPr>
              <a:t>Generation </a:t>
            </a:r>
            <a:r>
              <a:rPr lang="el-GR" altLang="el-GR" sz="2400">
                <a:solidFill>
                  <a:srgbClr val="000000"/>
                </a:solidFill>
              </a:rPr>
              <a:t>3</a:t>
            </a:r>
            <a:r>
              <a:rPr lang="nl-BE" altLang="el-GR" sz="2400">
                <a:solidFill>
                  <a:srgbClr val="000000"/>
                </a:solidFill>
              </a:rPr>
              <a:t>: </a:t>
            </a:r>
            <a:r>
              <a:rPr lang="el-GR" altLang="el-GR" sz="2400">
                <a:solidFill>
                  <a:srgbClr val="000000"/>
                </a:solidFill>
              </a:rPr>
              <a:t>Διακριτά τρανζίστορς</a:t>
            </a:r>
            <a:r>
              <a:rPr lang="nl-BE" altLang="el-GR" sz="2400">
                <a:solidFill>
                  <a:srgbClr val="000000"/>
                </a:solidFill>
              </a:rPr>
              <a:t> (1955-1965)</a:t>
            </a:r>
            <a:endParaRPr lang="el-GR" altLang="el-GR" sz="2400">
              <a:solidFill>
                <a:srgbClr val="000000"/>
              </a:solidFill>
            </a:endParaRPr>
          </a:p>
          <a:p>
            <a:pPr marL="176213" indent="4763" eaLnBrk="1" hangingPunct="1"/>
            <a:endParaRPr lang="nl-BE" altLang="el-GR" sz="2400">
              <a:solidFill>
                <a:srgbClr val="000000"/>
              </a:solidFill>
            </a:endParaRPr>
          </a:p>
          <a:p>
            <a:pPr marL="176213" indent="4763" eaLnBrk="1" hangingPunct="1"/>
            <a:r>
              <a:rPr lang="nl-BE" altLang="el-GR" sz="2400">
                <a:solidFill>
                  <a:srgbClr val="000000"/>
                </a:solidFill>
              </a:rPr>
              <a:t>Generation </a:t>
            </a:r>
            <a:r>
              <a:rPr lang="el-GR" altLang="el-GR" sz="2400">
                <a:solidFill>
                  <a:srgbClr val="000000"/>
                </a:solidFill>
              </a:rPr>
              <a:t>4</a:t>
            </a:r>
            <a:r>
              <a:rPr lang="nl-BE" altLang="el-GR" sz="2400">
                <a:solidFill>
                  <a:srgbClr val="000000"/>
                </a:solidFill>
              </a:rPr>
              <a:t>: </a:t>
            </a:r>
            <a:r>
              <a:rPr lang="el-GR" altLang="el-GR" sz="2400">
                <a:solidFill>
                  <a:srgbClr val="000000"/>
                </a:solidFill>
              </a:rPr>
              <a:t>Ολοκληρωμένα κυκλώματα</a:t>
            </a:r>
            <a:r>
              <a:rPr lang="nl-BE" altLang="el-GR" sz="2400">
                <a:solidFill>
                  <a:srgbClr val="000000"/>
                </a:solidFill>
              </a:rPr>
              <a:t>s (1965-1980)</a:t>
            </a:r>
            <a:endParaRPr lang="el-GR" altLang="el-GR" sz="2400">
              <a:solidFill>
                <a:srgbClr val="000000"/>
              </a:solidFill>
            </a:endParaRPr>
          </a:p>
          <a:p>
            <a:pPr marL="176213" indent="4763" eaLnBrk="1" hangingPunct="1"/>
            <a:endParaRPr lang="nl-BE" altLang="el-GR" sz="2400">
              <a:solidFill>
                <a:srgbClr val="000000"/>
              </a:solidFill>
            </a:endParaRPr>
          </a:p>
          <a:p>
            <a:pPr marL="176213" indent="4763" eaLnBrk="1" hangingPunct="1"/>
            <a:r>
              <a:rPr lang="nl-BE" altLang="el-GR" sz="2400">
                <a:solidFill>
                  <a:srgbClr val="000000"/>
                </a:solidFill>
              </a:rPr>
              <a:t>Generation </a:t>
            </a:r>
            <a:r>
              <a:rPr lang="el-GR" altLang="el-GR" sz="2400">
                <a:solidFill>
                  <a:srgbClr val="000000"/>
                </a:solidFill>
              </a:rPr>
              <a:t>5</a:t>
            </a:r>
            <a:r>
              <a:rPr lang="nl-BE" altLang="el-GR" sz="2400">
                <a:solidFill>
                  <a:srgbClr val="000000"/>
                </a:solidFill>
              </a:rPr>
              <a:t>: </a:t>
            </a:r>
            <a:r>
              <a:rPr lang="el-GR" altLang="el-GR" sz="2400">
                <a:solidFill>
                  <a:srgbClr val="000000"/>
                </a:solidFill>
              </a:rPr>
              <a:t>Ολοκληρωμένα κυκλώματα μεγάλης κλίμακας (</a:t>
            </a:r>
            <a:r>
              <a:rPr lang="en-US" altLang="el-GR" sz="2400">
                <a:solidFill>
                  <a:srgbClr val="000000"/>
                </a:solidFill>
              </a:rPr>
              <a:t>Very Large Scale Integration –</a:t>
            </a:r>
            <a:r>
              <a:rPr lang="el-GR" altLang="el-GR" sz="2400">
                <a:solidFill>
                  <a:srgbClr val="000000"/>
                </a:solidFill>
              </a:rPr>
              <a:t> </a:t>
            </a:r>
            <a:r>
              <a:rPr lang="nl-BE" altLang="el-GR" sz="2400">
                <a:solidFill>
                  <a:srgbClr val="000000"/>
                </a:solidFill>
              </a:rPr>
              <a:t>VLSI) (1980-?)</a:t>
            </a:r>
            <a:endParaRPr lang="el-GR" altLang="el-GR" sz="2400">
              <a:solidFill>
                <a:srgbClr val="000000"/>
              </a:solidFill>
            </a:endParaRPr>
          </a:p>
          <a:p>
            <a:pPr marL="176213" indent="4763" eaLnBrk="1" hangingPunct="1">
              <a:buFont typeface="Wingdings" panose="05000000000000000000" pitchFamily="2" charset="2"/>
              <a:buNone/>
            </a:pPr>
            <a:endParaRPr lang="nl-BE" altLang="el-GR" sz="24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>
            <a:extLst>
              <a:ext uri="{FF2B5EF4-FFF2-40B4-BE49-F238E27FC236}">
                <a16:creationId xmlns:a16="http://schemas.microsoft.com/office/drawing/2014/main" id="{3F1A96F2-2AA5-10DD-1E6E-F6B1E87A0B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8F83FC70-AF0A-4F79-892D-06D278CBD630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18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22531" name="AutoShape 2">
            <a:extLst>
              <a:ext uri="{FF2B5EF4-FFF2-40B4-BE49-F238E27FC236}">
                <a16:creationId xmlns:a16="http://schemas.microsoft.com/office/drawing/2014/main" id="{917E7C74-CDDE-C25B-C946-255BAFFE10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1350" y="115888"/>
            <a:ext cx="8208963" cy="433387"/>
          </a:xfrm>
        </p:spPr>
        <p:txBody>
          <a:bodyPr/>
          <a:lstStyle/>
          <a:p>
            <a:pPr eaLnBrk="1" hangingPunct="1"/>
            <a:r>
              <a:rPr lang="nl-BE" altLang="el-GR"/>
              <a:t>Generation </a:t>
            </a:r>
            <a:r>
              <a:rPr lang="el-GR" altLang="el-GR"/>
              <a:t>2</a:t>
            </a:r>
            <a:r>
              <a:rPr lang="nl-BE" altLang="el-GR"/>
              <a:t>: </a:t>
            </a:r>
            <a:r>
              <a:rPr lang="en-US" altLang="el-GR"/>
              <a:t>ENIAC</a:t>
            </a:r>
          </a:p>
        </p:txBody>
      </p:sp>
      <p:sp>
        <p:nvSpPr>
          <p:cNvPr id="505859" name="Rectangle 3">
            <a:extLst>
              <a:ext uri="{FF2B5EF4-FFF2-40B4-BE49-F238E27FC236}">
                <a16:creationId xmlns:a16="http://schemas.microsoft.com/office/drawing/2014/main" id="{2B84236D-94B3-3258-8159-B590BDEFF5F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836613"/>
            <a:ext cx="4897438" cy="5616575"/>
          </a:xfrm>
        </p:spPr>
        <p:txBody>
          <a:bodyPr/>
          <a:lstStyle/>
          <a:p>
            <a:pPr marL="0" indent="180975" eaLnBrk="1" hangingPunct="1"/>
            <a:r>
              <a:rPr lang="el-GR" altLang="el-GR" sz="2400"/>
              <a:t>Οι </a:t>
            </a:r>
            <a:r>
              <a:rPr lang="en-US" altLang="el-GR" sz="2400">
                <a:solidFill>
                  <a:srgbClr val="A50021"/>
                </a:solidFill>
              </a:rPr>
              <a:t>John Mauchly </a:t>
            </a:r>
            <a:r>
              <a:rPr lang="el-GR" altLang="el-GR" sz="2400"/>
              <a:t>και</a:t>
            </a:r>
            <a:r>
              <a:rPr lang="en-US" altLang="el-GR" sz="2400"/>
              <a:t> J. </a:t>
            </a:r>
            <a:r>
              <a:rPr lang="en-US" altLang="el-GR" sz="2400">
                <a:solidFill>
                  <a:srgbClr val="A50021"/>
                </a:solidFill>
              </a:rPr>
              <a:t>Presper Eckert </a:t>
            </a:r>
            <a:r>
              <a:rPr lang="el-GR" altLang="el-GR" sz="2400"/>
              <a:t>(παν/μιο </a:t>
            </a:r>
            <a:r>
              <a:rPr lang="en-GB" altLang="el-GR" sz="2400"/>
              <a:t>Pennsylvania</a:t>
            </a:r>
            <a:r>
              <a:rPr lang="el-GR" altLang="el-GR" sz="2400"/>
              <a:t> 1943) ήταν οι πρώτοι που χρησιμοποίησαν </a:t>
            </a:r>
            <a:r>
              <a:rPr lang="el-GR" altLang="el-GR" sz="2400">
                <a:solidFill>
                  <a:srgbClr val="A50021"/>
                </a:solidFill>
              </a:rPr>
              <a:t>λυχνίες κενού</a:t>
            </a:r>
          </a:p>
          <a:p>
            <a:pPr marL="0" indent="180975" eaLnBrk="1" hangingPunct="1"/>
            <a:endParaRPr lang="el-GR" altLang="el-GR" sz="1200">
              <a:solidFill>
                <a:srgbClr val="A50021"/>
              </a:solidFill>
            </a:endParaRPr>
          </a:p>
          <a:p>
            <a:pPr marL="0" indent="180975" eaLnBrk="1" hangingPunct="1"/>
            <a:r>
              <a:rPr lang="en-GB" altLang="el-GR" sz="2400" b="1">
                <a:solidFill>
                  <a:srgbClr val="A50021"/>
                </a:solidFill>
              </a:rPr>
              <a:t>ENIAC</a:t>
            </a:r>
            <a:r>
              <a:rPr lang="el-GR" altLang="el-GR" sz="2400"/>
              <a:t>:</a:t>
            </a:r>
            <a:r>
              <a:rPr lang="en-GB" altLang="el-GR" sz="2400"/>
              <a:t> </a:t>
            </a:r>
            <a:r>
              <a:rPr lang="en-GB" altLang="el-GR" sz="2400" b="1"/>
              <a:t>Electronic Numerical Integrator And Computer</a:t>
            </a:r>
            <a:endParaRPr lang="el-GR" altLang="el-GR" sz="2400" b="1"/>
          </a:p>
          <a:p>
            <a:pPr marL="0" indent="180975" eaLnBrk="1" hangingPunct="1"/>
            <a:endParaRPr lang="el-GR" altLang="el-GR" sz="1200" b="1"/>
          </a:p>
          <a:p>
            <a:pPr marL="0" indent="180975" eaLnBrk="1" hangingPunct="1"/>
            <a:r>
              <a:rPr lang="el-GR" altLang="el-GR" sz="2400">
                <a:solidFill>
                  <a:srgbClr val="A50021"/>
                </a:solidFill>
              </a:rPr>
              <a:t>Σκοπός</a:t>
            </a:r>
            <a:r>
              <a:rPr lang="el-GR" altLang="el-GR" sz="2400"/>
              <a:t>: Ο υπολογισμός της βαλλιστικής τροχιάς πυροβόλων όπλων</a:t>
            </a:r>
          </a:p>
          <a:p>
            <a:pPr marL="198438" lvl="1" indent="180975" eaLnBrk="1" hangingPunct="1"/>
            <a:r>
              <a:rPr lang="el-GR" altLang="el-GR" sz="2200"/>
              <a:t>Ξεκίνησε το </a:t>
            </a:r>
            <a:r>
              <a:rPr lang="en-GB" altLang="el-GR" sz="2200"/>
              <a:t>1943</a:t>
            </a:r>
            <a:r>
              <a:rPr lang="en-US" altLang="el-GR" sz="2200"/>
              <a:t>, </a:t>
            </a:r>
            <a:r>
              <a:rPr lang="el-GR" altLang="el-GR" sz="2200"/>
              <a:t>τελείωσε το 1955</a:t>
            </a:r>
          </a:p>
          <a:p>
            <a:pPr marL="0" indent="180975" eaLnBrk="1" hangingPunct="1"/>
            <a:endParaRPr lang="el-GR" altLang="el-GR" sz="1200"/>
          </a:p>
          <a:p>
            <a:pPr marL="0" indent="180975" eaLnBrk="1" hangingPunct="1"/>
            <a:r>
              <a:rPr lang="el-GR" altLang="el-GR" sz="2400"/>
              <a:t>Χρήση στο εργαστήριο Βαλλιστικής του αμερικανικού στρατού</a:t>
            </a:r>
            <a:endParaRPr lang="en-GB" altLang="el-GR" sz="2400"/>
          </a:p>
        </p:txBody>
      </p:sp>
      <p:pic>
        <p:nvPicPr>
          <p:cNvPr id="505862" name="Picture 6" descr="1940 mauchly and eckert">
            <a:extLst>
              <a:ext uri="{FF2B5EF4-FFF2-40B4-BE49-F238E27FC236}">
                <a16:creationId xmlns:a16="http://schemas.microsoft.com/office/drawing/2014/main" id="{4D34E17F-2874-C1A1-FC35-23E38312398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725" y="1535113"/>
            <a:ext cx="3427413" cy="3990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859" grpId="0" build="p"/>
      <p:bldP spid="50586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>
            <a:extLst>
              <a:ext uri="{FF2B5EF4-FFF2-40B4-BE49-F238E27FC236}">
                <a16:creationId xmlns:a16="http://schemas.microsoft.com/office/drawing/2014/main" id="{465474EE-48A7-FBF2-459A-265438B0F9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1B2EB75E-E7CF-4B20-9850-8456E39420D8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19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23555" name="AutoShape 2">
            <a:extLst>
              <a:ext uri="{FF2B5EF4-FFF2-40B4-BE49-F238E27FC236}">
                <a16:creationId xmlns:a16="http://schemas.microsoft.com/office/drawing/2014/main" id="{E6839FB8-2F50-7A94-059A-B740D6C655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el-GR"/>
              <a:t>Generation </a:t>
            </a:r>
            <a:r>
              <a:rPr lang="el-GR" altLang="el-GR"/>
              <a:t>2</a:t>
            </a:r>
            <a:r>
              <a:rPr lang="nl-BE" altLang="el-GR"/>
              <a:t>: </a:t>
            </a:r>
            <a:r>
              <a:rPr lang="en-US" altLang="el-GR"/>
              <a:t>ENIAC</a:t>
            </a:r>
          </a:p>
        </p:txBody>
      </p:sp>
      <p:sp>
        <p:nvSpPr>
          <p:cNvPr id="506884" name="Rectangle 4">
            <a:extLst>
              <a:ext uri="{FF2B5EF4-FFF2-40B4-BE49-F238E27FC236}">
                <a16:creationId xmlns:a16="http://schemas.microsoft.com/office/drawing/2014/main" id="{D7A306B1-0639-1020-EE85-539F0A67905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39750" y="4724400"/>
            <a:ext cx="8280400" cy="1362075"/>
          </a:xfrm>
        </p:spPr>
        <p:txBody>
          <a:bodyPr/>
          <a:lstStyle/>
          <a:p>
            <a:pPr marL="0" indent="180975" eaLnBrk="1" hangingPunct="1"/>
            <a:r>
              <a:rPr lang="en-US" altLang="el-GR" sz="2400" b="1"/>
              <a:t>18000 </a:t>
            </a:r>
            <a:r>
              <a:rPr lang="el-GR" altLang="el-GR" sz="2400" b="1"/>
              <a:t>λυχνίες </a:t>
            </a:r>
            <a:r>
              <a:rPr lang="el-GR" altLang="el-GR" sz="2400"/>
              <a:t>κενού</a:t>
            </a:r>
            <a:r>
              <a:rPr lang="en-US" altLang="el-GR" sz="2400"/>
              <a:t>, </a:t>
            </a:r>
            <a:r>
              <a:rPr lang="en-US" altLang="el-GR" sz="2400" b="1"/>
              <a:t>1500 relays</a:t>
            </a:r>
            <a:r>
              <a:rPr lang="en-US" altLang="el-GR" sz="2400"/>
              <a:t>, </a:t>
            </a:r>
            <a:r>
              <a:rPr lang="en-US" altLang="el-GR" sz="2400" b="1"/>
              <a:t>30 </a:t>
            </a:r>
            <a:r>
              <a:rPr lang="el-GR" altLang="el-GR" sz="2400" b="1"/>
              <a:t>τόνοι </a:t>
            </a:r>
            <a:r>
              <a:rPr lang="el-GR" altLang="el-GR" sz="2400"/>
              <a:t>βάρος</a:t>
            </a:r>
            <a:r>
              <a:rPr lang="en-US" altLang="el-GR" sz="2400"/>
              <a:t>, </a:t>
            </a:r>
            <a:r>
              <a:rPr lang="en-US" altLang="el-GR" sz="2400" b="1"/>
              <a:t>140 kW</a:t>
            </a:r>
            <a:r>
              <a:rPr lang="el-GR" altLang="el-GR" sz="2400" b="1"/>
              <a:t> </a:t>
            </a:r>
            <a:r>
              <a:rPr lang="el-GR" altLang="el-GR" sz="2400"/>
              <a:t>κατανάλωση</a:t>
            </a:r>
            <a:r>
              <a:rPr lang="en-US" altLang="el-GR" sz="2400"/>
              <a:t>, </a:t>
            </a:r>
            <a:r>
              <a:rPr lang="en-US" altLang="el-GR" sz="2400" b="1"/>
              <a:t>20 </a:t>
            </a:r>
            <a:r>
              <a:rPr lang="el-GR" altLang="el-GR" sz="2400" b="1"/>
              <a:t>καταχωρητές</a:t>
            </a:r>
            <a:r>
              <a:rPr lang="el-GR" altLang="el-GR" sz="2400"/>
              <a:t>, </a:t>
            </a:r>
            <a:r>
              <a:rPr lang="el-GR" altLang="el-GR" sz="2400" b="1"/>
              <a:t>δεκαδικό σύστημα</a:t>
            </a:r>
            <a:endParaRPr lang="en-US" altLang="el-GR" sz="2400" b="1"/>
          </a:p>
          <a:p>
            <a:pPr marL="0" indent="180975" eaLnBrk="1" hangingPunct="1"/>
            <a:r>
              <a:rPr lang="el-GR" altLang="el-GR" sz="2400" b="1"/>
              <a:t>Προγραμματισμός μέσω </a:t>
            </a:r>
            <a:r>
              <a:rPr lang="en-US" altLang="el-GR" sz="2400" b="1"/>
              <a:t>6000 </a:t>
            </a:r>
            <a:r>
              <a:rPr lang="el-GR" altLang="el-GR" sz="2400" b="1"/>
              <a:t>διακοπτών </a:t>
            </a:r>
            <a:r>
              <a:rPr lang="el-GR" altLang="el-GR" sz="2400"/>
              <a:t>πολλαπλών επιλογών και τόνους καλωδίων</a:t>
            </a:r>
            <a:endParaRPr lang="en-US" altLang="el-GR" sz="2400"/>
          </a:p>
        </p:txBody>
      </p:sp>
      <p:pic>
        <p:nvPicPr>
          <p:cNvPr id="23557" name="Picture 4" descr="D:\TKYin\Course\2004Fall\IntroComp\PowerPoint\1\ENIAC.jpg">
            <a:extLst>
              <a:ext uri="{FF2B5EF4-FFF2-40B4-BE49-F238E27FC236}">
                <a16:creationId xmlns:a16="http://schemas.microsoft.com/office/drawing/2014/main" id="{F0FC110E-3BD8-9160-B33A-A683FAD0A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117600"/>
            <a:ext cx="3802063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3">
            <a:extLst>
              <a:ext uri="{FF2B5EF4-FFF2-40B4-BE49-F238E27FC236}">
                <a16:creationId xmlns:a16="http://schemas.microsoft.com/office/drawing/2014/main" id="{FA86EF88-9C2E-A1AB-2D8B-55CFC8144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412875"/>
            <a:ext cx="3989388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4">
            <a:extLst>
              <a:ext uri="{FF2B5EF4-FFF2-40B4-BE49-F238E27FC236}">
                <a16:creationId xmlns:a16="http://schemas.microsoft.com/office/drawing/2014/main" id="{BBDF0776-729E-0F1D-0373-653D61389E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9898F5A5-5E77-4AB2-BF2B-AF0C30664138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6147" name="AutoShape 2">
            <a:extLst>
              <a:ext uri="{FF2B5EF4-FFF2-40B4-BE49-F238E27FC236}">
                <a16:creationId xmlns:a16="http://schemas.microsoft.com/office/drawing/2014/main" id="{AD3B3D73-5ABA-4A11-5BAA-2F9794BB4A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Ιστορία &amp; Εξέλιξη των Υπολογιστών</a:t>
            </a:r>
            <a:endParaRPr lang="nl-BE" altLang="el-GR"/>
          </a:p>
        </p:txBody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C7415158-9263-0BBE-B4D5-085F5EFFF3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180975" eaLnBrk="1" hangingPunct="1">
              <a:buClr>
                <a:schemeClr val="bg2"/>
              </a:buClr>
            </a:pPr>
            <a:r>
              <a:rPr lang="nl-BE" altLang="el-GR" sz="2400">
                <a:solidFill>
                  <a:srgbClr val="A50021"/>
                </a:solidFill>
              </a:rPr>
              <a:t>Generation </a:t>
            </a:r>
            <a:r>
              <a:rPr lang="el-GR" altLang="el-GR" sz="2400">
                <a:solidFill>
                  <a:srgbClr val="A50021"/>
                </a:solidFill>
              </a:rPr>
              <a:t>0</a:t>
            </a:r>
            <a:r>
              <a:rPr lang="nl-BE" altLang="el-GR" sz="2400"/>
              <a:t>: </a:t>
            </a:r>
            <a:r>
              <a:rPr lang="el-GR" altLang="el-GR" sz="2400"/>
              <a:t>Οι πρώτες μέρες</a:t>
            </a:r>
            <a:r>
              <a:rPr lang="nl-BE" altLang="el-GR" sz="2400"/>
              <a:t> (…-1642)</a:t>
            </a:r>
            <a:endParaRPr lang="el-GR" altLang="el-GR" sz="2400"/>
          </a:p>
          <a:p>
            <a:pPr marL="0" indent="180975" eaLnBrk="1" hangingPunct="1">
              <a:buClr>
                <a:schemeClr val="bg2"/>
              </a:buClr>
            </a:pPr>
            <a:endParaRPr lang="el-GR" altLang="el-GR" sz="2400"/>
          </a:p>
          <a:p>
            <a:pPr marL="0" indent="180975" eaLnBrk="1" hangingPunct="1">
              <a:buClr>
                <a:schemeClr val="bg2"/>
              </a:buClr>
            </a:pPr>
            <a:r>
              <a:rPr lang="nl-BE" altLang="el-GR" sz="2400">
                <a:solidFill>
                  <a:srgbClr val="000000"/>
                </a:solidFill>
              </a:rPr>
              <a:t>Generation </a:t>
            </a:r>
            <a:r>
              <a:rPr lang="el-GR" altLang="el-GR" sz="2400">
                <a:solidFill>
                  <a:srgbClr val="000000"/>
                </a:solidFill>
              </a:rPr>
              <a:t>1</a:t>
            </a:r>
            <a:r>
              <a:rPr lang="nl-BE" altLang="el-GR" sz="2400">
                <a:solidFill>
                  <a:srgbClr val="000000"/>
                </a:solidFill>
              </a:rPr>
              <a:t>: </a:t>
            </a:r>
            <a:r>
              <a:rPr lang="el-GR" altLang="el-GR" sz="2400">
                <a:solidFill>
                  <a:srgbClr val="000000"/>
                </a:solidFill>
              </a:rPr>
              <a:t>Μηχανικά εξαρτήματα </a:t>
            </a:r>
            <a:r>
              <a:rPr lang="nl-BE" altLang="el-GR" sz="2400">
                <a:solidFill>
                  <a:srgbClr val="000000"/>
                </a:solidFill>
              </a:rPr>
              <a:t> (1642-1945)</a:t>
            </a:r>
            <a:endParaRPr lang="el-GR" altLang="el-GR" sz="2400">
              <a:solidFill>
                <a:srgbClr val="000000"/>
              </a:solidFill>
            </a:endParaRPr>
          </a:p>
          <a:p>
            <a:pPr marL="0" indent="180975" eaLnBrk="1" hangingPunct="1">
              <a:buClr>
                <a:schemeClr val="tx2"/>
              </a:buClr>
              <a:buFont typeface="Wingdings" panose="05000000000000000000" pitchFamily="2" charset="2"/>
              <a:buChar char="þ"/>
            </a:pPr>
            <a:endParaRPr lang="nl-BE" altLang="el-GR" sz="2400">
              <a:solidFill>
                <a:srgbClr val="000000"/>
              </a:solidFill>
            </a:endParaRPr>
          </a:p>
          <a:p>
            <a:pPr marL="0" indent="180975" eaLnBrk="1" hangingPunct="1"/>
            <a:r>
              <a:rPr lang="nl-BE" altLang="el-GR" sz="2400">
                <a:solidFill>
                  <a:srgbClr val="000000"/>
                </a:solidFill>
              </a:rPr>
              <a:t>Generation </a:t>
            </a:r>
            <a:r>
              <a:rPr lang="el-GR" altLang="el-GR" sz="2400">
                <a:solidFill>
                  <a:srgbClr val="000000"/>
                </a:solidFill>
              </a:rPr>
              <a:t>2</a:t>
            </a:r>
            <a:r>
              <a:rPr lang="nl-BE" altLang="el-GR" sz="2400">
                <a:solidFill>
                  <a:srgbClr val="000000"/>
                </a:solidFill>
              </a:rPr>
              <a:t>: </a:t>
            </a:r>
            <a:r>
              <a:rPr lang="el-GR" altLang="el-GR" sz="2400">
                <a:solidFill>
                  <a:srgbClr val="000000"/>
                </a:solidFill>
              </a:rPr>
              <a:t>Λυχνίες κενού</a:t>
            </a:r>
            <a:r>
              <a:rPr lang="nl-BE" altLang="el-GR" sz="2400">
                <a:solidFill>
                  <a:srgbClr val="000000"/>
                </a:solidFill>
              </a:rPr>
              <a:t> (1945-1955)</a:t>
            </a:r>
            <a:endParaRPr lang="el-GR" altLang="el-GR" sz="2400">
              <a:solidFill>
                <a:srgbClr val="000000"/>
              </a:solidFill>
            </a:endParaRPr>
          </a:p>
          <a:p>
            <a:pPr marL="0" indent="180975" eaLnBrk="1" hangingPunct="1"/>
            <a:endParaRPr lang="nl-BE" altLang="el-GR" sz="2400">
              <a:solidFill>
                <a:srgbClr val="000000"/>
              </a:solidFill>
            </a:endParaRPr>
          </a:p>
          <a:p>
            <a:pPr marL="0" indent="180975" eaLnBrk="1" hangingPunct="1"/>
            <a:r>
              <a:rPr lang="nl-BE" altLang="el-GR" sz="2400">
                <a:solidFill>
                  <a:srgbClr val="000000"/>
                </a:solidFill>
              </a:rPr>
              <a:t>Generation </a:t>
            </a:r>
            <a:r>
              <a:rPr lang="el-GR" altLang="el-GR" sz="2400">
                <a:solidFill>
                  <a:srgbClr val="000000"/>
                </a:solidFill>
              </a:rPr>
              <a:t>3</a:t>
            </a:r>
            <a:r>
              <a:rPr lang="nl-BE" altLang="el-GR" sz="2400">
                <a:solidFill>
                  <a:srgbClr val="000000"/>
                </a:solidFill>
              </a:rPr>
              <a:t>: </a:t>
            </a:r>
            <a:r>
              <a:rPr lang="el-GR" altLang="el-GR" sz="2400">
                <a:solidFill>
                  <a:srgbClr val="000000"/>
                </a:solidFill>
              </a:rPr>
              <a:t>Διακριτά τρανζίστορς</a:t>
            </a:r>
            <a:r>
              <a:rPr lang="nl-BE" altLang="el-GR" sz="2400">
                <a:solidFill>
                  <a:srgbClr val="000000"/>
                </a:solidFill>
              </a:rPr>
              <a:t> (1955-1965)</a:t>
            </a:r>
            <a:endParaRPr lang="el-GR" altLang="el-GR" sz="2400">
              <a:solidFill>
                <a:srgbClr val="000000"/>
              </a:solidFill>
            </a:endParaRPr>
          </a:p>
          <a:p>
            <a:pPr marL="0" indent="180975" eaLnBrk="1" hangingPunct="1"/>
            <a:endParaRPr lang="nl-BE" altLang="el-GR" sz="2400">
              <a:solidFill>
                <a:srgbClr val="000000"/>
              </a:solidFill>
            </a:endParaRPr>
          </a:p>
          <a:p>
            <a:pPr marL="0" indent="180975" eaLnBrk="1" hangingPunct="1"/>
            <a:r>
              <a:rPr lang="nl-BE" altLang="el-GR" sz="2400">
                <a:solidFill>
                  <a:srgbClr val="000000"/>
                </a:solidFill>
              </a:rPr>
              <a:t>Generation </a:t>
            </a:r>
            <a:r>
              <a:rPr lang="el-GR" altLang="el-GR" sz="2400">
                <a:solidFill>
                  <a:srgbClr val="000000"/>
                </a:solidFill>
              </a:rPr>
              <a:t>4</a:t>
            </a:r>
            <a:r>
              <a:rPr lang="nl-BE" altLang="el-GR" sz="2400">
                <a:solidFill>
                  <a:srgbClr val="000000"/>
                </a:solidFill>
              </a:rPr>
              <a:t>: </a:t>
            </a:r>
            <a:r>
              <a:rPr lang="el-GR" altLang="el-GR" sz="2400">
                <a:solidFill>
                  <a:srgbClr val="000000"/>
                </a:solidFill>
              </a:rPr>
              <a:t>Ολοκληρωμένα κυκλώματα</a:t>
            </a:r>
            <a:r>
              <a:rPr lang="nl-BE" altLang="el-GR" sz="2400">
                <a:solidFill>
                  <a:srgbClr val="000000"/>
                </a:solidFill>
              </a:rPr>
              <a:t> (1965-1980)</a:t>
            </a:r>
            <a:endParaRPr lang="el-GR" altLang="el-GR" sz="2400">
              <a:solidFill>
                <a:srgbClr val="000000"/>
              </a:solidFill>
            </a:endParaRPr>
          </a:p>
          <a:p>
            <a:pPr marL="0" indent="180975" eaLnBrk="1" hangingPunct="1"/>
            <a:endParaRPr lang="nl-BE" altLang="el-GR" sz="2400">
              <a:solidFill>
                <a:srgbClr val="000000"/>
              </a:solidFill>
            </a:endParaRPr>
          </a:p>
          <a:p>
            <a:pPr marL="0" indent="180975" eaLnBrk="1" hangingPunct="1"/>
            <a:r>
              <a:rPr lang="nl-BE" altLang="el-GR" sz="2400">
                <a:solidFill>
                  <a:srgbClr val="000000"/>
                </a:solidFill>
              </a:rPr>
              <a:t>Generation </a:t>
            </a:r>
            <a:r>
              <a:rPr lang="el-GR" altLang="el-GR" sz="2400">
                <a:solidFill>
                  <a:srgbClr val="000000"/>
                </a:solidFill>
              </a:rPr>
              <a:t>5</a:t>
            </a:r>
            <a:r>
              <a:rPr lang="nl-BE" altLang="el-GR" sz="2400">
                <a:solidFill>
                  <a:srgbClr val="000000"/>
                </a:solidFill>
              </a:rPr>
              <a:t>: </a:t>
            </a:r>
            <a:r>
              <a:rPr lang="el-GR" altLang="el-GR" sz="2400">
                <a:solidFill>
                  <a:srgbClr val="000000"/>
                </a:solidFill>
              </a:rPr>
              <a:t>Ολοκληρωμένα κυκλώματα μεγάλης κλίμακας (</a:t>
            </a:r>
            <a:r>
              <a:rPr lang="en-US" altLang="el-GR" sz="2400">
                <a:solidFill>
                  <a:srgbClr val="000000"/>
                </a:solidFill>
              </a:rPr>
              <a:t>Very Large Scale Integration –</a:t>
            </a:r>
            <a:r>
              <a:rPr lang="el-GR" altLang="el-GR" sz="2400">
                <a:solidFill>
                  <a:srgbClr val="000000"/>
                </a:solidFill>
              </a:rPr>
              <a:t> </a:t>
            </a:r>
            <a:r>
              <a:rPr lang="nl-BE" altLang="el-GR" sz="2400">
                <a:solidFill>
                  <a:srgbClr val="000000"/>
                </a:solidFill>
              </a:rPr>
              <a:t>VLSI) (1980-?)</a:t>
            </a:r>
            <a:endParaRPr lang="el-GR" altLang="el-GR" sz="2400">
              <a:solidFill>
                <a:srgbClr val="000000"/>
              </a:solidFill>
            </a:endParaRPr>
          </a:p>
          <a:p>
            <a:pPr marL="0" indent="180975" eaLnBrk="1" hangingPunct="1"/>
            <a:endParaRPr lang="nl-BE" altLang="el-GR"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BDBA7B7F-01DC-A7F5-5124-3525CF3C3A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el-GR"/>
              <a:t>Generation </a:t>
            </a:r>
            <a:r>
              <a:rPr lang="el-GR" altLang="el-GR"/>
              <a:t>2</a:t>
            </a:r>
            <a:r>
              <a:rPr lang="nl-BE" altLang="el-GR"/>
              <a:t>: </a:t>
            </a:r>
            <a:r>
              <a:rPr lang="en-US" altLang="el-GR"/>
              <a:t>Alan Turing (1912-1954)</a:t>
            </a:r>
            <a:endParaRPr lang="el-GR" alt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4F100-3D4D-E8E5-B768-A98663BFB14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61925" y="692150"/>
            <a:ext cx="5318125" cy="5689600"/>
          </a:xfrm>
        </p:spPr>
        <p:txBody>
          <a:bodyPr/>
          <a:lstStyle/>
          <a:p>
            <a:pPr marL="90488" indent="0"/>
            <a:r>
              <a:rPr lang="en-US" altLang="el-GR" sz="2400" dirty="0"/>
              <a:t>  </a:t>
            </a:r>
            <a:r>
              <a:rPr lang="el-GR" altLang="el-GR" sz="2400" dirty="0"/>
              <a:t>Βρετανός μαθηματικός</a:t>
            </a:r>
          </a:p>
          <a:p>
            <a:pPr marL="288925" lvl="1" indent="0"/>
            <a:r>
              <a:rPr lang="el-GR" altLang="el-GR" sz="2200" dirty="0"/>
              <a:t> Συμμετείχε στο σπάσιμο της </a:t>
            </a:r>
            <a:r>
              <a:rPr lang="en-US" altLang="el-GR" sz="2200" dirty="0"/>
              <a:t>“Enigma”  </a:t>
            </a:r>
            <a:endParaRPr lang="el-GR" altLang="el-GR" sz="2200" dirty="0"/>
          </a:p>
          <a:p>
            <a:pPr marL="90488" indent="0"/>
            <a:r>
              <a:rPr lang="el-GR" altLang="el-GR" sz="2400" dirty="0"/>
              <a:t>  </a:t>
            </a:r>
            <a:r>
              <a:rPr lang="en-US" altLang="el-GR" sz="2400" dirty="0"/>
              <a:t>O</a:t>
            </a:r>
            <a:r>
              <a:rPr lang="en-US" altLang="el-GR" sz="2400" b="1" dirty="0"/>
              <a:t> </a:t>
            </a:r>
            <a:r>
              <a:rPr lang="el-GR" altLang="el-GR" sz="2400" b="1" i="1" dirty="0"/>
              <a:t>θεωρητικός πατέρας </a:t>
            </a:r>
            <a:r>
              <a:rPr lang="el-GR" altLang="el-GR" sz="2400" dirty="0"/>
              <a:t>της επιστήμης των υπολογιστών</a:t>
            </a:r>
            <a:r>
              <a:rPr lang="en-US" altLang="el-GR" sz="2400" dirty="0"/>
              <a:t>. </a:t>
            </a:r>
            <a:r>
              <a:rPr lang="el-GR" altLang="el-GR" sz="2400" dirty="0"/>
              <a:t> </a:t>
            </a:r>
            <a:r>
              <a:rPr lang="el-GR" altLang="el-GR" sz="2400" dirty="0">
                <a:solidFill>
                  <a:srgbClr val="A50021"/>
                </a:solidFill>
              </a:rPr>
              <a:t>  </a:t>
            </a:r>
          </a:p>
          <a:p>
            <a:pPr marL="90488" indent="0"/>
            <a:r>
              <a:rPr lang="el-GR" altLang="el-GR" sz="2400" b="1" dirty="0">
                <a:solidFill>
                  <a:srgbClr val="A50021"/>
                </a:solidFill>
              </a:rPr>
              <a:t> Συνεισφορές:</a:t>
            </a:r>
          </a:p>
          <a:p>
            <a:pPr marL="90488" indent="0"/>
            <a:r>
              <a:rPr lang="el-GR" altLang="el-GR" sz="2400" dirty="0"/>
              <a:t> </a:t>
            </a:r>
            <a:r>
              <a:rPr lang="en-US" altLang="el-GR" sz="2400" b="1" dirty="0"/>
              <a:t>Turing machine</a:t>
            </a:r>
            <a:r>
              <a:rPr lang="el-GR" altLang="el-GR" sz="2400" b="1" dirty="0"/>
              <a:t> </a:t>
            </a:r>
          </a:p>
          <a:p>
            <a:pPr marL="288925" lvl="1" indent="0"/>
            <a:r>
              <a:rPr lang="el-GR" altLang="el-GR" sz="2200" dirty="0"/>
              <a:t> Πρώτη θεωρητική περιγραφή υπολογιστή  με αποθηκευμένο πρόγραμμα</a:t>
            </a:r>
          </a:p>
          <a:p>
            <a:pPr marL="288925" lvl="1" indent="0"/>
            <a:r>
              <a:rPr lang="el-GR" altLang="el-GR" sz="2200" dirty="0"/>
              <a:t> Όλοι σχεδόν οι υπολογιστές βασίζονται θεωρητικά στην </a:t>
            </a:r>
            <a:r>
              <a:rPr lang="en-US" altLang="el-GR" sz="2200" dirty="0"/>
              <a:t>Turing Machine</a:t>
            </a:r>
            <a:endParaRPr lang="el-GR" altLang="el-GR" sz="2200" dirty="0"/>
          </a:p>
          <a:p>
            <a:pPr marL="90488" indent="0"/>
            <a:r>
              <a:rPr lang="en-US" altLang="el-GR" sz="2400" dirty="0"/>
              <a:t> </a:t>
            </a:r>
            <a:r>
              <a:rPr lang="en-US" altLang="el-GR" sz="2400" b="1" dirty="0"/>
              <a:t>Turing test </a:t>
            </a:r>
            <a:r>
              <a:rPr lang="en-US" altLang="el-GR" sz="2400" dirty="0"/>
              <a:t>(</a:t>
            </a:r>
            <a:r>
              <a:rPr lang="el-GR" altLang="el-GR" sz="2400" dirty="0"/>
              <a:t>δισκοπότηρο της </a:t>
            </a:r>
            <a:r>
              <a:rPr lang="en-US" altLang="el-GR" sz="2400" dirty="0"/>
              <a:t>AI</a:t>
            </a:r>
            <a:r>
              <a:rPr lang="el-GR" altLang="el-GR" sz="2400" dirty="0"/>
              <a:t>)</a:t>
            </a:r>
            <a:endParaRPr lang="en-US" altLang="el-GR" sz="2400" dirty="0"/>
          </a:p>
          <a:p>
            <a:pPr marL="90488" indent="0"/>
            <a:r>
              <a:rPr lang="en-US" altLang="el-GR" sz="2400" dirty="0"/>
              <a:t> </a:t>
            </a:r>
            <a:r>
              <a:rPr lang="el-GR" altLang="el-GR" sz="2400" dirty="0"/>
              <a:t>Απέδειξε ότι το πρόβλημα του τερματισμού </a:t>
            </a:r>
            <a:r>
              <a:rPr lang="el-GR" altLang="el-GR" sz="2400" dirty="0">
                <a:solidFill>
                  <a:srgbClr val="A50021"/>
                </a:solidFill>
              </a:rPr>
              <a:t>(</a:t>
            </a:r>
            <a:r>
              <a:rPr lang="en-US" altLang="el-GR" sz="2400" dirty="0">
                <a:solidFill>
                  <a:srgbClr val="A50021"/>
                </a:solidFill>
              </a:rPr>
              <a:t>Halting Problem) </a:t>
            </a:r>
            <a:r>
              <a:rPr lang="el-GR" altLang="el-GR" sz="2400" dirty="0"/>
              <a:t>είναι μη </a:t>
            </a:r>
            <a:r>
              <a:rPr lang="el-GR" altLang="el-GR" sz="2400" dirty="0" err="1"/>
              <a:t>επιλύσιμο</a:t>
            </a:r>
            <a:endParaRPr lang="en-US" altLang="el-GR" sz="2400" dirty="0"/>
          </a:p>
          <a:p>
            <a:pPr marL="898525" lvl="2" indent="0"/>
            <a:endParaRPr lang="el-GR" altLang="el-GR" sz="2400" dirty="0"/>
          </a:p>
        </p:txBody>
      </p:sp>
      <p:sp>
        <p:nvSpPr>
          <p:cNvPr id="25604" name="Slide Number Placeholder 4">
            <a:extLst>
              <a:ext uri="{FF2B5EF4-FFF2-40B4-BE49-F238E27FC236}">
                <a16:creationId xmlns:a16="http://schemas.microsoft.com/office/drawing/2014/main" id="{A3E181E1-7B5E-6806-1306-1EA2AAB7EC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216204D7-1338-4C21-8554-6216FD56C3A7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20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15FA9CFB-B59F-C5D0-989C-BE3FF819B59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18325" y="785813"/>
            <a:ext cx="1974850" cy="2170112"/>
          </a:xfr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CC1627-3C4C-FDAB-F5DE-87950B69B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986088"/>
            <a:ext cx="3586162" cy="161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4D0C46-56BE-CEA2-3451-19D85FB83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808538"/>
            <a:ext cx="2693988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4">
            <a:extLst>
              <a:ext uri="{FF2B5EF4-FFF2-40B4-BE49-F238E27FC236}">
                <a16:creationId xmlns:a16="http://schemas.microsoft.com/office/drawing/2014/main" id="{B8824E72-054F-100A-020D-3C790AE635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EA9DEBE1-AB5D-4253-9DD4-CC355C5F3CFD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21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27651" name="AutoShape 2">
            <a:extLst>
              <a:ext uri="{FF2B5EF4-FFF2-40B4-BE49-F238E27FC236}">
                <a16:creationId xmlns:a16="http://schemas.microsoft.com/office/drawing/2014/main" id="{FD2C772F-503E-7BB4-47D2-6D933070FD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8208962" cy="433387"/>
          </a:xfrm>
        </p:spPr>
        <p:txBody>
          <a:bodyPr/>
          <a:lstStyle/>
          <a:p>
            <a:pPr eaLnBrk="1" hangingPunct="1"/>
            <a:r>
              <a:rPr lang="nl-BE" altLang="el-GR"/>
              <a:t>Generation </a:t>
            </a:r>
            <a:r>
              <a:rPr lang="el-GR" altLang="el-GR"/>
              <a:t>2</a:t>
            </a:r>
            <a:r>
              <a:rPr lang="nl-BE" altLang="el-GR"/>
              <a:t>: </a:t>
            </a:r>
            <a:r>
              <a:rPr lang="el-GR" altLang="el-GR"/>
              <a:t>Μηχανές </a:t>
            </a:r>
            <a:r>
              <a:rPr lang="en-US" altLang="el-GR"/>
              <a:t>Von Neumann</a:t>
            </a:r>
          </a:p>
        </p:txBody>
      </p:sp>
      <p:sp>
        <p:nvSpPr>
          <p:cNvPr id="507907" name="Rectangle 3">
            <a:extLst>
              <a:ext uri="{FF2B5EF4-FFF2-40B4-BE49-F238E27FC236}">
                <a16:creationId xmlns:a16="http://schemas.microsoft.com/office/drawing/2014/main" id="{C64DBA56-1C33-89CB-F1B1-A54BD0B654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180975" eaLnBrk="1" hangingPunct="1">
              <a:lnSpc>
                <a:spcPct val="80000"/>
              </a:lnSpc>
            </a:pPr>
            <a:r>
              <a:rPr lang="el-GR" altLang="el-GR" sz="2400"/>
              <a:t> Με αφετηρία την </a:t>
            </a:r>
            <a:r>
              <a:rPr lang="en-US" altLang="el-GR" sz="2400"/>
              <a:t>Turing Machine</a:t>
            </a:r>
            <a:r>
              <a:rPr lang="el-GR" altLang="el-GR" sz="2400"/>
              <a:t>,</a:t>
            </a:r>
            <a:r>
              <a:rPr lang="en-US" altLang="el-GR" sz="2400"/>
              <a:t> </a:t>
            </a:r>
            <a:r>
              <a:rPr lang="el-GR" altLang="el-GR" sz="2400"/>
              <a:t>ο</a:t>
            </a:r>
            <a:r>
              <a:rPr lang="en-US" altLang="el-GR" sz="2400"/>
              <a:t> </a:t>
            </a:r>
            <a:r>
              <a:rPr lang="en-US" altLang="el-GR" sz="2400">
                <a:solidFill>
                  <a:srgbClr val="A50021"/>
                </a:solidFill>
              </a:rPr>
              <a:t>John von Neumann </a:t>
            </a:r>
            <a:r>
              <a:rPr lang="en-US" altLang="el-GR" sz="2400"/>
              <a:t> </a:t>
            </a:r>
            <a:r>
              <a:rPr lang="el-GR" altLang="el-GR" sz="2400"/>
              <a:t>δημιούργησε το 1946 μία αρχιτεκτονική βασισμένη στην έννοια του </a:t>
            </a:r>
            <a:r>
              <a:rPr lang="el-GR" altLang="el-GR" sz="2400">
                <a:solidFill>
                  <a:srgbClr val="A50021"/>
                </a:solidFill>
              </a:rPr>
              <a:t>αποθηκευμένου προγράμματος 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2200"/>
              <a:t>Το</a:t>
            </a:r>
            <a:r>
              <a:rPr lang="el-GR" altLang="el-GR" sz="2200">
                <a:solidFill>
                  <a:srgbClr val="A50021"/>
                </a:solidFill>
              </a:rPr>
              <a:t> </a:t>
            </a:r>
            <a:r>
              <a:rPr lang="el-GR" altLang="el-GR" sz="2200"/>
              <a:t>πρόγραμμα δεν αποθηκευόταν σε ηλεκτρομηχανικούς διακόπτες ή σε διάτρητες κάρτες αλλά σε </a:t>
            </a:r>
            <a:r>
              <a:rPr lang="el-GR" altLang="el-GR" sz="2200">
                <a:solidFill>
                  <a:srgbClr val="A50021"/>
                </a:solidFill>
              </a:rPr>
              <a:t>μνήμη</a:t>
            </a:r>
          </a:p>
          <a:p>
            <a:pPr marL="0" indent="180975" eaLnBrk="1" hangingPunct="1">
              <a:lnSpc>
                <a:spcPct val="65000"/>
              </a:lnSpc>
            </a:pPr>
            <a:endParaRPr lang="el-GR" altLang="el-GR" sz="1200"/>
          </a:p>
          <a:p>
            <a:pPr marL="0" indent="180975" eaLnBrk="1" hangingPunct="1">
              <a:lnSpc>
                <a:spcPct val="80000"/>
              </a:lnSpc>
            </a:pPr>
            <a:r>
              <a:rPr lang="el-GR" altLang="el-GR" sz="2400"/>
              <a:t> Σχεδίασε έναν υπολογιστή (</a:t>
            </a:r>
            <a:r>
              <a:rPr lang="en-US" altLang="el-GR" sz="2400">
                <a:solidFill>
                  <a:srgbClr val="A50021"/>
                </a:solidFill>
              </a:rPr>
              <a:t>IAS</a:t>
            </a:r>
            <a:r>
              <a:rPr lang="en-US" altLang="el-GR" sz="2400"/>
              <a:t>) </a:t>
            </a:r>
            <a:r>
              <a:rPr lang="el-GR" altLang="el-GR" sz="2400"/>
              <a:t>που περιείχε: 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2200" b="1"/>
              <a:t>Κύκλωμα ελέγχου </a:t>
            </a:r>
            <a:r>
              <a:rPr lang="el-GR" altLang="el-GR" sz="2200"/>
              <a:t>(</a:t>
            </a:r>
            <a:r>
              <a:rPr lang="en-US" altLang="el-GR" sz="2200"/>
              <a:t>controller)</a:t>
            </a:r>
            <a:r>
              <a:rPr lang="el-GR" altLang="el-GR" sz="2200"/>
              <a:t>, </a:t>
            </a:r>
            <a:r>
              <a:rPr lang="el-GR" altLang="el-GR" sz="2200" b="1"/>
              <a:t>Αριθμητική – Λογική μονάδα </a:t>
            </a:r>
            <a:r>
              <a:rPr lang="el-GR" altLang="el-GR" sz="2200"/>
              <a:t>(</a:t>
            </a:r>
            <a:r>
              <a:rPr lang="en-US" altLang="el-GR" sz="2200"/>
              <a:t>ALU)</a:t>
            </a:r>
            <a:r>
              <a:rPr lang="el-GR" altLang="el-GR" sz="2200"/>
              <a:t>,  </a:t>
            </a:r>
            <a:r>
              <a:rPr lang="el-GR" altLang="el-GR" sz="2200" b="1"/>
              <a:t>Μνήμη προγράμματος και δεδομένων</a:t>
            </a:r>
            <a:r>
              <a:rPr lang="el-GR" altLang="el-GR" sz="2200"/>
              <a:t>, </a:t>
            </a:r>
            <a:r>
              <a:rPr lang="el-GR" altLang="el-GR" sz="2200" b="1"/>
              <a:t>Ακολουθιακή εκτέλεση εντολών</a:t>
            </a:r>
            <a:r>
              <a:rPr lang="el-GR" altLang="el-GR" sz="2200"/>
              <a:t>, </a:t>
            </a:r>
            <a:r>
              <a:rPr lang="el-GR" altLang="el-GR" sz="2200" b="1"/>
              <a:t>Δυαδική αριθμητική</a:t>
            </a:r>
          </a:p>
          <a:p>
            <a:pPr marL="0" indent="180975" eaLnBrk="1" hangingPunct="1">
              <a:lnSpc>
                <a:spcPct val="65000"/>
              </a:lnSpc>
            </a:pPr>
            <a:endParaRPr lang="el-GR" altLang="el-GR" sz="1200"/>
          </a:p>
          <a:p>
            <a:pPr marL="0" indent="180975" eaLnBrk="1" hangingPunct="1"/>
            <a:r>
              <a:rPr lang="el-GR" altLang="el-GR" sz="2400"/>
              <a:t> Όλοι οι επεξεργαστές περιέχουν τις παραπάνω μονάδες και οι περισσότεροι έχουν παρόμοια αρχιτεκτονική</a:t>
            </a:r>
            <a:r>
              <a:rPr lang="el-GR" altLang="el-GR" sz="2400">
                <a:solidFill>
                  <a:srgbClr val="A50021"/>
                </a:solidFill>
              </a:rPr>
              <a:t> </a:t>
            </a:r>
            <a:r>
              <a:rPr lang="el-GR" altLang="el-GR" sz="2400"/>
              <a:t>(</a:t>
            </a:r>
            <a:r>
              <a:rPr lang="en-US" altLang="el-GR" sz="2400">
                <a:solidFill>
                  <a:srgbClr val="A50021"/>
                </a:solidFill>
              </a:rPr>
              <a:t>von Neumann machines</a:t>
            </a:r>
            <a:r>
              <a:rPr lang="el-GR" altLang="el-GR" sz="2400">
                <a:solidFill>
                  <a:srgbClr val="A50021"/>
                </a:solidFill>
              </a:rPr>
              <a:t>/</a:t>
            </a:r>
            <a:r>
              <a:rPr lang="en-US" altLang="el-GR" sz="2400">
                <a:solidFill>
                  <a:srgbClr val="A50021"/>
                </a:solidFill>
              </a:rPr>
              <a:t>architectures</a:t>
            </a:r>
            <a:r>
              <a:rPr lang="en-US" altLang="el-GR" sz="2400"/>
              <a:t>)</a:t>
            </a:r>
            <a:endParaRPr lang="el-GR" altLang="el-GR" sz="2400"/>
          </a:p>
          <a:p>
            <a:pPr marL="0" indent="180975" eaLnBrk="1" hangingPunct="1">
              <a:lnSpc>
                <a:spcPct val="65000"/>
              </a:lnSpc>
            </a:pPr>
            <a:endParaRPr lang="el-GR" altLang="el-GR" sz="1200"/>
          </a:p>
          <a:p>
            <a:pPr marL="0" indent="180975" eaLnBrk="1" hangingPunct="1">
              <a:lnSpc>
                <a:spcPct val="90000"/>
              </a:lnSpc>
            </a:pPr>
            <a:r>
              <a:rPr lang="el-GR" altLang="el-GR" sz="2400"/>
              <a:t> Εντόπισε το πρόβλημα της αργής επικοινωνίας μνήμης και επεξεργαστή –</a:t>
            </a:r>
            <a:r>
              <a:rPr lang="en-US" altLang="el-GR" sz="2400">
                <a:solidFill>
                  <a:srgbClr val="000000"/>
                </a:solidFill>
              </a:rPr>
              <a:t>“</a:t>
            </a:r>
            <a:r>
              <a:rPr lang="en-US" altLang="el-GR" sz="2400" b="1">
                <a:solidFill>
                  <a:srgbClr val="000000"/>
                </a:solidFill>
              </a:rPr>
              <a:t>von Neumann bottleneck</a:t>
            </a:r>
            <a:r>
              <a:rPr lang="en-US" altLang="el-GR" sz="2400">
                <a:solidFill>
                  <a:srgbClr val="000000"/>
                </a:solidFill>
              </a:rPr>
              <a:t>”</a:t>
            </a:r>
            <a:r>
              <a:rPr lang="el-GR" altLang="el-GR" sz="2400"/>
              <a:t> – </a:t>
            </a:r>
            <a:r>
              <a:rPr lang="el-GR" altLang="el-GR" sz="2400">
                <a:solidFill>
                  <a:srgbClr val="A50021"/>
                </a:solidFill>
              </a:rPr>
              <a:t>από τα σημαντικότερα προβλήματα ακόμη και στα σημερινά συστήματα</a:t>
            </a:r>
            <a:r>
              <a:rPr lang="en-US" altLang="el-GR" sz="2400">
                <a:solidFill>
                  <a:srgbClr val="A5002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7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7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7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7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79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79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7907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4">
            <a:extLst>
              <a:ext uri="{FF2B5EF4-FFF2-40B4-BE49-F238E27FC236}">
                <a16:creationId xmlns:a16="http://schemas.microsoft.com/office/drawing/2014/main" id="{89D80AB2-3F29-9079-3914-892CFD4520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50A3011B-BDD9-474C-A664-3D0B9BB60439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22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6192E789-9E01-D038-8523-AA77A6F4F2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l-GR" altLang="el-GR"/>
              <a:t>Αρχιτεκτονική </a:t>
            </a:r>
            <a:r>
              <a:rPr lang="en-GB" altLang="el-GR"/>
              <a:t>von Neumann </a:t>
            </a:r>
            <a:r>
              <a:rPr lang="el-GR" altLang="el-GR"/>
              <a:t>Μηχανής</a:t>
            </a:r>
            <a:endParaRPr lang="en-GB" altLang="el-GR"/>
          </a:p>
        </p:txBody>
      </p:sp>
      <p:pic>
        <p:nvPicPr>
          <p:cNvPr id="28676" name="Picture 3">
            <a:extLst>
              <a:ext uri="{FF2B5EF4-FFF2-40B4-BE49-F238E27FC236}">
                <a16:creationId xmlns:a16="http://schemas.microsoft.com/office/drawing/2014/main" id="{80DE20A8-3BE1-6258-437B-62C1F52BA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8" t="17647" r="28030" b="30392"/>
          <a:stretch>
            <a:fillRect/>
          </a:stretch>
        </p:blipFill>
        <p:spPr bwMode="auto">
          <a:xfrm>
            <a:off x="1763713" y="1341438"/>
            <a:ext cx="5662612" cy="434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5">
            <a:extLst>
              <a:ext uri="{FF2B5EF4-FFF2-40B4-BE49-F238E27FC236}">
                <a16:creationId xmlns:a16="http://schemas.microsoft.com/office/drawing/2014/main" id="{863BEFAE-5B46-0DD7-19EB-C1C5332894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7CAC2170-B795-4AF8-882C-C3215F1C8595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23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30723" name="AutoShape 2">
            <a:extLst>
              <a:ext uri="{FF2B5EF4-FFF2-40B4-BE49-F238E27FC236}">
                <a16:creationId xmlns:a16="http://schemas.microsoft.com/office/drawing/2014/main" id="{D75990FA-7E15-2124-144A-A710B9F7C4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l-GR"/>
              <a:t>Memory Wall</a:t>
            </a:r>
          </a:p>
        </p:txBody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E35E0F95-8510-5A1F-F36C-431E4AEC0A3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39750" y="4437063"/>
            <a:ext cx="8280400" cy="1944687"/>
          </a:xfrm>
        </p:spPr>
        <p:txBody>
          <a:bodyPr/>
          <a:lstStyle/>
          <a:p>
            <a:pPr marL="0" indent="180975" eaLnBrk="1" hangingPunct="1"/>
            <a:r>
              <a:rPr lang="el-GR" altLang="el-GR" sz="2400"/>
              <a:t>Η εξέλιξη των μνημών από άποψη ταχύτητας είναι </a:t>
            </a:r>
            <a:r>
              <a:rPr lang="el-GR" altLang="el-GR" sz="2400">
                <a:solidFill>
                  <a:srgbClr val="A50021"/>
                </a:solidFill>
              </a:rPr>
              <a:t>σημαντικά μικρότερη</a:t>
            </a:r>
            <a:r>
              <a:rPr lang="el-GR" altLang="el-GR" sz="2400"/>
              <a:t> από αυτή των επεξεργαστών</a:t>
            </a:r>
            <a:endParaRPr lang="en-US" altLang="el-GR" sz="2400"/>
          </a:p>
          <a:p>
            <a:pPr marL="0" indent="180975" eaLnBrk="1" hangingPunct="1"/>
            <a:endParaRPr lang="el-GR" altLang="el-GR" sz="1200"/>
          </a:p>
          <a:p>
            <a:pPr marL="0" indent="180975" eaLnBrk="1" hangingPunct="1"/>
            <a:r>
              <a:rPr lang="el-GR" altLang="el-GR" sz="2400"/>
              <a:t>Έχουμε γρήγορες μηχανές αλλά δε μπορούμε να τις τροφοδοτήσουμε γρήγορα με δεδομένα –</a:t>
            </a:r>
            <a:r>
              <a:rPr lang="en-US" altLang="el-GR" sz="2400">
                <a:solidFill>
                  <a:srgbClr val="A50021"/>
                </a:solidFill>
              </a:rPr>
              <a:t>“memory wall </a:t>
            </a:r>
            <a:r>
              <a:rPr lang="el-GR" altLang="el-GR" sz="2400">
                <a:solidFill>
                  <a:srgbClr val="A50021"/>
                </a:solidFill>
              </a:rPr>
              <a:t>/ </a:t>
            </a:r>
            <a:r>
              <a:rPr lang="en-US" altLang="el-GR" sz="2400">
                <a:solidFill>
                  <a:srgbClr val="A50021"/>
                </a:solidFill>
              </a:rPr>
              <a:t>von Neumann bottleneck”</a:t>
            </a:r>
            <a:endParaRPr lang="el-GR" altLang="el-GR" sz="2400"/>
          </a:p>
        </p:txBody>
      </p:sp>
      <p:pic>
        <p:nvPicPr>
          <p:cNvPr id="30725" name="Picture 9" descr="http://lightlordhippo.files.wordpress.com/2012/11/cpu_vs_memory.png">
            <a:extLst>
              <a:ext uri="{FF2B5EF4-FFF2-40B4-BE49-F238E27FC236}">
                <a16:creationId xmlns:a16="http://schemas.microsoft.com/office/drawing/2014/main" id="{E24ACBE5-CF0E-8ACA-64F7-A0BEDA69069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3188" y="777875"/>
            <a:ext cx="6613525" cy="3613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B6CE7F-DC1E-B25A-15E4-030385DD7FF9}"/>
              </a:ext>
            </a:extLst>
          </p:cNvPr>
          <p:cNvSpPr txBox="1"/>
          <p:nvPr/>
        </p:nvSpPr>
        <p:spPr>
          <a:xfrm>
            <a:off x="7832725" y="1279525"/>
            <a:ext cx="1222375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200" dirty="0">
                <a:solidFill>
                  <a:srgbClr val="990000"/>
                </a:solidFill>
                <a:latin typeface="+mn-lt"/>
              </a:rPr>
              <a:t>CPU: 2x /</a:t>
            </a:r>
            <a:r>
              <a:rPr lang="el-GR" sz="2200" dirty="0">
                <a:solidFill>
                  <a:srgbClr val="990000"/>
                </a:solidFill>
                <a:latin typeface="+mn-lt"/>
              </a:rPr>
              <a:t> </a:t>
            </a:r>
            <a:r>
              <a:rPr lang="en-GB" sz="2200" dirty="0">
                <a:solidFill>
                  <a:srgbClr val="990000"/>
                </a:solidFill>
                <a:latin typeface="+mn-lt"/>
              </a:rPr>
              <a:t>2 </a:t>
            </a:r>
            <a:r>
              <a:rPr lang="el-GR" sz="2200" dirty="0">
                <a:solidFill>
                  <a:srgbClr val="990000"/>
                </a:solidFill>
                <a:latin typeface="+mn-lt"/>
              </a:rPr>
              <a:t>έτη</a:t>
            </a:r>
            <a:endParaRPr lang="en-US" sz="2200" dirty="0">
              <a:solidFill>
                <a:srgbClr val="990000"/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6D72AB-1EA2-DF59-8122-7D190167884B}"/>
              </a:ext>
            </a:extLst>
          </p:cNvPr>
          <p:cNvSpPr txBox="1"/>
          <p:nvPr/>
        </p:nvSpPr>
        <p:spPr>
          <a:xfrm>
            <a:off x="7743825" y="2862263"/>
            <a:ext cx="1400175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200" dirty="0">
                <a:solidFill>
                  <a:srgbClr val="008080"/>
                </a:solidFill>
                <a:latin typeface="+mn-lt"/>
              </a:rPr>
              <a:t>DRAM: </a:t>
            </a:r>
            <a:r>
              <a:rPr lang="el-GR" sz="2200" dirty="0">
                <a:solidFill>
                  <a:srgbClr val="008080"/>
                </a:solidFill>
                <a:latin typeface="+mn-lt"/>
              </a:rPr>
              <a:t>10%</a:t>
            </a:r>
            <a:r>
              <a:rPr lang="en-GB" sz="2200" dirty="0">
                <a:solidFill>
                  <a:srgbClr val="008080"/>
                </a:solidFill>
                <a:latin typeface="+mn-lt"/>
              </a:rPr>
              <a:t> /</a:t>
            </a:r>
            <a:r>
              <a:rPr lang="el-GR" sz="2200" dirty="0">
                <a:solidFill>
                  <a:srgbClr val="008080"/>
                </a:solidFill>
                <a:latin typeface="+mn-lt"/>
              </a:rPr>
              <a:t> έτος</a:t>
            </a:r>
            <a:endParaRPr lang="en-US" sz="2200" dirty="0">
              <a:solidFill>
                <a:srgbClr val="00808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 uiExpand="1" build="p"/>
      <p:bldP spid="3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4">
            <a:extLst>
              <a:ext uri="{FF2B5EF4-FFF2-40B4-BE49-F238E27FC236}">
                <a16:creationId xmlns:a16="http://schemas.microsoft.com/office/drawing/2014/main" id="{1A108F9C-B15C-B55C-AB59-B6A04E7CB1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846E240C-F88F-44DD-9EB3-ECFB3194860B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24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32771" name="AutoShape 2">
            <a:extLst>
              <a:ext uri="{FF2B5EF4-FFF2-40B4-BE49-F238E27FC236}">
                <a16:creationId xmlns:a16="http://schemas.microsoft.com/office/drawing/2014/main" id="{7EC72B7E-13DD-B59F-40C0-10BB79B7DA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Αντιμετώπιση Επικοινωνίας Επεξεργαστή - Μνήμης</a:t>
            </a:r>
            <a:endParaRPr lang="en-US" altLang="el-GR"/>
          </a:p>
        </p:txBody>
      </p:sp>
      <p:sp>
        <p:nvSpPr>
          <p:cNvPr id="570371" name="Rectangle 3">
            <a:extLst>
              <a:ext uri="{FF2B5EF4-FFF2-40B4-BE49-F238E27FC236}">
                <a16:creationId xmlns:a16="http://schemas.microsoft.com/office/drawing/2014/main" id="{E84365D7-3626-80A5-08A1-879D9DD3C0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180975" eaLnBrk="1" hangingPunct="1"/>
            <a:r>
              <a:rPr lang="el-GR" altLang="el-GR" sz="2400"/>
              <a:t>Χρήση ενδιάμεσων </a:t>
            </a:r>
            <a:r>
              <a:rPr lang="en-US" altLang="el-GR" sz="2400"/>
              <a:t>(on chip)</a:t>
            </a:r>
            <a:r>
              <a:rPr lang="el-GR" altLang="el-GR" sz="2400"/>
              <a:t> και μικρότερων μνημών - </a:t>
            </a:r>
            <a:r>
              <a:rPr lang="en-US" altLang="el-GR" sz="2400">
                <a:solidFill>
                  <a:srgbClr val="A50021"/>
                </a:solidFill>
              </a:rPr>
              <a:t>Cache</a:t>
            </a:r>
            <a:endParaRPr lang="el-GR" altLang="el-GR" sz="2400">
              <a:solidFill>
                <a:srgbClr val="A50021"/>
              </a:solidFill>
            </a:endParaRPr>
          </a:p>
          <a:p>
            <a:pPr lvl="1" eaLnBrk="1" hangingPunct="1"/>
            <a:r>
              <a:rPr lang="el-GR" altLang="el-GR" sz="2200"/>
              <a:t>Μικρότερη χωρητικότητα προσπέλασης =&gt; μεγαλύτερη ταχύτητα</a:t>
            </a:r>
          </a:p>
          <a:p>
            <a:pPr marL="0" indent="180975" eaLnBrk="1" hangingPunct="1"/>
            <a:endParaRPr lang="en-US" altLang="el-GR" sz="2400"/>
          </a:p>
          <a:p>
            <a:pPr marL="0" indent="180975" eaLnBrk="1" hangingPunct="1"/>
            <a:r>
              <a:rPr lang="el-GR" altLang="el-GR" sz="2400"/>
              <a:t>Μείωση του αριθμού των προσπελάσεων στην εξωτερική μνήμη</a:t>
            </a:r>
          </a:p>
          <a:p>
            <a:pPr lvl="1" eaLnBrk="1" hangingPunct="1"/>
            <a:r>
              <a:rPr lang="el-GR" altLang="el-GR" sz="2200"/>
              <a:t>Κατάλληλο γράψιμο του λογισμικού με χρήση μετασχηματισμών</a:t>
            </a:r>
          </a:p>
          <a:p>
            <a:pPr lvl="1" eaLnBrk="1" hangingPunct="1"/>
            <a:r>
              <a:rPr lang="el-GR" altLang="el-GR" sz="2200"/>
              <a:t>Έξυπνοι μεταγλωττιστές (</a:t>
            </a:r>
            <a:r>
              <a:rPr lang="en-US" altLang="el-GR" sz="2200"/>
              <a:t>compilers)</a:t>
            </a:r>
            <a:endParaRPr lang="el-GR" altLang="el-GR" sz="2200"/>
          </a:p>
          <a:p>
            <a:pPr lvl="1" eaLnBrk="1" hangingPunct="1"/>
            <a:r>
              <a:rPr lang="el-GR" altLang="el-GR" sz="2200"/>
              <a:t>Κατάλληλη αρχιτεκτονική / ιεραρχία της </a:t>
            </a:r>
            <a:r>
              <a:rPr lang="en-US" altLang="el-GR" sz="2200"/>
              <a:t>cache</a:t>
            </a:r>
            <a:r>
              <a:rPr lang="el-GR" altLang="el-GR" sz="2200"/>
              <a:t> (</a:t>
            </a:r>
            <a:r>
              <a:rPr lang="en-US" altLang="el-GR" sz="2200"/>
              <a:t>L1, L2</a:t>
            </a:r>
            <a:r>
              <a:rPr lang="el-GR" altLang="el-GR" sz="2200"/>
              <a:t> …</a:t>
            </a:r>
            <a:r>
              <a:rPr lang="en-US" altLang="el-GR" sz="2200"/>
              <a:t> cache)</a:t>
            </a:r>
            <a:endParaRPr lang="el-GR" altLang="el-GR" sz="2200"/>
          </a:p>
          <a:p>
            <a:pPr marL="0" indent="180975" eaLnBrk="1" hangingPunct="1"/>
            <a:endParaRPr lang="el-GR" altLang="el-GR" sz="2400"/>
          </a:p>
          <a:p>
            <a:pPr marL="0" indent="180975" eaLnBrk="1" hangingPunct="1"/>
            <a:r>
              <a:rPr lang="el-GR" altLang="el-GR" sz="2400"/>
              <a:t>Αύξηση του ρυθμού μετάδοσης δεδομένων (</a:t>
            </a:r>
            <a:r>
              <a:rPr lang="en-US" altLang="el-GR" sz="2400"/>
              <a:t>bandwidth</a:t>
            </a:r>
            <a:r>
              <a:rPr lang="el-GR" altLang="el-GR" sz="2400"/>
              <a:t>) των διασυνδέσεων</a:t>
            </a:r>
            <a:endParaRPr lang="en-US" altLang="el-GR" sz="2400"/>
          </a:p>
          <a:p>
            <a:pPr lvl="1" eaLnBrk="1" hangingPunct="1"/>
            <a:r>
              <a:rPr lang="el-GR" altLang="el-GR" sz="2200"/>
              <a:t>Υψηλής ταχύτητας δίαυλοι επικοινωνίας</a:t>
            </a:r>
          </a:p>
          <a:p>
            <a:pPr lvl="1" eaLnBrk="1" hangingPunct="1"/>
            <a:r>
              <a:rPr lang="el-GR" altLang="el-GR" sz="2200"/>
              <a:t>Χρήση ιεραρχίας στους δίαυλους επικοινωνίας</a:t>
            </a:r>
            <a:endParaRPr lang="en-US" altLang="el-GR" sz="2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4">
            <a:extLst>
              <a:ext uri="{FF2B5EF4-FFF2-40B4-BE49-F238E27FC236}">
                <a16:creationId xmlns:a16="http://schemas.microsoft.com/office/drawing/2014/main" id="{F06F4ACB-0B8C-1F2B-F4F2-C2ACECBA70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2149DB0F-1F1D-4CAB-B7F0-AD1987511CC8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25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34819" name="AutoShape 2">
            <a:extLst>
              <a:ext uri="{FF2B5EF4-FFF2-40B4-BE49-F238E27FC236}">
                <a16:creationId xmlns:a16="http://schemas.microsoft.com/office/drawing/2014/main" id="{E5DC6C22-0677-82A9-2720-3DCB294B82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8208962" cy="433387"/>
          </a:xfrm>
        </p:spPr>
        <p:txBody>
          <a:bodyPr/>
          <a:lstStyle/>
          <a:p>
            <a:pPr eaLnBrk="1" hangingPunct="1"/>
            <a:r>
              <a:rPr lang="nl-BE" altLang="el-GR"/>
              <a:t>Generation </a:t>
            </a:r>
            <a:r>
              <a:rPr lang="el-GR" altLang="el-GR"/>
              <a:t>2</a:t>
            </a:r>
            <a:r>
              <a:rPr lang="nl-BE" altLang="el-GR"/>
              <a:t>: </a:t>
            </a:r>
            <a:r>
              <a:rPr lang="el-GR" altLang="el-GR"/>
              <a:t>Μηχανές </a:t>
            </a:r>
            <a:r>
              <a:rPr lang="en-US" altLang="el-GR"/>
              <a:t>Von Neumann</a:t>
            </a:r>
          </a:p>
        </p:txBody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5D01414A-F3B1-4334-F563-7B7F96F128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836613"/>
            <a:ext cx="8280400" cy="414337"/>
          </a:xfrm>
        </p:spPr>
        <p:txBody>
          <a:bodyPr/>
          <a:lstStyle/>
          <a:p>
            <a:pPr marL="0" indent="180975" eaLnBrk="1" hangingPunct="1"/>
            <a:r>
              <a:rPr lang="el-GR" altLang="el-GR" sz="2400"/>
              <a:t>Ο </a:t>
            </a:r>
            <a:r>
              <a:rPr lang="en-US" altLang="el-GR" sz="2400"/>
              <a:t>John von Neumann </a:t>
            </a:r>
            <a:r>
              <a:rPr lang="el-GR" altLang="el-GR" sz="2400"/>
              <a:t>το </a:t>
            </a:r>
            <a:r>
              <a:rPr lang="en-US" altLang="el-GR" sz="2400"/>
              <a:t>1952 </a:t>
            </a:r>
          </a:p>
        </p:txBody>
      </p:sp>
      <p:pic>
        <p:nvPicPr>
          <p:cNvPr id="34821" name="Picture 4" descr="1952 von neumann">
            <a:extLst>
              <a:ext uri="{FF2B5EF4-FFF2-40B4-BE49-F238E27FC236}">
                <a16:creationId xmlns:a16="http://schemas.microsoft.com/office/drawing/2014/main" id="{2846A06D-8363-6A59-13EA-721F323CE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268413"/>
            <a:ext cx="7010400" cy="484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5">
            <a:extLst>
              <a:ext uri="{FF2B5EF4-FFF2-40B4-BE49-F238E27FC236}">
                <a16:creationId xmlns:a16="http://schemas.microsoft.com/office/drawing/2014/main" id="{91FE79F8-A279-7970-1BE1-339D5C77BF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5F109504-EA6B-4992-8101-3E3E7D1FBAFA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26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35843" name="AutoShape 2">
            <a:extLst>
              <a:ext uri="{FF2B5EF4-FFF2-40B4-BE49-F238E27FC236}">
                <a16:creationId xmlns:a16="http://schemas.microsoft.com/office/drawing/2014/main" id="{68C57C40-E6AC-A00B-4C87-1309B44F29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8208962" cy="433387"/>
          </a:xfrm>
        </p:spPr>
        <p:txBody>
          <a:bodyPr/>
          <a:lstStyle/>
          <a:p>
            <a:pPr eaLnBrk="1" hangingPunct="1"/>
            <a:r>
              <a:rPr lang="nl-BE" altLang="el-GR"/>
              <a:t>Generation </a:t>
            </a:r>
            <a:r>
              <a:rPr lang="el-GR" altLang="el-GR"/>
              <a:t>2</a:t>
            </a:r>
            <a:r>
              <a:rPr lang="nl-BE" altLang="el-GR"/>
              <a:t>: </a:t>
            </a:r>
            <a:r>
              <a:rPr lang="en-US" altLang="el-GR"/>
              <a:t>Manchester Mark I</a:t>
            </a:r>
          </a:p>
        </p:txBody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6A308C64-CA6F-4E7C-8E9C-3B39E1C2D4C6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39750" y="5373688"/>
            <a:ext cx="8280400" cy="712787"/>
          </a:xfrm>
        </p:spPr>
        <p:txBody>
          <a:bodyPr/>
          <a:lstStyle/>
          <a:p>
            <a:pPr marL="0" indent="180975" eaLnBrk="1" hangingPunct="1"/>
            <a:r>
              <a:rPr lang="el-GR" altLang="el-GR" sz="2400"/>
              <a:t>Το</a:t>
            </a:r>
            <a:r>
              <a:rPr lang="en-US" altLang="el-GR" sz="2400"/>
              <a:t> </a:t>
            </a:r>
            <a:r>
              <a:rPr lang="el-GR" altLang="el-GR" sz="2400"/>
              <a:t>1</a:t>
            </a:r>
            <a:r>
              <a:rPr lang="en-US" altLang="el-GR" sz="2400"/>
              <a:t>948</a:t>
            </a:r>
            <a:r>
              <a:rPr lang="el-GR" altLang="el-GR" sz="2400"/>
              <a:t> κατασκευάστηκε η πρώτη μηχανή με </a:t>
            </a:r>
            <a:r>
              <a:rPr lang="el-GR" altLang="el-GR" sz="2400">
                <a:solidFill>
                  <a:srgbClr val="A50021"/>
                </a:solidFill>
              </a:rPr>
              <a:t>αποθήκευση προγράμματος</a:t>
            </a:r>
            <a:r>
              <a:rPr lang="el-GR" altLang="el-GR" sz="2400"/>
              <a:t> στο παν/μιο του </a:t>
            </a:r>
            <a:r>
              <a:rPr lang="en-US" altLang="el-GR" sz="2400"/>
              <a:t> Manchester: </a:t>
            </a:r>
            <a:r>
              <a:rPr lang="en-US" altLang="el-GR" sz="2400">
                <a:solidFill>
                  <a:srgbClr val="A50021"/>
                </a:solidFill>
              </a:rPr>
              <a:t>Manchester Mark I</a:t>
            </a:r>
          </a:p>
        </p:txBody>
      </p:sp>
      <p:pic>
        <p:nvPicPr>
          <p:cNvPr id="28677" name="Picture 6" descr="1948 manchester mark 1">
            <a:extLst>
              <a:ext uri="{FF2B5EF4-FFF2-40B4-BE49-F238E27FC236}">
                <a16:creationId xmlns:a16="http://schemas.microsoft.com/office/drawing/2014/main" id="{12042EB5-0559-7122-6DE3-04BC5B49F35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052513"/>
            <a:ext cx="7632700" cy="403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4">
            <a:extLst>
              <a:ext uri="{FF2B5EF4-FFF2-40B4-BE49-F238E27FC236}">
                <a16:creationId xmlns:a16="http://schemas.microsoft.com/office/drawing/2014/main" id="{B91705E5-9269-2BE9-ACB7-6A67C2878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AB73E256-DD31-4DC1-A4EA-F6178D14E279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27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36867" name="AutoShape 2">
            <a:extLst>
              <a:ext uri="{FF2B5EF4-FFF2-40B4-BE49-F238E27FC236}">
                <a16:creationId xmlns:a16="http://schemas.microsoft.com/office/drawing/2014/main" id="{7F922AEF-3E26-8977-551F-494A1D7927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el-GR"/>
              <a:t>Generation </a:t>
            </a:r>
            <a:r>
              <a:rPr lang="el-GR" altLang="el-GR"/>
              <a:t>2</a:t>
            </a:r>
            <a:r>
              <a:rPr lang="nl-BE" altLang="el-GR"/>
              <a:t>: </a:t>
            </a:r>
            <a:r>
              <a:rPr lang="el-GR" altLang="el-GR"/>
              <a:t>Λυχνίες κενού – μαγνητικές μνήμες</a:t>
            </a:r>
            <a:endParaRPr lang="en-US" altLang="el-GR"/>
          </a:p>
        </p:txBody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FF17F25E-EB9E-DEC1-7AB6-4790096F14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836613"/>
            <a:ext cx="8280400" cy="414337"/>
          </a:xfrm>
        </p:spPr>
        <p:txBody>
          <a:bodyPr/>
          <a:lstStyle/>
          <a:p>
            <a:pPr marL="0" indent="180975" eaLnBrk="1" hangingPunct="1"/>
            <a:r>
              <a:rPr lang="el-GR" altLang="el-GR" sz="2400"/>
              <a:t>Μία μαγνητική μνήμη 256 </a:t>
            </a:r>
            <a:r>
              <a:rPr lang="en-US" altLang="el-GR" sz="2400"/>
              <a:t>bits</a:t>
            </a:r>
          </a:p>
        </p:txBody>
      </p:sp>
      <p:pic>
        <p:nvPicPr>
          <p:cNvPr id="36869" name="Picture 4" descr="1951 core">
            <a:extLst>
              <a:ext uri="{FF2B5EF4-FFF2-40B4-BE49-F238E27FC236}">
                <a16:creationId xmlns:a16="http://schemas.microsoft.com/office/drawing/2014/main" id="{BF86230D-3DC0-BC2C-C815-02B8AA2B9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450975"/>
            <a:ext cx="5378450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32D32CF3-0EAA-4B92-4937-375F4D32CB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el-GR"/>
              <a:t>Generation </a:t>
            </a:r>
            <a:r>
              <a:rPr lang="el-GR" altLang="el-GR"/>
              <a:t>2</a:t>
            </a:r>
            <a:r>
              <a:rPr lang="nl-BE" altLang="el-GR"/>
              <a:t>: </a:t>
            </a:r>
            <a:r>
              <a:rPr lang="en-US" altLang="el-GR"/>
              <a:t>UNIVAC</a:t>
            </a:r>
            <a:endParaRPr lang="el-GR" altLang="el-GR"/>
          </a:p>
        </p:txBody>
      </p:sp>
      <p:sp>
        <p:nvSpPr>
          <p:cNvPr id="30723" name="Text Placeholder 3">
            <a:extLst>
              <a:ext uri="{FF2B5EF4-FFF2-40B4-BE49-F238E27FC236}">
                <a16:creationId xmlns:a16="http://schemas.microsoft.com/office/drawing/2014/main" id="{97CFB7BE-A25D-AC4C-1C34-94D52CE26B24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39750" y="4437063"/>
            <a:ext cx="8280400" cy="1944687"/>
          </a:xfrm>
        </p:spPr>
        <p:txBody>
          <a:bodyPr/>
          <a:lstStyle/>
          <a:p>
            <a:pPr marL="90488" indent="0"/>
            <a:r>
              <a:rPr lang="en-US" altLang="el-GR" sz="2400"/>
              <a:t>  </a:t>
            </a:r>
            <a:r>
              <a:rPr lang="el-GR" altLang="el-GR" sz="2400"/>
              <a:t>Ο πρώτος εμπορικός υπολογιστής</a:t>
            </a:r>
            <a:endParaRPr lang="en-US" altLang="el-GR" sz="2400"/>
          </a:p>
          <a:p>
            <a:pPr marL="288925" lvl="1" indent="0"/>
            <a:r>
              <a:rPr lang="el-GR" altLang="el-GR" sz="2200"/>
              <a:t> 47 μηχανές πουλήθηκαν μεταξύ 1951-1958</a:t>
            </a:r>
          </a:p>
          <a:p>
            <a:pPr marL="90488" indent="0"/>
            <a:r>
              <a:rPr lang="el-GR" altLang="el-GR" sz="2400"/>
              <a:t>  25</a:t>
            </a:r>
            <a:r>
              <a:rPr lang="en-US" altLang="el-GR" sz="2400"/>
              <a:t>x50 feets </a:t>
            </a:r>
            <a:r>
              <a:rPr lang="el-GR" altLang="el-GR" sz="2400"/>
              <a:t>μέγεθος, </a:t>
            </a:r>
            <a:r>
              <a:rPr lang="en-US" altLang="el-GR" sz="2400" b="1"/>
              <a:t>5.600 </a:t>
            </a:r>
            <a:r>
              <a:rPr lang="el-GR" altLang="el-GR" sz="2400" b="1"/>
              <a:t>λυχνίες </a:t>
            </a:r>
            <a:r>
              <a:rPr lang="el-GR" altLang="el-GR" sz="2400"/>
              <a:t>, </a:t>
            </a:r>
            <a:r>
              <a:rPr lang="el-GR" altLang="el-GR" sz="2400" b="1"/>
              <a:t>18.000 </a:t>
            </a:r>
            <a:r>
              <a:rPr lang="el-GR" altLang="el-GR" sz="2400"/>
              <a:t>κρυσταλλικές</a:t>
            </a:r>
            <a:r>
              <a:rPr lang="el-GR" altLang="el-GR" sz="2400" b="1"/>
              <a:t> δίοδοι</a:t>
            </a:r>
            <a:r>
              <a:rPr lang="el-GR" altLang="el-GR" sz="2400"/>
              <a:t>,  </a:t>
            </a:r>
            <a:r>
              <a:rPr lang="el-GR" altLang="el-GR" sz="2400" b="1"/>
              <a:t>300 </a:t>
            </a:r>
            <a:r>
              <a:rPr lang="en-US" altLang="el-GR" sz="2400" b="1"/>
              <a:t>relays</a:t>
            </a:r>
          </a:p>
          <a:p>
            <a:pPr marL="90488" indent="0"/>
            <a:r>
              <a:rPr lang="en-US" altLang="el-GR" sz="2400"/>
              <a:t>  </a:t>
            </a:r>
            <a:r>
              <a:rPr lang="el-GR" altLang="el-GR" sz="2400" b="1"/>
              <a:t>Μνήμη</a:t>
            </a:r>
            <a:r>
              <a:rPr lang="el-GR" altLang="el-GR" sz="2400"/>
              <a:t>: 1.008 λέξεις των 15-</a:t>
            </a:r>
            <a:r>
              <a:rPr lang="en-US" altLang="el-GR" sz="2400"/>
              <a:t>bit</a:t>
            </a:r>
            <a:endParaRPr lang="el-GR" altLang="el-GR" sz="2400"/>
          </a:p>
        </p:txBody>
      </p:sp>
      <p:sp>
        <p:nvSpPr>
          <p:cNvPr id="37892" name="Slide Number Placeholder 4">
            <a:extLst>
              <a:ext uri="{FF2B5EF4-FFF2-40B4-BE49-F238E27FC236}">
                <a16:creationId xmlns:a16="http://schemas.microsoft.com/office/drawing/2014/main" id="{052B4740-3BC9-A4DE-7DAE-4647B7759C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116687D6-3148-4090-91CE-E955B6CE5BA1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28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pic>
        <p:nvPicPr>
          <p:cNvPr id="30725" name="Picture 3">
            <a:extLst>
              <a:ext uri="{FF2B5EF4-FFF2-40B4-BE49-F238E27FC236}">
                <a16:creationId xmlns:a16="http://schemas.microsoft.com/office/drawing/2014/main" id="{3F8777C0-F27A-A5EC-FEA6-5303A747D6A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836613"/>
            <a:ext cx="6191250" cy="3384550"/>
          </a:xfr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>
            <a:extLst>
              <a:ext uri="{FF2B5EF4-FFF2-40B4-BE49-F238E27FC236}">
                <a16:creationId xmlns:a16="http://schemas.microsoft.com/office/drawing/2014/main" id="{269D3582-C320-9ADE-05ED-6E84D35F9B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el-GR"/>
              <a:t>Generation </a:t>
            </a:r>
            <a:r>
              <a:rPr lang="el-GR" altLang="el-GR"/>
              <a:t>2</a:t>
            </a:r>
            <a:r>
              <a:rPr lang="nl-BE" altLang="el-GR"/>
              <a:t>: </a:t>
            </a:r>
            <a:r>
              <a:rPr lang="en-US" altLang="el-GR"/>
              <a:t>UNIVAC</a:t>
            </a:r>
            <a:endParaRPr lang="el-GR" altLang="el-GR"/>
          </a:p>
        </p:txBody>
      </p:sp>
      <p:sp>
        <p:nvSpPr>
          <p:cNvPr id="38915" name="Text Placeholder 3">
            <a:extLst>
              <a:ext uri="{FF2B5EF4-FFF2-40B4-BE49-F238E27FC236}">
                <a16:creationId xmlns:a16="http://schemas.microsoft.com/office/drawing/2014/main" id="{871AFA87-9F30-1114-1A55-51CAA0F3829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39750" y="5373688"/>
            <a:ext cx="8280400" cy="1008062"/>
          </a:xfrm>
        </p:spPr>
        <p:txBody>
          <a:bodyPr/>
          <a:lstStyle/>
          <a:p>
            <a:pPr marL="90488" indent="0"/>
            <a:r>
              <a:rPr lang="el-GR" altLang="el-GR" sz="2400"/>
              <a:t> Πλακέτα </a:t>
            </a:r>
            <a:r>
              <a:rPr lang="en-US" altLang="el-GR" sz="2400"/>
              <a:t>UNIVAC </a:t>
            </a:r>
            <a:r>
              <a:rPr lang="el-GR" altLang="el-GR" sz="2400"/>
              <a:t>και μία λυχνία </a:t>
            </a:r>
          </a:p>
        </p:txBody>
      </p:sp>
      <p:sp>
        <p:nvSpPr>
          <p:cNvPr id="38916" name="Slide Number Placeholder 4">
            <a:extLst>
              <a:ext uri="{FF2B5EF4-FFF2-40B4-BE49-F238E27FC236}">
                <a16:creationId xmlns:a16="http://schemas.microsoft.com/office/drawing/2014/main" id="{31E3B55D-97FE-5F35-E604-E3DB37FB8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AFE8335F-8C6A-407C-934B-A2191CA8B6F3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29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pic>
        <p:nvPicPr>
          <p:cNvPr id="38917" name="Picture 3">
            <a:extLst>
              <a:ext uri="{FF2B5EF4-FFF2-40B4-BE49-F238E27FC236}">
                <a16:creationId xmlns:a16="http://schemas.microsoft.com/office/drawing/2014/main" id="{8A29B204-D946-083B-7ADA-942C431D5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5800725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8" name="Picture 4">
            <a:extLst>
              <a:ext uri="{FF2B5EF4-FFF2-40B4-BE49-F238E27FC236}">
                <a16:creationId xmlns:a16="http://schemas.microsoft.com/office/drawing/2014/main" id="{CD77F3A1-8D40-A944-0BED-CF201C11E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692150"/>
            <a:ext cx="2190750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7152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E626A2D0-94F8-0328-488E-6A6F03E47D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/>
              <a:t>Generation</a:t>
            </a:r>
            <a:r>
              <a:rPr lang="el-GR" altLang="el-GR"/>
              <a:t> </a:t>
            </a:r>
            <a:r>
              <a:rPr lang="nl-BE" altLang="el-GR"/>
              <a:t>-</a:t>
            </a:r>
            <a:r>
              <a:rPr lang="el-GR" altLang="el-GR"/>
              <a:t>0</a:t>
            </a:r>
            <a:r>
              <a:rPr lang="nl-BE" altLang="el-GR"/>
              <a:t>: </a:t>
            </a:r>
            <a:r>
              <a:rPr lang="el-GR" altLang="el-GR"/>
              <a:t>Άβακας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678D3FC-48F2-DAE6-92FF-EC1B9D4D95D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39750" y="4652963"/>
            <a:ext cx="8280400" cy="1433512"/>
          </a:xfrm>
        </p:spPr>
        <p:txBody>
          <a:bodyPr/>
          <a:lstStyle/>
          <a:p>
            <a:r>
              <a:rPr lang="el-GR" altLang="el-GR" sz="2400" dirty="0"/>
              <a:t> 3000 π</a:t>
            </a:r>
            <a:r>
              <a:rPr lang="en-US" altLang="el-GR" sz="2400" dirty="0"/>
              <a:t>.</a:t>
            </a:r>
            <a:r>
              <a:rPr lang="el-GR" altLang="el-GR" sz="2400" dirty="0"/>
              <a:t>Χ. </a:t>
            </a:r>
          </a:p>
          <a:p>
            <a:r>
              <a:rPr lang="el-GR" altLang="el-GR" sz="2400" dirty="0"/>
              <a:t> Η </a:t>
            </a:r>
            <a:r>
              <a:rPr lang="el-GR" altLang="el-GR" sz="2400" i="1" dirty="0"/>
              <a:t>πρώτη</a:t>
            </a:r>
            <a:r>
              <a:rPr lang="el-GR" altLang="el-GR" sz="2400" dirty="0"/>
              <a:t> </a:t>
            </a:r>
            <a:r>
              <a:rPr lang="el-GR" altLang="el-GR" sz="2400" i="1" dirty="0"/>
              <a:t>μηχανή</a:t>
            </a:r>
            <a:r>
              <a:rPr lang="el-GR" altLang="el-GR" sz="2400" dirty="0"/>
              <a:t> για υπολογισμούς </a:t>
            </a:r>
          </a:p>
        </p:txBody>
      </p:sp>
      <p:sp>
        <p:nvSpPr>
          <p:cNvPr id="7172" name="Slide Number Placeholder 4">
            <a:extLst>
              <a:ext uri="{FF2B5EF4-FFF2-40B4-BE49-F238E27FC236}">
                <a16:creationId xmlns:a16="http://schemas.microsoft.com/office/drawing/2014/main" id="{04A53D0C-7521-DFE1-8022-33ED16F175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B5A5BD30-8F60-43D8-806A-53E0F45AA092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3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11" descr="D:\TKYin\Course\2004Fall\IntroComp\PowerPoint\1\IMG_0039_lg.jpg">
            <a:extLst>
              <a:ext uri="{FF2B5EF4-FFF2-40B4-BE49-F238E27FC236}">
                <a16:creationId xmlns:a16="http://schemas.microsoft.com/office/drawing/2014/main" id="{AE153E3F-09BE-E5C7-5625-B86C4227A42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713" y="836613"/>
            <a:ext cx="6337300" cy="3455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AutoShape 2">
            <a:extLst>
              <a:ext uri="{FF2B5EF4-FFF2-40B4-BE49-F238E27FC236}">
                <a16:creationId xmlns:a16="http://schemas.microsoft.com/office/drawing/2014/main" id="{ED0D9FD4-5BBA-2D14-F639-504EF3ADF9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el-GR"/>
              <a:t>Generation </a:t>
            </a:r>
            <a:r>
              <a:rPr lang="el-GR" altLang="el-GR"/>
              <a:t>2</a:t>
            </a:r>
            <a:r>
              <a:rPr lang="nl-BE" altLang="el-GR"/>
              <a:t>: </a:t>
            </a:r>
            <a:r>
              <a:rPr lang="el-GR" altLang="el-GR"/>
              <a:t>Μεταγλωττιστές</a:t>
            </a:r>
            <a:endParaRPr lang="en-US" altLang="el-GR"/>
          </a:p>
        </p:txBody>
      </p:sp>
      <p:sp>
        <p:nvSpPr>
          <p:cNvPr id="513027" name="Rectangle 3">
            <a:extLst>
              <a:ext uri="{FF2B5EF4-FFF2-40B4-BE49-F238E27FC236}">
                <a16:creationId xmlns:a16="http://schemas.microsoft.com/office/drawing/2014/main" id="{B7AFC978-4BD1-0A3A-0DC9-CD24AE8B7BA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836613"/>
            <a:ext cx="4504630" cy="5249862"/>
          </a:xfrm>
        </p:spPr>
        <p:txBody>
          <a:bodyPr/>
          <a:lstStyle/>
          <a:p>
            <a:pPr marL="0" indent="180975" eaLnBrk="1" hangingPunct="1"/>
            <a:r>
              <a:rPr lang="el-GR" altLang="el-GR" sz="2400" dirty="0"/>
              <a:t> </a:t>
            </a:r>
            <a:r>
              <a:rPr lang="el-GR" altLang="el-GR" dirty="0"/>
              <a:t>Η </a:t>
            </a:r>
            <a:r>
              <a:rPr lang="en-US" altLang="el-GR" dirty="0">
                <a:solidFill>
                  <a:srgbClr val="A50021"/>
                </a:solidFill>
              </a:rPr>
              <a:t>Grace Hopper </a:t>
            </a:r>
            <a:r>
              <a:rPr lang="el-GR" altLang="el-GR" dirty="0"/>
              <a:t>εισήγαγε την έννοια του </a:t>
            </a:r>
            <a:r>
              <a:rPr lang="el-GR" altLang="el-GR" dirty="0">
                <a:solidFill>
                  <a:srgbClr val="A50021"/>
                </a:solidFill>
              </a:rPr>
              <a:t>επαναχρησιμοποιούμενου προγράμματος </a:t>
            </a:r>
            <a:r>
              <a:rPr lang="el-GR" altLang="el-GR" dirty="0"/>
              <a:t>(1952)</a:t>
            </a:r>
          </a:p>
          <a:p>
            <a:pPr marL="0" indent="0" eaLnBrk="1" hangingPunct="1">
              <a:buNone/>
            </a:pPr>
            <a:r>
              <a:rPr lang="el-GR" altLang="el-GR" sz="1200" dirty="0"/>
              <a:t> </a:t>
            </a:r>
          </a:p>
          <a:p>
            <a:pPr marL="0" indent="180975" eaLnBrk="1" hangingPunct="1"/>
            <a:r>
              <a:rPr lang="el-GR" altLang="el-GR" sz="2400" dirty="0"/>
              <a:t>Πρότεινε τεχνικές με τις οποίες: </a:t>
            </a:r>
            <a:endParaRPr lang="en-US" altLang="el-GR" sz="2400" dirty="0"/>
          </a:p>
          <a:p>
            <a:pPr marL="354013" lvl="1" indent="-177800" eaLnBrk="1" hangingPunct="1"/>
            <a:r>
              <a:rPr lang="el-GR" altLang="el-GR" sz="2400" dirty="0"/>
              <a:t> </a:t>
            </a:r>
            <a:r>
              <a:rPr lang="el-GR" altLang="el-GR" sz="2200" dirty="0"/>
              <a:t>Ένα πρόγραμμα σε γλώσσα υψηλού επιπέδου θα μπορούσε να μεταγλωττιστεί &amp; </a:t>
            </a:r>
          </a:p>
          <a:p>
            <a:pPr marL="354013" lvl="1" indent="-177800" eaLnBrk="1" hangingPunct="1"/>
            <a:r>
              <a:rPr lang="el-GR" altLang="el-GR" sz="2200" dirty="0"/>
              <a:t> να παραχθεί κώδικας σε γλώσσα μηχανής για ένα συγκεκριμένο επεξεργαστή</a:t>
            </a:r>
          </a:p>
          <a:p>
            <a:pPr marL="0" indent="0" eaLnBrk="1" hangingPunct="1">
              <a:buNone/>
            </a:pPr>
            <a:r>
              <a:rPr lang="el-GR" altLang="el-GR" sz="1200" dirty="0"/>
              <a:t> </a:t>
            </a:r>
          </a:p>
          <a:p>
            <a:pPr marL="0" indent="180975" eaLnBrk="1" hangingPunct="1"/>
            <a:r>
              <a:rPr lang="el-GR" altLang="el-GR" sz="2400" dirty="0"/>
              <a:t>Εισήγαγε τις έννοιες του </a:t>
            </a:r>
            <a:r>
              <a:rPr lang="el-GR" altLang="el-GR" sz="2400" dirty="0">
                <a:solidFill>
                  <a:srgbClr val="A50021"/>
                </a:solidFill>
              </a:rPr>
              <a:t>μεταγλωττιστή</a:t>
            </a:r>
            <a:r>
              <a:rPr lang="el-GR" altLang="el-GR" sz="2400" dirty="0"/>
              <a:t> (</a:t>
            </a:r>
            <a:r>
              <a:rPr lang="en-US" altLang="el-GR" sz="2400" dirty="0">
                <a:solidFill>
                  <a:srgbClr val="A50021"/>
                </a:solidFill>
              </a:rPr>
              <a:t>compiler</a:t>
            </a:r>
            <a:r>
              <a:rPr lang="en-US" altLang="el-GR" sz="2400" dirty="0"/>
              <a:t>)</a:t>
            </a:r>
            <a:r>
              <a:rPr lang="el-GR" altLang="el-GR" sz="2400" dirty="0"/>
              <a:t> &amp; της </a:t>
            </a:r>
            <a:r>
              <a:rPr lang="el-GR" altLang="el-GR" sz="2400" dirty="0">
                <a:solidFill>
                  <a:srgbClr val="A50021"/>
                </a:solidFill>
              </a:rPr>
              <a:t>μετάφρασης προγράμματος </a:t>
            </a:r>
            <a:r>
              <a:rPr lang="el-GR" altLang="el-GR" sz="2400" dirty="0"/>
              <a:t>από υψηλότερο σε χαμηλότερο επίπεδο </a:t>
            </a:r>
          </a:p>
          <a:p>
            <a:pPr marL="0" indent="180975" eaLnBrk="1" hangingPunct="1"/>
            <a:endParaRPr lang="el-GR" altLang="el-GR" sz="2400" dirty="0">
              <a:solidFill>
                <a:srgbClr val="990000"/>
              </a:solidFill>
            </a:endParaRPr>
          </a:p>
        </p:txBody>
      </p:sp>
      <p:pic>
        <p:nvPicPr>
          <p:cNvPr id="32773" name="Picture 2" descr="File:Grace Hopper.jpg">
            <a:hlinkClick r:id="rId2"/>
            <a:extLst>
              <a:ext uri="{FF2B5EF4-FFF2-40B4-BE49-F238E27FC236}">
                <a16:creationId xmlns:a16="http://schemas.microsoft.com/office/drawing/2014/main" id="{3D1E8DD3-AA45-DA5A-E525-237AC71472BF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881063"/>
            <a:ext cx="2760489" cy="323587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E4AA3FC-E379-3FB2-D332-BA487B350E49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5080000" y="4496842"/>
            <a:ext cx="4064000" cy="1872208"/>
          </a:xfrm>
        </p:spPr>
        <p:txBody>
          <a:bodyPr/>
          <a:lstStyle/>
          <a:p>
            <a:pPr marL="0" indent="180975" eaLnBrk="1" hangingPunct="1"/>
            <a:r>
              <a:rPr lang="el-GR" altLang="el-GR" sz="2400" dirty="0"/>
              <a:t>Η πρώτη που βρήκε επίσημα το πρώτο </a:t>
            </a:r>
            <a:r>
              <a:rPr lang="en-US" altLang="el-GR" sz="2400" dirty="0"/>
              <a:t>bug </a:t>
            </a:r>
            <a:r>
              <a:rPr lang="el-GR" altLang="el-GR" sz="2400" dirty="0"/>
              <a:t>σε υπάρχον πρόγραμμα </a:t>
            </a:r>
          </a:p>
          <a:p>
            <a:pPr marL="0" indent="180975" eaLnBrk="1" hangingPunct="1"/>
            <a:r>
              <a:rPr lang="el-GR" altLang="el-GR" sz="2400" dirty="0"/>
              <a:t> Δημιουργός της γλώσσας </a:t>
            </a:r>
            <a:r>
              <a:rPr lang="en-US" altLang="el-GR" sz="2400" dirty="0">
                <a:solidFill>
                  <a:srgbClr val="990000"/>
                </a:solidFill>
              </a:rPr>
              <a:t>COBOL</a:t>
            </a:r>
            <a:endParaRPr lang="el-GR" altLang="el-GR" sz="2400" dirty="0">
              <a:solidFill>
                <a:srgbClr val="990000"/>
              </a:solidFill>
            </a:endParaRPr>
          </a:p>
          <a:p>
            <a:endParaRPr lang="en-US" sz="2400" dirty="0"/>
          </a:p>
        </p:txBody>
      </p:sp>
      <p:sp>
        <p:nvSpPr>
          <p:cNvPr id="39938" name="Slide Number Placeholder 5">
            <a:extLst>
              <a:ext uri="{FF2B5EF4-FFF2-40B4-BE49-F238E27FC236}">
                <a16:creationId xmlns:a16="http://schemas.microsoft.com/office/drawing/2014/main" id="{BE7AB673-408A-059C-D0BF-F9503789BB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8B0F2381-8B09-48AA-BBC4-F6273EAAF72E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30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01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27" grpId="0" build="p"/>
      <p:bldP spid="2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5">
            <a:extLst>
              <a:ext uri="{FF2B5EF4-FFF2-40B4-BE49-F238E27FC236}">
                <a16:creationId xmlns:a16="http://schemas.microsoft.com/office/drawing/2014/main" id="{8433D4B0-611F-BEC3-1D64-4C99218FB0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DB13F621-113F-43BA-B9C2-444BEC1E100E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31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40963" name="AutoShape 2">
            <a:extLst>
              <a:ext uri="{FF2B5EF4-FFF2-40B4-BE49-F238E27FC236}">
                <a16:creationId xmlns:a16="http://schemas.microsoft.com/office/drawing/2014/main" id="{D7FBFD2F-441E-311C-2799-0FC2B20CE3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el-GR"/>
              <a:t>Generation </a:t>
            </a:r>
            <a:r>
              <a:rPr lang="el-GR" altLang="el-GR"/>
              <a:t>2</a:t>
            </a:r>
            <a:r>
              <a:rPr lang="nl-BE" altLang="el-GR"/>
              <a:t>: </a:t>
            </a:r>
            <a:r>
              <a:rPr lang="en-US" altLang="el-GR" sz="2500"/>
              <a:t>FORTRAN</a:t>
            </a:r>
          </a:p>
        </p:txBody>
      </p:sp>
      <p:sp>
        <p:nvSpPr>
          <p:cNvPr id="514051" name="Rectangle 3">
            <a:extLst>
              <a:ext uri="{FF2B5EF4-FFF2-40B4-BE49-F238E27FC236}">
                <a16:creationId xmlns:a16="http://schemas.microsoft.com/office/drawing/2014/main" id="{E6B85006-9CB1-981B-8D14-8449C5E07F8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842963"/>
            <a:ext cx="5111750" cy="5249862"/>
          </a:xfrm>
        </p:spPr>
        <p:txBody>
          <a:bodyPr/>
          <a:lstStyle/>
          <a:p>
            <a:pPr marL="0" indent="180975" eaLnBrk="1" hangingPunct="1"/>
            <a:endParaRPr lang="el-GR" altLang="el-GR" sz="2400"/>
          </a:p>
          <a:p>
            <a:pPr marL="0" indent="180975" eaLnBrk="1" hangingPunct="1"/>
            <a:r>
              <a:rPr lang="en-US" altLang="el-GR" sz="2400"/>
              <a:t>To 1954,  o </a:t>
            </a:r>
            <a:r>
              <a:rPr lang="en-US" altLang="el-GR" sz="2400">
                <a:solidFill>
                  <a:srgbClr val="A50021"/>
                </a:solidFill>
              </a:rPr>
              <a:t>John Backus </a:t>
            </a:r>
            <a:r>
              <a:rPr lang="en-US" altLang="el-GR" sz="2400"/>
              <a:t>(IBM) </a:t>
            </a:r>
            <a:r>
              <a:rPr lang="el-GR" altLang="el-GR" sz="2400"/>
              <a:t>δημιούργησε τη γλώσσα </a:t>
            </a:r>
            <a:r>
              <a:rPr lang="en-US" altLang="el-GR" sz="2400">
                <a:solidFill>
                  <a:srgbClr val="A50021"/>
                </a:solidFill>
              </a:rPr>
              <a:t>FORTRAN</a:t>
            </a:r>
            <a:endParaRPr lang="el-GR" altLang="el-GR" sz="2400">
              <a:solidFill>
                <a:srgbClr val="A50021"/>
              </a:solidFill>
            </a:endParaRPr>
          </a:p>
          <a:p>
            <a:pPr marL="198438" lvl="1" indent="180975" eaLnBrk="1" hangingPunct="1"/>
            <a:r>
              <a:rPr lang="el-GR" altLang="el-GR" sz="2200"/>
              <a:t>Εκτεταμένη χρήση της στην επίλυση μαθηματικών προβλημάτων</a:t>
            </a:r>
            <a:endParaRPr lang="en-US" altLang="el-GR" sz="2200">
              <a:solidFill>
                <a:srgbClr val="A50021"/>
              </a:solidFill>
            </a:endParaRPr>
          </a:p>
          <a:p>
            <a:pPr marL="0" indent="180975" eaLnBrk="1" hangingPunct="1"/>
            <a:endParaRPr lang="el-GR" altLang="el-GR" sz="2400"/>
          </a:p>
          <a:p>
            <a:pPr marL="0" indent="180975" eaLnBrk="1" hangingPunct="1"/>
            <a:r>
              <a:rPr lang="el-GR" altLang="el-GR" sz="2400"/>
              <a:t> Ο πρώτος</a:t>
            </a:r>
            <a:r>
              <a:rPr lang="en-US" altLang="el-GR" sz="2400"/>
              <a:t> FORTRAN compiler </a:t>
            </a:r>
            <a:r>
              <a:rPr lang="el-GR" altLang="el-GR" sz="2400"/>
              <a:t>αποτελούνταν από </a:t>
            </a:r>
            <a:r>
              <a:rPr lang="en-US" altLang="el-GR" sz="2400"/>
              <a:t>2000 </a:t>
            </a:r>
            <a:r>
              <a:rPr lang="el-GR" altLang="el-GR" sz="2400"/>
              <a:t>διάτρητες κάρτες </a:t>
            </a:r>
          </a:p>
          <a:p>
            <a:pPr marL="0" indent="180975" eaLnBrk="1" hangingPunct="1"/>
            <a:endParaRPr lang="el-GR" altLang="el-GR" sz="2400"/>
          </a:p>
          <a:p>
            <a:pPr marL="0" indent="180975" eaLnBrk="1" hangingPunct="1"/>
            <a:r>
              <a:rPr lang="el-GR" altLang="el-GR" sz="2400"/>
              <a:t> Πάρα πολλά προγράμματα ήταν γραμμένα σε </a:t>
            </a:r>
            <a:r>
              <a:rPr lang="en-US" altLang="el-GR" sz="2400"/>
              <a:t>FORTRAN</a:t>
            </a:r>
            <a:r>
              <a:rPr lang="el-GR" altLang="el-GR" sz="2400"/>
              <a:t> για την εκτέλεση μαθηματικών υπολογισμών</a:t>
            </a:r>
            <a:endParaRPr lang="en-US" altLang="el-GR" sz="2400"/>
          </a:p>
        </p:txBody>
      </p:sp>
      <p:pic>
        <p:nvPicPr>
          <p:cNvPr id="33797" name="Picture 3">
            <a:extLst>
              <a:ext uri="{FF2B5EF4-FFF2-40B4-BE49-F238E27FC236}">
                <a16:creationId xmlns:a16="http://schemas.microsoft.com/office/drawing/2014/main" id="{A021BAB7-D48F-8973-3128-B9A63E2B3CA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0063" y="900113"/>
            <a:ext cx="3313112" cy="5124450"/>
          </a:xfr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051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4">
            <a:extLst>
              <a:ext uri="{FF2B5EF4-FFF2-40B4-BE49-F238E27FC236}">
                <a16:creationId xmlns:a16="http://schemas.microsoft.com/office/drawing/2014/main" id="{9FEDC3D7-0F88-27E0-BAA1-8231141BE3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94E6CEFB-2135-47D8-BCE9-ED93EA494D46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32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41987" name="AutoShape 2">
            <a:extLst>
              <a:ext uri="{FF2B5EF4-FFF2-40B4-BE49-F238E27FC236}">
                <a16:creationId xmlns:a16="http://schemas.microsoft.com/office/drawing/2014/main" id="{3B02E9D0-94E5-16D3-98E1-FBB47F05B2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Ιστορία &amp; Εξέλιξη των Υπολογιστών</a:t>
            </a:r>
            <a:endParaRPr lang="nl-BE" altLang="el-GR"/>
          </a:p>
        </p:txBody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21188BA7-46EA-7545-DCF8-168B204280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180975" eaLnBrk="1" hangingPunct="1">
              <a:buClr>
                <a:schemeClr val="bg2"/>
              </a:buClr>
            </a:pPr>
            <a:r>
              <a:rPr lang="nl-BE" altLang="el-GR" sz="2400">
                <a:solidFill>
                  <a:srgbClr val="000000"/>
                </a:solidFill>
              </a:rPr>
              <a:t>Generation </a:t>
            </a:r>
            <a:r>
              <a:rPr lang="el-GR" altLang="el-GR" sz="2400">
                <a:solidFill>
                  <a:srgbClr val="000000"/>
                </a:solidFill>
              </a:rPr>
              <a:t>0</a:t>
            </a:r>
            <a:r>
              <a:rPr lang="nl-BE" altLang="el-GR" sz="2400">
                <a:solidFill>
                  <a:srgbClr val="000000"/>
                </a:solidFill>
              </a:rPr>
              <a:t>: </a:t>
            </a:r>
            <a:r>
              <a:rPr lang="el-GR" altLang="el-GR" sz="2400">
                <a:solidFill>
                  <a:srgbClr val="000000"/>
                </a:solidFill>
              </a:rPr>
              <a:t>Οι πρώτες μέρες</a:t>
            </a:r>
            <a:r>
              <a:rPr lang="nl-BE" altLang="el-GR" sz="2400">
                <a:solidFill>
                  <a:srgbClr val="000000"/>
                </a:solidFill>
              </a:rPr>
              <a:t> (…-1642)</a:t>
            </a:r>
            <a:endParaRPr lang="el-GR" altLang="el-GR" sz="2400">
              <a:solidFill>
                <a:srgbClr val="000000"/>
              </a:solidFill>
            </a:endParaRPr>
          </a:p>
          <a:p>
            <a:pPr marL="0" indent="180975" eaLnBrk="1" hangingPunct="1">
              <a:buClr>
                <a:schemeClr val="bg2"/>
              </a:buClr>
            </a:pPr>
            <a:endParaRPr lang="el-GR" altLang="el-GR" sz="2400">
              <a:solidFill>
                <a:srgbClr val="000000"/>
              </a:solidFill>
            </a:endParaRPr>
          </a:p>
          <a:p>
            <a:pPr marL="0" indent="180975" eaLnBrk="1" hangingPunct="1">
              <a:buClr>
                <a:schemeClr val="bg2"/>
              </a:buClr>
            </a:pPr>
            <a:r>
              <a:rPr lang="nl-BE" altLang="el-GR" sz="2400">
                <a:solidFill>
                  <a:srgbClr val="000000"/>
                </a:solidFill>
              </a:rPr>
              <a:t>Generation </a:t>
            </a:r>
            <a:r>
              <a:rPr lang="el-GR" altLang="el-GR" sz="2400">
                <a:solidFill>
                  <a:srgbClr val="000000"/>
                </a:solidFill>
              </a:rPr>
              <a:t>1</a:t>
            </a:r>
            <a:r>
              <a:rPr lang="nl-BE" altLang="el-GR" sz="2400">
                <a:solidFill>
                  <a:srgbClr val="000000"/>
                </a:solidFill>
              </a:rPr>
              <a:t>: </a:t>
            </a:r>
            <a:r>
              <a:rPr lang="el-GR" altLang="el-GR" sz="2400">
                <a:solidFill>
                  <a:srgbClr val="000000"/>
                </a:solidFill>
              </a:rPr>
              <a:t>Μηχανικά εξαρτήματα </a:t>
            </a:r>
            <a:r>
              <a:rPr lang="nl-BE" altLang="el-GR" sz="2400">
                <a:solidFill>
                  <a:srgbClr val="000000"/>
                </a:solidFill>
              </a:rPr>
              <a:t> (1642-1945)</a:t>
            </a:r>
            <a:endParaRPr lang="el-GR" altLang="el-GR" sz="2400">
              <a:solidFill>
                <a:srgbClr val="000000"/>
              </a:solidFill>
            </a:endParaRPr>
          </a:p>
          <a:p>
            <a:pPr marL="0" indent="180975" eaLnBrk="1" hangingPunct="1">
              <a:buClr>
                <a:schemeClr val="tx2"/>
              </a:buClr>
              <a:buFont typeface="Wingdings" panose="05000000000000000000" pitchFamily="2" charset="2"/>
              <a:buChar char="þ"/>
            </a:pPr>
            <a:endParaRPr lang="nl-BE" altLang="el-GR" sz="2400">
              <a:solidFill>
                <a:srgbClr val="000000"/>
              </a:solidFill>
            </a:endParaRPr>
          </a:p>
          <a:p>
            <a:pPr marL="0" indent="180975" eaLnBrk="1" hangingPunct="1"/>
            <a:r>
              <a:rPr lang="nl-BE" altLang="el-GR" sz="2400">
                <a:solidFill>
                  <a:srgbClr val="000000"/>
                </a:solidFill>
              </a:rPr>
              <a:t>Generation </a:t>
            </a:r>
            <a:r>
              <a:rPr lang="el-GR" altLang="el-GR" sz="2400">
                <a:solidFill>
                  <a:srgbClr val="000000"/>
                </a:solidFill>
              </a:rPr>
              <a:t>2</a:t>
            </a:r>
            <a:r>
              <a:rPr lang="nl-BE" altLang="el-GR" sz="2400">
                <a:solidFill>
                  <a:srgbClr val="000000"/>
                </a:solidFill>
              </a:rPr>
              <a:t>: </a:t>
            </a:r>
            <a:r>
              <a:rPr lang="el-GR" altLang="el-GR" sz="2400">
                <a:solidFill>
                  <a:srgbClr val="000000"/>
                </a:solidFill>
              </a:rPr>
              <a:t>Λυχνίες κενού</a:t>
            </a:r>
            <a:r>
              <a:rPr lang="nl-BE" altLang="el-GR" sz="2400">
                <a:solidFill>
                  <a:srgbClr val="000000"/>
                </a:solidFill>
              </a:rPr>
              <a:t> (1945-1955)</a:t>
            </a:r>
            <a:endParaRPr lang="el-GR" altLang="el-GR" sz="2400">
              <a:solidFill>
                <a:srgbClr val="000000"/>
              </a:solidFill>
            </a:endParaRPr>
          </a:p>
          <a:p>
            <a:pPr marL="0" indent="180975" eaLnBrk="1" hangingPunct="1"/>
            <a:endParaRPr lang="nl-BE" altLang="el-GR" sz="2400">
              <a:solidFill>
                <a:srgbClr val="000000"/>
              </a:solidFill>
            </a:endParaRPr>
          </a:p>
          <a:p>
            <a:pPr marL="0" indent="180975" eaLnBrk="1" hangingPunct="1"/>
            <a:r>
              <a:rPr lang="nl-BE" altLang="el-GR" sz="2400">
                <a:solidFill>
                  <a:srgbClr val="A50021"/>
                </a:solidFill>
              </a:rPr>
              <a:t>Generation </a:t>
            </a:r>
            <a:r>
              <a:rPr lang="el-GR" altLang="el-GR" sz="2400">
                <a:solidFill>
                  <a:srgbClr val="A50021"/>
                </a:solidFill>
              </a:rPr>
              <a:t>3</a:t>
            </a:r>
            <a:r>
              <a:rPr lang="nl-BE" altLang="el-GR" sz="2400">
                <a:solidFill>
                  <a:srgbClr val="A50021"/>
                </a:solidFill>
              </a:rPr>
              <a:t>:</a:t>
            </a:r>
            <a:r>
              <a:rPr lang="nl-BE" altLang="el-GR" sz="2400">
                <a:solidFill>
                  <a:srgbClr val="000000"/>
                </a:solidFill>
              </a:rPr>
              <a:t> </a:t>
            </a:r>
            <a:r>
              <a:rPr lang="el-GR" altLang="el-GR" sz="2400"/>
              <a:t>Διακριτά τρανζίστορς</a:t>
            </a:r>
            <a:r>
              <a:rPr lang="nl-BE" altLang="el-GR" sz="2400"/>
              <a:t> (1955-1965)</a:t>
            </a:r>
            <a:endParaRPr lang="el-GR" altLang="el-GR" sz="2400"/>
          </a:p>
          <a:p>
            <a:pPr marL="0" indent="180975" eaLnBrk="1" hangingPunct="1"/>
            <a:endParaRPr lang="nl-BE" altLang="el-GR" sz="2400"/>
          </a:p>
          <a:p>
            <a:pPr marL="0" indent="180975" eaLnBrk="1" hangingPunct="1"/>
            <a:r>
              <a:rPr lang="nl-BE" altLang="el-GR" sz="2400">
                <a:solidFill>
                  <a:srgbClr val="000000"/>
                </a:solidFill>
              </a:rPr>
              <a:t>Generation </a:t>
            </a:r>
            <a:r>
              <a:rPr lang="el-GR" altLang="el-GR" sz="2400">
                <a:solidFill>
                  <a:srgbClr val="000000"/>
                </a:solidFill>
              </a:rPr>
              <a:t>4</a:t>
            </a:r>
            <a:r>
              <a:rPr lang="nl-BE" altLang="el-GR" sz="2400">
                <a:solidFill>
                  <a:srgbClr val="000000"/>
                </a:solidFill>
              </a:rPr>
              <a:t>: </a:t>
            </a:r>
            <a:r>
              <a:rPr lang="el-GR" altLang="el-GR" sz="2400">
                <a:solidFill>
                  <a:srgbClr val="000000"/>
                </a:solidFill>
              </a:rPr>
              <a:t>Ολοκληρωμένα κυκλώματα</a:t>
            </a:r>
            <a:r>
              <a:rPr lang="nl-BE" altLang="el-GR" sz="2400">
                <a:solidFill>
                  <a:srgbClr val="000000"/>
                </a:solidFill>
              </a:rPr>
              <a:t>s (1965-1980)</a:t>
            </a:r>
            <a:endParaRPr lang="el-GR" altLang="el-GR" sz="2400">
              <a:solidFill>
                <a:srgbClr val="000000"/>
              </a:solidFill>
            </a:endParaRPr>
          </a:p>
          <a:p>
            <a:pPr marL="0" indent="180975" eaLnBrk="1" hangingPunct="1"/>
            <a:endParaRPr lang="nl-BE" altLang="el-GR" sz="2400">
              <a:solidFill>
                <a:srgbClr val="000000"/>
              </a:solidFill>
            </a:endParaRPr>
          </a:p>
          <a:p>
            <a:pPr marL="0" indent="180975" eaLnBrk="1" hangingPunct="1"/>
            <a:r>
              <a:rPr lang="nl-BE" altLang="el-GR" sz="2400">
                <a:solidFill>
                  <a:srgbClr val="000000"/>
                </a:solidFill>
              </a:rPr>
              <a:t>Generation </a:t>
            </a:r>
            <a:r>
              <a:rPr lang="el-GR" altLang="el-GR" sz="2400">
                <a:solidFill>
                  <a:srgbClr val="000000"/>
                </a:solidFill>
              </a:rPr>
              <a:t>5</a:t>
            </a:r>
            <a:r>
              <a:rPr lang="nl-BE" altLang="el-GR" sz="2400">
                <a:solidFill>
                  <a:srgbClr val="000000"/>
                </a:solidFill>
              </a:rPr>
              <a:t>: </a:t>
            </a:r>
            <a:r>
              <a:rPr lang="el-GR" altLang="el-GR" sz="2400">
                <a:solidFill>
                  <a:srgbClr val="000000"/>
                </a:solidFill>
              </a:rPr>
              <a:t>Ολοκληρωμένα κυκλώματα μεγάλης κλίμακας (</a:t>
            </a:r>
            <a:r>
              <a:rPr lang="en-US" altLang="el-GR" sz="2400">
                <a:solidFill>
                  <a:srgbClr val="000000"/>
                </a:solidFill>
              </a:rPr>
              <a:t>Very Large Scale Integration –</a:t>
            </a:r>
            <a:r>
              <a:rPr lang="el-GR" altLang="el-GR" sz="2400">
                <a:solidFill>
                  <a:srgbClr val="000000"/>
                </a:solidFill>
              </a:rPr>
              <a:t> </a:t>
            </a:r>
            <a:r>
              <a:rPr lang="nl-BE" altLang="el-GR" sz="2400">
                <a:solidFill>
                  <a:srgbClr val="000000"/>
                </a:solidFill>
              </a:rPr>
              <a:t>VLSI) (1980-?)</a:t>
            </a:r>
            <a:endParaRPr lang="el-GR" altLang="el-GR" sz="2400">
              <a:solidFill>
                <a:srgbClr val="000000"/>
              </a:solidFill>
            </a:endParaRPr>
          </a:p>
          <a:p>
            <a:pPr marL="0" indent="180975" eaLnBrk="1" hangingPunct="1"/>
            <a:endParaRPr lang="nl-BE" altLang="el-GR"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2">
            <a:extLst>
              <a:ext uri="{FF2B5EF4-FFF2-40B4-BE49-F238E27FC236}">
                <a16:creationId xmlns:a16="http://schemas.microsoft.com/office/drawing/2014/main" id="{8E1CD8A5-AA21-F0A3-B239-8DF48ECC47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el-GR"/>
              <a:t>Generation </a:t>
            </a:r>
            <a:r>
              <a:rPr lang="el-GR" altLang="el-GR"/>
              <a:t>3</a:t>
            </a:r>
            <a:r>
              <a:rPr lang="nl-BE" altLang="el-GR"/>
              <a:t>: </a:t>
            </a:r>
            <a:r>
              <a:rPr lang="el-GR" altLang="el-GR"/>
              <a:t>Διακριτά τρανζίστορς </a:t>
            </a:r>
            <a:endParaRPr lang="nl-BE" altLang="el-GR"/>
          </a:p>
        </p:txBody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3FE3A0C5-2A9B-3498-0211-1C0B84D9220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4581128"/>
            <a:ext cx="8280400" cy="1944216"/>
          </a:xfrm>
        </p:spPr>
        <p:txBody>
          <a:bodyPr/>
          <a:lstStyle/>
          <a:p>
            <a:pPr marL="0" indent="180975" eaLnBrk="1" hangingPunct="1"/>
            <a:r>
              <a:rPr lang="el-GR" altLang="el-GR" sz="2400" dirty="0"/>
              <a:t> Οι </a:t>
            </a:r>
            <a:r>
              <a:rPr lang="en-US" altLang="el-GR" sz="2400" dirty="0">
                <a:solidFill>
                  <a:srgbClr val="A50021"/>
                </a:solidFill>
              </a:rPr>
              <a:t>William Shockley, John Bardeen</a:t>
            </a:r>
            <a:r>
              <a:rPr lang="en-US" altLang="el-GR" sz="2400" dirty="0"/>
              <a:t>, </a:t>
            </a:r>
            <a:r>
              <a:rPr lang="el-GR" altLang="el-GR" sz="2400" dirty="0"/>
              <a:t>και</a:t>
            </a:r>
            <a:r>
              <a:rPr lang="en-US" altLang="el-GR" sz="2400" dirty="0"/>
              <a:t> </a:t>
            </a:r>
            <a:r>
              <a:rPr lang="en-US" altLang="el-GR" sz="2400" dirty="0">
                <a:solidFill>
                  <a:srgbClr val="A50021"/>
                </a:solidFill>
              </a:rPr>
              <a:t>Walter Brattain </a:t>
            </a:r>
            <a:r>
              <a:rPr lang="el-GR" altLang="el-GR" sz="2400" dirty="0"/>
              <a:t>στα </a:t>
            </a:r>
            <a:r>
              <a:rPr lang="en-US" altLang="el-GR" sz="2400" dirty="0"/>
              <a:t>Bell Labs </a:t>
            </a:r>
            <a:r>
              <a:rPr lang="el-GR" altLang="el-GR" sz="2400" dirty="0"/>
              <a:t>δημιούργησαν το 1947 ένα στοιχείο με το όνομα </a:t>
            </a:r>
            <a:r>
              <a:rPr lang="en-US" altLang="el-GR" sz="2400" dirty="0"/>
              <a:t>"</a:t>
            </a:r>
            <a:r>
              <a:rPr lang="en-US" altLang="el-GR" sz="2400" b="1" dirty="0"/>
              <a:t>transfer resistance</a:t>
            </a:r>
            <a:r>
              <a:rPr lang="en-US" altLang="el-GR" sz="2400" dirty="0"/>
              <a:t>" </a:t>
            </a:r>
            <a:r>
              <a:rPr lang="en-US" altLang="el-GR" sz="2400" b="1" dirty="0"/>
              <a:t>device</a:t>
            </a:r>
            <a:r>
              <a:rPr lang="en-US" altLang="el-GR" sz="2400" dirty="0"/>
              <a:t>, </a:t>
            </a:r>
            <a:r>
              <a:rPr lang="el-GR" altLang="el-GR" sz="2400" dirty="0"/>
              <a:t>το οποίο έγινε γνωστό ως </a:t>
            </a:r>
            <a:r>
              <a:rPr lang="el-GR" altLang="el-GR" sz="2400" dirty="0">
                <a:solidFill>
                  <a:srgbClr val="A50021"/>
                </a:solidFill>
              </a:rPr>
              <a:t>τρανζίστορ</a:t>
            </a:r>
            <a:r>
              <a:rPr lang="el-GR" altLang="el-GR" sz="2400" dirty="0"/>
              <a:t> (</a:t>
            </a:r>
            <a:r>
              <a:rPr lang="en-US" altLang="el-GR" sz="2400" dirty="0">
                <a:solidFill>
                  <a:srgbClr val="A50021"/>
                </a:solidFill>
              </a:rPr>
              <a:t>transistor</a:t>
            </a:r>
            <a:r>
              <a:rPr lang="el-GR" altLang="el-GR" sz="2400" dirty="0"/>
              <a:t>)</a:t>
            </a:r>
            <a:endParaRPr lang="en-US" altLang="el-GR" sz="2400" dirty="0"/>
          </a:p>
          <a:p>
            <a:pPr marL="0" indent="180975" eaLnBrk="1" hangingPunct="1"/>
            <a:r>
              <a:rPr lang="en-US" altLang="el-GR" sz="2400" dirty="0"/>
              <a:t> </a:t>
            </a:r>
            <a:r>
              <a:rPr lang="en-US" altLang="el-GR" sz="2400" dirty="0">
                <a:solidFill>
                  <a:srgbClr val="A50021"/>
                </a:solidFill>
              </a:rPr>
              <a:t>Nobel </a:t>
            </a:r>
            <a:r>
              <a:rPr lang="el-GR" altLang="el-GR" sz="2400" dirty="0">
                <a:solidFill>
                  <a:srgbClr val="A50021"/>
                </a:solidFill>
              </a:rPr>
              <a:t>Φυσικής (1956)</a:t>
            </a:r>
            <a:endParaRPr lang="nl-BE" altLang="el-GR" sz="2400" dirty="0">
              <a:solidFill>
                <a:srgbClr val="A50021"/>
              </a:solidFill>
            </a:endParaRPr>
          </a:p>
        </p:txBody>
      </p:sp>
      <p:pic>
        <p:nvPicPr>
          <p:cNvPr id="28677" name="Picture 6" descr="1947 transistor">
            <a:extLst>
              <a:ext uri="{FF2B5EF4-FFF2-40B4-BE49-F238E27FC236}">
                <a16:creationId xmlns:a16="http://schemas.microsoft.com/office/drawing/2014/main" id="{467274FF-F477-EA4F-9275-26F920A94C2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795338"/>
            <a:ext cx="2952750" cy="2952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13" name="Slide Number Placeholder 5">
            <a:extLst>
              <a:ext uri="{FF2B5EF4-FFF2-40B4-BE49-F238E27FC236}">
                <a16:creationId xmlns:a16="http://schemas.microsoft.com/office/drawing/2014/main" id="{E6EE562F-B621-D207-D988-D21546C9F1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4681CC0C-86D6-45FD-87D8-9FAA1630436C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33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DBEF8B9C-D3F7-F935-CDE9-C62DDF228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93725"/>
            <a:ext cx="3052763" cy="388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>
            <a:extLst>
              <a:ext uri="{FF2B5EF4-FFF2-40B4-BE49-F238E27FC236}">
                <a16:creationId xmlns:a16="http://schemas.microsoft.com/office/drawing/2014/main" id="{B54E5B86-E09C-15DD-9579-5A190883B9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1A4807D4-46D7-4109-82A5-E522D0CD4D00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34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44035" name="AutoShape 2">
            <a:extLst>
              <a:ext uri="{FF2B5EF4-FFF2-40B4-BE49-F238E27FC236}">
                <a16:creationId xmlns:a16="http://schemas.microsoft.com/office/drawing/2014/main" id="{341771EA-DAA7-CA97-B968-8D2EF20A53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el-GR"/>
              <a:t>Generation 2: </a:t>
            </a:r>
            <a:r>
              <a:rPr lang="el-GR" altLang="el-GR"/>
              <a:t>ΙΒΜ/704 – Κεντρικοί Υπολογιστές</a:t>
            </a:r>
            <a:endParaRPr lang="nl-BE" altLang="el-GR"/>
          </a:p>
        </p:txBody>
      </p:sp>
      <p:pic>
        <p:nvPicPr>
          <p:cNvPr id="44036" name="Picture 8" descr="1955 ibm704">
            <a:extLst>
              <a:ext uri="{FF2B5EF4-FFF2-40B4-BE49-F238E27FC236}">
                <a16:creationId xmlns:a16="http://schemas.microsoft.com/office/drawing/2014/main" id="{8E8AA2FB-9B1E-0842-1A57-B193732E00B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5725" y="836613"/>
            <a:ext cx="6432550" cy="2952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37" name="Rectangle 3">
            <a:extLst>
              <a:ext uri="{FF2B5EF4-FFF2-40B4-BE49-F238E27FC236}">
                <a16:creationId xmlns:a16="http://schemas.microsoft.com/office/drawing/2014/main" id="{FB4E374D-47EF-98A4-E2EF-1951C480E9C6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23850" y="4052888"/>
            <a:ext cx="8496300" cy="2328862"/>
          </a:xfrm>
        </p:spPr>
        <p:txBody>
          <a:bodyPr/>
          <a:lstStyle/>
          <a:p>
            <a:pPr marL="0" indent="180975" eaLnBrk="1" hangingPunct="1"/>
            <a:r>
              <a:rPr lang="el-GR" altLang="el-GR" sz="2400" dirty="0"/>
              <a:t>Το </a:t>
            </a:r>
            <a:r>
              <a:rPr lang="en-US" altLang="el-GR" sz="2400" dirty="0"/>
              <a:t>1955</a:t>
            </a:r>
            <a:r>
              <a:rPr lang="el-GR" altLang="el-GR" sz="2400" dirty="0"/>
              <a:t> η </a:t>
            </a:r>
            <a:r>
              <a:rPr lang="en-US" altLang="el-GR" sz="2400" dirty="0"/>
              <a:t>IBM </a:t>
            </a:r>
            <a:r>
              <a:rPr lang="el-GR" altLang="el-GR" sz="2400" dirty="0"/>
              <a:t>κατασκεύασε τον </a:t>
            </a:r>
            <a:r>
              <a:rPr lang="en-US" altLang="el-GR" sz="2400" dirty="0"/>
              <a:t>IBM704, </a:t>
            </a:r>
            <a:r>
              <a:rPr lang="el-GR" altLang="el-GR" sz="2400" dirty="0"/>
              <a:t>έναν μεγάλης ισχύος υπολογιστή </a:t>
            </a:r>
            <a:r>
              <a:rPr lang="el-GR" altLang="el-GR" sz="2400" dirty="0">
                <a:solidFill>
                  <a:srgbClr val="990000"/>
                </a:solidFill>
              </a:rPr>
              <a:t>χρησιμοποιώντας διακριτά τρανζίστορ</a:t>
            </a:r>
            <a:r>
              <a:rPr lang="el-GR" altLang="el-GR" sz="2400" dirty="0"/>
              <a:t>, που ήταν συνδεδεμένος με μεγάλο αριθμό τερματικών</a:t>
            </a:r>
            <a:endParaRPr lang="en-US" altLang="el-GR" sz="2400" dirty="0"/>
          </a:p>
          <a:p>
            <a:pPr marL="0" indent="180975" eaLnBrk="1" hangingPunct="1"/>
            <a:r>
              <a:rPr lang="el-GR" altLang="el-GR" sz="2400" dirty="0">
                <a:solidFill>
                  <a:srgbClr val="990000"/>
                </a:solidFill>
              </a:rPr>
              <a:t>Η πρώτη υλοποίηση ενός κεντρικού υπολογιστή</a:t>
            </a:r>
          </a:p>
          <a:p>
            <a:pPr marL="0" indent="180975" eaLnBrk="1" hangingPunct="1"/>
            <a:r>
              <a:rPr lang="el-GR" altLang="el-GR" sz="2400" dirty="0"/>
              <a:t>1</a:t>
            </a:r>
            <a:r>
              <a:rPr lang="el-GR" altLang="el-GR" sz="2400" baseline="30000" dirty="0"/>
              <a:t>η</a:t>
            </a:r>
            <a:r>
              <a:rPr lang="el-GR" altLang="el-GR" sz="2400" dirty="0"/>
              <a:t> φορά χρήση </a:t>
            </a:r>
            <a:r>
              <a:rPr lang="el-GR" altLang="el-GR" sz="2400" dirty="0">
                <a:solidFill>
                  <a:srgbClr val="990000"/>
                </a:solidFill>
              </a:rPr>
              <a:t>αριθμητικής κινητής υποδιαστολής </a:t>
            </a:r>
          </a:p>
          <a:p>
            <a:pPr marL="198438" lvl="1" indent="180975" eaLnBrk="1" hangingPunct="1"/>
            <a:r>
              <a:rPr lang="en-US" altLang="el-GR" sz="2200" dirty="0"/>
              <a:t>5 </a:t>
            </a:r>
            <a:r>
              <a:rPr lang="en-US" altLang="el-GR" sz="2200" dirty="0" err="1"/>
              <a:t>kFlops</a:t>
            </a:r>
            <a:r>
              <a:rPr lang="en-US" altLang="el-GR" sz="2200" dirty="0"/>
              <a:t>, clock: 300 kHz</a:t>
            </a:r>
            <a:endParaRPr lang="nl-BE" altLang="el-GR" sz="2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7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>
            <a:extLst>
              <a:ext uri="{FF2B5EF4-FFF2-40B4-BE49-F238E27FC236}">
                <a16:creationId xmlns:a16="http://schemas.microsoft.com/office/drawing/2014/main" id="{ACA3D6C1-824E-7152-10AC-345B69CB9C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el-GR"/>
              <a:t>Generation 2: </a:t>
            </a:r>
            <a:r>
              <a:rPr lang="el-GR" altLang="el-GR"/>
              <a:t>ΙΒΜ/</a:t>
            </a:r>
            <a:r>
              <a:rPr lang="en-US" altLang="el-GR"/>
              <a:t>Stretch (1959)</a:t>
            </a:r>
            <a:r>
              <a:rPr lang="el-GR" altLang="el-GR"/>
              <a:t> – Κεντρικοί Υπολογιστές</a:t>
            </a:r>
          </a:p>
        </p:txBody>
      </p:sp>
      <p:sp>
        <p:nvSpPr>
          <p:cNvPr id="45059" name="Slide Number Placeholder 4">
            <a:extLst>
              <a:ext uri="{FF2B5EF4-FFF2-40B4-BE49-F238E27FC236}">
                <a16:creationId xmlns:a16="http://schemas.microsoft.com/office/drawing/2014/main" id="{15F414BC-C9B9-1E10-309A-9C17D7B32A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4789C287-FF5F-405B-BCDD-D255F4A9CC25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35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pic>
        <p:nvPicPr>
          <p:cNvPr id="45060" name="Picture 3">
            <a:extLst>
              <a:ext uri="{FF2B5EF4-FFF2-40B4-BE49-F238E27FC236}">
                <a16:creationId xmlns:a16="http://schemas.microsoft.com/office/drawing/2014/main" id="{0FCF3EA0-2550-D3CC-A30D-12A915B2B69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2013" y="836613"/>
            <a:ext cx="5118100" cy="2376487"/>
          </a:xfrm>
        </p:spPr>
      </p:pic>
      <p:pic>
        <p:nvPicPr>
          <p:cNvPr id="45061" name="Picture 3">
            <a:extLst>
              <a:ext uri="{FF2B5EF4-FFF2-40B4-BE49-F238E27FC236}">
                <a16:creationId xmlns:a16="http://schemas.microsoft.com/office/drawing/2014/main" id="{C8490652-FC0C-DBAE-9490-285707E0CD0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2013" y="3497263"/>
            <a:ext cx="5118100" cy="259238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4">
            <a:extLst>
              <a:ext uri="{FF2B5EF4-FFF2-40B4-BE49-F238E27FC236}">
                <a16:creationId xmlns:a16="http://schemas.microsoft.com/office/drawing/2014/main" id="{BED78DC2-2497-63A9-2B6B-2039A67185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724B8A29-100C-4E7B-95FF-699E1A7B4F5F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36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46083" name="AutoShape 2">
            <a:extLst>
              <a:ext uri="{FF2B5EF4-FFF2-40B4-BE49-F238E27FC236}">
                <a16:creationId xmlns:a16="http://schemas.microsoft.com/office/drawing/2014/main" id="{98BD266E-D6D2-976B-98AE-C64B12F496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Ιστορία &amp; Εξέλιξη των Υπολογιστών</a:t>
            </a:r>
            <a:endParaRPr lang="nl-BE" altLang="el-GR"/>
          </a:p>
        </p:txBody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0DEFF464-344C-9C55-885C-7C8C94DBE9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180975" eaLnBrk="1" hangingPunct="1">
              <a:buClr>
                <a:schemeClr val="bg2"/>
              </a:buClr>
            </a:pPr>
            <a:r>
              <a:rPr lang="nl-BE" altLang="el-GR" sz="2400" dirty="0">
                <a:solidFill>
                  <a:srgbClr val="000000"/>
                </a:solidFill>
              </a:rPr>
              <a:t>Generation </a:t>
            </a:r>
            <a:r>
              <a:rPr lang="el-GR" altLang="el-GR" sz="2400" dirty="0">
                <a:solidFill>
                  <a:srgbClr val="000000"/>
                </a:solidFill>
              </a:rPr>
              <a:t>0</a:t>
            </a:r>
            <a:r>
              <a:rPr lang="nl-BE" altLang="el-GR" sz="2400" dirty="0">
                <a:solidFill>
                  <a:srgbClr val="000000"/>
                </a:solidFill>
              </a:rPr>
              <a:t>: </a:t>
            </a:r>
            <a:r>
              <a:rPr lang="el-GR" altLang="el-GR" sz="2400" dirty="0">
                <a:solidFill>
                  <a:srgbClr val="000000"/>
                </a:solidFill>
              </a:rPr>
              <a:t>Οι πρώτες μέρες</a:t>
            </a:r>
            <a:r>
              <a:rPr lang="nl-BE" altLang="el-GR" sz="2400" dirty="0">
                <a:solidFill>
                  <a:srgbClr val="000000"/>
                </a:solidFill>
              </a:rPr>
              <a:t> (…-1642)</a:t>
            </a:r>
            <a:endParaRPr lang="el-GR" altLang="el-GR" sz="2400" dirty="0">
              <a:solidFill>
                <a:srgbClr val="000000"/>
              </a:solidFill>
            </a:endParaRPr>
          </a:p>
          <a:p>
            <a:pPr marL="0" indent="180975" eaLnBrk="1" hangingPunct="1">
              <a:buClr>
                <a:schemeClr val="bg2"/>
              </a:buClr>
            </a:pPr>
            <a:endParaRPr lang="el-GR" altLang="el-GR" sz="2400" dirty="0">
              <a:solidFill>
                <a:srgbClr val="000000"/>
              </a:solidFill>
            </a:endParaRPr>
          </a:p>
          <a:p>
            <a:pPr marL="0" indent="180975" eaLnBrk="1" hangingPunct="1">
              <a:buClr>
                <a:schemeClr val="bg2"/>
              </a:buClr>
            </a:pPr>
            <a:r>
              <a:rPr lang="nl-BE" altLang="el-GR" sz="2400" dirty="0">
                <a:solidFill>
                  <a:srgbClr val="000000"/>
                </a:solidFill>
              </a:rPr>
              <a:t>Generation </a:t>
            </a:r>
            <a:r>
              <a:rPr lang="el-GR" altLang="el-GR" sz="2400" dirty="0">
                <a:solidFill>
                  <a:srgbClr val="000000"/>
                </a:solidFill>
              </a:rPr>
              <a:t>1</a:t>
            </a:r>
            <a:r>
              <a:rPr lang="nl-BE" altLang="el-GR" sz="2400" dirty="0">
                <a:solidFill>
                  <a:srgbClr val="000000"/>
                </a:solidFill>
              </a:rPr>
              <a:t>: </a:t>
            </a:r>
            <a:r>
              <a:rPr lang="el-GR" altLang="el-GR" sz="2400" dirty="0">
                <a:solidFill>
                  <a:srgbClr val="000000"/>
                </a:solidFill>
              </a:rPr>
              <a:t>Μηχανικά εξαρτήματα </a:t>
            </a:r>
            <a:r>
              <a:rPr lang="nl-BE" altLang="el-GR" sz="2400" dirty="0">
                <a:solidFill>
                  <a:srgbClr val="000000"/>
                </a:solidFill>
              </a:rPr>
              <a:t> (1642-1945)</a:t>
            </a:r>
            <a:endParaRPr lang="el-GR" altLang="el-GR" sz="2400" dirty="0">
              <a:solidFill>
                <a:srgbClr val="000000"/>
              </a:solidFill>
            </a:endParaRPr>
          </a:p>
          <a:p>
            <a:pPr marL="0" indent="180975" eaLnBrk="1" hangingPunct="1">
              <a:buClr>
                <a:schemeClr val="tx2"/>
              </a:buClr>
              <a:buFont typeface="Wingdings" panose="05000000000000000000" pitchFamily="2" charset="2"/>
              <a:buChar char="þ"/>
            </a:pPr>
            <a:endParaRPr lang="nl-BE" altLang="el-GR" sz="2400" dirty="0">
              <a:solidFill>
                <a:srgbClr val="000000"/>
              </a:solidFill>
            </a:endParaRPr>
          </a:p>
          <a:p>
            <a:pPr marL="0" indent="180975" eaLnBrk="1" hangingPunct="1"/>
            <a:r>
              <a:rPr lang="nl-BE" altLang="el-GR" sz="2400" dirty="0">
                <a:solidFill>
                  <a:srgbClr val="000000"/>
                </a:solidFill>
              </a:rPr>
              <a:t>Generation </a:t>
            </a:r>
            <a:r>
              <a:rPr lang="el-GR" altLang="el-GR" sz="2400" dirty="0">
                <a:solidFill>
                  <a:srgbClr val="000000"/>
                </a:solidFill>
              </a:rPr>
              <a:t>2</a:t>
            </a:r>
            <a:r>
              <a:rPr lang="nl-BE" altLang="el-GR" sz="2400" dirty="0">
                <a:solidFill>
                  <a:srgbClr val="000000"/>
                </a:solidFill>
              </a:rPr>
              <a:t>: </a:t>
            </a:r>
            <a:r>
              <a:rPr lang="el-GR" altLang="el-GR" sz="2400" dirty="0">
                <a:solidFill>
                  <a:srgbClr val="000000"/>
                </a:solidFill>
              </a:rPr>
              <a:t>Λυχνίες κενού</a:t>
            </a:r>
            <a:r>
              <a:rPr lang="nl-BE" altLang="el-GR" sz="2400" dirty="0">
                <a:solidFill>
                  <a:srgbClr val="000000"/>
                </a:solidFill>
              </a:rPr>
              <a:t> (1945-1955)</a:t>
            </a:r>
            <a:endParaRPr lang="el-GR" altLang="el-GR" sz="2400" dirty="0">
              <a:solidFill>
                <a:srgbClr val="000000"/>
              </a:solidFill>
            </a:endParaRPr>
          </a:p>
          <a:p>
            <a:pPr marL="0" indent="180975" eaLnBrk="1" hangingPunct="1"/>
            <a:endParaRPr lang="nl-BE" altLang="el-GR" sz="2400" dirty="0">
              <a:solidFill>
                <a:srgbClr val="000000"/>
              </a:solidFill>
            </a:endParaRPr>
          </a:p>
          <a:p>
            <a:pPr marL="0" indent="180975" eaLnBrk="1" hangingPunct="1"/>
            <a:r>
              <a:rPr lang="nl-BE" altLang="el-GR" sz="2400" dirty="0">
                <a:solidFill>
                  <a:srgbClr val="000000"/>
                </a:solidFill>
              </a:rPr>
              <a:t>Generation </a:t>
            </a:r>
            <a:r>
              <a:rPr lang="el-GR" altLang="el-GR" sz="2400" dirty="0">
                <a:solidFill>
                  <a:srgbClr val="000000"/>
                </a:solidFill>
              </a:rPr>
              <a:t>3</a:t>
            </a:r>
            <a:r>
              <a:rPr lang="nl-BE" altLang="el-GR" sz="2400" dirty="0">
                <a:solidFill>
                  <a:srgbClr val="000000"/>
                </a:solidFill>
              </a:rPr>
              <a:t>: </a:t>
            </a:r>
            <a:r>
              <a:rPr lang="el-GR" altLang="el-GR" sz="2400" dirty="0">
                <a:solidFill>
                  <a:srgbClr val="000000"/>
                </a:solidFill>
              </a:rPr>
              <a:t>Διακριτά </a:t>
            </a:r>
            <a:r>
              <a:rPr lang="el-GR" altLang="el-GR" sz="2400" dirty="0" err="1">
                <a:solidFill>
                  <a:srgbClr val="000000"/>
                </a:solidFill>
              </a:rPr>
              <a:t>τρανζίστορς</a:t>
            </a:r>
            <a:r>
              <a:rPr lang="nl-BE" altLang="el-GR" sz="2400" dirty="0">
                <a:solidFill>
                  <a:srgbClr val="000000"/>
                </a:solidFill>
              </a:rPr>
              <a:t> (1955-1965)</a:t>
            </a:r>
            <a:endParaRPr lang="el-GR" altLang="el-GR" sz="2400" dirty="0">
              <a:solidFill>
                <a:srgbClr val="000000"/>
              </a:solidFill>
            </a:endParaRPr>
          </a:p>
          <a:p>
            <a:pPr marL="0" indent="180975" eaLnBrk="1" hangingPunct="1"/>
            <a:endParaRPr lang="nl-BE" altLang="el-GR" sz="2400" dirty="0">
              <a:solidFill>
                <a:srgbClr val="000000"/>
              </a:solidFill>
            </a:endParaRPr>
          </a:p>
          <a:p>
            <a:pPr marL="0" indent="180975" eaLnBrk="1" hangingPunct="1"/>
            <a:r>
              <a:rPr lang="nl-BE" altLang="el-GR" sz="2400" dirty="0">
                <a:solidFill>
                  <a:srgbClr val="A50021"/>
                </a:solidFill>
              </a:rPr>
              <a:t>Generation </a:t>
            </a:r>
            <a:r>
              <a:rPr lang="el-GR" altLang="el-GR" sz="2400" dirty="0">
                <a:solidFill>
                  <a:srgbClr val="A50021"/>
                </a:solidFill>
              </a:rPr>
              <a:t>4</a:t>
            </a:r>
            <a:r>
              <a:rPr lang="nl-BE" altLang="el-GR" sz="2400" dirty="0">
                <a:solidFill>
                  <a:srgbClr val="A50021"/>
                </a:solidFill>
              </a:rPr>
              <a:t>:</a:t>
            </a:r>
            <a:r>
              <a:rPr lang="nl-BE" altLang="el-GR" sz="2400" dirty="0">
                <a:solidFill>
                  <a:srgbClr val="000000"/>
                </a:solidFill>
              </a:rPr>
              <a:t> </a:t>
            </a:r>
            <a:r>
              <a:rPr lang="el-GR" altLang="el-GR" sz="2400" dirty="0"/>
              <a:t>Ολοκληρωμένα κυκλώματα</a:t>
            </a:r>
            <a:r>
              <a:rPr lang="nl-BE" altLang="el-GR" sz="2400" dirty="0"/>
              <a:t> (1965-1980)</a:t>
            </a:r>
            <a:endParaRPr lang="el-GR" altLang="el-GR" sz="2400" dirty="0"/>
          </a:p>
          <a:p>
            <a:pPr marL="0" indent="180975" eaLnBrk="1" hangingPunct="1"/>
            <a:endParaRPr lang="nl-BE" altLang="el-GR" sz="2400" dirty="0"/>
          </a:p>
          <a:p>
            <a:pPr marL="0" indent="180975" eaLnBrk="1" hangingPunct="1"/>
            <a:r>
              <a:rPr lang="nl-BE" altLang="el-GR" sz="2400" dirty="0">
                <a:solidFill>
                  <a:srgbClr val="000000"/>
                </a:solidFill>
              </a:rPr>
              <a:t>Generation </a:t>
            </a:r>
            <a:r>
              <a:rPr lang="el-GR" altLang="el-GR" sz="2400" dirty="0">
                <a:solidFill>
                  <a:srgbClr val="000000"/>
                </a:solidFill>
              </a:rPr>
              <a:t>5</a:t>
            </a:r>
            <a:r>
              <a:rPr lang="nl-BE" altLang="el-GR" sz="2400" dirty="0">
                <a:solidFill>
                  <a:srgbClr val="000000"/>
                </a:solidFill>
              </a:rPr>
              <a:t>: </a:t>
            </a:r>
            <a:r>
              <a:rPr lang="el-GR" altLang="el-GR" sz="2400" dirty="0">
                <a:solidFill>
                  <a:srgbClr val="000000"/>
                </a:solidFill>
              </a:rPr>
              <a:t>Ολοκληρωμένα κυκλώματα μεγάλης κλίμακας (</a:t>
            </a:r>
            <a:r>
              <a:rPr lang="en-US" altLang="el-GR" sz="2400" dirty="0">
                <a:solidFill>
                  <a:srgbClr val="000000"/>
                </a:solidFill>
              </a:rPr>
              <a:t>Very Large Scale Integration –</a:t>
            </a:r>
            <a:r>
              <a:rPr lang="el-GR" altLang="el-GR" sz="2400" dirty="0">
                <a:solidFill>
                  <a:srgbClr val="000000"/>
                </a:solidFill>
              </a:rPr>
              <a:t> </a:t>
            </a:r>
            <a:r>
              <a:rPr lang="nl-BE" altLang="el-GR" sz="2400" dirty="0">
                <a:solidFill>
                  <a:srgbClr val="000000"/>
                </a:solidFill>
              </a:rPr>
              <a:t>VLSI) (1980-?)</a:t>
            </a:r>
            <a:endParaRPr lang="el-GR" altLang="el-GR" sz="2400" dirty="0">
              <a:solidFill>
                <a:srgbClr val="000000"/>
              </a:solidFill>
            </a:endParaRPr>
          </a:p>
          <a:p>
            <a:pPr marL="0" indent="180975" eaLnBrk="1" hangingPunct="1"/>
            <a:endParaRPr lang="nl-BE" altLang="el-GR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6">
            <a:extLst>
              <a:ext uri="{FF2B5EF4-FFF2-40B4-BE49-F238E27FC236}">
                <a16:creationId xmlns:a16="http://schemas.microsoft.com/office/drawing/2014/main" id="{EEBE45DF-D2E1-6A14-7210-5337673D15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D5AA1C66-FF1C-4864-B8C5-D17A1584FA6E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37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47107" name="AutoShape 2">
            <a:extLst>
              <a:ext uri="{FF2B5EF4-FFF2-40B4-BE49-F238E27FC236}">
                <a16:creationId xmlns:a16="http://schemas.microsoft.com/office/drawing/2014/main" id="{5A3E4548-426C-30BC-8A69-B05C9CA0EB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el-GR"/>
              <a:t>Generation 3: Integrated circuits (1965-1980)</a:t>
            </a:r>
          </a:p>
        </p:txBody>
      </p:sp>
      <p:sp>
        <p:nvSpPr>
          <p:cNvPr id="519171" name="Rectangle 3">
            <a:extLst>
              <a:ext uri="{FF2B5EF4-FFF2-40B4-BE49-F238E27FC236}">
                <a16:creationId xmlns:a16="http://schemas.microsoft.com/office/drawing/2014/main" id="{BB3D1A00-E5E0-733E-2C72-03AA7194B46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836613"/>
            <a:ext cx="4679950" cy="5249862"/>
          </a:xfrm>
        </p:spPr>
        <p:txBody>
          <a:bodyPr/>
          <a:lstStyle/>
          <a:p>
            <a:pPr marL="0" indent="180975" eaLnBrk="1" hangingPunct="1"/>
            <a:endParaRPr lang="el-GR" altLang="el-GR" sz="2400"/>
          </a:p>
          <a:p>
            <a:pPr marL="0" indent="180975" eaLnBrk="1" hangingPunct="1"/>
            <a:endParaRPr lang="el-GR" altLang="el-GR" sz="2400"/>
          </a:p>
          <a:p>
            <a:pPr marL="0" indent="180975" eaLnBrk="1" hangingPunct="1"/>
            <a:r>
              <a:rPr lang="el-GR" altLang="el-GR" sz="2400"/>
              <a:t>Το </a:t>
            </a:r>
            <a:r>
              <a:rPr lang="en-US" altLang="el-GR" sz="2400"/>
              <a:t>1958, </a:t>
            </a:r>
            <a:r>
              <a:rPr lang="el-GR" altLang="el-GR" sz="2400"/>
              <a:t>ο </a:t>
            </a:r>
            <a:r>
              <a:rPr lang="en-US" altLang="el-GR" sz="2400">
                <a:solidFill>
                  <a:srgbClr val="A50021"/>
                </a:solidFill>
              </a:rPr>
              <a:t>Jack St. Clair Kilby </a:t>
            </a:r>
            <a:r>
              <a:rPr lang="en-US" altLang="el-GR" sz="2400"/>
              <a:t>(</a:t>
            </a:r>
            <a:r>
              <a:rPr lang="en-US" altLang="el-GR" sz="2400">
                <a:solidFill>
                  <a:srgbClr val="A50021"/>
                </a:solidFill>
              </a:rPr>
              <a:t>Nobel  in physics, 2000</a:t>
            </a:r>
            <a:r>
              <a:rPr lang="en-US" altLang="el-GR" sz="2400"/>
              <a:t>) </a:t>
            </a:r>
            <a:r>
              <a:rPr lang="el-GR" altLang="el-GR" sz="2400"/>
              <a:t>της </a:t>
            </a:r>
            <a:r>
              <a:rPr lang="en-US" altLang="el-GR" sz="2400"/>
              <a:t> Texas Instruments </a:t>
            </a:r>
            <a:r>
              <a:rPr lang="el-GR" altLang="el-GR" sz="2400"/>
              <a:t>συνέλαβε την ιδέα της ολοκλήρωσης ενός τρανζίστορ με πυκνωτές και αντιστάσεις </a:t>
            </a:r>
          </a:p>
          <a:p>
            <a:pPr marL="0" indent="180975" eaLnBrk="1" hangingPunct="1"/>
            <a:endParaRPr lang="el-GR" altLang="el-GR" sz="2400"/>
          </a:p>
          <a:p>
            <a:pPr marL="0" indent="180975" eaLnBrk="1" hangingPunct="1"/>
            <a:r>
              <a:rPr lang="el-GR" altLang="el-GR" sz="2400"/>
              <a:t>Δημιουργία του </a:t>
            </a:r>
            <a:r>
              <a:rPr lang="el-GR" altLang="el-GR" sz="2400">
                <a:solidFill>
                  <a:srgbClr val="A50021"/>
                </a:solidFill>
              </a:rPr>
              <a:t>πρώτου ολοκληρωμένου κυκλώματος  (</a:t>
            </a:r>
            <a:r>
              <a:rPr lang="en-US" altLang="el-GR" sz="2400">
                <a:solidFill>
                  <a:srgbClr val="A50021"/>
                </a:solidFill>
              </a:rPr>
              <a:t>chip)</a:t>
            </a:r>
            <a:r>
              <a:rPr lang="el-GR" altLang="el-GR" sz="2400">
                <a:solidFill>
                  <a:srgbClr val="A50021"/>
                </a:solidFill>
              </a:rPr>
              <a:t>:</a:t>
            </a:r>
            <a:r>
              <a:rPr lang="en-US" altLang="el-GR" sz="2400"/>
              <a:t> phase shift oscillator </a:t>
            </a:r>
            <a:endParaRPr lang="el-GR" altLang="el-GR" sz="2400"/>
          </a:p>
          <a:p>
            <a:pPr marL="0" indent="180975" eaLnBrk="1" hangingPunct="1"/>
            <a:endParaRPr lang="el-GR" altLang="el-GR" sz="2400"/>
          </a:p>
        </p:txBody>
      </p:sp>
      <p:pic>
        <p:nvPicPr>
          <p:cNvPr id="519178" name="Picture 10" descr="first chip">
            <a:extLst>
              <a:ext uri="{FF2B5EF4-FFF2-40B4-BE49-F238E27FC236}">
                <a16:creationId xmlns:a16="http://schemas.microsoft.com/office/drawing/2014/main" id="{DA694FA2-C467-0BDF-C845-63604EB58045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3714750"/>
            <a:ext cx="3168650" cy="2439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10" name="Picture 13" descr="Kilby">
            <a:extLst>
              <a:ext uri="{FF2B5EF4-FFF2-40B4-BE49-F238E27FC236}">
                <a16:creationId xmlns:a16="http://schemas.microsoft.com/office/drawing/2014/main" id="{D2B07B06-C5C0-8BF1-4977-C3385619307A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625" y="765175"/>
            <a:ext cx="2879725" cy="2632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9171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7">
            <a:extLst>
              <a:ext uri="{FF2B5EF4-FFF2-40B4-BE49-F238E27FC236}">
                <a16:creationId xmlns:a16="http://schemas.microsoft.com/office/drawing/2014/main" id="{F7AAA91F-6B46-E1A3-848C-9A017A6C8E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el-GR"/>
              <a:t>Generation 3: </a:t>
            </a:r>
            <a:r>
              <a:rPr lang="en-US" altLang="el-GR"/>
              <a:t>DEC PDP-8</a:t>
            </a:r>
            <a:endParaRPr lang="el-GR" altLang="el-GR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D59DE91-C7A3-C760-478D-F38E5C652F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7050" y="4508500"/>
            <a:ext cx="8509000" cy="1873250"/>
          </a:xfrm>
        </p:spPr>
        <p:txBody>
          <a:bodyPr/>
          <a:lstStyle/>
          <a:p>
            <a:pPr indent="-342900">
              <a:defRPr/>
            </a:pPr>
            <a:r>
              <a:rPr lang="el-GR" sz="2400" dirty="0"/>
              <a:t>Το 1963 η </a:t>
            </a:r>
            <a:r>
              <a:rPr lang="en-US" altLang="zh-TW" sz="2400" dirty="0">
                <a:solidFill>
                  <a:srgbClr val="990000"/>
                </a:solidFill>
              </a:rPr>
              <a:t>Digital Equipment Corporation</a:t>
            </a:r>
            <a:r>
              <a:rPr lang="el-GR" altLang="zh-TW" sz="2400" dirty="0">
                <a:solidFill>
                  <a:srgbClr val="990000"/>
                </a:solidFill>
              </a:rPr>
              <a:t> (</a:t>
            </a:r>
            <a:r>
              <a:rPr lang="en-US" altLang="zh-TW" sz="2400" dirty="0">
                <a:solidFill>
                  <a:srgbClr val="990000"/>
                </a:solidFill>
              </a:rPr>
              <a:t>DEC)</a:t>
            </a:r>
            <a:r>
              <a:rPr lang="en-US" altLang="zh-TW" sz="2400" dirty="0"/>
              <a:t> </a:t>
            </a:r>
            <a:r>
              <a:rPr lang="el-GR" altLang="zh-TW" sz="2400" dirty="0"/>
              <a:t>εισήγαγε τον </a:t>
            </a:r>
            <a:r>
              <a:rPr lang="en-US" altLang="zh-TW" sz="2400" dirty="0"/>
              <a:t>PDP-8</a:t>
            </a:r>
          </a:p>
          <a:p>
            <a:pPr marL="0" indent="90488">
              <a:defRPr/>
            </a:pPr>
            <a:endParaRPr lang="en-US" altLang="zh-TW" sz="2400" dirty="0"/>
          </a:p>
          <a:p>
            <a:pPr marL="0" indent="90488">
              <a:defRPr/>
            </a:pPr>
            <a:r>
              <a:rPr lang="en-US" altLang="zh-TW" sz="2400" dirty="0"/>
              <a:t>  O </a:t>
            </a:r>
            <a:r>
              <a:rPr lang="el-GR" altLang="zh-TW" sz="2400" dirty="0"/>
              <a:t>πρώτος επιτυχημένος </a:t>
            </a:r>
            <a:r>
              <a:rPr lang="en-US" altLang="zh-TW" sz="2400" dirty="0"/>
              <a:t>minicomputer</a:t>
            </a:r>
            <a:r>
              <a:rPr lang="el-GR" altLang="zh-TW" sz="2400" dirty="0"/>
              <a:t> </a:t>
            </a:r>
            <a:r>
              <a:rPr lang="el-GR" sz="2400" dirty="0"/>
              <a:t>  </a:t>
            </a:r>
          </a:p>
        </p:txBody>
      </p:sp>
      <p:sp>
        <p:nvSpPr>
          <p:cNvPr id="48132" name="Slide Number Placeholder 3">
            <a:extLst>
              <a:ext uri="{FF2B5EF4-FFF2-40B4-BE49-F238E27FC236}">
                <a16:creationId xmlns:a16="http://schemas.microsoft.com/office/drawing/2014/main" id="{D5E7BB8C-2B07-39CB-5469-F6B5F6A87B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D6F072FC-7D76-4FC0-952C-B0A03FEF0C1C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38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pic>
        <p:nvPicPr>
          <p:cNvPr id="48133" name="Picture 4">
            <a:extLst>
              <a:ext uri="{FF2B5EF4-FFF2-40B4-BE49-F238E27FC236}">
                <a16:creationId xmlns:a16="http://schemas.microsoft.com/office/drawing/2014/main" id="{582E71A5-792B-3669-C2A8-C09BF18D7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1363663"/>
            <a:ext cx="3235325" cy="252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134" name="Picture 3">
            <a:extLst>
              <a:ext uri="{FF2B5EF4-FFF2-40B4-BE49-F238E27FC236}">
                <a16:creationId xmlns:a16="http://schemas.microsoft.com/office/drawing/2014/main" id="{3D4912C8-DB07-0D0F-0403-CCBCF29AB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363663"/>
            <a:ext cx="5054600" cy="292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5">
            <a:extLst>
              <a:ext uri="{FF2B5EF4-FFF2-40B4-BE49-F238E27FC236}">
                <a16:creationId xmlns:a16="http://schemas.microsoft.com/office/drawing/2014/main" id="{A3585C14-0FCF-B10E-9B9D-DD99FF85D1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F0BBB142-5637-4D9D-98E0-76D724E5F6F4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39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49155" name="AutoShape 2">
            <a:extLst>
              <a:ext uri="{FF2B5EF4-FFF2-40B4-BE49-F238E27FC236}">
                <a16:creationId xmlns:a16="http://schemas.microsoft.com/office/drawing/2014/main" id="{1CF7FDC1-D64F-CDEB-A2C4-D5E062DC4F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el-GR"/>
              <a:t>Generation 3: </a:t>
            </a:r>
            <a:r>
              <a:rPr lang="el-GR" altLang="el-GR"/>
              <a:t>ΙΒΜ/360</a:t>
            </a:r>
            <a:endParaRPr lang="nl-BE" altLang="el-GR"/>
          </a:p>
        </p:txBody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B19175B6-CBEB-59A9-DE59-F322782B04B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39750" y="4508500"/>
            <a:ext cx="8280400" cy="1865313"/>
          </a:xfrm>
        </p:spPr>
        <p:txBody>
          <a:bodyPr/>
          <a:lstStyle/>
          <a:p>
            <a:pPr marL="0" indent="180975" eaLnBrk="1" hangingPunct="1"/>
            <a:r>
              <a:rPr lang="el-GR" altLang="el-GR" sz="2400" dirty="0"/>
              <a:t> Ο κόσμος των υπολογιστών άλλαξε δραστικά όταν το 1964 η ΙΒΜ εισήγαγε το </a:t>
            </a:r>
            <a:r>
              <a:rPr lang="en-US" altLang="el-GR" sz="2400" dirty="0"/>
              <a:t>System/360, </a:t>
            </a:r>
            <a:r>
              <a:rPr lang="el-GR" altLang="el-GR" sz="2400" dirty="0"/>
              <a:t>την πρώτη </a:t>
            </a:r>
            <a:r>
              <a:rPr lang="en-US" altLang="el-GR" sz="2400" dirty="0"/>
              <a:t>IBM </a:t>
            </a:r>
            <a:r>
              <a:rPr lang="el-GR" altLang="el-GR" sz="2400" dirty="0"/>
              <a:t>οικογένεια </a:t>
            </a:r>
            <a:r>
              <a:rPr lang="el-GR" altLang="el-GR" sz="2400" dirty="0">
                <a:solidFill>
                  <a:srgbClr val="A50021"/>
                </a:solidFill>
              </a:rPr>
              <a:t>συμβατών μηχανών</a:t>
            </a:r>
          </a:p>
        </p:txBody>
      </p:sp>
      <p:pic>
        <p:nvPicPr>
          <p:cNvPr id="41989" name="Picture 6" descr="1964 ibm360">
            <a:extLst>
              <a:ext uri="{FF2B5EF4-FFF2-40B4-BE49-F238E27FC236}">
                <a16:creationId xmlns:a16="http://schemas.microsoft.com/office/drawing/2014/main" id="{C192F658-8327-3B38-0F06-41A8E84EAE2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201738"/>
            <a:ext cx="4464050" cy="2505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90" name="Picture 4" descr="D:\TKYin\Course\2004Fall\IntroComp\PowerPoint\1\IBM360.jpg">
            <a:extLst>
              <a:ext uri="{FF2B5EF4-FFF2-40B4-BE49-F238E27FC236}">
                <a16:creationId xmlns:a16="http://schemas.microsoft.com/office/drawing/2014/main" id="{0270252D-6C05-6211-9A89-85723E705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8" y="1268413"/>
            <a:ext cx="4459287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>
            <a:extLst>
              <a:ext uri="{FF2B5EF4-FFF2-40B4-BE49-F238E27FC236}">
                <a16:creationId xmlns:a16="http://schemas.microsoft.com/office/drawing/2014/main" id="{A805AF36-2C0D-2C32-7AF9-F5C94B7282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39BABD14-299F-419C-BC29-D1029F3A6E7A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4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8195" name="AutoShape 2">
            <a:extLst>
              <a:ext uri="{FF2B5EF4-FFF2-40B4-BE49-F238E27FC236}">
                <a16:creationId xmlns:a16="http://schemas.microsoft.com/office/drawing/2014/main" id="{83548C46-A2CD-ED33-1A8E-71E852A2FF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650" y="260350"/>
            <a:ext cx="8208963" cy="433388"/>
          </a:xfrm>
        </p:spPr>
        <p:txBody>
          <a:bodyPr/>
          <a:lstStyle/>
          <a:p>
            <a:pPr eaLnBrk="1" hangingPunct="1"/>
            <a:r>
              <a:rPr lang="en-US" altLang="el-GR"/>
              <a:t>Generation</a:t>
            </a:r>
            <a:r>
              <a:rPr lang="el-GR" altLang="el-GR"/>
              <a:t> </a:t>
            </a:r>
            <a:r>
              <a:rPr lang="nl-BE" altLang="el-GR"/>
              <a:t>-</a:t>
            </a:r>
            <a:r>
              <a:rPr lang="el-GR" altLang="el-GR"/>
              <a:t>0</a:t>
            </a:r>
            <a:r>
              <a:rPr lang="nl-BE" altLang="el-GR"/>
              <a:t>: </a:t>
            </a:r>
            <a:r>
              <a:rPr lang="el-GR" altLang="el-GR"/>
              <a:t>Μηχανισμός των Αντικυθήρων</a:t>
            </a:r>
          </a:p>
        </p:txBody>
      </p:sp>
      <p:sp>
        <p:nvSpPr>
          <p:cNvPr id="606212" name="Rectangle 4">
            <a:extLst>
              <a:ext uri="{FF2B5EF4-FFF2-40B4-BE49-F238E27FC236}">
                <a16:creationId xmlns:a16="http://schemas.microsoft.com/office/drawing/2014/main" id="{6D081C77-2BBD-A166-E2B6-42D1681EEA9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836613"/>
            <a:ext cx="4319588" cy="5249862"/>
          </a:xfrm>
        </p:spPr>
        <p:txBody>
          <a:bodyPr/>
          <a:lstStyle/>
          <a:p>
            <a:pPr marL="0" indent="180975" eaLnBrk="1" hangingPunct="1">
              <a:lnSpc>
                <a:spcPct val="90000"/>
              </a:lnSpc>
            </a:pPr>
            <a:r>
              <a:rPr lang="el-GR" altLang="el-GR" sz="2400" dirty="0"/>
              <a:t> Μία από τις αρχαιότερες υπολογιστικές μηχανές (87 π</a:t>
            </a:r>
            <a:r>
              <a:rPr lang="en-US" altLang="el-GR" sz="2400" dirty="0"/>
              <a:t>.</a:t>
            </a:r>
            <a:r>
              <a:rPr lang="el-GR" altLang="el-GR" sz="2400" dirty="0"/>
              <a:t>Χ</a:t>
            </a:r>
            <a:r>
              <a:rPr lang="en-US" altLang="el-GR" sz="2400" dirty="0"/>
              <a:t>.</a:t>
            </a:r>
            <a:r>
              <a:rPr lang="el-GR" altLang="el-GR" sz="2400" dirty="0"/>
              <a:t>)</a:t>
            </a:r>
          </a:p>
          <a:p>
            <a:pPr marL="0" indent="180975" eaLnBrk="1" hangingPunct="1">
              <a:lnSpc>
                <a:spcPct val="90000"/>
              </a:lnSpc>
            </a:pPr>
            <a:endParaRPr lang="en-US" altLang="el-GR" sz="2400" dirty="0"/>
          </a:p>
          <a:p>
            <a:pPr marL="0" indent="180975" eaLnBrk="1" hangingPunct="1">
              <a:lnSpc>
                <a:spcPct val="90000"/>
              </a:lnSpc>
            </a:pPr>
            <a:r>
              <a:rPr lang="el-GR" altLang="el-GR" sz="2400" dirty="0"/>
              <a:t> Έχει προβληματίσει πολλούς ιστορικούς της επιστήμης των υπολογιστών και της τεχνολογίας</a:t>
            </a:r>
          </a:p>
          <a:p>
            <a:pPr marL="0" indent="180975" eaLnBrk="1" hangingPunct="1">
              <a:lnSpc>
                <a:spcPct val="90000"/>
              </a:lnSpc>
            </a:pPr>
            <a:endParaRPr lang="el-GR" altLang="el-GR" sz="2400" dirty="0"/>
          </a:p>
          <a:p>
            <a:pPr marL="0" indent="180975" eaLnBrk="1" hangingPunct="1">
              <a:lnSpc>
                <a:spcPct val="90000"/>
              </a:lnSpc>
            </a:pPr>
            <a:r>
              <a:rPr lang="el-GR" altLang="el-GR" sz="2400" dirty="0"/>
              <a:t> Η πιο αποδεκτή θεωρία: </a:t>
            </a:r>
            <a:r>
              <a:rPr lang="el-GR" altLang="el-GR" sz="2400" dirty="0">
                <a:solidFill>
                  <a:srgbClr val="A50021"/>
                </a:solidFill>
              </a:rPr>
              <a:t>αναλογικός υπολογιστής</a:t>
            </a:r>
            <a:r>
              <a:rPr lang="el-GR" altLang="el-GR" sz="2400" dirty="0"/>
              <a:t> για τον υπολογισμό των κινήσεων των ουρανίων σωμάτων</a:t>
            </a:r>
          </a:p>
          <a:p>
            <a:pPr marL="0" indent="180975" eaLnBrk="1" hangingPunct="1">
              <a:lnSpc>
                <a:spcPct val="90000"/>
              </a:lnSpc>
            </a:pPr>
            <a:endParaRPr lang="el-GR" altLang="el-GR" sz="2400" dirty="0"/>
          </a:p>
        </p:txBody>
      </p:sp>
      <p:graphicFrame>
        <p:nvGraphicFramePr>
          <p:cNvPr id="606213" name="Object 5">
            <a:extLst>
              <a:ext uri="{FF2B5EF4-FFF2-40B4-BE49-F238E27FC236}">
                <a16:creationId xmlns:a16="http://schemas.microsoft.com/office/drawing/2014/main" id="{5AABB156-651B-863C-DD23-2187E9F8B24C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5445125" y="836613"/>
          <a:ext cx="2686050" cy="5249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4569106" imgH="8938199" progId="Visio.Drawing.11">
                  <p:embed/>
                </p:oleObj>
              </mc:Choice>
              <mc:Fallback>
                <p:oleObj name="Visio" r:id="rId2" imgW="4569106" imgH="8938199" progId="Visio.Drawing.11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5125" y="836613"/>
                        <a:ext cx="2686050" cy="5249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06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6212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>
            <a:extLst>
              <a:ext uri="{FF2B5EF4-FFF2-40B4-BE49-F238E27FC236}">
                <a16:creationId xmlns:a16="http://schemas.microsoft.com/office/drawing/2014/main" id="{D0BE7E21-22E8-8EA3-10D5-C5DF9E6C19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el-GR"/>
              <a:t>Generation 3: </a:t>
            </a:r>
            <a:r>
              <a:rPr lang="el-GR" altLang="el-GR"/>
              <a:t>Λειτουργικά Συστήματα</a:t>
            </a:r>
            <a:endParaRPr lang="nl-BE" altLang="el-GR"/>
          </a:p>
        </p:txBody>
      </p:sp>
      <p:sp>
        <p:nvSpPr>
          <p:cNvPr id="520195" name="Rectangle 3">
            <a:extLst>
              <a:ext uri="{FF2B5EF4-FFF2-40B4-BE49-F238E27FC236}">
                <a16:creationId xmlns:a16="http://schemas.microsoft.com/office/drawing/2014/main" id="{F364D313-1C1D-2A77-8EED-1C2DEADCD59B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39750" y="981075"/>
            <a:ext cx="5688013" cy="5249863"/>
          </a:xfrm>
        </p:spPr>
        <p:txBody>
          <a:bodyPr/>
          <a:lstStyle/>
          <a:p>
            <a:pPr marL="0" indent="180975" eaLnBrk="1" hangingPunct="1">
              <a:lnSpc>
                <a:spcPct val="90000"/>
              </a:lnSpc>
            </a:pPr>
            <a:r>
              <a:rPr lang="el-GR" altLang="el-GR" sz="2400" dirty="0"/>
              <a:t> Το </a:t>
            </a:r>
            <a:r>
              <a:rPr lang="en-US" altLang="el-GR" sz="2400" dirty="0"/>
              <a:t>1961 </a:t>
            </a:r>
            <a:r>
              <a:rPr lang="el-GR" altLang="el-GR" sz="2400" dirty="0"/>
              <a:t>ο </a:t>
            </a:r>
            <a:r>
              <a:rPr lang="en-US" altLang="el-GR" sz="2400" dirty="0">
                <a:solidFill>
                  <a:srgbClr val="A50021"/>
                </a:solidFill>
              </a:rPr>
              <a:t>Fernando </a:t>
            </a:r>
            <a:r>
              <a:rPr lang="en-US" altLang="el-GR" sz="2400" dirty="0" err="1">
                <a:solidFill>
                  <a:srgbClr val="A50021"/>
                </a:solidFill>
              </a:rPr>
              <a:t>Corbató</a:t>
            </a:r>
            <a:r>
              <a:rPr lang="en-US" altLang="el-GR" sz="2400" dirty="0"/>
              <a:t> (MIT)</a:t>
            </a:r>
            <a:r>
              <a:rPr lang="el-GR" altLang="el-GR" sz="2400" dirty="0"/>
              <a:t> δημιούργησε το </a:t>
            </a:r>
            <a:r>
              <a:rPr lang="en-US" altLang="el-GR" sz="2400" dirty="0">
                <a:solidFill>
                  <a:srgbClr val="990000"/>
                </a:solidFill>
              </a:rPr>
              <a:t>CTSS</a:t>
            </a:r>
            <a:r>
              <a:rPr lang="en-US" altLang="el-GR" sz="2400" dirty="0"/>
              <a:t> (Compatible Time-Sharing System) </a:t>
            </a:r>
            <a:r>
              <a:rPr lang="el-GR" altLang="el-GR" sz="2400" dirty="0"/>
              <a:t>για τον </a:t>
            </a:r>
            <a:r>
              <a:rPr lang="en-US" altLang="el-GR" sz="2400" dirty="0"/>
              <a:t>IBM 7090/94 </a:t>
            </a:r>
            <a:endParaRPr lang="el-GR" altLang="el-GR" sz="2400" dirty="0"/>
          </a:p>
          <a:p>
            <a:pPr marL="0" indent="180975" eaLnBrk="1" hangingPunct="1">
              <a:lnSpc>
                <a:spcPct val="90000"/>
              </a:lnSpc>
            </a:pPr>
            <a:endParaRPr lang="en-US" altLang="el-GR" sz="2400" dirty="0"/>
          </a:p>
          <a:p>
            <a:pPr marL="0" indent="180975" eaLnBrk="1" hangingPunct="1">
              <a:lnSpc>
                <a:spcPct val="90000"/>
              </a:lnSpc>
            </a:pPr>
            <a:r>
              <a:rPr lang="el-GR" altLang="el-GR" sz="2400" dirty="0"/>
              <a:t> Ο πρώτος υπολογιστής που διαμοίραζε πόρους χρονικά σε διαφορετικούς χρήστες (</a:t>
            </a:r>
            <a:r>
              <a:rPr lang="en-US" altLang="el-GR" sz="2400" dirty="0">
                <a:solidFill>
                  <a:srgbClr val="A50021"/>
                </a:solidFill>
              </a:rPr>
              <a:t>time-sharing system</a:t>
            </a:r>
            <a:r>
              <a:rPr lang="el-GR" altLang="el-GR" sz="2400" dirty="0"/>
              <a:t>)</a:t>
            </a:r>
            <a:r>
              <a:rPr lang="en-US" altLang="el-GR" sz="2400" dirty="0"/>
              <a:t> </a:t>
            </a:r>
            <a:r>
              <a:rPr lang="el-GR" altLang="el-GR" sz="2400" dirty="0"/>
              <a:t>και το </a:t>
            </a:r>
            <a:r>
              <a:rPr lang="el-GR" altLang="el-GR" sz="2400" dirty="0">
                <a:solidFill>
                  <a:srgbClr val="A50021"/>
                </a:solidFill>
              </a:rPr>
              <a:t>πρώτο λειτουργικό σύστημα</a:t>
            </a:r>
            <a:r>
              <a:rPr lang="en-US" altLang="el-GR" sz="2400" dirty="0"/>
              <a:t> </a:t>
            </a:r>
            <a:r>
              <a:rPr lang="el-GR" altLang="el-GR" sz="2400" dirty="0"/>
              <a:t>(</a:t>
            </a:r>
            <a:r>
              <a:rPr lang="en-US" altLang="el-GR" sz="2400" dirty="0">
                <a:solidFill>
                  <a:srgbClr val="A50021"/>
                </a:solidFill>
              </a:rPr>
              <a:t>operating system</a:t>
            </a:r>
            <a:r>
              <a:rPr lang="el-GR" altLang="el-GR" sz="2400" dirty="0"/>
              <a:t>)</a:t>
            </a:r>
            <a:endParaRPr lang="en-US" altLang="el-GR" sz="2400" dirty="0"/>
          </a:p>
          <a:p>
            <a:pPr marL="198438" lvl="1" indent="180975" eaLnBrk="1" hangingPunct="1">
              <a:lnSpc>
                <a:spcPct val="90000"/>
              </a:lnSpc>
            </a:pPr>
            <a:r>
              <a:rPr lang="en-US" altLang="el-GR" sz="2200" dirty="0"/>
              <a:t>Hierarchical file system, ring-oriented security, dynamic linking, single-level store</a:t>
            </a:r>
          </a:p>
          <a:p>
            <a:pPr marL="0" indent="180975" eaLnBrk="1" hangingPunct="1">
              <a:lnSpc>
                <a:spcPct val="90000"/>
              </a:lnSpc>
            </a:pPr>
            <a:endParaRPr lang="en-US" altLang="el-GR" sz="2400" dirty="0"/>
          </a:p>
          <a:p>
            <a:pPr marL="0" indent="180975" eaLnBrk="1" hangingPunct="1">
              <a:lnSpc>
                <a:spcPct val="90000"/>
              </a:lnSpc>
            </a:pPr>
            <a:r>
              <a:rPr lang="el-GR" altLang="el-GR" sz="2400" b="1" dirty="0"/>
              <a:t> </a:t>
            </a:r>
            <a:r>
              <a:rPr lang="en-US" altLang="el-GR" sz="2400" b="1" dirty="0"/>
              <a:t>Turing Award (1990), Computer History Fellow (2012)</a:t>
            </a:r>
          </a:p>
          <a:p>
            <a:pPr marL="0" indent="180975" eaLnBrk="1" hangingPunct="1">
              <a:lnSpc>
                <a:spcPct val="90000"/>
              </a:lnSpc>
            </a:pPr>
            <a:endParaRPr lang="en-US" altLang="el-GR" sz="2400" dirty="0"/>
          </a:p>
        </p:txBody>
      </p:sp>
      <p:sp>
        <p:nvSpPr>
          <p:cNvPr id="50180" name="Slide Number Placeholder 4">
            <a:extLst>
              <a:ext uri="{FF2B5EF4-FFF2-40B4-BE49-F238E27FC236}">
                <a16:creationId xmlns:a16="http://schemas.microsoft.com/office/drawing/2014/main" id="{25A6AA46-E798-7CDE-A059-03178D0366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925E221F-C96A-442A-A5A3-C5BB0C376AB0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40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pic>
        <p:nvPicPr>
          <p:cNvPr id="43013" name="Picture 6" descr="Fernando Corbato.jpg">
            <a:extLst>
              <a:ext uri="{FF2B5EF4-FFF2-40B4-BE49-F238E27FC236}">
                <a16:creationId xmlns:a16="http://schemas.microsoft.com/office/drawing/2014/main" id="{209264AD-C389-C192-E3BA-629747DD172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3825" y="1844675"/>
            <a:ext cx="2376488" cy="2778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0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0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0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0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0195" grpId="0" uiExpand="1" build="p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>
            <a:extLst>
              <a:ext uri="{FF2B5EF4-FFF2-40B4-BE49-F238E27FC236}">
                <a16:creationId xmlns:a16="http://schemas.microsoft.com/office/drawing/2014/main" id="{3E207BAA-DF3D-BF56-26DA-7481694EAD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el-GR"/>
              <a:t>Generation 3: </a:t>
            </a:r>
            <a:r>
              <a:rPr lang="en-US" altLang="el-GR"/>
              <a:t>BASIC Programming Language</a:t>
            </a:r>
            <a:endParaRPr lang="el-GR" altLang="el-GR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E3DB6D-C321-AE2B-AD50-3E0ED956D7C4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39750" y="836613"/>
            <a:ext cx="5040313" cy="5249862"/>
          </a:xfrm>
        </p:spPr>
        <p:txBody>
          <a:bodyPr/>
          <a:lstStyle/>
          <a:p>
            <a:pPr marL="90488" lvl="1" indent="0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Font typeface="Times New Roman" panose="02020603050405020304" pitchFamily="18" charset="0"/>
              <a:buNone/>
            </a:pPr>
            <a:r>
              <a:rPr lang="el-GR" altLang="el-GR">
                <a:solidFill>
                  <a:srgbClr val="000066"/>
                </a:solidFill>
              </a:rPr>
              <a:t>  </a:t>
            </a:r>
          </a:p>
          <a:p>
            <a:pPr marL="90488" lvl="1" indent="0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Font typeface="Wingdings" panose="05000000000000000000" pitchFamily="2" charset="2"/>
              <a:buChar char="Ø"/>
            </a:pPr>
            <a:r>
              <a:rPr lang="el-GR" altLang="el-GR">
                <a:solidFill>
                  <a:srgbClr val="000066"/>
                </a:solidFill>
              </a:rPr>
              <a:t>   Δημιουργία της </a:t>
            </a:r>
            <a:r>
              <a:rPr lang="en-US" altLang="el-GR">
                <a:solidFill>
                  <a:srgbClr val="990000"/>
                </a:solidFill>
              </a:rPr>
              <a:t>BASIC</a:t>
            </a:r>
            <a:r>
              <a:rPr lang="en-US" altLang="el-GR">
                <a:solidFill>
                  <a:srgbClr val="000066"/>
                </a:solidFill>
              </a:rPr>
              <a:t> </a:t>
            </a:r>
            <a:r>
              <a:rPr lang="el-GR" altLang="el-GR">
                <a:solidFill>
                  <a:srgbClr val="000066"/>
                </a:solidFill>
              </a:rPr>
              <a:t>από τους </a:t>
            </a:r>
            <a:r>
              <a:rPr lang="en-US" altLang="zh-TW">
                <a:solidFill>
                  <a:srgbClr val="000066"/>
                </a:solidFill>
                <a:ea typeface="新細明體" charset="-120"/>
              </a:rPr>
              <a:t> </a:t>
            </a:r>
            <a:r>
              <a:rPr lang="en-US" altLang="zh-TW">
                <a:solidFill>
                  <a:srgbClr val="A50021"/>
                </a:solidFill>
                <a:ea typeface="新細明體" charset="-120"/>
              </a:rPr>
              <a:t>Thomas Kurtz </a:t>
            </a:r>
            <a:r>
              <a:rPr lang="el-GR" altLang="zh-TW">
                <a:solidFill>
                  <a:srgbClr val="000066"/>
                </a:solidFill>
                <a:ea typeface="新細明體" charset="-120"/>
              </a:rPr>
              <a:t>και</a:t>
            </a:r>
            <a:r>
              <a:rPr lang="el-GR" altLang="zh-TW">
                <a:solidFill>
                  <a:srgbClr val="A50021"/>
                </a:solidFill>
                <a:ea typeface="新細明體" charset="-120"/>
              </a:rPr>
              <a:t> </a:t>
            </a:r>
            <a:r>
              <a:rPr lang="en-US" altLang="zh-TW">
                <a:solidFill>
                  <a:srgbClr val="A50021"/>
                </a:solidFill>
                <a:ea typeface="新細明體" charset="-120"/>
              </a:rPr>
              <a:t>Dr. John Kemeny </a:t>
            </a:r>
            <a:r>
              <a:rPr lang="el-GR" altLang="zh-TW">
                <a:solidFill>
                  <a:srgbClr val="000066"/>
                </a:solidFill>
              </a:rPr>
              <a:t>(</a:t>
            </a:r>
            <a:r>
              <a:rPr lang="en-US" altLang="zh-TW">
                <a:solidFill>
                  <a:srgbClr val="000066"/>
                </a:solidFill>
                <a:ea typeface="新細明體" charset="-120"/>
              </a:rPr>
              <a:t>Dartmouth College</a:t>
            </a:r>
            <a:r>
              <a:rPr lang="el-GR" altLang="zh-TW">
                <a:solidFill>
                  <a:srgbClr val="000066"/>
                </a:solidFill>
              </a:rPr>
              <a:t>)</a:t>
            </a:r>
          </a:p>
          <a:p>
            <a:pPr marL="90488" lvl="1" indent="0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Font typeface="Times New Roman" panose="02020603050405020304" pitchFamily="18" charset="0"/>
              <a:buNone/>
            </a:pPr>
            <a:r>
              <a:rPr lang="el-GR" altLang="zh-TW">
                <a:solidFill>
                  <a:srgbClr val="000066"/>
                </a:solidFill>
              </a:rPr>
              <a:t> </a:t>
            </a:r>
            <a:r>
              <a:rPr lang="en-US" altLang="zh-TW">
                <a:solidFill>
                  <a:srgbClr val="000066"/>
                </a:solidFill>
                <a:ea typeface="新細明體" charset="-120"/>
              </a:rPr>
              <a:t> </a:t>
            </a:r>
            <a:endParaRPr lang="el-GR" altLang="zh-TW">
              <a:solidFill>
                <a:srgbClr val="000066"/>
              </a:solidFill>
            </a:endParaRPr>
          </a:p>
          <a:p>
            <a:pPr marL="90488" lvl="1" indent="0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Font typeface="Wingdings" panose="05000000000000000000" pitchFamily="2" charset="2"/>
              <a:buChar char="Ø"/>
            </a:pPr>
            <a:r>
              <a:rPr lang="el-GR" altLang="zh-TW">
                <a:solidFill>
                  <a:srgbClr val="000066"/>
                </a:solidFill>
              </a:rPr>
              <a:t>  Απλή αλλά σχετικά δυνατή γλώσσα που μπορούσε να μάθει εύκολα και γρήγορα κάθε αρχάριος </a:t>
            </a:r>
          </a:p>
          <a:p>
            <a:pPr marL="90488" lvl="1" indent="0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Font typeface="Wingdings" panose="05000000000000000000" pitchFamily="2" charset="2"/>
              <a:buChar char="Ø"/>
            </a:pPr>
            <a:endParaRPr lang="el-GR" altLang="zh-TW">
              <a:solidFill>
                <a:srgbClr val="000066"/>
              </a:solidFill>
            </a:endParaRPr>
          </a:p>
          <a:p>
            <a:pPr marL="90488" lvl="1" indent="0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Font typeface="Wingdings" panose="05000000000000000000" pitchFamily="2" charset="2"/>
              <a:buChar char="Ø"/>
            </a:pPr>
            <a:r>
              <a:rPr lang="el-GR" altLang="zh-TW">
                <a:solidFill>
                  <a:srgbClr val="000066"/>
                </a:solidFill>
              </a:rPr>
              <a:t>  Ήταν για πολλά χρόνια η πρώτη γλώσσα εκμάθησης προγραμματισμού</a:t>
            </a:r>
          </a:p>
          <a:p>
            <a:pPr marL="90488" indent="0"/>
            <a:endParaRPr lang="el-GR" altLang="el-GR" sz="2400"/>
          </a:p>
        </p:txBody>
      </p:sp>
      <p:sp>
        <p:nvSpPr>
          <p:cNvPr id="51204" name="Slide Number Placeholder 4">
            <a:extLst>
              <a:ext uri="{FF2B5EF4-FFF2-40B4-BE49-F238E27FC236}">
                <a16:creationId xmlns:a16="http://schemas.microsoft.com/office/drawing/2014/main" id="{60552333-E77E-A79C-B03E-D42804858F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F303695B-35F5-40CE-A23B-634686309928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41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4" descr="D:\TKYin\Course\2004Fall\IntroComp\PowerPoint\1\ThomasKurtz.jpg">
            <a:extLst>
              <a:ext uri="{FF2B5EF4-FFF2-40B4-BE49-F238E27FC236}">
                <a16:creationId xmlns:a16="http://schemas.microsoft.com/office/drawing/2014/main" id="{B988E232-3BBA-7400-2CFD-4D4EF72440A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3738" y="1081088"/>
            <a:ext cx="3076575" cy="4762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4">
            <a:extLst>
              <a:ext uri="{FF2B5EF4-FFF2-40B4-BE49-F238E27FC236}">
                <a16:creationId xmlns:a16="http://schemas.microsoft.com/office/drawing/2014/main" id="{E0122595-6415-E105-B351-183AD09DBF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15AE782E-4C95-4289-A4EF-5BD2B5664273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42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52227" name="AutoShape 2">
            <a:extLst>
              <a:ext uri="{FF2B5EF4-FFF2-40B4-BE49-F238E27FC236}">
                <a16:creationId xmlns:a16="http://schemas.microsoft.com/office/drawing/2014/main" id="{FB1725BF-1820-4141-BA0E-A0D2FB3240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Ιστορία &amp; Εξέλιξη των Υπολογιστών</a:t>
            </a:r>
            <a:endParaRPr lang="nl-BE" altLang="el-GR"/>
          </a:p>
        </p:txBody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F475BCF6-B27A-4BDF-F750-76FF207DEB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180975" eaLnBrk="1" hangingPunct="1">
              <a:buClr>
                <a:schemeClr val="bg2"/>
              </a:buClr>
            </a:pPr>
            <a:r>
              <a:rPr lang="nl-BE" altLang="el-GR" sz="2400">
                <a:solidFill>
                  <a:srgbClr val="000000"/>
                </a:solidFill>
              </a:rPr>
              <a:t>Generation </a:t>
            </a:r>
            <a:r>
              <a:rPr lang="el-GR" altLang="el-GR" sz="2400">
                <a:solidFill>
                  <a:srgbClr val="000000"/>
                </a:solidFill>
              </a:rPr>
              <a:t>0</a:t>
            </a:r>
            <a:r>
              <a:rPr lang="nl-BE" altLang="el-GR" sz="2400">
                <a:solidFill>
                  <a:srgbClr val="000000"/>
                </a:solidFill>
              </a:rPr>
              <a:t>: </a:t>
            </a:r>
            <a:r>
              <a:rPr lang="el-GR" altLang="el-GR" sz="2400">
                <a:solidFill>
                  <a:srgbClr val="000000"/>
                </a:solidFill>
              </a:rPr>
              <a:t>Οι πρώτες μέρες</a:t>
            </a:r>
            <a:r>
              <a:rPr lang="nl-BE" altLang="el-GR" sz="2400">
                <a:solidFill>
                  <a:srgbClr val="000000"/>
                </a:solidFill>
              </a:rPr>
              <a:t> (…-1642)</a:t>
            </a:r>
            <a:endParaRPr lang="el-GR" altLang="el-GR" sz="2400">
              <a:solidFill>
                <a:srgbClr val="000000"/>
              </a:solidFill>
            </a:endParaRPr>
          </a:p>
          <a:p>
            <a:pPr marL="0" indent="180975" eaLnBrk="1" hangingPunct="1">
              <a:buClr>
                <a:schemeClr val="bg2"/>
              </a:buClr>
            </a:pPr>
            <a:endParaRPr lang="el-GR" altLang="el-GR" sz="2400">
              <a:solidFill>
                <a:srgbClr val="000000"/>
              </a:solidFill>
            </a:endParaRPr>
          </a:p>
          <a:p>
            <a:pPr marL="0" indent="180975" eaLnBrk="1" hangingPunct="1">
              <a:buClr>
                <a:schemeClr val="bg2"/>
              </a:buClr>
            </a:pPr>
            <a:r>
              <a:rPr lang="nl-BE" altLang="el-GR" sz="2400">
                <a:solidFill>
                  <a:srgbClr val="000000"/>
                </a:solidFill>
              </a:rPr>
              <a:t>Generation </a:t>
            </a:r>
            <a:r>
              <a:rPr lang="el-GR" altLang="el-GR" sz="2400">
                <a:solidFill>
                  <a:srgbClr val="000000"/>
                </a:solidFill>
              </a:rPr>
              <a:t>1</a:t>
            </a:r>
            <a:r>
              <a:rPr lang="nl-BE" altLang="el-GR" sz="2400">
                <a:solidFill>
                  <a:srgbClr val="000000"/>
                </a:solidFill>
              </a:rPr>
              <a:t>: </a:t>
            </a:r>
            <a:r>
              <a:rPr lang="el-GR" altLang="el-GR" sz="2400">
                <a:solidFill>
                  <a:srgbClr val="000000"/>
                </a:solidFill>
              </a:rPr>
              <a:t>Μηχανικά εξαρτήματα </a:t>
            </a:r>
            <a:r>
              <a:rPr lang="nl-BE" altLang="el-GR" sz="2400">
                <a:solidFill>
                  <a:srgbClr val="000000"/>
                </a:solidFill>
              </a:rPr>
              <a:t> (1642-1945)</a:t>
            </a:r>
            <a:endParaRPr lang="el-GR" altLang="el-GR" sz="2400">
              <a:solidFill>
                <a:srgbClr val="000000"/>
              </a:solidFill>
            </a:endParaRPr>
          </a:p>
          <a:p>
            <a:pPr marL="0" indent="180975" eaLnBrk="1" hangingPunct="1">
              <a:buClr>
                <a:schemeClr val="tx2"/>
              </a:buClr>
              <a:buFont typeface="Wingdings" panose="05000000000000000000" pitchFamily="2" charset="2"/>
              <a:buChar char="þ"/>
            </a:pPr>
            <a:endParaRPr lang="nl-BE" altLang="el-GR" sz="2400">
              <a:solidFill>
                <a:srgbClr val="000000"/>
              </a:solidFill>
            </a:endParaRPr>
          </a:p>
          <a:p>
            <a:pPr marL="0" indent="180975" eaLnBrk="1" hangingPunct="1"/>
            <a:r>
              <a:rPr lang="nl-BE" altLang="el-GR" sz="2400">
                <a:solidFill>
                  <a:srgbClr val="000000"/>
                </a:solidFill>
              </a:rPr>
              <a:t>Generation </a:t>
            </a:r>
            <a:r>
              <a:rPr lang="el-GR" altLang="el-GR" sz="2400">
                <a:solidFill>
                  <a:srgbClr val="000000"/>
                </a:solidFill>
              </a:rPr>
              <a:t>2</a:t>
            </a:r>
            <a:r>
              <a:rPr lang="nl-BE" altLang="el-GR" sz="2400">
                <a:solidFill>
                  <a:srgbClr val="000000"/>
                </a:solidFill>
              </a:rPr>
              <a:t>: </a:t>
            </a:r>
            <a:r>
              <a:rPr lang="el-GR" altLang="el-GR" sz="2400">
                <a:solidFill>
                  <a:srgbClr val="000000"/>
                </a:solidFill>
              </a:rPr>
              <a:t>Λυχνίες κενού</a:t>
            </a:r>
            <a:r>
              <a:rPr lang="nl-BE" altLang="el-GR" sz="2400">
                <a:solidFill>
                  <a:srgbClr val="000000"/>
                </a:solidFill>
              </a:rPr>
              <a:t> (1945-1955)</a:t>
            </a:r>
            <a:endParaRPr lang="el-GR" altLang="el-GR" sz="2400">
              <a:solidFill>
                <a:srgbClr val="000000"/>
              </a:solidFill>
            </a:endParaRPr>
          </a:p>
          <a:p>
            <a:pPr marL="0" indent="180975" eaLnBrk="1" hangingPunct="1"/>
            <a:endParaRPr lang="nl-BE" altLang="el-GR" sz="2400">
              <a:solidFill>
                <a:srgbClr val="000000"/>
              </a:solidFill>
            </a:endParaRPr>
          </a:p>
          <a:p>
            <a:pPr marL="0" indent="180975" eaLnBrk="1" hangingPunct="1"/>
            <a:r>
              <a:rPr lang="nl-BE" altLang="el-GR" sz="2400">
                <a:solidFill>
                  <a:srgbClr val="000000"/>
                </a:solidFill>
              </a:rPr>
              <a:t>Generation </a:t>
            </a:r>
            <a:r>
              <a:rPr lang="el-GR" altLang="el-GR" sz="2400">
                <a:solidFill>
                  <a:srgbClr val="000000"/>
                </a:solidFill>
              </a:rPr>
              <a:t>3</a:t>
            </a:r>
            <a:r>
              <a:rPr lang="nl-BE" altLang="el-GR" sz="2400">
                <a:solidFill>
                  <a:srgbClr val="000000"/>
                </a:solidFill>
              </a:rPr>
              <a:t>: </a:t>
            </a:r>
            <a:r>
              <a:rPr lang="el-GR" altLang="el-GR" sz="2400">
                <a:solidFill>
                  <a:srgbClr val="000000"/>
                </a:solidFill>
              </a:rPr>
              <a:t>Διακριτά τρανζίστορς</a:t>
            </a:r>
            <a:r>
              <a:rPr lang="nl-BE" altLang="el-GR" sz="2400">
                <a:solidFill>
                  <a:srgbClr val="000000"/>
                </a:solidFill>
              </a:rPr>
              <a:t> (1955-1965)</a:t>
            </a:r>
            <a:endParaRPr lang="el-GR" altLang="el-GR" sz="2400">
              <a:solidFill>
                <a:srgbClr val="000000"/>
              </a:solidFill>
            </a:endParaRPr>
          </a:p>
          <a:p>
            <a:pPr marL="0" indent="180975" eaLnBrk="1" hangingPunct="1"/>
            <a:endParaRPr lang="nl-BE" altLang="el-GR" sz="2400">
              <a:solidFill>
                <a:srgbClr val="000000"/>
              </a:solidFill>
            </a:endParaRPr>
          </a:p>
          <a:p>
            <a:pPr marL="0" indent="180975" eaLnBrk="1" hangingPunct="1"/>
            <a:r>
              <a:rPr lang="nl-BE" altLang="el-GR" sz="2400">
                <a:solidFill>
                  <a:srgbClr val="A50021"/>
                </a:solidFill>
              </a:rPr>
              <a:t>Generation </a:t>
            </a:r>
            <a:r>
              <a:rPr lang="el-GR" altLang="el-GR" sz="2400">
                <a:solidFill>
                  <a:srgbClr val="A50021"/>
                </a:solidFill>
              </a:rPr>
              <a:t>4</a:t>
            </a:r>
            <a:r>
              <a:rPr lang="nl-BE" altLang="el-GR" sz="2400">
                <a:solidFill>
                  <a:srgbClr val="A50021"/>
                </a:solidFill>
              </a:rPr>
              <a:t>:</a:t>
            </a:r>
            <a:r>
              <a:rPr lang="nl-BE" altLang="el-GR" sz="2400">
                <a:solidFill>
                  <a:srgbClr val="000000"/>
                </a:solidFill>
              </a:rPr>
              <a:t> </a:t>
            </a:r>
            <a:r>
              <a:rPr lang="el-GR" altLang="el-GR" sz="2400"/>
              <a:t>Ολοκληρωμένα κυκλώματα</a:t>
            </a:r>
            <a:r>
              <a:rPr lang="nl-BE" altLang="el-GR" sz="2400"/>
              <a:t>s (1965-1980)</a:t>
            </a:r>
            <a:endParaRPr lang="el-GR" altLang="el-GR" sz="2400"/>
          </a:p>
          <a:p>
            <a:pPr marL="0" indent="180975" eaLnBrk="1" hangingPunct="1"/>
            <a:endParaRPr lang="nl-BE" altLang="el-GR" sz="2400"/>
          </a:p>
          <a:p>
            <a:pPr marL="0" indent="180975" eaLnBrk="1" hangingPunct="1"/>
            <a:r>
              <a:rPr lang="nl-BE" altLang="el-GR" sz="2400">
                <a:solidFill>
                  <a:srgbClr val="A50021"/>
                </a:solidFill>
              </a:rPr>
              <a:t>Generation </a:t>
            </a:r>
            <a:r>
              <a:rPr lang="el-GR" altLang="el-GR" sz="2400">
                <a:solidFill>
                  <a:srgbClr val="A50021"/>
                </a:solidFill>
              </a:rPr>
              <a:t>5</a:t>
            </a:r>
            <a:r>
              <a:rPr lang="nl-BE" altLang="el-GR" sz="2400">
                <a:solidFill>
                  <a:srgbClr val="A50021"/>
                </a:solidFill>
              </a:rPr>
              <a:t>:</a:t>
            </a:r>
            <a:r>
              <a:rPr lang="nl-BE" altLang="el-GR" sz="2400">
                <a:solidFill>
                  <a:srgbClr val="000000"/>
                </a:solidFill>
              </a:rPr>
              <a:t> </a:t>
            </a:r>
            <a:r>
              <a:rPr lang="el-GR" altLang="el-GR" sz="2400"/>
              <a:t>Ολοκληρωμένα κυκλώματα μεγάλης κλίμακας (</a:t>
            </a:r>
            <a:r>
              <a:rPr lang="en-US" altLang="el-GR" sz="2400"/>
              <a:t>Very Large Scale Integration –</a:t>
            </a:r>
            <a:r>
              <a:rPr lang="el-GR" altLang="el-GR" sz="2400"/>
              <a:t> </a:t>
            </a:r>
            <a:r>
              <a:rPr lang="nl-BE" altLang="el-GR" sz="2400"/>
              <a:t>VLSI) (1980-?)</a:t>
            </a:r>
            <a:endParaRPr lang="el-GR" altLang="el-GR" sz="2400"/>
          </a:p>
          <a:p>
            <a:pPr marL="0" indent="180975" eaLnBrk="1" hangingPunct="1"/>
            <a:endParaRPr lang="nl-BE" altLang="el-GR"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6">
            <a:extLst>
              <a:ext uri="{FF2B5EF4-FFF2-40B4-BE49-F238E27FC236}">
                <a16:creationId xmlns:a16="http://schemas.microsoft.com/office/drawing/2014/main" id="{50794F2D-9E25-120D-4725-9CA1634DA8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0A40FF8E-4DA3-4BC8-ABD2-48147F188EC8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43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53251" name="AutoShape 2">
            <a:extLst>
              <a:ext uri="{FF2B5EF4-FFF2-40B4-BE49-F238E27FC236}">
                <a16:creationId xmlns:a16="http://schemas.microsoft.com/office/drawing/2014/main" id="{72D06BF5-44C2-0B17-FEE0-7B2EC6ADA1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el-GR"/>
              <a:t>Generation 4, 5: </a:t>
            </a:r>
            <a:r>
              <a:rPr lang="en-US" altLang="el-GR"/>
              <a:t>Intel 4004 –</a:t>
            </a:r>
            <a:r>
              <a:rPr lang="el-GR" altLang="el-GR"/>
              <a:t> ο πρώτος μικροεπεξεργαστής</a:t>
            </a:r>
            <a:endParaRPr lang="nl-BE" altLang="el-GR"/>
          </a:p>
        </p:txBody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872C0548-38E6-73E6-6217-DAD9F89F7B4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836613"/>
            <a:ext cx="4824338" cy="5249862"/>
          </a:xfrm>
        </p:spPr>
        <p:txBody>
          <a:bodyPr/>
          <a:lstStyle/>
          <a:p>
            <a:pPr marL="0" indent="180975" eaLnBrk="1" hangingPunct="1"/>
            <a:endParaRPr lang="el-GR" altLang="el-GR" sz="2400" dirty="0"/>
          </a:p>
          <a:p>
            <a:pPr marL="0" indent="180975" eaLnBrk="1" hangingPunct="1"/>
            <a:endParaRPr lang="el-GR" altLang="el-GR" sz="2400" dirty="0"/>
          </a:p>
          <a:p>
            <a:pPr marL="0" indent="180975" eaLnBrk="1" hangingPunct="1"/>
            <a:r>
              <a:rPr lang="el-GR" altLang="el-GR" sz="2400" dirty="0"/>
              <a:t>Το </a:t>
            </a:r>
            <a:r>
              <a:rPr lang="en-US" altLang="el-GR" sz="2400" dirty="0"/>
              <a:t>1971, </a:t>
            </a:r>
            <a:r>
              <a:rPr lang="el-GR" altLang="el-GR" sz="2400" dirty="0"/>
              <a:t>η </a:t>
            </a:r>
            <a:r>
              <a:rPr lang="en-US" altLang="el-GR" sz="2400" dirty="0"/>
              <a:t>Intel </a:t>
            </a:r>
            <a:r>
              <a:rPr lang="el-GR" altLang="el-GR" sz="2400" dirty="0"/>
              <a:t>δημιούργησε τον </a:t>
            </a:r>
            <a:r>
              <a:rPr lang="en-US" altLang="el-GR" sz="2400" dirty="0"/>
              <a:t>Intel 4004</a:t>
            </a:r>
            <a:r>
              <a:rPr lang="el-GR" altLang="el-GR" sz="2400" dirty="0"/>
              <a:t> που ήταν ο πρώτος </a:t>
            </a:r>
            <a:r>
              <a:rPr lang="el-GR" altLang="el-GR" sz="2400" dirty="0">
                <a:solidFill>
                  <a:srgbClr val="A50021"/>
                </a:solidFill>
              </a:rPr>
              <a:t>μικρό-επεξεργαστή (</a:t>
            </a:r>
            <a:r>
              <a:rPr lang="en-US" altLang="el-GR" sz="2400" dirty="0">
                <a:solidFill>
                  <a:srgbClr val="A50021"/>
                </a:solidFill>
              </a:rPr>
              <a:t>microprocessor)</a:t>
            </a:r>
            <a:r>
              <a:rPr lang="en-US" altLang="el-GR" sz="2400" dirty="0"/>
              <a:t> </a:t>
            </a:r>
            <a:r>
              <a:rPr lang="el-GR" altLang="el-GR" sz="2400" dirty="0"/>
              <a:t>για τη κατασκευή φορητών </a:t>
            </a:r>
            <a:r>
              <a:rPr lang="en-US" altLang="el-GR" sz="2400" dirty="0"/>
              <a:t>calculators</a:t>
            </a:r>
            <a:endParaRPr lang="el-GR" altLang="el-GR" sz="2400" dirty="0"/>
          </a:p>
          <a:p>
            <a:pPr marL="0" indent="180975" eaLnBrk="1" hangingPunct="1"/>
            <a:endParaRPr lang="el-GR" altLang="el-GR" sz="2400" dirty="0"/>
          </a:p>
          <a:p>
            <a:pPr marL="0" indent="180975" eaLnBrk="1" hangingPunct="1"/>
            <a:r>
              <a:rPr lang="el-GR" altLang="el-GR" sz="2400" b="1" dirty="0">
                <a:solidFill>
                  <a:srgbClr val="C00000"/>
                </a:solidFill>
              </a:rPr>
              <a:t>Ήταν ο πρώτος επεξεργαστής σε ένα μόνο </a:t>
            </a:r>
            <a:r>
              <a:rPr lang="en-US" altLang="el-GR" sz="2400" b="1" dirty="0">
                <a:solidFill>
                  <a:srgbClr val="C00000"/>
                </a:solidFill>
              </a:rPr>
              <a:t>chip </a:t>
            </a:r>
            <a:endParaRPr lang="nl-BE" altLang="el-GR" sz="2400" b="1" dirty="0">
              <a:solidFill>
                <a:srgbClr val="C00000"/>
              </a:solidFill>
            </a:endParaRPr>
          </a:p>
        </p:txBody>
      </p:sp>
      <p:pic>
        <p:nvPicPr>
          <p:cNvPr id="46085" name="Picture 8" descr="intel4004packaged">
            <a:extLst>
              <a:ext uri="{FF2B5EF4-FFF2-40B4-BE49-F238E27FC236}">
                <a16:creationId xmlns:a16="http://schemas.microsoft.com/office/drawing/2014/main" id="{F68ED0E6-8528-384F-D5BE-7F0B499BFAC0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5963" y="692150"/>
            <a:ext cx="2641600" cy="2347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6" name="Picture 9" descr="4004b">
            <a:extLst>
              <a:ext uri="{FF2B5EF4-FFF2-40B4-BE49-F238E27FC236}">
                <a16:creationId xmlns:a16="http://schemas.microsoft.com/office/drawing/2014/main" id="{066E4071-4EAB-0734-4C58-763ED00C49AB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0425" y="3068638"/>
            <a:ext cx="2486025" cy="3321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4">
            <a:extLst>
              <a:ext uri="{FF2B5EF4-FFF2-40B4-BE49-F238E27FC236}">
                <a16:creationId xmlns:a16="http://schemas.microsoft.com/office/drawing/2014/main" id="{DD971145-3B46-98A2-786F-482CB9192E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74780F6B-33DE-4D97-A427-45E2B33EFA06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44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54275" name="AutoShape 2">
            <a:extLst>
              <a:ext uri="{FF2B5EF4-FFF2-40B4-BE49-F238E27FC236}">
                <a16:creationId xmlns:a16="http://schemas.microsoft.com/office/drawing/2014/main" id="{6F63DE8E-4FB3-2D13-8DB8-C8B996E8B7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el-GR"/>
              <a:t>Generation 4, 5: </a:t>
            </a:r>
            <a:r>
              <a:rPr lang="el-GR" altLang="el-GR"/>
              <a:t>Εξέλιξη των μικρό-επεξεργαστών</a:t>
            </a:r>
          </a:p>
        </p:txBody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627B279B-F4A7-7656-9F5F-CBB8A6BE41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180975" eaLnBrk="1" hangingPunct="1"/>
            <a:endParaRPr lang="el-GR" altLang="el-GR"/>
          </a:p>
        </p:txBody>
      </p:sp>
      <p:grpSp>
        <p:nvGrpSpPr>
          <p:cNvPr id="54277" name="Group 4">
            <a:extLst>
              <a:ext uri="{FF2B5EF4-FFF2-40B4-BE49-F238E27FC236}">
                <a16:creationId xmlns:a16="http://schemas.microsoft.com/office/drawing/2014/main" id="{590D45FE-97FF-3235-70BB-28E2C85C89B0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1052513"/>
            <a:ext cx="2286000" cy="2073275"/>
            <a:chOff x="240" y="720"/>
            <a:chExt cx="1440" cy="1306"/>
          </a:xfrm>
        </p:grpSpPr>
        <p:pic>
          <p:nvPicPr>
            <p:cNvPr id="54290" name="Picture 5" descr="Intel4004">
              <a:extLst>
                <a:ext uri="{FF2B5EF4-FFF2-40B4-BE49-F238E27FC236}">
                  <a16:creationId xmlns:a16="http://schemas.microsoft.com/office/drawing/2014/main" id="{AE1FB55D-55B9-1A57-D231-D8A8264F94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720"/>
              <a:ext cx="1440" cy="1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7782" name="Text Box 6">
              <a:extLst>
                <a:ext uri="{FF2B5EF4-FFF2-40B4-BE49-F238E27FC236}">
                  <a16:creationId xmlns:a16="http://schemas.microsoft.com/office/drawing/2014/main" id="{19A23E40-E156-EA58-21A3-66AEAF6C14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" y="1776"/>
              <a:ext cx="1154" cy="2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l-GR" sz="2000" b="1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Intel 4004 (‘71)</a:t>
              </a:r>
            </a:p>
          </p:txBody>
        </p:sp>
      </p:grpSp>
      <p:grpSp>
        <p:nvGrpSpPr>
          <p:cNvPr id="54278" name="Group 7">
            <a:extLst>
              <a:ext uri="{FF2B5EF4-FFF2-40B4-BE49-F238E27FC236}">
                <a16:creationId xmlns:a16="http://schemas.microsoft.com/office/drawing/2014/main" id="{B031C616-E24E-323C-B352-F51E48A6A51B}"/>
              </a:ext>
            </a:extLst>
          </p:cNvPr>
          <p:cNvGrpSpPr>
            <a:grpSpLocks/>
          </p:cNvGrpSpPr>
          <p:nvPr/>
        </p:nvGrpSpPr>
        <p:grpSpPr bwMode="auto">
          <a:xfrm>
            <a:off x="3105150" y="1052513"/>
            <a:ext cx="2362200" cy="2360612"/>
            <a:chOff x="3264" y="720"/>
            <a:chExt cx="1776" cy="1845"/>
          </a:xfrm>
        </p:grpSpPr>
        <p:pic>
          <p:nvPicPr>
            <p:cNvPr id="54288" name="Picture 8" descr="Intel8080">
              <a:extLst>
                <a:ext uri="{FF2B5EF4-FFF2-40B4-BE49-F238E27FC236}">
                  <a16:creationId xmlns:a16="http://schemas.microsoft.com/office/drawing/2014/main" id="{E059F110-75B9-BA7E-86BF-96F09FC818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720"/>
              <a:ext cx="1776" cy="1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7785" name="Rectangle 9">
              <a:extLst>
                <a:ext uri="{FF2B5EF4-FFF2-40B4-BE49-F238E27FC236}">
                  <a16:creationId xmlns:a16="http://schemas.microsoft.com/office/drawing/2014/main" id="{51E40BDC-2CCB-B081-9E4E-027C05038F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6" y="2255"/>
              <a:ext cx="949" cy="3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l-GR" sz="2000" b="1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Intel 8080</a:t>
              </a:r>
            </a:p>
          </p:txBody>
        </p:sp>
      </p:grpSp>
      <p:grpSp>
        <p:nvGrpSpPr>
          <p:cNvPr id="54279" name="Group 10">
            <a:extLst>
              <a:ext uri="{FF2B5EF4-FFF2-40B4-BE49-F238E27FC236}">
                <a16:creationId xmlns:a16="http://schemas.microsoft.com/office/drawing/2014/main" id="{CF27DCF0-A913-8A6E-9A1C-1732B0BB0966}"/>
              </a:ext>
            </a:extLst>
          </p:cNvPr>
          <p:cNvGrpSpPr>
            <a:grpSpLocks/>
          </p:cNvGrpSpPr>
          <p:nvPr/>
        </p:nvGrpSpPr>
        <p:grpSpPr bwMode="auto">
          <a:xfrm>
            <a:off x="5962650" y="1052513"/>
            <a:ext cx="2819400" cy="2454275"/>
            <a:chOff x="288" y="2160"/>
            <a:chExt cx="1776" cy="1546"/>
          </a:xfrm>
        </p:grpSpPr>
        <p:pic>
          <p:nvPicPr>
            <p:cNvPr id="54286" name="Picture 11" descr="intel8085">
              <a:extLst>
                <a:ext uri="{FF2B5EF4-FFF2-40B4-BE49-F238E27FC236}">
                  <a16:creationId xmlns:a16="http://schemas.microsoft.com/office/drawing/2014/main" id="{312D90CF-C52A-8481-DBD0-F06584074A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2160"/>
              <a:ext cx="1776" cy="1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7788" name="Rectangle 12">
              <a:extLst>
                <a:ext uri="{FF2B5EF4-FFF2-40B4-BE49-F238E27FC236}">
                  <a16:creationId xmlns:a16="http://schemas.microsoft.com/office/drawing/2014/main" id="{37281741-7D2C-D9A5-B8DB-35F449F011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" y="3456"/>
              <a:ext cx="795" cy="2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l-GR" sz="2000" b="1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Intel 8085</a:t>
              </a:r>
            </a:p>
          </p:txBody>
        </p:sp>
      </p:grpSp>
      <p:grpSp>
        <p:nvGrpSpPr>
          <p:cNvPr id="54280" name="Group 13">
            <a:extLst>
              <a:ext uri="{FF2B5EF4-FFF2-40B4-BE49-F238E27FC236}">
                <a16:creationId xmlns:a16="http://schemas.microsoft.com/office/drawing/2014/main" id="{D97BEA3F-E541-337B-A1C0-AB892EDE23C4}"/>
              </a:ext>
            </a:extLst>
          </p:cNvPr>
          <p:cNvGrpSpPr>
            <a:grpSpLocks/>
          </p:cNvGrpSpPr>
          <p:nvPr/>
        </p:nvGrpSpPr>
        <p:grpSpPr bwMode="auto">
          <a:xfrm>
            <a:off x="1187450" y="3429000"/>
            <a:ext cx="2590800" cy="2911475"/>
            <a:chOff x="2304" y="2304"/>
            <a:chExt cx="1632" cy="1834"/>
          </a:xfrm>
        </p:grpSpPr>
        <p:pic>
          <p:nvPicPr>
            <p:cNvPr id="54284" name="Picture 14" descr="Intel286">
              <a:extLst>
                <a:ext uri="{FF2B5EF4-FFF2-40B4-BE49-F238E27FC236}">
                  <a16:creationId xmlns:a16="http://schemas.microsoft.com/office/drawing/2014/main" id="{316E1809-C5D1-A69E-039E-C3139658FF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2304"/>
              <a:ext cx="1632" cy="1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7791" name="Rectangle 15">
              <a:extLst>
                <a:ext uri="{FF2B5EF4-FFF2-40B4-BE49-F238E27FC236}">
                  <a16:creationId xmlns:a16="http://schemas.microsoft.com/office/drawing/2014/main" id="{F37F449A-A3BB-9F4E-8878-34DEE7455B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4" y="3888"/>
              <a:ext cx="795" cy="2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l-GR" sz="2000" b="1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Intel 8286</a:t>
              </a:r>
            </a:p>
          </p:txBody>
        </p:sp>
      </p:grpSp>
      <p:grpSp>
        <p:nvGrpSpPr>
          <p:cNvPr id="54281" name="Group 16">
            <a:extLst>
              <a:ext uri="{FF2B5EF4-FFF2-40B4-BE49-F238E27FC236}">
                <a16:creationId xmlns:a16="http://schemas.microsoft.com/office/drawing/2014/main" id="{DF412344-5E84-34B0-9B22-04322F4D59FA}"/>
              </a:ext>
            </a:extLst>
          </p:cNvPr>
          <p:cNvGrpSpPr>
            <a:grpSpLocks/>
          </p:cNvGrpSpPr>
          <p:nvPr/>
        </p:nvGrpSpPr>
        <p:grpSpPr bwMode="auto">
          <a:xfrm>
            <a:off x="4427538" y="3500438"/>
            <a:ext cx="4114800" cy="2947987"/>
            <a:chOff x="2496" y="2304"/>
            <a:chExt cx="2208" cy="1609"/>
          </a:xfrm>
        </p:grpSpPr>
        <p:pic>
          <p:nvPicPr>
            <p:cNvPr id="54282" name="Picture 17" descr="Intel486dx">
              <a:extLst>
                <a:ext uri="{FF2B5EF4-FFF2-40B4-BE49-F238E27FC236}">
                  <a16:creationId xmlns:a16="http://schemas.microsoft.com/office/drawing/2014/main" id="{C313989C-1B12-1E99-A2D4-9C0F65A698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2304"/>
              <a:ext cx="2208" cy="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7794" name="Rectangle 18">
              <a:extLst>
                <a:ext uri="{FF2B5EF4-FFF2-40B4-BE49-F238E27FC236}">
                  <a16:creationId xmlns:a16="http://schemas.microsoft.com/office/drawing/2014/main" id="{5804638C-4115-6714-2C4A-129FAA1866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3" y="3696"/>
              <a:ext cx="677" cy="21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l-GR" sz="2000" b="1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Intel 8486</a:t>
              </a:r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>
            <a:extLst>
              <a:ext uri="{FF2B5EF4-FFF2-40B4-BE49-F238E27FC236}">
                <a16:creationId xmlns:a16="http://schemas.microsoft.com/office/drawing/2014/main" id="{6D2F1A16-CAF6-C3F6-62F9-85A1811BAF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el-GR"/>
              <a:t>Generation 4, 5: </a:t>
            </a:r>
            <a:r>
              <a:rPr lang="en-US" altLang="el-GR"/>
              <a:t>IBM PC</a:t>
            </a:r>
            <a:endParaRPr lang="el-GR" altLang="el-GR"/>
          </a:p>
        </p:txBody>
      </p:sp>
      <p:sp>
        <p:nvSpPr>
          <p:cNvPr id="55299" name="Text Placeholder 3">
            <a:extLst>
              <a:ext uri="{FF2B5EF4-FFF2-40B4-BE49-F238E27FC236}">
                <a16:creationId xmlns:a16="http://schemas.microsoft.com/office/drawing/2014/main" id="{7A2BC9E0-1E9C-62A6-5BF5-A3FE5F3BB56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39750" y="3716338"/>
            <a:ext cx="8280400" cy="2736850"/>
          </a:xfrm>
        </p:spPr>
        <p:txBody>
          <a:bodyPr/>
          <a:lstStyle/>
          <a:p>
            <a:r>
              <a:rPr lang="en-US" altLang="el-GR" sz="2400"/>
              <a:t> </a:t>
            </a:r>
            <a:r>
              <a:rPr lang="el-GR" altLang="el-GR" sz="2400"/>
              <a:t>Το 1981 η ΙΒΜ εισήγαγε τον πρώτο προσωπικό υπολογιστή</a:t>
            </a:r>
          </a:p>
          <a:p>
            <a:pPr lvl="1"/>
            <a:r>
              <a:rPr lang="el-GR" altLang="el-GR" sz="2200"/>
              <a:t> Έφερε μαζί την </a:t>
            </a:r>
            <a:r>
              <a:rPr lang="en-US" altLang="el-GR" sz="2200"/>
              <a:t>Apple </a:t>
            </a:r>
            <a:r>
              <a:rPr lang="el-GR" altLang="el-GR" sz="2200"/>
              <a:t>τους υπολογιστές από το εργαστήριο στο σπίτι του κάθε προγραμματιστή, χρήστη</a:t>
            </a:r>
          </a:p>
          <a:p>
            <a:r>
              <a:rPr lang="el-GR" altLang="el-GR" sz="2400" b="1"/>
              <a:t> Η αρχιτεκτονική ήταν ανοικτή </a:t>
            </a:r>
          </a:p>
          <a:p>
            <a:r>
              <a:rPr lang="el-GR" altLang="el-GR" sz="2400"/>
              <a:t> Στη συνέχεια όλοι σχεδόν οι υπολογιστές  και τα προγράμματα ήταν συμβατά με του ΙΒΜ υπολογιστές</a:t>
            </a:r>
          </a:p>
        </p:txBody>
      </p:sp>
      <p:sp>
        <p:nvSpPr>
          <p:cNvPr id="55300" name="Slide Number Placeholder 4">
            <a:extLst>
              <a:ext uri="{FF2B5EF4-FFF2-40B4-BE49-F238E27FC236}">
                <a16:creationId xmlns:a16="http://schemas.microsoft.com/office/drawing/2014/main" id="{FFACBBEB-D7D2-20D8-159F-7578618D2D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1C75560E-4EC6-4ED6-9C84-93734EFC1AD7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45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pic>
        <p:nvPicPr>
          <p:cNvPr id="55301" name="Picture 4" descr="D:\TKYin\Course\2004Fall\IntroComp\PowerPoint\1\IBM-PC.jpg">
            <a:extLst>
              <a:ext uri="{FF2B5EF4-FFF2-40B4-BE49-F238E27FC236}">
                <a16:creationId xmlns:a16="http://schemas.microsoft.com/office/drawing/2014/main" id="{5E5D8D75-944A-48D1-46F1-F7F0B306B05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875" y="669925"/>
            <a:ext cx="3775075" cy="2913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6">
            <a:extLst>
              <a:ext uri="{FF2B5EF4-FFF2-40B4-BE49-F238E27FC236}">
                <a16:creationId xmlns:a16="http://schemas.microsoft.com/office/drawing/2014/main" id="{66262F47-2092-ABA6-1691-AF7371CF22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DE1D6A5E-054B-4EA1-A147-70C3CE23EC05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46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56323" name="AutoShape 2">
            <a:extLst>
              <a:ext uri="{FF2B5EF4-FFF2-40B4-BE49-F238E27FC236}">
                <a16:creationId xmlns:a16="http://schemas.microsoft.com/office/drawing/2014/main" id="{B096A5B5-9EF4-94AB-E890-71C96803B5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el-GR"/>
              <a:t>Generation 4 , 5 : </a:t>
            </a:r>
            <a:r>
              <a:rPr lang="en-US" altLang="el-GR"/>
              <a:t>Super computers</a:t>
            </a:r>
            <a:endParaRPr lang="nl-BE" altLang="el-GR"/>
          </a:p>
        </p:txBody>
      </p:sp>
      <p:sp>
        <p:nvSpPr>
          <p:cNvPr id="599043" name="Rectangle 3">
            <a:extLst>
              <a:ext uri="{FF2B5EF4-FFF2-40B4-BE49-F238E27FC236}">
                <a16:creationId xmlns:a16="http://schemas.microsoft.com/office/drawing/2014/main" id="{3AE1656D-21EA-5FB0-1FC6-D6FB9D33988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0" indent="180975" eaLnBrk="1" hangingPunct="1"/>
            <a:r>
              <a:rPr lang="en-US" altLang="el-GR" sz="2400" dirty="0">
                <a:solidFill>
                  <a:srgbClr val="A50021"/>
                </a:solidFill>
              </a:rPr>
              <a:t>CRAY </a:t>
            </a:r>
            <a:r>
              <a:rPr lang="el-GR" altLang="el-GR" sz="2400" dirty="0">
                <a:solidFill>
                  <a:srgbClr val="A50021"/>
                </a:solidFill>
              </a:rPr>
              <a:t>XMT </a:t>
            </a:r>
            <a:endParaRPr lang="en-US" altLang="el-GR" sz="2400" dirty="0">
              <a:solidFill>
                <a:srgbClr val="A50021"/>
              </a:solidFill>
            </a:endParaRPr>
          </a:p>
          <a:p>
            <a:pPr marL="0" indent="180975" eaLnBrk="1" hangingPunct="1"/>
            <a:endParaRPr lang="el-GR" altLang="el-GR" sz="1400" dirty="0"/>
          </a:p>
          <a:p>
            <a:pPr marL="0" indent="180975" eaLnBrk="1" hangingPunct="1"/>
            <a:r>
              <a:rPr lang="el-GR" altLang="el-GR" sz="2400" dirty="0">
                <a:solidFill>
                  <a:srgbClr val="002060"/>
                </a:solidFill>
              </a:rPr>
              <a:t> 24 – 8000 </a:t>
            </a:r>
            <a:r>
              <a:rPr lang="el-GR" altLang="el-GR" sz="2400" dirty="0" err="1">
                <a:solidFill>
                  <a:srgbClr val="002060"/>
                </a:solidFill>
              </a:rPr>
              <a:t>processors</a:t>
            </a:r>
            <a:r>
              <a:rPr lang="el-GR" altLang="el-GR" sz="2400" dirty="0">
                <a:solidFill>
                  <a:srgbClr val="002060"/>
                </a:solidFill>
              </a:rPr>
              <a:t> </a:t>
            </a:r>
          </a:p>
          <a:p>
            <a:pPr marL="0" indent="180975" eaLnBrk="1" hangingPunct="1"/>
            <a:endParaRPr lang="el-GR" altLang="el-GR" sz="1400" dirty="0"/>
          </a:p>
          <a:p>
            <a:pPr marL="0" indent="180975" eaLnBrk="1" hangingPunct="1"/>
            <a:r>
              <a:rPr lang="el-GR" altLang="el-GR" sz="2400" dirty="0">
                <a:solidFill>
                  <a:srgbClr val="002060"/>
                </a:solidFill>
              </a:rPr>
              <a:t> Πάνω από ένα 1,000,000  </a:t>
            </a:r>
            <a:r>
              <a:rPr lang="el-GR" altLang="el-GR" sz="2400" dirty="0" err="1">
                <a:solidFill>
                  <a:srgbClr val="002060"/>
                </a:solidFill>
              </a:rPr>
              <a:t>threads</a:t>
            </a:r>
            <a:r>
              <a:rPr lang="el-GR" altLang="el-GR" sz="2400" dirty="0">
                <a:solidFill>
                  <a:srgbClr val="002060"/>
                </a:solidFill>
              </a:rPr>
              <a:t> ταυτόχρονα</a:t>
            </a:r>
          </a:p>
          <a:p>
            <a:pPr marL="0" indent="180975" eaLnBrk="1" hangingPunct="1"/>
            <a:endParaRPr lang="el-GR" altLang="el-GR" sz="1400" dirty="0"/>
          </a:p>
          <a:p>
            <a:pPr marL="0" indent="180975" eaLnBrk="1" hangingPunct="1"/>
            <a:r>
              <a:rPr lang="el-GR" altLang="el-GR" sz="2400" dirty="0">
                <a:solidFill>
                  <a:srgbClr val="002060"/>
                </a:solidFill>
              </a:rPr>
              <a:t> 64 </a:t>
            </a:r>
            <a:r>
              <a:rPr lang="el-GR" altLang="el-GR" sz="2400" dirty="0" err="1">
                <a:solidFill>
                  <a:srgbClr val="002060"/>
                </a:solidFill>
              </a:rPr>
              <a:t>terabytes</a:t>
            </a:r>
            <a:r>
              <a:rPr lang="el-GR" altLang="el-GR" sz="2400" dirty="0">
                <a:solidFill>
                  <a:srgbClr val="002060"/>
                </a:solidFill>
              </a:rPr>
              <a:t> </a:t>
            </a:r>
            <a:r>
              <a:rPr lang="el-GR" altLang="el-GR" sz="2400" dirty="0" err="1">
                <a:solidFill>
                  <a:srgbClr val="002060"/>
                </a:solidFill>
              </a:rPr>
              <a:t>shared</a:t>
            </a:r>
            <a:r>
              <a:rPr lang="el-GR" altLang="el-GR" sz="2400" dirty="0">
                <a:solidFill>
                  <a:srgbClr val="002060"/>
                </a:solidFill>
              </a:rPr>
              <a:t> memory </a:t>
            </a:r>
            <a:endParaRPr lang="en-US" altLang="el-GR" sz="2400" dirty="0">
              <a:solidFill>
                <a:srgbClr val="002060"/>
              </a:solidFill>
            </a:endParaRPr>
          </a:p>
          <a:p>
            <a:pPr marL="0" indent="0" eaLnBrk="1" hangingPunct="1">
              <a:buNone/>
            </a:pPr>
            <a:r>
              <a:rPr lang="en-US" altLang="el-GR" sz="1400" dirty="0">
                <a:solidFill>
                  <a:srgbClr val="002060"/>
                </a:solidFill>
              </a:rPr>
              <a:t> </a:t>
            </a:r>
            <a:endParaRPr lang="el-GR" altLang="el-GR" sz="1400" dirty="0">
              <a:solidFill>
                <a:srgbClr val="002060"/>
              </a:solidFill>
            </a:endParaRPr>
          </a:p>
          <a:p>
            <a:pPr marL="0" indent="180975" eaLnBrk="1" hangingPunct="1"/>
            <a:r>
              <a:rPr lang="el-GR" altLang="el-GR" sz="2400" dirty="0">
                <a:solidFill>
                  <a:srgbClr val="002060"/>
                </a:solidFill>
              </a:rPr>
              <a:t> Η σύγκριση των επιδόσεων με ένα </a:t>
            </a:r>
            <a:r>
              <a:rPr lang="en-US" altLang="el-GR" sz="2400" dirty="0">
                <a:solidFill>
                  <a:srgbClr val="002060"/>
                </a:solidFill>
              </a:rPr>
              <a:t>smartphone </a:t>
            </a:r>
            <a:r>
              <a:rPr lang="el-GR" altLang="el-GR" sz="2400" dirty="0">
                <a:solidFill>
                  <a:srgbClr val="002060"/>
                </a:solidFill>
              </a:rPr>
              <a:t>είναι σεκταριστική</a:t>
            </a:r>
          </a:p>
          <a:p>
            <a:pPr marL="0" indent="0" eaLnBrk="1" hangingPunct="1">
              <a:buNone/>
            </a:pPr>
            <a:r>
              <a:rPr lang="en-US" altLang="el-GR" sz="1400" dirty="0">
                <a:solidFill>
                  <a:srgbClr val="002060"/>
                </a:solidFill>
              </a:rPr>
              <a:t> </a:t>
            </a:r>
            <a:endParaRPr lang="el-GR" altLang="el-GR" sz="1800" dirty="0">
              <a:solidFill>
                <a:srgbClr val="002060"/>
              </a:solidFill>
            </a:endParaRPr>
          </a:p>
        </p:txBody>
      </p:sp>
      <p:pic>
        <p:nvPicPr>
          <p:cNvPr id="599044" name="Picture 4" descr="1986 cray xmp">
            <a:extLst>
              <a:ext uri="{FF2B5EF4-FFF2-40B4-BE49-F238E27FC236}">
                <a16:creationId xmlns:a16="http://schemas.microsoft.com/office/drawing/2014/main" id="{2A92B7BF-999F-B6C7-8648-BFEFCB5C8D9E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95850" y="3536950"/>
            <a:ext cx="3783013" cy="2549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599045" name="Object 5">
            <a:extLst>
              <a:ext uri="{FF2B5EF4-FFF2-40B4-BE49-F238E27FC236}">
                <a16:creationId xmlns:a16="http://schemas.microsoft.com/office/drawing/2014/main" id="{A780B049-9FAE-F763-F55A-0EC2D84BB7F6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5003800" y="765175"/>
          <a:ext cx="3744913" cy="265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4" imgW="1933554" imgH="1457318" progId="Visio.Drawing.11">
                  <p:embed/>
                </p:oleObj>
              </mc:Choice>
              <mc:Fallback>
                <p:oleObj name="Visio" r:id="rId4" imgW="1933554" imgH="1457318" progId="Visio.Drawing.11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765175"/>
                        <a:ext cx="3744913" cy="2659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9043" grpId="0" uiExpand="1" build="p"/>
      <p:bldP spid="599044" grpId="0" build="p"/>
      <p:bldP spid="599045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>
            <a:extLst>
              <a:ext uri="{FF2B5EF4-FFF2-40B4-BE49-F238E27FC236}">
                <a16:creationId xmlns:a16="http://schemas.microsoft.com/office/drawing/2014/main" id="{DAE3A07B-118C-293D-05C5-F9FDD72CCA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el-GR"/>
              <a:t>Generation </a:t>
            </a:r>
            <a:r>
              <a:rPr lang="el-GR" altLang="el-GR"/>
              <a:t>4</a:t>
            </a:r>
            <a:r>
              <a:rPr lang="nl-BE" altLang="el-GR"/>
              <a:t>: </a:t>
            </a:r>
            <a:r>
              <a:rPr lang="en-US" altLang="el-GR"/>
              <a:t>C Programming Language</a:t>
            </a:r>
            <a:endParaRPr lang="el-GR" alt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C54B6A-E9D6-B1EB-A8D6-749471F93AA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836613"/>
            <a:ext cx="4495800" cy="5537200"/>
          </a:xfrm>
        </p:spPr>
        <p:txBody>
          <a:bodyPr/>
          <a:lstStyle/>
          <a:p>
            <a:pPr marL="268288" indent="-176213"/>
            <a:r>
              <a:rPr lang="en-US" altLang="el-GR" sz="2400"/>
              <a:t> </a:t>
            </a:r>
            <a:r>
              <a:rPr lang="el-GR" altLang="el-GR" sz="2400"/>
              <a:t>Ανάπτυξη της </a:t>
            </a:r>
            <a:r>
              <a:rPr lang="el-GR" altLang="el-GR" sz="2400">
                <a:solidFill>
                  <a:srgbClr val="A50021"/>
                </a:solidFill>
              </a:rPr>
              <a:t>γλώσσας </a:t>
            </a:r>
            <a:r>
              <a:rPr lang="en-US" altLang="el-GR" sz="2400">
                <a:solidFill>
                  <a:srgbClr val="A50021"/>
                </a:solidFill>
              </a:rPr>
              <a:t>C</a:t>
            </a:r>
            <a:r>
              <a:rPr lang="en-US" altLang="el-GR" sz="2400"/>
              <a:t> </a:t>
            </a:r>
            <a:r>
              <a:rPr lang="el-GR" altLang="el-GR" sz="2400"/>
              <a:t>από τον </a:t>
            </a:r>
            <a:r>
              <a:rPr lang="en-US" altLang="el-GR" sz="2400">
                <a:solidFill>
                  <a:srgbClr val="A50021"/>
                </a:solidFill>
              </a:rPr>
              <a:t>Dennis Ritchie </a:t>
            </a:r>
            <a:r>
              <a:rPr lang="el-GR" altLang="el-GR" sz="2400"/>
              <a:t>στα </a:t>
            </a:r>
            <a:r>
              <a:rPr lang="en-US" altLang="el-GR" sz="2400"/>
              <a:t>Bell Labs</a:t>
            </a:r>
            <a:r>
              <a:rPr lang="en-US" altLang="el-GR" sz="1200"/>
              <a:t> </a:t>
            </a:r>
            <a:endParaRPr lang="el-GR" altLang="el-GR" sz="1200"/>
          </a:p>
          <a:p>
            <a:pPr marL="466725" lvl="1" indent="-176213"/>
            <a:r>
              <a:rPr lang="el-GR" altLang="el-GR" sz="2200"/>
              <a:t>Γλώσσα υψηλού επιπέδου ανεξάρτητης της πλατφόρμας</a:t>
            </a:r>
          </a:p>
          <a:p>
            <a:pPr marL="466725" lvl="1" indent="-176213"/>
            <a:r>
              <a:rPr lang="el-GR" altLang="el-GR" sz="2200"/>
              <a:t>Υποστηρίχτηκε από πολλούς κατασκευαστές και έχει τη μεγαλύτερη απήχηση</a:t>
            </a:r>
            <a:r>
              <a:rPr lang="el-GR" altLang="el-GR" sz="1200"/>
              <a:t> </a:t>
            </a:r>
          </a:p>
          <a:p>
            <a:pPr marL="466725" lvl="1" indent="-176213"/>
            <a:r>
              <a:rPr lang="el-GR" altLang="el-GR" sz="2200"/>
              <a:t> Πάρα πολλές γλώσσες βασίστηκαν στη </a:t>
            </a:r>
            <a:r>
              <a:rPr lang="en-US" altLang="el-GR" sz="2200"/>
              <a:t>C: C++, Java, Perl, PHP, Python, Verilog …</a:t>
            </a:r>
            <a:endParaRPr lang="el-GR" altLang="el-GR" sz="2200"/>
          </a:p>
          <a:p>
            <a:pPr marL="268288" indent="-176213"/>
            <a:endParaRPr lang="el-GR" altLang="el-GR" sz="2400"/>
          </a:p>
          <a:p>
            <a:pPr marL="268288" indent="-176213"/>
            <a:r>
              <a:rPr lang="el-GR" altLang="el-GR" sz="2400"/>
              <a:t> Είναι επίσης </a:t>
            </a:r>
            <a:r>
              <a:rPr lang="el-GR" altLang="el-GR" sz="2400">
                <a:solidFill>
                  <a:srgbClr val="A50021"/>
                </a:solidFill>
              </a:rPr>
              <a:t>δημιουργός</a:t>
            </a:r>
            <a:r>
              <a:rPr lang="el-GR" altLang="el-GR" sz="2400"/>
              <a:t> του λειτουργικού συστήματος </a:t>
            </a:r>
            <a:r>
              <a:rPr lang="en-US" altLang="el-GR" sz="2400">
                <a:solidFill>
                  <a:srgbClr val="A50021"/>
                </a:solidFill>
              </a:rPr>
              <a:t>Unix</a:t>
            </a:r>
          </a:p>
          <a:p>
            <a:pPr marL="268288" indent="-176213"/>
            <a:endParaRPr lang="el-GR" altLang="el-GR" sz="2400"/>
          </a:p>
        </p:txBody>
      </p:sp>
      <p:sp>
        <p:nvSpPr>
          <p:cNvPr id="58372" name="Slide Number Placeholder 5">
            <a:extLst>
              <a:ext uri="{FF2B5EF4-FFF2-40B4-BE49-F238E27FC236}">
                <a16:creationId xmlns:a16="http://schemas.microsoft.com/office/drawing/2014/main" id="{D71683B7-9E23-45BB-77C2-CE7724BD70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63EBE02A-99D3-46EB-BCEC-8919F1329A9F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47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pic>
        <p:nvPicPr>
          <p:cNvPr id="80898" name="Picture 2" descr="http://farzanehrastegar.persiangig.com/image/dennis-ritchie%5B1%5D.jpg">
            <a:extLst>
              <a:ext uri="{FF2B5EF4-FFF2-40B4-BE49-F238E27FC236}">
                <a16:creationId xmlns:a16="http://schemas.microsoft.com/office/drawing/2014/main" id="{053E59F0-D668-F44D-B881-A315C560583A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0150" y="836613"/>
            <a:ext cx="3556000" cy="2547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0" name="Picture 4" descr="http://www.devbattles.com/en/images/upload/Dennis-Ritchie.jpg">
            <a:extLst>
              <a:ext uri="{FF2B5EF4-FFF2-40B4-BE49-F238E27FC236}">
                <a16:creationId xmlns:a16="http://schemas.microsoft.com/office/drawing/2014/main" id="{FE373CF8-A092-9F22-A7B6-9DF6606FFD3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3668713"/>
            <a:ext cx="3671888" cy="228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6">
            <a:extLst>
              <a:ext uri="{FF2B5EF4-FFF2-40B4-BE49-F238E27FC236}">
                <a16:creationId xmlns:a16="http://schemas.microsoft.com/office/drawing/2014/main" id="{E9D314F1-E705-EABA-2074-E30AA60704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el-GR"/>
              <a:t>Generation</a:t>
            </a:r>
            <a:r>
              <a:rPr lang="el-GR" altLang="el-GR"/>
              <a:t> </a:t>
            </a:r>
            <a:r>
              <a:rPr lang="en-US" altLang="el-GR"/>
              <a:t>4, </a:t>
            </a:r>
            <a:r>
              <a:rPr lang="el-GR" altLang="el-GR"/>
              <a:t>5 </a:t>
            </a:r>
            <a:r>
              <a:rPr lang="nl-BE" altLang="el-GR"/>
              <a:t>: </a:t>
            </a:r>
            <a:r>
              <a:rPr lang="en-US" altLang="el-GR"/>
              <a:t>Linux</a:t>
            </a:r>
            <a:endParaRPr lang="el-GR" altLang="el-GR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353843-F726-4CFB-1ED6-C63E8A6946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836613"/>
            <a:ext cx="4897438" cy="5249862"/>
          </a:xfrm>
        </p:spPr>
        <p:txBody>
          <a:bodyPr/>
          <a:lstStyle/>
          <a:p>
            <a:pPr marL="173038" indent="7938">
              <a:defRPr/>
            </a:pPr>
            <a:r>
              <a:rPr lang="en-US" sz="2400" dirty="0"/>
              <a:t> </a:t>
            </a:r>
            <a:r>
              <a:rPr lang="el-GR" sz="2400" dirty="0"/>
              <a:t>Το 1991 ο </a:t>
            </a:r>
            <a:r>
              <a:rPr lang="en-US" sz="2400" dirty="0">
                <a:solidFill>
                  <a:srgbClr val="A50021"/>
                </a:solidFill>
              </a:rPr>
              <a:t>Linus Torvalds</a:t>
            </a:r>
            <a:r>
              <a:rPr lang="el-GR" sz="2400" dirty="0">
                <a:solidFill>
                  <a:srgbClr val="A50021"/>
                </a:solidFill>
              </a:rPr>
              <a:t> </a:t>
            </a:r>
            <a:r>
              <a:rPr lang="el-GR" sz="2400" dirty="0"/>
              <a:t>εισήγαγε την πρώτη έκδοση του λειτουργικού συστήματος </a:t>
            </a:r>
            <a:r>
              <a:rPr lang="en-US" sz="2400" dirty="0">
                <a:solidFill>
                  <a:srgbClr val="A50021"/>
                </a:solidFill>
              </a:rPr>
              <a:t>Linux</a:t>
            </a:r>
            <a:r>
              <a:rPr lang="en-US" sz="2400" dirty="0"/>
              <a:t> </a:t>
            </a:r>
            <a:r>
              <a:rPr lang="el-GR" sz="2400" dirty="0"/>
              <a:t> </a:t>
            </a:r>
            <a:endParaRPr lang="en-US" sz="2400" dirty="0"/>
          </a:p>
          <a:p>
            <a:pPr marL="173038" indent="0">
              <a:buFont typeface="Wingdings" panose="05000000000000000000" pitchFamily="2" charset="2"/>
              <a:buNone/>
              <a:defRPr/>
            </a:pPr>
            <a:endParaRPr lang="en-US" sz="1200" dirty="0"/>
          </a:p>
          <a:p>
            <a:pPr marL="173038" indent="7938">
              <a:defRPr/>
            </a:pPr>
            <a:r>
              <a:rPr lang="en-US" sz="2400" dirty="0"/>
              <a:t> </a:t>
            </a:r>
            <a:r>
              <a:rPr lang="el-GR" sz="2400" dirty="0"/>
              <a:t>Το πρώτο λειτουργικό σύστημα ανοικτού κώδικα</a:t>
            </a:r>
          </a:p>
          <a:p>
            <a:pPr marL="371475" lvl="1" indent="7938">
              <a:defRPr/>
            </a:pPr>
            <a:r>
              <a:rPr lang="en-US" sz="2200" dirty="0"/>
              <a:t> </a:t>
            </a:r>
            <a:r>
              <a:rPr lang="el-GR" sz="2200" dirty="0"/>
              <a:t>Βασισμένο στα </a:t>
            </a:r>
            <a:r>
              <a:rPr lang="en-US" sz="2200" dirty="0"/>
              <a:t>Unix, POSIX</a:t>
            </a:r>
            <a:endParaRPr lang="el-GR" sz="2200" dirty="0"/>
          </a:p>
          <a:p>
            <a:pPr marL="173038" indent="0">
              <a:buFont typeface="Wingdings" panose="05000000000000000000" pitchFamily="2" charset="2"/>
              <a:buNone/>
              <a:defRPr/>
            </a:pPr>
            <a:r>
              <a:rPr lang="el-GR" sz="1200" dirty="0"/>
              <a:t> </a:t>
            </a:r>
            <a:endParaRPr lang="en-US" sz="1200" dirty="0"/>
          </a:p>
          <a:p>
            <a:pPr marL="173038" indent="7938">
              <a:defRPr/>
            </a:pPr>
            <a:r>
              <a:rPr lang="en-US" sz="2400" dirty="0"/>
              <a:t> </a:t>
            </a:r>
            <a:r>
              <a:rPr lang="el-GR" sz="2400" dirty="0"/>
              <a:t>Λόγω του ανοικτού κώδικα </a:t>
            </a:r>
          </a:p>
          <a:p>
            <a:pPr marL="371475" lvl="1" indent="7938">
              <a:defRPr/>
            </a:pPr>
            <a:r>
              <a:rPr lang="el-GR" sz="2200" dirty="0"/>
              <a:t>Επιτρέπει την αναβάθμιση και επέκταση από τον καθένα</a:t>
            </a:r>
          </a:p>
          <a:p>
            <a:pPr marL="371475" lvl="1" indent="7938">
              <a:defRPr/>
            </a:pPr>
            <a:r>
              <a:rPr lang="el-GR" sz="2200" dirty="0"/>
              <a:t> Δεν υπάρχουν δικαιώματα χρήσης</a:t>
            </a:r>
          </a:p>
          <a:p>
            <a:pPr marL="173038" indent="0">
              <a:buFont typeface="Wingdings" panose="05000000000000000000" pitchFamily="2" charset="2"/>
              <a:buNone/>
              <a:defRPr/>
            </a:pPr>
            <a:r>
              <a:rPr lang="el-GR" sz="1200" dirty="0"/>
              <a:t> </a:t>
            </a:r>
            <a:endParaRPr lang="en-US" sz="1200" dirty="0"/>
          </a:p>
          <a:p>
            <a:pPr marL="173038" indent="7938">
              <a:defRPr/>
            </a:pPr>
            <a:r>
              <a:rPr lang="el-GR" sz="2400" dirty="0"/>
              <a:t> </a:t>
            </a:r>
            <a:r>
              <a:rPr lang="en-US" sz="2400" dirty="0"/>
              <a:t> </a:t>
            </a:r>
            <a:r>
              <a:rPr lang="el-GR" sz="2400" dirty="0"/>
              <a:t>Εξαιρετικά ευρεία απήχηση και δημιουργία μιας νέας κουλτούρας – </a:t>
            </a:r>
            <a:r>
              <a:rPr lang="en-US" sz="2400" dirty="0">
                <a:solidFill>
                  <a:srgbClr val="990000"/>
                </a:solidFill>
              </a:rPr>
              <a:t>open-source code</a:t>
            </a:r>
            <a:r>
              <a:rPr lang="el-GR" sz="2400" dirty="0">
                <a:solidFill>
                  <a:srgbClr val="990000"/>
                </a:solidFill>
              </a:rPr>
              <a:t> </a:t>
            </a:r>
          </a:p>
        </p:txBody>
      </p:sp>
      <p:sp>
        <p:nvSpPr>
          <p:cNvPr id="59396" name="Slide Number Placeholder 5">
            <a:extLst>
              <a:ext uri="{FF2B5EF4-FFF2-40B4-BE49-F238E27FC236}">
                <a16:creationId xmlns:a16="http://schemas.microsoft.com/office/drawing/2014/main" id="{120446DC-BA21-8C2B-E300-76C778D2FD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88878998-4D0F-407C-AA8D-19E7B9A26001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48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pic>
        <p:nvPicPr>
          <p:cNvPr id="98306" name="Picture 2" descr="http://s.glbimg.com/po/tt/f/original/2011/11/17/3.jpg">
            <a:extLst>
              <a:ext uri="{FF2B5EF4-FFF2-40B4-BE49-F238E27FC236}">
                <a16:creationId xmlns:a16="http://schemas.microsoft.com/office/drawing/2014/main" id="{59F72DFF-2D21-1FAA-0EBF-7DBFCA071B5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5900" y="1938338"/>
            <a:ext cx="3524250" cy="2643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7">
            <a:extLst>
              <a:ext uri="{FF2B5EF4-FFF2-40B4-BE49-F238E27FC236}">
                <a16:creationId xmlns:a16="http://schemas.microsoft.com/office/drawing/2014/main" id="{1BFC05DF-2353-45CF-696D-15A0663CA8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el-GR"/>
              <a:t>Generation 4, 5: </a:t>
            </a:r>
            <a:r>
              <a:rPr lang="en-US" altLang="el-GR"/>
              <a:t>Microsoft</a:t>
            </a:r>
            <a:endParaRPr lang="el-GR" altLang="el-GR"/>
          </a:p>
        </p:txBody>
      </p:sp>
      <p:sp>
        <p:nvSpPr>
          <p:cNvPr id="58371" name="Text Placeholder 11">
            <a:extLst>
              <a:ext uri="{FF2B5EF4-FFF2-40B4-BE49-F238E27FC236}">
                <a16:creationId xmlns:a16="http://schemas.microsoft.com/office/drawing/2014/main" id="{F8D8711C-623D-E6CC-3D36-D7338A1B03F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39750" y="4940300"/>
            <a:ext cx="8280400" cy="1584325"/>
          </a:xfrm>
        </p:spPr>
        <p:txBody>
          <a:bodyPr/>
          <a:lstStyle/>
          <a:p>
            <a:pPr marL="342900" lvl="1" indent="-161925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Font typeface="Wingdings" panose="05000000000000000000" pitchFamily="2" charset="2"/>
              <a:buChar char="Ø"/>
            </a:pPr>
            <a:r>
              <a:rPr lang="el-GR" altLang="el-GR" sz="2400"/>
              <a:t> </a:t>
            </a:r>
            <a:r>
              <a:rPr lang="el-GR" altLang="el-GR" sz="2400">
                <a:solidFill>
                  <a:srgbClr val="000066"/>
                </a:solidFill>
              </a:rPr>
              <a:t>Το 1975 οι </a:t>
            </a:r>
            <a:r>
              <a:rPr lang="en-US" altLang="el-GR" sz="2400">
                <a:solidFill>
                  <a:srgbClr val="990000"/>
                </a:solidFill>
              </a:rPr>
              <a:t>Bill Gates </a:t>
            </a:r>
            <a:r>
              <a:rPr lang="en-US" altLang="el-GR" sz="2400">
                <a:solidFill>
                  <a:srgbClr val="000066"/>
                </a:solidFill>
              </a:rPr>
              <a:t>and </a:t>
            </a:r>
            <a:r>
              <a:rPr lang="en-US" altLang="el-GR" sz="2400">
                <a:solidFill>
                  <a:srgbClr val="990000"/>
                </a:solidFill>
              </a:rPr>
              <a:t>Paul Allen </a:t>
            </a:r>
            <a:r>
              <a:rPr lang="el-GR" altLang="el-GR" sz="2400">
                <a:solidFill>
                  <a:srgbClr val="000066"/>
                </a:solidFill>
              </a:rPr>
              <a:t>ίδρυσαν την εταιρία </a:t>
            </a:r>
            <a:r>
              <a:rPr lang="en-US" altLang="zh-TW" sz="2400">
                <a:solidFill>
                  <a:srgbClr val="990000"/>
                </a:solidFill>
                <a:ea typeface="新細明體" charset="-120"/>
              </a:rPr>
              <a:t>Microsoft Corporation</a:t>
            </a:r>
            <a:endParaRPr lang="el-GR" altLang="zh-TW" sz="2400">
              <a:solidFill>
                <a:srgbClr val="990000"/>
              </a:solidFill>
              <a:ea typeface="新細明體" charset="-120"/>
            </a:endParaRPr>
          </a:p>
          <a:p>
            <a:pPr marL="342900" lvl="1" indent="-161925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Font typeface="Wingdings" panose="05000000000000000000" pitchFamily="2" charset="2"/>
              <a:buChar char="Ø"/>
            </a:pPr>
            <a:r>
              <a:rPr lang="el-GR" altLang="el-GR" sz="2400">
                <a:solidFill>
                  <a:srgbClr val="990000"/>
                </a:solidFill>
              </a:rPr>
              <a:t> </a:t>
            </a:r>
            <a:r>
              <a:rPr lang="el-GR" altLang="el-GR" sz="2400">
                <a:solidFill>
                  <a:srgbClr val="000066"/>
                </a:solidFill>
              </a:rPr>
              <a:t>Δημιουργία των λειτουργικών συστημάτων </a:t>
            </a:r>
            <a:r>
              <a:rPr lang="en-US" altLang="el-GR" sz="2400">
                <a:solidFill>
                  <a:srgbClr val="990000"/>
                </a:solidFill>
              </a:rPr>
              <a:t>MS-DOS</a:t>
            </a:r>
            <a:r>
              <a:rPr lang="en-US" altLang="el-GR" sz="2400">
                <a:solidFill>
                  <a:srgbClr val="000066"/>
                </a:solidFill>
              </a:rPr>
              <a:t>, </a:t>
            </a:r>
            <a:r>
              <a:rPr lang="en-US" altLang="el-GR" sz="2400">
                <a:solidFill>
                  <a:srgbClr val="990000"/>
                </a:solidFill>
              </a:rPr>
              <a:t>Windows</a:t>
            </a:r>
            <a:endParaRPr lang="el-GR" altLang="el-GR" sz="2400">
              <a:solidFill>
                <a:srgbClr val="990000"/>
              </a:solidFill>
            </a:endParaRPr>
          </a:p>
        </p:txBody>
      </p:sp>
      <p:sp>
        <p:nvSpPr>
          <p:cNvPr id="60420" name="Slide Number Placeholder 3">
            <a:extLst>
              <a:ext uri="{FF2B5EF4-FFF2-40B4-BE49-F238E27FC236}">
                <a16:creationId xmlns:a16="http://schemas.microsoft.com/office/drawing/2014/main" id="{2D174D36-E7DC-978A-87C9-22790E4039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09E62A60-F7E5-4C25-AF1D-65D94D89ECA8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49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pic>
        <p:nvPicPr>
          <p:cNvPr id="58373" name="Picture 4" descr="D:\TKYin\Course\2004Fall\IntroComp\PowerPoint\1\Microsoft.early_group_photograph.102618837.jpg">
            <a:extLst>
              <a:ext uri="{FF2B5EF4-FFF2-40B4-BE49-F238E27FC236}">
                <a16:creationId xmlns:a16="http://schemas.microsoft.com/office/drawing/2014/main" id="{B0D86582-57E0-C3A2-BCC1-BB6209A7552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975" y="692150"/>
            <a:ext cx="5151438" cy="4105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4">
            <a:extLst>
              <a:ext uri="{FF2B5EF4-FFF2-40B4-BE49-F238E27FC236}">
                <a16:creationId xmlns:a16="http://schemas.microsoft.com/office/drawing/2014/main" id="{82D99510-14A6-C2B2-2D0F-F98F9C8523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9C435446-8E76-4D5E-8BBF-55240144B195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5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9219" name="AutoShape 2">
            <a:extLst>
              <a:ext uri="{FF2B5EF4-FFF2-40B4-BE49-F238E27FC236}">
                <a16:creationId xmlns:a16="http://schemas.microsoft.com/office/drawing/2014/main" id="{E3CC6BE8-3DEF-9C83-3FD9-3B98E2DB9E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115888"/>
            <a:ext cx="8208962" cy="504825"/>
          </a:xfrm>
        </p:spPr>
        <p:txBody>
          <a:bodyPr/>
          <a:lstStyle/>
          <a:p>
            <a:pPr eaLnBrk="1" hangingPunct="1"/>
            <a:r>
              <a:rPr lang="en-US" altLang="el-GR"/>
              <a:t>Generation</a:t>
            </a:r>
            <a:r>
              <a:rPr lang="el-GR" altLang="el-GR"/>
              <a:t> </a:t>
            </a:r>
            <a:r>
              <a:rPr lang="nl-BE" altLang="el-GR"/>
              <a:t>-</a:t>
            </a:r>
            <a:r>
              <a:rPr lang="el-GR" altLang="el-GR"/>
              <a:t>0</a:t>
            </a:r>
            <a:r>
              <a:rPr lang="nl-BE" altLang="el-GR"/>
              <a:t>: </a:t>
            </a:r>
            <a:r>
              <a:rPr lang="el-GR" altLang="el-GR"/>
              <a:t>Αλγόριθμος</a:t>
            </a:r>
            <a:endParaRPr lang="en-US" altLang="el-GR"/>
          </a:p>
        </p:txBody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9CFB4D48-C72A-3FD1-7BB6-1E5F3F20A3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211959" y="836612"/>
            <a:ext cx="4752529" cy="5616723"/>
          </a:xfrm>
        </p:spPr>
        <p:txBody>
          <a:bodyPr/>
          <a:lstStyle/>
          <a:p>
            <a:pPr marL="0" indent="180975" eaLnBrk="1" hangingPunct="1"/>
            <a:endParaRPr lang="el-GR" altLang="el-GR" sz="2400" dirty="0"/>
          </a:p>
          <a:p>
            <a:pPr marL="0" indent="180975" eaLnBrk="1" hangingPunct="1"/>
            <a:r>
              <a:rPr lang="el-GR" altLang="el-GR" sz="2400" dirty="0"/>
              <a:t> Το 12</a:t>
            </a:r>
            <a:r>
              <a:rPr lang="el-GR" altLang="el-GR" sz="2400" baseline="30000" dirty="0"/>
              <a:t>ο</a:t>
            </a:r>
            <a:r>
              <a:rPr lang="el-GR" altLang="el-GR" sz="2400" dirty="0"/>
              <a:t> αιώνα ο </a:t>
            </a:r>
            <a:r>
              <a:rPr lang="en-US" altLang="el-GR" sz="2400" dirty="0">
                <a:solidFill>
                  <a:srgbClr val="990000"/>
                </a:solidFill>
              </a:rPr>
              <a:t>Muhammad ibn Musa </a:t>
            </a:r>
            <a:r>
              <a:rPr lang="en-US" altLang="el-GR" sz="2400" dirty="0" err="1">
                <a:solidFill>
                  <a:srgbClr val="990000"/>
                </a:solidFill>
              </a:rPr>
              <a:t>Al'Khowarizmi</a:t>
            </a:r>
            <a:r>
              <a:rPr lang="en-US" altLang="el-GR" sz="2400" dirty="0">
                <a:solidFill>
                  <a:srgbClr val="990000"/>
                </a:solidFill>
              </a:rPr>
              <a:t> </a:t>
            </a:r>
            <a:r>
              <a:rPr lang="el-GR" altLang="el-GR" sz="2400" dirty="0"/>
              <a:t>εισήγαγε την έννοια του </a:t>
            </a:r>
            <a:r>
              <a:rPr lang="el-GR" altLang="el-GR" sz="2400" dirty="0">
                <a:solidFill>
                  <a:srgbClr val="A50021"/>
                </a:solidFill>
              </a:rPr>
              <a:t>αλγορίθμου</a:t>
            </a:r>
          </a:p>
          <a:p>
            <a:pPr marL="0" indent="180975" eaLnBrk="1" hangingPunct="1"/>
            <a:endParaRPr lang="el-GR" altLang="el-GR" sz="2400" dirty="0">
              <a:solidFill>
                <a:srgbClr val="A50021"/>
              </a:solidFill>
            </a:endParaRPr>
          </a:p>
          <a:p>
            <a:pPr marL="0" indent="180975" algn="l" eaLnBrk="1" hangingPunct="1"/>
            <a:r>
              <a:rPr lang="el-GR" altLang="el-GR" sz="2400" dirty="0">
                <a:solidFill>
                  <a:srgbClr val="A50021"/>
                </a:solidFill>
              </a:rPr>
              <a:t> Αλγόριθμος</a:t>
            </a:r>
            <a:r>
              <a:rPr lang="el-GR" altLang="el-GR" sz="2400" dirty="0"/>
              <a:t>: Συστηματική διαδικασία</a:t>
            </a:r>
            <a:r>
              <a:rPr lang="en-US" altLang="el-GR" sz="2400" dirty="0"/>
              <a:t> </a:t>
            </a:r>
            <a:r>
              <a:rPr lang="el-GR" altLang="el-GR" sz="2400" dirty="0"/>
              <a:t>επίλυσης προβλημάτων 	</a:t>
            </a:r>
          </a:p>
          <a:p>
            <a:pPr lvl="1" indent="-342900" algn="l" eaLnBrk="1" hangingPunct="1"/>
            <a:r>
              <a:rPr lang="el-GR" altLang="el-GR" sz="2200" dirty="0"/>
              <a:t>Εφαρμογή βημάτων με προκαθορισμένη σειρά (συνήθως επαναληπτική)</a:t>
            </a:r>
          </a:p>
          <a:p>
            <a:pPr lvl="1" indent="-342900" algn="l" eaLnBrk="1" hangingPunct="1"/>
            <a:r>
              <a:rPr lang="el-GR" altLang="el-GR" sz="2200" dirty="0">
                <a:solidFill>
                  <a:srgbClr val="C00000"/>
                </a:solidFill>
              </a:rPr>
              <a:t>Υλοποίηση υπολογισμών σε υλικό και λογισμικό</a:t>
            </a:r>
          </a:p>
        </p:txBody>
      </p:sp>
      <p:pic>
        <p:nvPicPr>
          <p:cNvPr id="7173" name="Picture 4" descr="early 2 inventor algorithm">
            <a:extLst>
              <a:ext uri="{FF2B5EF4-FFF2-40B4-BE49-F238E27FC236}">
                <a16:creationId xmlns:a16="http://schemas.microsoft.com/office/drawing/2014/main" id="{B5435D4E-3029-B79F-506A-78522FDD3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65175"/>
            <a:ext cx="3756025" cy="541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>
            <a:extLst>
              <a:ext uri="{FF2B5EF4-FFF2-40B4-BE49-F238E27FC236}">
                <a16:creationId xmlns:a16="http://schemas.microsoft.com/office/drawing/2014/main" id="{5596EBF5-C5F7-FE9C-0D79-8D60ADFA3B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el-GR"/>
              <a:t>Generation 4, 5: </a:t>
            </a:r>
            <a:r>
              <a:rPr lang="en-US" altLang="el-GR"/>
              <a:t>Apple </a:t>
            </a:r>
            <a:endParaRPr lang="el-GR" alt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AACCCB-8B7D-905D-CE84-7403A9A54F5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31800" y="4238625"/>
            <a:ext cx="4572000" cy="2130425"/>
          </a:xfrm>
        </p:spPr>
        <p:txBody>
          <a:bodyPr/>
          <a:lstStyle/>
          <a:p>
            <a:r>
              <a:rPr lang="en-US" altLang="el-GR" sz="2400"/>
              <a:t> </a:t>
            </a:r>
            <a:r>
              <a:rPr lang="el-GR" altLang="el-GR" sz="2400"/>
              <a:t>Το 1976 οι </a:t>
            </a:r>
            <a:r>
              <a:rPr lang="en-US" altLang="zh-TW" sz="2400">
                <a:solidFill>
                  <a:srgbClr val="990000"/>
                </a:solidFill>
                <a:ea typeface="新細明體" charset="-120"/>
              </a:rPr>
              <a:t>Steve Jobs </a:t>
            </a:r>
            <a:r>
              <a:rPr lang="en-US" altLang="zh-TW" sz="2400">
                <a:ea typeface="新細明體" charset="-120"/>
              </a:rPr>
              <a:t>and </a:t>
            </a:r>
            <a:r>
              <a:rPr lang="en-US" altLang="zh-TW" sz="2400">
                <a:solidFill>
                  <a:srgbClr val="990000"/>
                </a:solidFill>
                <a:ea typeface="新細明體" charset="-120"/>
              </a:rPr>
              <a:t>Steve Wozniak</a:t>
            </a:r>
            <a:r>
              <a:rPr lang="el-GR" altLang="zh-TW" sz="2400">
                <a:solidFill>
                  <a:srgbClr val="990000"/>
                </a:solidFill>
              </a:rPr>
              <a:t> </a:t>
            </a:r>
            <a:r>
              <a:rPr lang="el-GR" altLang="zh-TW" sz="2400"/>
              <a:t>ίδρυσαν την εταιρεία </a:t>
            </a:r>
            <a:r>
              <a:rPr lang="en-US" altLang="zh-TW" sz="2400">
                <a:solidFill>
                  <a:srgbClr val="990000"/>
                </a:solidFill>
                <a:ea typeface="新細明體" charset="-120"/>
              </a:rPr>
              <a:t>Apple Computer Company</a:t>
            </a:r>
          </a:p>
          <a:p>
            <a:pPr lvl="1"/>
            <a:r>
              <a:rPr lang="en-US" altLang="el-GR" sz="2200">
                <a:ea typeface="新細明體" charset="-120"/>
              </a:rPr>
              <a:t>Macinstosh, ipod, iphone, ipad, itune</a:t>
            </a:r>
            <a:endParaRPr lang="el-GR" altLang="el-GR" sz="2200"/>
          </a:p>
        </p:txBody>
      </p:sp>
      <p:sp>
        <p:nvSpPr>
          <p:cNvPr id="61444" name="Slide Number Placeholder 4">
            <a:extLst>
              <a:ext uri="{FF2B5EF4-FFF2-40B4-BE49-F238E27FC236}">
                <a16:creationId xmlns:a16="http://schemas.microsoft.com/office/drawing/2014/main" id="{7F428570-99A4-CA22-0845-D950C372D4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2ABC3B53-976C-4A26-ACC5-496A81AF6251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50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4" descr="D:\TKYin\Course\2004Fall\IntroComp\PowerPoint\1\AppleI.jpg">
            <a:extLst>
              <a:ext uri="{FF2B5EF4-FFF2-40B4-BE49-F238E27FC236}">
                <a16:creationId xmlns:a16="http://schemas.microsoft.com/office/drawing/2014/main" id="{26E3411B-E8CA-3C85-7461-5200C9C4C59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725" y="3368675"/>
            <a:ext cx="3595688" cy="2398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D8635C-A07F-30B6-662D-9BFE7713B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75" y="1076325"/>
            <a:ext cx="3779838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2" name="Picture 8" descr="Î£ÏÎµÏÎ¹ÎºÎ® ÎµÎ¹ÎºÏÎ½Î±">
            <a:extLst>
              <a:ext uri="{FF2B5EF4-FFF2-40B4-BE49-F238E27FC236}">
                <a16:creationId xmlns:a16="http://schemas.microsoft.com/office/drawing/2014/main" id="{9AA3889B-7F05-E112-D87C-B72EC2BC3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869950"/>
            <a:ext cx="45720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3BA88753-34C5-7B54-3937-9B97157D6D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el-GR"/>
              <a:t>Generation 4, 5: </a:t>
            </a:r>
            <a:r>
              <a:rPr lang="en-US" altLang="el-GR"/>
              <a:t>COMODORE-64, MACINTOSH, AMIGA</a:t>
            </a:r>
            <a:endParaRPr lang="el-GR" altLang="el-GR"/>
          </a:p>
        </p:txBody>
      </p:sp>
      <p:sp>
        <p:nvSpPr>
          <p:cNvPr id="62467" name="Slide Number Placeholder 2">
            <a:extLst>
              <a:ext uri="{FF2B5EF4-FFF2-40B4-BE49-F238E27FC236}">
                <a16:creationId xmlns:a16="http://schemas.microsoft.com/office/drawing/2014/main" id="{79DE442C-5F9E-7032-F023-050BC48DE8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88E7A6C2-85DF-45DA-9C16-F869235CF876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51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pic>
        <p:nvPicPr>
          <p:cNvPr id="62468" name="Picture 3">
            <a:extLst>
              <a:ext uri="{FF2B5EF4-FFF2-40B4-BE49-F238E27FC236}">
                <a16:creationId xmlns:a16="http://schemas.microsoft.com/office/drawing/2014/main" id="{7DD7341C-9542-3FEB-D394-4855248E8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65188"/>
            <a:ext cx="3881438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3">
            <a:extLst>
              <a:ext uri="{FF2B5EF4-FFF2-40B4-BE49-F238E27FC236}">
                <a16:creationId xmlns:a16="http://schemas.microsoft.com/office/drawing/2014/main" id="{E969D9C2-FA5A-F2B6-0170-93F30630C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828675"/>
            <a:ext cx="3173413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3">
            <a:extLst>
              <a:ext uri="{FF2B5EF4-FFF2-40B4-BE49-F238E27FC236}">
                <a16:creationId xmlns:a16="http://schemas.microsoft.com/office/drawing/2014/main" id="{770C761D-13E9-96F9-8219-D42669D32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603625"/>
            <a:ext cx="34417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4">
            <a:extLst>
              <a:ext uri="{FF2B5EF4-FFF2-40B4-BE49-F238E27FC236}">
                <a16:creationId xmlns:a16="http://schemas.microsoft.com/office/drawing/2014/main" id="{A3D994BB-0235-D538-FCD5-325D428306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1858362A-3C84-4B5E-865A-2FAFA2DA61D3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52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63491" name="AutoShape 2">
            <a:extLst>
              <a:ext uri="{FF2B5EF4-FFF2-40B4-BE49-F238E27FC236}">
                <a16:creationId xmlns:a16="http://schemas.microsoft.com/office/drawing/2014/main" id="{9D09CC97-04DC-1253-11D7-63A492968B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el-GR"/>
              <a:t>Generation 4, 5: </a:t>
            </a:r>
            <a:r>
              <a:rPr lang="en-US" altLang="el-GR"/>
              <a:t>Multi-Core Systems</a:t>
            </a:r>
            <a:endParaRPr lang="el-GR" altLang="el-GR"/>
          </a:p>
        </p:txBody>
      </p:sp>
      <p:graphicFrame>
        <p:nvGraphicFramePr>
          <p:cNvPr id="63492" name="Object 11">
            <a:extLst>
              <a:ext uri="{FF2B5EF4-FFF2-40B4-BE49-F238E27FC236}">
                <a16:creationId xmlns:a16="http://schemas.microsoft.com/office/drawing/2014/main" id="{F1829F81-6A07-0FD3-91C1-643AB7ED286D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1187450" y="549275"/>
          <a:ext cx="7129463" cy="585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6688629" imgH="9077350" progId="Visio.Drawing.11">
                  <p:embed/>
                </p:oleObj>
              </mc:Choice>
              <mc:Fallback>
                <p:oleObj name="Visio" r:id="rId2" imgW="6688629" imgH="9077350" progId="Visio.Drawing.11">
                  <p:embed/>
                  <p:pic>
                    <p:nvPicPr>
                      <p:cNvPr id="0" name="Object 1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549275"/>
                        <a:ext cx="7129463" cy="5856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>
            <a:extLst>
              <a:ext uri="{FF2B5EF4-FFF2-40B4-BE49-F238E27FC236}">
                <a16:creationId xmlns:a16="http://schemas.microsoft.com/office/drawing/2014/main" id="{760AB290-0A42-E186-1EF8-A410BC0B18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el-GR"/>
              <a:t>Generation 4, 5 : </a:t>
            </a:r>
            <a:r>
              <a:rPr lang="en-US" altLang="el-GR"/>
              <a:t>Multi-Core Systems</a:t>
            </a:r>
            <a:endParaRPr lang="el-GR" altLang="el-GR"/>
          </a:p>
        </p:txBody>
      </p:sp>
      <p:sp>
        <p:nvSpPr>
          <p:cNvPr id="64515" name="Slide Number Placeholder 3">
            <a:extLst>
              <a:ext uri="{FF2B5EF4-FFF2-40B4-BE49-F238E27FC236}">
                <a16:creationId xmlns:a16="http://schemas.microsoft.com/office/drawing/2014/main" id="{778D41E3-8511-DBCB-999B-9DA998B8C8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1224AED3-77AC-4903-85CB-F98168B7A018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53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pic>
        <p:nvPicPr>
          <p:cNvPr id="64516" name="Picture 4" descr="http://images.anandtech.com/reviews/cpu/intel/nehalem/review/Nehalem_Die_callout.jpg">
            <a:extLst>
              <a:ext uri="{FF2B5EF4-FFF2-40B4-BE49-F238E27FC236}">
                <a16:creationId xmlns:a16="http://schemas.microsoft.com/office/drawing/2014/main" id="{828B2081-F83D-B036-5549-577821922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620713"/>
            <a:ext cx="4016375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6" descr="http://techreport.com/r.x/core-i7-3960x/dieshot.jpg">
            <a:extLst>
              <a:ext uri="{FF2B5EF4-FFF2-40B4-BE49-F238E27FC236}">
                <a16:creationId xmlns:a16="http://schemas.microsoft.com/office/drawing/2014/main" id="{FF11C69E-8E81-AB41-BEE7-C9874AFF6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692150"/>
            <a:ext cx="3529013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8" descr="Processor Die">
            <a:extLst>
              <a:ext uri="{FF2B5EF4-FFF2-40B4-BE49-F238E27FC236}">
                <a16:creationId xmlns:a16="http://schemas.microsoft.com/office/drawing/2014/main" id="{85BEE124-D5BC-FE91-E195-85B5CD5F6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933825"/>
            <a:ext cx="4643437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8">
            <a:extLst>
              <a:ext uri="{FF2B5EF4-FFF2-40B4-BE49-F238E27FC236}">
                <a16:creationId xmlns:a16="http://schemas.microsoft.com/office/drawing/2014/main" id="{6292DC33-75B3-2F81-68D4-BFCBEB6675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Ραγδαία Εξέλιξη και Εξάπλωση</a:t>
            </a:r>
          </a:p>
        </p:txBody>
      </p:sp>
      <p:sp>
        <p:nvSpPr>
          <p:cNvPr id="68611" name="Slide Number Placeholder 5">
            <a:extLst>
              <a:ext uri="{FF2B5EF4-FFF2-40B4-BE49-F238E27FC236}">
                <a16:creationId xmlns:a16="http://schemas.microsoft.com/office/drawing/2014/main" id="{EC535477-0344-27BB-AC89-7BB173DB78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C2D64E9E-42A5-415A-9314-9566406D36E3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54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pic>
        <p:nvPicPr>
          <p:cNvPr id="68612" name="Picture 4" descr="D:\TKYin\Course\2004Fall\IntroComp\PowerPoint\1\Desktop.jpg">
            <a:extLst>
              <a:ext uri="{FF2B5EF4-FFF2-40B4-BE49-F238E27FC236}">
                <a16:creationId xmlns:a16="http://schemas.microsoft.com/office/drawing/2014/main" id="{BCEA9695-773B-C794-5EC6-DC9526171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836613"/>
            <a:ext cx="2930525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4" descr="D:\TKYin\Course\2004Fall\IntroComp\PowerPoint\1\NotebookPC.jpg">
            <a:extLst>
              <a:ext uri="{FF2B5EF4-FFF2-40B4-BE49-F238E27FC236}">
                <a16:creationId xmlns:a16="http://schemas.microsoft.com/office/drawing/2014/main" id="{838D04C5-FB75-540B-376B-89A03CD9C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913" y="684213"/>
            <a:ext cx="3409950" cy="25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4" descr="D:\TKYin\Course\2004Fall\IntroComp\PowerPoint\1\TabletPC.jpg">
            <a:extLst>
              <a:ext uri="{FF2B5EF4-FFF2-40B4-BE49-F238E27FC236}">
                <a16:creationId xmlns:a16="http://schemas.microsoft.com/office/drawing/2014/main" id="{4DA66513-D511-90B9-6AB7-A36E8AA70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3438525"/>
            <a:ext cx="3522662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4" descr="D:\TKYin\Course\2004Fall\IntroComp\PowerPoint\1\WearablePC.jpg">
            <a:extLst>
              <a:ext uri="{FF2B5EF4-FFF2-40B4-BE49-F238E27FC236}">
                <a16:creationId xmlns:a16="http://schemas.microsoft.com/office/drawing/2014/main" id="{07F16613-E8AC-F34D-D015-E9523C896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3441700"/>
            <a:ext cx="22034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6" name="Picture 4" descr="D:\TKYin\Course\2004Fall\IntroComp\PowerPoint\1\HandheldComputer.jpg">
            <a:extLst>
              <a:ext uri="{FF2B5EF4-FFF2-40B4-BE49-F238E27FC236}">
                <a16:creationId xmlns:a16="http://schemas.microsoft.com/office/drawing/2014/main" id="{CCEDB82D-9358-AD52-0060-C9A536A9B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666750"/>
            <a:ext cx="2616200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07045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AutoShape 2">
            <a:extLst>
              <a:ext uri="{FF2B5EF4-FFF2-40B4-BE49-F238E27FC236}">
                <a16:creationId xmlns:a16="http://schemas.microsoft.com/office/drawing/2014/main" id="{A3C01806-16D6-8501-442F-5C329C33A4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600" dirty="0"/>
              <a:t>Ενσωματωμένα / </a:t>
            </a:r>
            <a:r>
              <a:rPr lang="el-GR" altLang="el-GR" sz="2600" dirty="0" err="1"/>
              <a:t>Κυβερνοφυσικά</a:t>
            </a:r>
            <a:r>
              <a:rPr lang="el-GR" altLang="el-GR" sz="2600" dirty="0"/>
              <a:t> συστήματα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D56B67-4524-5071-80E4-A172DC4C1CE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539750" y="3579724"/>
            <a:ext cx="8472152" cy="2789326"/>
          </a:xfrm>
        </p:spPr>
        <p:txBody>
          <a:bodyPr/>
          <a:lstStyle/>
          <a:p>
            <a:pPr marL="179388" indent="-179388"/>
            <a:r>
              <a:rPr lang="en-GB" dirty="0"/>
              <a:t> </a:t>
            </a:r>
            <a:r>
              <a:rPr lang="el-GR" dirty="0"/>
              <a:t>Κυκλώματα που παρέχουν υπηρεσίες σε ένα μεγαλύτερο σύστημα</a:t>
            </a:r>
          </a:p>
          <a:p>
            <a:pPr marL="179388" indent="-179388"/>
            <a:r>
              <a:rPr lang="el-GR" dirty="0"/>
              <a:t> Ειδικού σκοπού κυκλώματα για συγκεκριμένη κατηγορία εφαρμογών (βίντεο, ήχος, έλεγχος, …)</a:t>
            </a:r>
          </a:p>
          <a:p>
            <a:pPr marL="179388" indent="-179388"/>
            <a:r>
              <a:rPr lang="el-GR" dirty="0"/>
              <a:t> Απαιτήσεις</a:t>
            </a:r>
          </a:p>
          <a:p>
            <a:pPr marL="377826" lvl="1" indent="-179388"/>
            <a:r>
              <a:rPr lang="el-GR" b="1" dirty="0"/>
              <a:t>Μικρή μνήμη</a:t>
            </a:r>
          </a:p>
          <a:p>
            <a:pPr marL="377826" lvl="1" indent="-179388"/>
            <a:r>
              <a:rPr lang="el-GR" b="1" dirty="0"/>
              <a:t>Μικρή κατανάλωση (φορητές συσκευές)</a:t>
            </a:r>
          </a:p>
          <a:p>
            <a:pPr marL="377826" lvl="1" indent="-179388"/>
            <a:r>
              <a:rPr lang="el-GR" b="1" dirty="0"/>
              <a:t>Υψηλή ταχύτητα επεξεργασίας σε πραγματικό χρόνο </a:t>
            </a:r>
            <a:r>
              <a:rPr lang="en-GB" b="1" dirty="0"/>
              <a:t>(real-time processing)</a:t>
            </a:r>
            <a:endParaRPr lang="en-US" b="1" dirty="0"/>
          </a:p>
        </p:txBody>
      </p:sp>
      <p:graphicFrame>
        <p:nvGraphicFramePr>
          <p:cNvPr id="69636" name="Object 4">
            <a:extLst>
              <a:ext uri="{FF2B5EF4-FFF2-40B4-BE49-F238E27FC236}">
                <a16:creationId xmlns:a16="http://schemas.microsoft.com/office/drawing/2014/main" id="{3DC683AF-04D7-5F21-2742-1B0F0D1F9351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684213" y="861616"/>
          <a:ext cx="4433391" cy="2718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5391270" imgH="3305300" progId="Visio.Drawing.11">
                  <p:embed/>
                </p:oleObj>
              </mc:Choice>
              <mc:Fallback>
                <p:oleObj name="Visio" r:id="rId2" imgW="5391270" imgH="3305300" progId="Visio.Drawing.11">
                  <p:embed/>
                  <p:pic>
                    <p:nvPicPr>
                      <p:cNvPr id="69636" name="Object 4">
                        <a:extLst>
                          <a:ext uri="{FF2B5EF4-FFF2-40B4-BE49-F238E27FC236}">
                            <a16:creationId xmlns:a16="http://schemas.microsoft.com/office/drawing/2014/main" id="{3DC683AF-04D7-5F21-2742-1B0F0D1F935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861616"/>
                        <a:ext cx="4433391" cy="27181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37" name="Object 5">
            <a:extLst>
              <a:ext uri="{FF2B5EF4-FFF2-40B4-BE49-F238E27FC236}">
                <a16:creationId xmlns:a16="http://schemas.microsoft.com/office/drawing/2014/main" id="{4C01B25A-A742-4A35-6467-698BB45D1F34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5508104" y="861616"/>
          <a:ext cx="3503798" cy="2363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4" imgW="5181633" imgH="3495690" progId="Visio.Drawing.11">
                  <p:embed/>
                </p:oleObj>
              </mc:Choice>
              <mc:Fallback>
                <p:oleObj name="Visio" r:id="rId4" imgW="5181633" imgH="3495690" progId="Visio.Drawing.11">
                  <p:embed/>
                  <p:pic>
                    <p:nvPicPr>
                      <p:cNvPr id="69637" name="Object 5">
                        <a:extLst>
                          <a:ext uri="{FF2B5EF4-FFF2-40B4-BE49-F238E27FC236}">
                            <a16:creationId xmlns:a16="http://schemas.microsoft.com/office/drawing/2014/main" id="{4C01B25A-A742-4A35-6467-698BB45D1F3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104" y="861616"/>
                        <a:ext cx="3503798" cy="23633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34" name="Slide Number Placeholder 5">
            <a:extLst>
              <a:ext uri="{FF2B5EF4-FFF2-40B4-BE49-F238E27FC236}">
                <a16:creationId xmlns:a16="http://schemas.microsoft.com/office/drawing/2014/main" id="{450FFB13-463F-7CB2-EF5E-231C1D71A7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7434FF0E-A609-4371-A5DB-B1C9E520F892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55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41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>
            <a:extLst>
              <a:ext uri="{FF2B5EF4-FFF2-40B4-BE49-F238E27FC236}">
                <a16:creationId xmlns:a16="http://schemas.microsoft.com/office/drawing/2014/main" id="{6E7048C3-0D7D-A4B0-2FC7-D14148CFC2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AI Cores – NVIDIA VOLTA GV100 (2017)</a:t>
            </a:r>
            <a:endParaRPr lang="en-US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1FEAFA-2C70-5E88-FD3C-23082DEB69F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3573463"/>
            <a:ext cx="8353425" cy="2513012"/>
          </a:xfrm>
        </p:spPr>
        <p:txBody>
          <a:bodyPr/>
          <a:lstStyle/>
          <a:p>
            <a:r>
              <a:rPr lang="en-US" altLang="en-US"/>
              <a:t> 5376 CUDA cores</a:t>
            </a:r>
          </a:p>
          <a:p>
            <a:r>
              <a:rPr lang="en-US" altLang="en-US"/>
              <a:t>15 TFLOPS FP32</a:t>
            </a:r>
          </a:p>
          <a:p>
            <a:r>
              <a:rPr lang="nl-NL" altLang="en-US"/>
              <a:t> 16GB HBM2 – 900 GB/s</a:t>
            </a:r>
          </a:p>
          <a:p>
            <a:r>
              <a:rPr lang="en-US" altLang="en-US"/>
              <a:t> 50 GFLOPS/W (FP32)</a:t>
            </a:r>
          </a:p>
          <a:p>
            <a:r>
              <a:rPr lang="en-US" altLang="en-US"/>
              <a:t> 12nm process</a:t>
            </a:r>
          </a:p>
          <a:p>
            <a:r>
              <a:rPr lang="en-US" altLang="en-US"/>
              <a:t> 300GB/s NV Link2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876928B-5659-AD83-C802-D1E7872D7ACF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5513" y="803275"/>
            <a:ext cx="4064000" cy="2311400"/>
          </a:xfrm>
        </p:spPr>
      </p:pic>
      <p:sp>
        <p:nvSpPr>
          <p:cNvPr id="65541" name="Slide Number Placeholder 5">
            <a:extLst>
              <a:ext uri="{FF2B5EF4-FFF2-40B4-BE49-F238E27FC236}">
                <a16:creationId xmlns:a16="http://schemas.microsoft.com/office/drawing/2014/main" id="{FB2CAD03-D9C0-8023-747B-DACB0BA02A6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2C3F4174-F218-4F0A-99B6-E4DC1603D4E0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56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B6F5346-4DE4-823A-DD4F-C7AE0A71F302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000" y="828675"/>
            <a:ext cx="4064000" cy="2286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7">
            <a:extLst>
              <a:ext uri="{FF2B5EF4-FFF2-40B4-BE49-F238E27FC236}">
                <a16:creationId xmlns:a16="http://schemas.microsoft.com/office/drawing/2014/main" id="{0FE32008-2CE9-487B-127A-B8ACEC3B88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Google TPU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3536E2-E683-79DA-6974-3C32060EB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850" y="908720"/>
            <a:ext cx="2771800" cy="1977029"/>
          </a:xfrm>
          <a:prstGeom prst="rect">
            <a:avLst/>
          </a:prstGeom>
        </p:spPr>
      </p:pic>
      <p:pic>
        <p:nvPicPr>
          <p:cNvPr id="66565" name="Content Placeholder 10">
            <a:extLst>
              <a:ext uri="{FF2B5EF4-FFF2-40B4-BE49-F238E27FC236}">
                <a16:creationId xmlns:a16="http://schemas.microsoft.com/office/drawing/2014/main" id="{E3D57FC7-74C5-5664-E1AF-C31556BC1DA5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52" y="3022055"/>
            <a:ext cx="7473083" cy="3340317"/>
          </a:xfrm>
        </p:spPr>
      </p:pic>
      <p:pic>
        <p:nvPicPr>
          <p:cNvPr id="66563" name="Content Placeholder 11">
            <a:extLst>
              <a:ext uri="{FF2B5EF4-FFF2-40B4-BE49-F238E27FC236}">
                <a16:creationId xmlns:a16="http://schemas.microsoft.com/office/drawing/2014/main" id="{2EA9C62F-995D-91CF-580B-7B5A108505C7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166" y="908720"/>
            <a:ext cx="4064000" cy="1977028"/>
          </a:xfrm>
        </p:spPr>
      </p:pic>
      <p:sp>
        <p:nvSpPr>
          <p:cNvPr id="66564" name="Slide Number Placeholder 4">
            <a:extLst>
              <a:ext uri="{FF2B5EF4-FFF2-40B4-BE49-F238E27FC236}">
                <a16:creationId xmlns:a16="http://schemas.microsoft.com/office/drawing/2014/main" id="{AA8D4008-7461-F036-BF8F-F1932C3D812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40CF7EF-64DF-47D7-AEB6-E3823D24E272}" type="slidenum">
              <a:rPr lang="el-GR" altLang="el-GR" sz="1600" smtClean="0">
                <a:solidFill>
                  <a:srgbClr val="A50021"/>
                </a:solidFill>
              </a:rPr>
              <a:pPr/>
              <a:t>57</a:t>
            </a:fld>
            <a:endParaRPr lang="el-GR" altLang="el-GR" sz="160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05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>
            <a:extLst>
              <a:ext uri="{FF2B5EF4-FFF2-40B4-BE49-F238E27FC236}">
                <a16:creationId xmlns:a16="http://schemas.microsoft.com/office/drawing/2014/main" id="{B315BBA2-5F6F-505F-F566-D065D8C594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AI Cores – </a:t>
            </a:r>
            <a:r>
              <a:rPr lang="en-GB" altLang="en-US" dirty="0" err="1"/>
              <a:t>Cerebras</a:t>
            </a:r>
            <a:r>
              <a:rPr lang="en-GB" altLang="en-US" dirty="0"/>
              <a:t> WSE (2019)</a:t>
            </a:r>
            <a:endParaRPr lang="en-US" alt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A6CDA7D-90E5-C74E-E9E8-2F5557C1D5A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1840" y="926820"/>
            <a:ext cx="3961904" cy="2256003"/>
          </a:xfr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4F9CBEF-AFB9-9A0B-7E5C-D41309746AB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60900" y="836712"/>
            <a:ext cx="3632275" cy="2708598"/>
          </a:xfrm>
        </p:spPr>
      </p:pic>
      <p:sp>
        <p:nvSpPr>
          <p:cNvPr id="67589" name="Slide Number Placeholder 4">
            <a:extLst>
              <a:ext uri="{FF2B5EF4-FFF2-40B4-BE49-F238E27FC236}">
                <a16:creationId xmlns:a16="http://schemas.microsoft.com/office/drawing/2014/main" id="{05AC2B49-8A8C-8D1D-264C-8390F0911BA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DB99D434-9036-45EC-86B8-A8A744129ECE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58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B68C83-2C78-F82B-5A66-E4EB6BE37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51" y="3626246"/>
            <a:ext cx="7798685" cy="2708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72E3A-C42E-5D17-BB19-89BAFD468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AI Cores – </a:t>
            </a:r>
            <a:r>
              <a:rPr lang="en-GB" altLang="en-US" dirty="0" err="1"/>
              <a:t>Cerebras</a:t>
            </a:r>
            <a:r>
              <a:rPr lang="en-GB" altLang="en-US" dirty="0"/>
              <a:t> WSE-2 (2021)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8472A8-FC4A-C41B-CC5C-3A1E95D1E2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6773442-6099-4E9B-994D-868FD554202C}" type="slidenum">
              <a:rPr lang="el-GR" altLang="el-GR" smtClean="0"/>
              <a:pPr>
                <a:defRPr/>
              </a:pPr>
              <a:t>59</a:t>
            </a:fld>
            <a:endParaRPr lang="el-GR" altLang="el-GR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F50150C2-0858-E939-2205-99D22117D98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2681" y="1340768"/>
            <a:ext cx="8398638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7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5">
            <a:extLst>
              <a:ext uri="{FF2B5EF4-FFF2-40B4-BE49-F238E27FC236}">
                <a16:creationId xmlns:a16="http://schemas.microsoft.com/office/drawing/2014/main" id="{114B0FA4-F481-3930-242F-5277EE0396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826D4728-3516-4D25-BC2C-B2E9E5E8ADBA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6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10243" name="AutoShape 2">
            <a:extLst>
              <a:ext uri="{FF2B5EF4-FFF2-40B4-BE49-F238E27FC236}">
                <a16:creationId xmlns:a16="http://schemas.microsoft.com/office/drawing/2014/main" id="{21142C97-350E-C764-6C58-57DFBA461D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l-GR"/>
              <a:t>Generation</a:t>
            </a:r>
            <a:r>
              <a:rPr lang="nl-BE" altLang="el-GR"/>
              <a:t>-</a:t>
            </a:r>
            <a:r>
              <a:rPr lang="el-GR" altLang="el-GR"/>
              <a:t>0</a:t>
            </a:r>
            <a:r>
              <a:rPr lang="en-US" altLang="el-GR"/>
              <a:t> </a:t>
            </a:r>
            <a:r>
              <a:rPr lang="nl-BE" altLang="el-GR"/>
              <a:t>: </a:t>
            </a:r>
            <a:r>
              <a:rPr lang="el-GR" altLang="el-GR"/>
              <a:t>Οι πρώτες μέρες </a:t>
            </a:r>
            <a:r>
              <a:rPr lang="nl-BE" altLang="el-GR"/>
              <a:t>(…-1642)</a:t>
            </a:r>
            <a:endParaRPr lang="en-US" altLang="el-GR"/>
          </a:p>
        </p:txBody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C7AABA4F-77B8-482B-99DE-ED102E734CF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836613"/>
            <a:ext cx="8280400" cy="1223962"/>
          </a:xfrm>
        </p:spPr>
        <p:txBody>
          <a:bodyPr/>
          <a:lstStyle/>
          <a:p>
            <a:pPr marL="0" indent="180975" eaLnBrk="1" hangingPunct="1"/>
            <a:r>
              <a:rPr lang="en-US" altLang="el-GR" sz="2400"/>
              <a:t>Codex Madrid - </a:t>
            </a:r>
            <a:r>
              <a:rPr lang="en-US" altLang="el-GR" sz="2400">
                <a:solidFill>
                  <a:srgbClr val="A50021"/>
                </a:solidFill>
              </a:rPr>
              <a:t>Leonardo Da Vinci </a:t>
            </a:r>
            <a:r>
              <a:rPr lang="en-US" altLang="el-GR" sz="2400"/>
              <a:t>(1500)</a:t>
            </a:r>
          </a:p>
          <a:p>
            <a:pPr marL="457200" lvl="1" indent="-96838" eaLnBrk="1" hangingPunct="1"/>
            <a:r>
              <a:rPr lang="el-GR" altLang="el-GR" sz="2400"/>
              <a:t>Σχεδιασμός στο χαρτί ενός μηχανικού </a:t>
            </a:r>
            <a:r>
              <a:rPr lang="en-US" altLang="el-GR" sz="2400"/>
              <a:t>calculator</a:t>
            </a:r>
          </a:p>
        </p:txBody>
      </p:sp>
      <p:pic>
        <p:nvPicPr>
          <p:cNvPr id="7173" name="Picture 7">
            <a:extLst>
              <a:ext uri="{FF2B5EF4-FFF2-40B4-BE49-F238E27FC236}">
                <a16:creationId xmlns:a16="http://schemas.microsoft.com/office/drawing/2014/main" id="{DBBBD0B7-CF6E-AAEE-360E-137E605B927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2349500"/>
            <a:ext cx="6788150" cy="31813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uiExpan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>
            <a:extLst>
              <a:ext uri="{FF2B5EF4-FFF2-40B4-BE49-F238E27FC236}">
                <a16:creationId xmlns:a16="http://schemas.microsoft.com/office/drawing/2014/main" id="{46223280-F39C-36CC-227C-2222C5CC07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2600" dirty="0">
                <a:latin typeface="+mn-lt"/>
              </a:rPr>
              <a:t>John Hennessy and David Patterson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991915-60A0-5C2E-3960-E72C93F8674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3705225"/>
            <a:ext cx="8893175" cy="2651125"/>
          </a:xfrm>
        </p:spPr>
        <p:txBody>
          <a:bodyPr/>
          <a:lstStyle/>
          <a:p>
            <a:r>
              <a:rPr lang="en-US" altLang="en-US" dirty="0"/>
              <a:t> </a:t>
            </a:r>
            <a:r>
              <a:rPr lang="el-GR" altLang="en-US" dirty="0">
                <a:solidFill>
                  <a:srgbClr val="990000"/>
                </a:solidFill>
              </a:rPr>
              <a:t>Συνεισφορές</a:t>
            </a:r>
            <a:r>
              <a:rPr lang="el-GR" altLang="en-US" dirty="0"/>
              <a:t>: </a:t>
            </a:r>
            <a:r>
              <a:rPr lang="en-US" altLang="en-US" dirty="0">
                <a:solidFill>
                  <a:srgbClr val="C00000"/>
                </a:solidFill>
              </a:rPr>
              <a:t>RISC</a:t>
            </a:r>
            <a:r>
              <a:rPr lang="en-US" altLang="en-US" dirty="0"/>
              <a:t> (</a:t>
            </a:r>
            <a:r>
              <a:rPr lang="en-US" altLang="en-US" dirty="0">
                <a:solidFill>
                  <a:srgbClr val="C00000"/>
                </a:solidFill>
              </a:rPr>
              <a:t>Reduced Instruction Set Computers</a:t>
            </a:r>
            <a:r>
              <a:rPr lang="en-US" altLang="en-US" dirty="0"/>
              <a:t>)</a:t>
            </a:r>
            <a:r>
              <a:rPr lang="el-GR" altLang="en-US" dirty="0"/>
              <a:t>, </a:t>
            </a:r>
            <a:r>
              <a:rPr lang="en-GB" altLang="en-US" dirty="0">
                <a:solidFill>
                  <a:srgbClr val="C00000"/>
                </a:solidFill>
              </a:rPr>
              <a:t>MIPS</a:t>
            </a:r>
            <a:r>
              <a:rPr lang="en-GB" altLang="en-US" dirty="0"/>
              <a:t> </a:t>
            </a:r>
            <a:r>
              <a:rPr lang="en-GB" altLang="en-US" dirty="0">
                <a:solidFill>
                  <a:srgbClr val="C00000"/>
                </a:solidFill>
              </a:rPr>
              <a:t>Technologies</a:t>
            </a:r>
            <a:r>
              <a:rPr lang="en-GB" altLang="en-US" dirty="0"/>
              <a:t>, RAID, Network of workstations, ….</a:t>
            </a:r>
            <a:endParaRPr lang="en-US" altLang="en-US" dirty="0"/>
          </a:p>
          <a:p>
            <a:r>
              <a:rPr lang="en-GB" altLang="en-US" dirty="0">
                <a:solidFill>
                  <a:srgbClr val="C00000"/>
                </a:solidFill>
              </a:rPr>
              <a:t> 2017 ACM A.M. Turing Award for </a:t>
            </a:r>
          </a:p>
          <a:p>
            <a:pPr lvl="1"/>
            <a:r>
              <a:rPr lang="en-GB" altLang="en-US" dirty="0"/>
              <a:t> pioneering a systematic, quantitative approach to the design and evaluation of computer architectures with enduring impact on the microprocessor industry</a:t>
            </a:r>
          </a:p>
          <a:p>
            <a:r>
              <a:rPr lang="en-GB" altLang="en-US" dirty="0"/>
              <a:t> National Academy of Sciences, National Academy of Engineering, Computer History Museum Fellow, ACM &amp; IEEE Fellow, …. </a:t>
            </a:r>
          </a:p>
        </p:txBody>
      </p:sp>
      <p:sp>
        <p:nvSpPr>
          <p:cNvPr id="70660" name="Slide Number Placeholder 5">
            <a:extLst>
              <a:ext uri="{FF2B5EF4-FFF2-40B4-BE49-F238E27FC236}">
                <a16:creationId xmlns:a16="http://schemas.microsoft.com/office/drawing/2014/main" id="{202F6C06-368A-7B7C-4F48-8FA35BEEFD0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BF6B59FA-7592-4D90-B841-D349D9B63C88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60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80AE291-F7F1-5008-C4F5-3B4D0F531A4B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3438" y="771525"/>
            <a:ext cx="3535362" cy="2651125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4485036-92AB-F3EA-80C8-868743F8E600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400" y="836613"/>
            <a:ext cx="1851500" cy="254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Number Placeholder 4">
            <a:extLst>
              <a:ext uri="{FF2B5EF4-FFF2-40B4-BE49-F238E27FC236}">
                <a16:creationId xmlns:a16="http://schemas.microsoft.com/office/drawing/2014/main" id="{FF31C1E7-36B5-8A81-42CB-C44CA0E144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823EB71F-3D4E-4EE7-B2A8-221ED6269437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61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71683" name="AutoShape 2">
            <a:extLst>
              <a:ext uri="{FF2B5EF4-FFF2-40B4-BE49-F238E27FC236}">
                <a16:creationId xmlns:a16="http://schemas.microsoft.com/office/drawing/2014/main" id="{99ACEDC5-34CA-1F91-F003-6903EE7E76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600"/>
              <a:t>Προβλέψεις εξέλιξης της τεχνολογίας</a:t>
            </a:r>
          </a:p>
        </p:txBody>
      </p:sp>
      <p:graphicFrame>
        <p:nvGraphicFramePr>
          <p:cNvPr id="71684" name="Object 4">
            <a:extLst>
              <a:ext uri="{FF2B5EF4-FFF2-40B4-BE49-F238E27FC236}">
                <a16:creationId xmlns:a16="http://schemas.microsoft.com/office/drawing/2014/main" id="{5CF9D5AE-16F7-0A0C-77D4-5320AE6A53FA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539750" y="1462088"/>
          <a:ext cx="8280400" cy="3998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8896324" imgH="4295746" progId="Visio.Drawing.11">
                  <p:embed/>
                </p:oleObj>
              </mc:Choice>
              <mc:Fallback>
                <p:oleObj name="Visio" r:id="rId2" imgW="8896324" imgH="4295746" progId="Visio.Drawing.11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462088"/>
                        <a:ext cx="8280400" cy="3998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Number Placeholder 4">
            <a:extLst>
              <a:ext uri="{FF2B5EF4-FFF2-40B4-BE49-F238E27FC236}">
                <a16:creationId xmlns:a16="http://schemas.microsoft.com/office/drawing/2014/main" id="{78EC57F2-2C39-7246-246E-5FF3379F2A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2DE818E3-A82F-4AF1-A914-10678C690C16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62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72707" name="AutoShape 4">
            <a:extLst>
              <a:ext uri="{FF2B5EF4-FFF2-40B4-BE49-F238E27FC236}">
                <a16:creationId xmlns:a16="http://schemas.microsoft.com/office/drawing/2014/main" id="{B3EC55FA-5962-965C-E025-1BD55DCD81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000"/>
              <a:t>Νόμος του </a:t>
            </a:r>
            <a:r>
              <a:rPr lang="en-US" altLang="el-GR" sz="2000"/>
              <a:t>Moore</a:t>
            </a:r>
            <a:endParaRPr lang="el-GR" altLang="el-GR" sz="2000"/>
          </a:p>
        </p:txBody>
      </p:sp>
      <p:sp>
        <p:nvSpPr>
          <p:cNvPr id="72708" name="Rectangle 5">
            <a:extLst>
              <a:ext uri="{FF2B5EF4-FFF2-40B4-BE49-F238E27FC236}">
                <a16:creationId xmlns:a16="http://schemas.microsoft.com/office/drawing/2014/main" id="{F1C9D4DC-3158-9E9A-ED22-7D0CF114E2C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180975" eaLnBrk="1" hangingPunct="1"/>
            <a:endParaRPr lang="el-GR" altLang="el-GR"/>
          </a:p>
        </p:txBody>
      </p:sp>
      <p:pic>
        <p:nvPicPr>
          <p:cNvPr id="72709" name="Picture 6">
            <a:extLst>
              <a:ext uri="{FF2B5EF4-FFF2-40B4-BE49-F238E27FC236}">
                <a16:creationId xmlns:a16="http://schemas.microsoft.com/office/drawing/2014/main" id="{CE315BFB-F3A6-031A-1422-2B1E8FEED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908050"/>
            <a:ext cx="7853363" cy="536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4">
            <a:extLst>
              <a:ext uri="{FF2B5EF4-FFF2-40B4-BE49-F238E27FC236}">
                <a16:creationId xmlns:a16="http://schemas.microsoft.com/office/drawing/2014/main" id="{5A985EB6-8965-1632-0B2B-99112D9E54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AC4E8E91-FF5C-40AD-B38D-CE10DD839D49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7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11267" name="AutoShape 2">
            <a:extLst>
              <a:ext uri="{FF2B5EF4-FFF2-40B4-BE49-F238E27FC236}">
                <a16:creationId xmlns:a16="http://schemas.microsoft.com/office/drawing/2014/main" id="{99331B51-8D33-5158-B83B-DE028E3F8C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Ιστορία &amp; Εξέλιξη των Υπολογιστών</a:t>
            </a:r>
            <a:endParaRPr lang="nl-BE" altLang="el-GR"/>
          </a:p>
        </p:txBody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31DE78CB-050A-5438-83D5-8CA7F36E20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180975" eaLnBrk="1" hangingPunct="1">
              <a:buClr>
                <a:schemeClr val="bg2"/>
              </a:buClr>
            </a:pPr>
            <a:r>
              <a:rPr lang="nl-BE" altLang="el-GR" sz="2400">
                <a:solidFill>
                  <a:srgbClr val="000000"/>
                </a:solidFill>
              </a:rPr>
              <a:t>Generation </a:t>
            </a:r>
            <a:r>
              <a:rPr lang="el-GR" altLang="el-GR" sz="2400">
                <a:solidFill>
                  <a:srgbClr val="000000"/>
                </a:solidFill>
              </a:rPr>
              <a:t>0</a:t>
            </a:r>
            <a:r>
              <a:rPr lang="nl-BE" altLang="el-GR" sz="2400">
                <a:solidFill>
                  <a:srgbClr val="000000"/>
                </a:solidFill>
              </a:rPr>
              <a:t>: </a:t>
            </a:r>
            <a:r>
              <a:rPr lang="el-GR" altLang="el-GR" sz="2400">
                <a:solidFill>
                  <a:srgbClr val="000000"/>
                </a:solidFill>
              </a:rPr>
              <a:t>Οι πρώτες μέρες</a:t>
            </a:r>
            <a:r>
              <a:rPr lang="nl-BE" altLang="el-GR" sz="2400">
                <a:solidFill>
                  <a:srgbClr val="000000"/>
                </a:solidFill>
              </a:rPr>
              <a:t> (…-1642)</a:t>
            </a:r>
            <a:endParaRPr lang="el-GR" altLang="el-GR" sz="2400">
              <a:solidFill>
                <a:srgbClr val="000000"/>
              </a:solidFill>
            </a:endParaRPr>
          </a:p>
          <a:p>
            <a:pPr marL="0" indent="180975" eaLnBrk="1" hangingPunct="1">
              <a:buClr>
                <a:schemeClr val="bg2"/>
              </a:buClr>
            </a:pPr>
            <a:endParaRPr lang="el-GR" altLang="el-GR" sz="2400">
              <a:solidFill>
                <a:srgbClr val="000000"/>
              </a:solidFill>
            </a:endParaRPr>
          </a:p>
          <a:p>
            <a:pPr marL="0" indent="180975" eaLnBrk="1" hangingPunct="1">
              <a:buClr>
                <a:schemeClr val="bg2"/>
              </a:buClr>
            </a:pPr>
            <a:r>
              <a:rPr lang="nl-BE" altLang="el-GR" sz="2400">
                <a:solidFill>
                  <a:srgbClr val="A50021"/>
                </a:solidFill>
              </a:rPr>
              <a:t>Generation </a:t>
            </a:r>
            <a:r>
              <a:rPr lang="el-GR" altLang="el-GR" sz="2400">
                <a:solidFill>
                  <a:srgbClr val="A50021"/>
                </a:solidFill>
              </a:rPr>
              <a:t>1</a:t>
            </a:r>
            <a:r>
              <a:rPr lang="nl-BE" altLang="el-GR" sz="2400">
                <a:solidFill>
                  <a:srgbClr val="A50021"/>
                </a:solidFill>
              </a:rPr>
              <a:t>:</a:t>
            </a:r>
            <a:r>
              <a:rPr lang="nl-BE" altLang="el-GR" sz="2400">
                <a:solidFill>
                  <a:srgbClr val="000000"/>
                </a:solidFill>
              </a:rPr>
              <a:t> </a:t>
            </a:r>
            <a:r>
              <a:rPr lang="el-GR" altLang="el-GR" sz="2400"/>
              <a:t>Μηχανικά εξαρτήματα </a:t>
            </a:r>
            <a:r>
              <a:rPr lang="nl-BE" altLang="el-GR" sz="2400"/>
              <a:t> (1642-1945)</a:t>
            </a:r>
            <a:endParaRPr lang="el-GR" altLang="el-GR" sz="2400"/>
          </a:p>
          <a:p>
            <a:pPr marL="0" indent="180975" eaLnBrk="1" hangingPunct="1">
              <a:buClr>
                <a:schemeClr val="tx2"/>
              </a:buClr>
              <a:buFont typeface="Wingdings" panose="05000000000000000000" pitchFamily="2" charset="2"/>
              <a:buChar char="þ"/>
            </a:pPr>
            <a:endParaRPr lang="nl-BE" altLang="el-GR" sz="2400"/>
          </a:p>
          <a:p>
            <a:pPr marL="0" indent="180975" eaLnBrk="1" hangingPunct="1"/>
            <a:r>
              <a:rPr lang="nl-BE" altLang="el-GR" sz="2400">
                <a:solidFill>
                  <a:srgbClr val="000000"/>
                </a:solidFill>
              </a:rPr>
              <a:t>Generation </a:t>
            </a:r>
            <a:r>
              <a:rPr lang="el-GR" altLang="el-GR" sz="2400">
                <a:solidFill>
                  <a:srgbClr val="000000"/>
                </a:solidFill>
              </a:rPr>
              <a:t>2</a:t>
            </a:r>
            <a:r>
              <a:rPr lang="nl-BE" altLang="el-GR" sz="2400">
                <a:solidFill>
                  <a:srgbClr val="000000"/>
                </a:solidFill>
              </a:rPr>
              <a:t>: </a:t>
            </a:r>
            <a:r>
              <a:rPr lang="el-GR" altLang="el-GR" sz="2400">
                <a:solidFill>
                  <a:srgbClr val="000000"/>
                </a:solidFill>
              </a:rPr>
              <a:t>Λυχνίες κενού</a:t>
            </a:r>
            <a:r>
              <a:rPr lang="nl-BE" altLang="el-GR" sz="2400">
                <a:solidFill>
                  <a:srgbClr val="000000"/>
                </a:solidFill>
              </a:rPr>
              <a:t> (1945-1955)</a:t>
            </a:r>
            <a:endParaRPr lang="el-GR" altLang="el-GR" sz="2400">
              <a:solidFill>
                <a:srgbClr val="000000"/>
              </a:solidFill>
            </a:endParaRPr>
          </a:p>
          <a:p>
            <a:pPr marL="0" indent="180975" eaLnBrk="1" hangingPunct="1"/>
            <a:endParaRPr lang="nl-BE" altLang="el-GR" sz="2400">
              <a:solidFill>
                <a:srgbClr val="000000"/>
              </a:solidFill>
            </a:endParaRPr>
          </a:p>
          <a:p>
            <a:pPr marL="0" indent="180975" eaLnBrk="1" hangingPunct="1"/>
            <a:r>
              <a:rPr lang="nl-BE" altLang="el-GR" sz="2400">
                <a:solidFill>
                  <a:srgbClr val="000000"/>
                </a:solidFill>
              </a:rPr>
              <a:t>Generation </a:t>
            </a:r>
            <a:r>
              <a:rPr lang="el-GR" altLang="el-GR" sz="2400">
                <a:solidFill>
                  <a:srgbClr val="000000"/>
                </a:solidFill>
              </a:rPr>
              <a:t>3</a:t>
            </a:r>
            <a:r>
              <a:rPr lang="nl-BE" altLang="el-GR" sz="2400">
                <a:solidFill>
                  <a:srgbClr val="000000"/>
                </a:solidFill>
              </a:rPr>
              <a:t>: </a:t>
            </a:r>
            <a:r>
              <a:rPr lang="el-GR" altLang="el-GR" sz="2400">
                <a:solidFill>
                  <a:srgbClr val="000000"/>
                </a:solidFill>
              </a:rPr>
              <a:t>Διακριτά τρανζίστορς</a:t>
            </a:r>
            <a:r>
              <a:rPr lang="nl-BE" altLang="el-GR" sz="2400">
                <a:solidFill>
                  <a:srgbClr val="000000"/>
                </a:solidFill>
              </a:rPr>
              <a:t> (1955-1965)</a:t>
            </a:r>
            <a:endParaRPr lang="el-GR" altLang="el-GR" sz="2400">
              <a:solidFill>
                <a:srgbClr val="000000"/>
              </a:solidFill>
            </a:endParaRPr>
          </a:p>
          <a:p>
            <a:pPr marL="0" indent="180975" eaLnBrk="1" hangingPunct="1"/>
            <a:endParaRPr lang="nl-BE" altLang="el-GR" sz="2400">
              <a:solidFill>
                <a:srgbClr val="000000"/>
              </a:solidFill>
            </a:endParaRPr>
          </a:p>
          <a:p>
            <a:pPr marL="0" indent="180975" eaLnBrk="1" hangingPunct="1"/>
            <a:r>
              <a:rPr lang="nl-BE" altLang="el-GR" sz="2400">
                <a:solidFill>
                  <a:srgbClr val="000000"/>
                </a:solidFill>
              </a:rPr>
              <a:t>Generation </a:t>
            </a:r>
            <a:r>
              <a:rPr lang="el-GR" altLang="el-GR" sz="2400">
                <a:solidFill>
                  <a:srgbClr val="000000"/>
                </a:solidFill>
              </a:rPr>
              <a:t>4</a:t>
            </a:r>
            <a:r>
              <a:rPr lang="nl-BE" altLang="el-GR" sz="2400">
                <a:solidFill>
                  <a:srgbClr val="000000"/>
                </a:solidFill>
              </a:rPr>
              <a:t>: </a:t>
            </a:r>
            <a:r>
              <a:rPr lang="el-GR" altLang="el-GR" sz="2400">
                <a:solidFill>
                  <a:srgbClr val="000000"/>
                </a:solidFill>
              </a:rPr>
              <a:t>Ολοκληρωμένα κυκλώματα</a:t>
            </a:r>
            <a:r>
              <a:rPr lang="nl-BE" altLang="el-GR" sz="2400">
                <a:solidFill>
                  <a:srgbClr val="000000"/>
                </a:solidFill>
              </a:rPr>
              <a:t>s (1965-1980)</a:t>
            </a:r>
            <a:endParaRPr lang="el-GR" altLang="el-GR" sz="2400">
              <a:solidFill>
                <a:srgbClr val="000000"/>
              </a:solidFill>
            </a:endParaRPr>
          </a:p>
          <a:p>
            <a:pPr marL="0" indent="180975" eaLnBrk="1" hangingPunct="1"/>
            <a:endParaRPr lang="nl-BE" altLang="el-GR" sz="2400">
              <a:solidFill>
                <a:srgbClr val="000000"/>
              </a:solidFill>
            </a:endParaRPr>
          </a:p>
          <a:p>
            <a:pPr marL="0" indent="180975" eaLnBrk="1" hangingPunct="1"/>
            <a:r>
              <a:rPr lang="nl-BE" altLang="el-GR" sz="2400">
                <a:solidFill>
                  <a:srgbClr val="000000"/>
                </a:solidFill>
              </a:rPr>
              <a:t>Generation </a:t>
            </a:r>
            <a:r>
              <a:rPr lang="el-GR" altLang="el-GR" sz="2400">
                <a:solidFill>
                  <a:srgbClr val="000000"/>
                </a:solidFill>
              </a:rPr>
              <a:t>5</a:t>
            </a:r>
            <a:r>
              <a:rPr lang="nl-BE" altLang="el-GR" sz="2400">
                <a:solidFill>
                  <a:srgbClr val="000000"/>
                </a:solidFill>
              </a:rPr>
              <a:t>: </a:t>
            </a:r>
            <a:r>
              <a:rPr lang="el-GR" altLang="el-GR" sz="2400">
                <a:solidFill>
                  <a:srgbClr val="000000"/>
                </a:solidFill>
              </a:rPr>
              <a:t>Ολοκληρωμένα κυκλώματα μεγάλης κλίμακας (</a:t>
            </a:r>
            <a:r>
              <a:rPr lang="en-US" altLang="el-GR" sz="2400">
                <a:solidFill>
                  <a:srgbClr val="000000"/>
                </a:solidFill>
              </a:rPr>
              <a:t>Very Large Scale Integration –</a:t>
            </a:r>
            <a:r>
              <a:rPr lang="el-GR" altLang="el-GR" sz="2400">
                <a:solidFill>
                  <a:srgbClr val="000000"/>
                </a:solidFill>
              </a:rPr>
              <a:t> </a:t>
            </a:r>
            <a:r>
              <a:rPr lang="nl-BE" altLang="el-GR" sz="2400">
                <a:solidFill>
                  <a:srgbClr val="000000"/>
                </a:solidFill>
              </a:rPr>
              <a:t>VLSI) (1980-?)</a:t>
            </a:r>
            <a:endParaRPr lang="el-GR" altLang="el-GR" sz="2400">
              <a:solidFill>
                <a:srgbClr val="000000"/>
              </a:solidFill>
            </a:endParaRPr>
          </a:p>
          <a:p>
            <a:pPr marL="0" indent="180975" eaLnBrk="1" hangingPunct="1"/>
            <a:endParaRPr lang="nl-BE" altLang="el-GR"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5">
            <a:extLst>
              <a:ext uri="{FF2B5EF4-FFF2-40B4-BE49-F238E27FC236}">
                <a16:creationId xmlns:a16="http://schemas.microsoft.com/office/drawing/2014/main" id="{43B298FD-8E7A-C5AC-1C6E-E6A6298AEB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C17A057A-15D2-430F-B489-5C1AA0674B5F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8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12291" name="AutoShape 2">
            <a:extLst>
              <a:ext uri="{FF2B5EF4-FFF2-40B4-BE49-F238E27FC236}">
                <a16:creationId xmlns:a16="http://schemas.microsoft.com/office/drawing/2014/main" id="{49C441D5-6D63-46EF-BC54-C03E75B080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168275"/>
            <a:ext cx="8459787" cy="433388"/>
          </a:xfrm>
        </p:spPr>
        <p:txBody>
          <a:bodyPr/>
          <a:lstStyle/>
          <a:p>
            <a:pPr eaLnBrk="1" hangingPunct="1"/>
            <a:r>
              <a:rPr lang="nl-BE" altLang="el-GR"/>
              <a:t>Generation </a:t>
            </a:r>
            <a:r>
              <a:rPr lang="el-GR" altLang="el-GR"/>
              <a:t>1</a:t>
            </a:r>
            <a:r>
              <a:rPr lang="nl-BE" altLang="el-GR"/>
              <a:t>: </a:t>
            </a:r>
            <a:r>
              <a:rPr lang="el-GR" altLang="el-GR"/>
              <a:t>Μηχανικά Εξαρτήματα</a:t>
            </a:r>
            <a:r>
              <a:rPr lang="en-US" altLang="el-GR"/>
              <a:t> - Pascalina</a:t>
            </a:r>
          </a:p>
        </p:txBody>
      </p:sp>
      <p:pic>
        <p:nvPicPr>
          <p:cNvPr id="493574" name="Picture 6">
            <a:extLst>
              <a:ext uri="{FF2B5EF4-FFF2-40B4-BE49-F238E27FC236}">
                <a16:creationId xmlns:a16="http://schemas.microsoft.com/office/drawing/2014/main" id="{E17CE6AB-8B42-5DFB-D4B9-44B476E5912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116013"/>
            <a:ext cx="4249738" cy="2522537"/>
          </a:xfrm>
          <a:noFill/>
        </p:spPr>
      </p:pic>
      <p:sp>
        <p:nvSpPr>
          <p:cNvPr id="493571" name="Rectangle 3">
            <a:extLst>
              <a:ext uri="{FF2B5EF4-FFF2-40B4-BE49-F238E27FC236}">
                <a16:creationId xmlns:a16="http://schemas.microsoft.com/office/drawing/2014/main" id="{3B051C56-D058-D170-BB75-A66B5781110B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39750" y="3873500"/>
            <a:ext cx="8280400" cy="2522538"/>
          </a:xfrm>
        </p:spPr>
        <p:txBody>
          <a:bodyPr/>
          <a:lstStyle/>
          <a:p>
            <a:pPr marL="0" indent="180975" eaLnBrk="1" hangingPunct="1"/>
            <a:r>
              <a:rPr lang="el-GR" altLang="el-GR" sz="2400" dirty="0"/>
              <a:t> Ο </a:t>
            </a:r>
            <a:r>
              <a:rPr lang="en-US" altLang="el-GR" sz="2400" dirty="0">
                <a:solidFill>
                  <a:srgbClr val="A50021"/>
                </a:solidFill>
              </a:rPr>
              <a:t>Blaise Pascal</a:t>
            </a:r>
            <a:r>
              <a:rPr lang="en-US" altLang="el-GR" sz="2400" dirty="0"/>
              <a:t>, </a:t>
            </a:r>
            <a:r>
              <a:rPr lang="el-GR" altLang="el-GR" sz="2400" dirty="0"/>
              <a:t>δημιούργησε το 1</a:t>
            </a:r>
            <a:r>
              <a:rPr lang="en-US" altLang="el-GR" sz="2400" dirty="0"/>
              <a:t>642 </a:t>
            </a:r>
            <a:r>
              <a:rPr lang="el-GR" altLang="el-GR" sz="2400" dirty="0"/>
              <a:t>μία μηχανή για την εκτέλεση της πρόσθεσης που μετέφερε αυτόματα τα κρατούμενα από τη μία θέση στην επόμενη</a:t>
            </a:r>
          </a:p>
          <a:p>
            <a:pPr marL="457200" lvl="1" indent="-96838" eaLnBrk="1" hangingPunct="1"/>
            <a:r>
              <a:rPr lang="el-GR" altLang="el-GR" dirty="0"/>
              <a:t> </a:t>
            </a:r>
            <a:r>
              <a:rPr lang="el-GR" altLang="el-GR" sz="2200" dirty="0"/>
              <a:t>Χρήση γραναζιών για την εισαγωγή ψηφιών και εκτέλεση πράξεων</a:t>
            </a:r>
          </a:p>
          <a:p>
            <a:pPr marL="457200" lvl="1" indent="-96838" eaLnBrk="1" hangingPunct="1"/>
            <a:r>
              <a:rPr lang="el-GR" altLang="el-GR" sz="2200" dirty="0"/>
              <a:t> Διαδοχική πρόσθεση ψηφιών</a:t>
            </a:r>
          </a:p>
          <a:p>
            <a:pPr marL="457200" lvl="1" indent="-96838" eaLnBrk="1" hangingPunct="1"/>
            <a:r>
              <a:rPr lang="el-GR" altLang="el-GR" sz="2200" dirty="0"/>
              <a:t> </a:t>
            </a:r>
            <a:r>
              <a:rPr lang="el-GR" altLang="el-GR" sz="2200" dirty="0">
                <a:solidFill>
                  <a:srgbClr val="C00000"/>
                </a:solidFill>
              </a:rPr>
              <a:t>Δεκαδικό αριθμητικό σύστημα και δεκαδική αναπαράσταση αποτελέσματος </a:t>
            </a:r>
            <a:endParaRPr lang="en-US" altLang="el-GR" sz="2200" dirty="0">
              <a:solidFill>
                <a:srgbClr val="C00000"/>
              </a:solidFill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DAD148A0-A384-B00A-84E0-9C5BE3283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6613"/>
            <a:ext cx="4219575" cy="289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93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5">
            <a:extLst>
              <a:ext uri="{FF2B5EF4-FFF2-40B4-BE49-F238E27FC236}">
                <a16:creationId xmlns:a16="http://schemas.microsoft.com/office/drawing/2014/main" id="{516C74AC-78C8-C6F4-F748-564532C1E6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lnSpc>
                <a:spcPct val="85000"/>
              </a:lnSpc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2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spcBef>
                <a:spcPct val="20000"/>
              </a:spcBef>
              <a:buClr>
                <a:schemeClr val="tx1"/>
              </a:buClr>
              <a:buSzPct val="75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4AA85BCC-1A0E-4EDB-8223-3188210FECF0}" type="slidenum">
              <a:rPr lang="el-GR" altLang="el-GR" sz="1600" smtClean="0">
                <a:solidFill>
                  <a:srgbClr val="A50021"/>
                </a:solidFill>
                <a:latin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9</a:t>
            </a:fld>
            <a:endParaRPr lang="el-GR" altLang="el-GR" sz="1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13315" name="AutoShape 2">
            <a:extLst>
              <a:ext uri="{FF2B5EF4-FFF2-40B4-BE49-F238E27FC236}">
                <a16:creationId xmlns:a16="http://schemas.microsoft.com/office/drawing/2014/main" id="{D43B67A2-92F0-217E-AB24-8203C4F476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8813" y="0"/>
            <a:ext cx="8208962" cy="576263"/>
          </a:xfrm>
        </p:spPr>
        <p:txBody>
          <a:bodyPr/>
          <a:lstStyle/>
          <a:p>
            <a:pPr eaLnBrk="1" hangingPunct="1"/>
            <a:r>
              <a:rPr lang="nl-BE" altLang="el-GR"/>
              <a:t>Generation </a:t>
            </a:r>
            <a:r>
              <a:rPr lang="el-GR" altLang="el-GR"/>
              <a:t>1</a:t>
            </a:r>
            <a:r>
              <a:rPr lang="nl-BE" altLang="el-GR"/>
              <a:t>: </a:t>
            </a:r>
            <a:r>
              <a:rPr lang="el-GR" altLang="el-GR"/>
              <a:t>Μηχανές </a:t>
            </a:r>
            <a:r>
              <a:rPr lang="en-US" altLang="el-GR"/>
              <a:t>Babbage</a:t>
            </a:r>
          </a:p>
        </p:txBody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87551A18-537F-FEAF-A201-33395476961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140200" y="836613"/>
            <a:ext cx="4679950" cy="5545137"/>
          </a:xfrm>
        </p:spPr>
        <p:txBody>
          <a:bodyPr/>
          <a:lstStyle/>
          <a:p>
            <a:pPr marL="0" indent="180975" eaLnBrk="1" hangingPunct="1"/>
            <a:r>
              <a:rPr lang="el-GR" altLang="el-GR" sz="2400"/>
              <a:t> Το 1822 το 1822 ο </a:t>
            </a:r>
            <a:r>
              <a:rPr lang="en-US" altLang="el-GR" sz="2400">
                <a:solidFill>
                  <a:srgbClr val="A50021"/>
                </a:solidFill>
              </a:rPr>
              <a:t>Charles Babbage </a:t>
            </a:r>
            <a:r>
              <a:rPr lang="el-GR" altLang="el-GR" sz="2400"/>
              <a:t>διαπίστωσε ότι οι περισσότεροι χάρτες είχαν πολλά λάθη =&gt; </a:t>
            </a:r>
            <a:r>
              <a:rPr lang="el-GR" altLang="el-GR" sz="2400" b="1"/>
              <a:t>πρόβλημα στην πλοήγηση των πλοίων</a:t>
            </a:r>
          </a:p>
          <a:p>
            <a:pPr marL="0" indent="180975" eaLnBrk="1" hangingPunct="1"/>
            <a:endParaRPr lang="el-GR" altLang="el-GR" sz="2400"/>
          </a:p>
          <a:p>
            <a:pPr marL="0" indent="180975" eaLnBrk="1" hangingPunct="1"/>
            <a:r>
              <a:rPr lang="el-GR" altLang="el-GR" sz="2400"/>
              <a:t> Έκανε αίτηση στη Βρετανική κυβέρνηση για χρηματοδότηση για την ανάπτυξη μιας μηχανής για την επίλυση του προβλήματος</a:t>
            </a:r>
          </a:p>
          <a:p>
            <a:pPr marL="0" indent="180975" eaLnBrk="1" hangingPunct="1"/>
            <a:endParaRPr lang="el-GR" altLang="el-GR" sz="2400"/>
          </a:p>
          <a:p>
            <a:pPr marL="0" indent="180975" eaLnBrk="1" hangingPunct="1"/>
            <a:r>
              <a:rPr lang="el-GR" altLang="el-GR" sz="2400"/>
              <a:t> Έλαβε την πρώτη χρηματοδότηση για έρευνα στο πεδίο των υπολογιστών</a:t>
            </a:r>
          </a:p>
        </p:txBody>
      </p:sp>
      <p:pic>
        <p:nvPicPr>
          <p:cNvPr id="11269" name="Picture 6">
            <a:extLst>
              <a:ext uri="{FF2B5EF4-FFF2-40B4-BE49-F238E27FC236}">
                <a16:creationId xmlns:a16="http://schemas.microsoft.com/office/drawing/2014/main" id="{19BABBEC-DDC3-110E-63F4-008B17F0246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5475" y="1196975"/>
            <a:ext cx="2986088" cy="39512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build="p"/>
    </p:bldLst>
  </p:timing>
</p:sld>
</file>

<file path=ppt/theme/theme1.xml><?xml version="1.0" encoding="utf-8"?>
<a:theme xmlns:a="http://schemas.openxmlformats.org/drawingml/2006/main" name="Κάψουλες">
  <a:themeElements>
    <a:clrScheme name="Κάψουλες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Κάψουλες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Κάψουλες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Κάψουλες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Κάψουλες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άψουλες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Κάψουλες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άψουλες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άψουλες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άψουλες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6391</TotalTime>
  <Words>2502</Words>
  <Application>Microsoft Office PowerPoint</Application>
  <PresentationFormat>On-screen Show (4:3)</PresentationFormat>
  <Paragraphs>399</Paragraphs>
  <Slides>62</Slides>
  <Notes>6</Notes>
  <HiddenSlides>2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8" baseType="lpstr">
      <vt:lpstr>新細明體</vt:lpstr>
      <vt:lpstr>Arial</vt:lpstr>
      <vt:lpstr>Times New Roman</vt:lpstr>
      <vt:lpstr>Wingdings</vt:lpstr>
      <vt:lpstr>Κάψουλες</vt:lpstr>
      <vt:lpstr>Visio</vt:lpstr>
      <vt:lpstr>PowerPoint Presentation</vt:lpstr>
      <vt:lpstr>Ιστορία &amp; Εξέλιξη των Υπολογιστών</vt:lpstr>
      <vt:lpstr>Generation -0: Άβακας</vt:lpstr>
      <vt:lpstr>Generation -0: Μηχανισμός των Αντικυθήρων</vt:lpstr>
      <vt:lpstr>Generation -0: Αλγόριθμος</vt:lpstr>
      <vt:lpstr>Generation-0 : Οι πρώτες μέρες (…-1642)</vt:lpstr>
      <vt:lpstr>Ιστορία &amp; Εξέλιξη των Υπολογιστών</vt:lpstr>
      <vt:lpstr>Generation 1: Μηχανικά Εξαρτήματα - Pascalina</vt:lpstr>
      <vt:lpstr>Generation 1: Μηχανές Babbage</vt:lpstr>
      <vt:lpstr>Generation 1: Μηχανές Babbage</vt:lpstr>
      <vt:lpstr>Generation 1: Lady Ada Augusta Lovelace (1815-1852)</vt:lpstr>
      <vt:lpstr>Generation 1: Τεχνολογία Διάτρητων Καρτών</vt:lpstr>
      <vt:lpstr>Generation 1: Thomas Watson, Sr. </vt:lpstr>
      <vt:lpstr>Generation 1: Υπολογιστής Mark-I</vt:lpstr>
      <vt:lpstr>Generation 1: Υπολογιστής Mark-I</vt:lpstr>
      <vt:lpstr>Generation 1: Z-1 υπολογιστής</vt:lpstr>
      <vt:lpstr>Ιστορία &amp; Εξέλιξη των Υπολογιστών</vt:lpstr>
      <vt:lpstr>Generation 2: ENIAC</vt:lpstr>
      <vt:lpstr>Generation 2: ENIAC</vt:lpstr>
      <vt:lpstr>Generation 2: Alan Turing (1912-1954)</vt:lpstr>
      <vt:lpstr>Generation 2: Μηχανές Von Neumann</vt:lpstr>
      <vt:lpstr>Αρχιτεκτονική von Neumann Μηχανής</vt:lpstr>
      <vt:lpstr>Memory Wall</vt:lpstr>
      <vt:lpstr>Αντιμετώπιση Επικοινωνίας Επεξεργαστή - Μνήμης</vt:lpstr>
      <vt:lpstr>Generation 2: Μηχανές Von Neumann</vt:lpstr>
      <vt:lpstr>Generation 2: Manchester Mark I</vt:lpstr>
      <vt:lpstr>Generation 2: Λυχνίες κενού – μαγνητικές μνήμες</vt:lpstr>
      <vt:lpstr>Generation 2: UNIVAC</vt:lpstr>
      <vt:lpstr>Generation 2: UNIVAC</vt:lpstr>
      <vt:lpstr>Generation 2: Μεταγλωττιστές</vt:lpstr>
      <vt:lpstr>Generation 2: FORTRAN</vt:lpstr>
      <vt:lpstr>Ιστορία &amp; Εξέλιξη των Υπολογιστών</vt:lpstr>
      <vt:lpstr>Generation 3: Διακριτά τρανζίστορς </vt:lpstr>
      <vt:lpstr>Generation 2: ΙΒΜ/704 – Κεντρικοί Υπολογιστές</vt:lpstr>
      <vt:lpstr>Generation 2: ΙΒΜ/Stretch (1959) – Κεντρικοί Υπολογιστές</vt:lpstr>
      <vt:lpstr>Ιστορία &amp; Εξέλιξη των Υπολογιστών</vt:lpstr>
      <vt:lpstr>Generation 3: Integrated circuits (1965-1980)</vt:lpstr>
      <vt:lpstr>Generation 3: DEC PDP-8</vt:lpstr>
      <vt:lpstr>Generation 3: ΙΒΜ/360</vt:lpstr>
      <vt:lpstr>Generation 3: Λειτουργικά Συστήματα</vt:lpstr>
      <vt:lpstr>Generation 3: BASIC Programming Language</vt:lpstr>
      <vt:lpstr>Ιστορία &amp; Εξέλιξη των Υπολογιστών</vt:lpstr>
      <vt:lpstr>Generation 4, 5: Intel 4004 – ο πρώτος μικροεπεξεργαστής</vt:lpstr>
      <vt:lpstr>Generation 4, 5: Εξέλιξη των μικρό-επεξεργαστών</vt:lpstr>
      <vt:lpstr>Generation 4, 5: IBM PC</vt:lpstr>
      <vt:lpstr>Generation 4 , 5 : Super computers</vt:lpstr>
      <vt:lpstr>Generation 4: C Programming Language</vt:lpstr>
      <vt:lpstr>Generation 4, 5 : Linux</vt:lpstr>
      <vt:lpstr>Generation 4, 5: Microsoft</vt:lpstr>
      <vt:lpstr>Generation 4, 5: Apple </vt:lpstr>
      <vt:lpstr>Generation 4, 5: COMODORE-64, MACINTOSH, AMIGA</vt:lpstr>
      <vt:lpstr>Generation 4, 5: Multi-Core Systems</vt:lpstr>
      <vt:lpstr>Generation 4, 5 : Multi-Core Systems</vt:lpstr>
      <vt:lpstr>Ραγδαία Εξέλιξη και Εξάπλωση</vt:lpstr>
      <vt:lpstr>Ενσωματωμένα / Κυβερνοφυσικά συστήματα</vt:lpstr>
      <vt:lpstr>AI Cores – NVIDIA VOLTA GV100 (2017)</vt:lpstr>
      <vt:lpstr>Google TPU</vt:lpstr>
      <vt:lpstr>AI Cores – Cerebras WSE (2019)</vt:lpstr>
      <vt:lpstr>AI Cores – Cerebras WSE-2 (2021)</vt:lpstr>
      <vt:lpstr>John Hennessy and David Patterson </vt:lpstr>
      <vt:lpstr>Προβλέψεις εξέλιξης της τεχνολογίας</vt:lpstr>
      <vt:lpstr>Νόμος του Moore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Theodoridis Georgios</cp:lastModifiedBy>
  <cp:revision>236</cp:revision>
  <dcterms:created xsi:type="dcterms:W3CDTF">2004-09-10T10:14:16Z</dcterms:created>
  <dcterms:modified xsi:type="dcterms:W3CDTF">2026-03-13T14:07:07Z</dcterms:modified>
</cp:coreProperties>
</file>