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1" r:id="rId1"/>
  </p:sldMasterIdLst>
  <p:notesMasterIdLst>
    <p:notesMasterId r:id="rId71"/>
  </p:notesMasterIdLst>
  <p:handoutMasterIdLst>
    <p:handoutMasterId r:id="rId72"/>
  </p:handoutMasterIdLst>
  <p:sldIdLst>
    <p:sldId id="327" r:id="rId2"/>
    <p:sldId id="328" r:id="rId3"/>
    <p:sldId id="329" r:id="rId4"/>
    <p:sldId id="330" r:id="rId5"/>
    <p:sldId id="430" r:id="rId6"/>
    <p:sldId id="429" r:id="rId7"/>
    <p:sldId id="331" r:id="rId8"/>
    <p:sldId id="332" r:id="rId9"/>
    <p:sldId id="419" r:id="rId10"/>
    <p:sldId id="333" r:id="rId11"/>
    <p:sldId id="334" r:id="rId12"/>
    <p:sldId id="422" r:id="rId13"/>
    <p:sldId id="335" r:id="rId14"/>
    <p:sldId id="336" r:id="rId15"/>
    <p:sldId id="337" r:id="rId16"/>
    <p:sldId id="338" r:id="rId17"/>
    <p:sldId id="339" r:id="rId18"/>
    <p:sldId id="340" r:id="rId19"/>
    <p:sldId id="341" r:id="rId20"/>
    <p:sldId id="342" r:id="rId21"/>
    <p:sldId id="343" r:id="rId22"/>
    <p:sldId id="344" r:id="rId23"/>
    <p:sldId id="345" r:id="rId24"/>
    <p:sldId id="346" r:id="rId25"/>
    <p:sldId id="347" r:id="rId26"/>
    <p:sldId id="348" r:id="rId27"/>
    <p:sldId id="349" r:id="rId28"/>
    <p:sldId id="350" r:id="rId29"/>
    <p:sldId id="351" r:id="rId30"/>
    <p:sldId id="352" r:id="rId31"/>
    <p:sldId id="353" r:id="rId32"/>
    <p:sldId id="354" r:id="rId33"/>
    <p:sldId id="355" r:id="rId34"/>
    <p:sldId id="356" r:id="rId35"/>
    <p:sldId id="357" r:id="rId36"/>
    <p:sldId id="358" r:id="rId37"/>
    <p:sldId id="359" r:id="rId38"/>
    <p:sldId id="360" r:id="rId39"/>
    <p:sldId id="361" r:id="rId40"/>
    <p:sldId id="362" r:id="rId41"/>
    <p:sldId id="363" r:id="rId42"/>
    <p:sldId id="364" r:id="rId43"/>
    <p:sldId id="365" r:id="rId44"/>
    <p:sldId id="366" r:id="rId45"/>
    <p:sldId id="367" r:id="rId46"/>
    <p:sldId id="368" r:id="rId47"/>
    <p:sldId id="369" r:id="rId48"/>
    <p:sldId id="370" r:id="rId49"/>
    <p:sldId id="371" r:id="rId50"/>
    <p:sldId id="372" r:id="rId51"/>
    <p:sldId id="373" r:id="rId52"/>
    <p:sldId id="374" r:id="rId53"/>
    <p:sldId id="423" r:id="rId54"/>
    <p:sldId id="424" r:id="rId55"/>
    <p:sldId id="375" r:id="rId56"/>
    <p:sldId id="376" r:id="rId57"/>
    <p:sldId id="377" r:id="rId58"/>
    <p:sldId id="425" r:id="rId59"/>
    <p:sldId id="426" r:id="rId60"/>
    <p:sldId id="378" r:id="rId61"/>
    <p:sldId id="379" r:id="rId62"/>
    <p:sldId id="380" r:id="rId63"/>
    <p:sldId id="381" r:id="rId64"/>
    <p:sldId id="382" r:id="rId65"/>
    <p:sldId id="414" r:id="rId66"/>
    <p:sldId id="415" r:id="rId67"/>
    <p:sldId id="416" r:id="rId68"/>
    <p:sldId id="417" r:id="rId69"/>
    <p:sldId id="418" r:id="rId70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YqFCxM2ON+Q62k/Ks8KiRA==" hashData="go/n9t3bLZ7IjXwYsACiMCBjtVY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008000"/>
    <a:srgbClr val="9900CC"/>
    <a:srgbClr val="FF9900"/>
    <a:srgbClr val="000000"/>
    <a:srgbClr val="A50021"/>
    <a:srgbClr val="CC9900"/>
    <a:srgbClr val="CC3300"/>
    <a:srgbClr val="660033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8232" autoAdjust="0"/>
    <p:restoredTop sz="94715" autoAdjust="0"/>
  </p:normalViewPr>
  <p:slideViewPr>
    <p:cSldViewPr>
      <p:cViewPr varScale="1">
        <p:scale>
          <a:sx n="130" d="100"/>
          <a:sy n="130" d="100"/>
        </p:scale>
        <p:origin x="4013" y="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823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614"/>
    </p:cViewPr>
  </p:sorterViewPr>
  <p:notesViewPr>
    <p:cSldViewPr>
      <p:cViewPr varScale="1">
        <p:scale>
          <a:sx n="90" d="100"/>
          <a:sy n="90" d="100"/>
        </p:scale>
        <p:origin x="-3756" y="-114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microsoft.com/office/2016/11/relationships/changesInfo" Target="changesInfos/changesInfo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eodoridis Georgios" userId="fc10acf4-7f06-4378-8de5-e69c7f3a77f8" providerId="ADAL" clId="{CD23E08A-42C4-45F7-988E-D9525A669BDF}"/>
    <pc:docChg chg="delSld">
      <pc:chgData name="Theodoridis Georgios" userId="fc10acf4-7f06-4378-8de5-e69c7f3a77f8" providerId="ADAL" clId="{CD23E08A-42C4-45F7-988E-D9525A669BDF}" dt="2026-03-13T14:32:59.797" v="0" actId="47"/>
      <pc:docMkLst>
        <pc:docMk/>
      </pc:docMkLst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83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84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85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86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87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88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89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90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91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92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93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94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95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96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97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98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399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400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401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402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403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404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405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406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407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408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409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410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411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412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0" sldId="413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766672420" sldId="427"/>
        </pc:sldMkLst>
      </pc:sldChg>
      <pc:sldChg chg="del">
        <pc:chgData name="Theodoridis Georgios" userId="fc10acf4-7f06-4378-8de5-e69c7f3a77f8" providerId="ADAL" clId="{CD23E08A-42C4-45F7-988E-D9525A669BDF}" dt="2026-03-13T14:32:59.797" v="0" actId="47"/>
        <pc:sldMkLst>
          <pc:docMk/>
          <pc:sldMk cId="82405337" sldId="42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5205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8" tIns="46484" rIns="92968" bIns="46484" numCol="1" anchor="t" anchorCtr="0" compatLnSpc="1">
            <a:prstTxWarp prst="textNoShape">
              <a:avLst/>
            </a:prstTxWarp>
          </a:bodyPr>
          <a:lstStyle>
            <a:lvl1pPr defTabSz="92984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Morgan Kaufmann Publishers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338763" y="0"/>
            <a:ext cx="14589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8" tIns="46484" rIns="92968" bIns="46484" numCol="1" anchor="t" anchorCtr="0" compatLnSpc="1">
            <a:prstTxWarp prst="textNoShape">
              <a:avLst/>
            </a:prstTxWarp>
          </a:bodyPr>
          <a:lstStyle>
            <a:lvl1pPr algn="r" defTabSz="92984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C2589DF6-1BEC-413D-815D-B0E52018CE24}" type="datetime4">
              <a:rPr lang="en-US"/>
              <a:pPr>
                <a:defRPr/>
              </a:pPr>
              <a:t>March 13, 2026</a:t>
            </a:fld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538"/>
            <a:ext cx="5205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8" tIns="46484" rIns="92968" bIns="46484" numCol="1" anchor="b" anchorCtr="0" compatLnSpc="1">
            <a:prstTxWarp prst="textNoShape">
              <a:avLst/>
            </a:prstTxWarp>
          </a:bodyPr>
          <a:lstStyle>
            <a:lvl1pPr defTabSz="92984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Chapter 1 — Computer Abstractions and Technology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338763" y="9380538"/>
            <a:ext cx="14589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8" tIns="46484" rIns="92968" bIns="46484" numCol="1" anchor="b" anchorCtr="0" compatLnSpc="1">
            <a:prstTxWarp prst="textNoShape">
              <a:avLst/>
            </a:prstTxWarp>
          </a:bodyPr>
          <a:lstStyle>
            <a:lvl1pPr algn="r" defTabSz="92984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6A003F35-BDFE-4FE8-B4B3-F536CD6520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505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8" tIns="46484" rIns="92968" bIns="46484" numCol="1" anchor="t" anchorCtr="0" compatLnSpc="1">
            <a:prstTxWarp prst="textNoShape">
              <a:avLst/>
            </a:prstTxWarp>
          </a:bodyPr>
          <a:lstStyle>
            <a:lvl1pPr defTabSz="92984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Morgan Kaufmann Publishers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8" tIns="46484" rIns="92968" bIns="46484" numCol="1" anchor="t" anchorCtr="0" compatLnSpc="1">
            <a:prstTxWarp prst="textNoShape">
              <a:avLst/>
            </a:prstTxWarp>
          </a:bodyPr>
          <a:lstStyle>
            <a:lvl1pPr algn="r" defTabSz="92984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EE216B06-717D-43C7-84EE-3B91D5B8E056}" type="datetime4">
              <a:rPr lang="en-US"/>
              <a:pPr>
                <a:defRPr/>
              </a:pPr>
              <a:t>March 13, 2026</a:t>
            </a:fld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41363"/>
            <a:ext cx="4937125" cy="3703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91063"/>
            <a:ext cx="4984750" cy="444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8" tIns="46484" rIns="92968" bIns="464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8" tIns="46484" rIns="92968" bIns="46484" numCol="1" anchor="b" anchorCtr="0" compatLnSpc="1">
            <a:prstTxWarp prst="textNoShape">
              <a:avLst/>
            </a:prstTxWarp>
          </a:bodyPr>
          <a:lstStyle>
            <a:lvl1pPr defTabSz="92984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Chapter 1 — Computer Abstractions and Technology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68" tIns="46484" rIns="92968" bIns="46484" numCol="1" anchor="b" anchorCtr="0" compatLnSpc="1">
            <a:prstTxWarp prst="textNoShape">
              <a:avLst/>
            </a:prstTxWarp>
          </a:bodyPr>
          <a:lstStyle>
            <a:lvl1pPr algn="r" defTabSz="92984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1D3FF3E9-9C8B-4942-A3D4-624949295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4299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C635A7-9C7E-49ED-A756-C0086360C22D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085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085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CBCEDDF-6F3B-4402-A44C-023F4E28EF9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085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F2F5C18-F7E2-434E-8EBF-1D0588F988C5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1469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146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5C06689-9DFF-41FB-B088-930262B87A5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146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2B7355E-7FCA-4AD5-979A-805AB0D31329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1571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157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ECF04C5-5092-4FC7-B5EC-837C869DC3E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157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2B7355E-7FCA-4AD5-979A-805AB0D31329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1571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157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ECF04C5-5092-4FC7-B5EC-837C869DC3E3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157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422FE03-65CD-4BEF-B227-F5EDCA68D002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1674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167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B4A0CEB-FB62-434C-AD5E-C4F02BE0583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167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4F43C90-9720-4DB4-ABB0-5D33C79CCFD6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1776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177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26E7583-65ED-4FD3-BD19-9608B057AF8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177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4BA01D8-565B-4FE8-9C9C-E0B74A363E32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187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187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A2592B5-F89D-4E78-9009-176FAD3749C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187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B191E0E-164E-4714-AE09-1E4294C436C7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198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198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81AC073-96E6-470E-AF90-2E01470FA72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198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A6DBA3A-E8BC-47E5-A23A-86273197DAAF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208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208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EC6EE88-8122-49A3-8AB4-777A7626AE99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208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2810398-B4D3-495D-A6E8-6D1356A57991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218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218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CBBFF4F-BE41-4F5E-90CC-7A688E915829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218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DF137B9-7982-49A0-9438-038F266F3856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228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228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4E5056A-0071-48A9-8C63-F66C128D4D72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228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AD4AEDC-92ED-4CCA-964F-344A87279839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095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095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41325D6-A5AC-467F-A6BC-F7C50C5C875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95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1836BE0-32F1-4085-A5E6-713586C596E1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2390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239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3B2E1A-8761-46BD-A210-A42F6C5E454C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1239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ABB1D37-9654-406A-8CA2-BD866C104034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2493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249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5931659-C473-45CA-A5A7-83D578446EB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249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2AA3BD6-2831-473B-8EBD-8E370AA7D9AF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259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259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280BFF9-A174-412D-805F-44953F1EB975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259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D858FAE-A900-4B14-BF35-45B190B1EECA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2698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269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7DD5872-B20A-4395-9E17-EDA06C4369E7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269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63D6482-2153-40BA-8AB3-F5F16B4A7277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280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280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261F17E-7EC3-4B1B-B9DD-CA4F6BAEEF14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280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458536-82F1-4D1F-87A8-EACAE9884EBA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2902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290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7B9AC98-9070-422E-82E5-5094F243812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290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A8A40BF-4727-4CC5-ACD3-2FBA77D48A25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3005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300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02FA150-FDF9-4238-AD57-038BB7250521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300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0C466F3-CEC9-44D2-8A21-FB2B686ABBCB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310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310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4DA6B31-42C5-4E33-AADE-FFFD0D13E8FC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1310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5B3ECF-EDFC-4C02-8E6F-5DF3D08F66E7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3210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321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50A4881-AF77-4162-AAE2-92CA15D3E5AA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321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402DB3E-1CFB-4679-93BF-8525AEB486A4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3312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331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AED1886-55A8-4734-AE49-0394CF13B833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331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B36F59C-EF55-4996-BE8C-72AA47782489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1059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105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081CC68-7B7F-4F04-BD0F-D8C0268E65D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105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1DA20BC-92E0-407C-B07B-B37328289A77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341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341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9A63AEC-A3F4-4299-B4AC-B3D0B7AED294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1341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F2B606E-3DAB-42C9-A270-E252B555BC86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351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351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44A5B77-57F4-40D4-A721-49DBA7B9B34C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1351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F38C889-232B-4C0A-8FEA-14B4CE08E7A3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3619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361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9417AB5-7A71-4A86-8A00-BFB40BCA3963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1361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E765F22-6672-4E24-9903-308576E8A930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372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372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D56D394-408E-4D62-AE47-1A84504E8AB4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1372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A17225B-AC42-4464-B4E2-7535D0E201F2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382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382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288320-A37C-451F-9D82-FF7C1B81ABF5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1382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7247857-C3E0-4CAE-9492-DBA8027486EA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3926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392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91A17CA-6259-407A-96EA-14E9DEF68BCD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1392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3CE3D6A-7123-48AE-B55F-2F7EDC92B09C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4029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402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190E3FF-AC23-41B6-8A5F-9A8A062DD499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1402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5F5D909-A3B1-4AE6-9588-515B1A246290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4131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413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2AD067E-C9E7-4920-9BC9-E872F03D3734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1413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1924C61-B241-410E-BE57-0F45C5DCF45C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4234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423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5427614-BB8B-4C59-A6C9-FB41B053AB91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1423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742CBF8-826B-4539-A5C3-5A9907905A50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4336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433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C715AD2-8E9F-4420-B931-BC38E406B1BE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1433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8DB8075-EE2D-4577-BD0B-30A81D8CDD32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116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116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54AF551-886D-4EA0-9CAD-92F443E9E0F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16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B7D5272-9D3D-4DB4-A17E-FBD0492398D3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443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443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51C94F2-EB38-4C1A-A9E0-7D4D6F9CA8AD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1443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B965850-E26A-43A3-ADFD-3C1D47E93028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454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454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F2F410E-F801-4629-B982-E8688F8B5AB2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1454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5025689-5E4D-4076-966D-1A719236A91C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464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464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3BB9F77-7006-401F-BBFE-CF66919B08B8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1464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D1B9AA9-05D5-4A42-B084-FF2D58E9194C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474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474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1BAEE9-AB57-4009-B280-AD37023E9F0D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1474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444E843-8B59-4F78-9629-3A0500500A2A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484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484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C183B9A-B32D-4416-B496-6883951FD0FB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1484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BA75874-E6F6-47E8-8672-3564A1C80288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4950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495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E38456E-FDB4-485B-8D6A-87075359304A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1495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9A2E8BB-58FA-442F-9B38-0CD31893CF04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5053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505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ED5E58E-F9B2-4061-83EB-63337ACD32E2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1505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A7CB879-01CE-4580-B528-CA2DB208A0C3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515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515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FCA3384-88DF-478F-839C-B8E3AFC3D663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1515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7EFBAC6-1DCE-4D48-BF7F-B6033CF1CF6E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5258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525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D812BFD-DA9A-4E04-8EBA-10C86C9F62CC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1525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5695B54-CB08-4C34-AD99-CA89EE12F830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536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536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BD44254-4950-428B-8B24-98999155AEDE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1536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8DB8075-EE2D-4577-BD0B-30A81D8CDD32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116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116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54AF551-886D-4EA0-9CAD-92F443E9E0F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116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0E43BD4-ACB5-46DF-8424-7582C1086AB4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5462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54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E0744E1-365D-4583-9717-6FE989D90580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154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5AA1B8C-F106-4026-92E4-A9BA40F28098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5565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556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33117DF-DE99-4E77-BBF8-5406E91327DF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1556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35F8A5A-3F2C-470F-827A-D5E1BFD302AC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566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566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0E7DB1A-5E6A-41F3-B8B1-795754DB0D6D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1566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35F8A5A-3F2C-470F-827A-D5E1BFD302AC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566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566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0E7DB1A-5E6A-41F3-B8B1-795754DB0D6D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1566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0194399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35F8A5A-3F2C-470F-827A-D5E1BFD302AC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566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566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0E7DB1A-5E6A-41F3-B8B1-795754DB0D6D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1566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4086919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67BF4E4-8D1B-4288-9D60-2B9572D48B10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5770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577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BF0B4B1-300D-4399-8C61-A589E3DBA19E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1577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EAD30E9-4E71-4E83-A303-CD9171481E9E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5872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587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9763DBA-80BE-42E1-8655-7F47B2576477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1587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CE79E51-56DC-46FA-A34A-31948083C306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5974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597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E69F929-ABBE-40F2-8422-A8343D9CB033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1597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887F234-834F-4443-8535-F7A7F954412A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607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607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C294D24-B3CA-4403-8D74-0B41440E2CFC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1607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5782189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35F8A5A-3F2C-470F-827A-D5E1BFD302AC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5667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566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0E7DB1A-5E6A-41F3-B8B1-795754DB0D6D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1566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9417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8DB8075-EE2D-4577-BD0B-30A81D8CDD32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116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116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54AF551-886D-4EA0-9CAD-92F443E9E0F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116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887F234-834F-4443-8535-F7A7F954412A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607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607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C294D24-B3CA-4403-8D74-0B41440E2CFC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1607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BFD975B-090C-45B7-9C49-3B9080794589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6179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617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E7BE026-4513-42E0-8E12-A48134A1CDC6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1617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5B2CE3E-4B1D-4647-A974-52617E935700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6282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628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F89E70E-5215-4F04-A067-DDFA27A5403F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1628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E2B52C0-F20A-415E-8753-D83A5FD93370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638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638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8A1DE37-1E72-428E-84D0-6E73FF34F3BA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1638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A9CFA9E-988E-4836-978F-C8D1CE1D1DFD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6486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648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38DE8EF-AF1D-44E6-AC62-5BDA491E65C7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1648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D0A050-AE75-4D38-B17B-A52C98DB34B3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976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976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0D463B6-3542-4237-8289-B0ADB07153B2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1976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76EFB88-1A12-48A0-9B5C-3846D3730DCA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986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986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80FCF9B-D7A4-402F-895A-4D1EF967860B}" type="slidenum">
              <a:rPr lang="en-US" smtClean="0"/>
              <a:pPr/>
              <a:t>66</a:t>
            </a:fld>
            <a:endParaRPr lang="en-US"/>
          </a:p>
        </p:txBody>
      </p:sp>
      <p:sp>
        <p:nvSpPr>
          <p:cNvPr id="1986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69425BA-6D78-43AA-9B06-6DC50E69B11D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996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996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FF94851-6765-4EDA-9A6E-484E5639AD79}" type="slidenum">
              <a:rPr lang="en-US" smtClean="0"/>
              <a:pPr/>
              <a:t>67</a:t>
            </a:fld>
            <a:endParaRPr lang="en-US"/>
          </a:p>
        </p:txBody>
      </p:sp>
      <p:sp>
        <p:nvSpPr>
          <p:cNvPr id="1996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13071A2-16BC-42BB-B3A5-DAD5591F9147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20070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2007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F7BD38A-180C-4B65-B172-751C7DB44D0F}" type="slidenum">
              <a:rPr lang="en-US" smtClean="0"/>
              <a:pPr/>
              <a:t>68</a:t>
            </a:fld>
            <a:endParaRPr lang="en-US"/>
          </a:p>
        </p:txBody>
      </p:sp>
      <p:sp>
        <p:nvSpPr>
          <p:cNvPr id="2007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88B24F7-6C4D-4F95-9E91-E0D5DF8B16A0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20173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2017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23A698A-22A9-488B-AA41-178EB3E32289}" type="slidenum">
              <a:rPr lang="en-US" smtClean="0"/>
              <a:pPr/>
              <a:t>69</a:t>
            </a:fld>
            <a:endParaRPr lang="en-US"/>
          </a:p>
        </p:txBody>
      </p:sp>
      <p:sp>
        <p:nvSpPr>
          <p:cNvPr id="2017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A6C1B36-755F-48BA-87B8-25DF1D76616A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126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126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210D4C2-1152-47B3-9C50-A47ABC972F1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126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BD39A8E-CD9E-4AD0-ADFE-8424C79B43C2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1366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136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BCCC14D-A8B5-43E1-85C3-A5C299EDE47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136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BD39A8E-CD9E-4AD0-ADFE-8424C79B43C2}" type="datetime3">
              <a:rPr lang="en-US" smtClean="0"/>
              <a:pPr/>
              <a:t>13 March 2026</a:t>
            </a:fld>
            <a:endParaRPr lang="en-US"/>
          </a:p>
        </p:txBody>
      </p:sp>
      <p:sp>
        <p:nvSpPr>
          <p:cNvPr id="11366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1136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BCCC14D-A8B5-43E1-85C3-A5C299EDE47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136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619250" y="1125538"/>
            <a:ext cx="28575" cy="5732462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81200" y="1987550"/>
            <a:ext cx="36513" cy="381635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763713" y="2708275"/>
            <a:ext cx="7380287" cy="73025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11255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pic>
        <p:nvPicPr>
          <p:cNvPr id="8" name="Picture 8" descr="MKP-logo-white-transparen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339725"/>
            <a:ext cx="1360487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1125538"/>
            <a:ext cx="9144000" cy="1746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619250" y="549275"/>
            <a:ext cx="28575" cy="576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pic>
        <p:nvPicPr>
          <p:cNvPr id="11" name="Picture 11" descr="Title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713" y="115888"/>
            <a:ext cx="6424612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2" descr="4th-edit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8813" y="188913"/>
            <a:ext cx="73025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Footer Placeholder 3"/>
          <p:cNvSpPr txBox="1">
            <a:spLocks/>
          </p:cNvSpPr>
          <p:nvPr userDrawn="1"/>
        </p:nvSpPr>
        <p:spPr>
          <a:xfrm>
            <a:off x="4932363" y="6453188"/>
            <a:ext cx="4176712" cy="35877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l-GR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Διαφάνειες διδασκαλίας του πρωτότυπου βιβλίου μεταφρασμένες στα ελληνικά </a:t>
            </a:r>
            <a:br>
              <a:rPr lang="el-GR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l-GR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μετάφραση, επιμέλεια</a:t>
            </a:r>
            <a:r>
              <a:rPr lang="en-US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l-GR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Δημήτρης Γκιζόπουλος, Πανεπιστήμιο Αθηνών)</a:t>
            </a:r>
            <a:endParaRPr lang="en-AU" sz="9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" name="Picture 19"/>
          <p:cNvPicPr>
            <a:picLocks noChangeAspect="1"/>
          </p:cNvPicPr>
          <p:nvPr userDrawn="1"/>
        </p:nvPicPr>
        <p:blipFill>
          <a:blip r:embed="rId5" cstate="print"/>
          <a:srcRect l="3229" t="1074" r="2798" b="938"/>
          <a:stretch>
            <a:fillRect/>
          </a:stretch>
        </p:blipFill>
        <p:spPr bwMode="auto">
          <a:xfrm>
            <a:off x="341313" y="1187450"/>
            <a:ext cx="701675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7"/>
          <p:cNvSpPr txBox="1">
            <a:spLocks noChangeArrowheads="1"/>
          </p:cNvSpPr>
          <p:nvPr userDrawn="1"/>
        </p:nvSpPr>
        <p:spPr bwMode="auto">
          <a:xfrm>
            <a:off x="1619250" y="1131888"/>
            <a:ext cx="6588125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l-GR" sz="2400">
                <a:solidFill>
                  <a:srgbClr val="CC9900"/>
                </a:solidFill>
                <a:latin typeface="Arial Black" pitchFamily="34" charset="0"/>
              </a:rPr>
              <a:t>Οργάνωση και Σχεδίαση Υπολογιστών </a:t>
            </a:r>
          </a:p>
          <a:p>
            <a:pPr>
              <a:defRPr/>
            </a:pPr>
            <a:r>
              <a:rPr lang="el-GR">
                <a:solidFill>
                  <a:srgbClr val="CC9900"/>
                </a:solidFill>
                <a:latin typeface="Arial Black" pitchFamily="34" charset="0"/>
              </a:rPr>
              <a:t>Η Διασύνδεση Υλικού και Λογισμικού, </a:t>
            </a:r>
            <a:r>
              <a:rPr lang="en-US" sz="2000">
                <a:solidFill>
                  <a:srgbClr val="CC9900"/>
                </a:solidFill>
                <a:latin typeface="Arial Black" pitchFamily="34" charset="0"/>
              </a:rPr>
              <a:t>4</a:t>
            </a:r>
            <a:r>
              <a:rPr lang="el-GR" sz="2000" baseline="30000">
                <a:solidFill>
                  <a:srgbClr val="CC9900"/>
                </a:solidFill>
                <a:latin typeface="Arial Black" pitchFamily="34" charset="0"/>
              </a:rPr>
              <a:t>η</a:t>
            </a:r>
            <a:r>
              <a:rPr lang="el-GR" sz="2000">
                <a:solidFill>
                  <a:srgbClr val="CC9900"/>
                </a:solidFill>
                <a:latin typeface="Arial Black" pitchFamily="34" charset="0"/>
              </a:rPr>
              <a:t> έκδοση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409825" y="1844675"/>
            <a:ext cx="5832475" cy="762000"/>
          </a:xfrm>
        </p:spPr>
        <p:txBody>
          <a:bodyPr>
            <a:spAutoFit/>
          </a:bodyPr>
          <a:lstStyle>
            <a:lvl1pPr>
              <a:defRPr>
                <a:latin typeface="Arial Black" pitchFamily="34" charset="0"/>
              </a:defRPr>
            </a:lvl1pPr>
          </a:lstStyle>
          <a:p>
            <a:pPr lvl="0"/>
            <a:r>
              <a:rPr lang="en-AU" noProof="0" dirty="0"/>
              <a:t>Chapter …</a:t>
            </a:r>
          </a:p>
        </p:txBody>
      </p:sp>
      <p:sp>
        <p:nvSpPr>
          <p:cNvPr id="2959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409825" y="2924175"/>
            <a:ext cx="5832475" cy="579438"/>
          </a:xfrm>
        </p:spPr>
        <p:txBody>
          <a:bodyPr>
            <a:spAutoFit/>
          </a:bodyPr>
          <a:lstStyle>
            <a:lvl1pPr marL="0" indent="0">
              <a:buFont typeface="Wingdings" pitchFamily="2" charset="2"/>
              <a:buNone/>
              <a:defRPr>
                <a:latin typeface="Arial Black" pitchFamily="34" charset="0"/>
              </a:defRPr>
            </a:lvl1pPr>
          </a:lstStyle>
          <a:p>
            <a:pPr lvl="0"/>
            <a:r>
              <a:rPr lang="en-AU" noProof="0"/>
              <a:t>Subtitle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Κεφάλαιο 1 — Αφηρημένες έννοιες και τεχνολογία υπολογιστών</a:t>
            </a:r>
            <a:r>
              <a:rPr lang="en-AU">
                <a:solidFill>
                  <a:schemeClr val="tx1"/>
                </a:solidFill>
              </a:rPr>
              <a:t> — </a:t>
            </a:r>
            <a:fld id="{B4A41411-2BA4-4004-A63E-8D3BEFA170B4}" type="slidenum">
              <a:rPr lang="en-AU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A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8163" y="146050"/>
            <a:ext cx="2066925" cy="60912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213" y="146050"/>
            <a:ext cx="6051550" cy="60912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Κεφάλαιο 1 — Αφηρημένες έννοιες και τεχνολογία υπολογιστών</a:t>
            </a:r>
            <a:r>
              <a:rPr lang="en-AU">
                <a:solidFill>
                  <a:schemeClr val="tx1"/>
                </a:solidFill>
              </a:rPr>
              <a:t> — </a:t>
            </a:r>
            <a:fld id="{BB5001D8-F35A-43EB-A5FD-3F9D986817AA}" type="slidenum">
              <a:rPr lang="en-AU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A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146050"/>
            <a:ext cx="825976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125538"/>
            <a:ext cx="4059237" cy="5111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95850" y="1125538"/>
            <a:ext cx="4059238" cy="5111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Κεφάλαιο 1 — Αφηρημένες έννοιες και τεχνολογία υπολογιστών</a:t>
            </a:r>
            <a:r>
              <a:rPr lang="en-AU">
                <a:solidFill>
                  <a:schemeClr val="tx1"/>
                </a:solidFill>
              </a:rPr>
              <a:t> — </a:t>
            </a:r>
            <a:fld id="{AA83BB8C-3748-42B2-95A5-95F955E4F240}" type="slidenum">
              <a:rPr lang="en-AU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A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146050"/>
            <a:ext cx="825976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4213" y="1125538"/>
            <a:ext cx="4059237" cy="5111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5850" y="1125538"/>
            <a:ext cx="4059238" cy="5111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Κεφάλαιο 1 — Αφηρημένες έννοιες και τεχνολογία υπολογιστών</a:t>
            </a:r>
            <a:r>
              <a:rPr lang="en-AU">
                <a:solidFill>
                  <a:schemeClr val="tx1"/>
                </a:solidFill>
              </a:rPr>
              <a:t> — </a:t>
            </a:r>
            <a:fld id="{AB58BA93-B68E-4883-A495-561F0BB427EA}" type="slidenum">
              <a:rPr lang="en-AU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A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146050"/>
            <a:ext cx="825976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4213" y="1125538"/>
            <a:ext cx="8270875" cy="2479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3" y="3757613"/>
            <a:ext cx="8270875" cy="2479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Κεφάλαιο 1 — Αφηρημένες έννοιες και τεχνολογία υπολογιστών</a:t>
            </a:r>
            <a:r>
              <a:rPr lang="en-AU">
                <a:solidFill>
                  <a:schemeClr val="tx1"/>
                </a:solidFill>
              </a:rPr>
              <a:t> — </a:t>
            </a:r>
            <a:fld id="{FBCB4082-315B-45B7-A9C0-7A2161F13272}" type="slidenum">
              <a:rPr lang="en-AU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A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just">
              <a:defRPr sz="2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defRPr>
            </a:lvl1pPr>
            <a:lvl2pPr algn="just">
              <a:defRPr sz="2400">
                <a:latin typeface="Times New Roman" pitchFamily="18" charset="0"/>
                <a:cs typeface="Times New Roman" pitchFamily="18" charset="0"/>
              </a:defRPr>
            </a:lvl2pPr>
            <a:lvl3pPr algn="just">
              <a:defRPr sz="2000">
                <a:latin typeface="Times New Roman" pitchFamily="18" charset="0"/>
                <a:cs typeface="Times New Roman" pitchFamily="18" charset="0"/>
              </a:defRPr>
            </a:lvl3pPr>
            <a:lvl4pPr algn="just">
              <a:defRPr>
                <a:latin typeface="Times New Roman" pitchFamily="18" charset="0"/>
                <a:cs typeface="Times New Roman" pitchFamily="18" charset="0"/>
              </a:defRPr>
            </a:lvl4pPr>
            <a:lvl5pPr algn="just"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l-G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Κεφάλαιο 1 — Αφηρημένες έννοιες και τεχνολογία υπολογιστών</a:t>
            </a:r>
            <a:r>
              <a:rPr lang="en-AU">
                <a:solidFill>
                  <a:schemeClr val="tx1"/>
                </a:solidFill>
              </a:rPr>
              <a:t> — </a:t>
            </a:r>
            <a:fld id="{6BDBDF88-4E12-4673-8C0B-A920C9251F4D}" type="slidenum">
              <a:rPr lang="en-AU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A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Κεφάλαιο 1 — Αφηρημένες έννοιες και τεχνολογία υπολογιστών</a:t>
            </a:r>
            <a:r>
              <a:rPr lang="en-AU">
                <a:solidFill>
                  <a:schemeClr val="tx1"/>
                </a:solidFill>
              </a:rPr>
              <a:t> — </a:t>
            </a:r>
            <a:fld id="{B1226695-7408-4AB8-A33C-06D7E899EA13}" type="slidenum">
              <a:rPr lang="en-AU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A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125538"/>
            <a:ext cx="4059237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5850" y="1125538"/>
            <a:ext cx="4059238" cy="5111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Κεφάλαιο 1 — Αφηρημένες έννοιες και τεχνολογία υπολογιστών</a:t>
            </a:r>
            <a:r>
              <a:rPr lang="en-AU">
                <a:solidFill>
                  <a:schemeClr val="tx1"/>
                </a:solidFill>
              </a:rPr>
              <a:t> — </a:t>
            </a:r>
            <a:fld id="{4E935EA8-5141-4C34-A480-CD8593CF1912}" type="slidenum">
              <a:rPr lang="en-AU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A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Κεφάλαιο 1 — Αφηρημένες έννοιες και τεχνολογία υπολογιστών</a:t>
            </a:r>
            <a:r>
              <a:rPr lang="en-AU">
                <a:solidFill>
                  <a:schemeClr val="tx1"/>
                </a:solidFill>
              </a:rPr>
              <a:t> — </a:t>
            </a:r>
            <a:fld id="{3582A525-CC85-4D86-BAF1-67B6B08F57AC}" type="slidenum">
              <a:rPr lang="en-AU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A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Κεφάλαιο 1 — Αφηρημένες έννοιες και τεχνολογία υπολογιστών</a:t>
            </a:r>
            <a:r>
              <a:rPr lang="en-AU">
                <a:solidFill>
                  <a:schemeClr val="tx1"/>
                </a:solidFill>
              </a:rPr>
              <a:t> — </a:t>
            </a:r>
            <a:fld id="{69F14D02-3716-4DED-9DFD-C264C7E08400}" type="slidenum">
              <a:rPr lang="en-AU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A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Κεφάλαιο 1 — Αφηρημένες έννοιες και τεχνολογία υπολογιστών</a:t>
            </a:r>
            <a:r>
              <a:rPr lang="en-AU">
                <a:solidFill>
                  <a:schemeClr val="tx1"/>
                </a:solidFill>
              </a:rPr>
              <a:t> — </a:t>
            </a:r>
            <a:fld id="{CBFE80B1-DB3C-4919-BD1C-C73F6918B9D7}" type="slidenum">
              <a:rPr lang="en-AU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A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Κεφάλαιο 1 — Αφηρημένες έννοιες και τεχνολογία υπολογιστών</a:t>
            </a:r>
            <a:r>
              <a:rPr lang="en-AU">
                <a:solidFill>
                  <a:schemeClr val="tx1"/>
                </a:solidFill>
              </a:rPr>
              <a:t> — </a:t>
            </a:r>
            <a:fld id="{5A23FF4B-00B8-4D9A-A6F8-938AA92C6810}" type="slidenum">
              <a:rPr lang="en-AU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A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Κεφάλαιο 1 — Αφηρημένες έννοιες και τεχνολογία υπολογιστών</a:t>
            </a:r>
            <a:r>
              <a:rPr lang="en-AU">
                <a:solidFill>
                  <a:schemeClr val="tx1"/>
                </a:solidFill>
              </a:rPr>
              <a:t> — </a:t>
            </a:r>
            <a:fld id="{C3506D5E-7E31-4A07-8A7D-322F37B1B9F7}" type="slidenum">
              <a:rPr lang="en-AU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A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68313" y="260350"/>
            <a:ext cx="36512" cy="381635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46050"/>
            <a:ext cx="82597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125538"/>
            <a:ext cx="8270875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294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92275" y="6381750"/>
            <a:ext cx="7272338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solidFill>
                  <a:srgbClr val="CC3300"/>
                </a:solidFill>
              </a:defRPr>
            </a:lvl1pPr>
          </a:lstStyle>
          <a:p>
            <a:pPr>
              <a:defRPr/>
            </a:pPr>
            <a:r>
              <a:rPr lang="en-AU"/>
              <a:t>Κεφάλαιο 1 — Αφηρημένες έννοιες και τεχνολογία υπολογιστών</a:t>
            </a:r>
            <a:r>
              <a:rPr lang="en-AU">
                <a:solidFill>
                  <a:schemeClr val="tx1"/>
                </a:solidFill>
              </a:rPr>
              <a:t> — </a:t>
            </a:r>
            <a:fld id="{0AAD0F1A-F84A-4072-AB4E-3761EBF90FAB}" type="slidenum">
              <a:rPr lang="en-AU">
                <a:solidFill>
                  <a:schemeClr val="tx1"/>
                </a:solidFill>
              </a:rPr>
              <a:pPr>
                <a:defRPr/>
              </a:pPr>
              <a:t>‹#›</a:t>
            </a:fld>
            <a:endParaRPr lang="en-AU">
              <a:solidFill>
                <a:schemeClr val="tx1"/>
              </a:solidFill>
            </a:endParaRPr>
          </a:p>
        </p:txBody>
      </p:sp>
      <p:pic>
        <p:nvPicPr>
          <p:cNvPr id="1030" name="Picture 6" descr="MKP-logo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4925" y="6453188"/>
            <a:ext cx="865188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50825" y="981075"/>
            <a:ext cx="8569325" cy="71438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2268538" y="6634163"/>
            <a:ext cx="6840537" cy="179387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l-GR" sz="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Διαφάνειες διδασκαλίας πρωτότυπου βιβλίου μεταφρασμένες στα ελληνικά</a:t>
            </a:r>
            <a:r>
              <a:rPr lang="en-US" sz="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l-GR" sz="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μετάφραση, επιμέλεια</a:t>
            </a:r>
            <a:r>
              <a:rPr lang="en-US" sz="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l-GR" sz="8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Δημήτρης Γκιζόπουλος, Πανεπιστήμιο Αθηνών)</a:t>
            </a:r>
            <a:endParaRPr lang="en-AU" sz="8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3" name="Picture 1"/>
          <p:cNvPicPr>
            <a:picLocks noChangeAspect="1"/>
          </p:cNvPicPr>
          <p:nvPr userDrawn="1"/>
        </p:nvPicPr>
        <p:blipFill>
          <a:blip r:embed="rId17" cstate="print">
            <a:grayscl/>
          </a:blip>
          <a:srcRect l="3041" t="3510" r="-369" b="-421"/>
          <a:stretch>
            <a:fillRect/>
          </a:stretch>
        </p:blipFill>
        <p:spPr bwMode="auto">
          <a:xfrm>
            <a:off x="982663" y="6443663"/>
            <a:ext cx="36036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  <p:sldLayoutId id="2147483920" r:id="rId12"/>
    <p:sldLayoutId id="2147483921" r:id="rId13"/>
    <p:sldLayoutId id="2147483922" r:id="rId14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/>
              <a:t>Κεφάλαιο</a:t>
            </a:r>
            <a:r>
              <a:rPr lang="en-AU"/>
              <a:t> 2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409825" y="2924175"/>
            <a:ext cx="5832475" cy="1066800"/>
          </a:xfrm>
        </p:spPr>
        <p:txBody>
          <a:bodyPr/>
          <a:lstStyle/>
          <a:p>
            <a:pPr eaLnBrk="1" hangingPunct="1"/>
            <a:r>
              <a:rPr lang="el-GR"/>
              <a:t>Εντολές</a:t>
            </a:r>
            <a:r>
              <a:rPr lang="en-AU"/>
              <a:t>: </a:t>
            </a:r>
            <a:r>
              <a:rPr lang="el-GR"/>
              <a:t>η γλώσσα του υπολογιστή</a:t>
            </a:r>
            <a:endParaRPr lang="en-A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ED327AAB-2C98-42B3-8A58-3D78A7EB162E}" type="slidenum">
              <a:rPr lang="en-AU"/>
              <a:pPr>
                <a:defRPr/>
              </a:pPr>
              <a:t>10</a:t>
            </a:fld>
            <a:endParaRPr lang="en-AU"/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328613"/>
            <a:ext cx="8259762" cy="579437"/>
          </a:xfrm>
        </p:spPr>
        <p:txBody>
          <a:bodyPr/>
          <a:lstStyle/>
          <a:p>
            <a:pPr eaLnBrk="1" hangingPunct="1"/>
            <a:r>
              <a:rPr lang="el-GR" sz="3200"/>
              <a:t>Παράδειγμα τελεστέων καταχωρητών</a:t>
            </a:r>
            <a:endParaRPr lang="en-AU" sz="3200"/>
          </a:p>
        </p:txBody>
      </p:sp>
      <p:sp>
        <p:nvSpPr>
          <p:cNvPr id="1946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5327798"/>
          </a:xfrm>
        </p:spPr>
        <p:txBody>
          <a:bodyPr/>
          <a:lstStyle/>
          <a:p>
            <a:pPr eaLnBrk="1" hangingPunct="1"/>
            <a:r>
              <a:rPr lang="el-GR" dirty="0">
                <a:solidFill>
                  <a:schemeClr val="tx2"/>
                </a:solidFill>
              </a:rPr>
              <a:t>Κώδικας </a:t>
            </a:r>
            <a:r>
              <a:rPr lang="en-US" dirty="0">
                <a:solidFill>
                  <a:schemeClr val="tx2"/>
                </a:solidFill>
              </a:rPr>
              <a:t>C: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>
                <a:latin typeface="Lucida Console" pitchFamily="49" charset="0"/>
              </a:rPr>
              <a:t>	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f = (g + h) - (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+ j);</a:t>
            </a:r>
          </a:p>
          <a:p>
            <a:pPr lvl="1" eaLnBrk="1" hangingPunct="1"/>
            <a:r>
              <a:rPr lang="el-GR" dirty="0">
                <a:solidFill>
                  <a:srgbClr val="002060"/>
                </a:solidFill>
              </a:rPr>
              <a:t>οι </a:t>
            </a:r>
            <a:r>
              <a:rPr lang="en-US" dirty="0">
                <a:solidFill>
                  <a:srgbClr val="002060"/>
                </a:solidFill>
              </a:rPr>
              <a:t>f, …, j </a:t>
            </a:r>
            <a:r>
              <a:rPr lang="el-GR" dirty="0">
                <a:solidFill>
                  <a:srgbClr val="002060"/>
                </a:solidFill>
              </a:rPr>
              <a:t>στους</a:t>
            </a:r>
            <a:r>
              <a:rPr lang="en-US" dirty="0">
                <a:solidFill>
                  <a:srgbClr val="002060"/>
                </a:solidFill>
              </a:rPr>
              <a:t> $s0, …, $s4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l-GR" dirty="0">
                <a:solidFill>
                  <a:schemeClr val="tx2"/>
                </a:solidFill>
              </a:rPr>
              <a:t>Μεταγλωττισμένος κώδικας </a:t>
            </a:r>
            <a:r>
              <a:rPr lang="en-US" dirty="0">
                <a:solidFill>
                  <a:schemeClr val="tx2"/>
                </a:solidFill>
              </a:rPr>
              <a:t>MIPS:</a:t>
            </a:r>
          </a:p>
          <a:p>
            <a:pPr algn="l" eaLnBrk="1" hangingPunct="1"/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add t0, g, h 			# t0 = g + h</a:t>
            </a:r>
            <a:br>
              <a:rPr lang="en-US" sz="24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add t1, </a:t>
            </a:r>
            <a:r>
              <a:rPr lang="en-US" sz="24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, j			# t1 = </a:t>
            </a:r>
            <a:r>
              <a:rPr lang="en-US" sz="24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 + j</a:t>
            </a:r>
            <a:br>
              <a:rPr lang="en-US" sz="24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sub f,  t0, t1 		# f  = t0 - t1</a:t>
            </a:r>
          </a:p>
          <a:p>
            <a:pPr eaLnBrk="1" hangingPunct="1"/>
            <a:endParaRPr lang="en-US" dirty="0"/>
          </a:p>
          <a:p>
            <a:pPr algn="l" eaLnBrk="1" hangingPunct="1">
              <a:buNone/>
            </a:pPr>
            <a:r>
              <a:rPr lang="en-US" sz="2800" dirty="0">
                <a:latin typeface="Lucida Console" pitchFamily="49" charset="0"/>
              </a:rPr>
              <a:t>	</a:t>
            </a: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add $t0, $s1, $s2</a:t>
            </a:r>
            <a:r>
              <a:rPr lang="el-GR" sz="2400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	</a:t>
            </a:r>
            <a:r>
              <a:rPr lang="el-GR" sz="2400" dirty="0">
                <a:solidFill>
                  <a:schemeClr val="tx1"/>
                </a:solidFill>
                <a:latin typeface="Lucida Console" pitchFamily="49" charset="0"/>
              </a:rPr>
              <a:t># </a:t>
            </a: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t0 = g + h</a:t>
            </a:r>
            <a:br>
              <a:rPr lang="en-US" sz="24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add $t1, $s3, $s4</a:t>
            </a:r>
            <a:r>
              <a:rPr lang="el-GR" sz="2400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	</a:t>
            </a:r>
            <a:r>
              <a:rPr lang="el-GR" sz="2400" dirty="0">
                <a:solidFill>
                  <a:schemeClr val="tx1"/>
                </a:solidFill>
                <a:latin typeface="Lucida Console" pitchFamily="49" charset="0"/>
              </a:rPr>
              <a:t># </a:t>
            </a: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t1 = </a:t>
            </a:r>
            <a:r>
              <a:rPr lang="en-US" sz="24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 + j</a:t>
            </a:r>
            <a:br>
              <a:rPr lang="en-US" sz="24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sub $s0, $t0, $t1</a:t>
            </a:r>
            <a:r>
              <a:rPr lang="el-GR" sz="2400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	</a:t>
            </a:r>
            <a:r>
              <a:rPr lang="el-GR" sz="2400" dirty="0">
                <a:solidFill>
                  <a:schemeClr val="tx1"/>
                </a:solidFill>
                <a:latin typeface="Lucida Console" pitchFamily="49" charset="0"/>
              </a:rPr>
              <a:t># </a:t>
            </a: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s0 = t0 - t1</a:t>
            </a:r>
            <a:endParaRPr lang="en-AU" sz="2400" dirty="0">
              <a:solidFill>
                <a:schemeClr val="tx1"/>
              </a:solidFill>
              <a:latin typeface="Lucida Console" pitchFamily="49" charset="0"/>
            </a:endParaRPr>
          </a:p>
        </p:txBody>
      </p:sp>
      <p:sp>
        <p:nvSpPr>
          <p:cNvPr id="2" name="Down Arrow 1"/>
          <p:cNvSpPr/>
          <p:nvPr/>
        </p:nvSpPr>
        <p:spPr bwMode="auto">
          <a:xfrm>
            <a:off x="4283968" y="4653136"/>
            <a:ext cx="288032" cy="576064"/>
          </a:xfrm>
          <a:prstGeom prst="downArrow">
            <a:avLst/>
          </a:prstGeom>
          <a:solidFill>
            <a:srgbClr val="99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uiExpand="1" build="p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CF682EC7-F06D-4136-9D4F-83130221D486}" type="slidenum">
              <a:rPr lang="en-AU"/>
              <a:pPr>
                <a:defRPr/>
              </a:pPr>
              <a:t>11</a:t>
            </a:fld>
            <a:endParaRPr lang="en-AU"/>
          </a:p>
        </p:txBody>
      </p:sp>
      <p:sp>
        <p:nvSpPr>
          <p:cNvPr id="2048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err="1"/>
              <a:t>Τελεστέοι</a:t>
            </a:r>
            <a:r>
              <a:rPr lang="el-GR" dirty="0"/>
              <a:t> μνήμης</a:t>
            </a:r>
            <a:r>
              <a:rPr lang="en-US" dirty="0"/>
              <a:t> (1/2)</a:t>
            </a:r>
            <a:endParaRPr lang="en-AU" dirty="0"/>
          </a:p>
        </p:txBody>
      </p:sp>
      <p:sp>
        <p:nvSpPr>
          <p:cNvPr id="2048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4213" y="1052736"/>
            <a:ext cx="8270875" cy="51117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dirty="0">
                <a:solidFill>
                  <a:schemeClr val="tx2"/>
                </a:solidFill>
              </a:rPr>
              <a:t>Η κύρια μνήμη χρησιμοποιείται για σύνθετα δεδομένα</a:t>
            </a:r>
            <a:endParaRPr lang="en-US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l-GR" dirty="0"/>
              <a:t>Πίνακες (</a:t>
            </a:r>
            <a:r>
              <a:rPr lang="en-US" dirty="0"/>
              <a:t>arrays), </a:t>
            </a:r>
            <a:r>
              <a:rPr lang="el-GR" dirty="0"/>
              <a:t>Δομές (</a:t>
            </a:r>
            <a:r>
              <a:rPr lang="en-US" dirty="0"/>
              <a:t>structures</a:t>
            </a:r>
            <a:r>
              <a:rPr lang="el-GR" dirty="0"/>
              <a:t>)</a:t>
            </a:r>
            <a:r>
              <a:rPr lang="en-US" dirty="0"/>
              <a:t>, </a:t>
            </a:r>
            <a:r>
              <a:rPr lang="el-GR" dirty="0"/>
              <a:t>Δυναμικά δεδομένα</a:t>
            </a:r>
            <a:endParaRPr lang="en-US" dirty="0"/>
          </a:p>
          <a:p>
            <a:pPr eaLnBrk="1" hangingPunct="1">
              <a:lnSpc>
                <a:spcPct val="80000"/>
              </a:lnSpc>
            </a:pPr>
            <a:endParaRPr lang="el-GR" sz="1200" dirty="0"/>
          </a:p>
          <a:p>
            <a:pPr eaLnBrk="1" hangingPunct="1">
              <a:lnSpc>
                <a:spcPct val="80000"/>
              </a:lnSpc>
            </a:pPr>
            <a:r>
              <a:rPr lang="el-GR" dirty="0">
                <a:solidFill>
                  <a:schemeClr val="tx2"/>
                </a:solidFill>
              </a:rPr>
              <a:t>Για να εφαρμοστούν αριθμητικές / λογικές  λειτουργίες στα δεδομένα απαιτείται</a:t>
            </a:r>
            <a:endParaRPr lang="en-US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l-GR" dirty="0">
                <a:solidFill>
                  <a:srgbClr val="990000"/>
                </a:solidFill>
              </a:rPr>
              <a:t>Φόρτωση (</a:t>
            </a:r>
            <a:r>
              <a:rPr lang="en-US" dirty="0" err="1">
                <a:solidFill>
                  <a:srgbClr val="990000"/>
                </a:solidFill>
              </a:rPr>
              <a:t>lw</a:t>
            </a:r>
            <a:r>
              <a:rPr lang="en-US" dirty="0">
                <a:solidFill>
                  <a:srgbClr val="990000"/>
                </a:solidFill>
              </a:rPr>
              <a:t>) </a:t>
            </a:r>
            <a:r>
              <a:rPr lang="el-GR" dirty="0"/>
              <a:t>δεδομένων από τη μνήμη σε </a:t>
            </a:r>
            <a:r>
              <a:rPr lang="el-GR" dirty="0" err="1"/>
              <a:t>καταχωρητές</a:t>
            </a: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l-GR" dirty="0">
                <a:solidFill>
                  <a:srgbClr val="990000"/>
                </a:solidFill>
              </a:rPr>
              <a:t>Αποθήκευση </a:t>
            </a:r>
            <a:r>
              <a:rPr lang="en-US" dirty="0">
                <a:solidFill>
                  <a:srgbClr val="990000"/>
                </a:solidFill>
              </a:rPr>
              <a:t>(</a:t>
            </a:r>
            <a:r>
              <a:rPr lang="en-US" dirty="0" err="1">
                <a:solidFill>
                  <a:srgbClr val="990000"/>
                </a:solidFill>
              </a:rPr>
              <a:t>sw</a:t>
            </a:r>
            <a:r>
              <a:rPr lang="en-US" dirty="0">
                <a:solidFill>
                  <a:srgbClr val="990000"/>
                </a:solidFill>
              </a:rPr>
              <a:t>) </a:t>
            </a:r>
            <a:r>
              <a:rPr lang="el-GR" dirty="0"/>
              <a:t>δεδομένων από </a:t>
            </a:r>
            <a:r>
              <a:rPr lang="el-GR" dirty="0" err="1"/>
              <a:t>καταχωρητές</a:t>
            </a:r>
            <a:r>
              <a:rPr lang="el-GR" dirty="0"/>
              <a:t> στη μνήμη</a:t>
            </a:r>
          </a:p>
          <a:p>
            <a:pPr eaLnBrk="1" hangingPunct="1">
              <a:lnSpc>
                <a:spcPct val="80000"/>
              </a:lnSpc>
            </a:pPr>
            <a:endParaRPr lang="el-GR" sz="1200" dirty="0"/>
          </a:p>
          <a:p>
            <a:pPr eaLnBrk="1" hangingPunct="1">
              <a:lnSpc>
                <a:spcPct val="80000"/>
              </a:lnSpc>
            </a:pPr>
            <a:r>
              <a:rPr lang="el-GR" b="1" dirty="0">
                <a:solidFill>
                  <a:srgbClr val="990000"/>
                </a:solidFill>
              </a:rPr>
              <a:t>Σύνταξη</a:t>
            </a:r>
            <a:r>
              <a:rPr lang="en-US" b="1" dirty="0">
                <a:solidFill>
                  <a:srgbClr val="990000"/>
                </a:solidFill>
              </a:rPr>
              <a:t> </a:t>
            </a:r>
            <a:r>
              <a:rPr lang="en-US" b="1" dirty="0" err="1">
                <a:solidFill>
                  <a:srgbClr val="990000"/>
                </a:solidFill>
              </a:rPr>
              <a:t>lw</a:t>
            </a:r>
            <a:r>
              <a:rPr lang="el-GR" b="1" dirty="0">
                <a:solidFill>
                  <a:srgbClr val="990000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: </a:t>
            </a:r>
            <a:r>
              <a:rPr lang="en-US" b="1" dirty="0" err="1">
                <a:solidFill>
                  <a:schemeClr val="tx2"/>
                </a:solidFill>
              </a:rPr>
              <a:t>lw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l-GR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rd</a:t>
            </a:r>
            <a:r>
              <a:rPr lang="en-US" b="1" dirty="0">
                <a:solidFill>
                  <a:schemeClr val="tx2"/>
                </a:solidFill>
              </a:rPr>
              <a:t>, offset(</a:t>
            </a:r>
            <a:r>
              <a:rPr lang="en-US" b="1" dirty="0" err="1">
                <a:solidFill>
                  <a:schemeClr val="tx2"/>
                </a:solidFill>
              </a:rPr>
              <a:t>rs</a:t>
            </a:r>
            <a:r>
              <a:rPr lang="en-US" b="1" dirty="0">
                <a:solidFill>
                  <a:schemeClr val="tx2"/>
                </a:solidFill>
              </a:rPr>
              <a:t>)  </a:t>
            </a:r>
            <a:r>
              <a:rPr lang="en-US" dirty="0">
                <a:solidFill>
                  <a:schemeClr val="tx1"/>
                </a:solidFill>
              </a:rPr>
              <a:t># </a:t>
            </a:r>
            <a:r>
              <a:rPr lang="en-US" dirty="0" err="1">
                <a:solidFill>
                  <a:schemeClr val="tx1"/>
                </a:solidFill>
              </a:rPr>
              <a:t>rd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Wingdings" panose="05000000000000000000" pitchFamily="2" charset="2"/>
              </a:rPr>
              <a:t> [</a:t>
            </a:r>
            <a:r>
              <a:rPr lang="el-GR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sym typeface="Wingdings" panose="05000000000000000000" pitchFamily="2" charset="2"/>
              </a:rPr>
              <a:t>rs</a:t>
            </a:r>
            <a:r>
              <a:rPr lang="en-US" dirty="0">
                <a:solidFill>
                  <a:schemeClr val="tx1"/>
                </a:solidFill>
                <a:sym typeface="Wingdings" panose="05000000000000000000" pitchFamily="2" charset="2"/>
              </a:rPr>
              <a:t> + offset ]</a:t>
            </a:r>
            <a:endParaRPr lang="el-GR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dirty="0" err="1">
                <a:solidFill>
                  <a:srgbClr val="990000"/>
                </a:solidFill>
              </a:rPr>
              <a:t>rd</a:t>
            </a:r>
            <a:r>
              <a:rPr lang="en-US" dirty="0"/>
              <a:t>: </a:t>
            </a:r>
            <a:r>
              <a:rPr lang="el-GR" dirty="0" err="1"/>
              <a:t>καταχωρητής</a:t>
            </a:r>
            <a:r>
              <a:rPr lang="el-GR" dirty="0"/>
              <a:t> προορισμού (</a:t>
            </a:r>
            <a:r>
              <a:rPr lang="en-US" dirty="0"/>
              <a:t>destination register</a:t>
            </a:r>
            <a:r>
              <a:rPr lang="el-GR" dirty="0"/>
              <a:t>)</a:t>
            </a: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 err="1">
                <a:solidFill>
                  <a:srgbClr val="990000"/>
                </a:solidFill>
              </a:rPr>
              <a:t>rs</a:t>
            </a:r>
            <a:r>
              <a:rPr lang="en-US" dirty="0"/>
              <a:t>: </a:t>
            </a:r>
            <a:r>
              <a:rPr lang="el-GR" dirty="0"/>
              <a:t>διεύθυνση βάσης (</a:t>
            </a:r>
            <a:r>
              <a:rPr lang="en-US" dirty="0" err="1"/>
              <a:t>address_base</a:t>
            </a:r>
            <a:r>
              <a:rPr lang="en-US" dirty="0"/>
              <a:t> stored in</a:t>
            </a:r>
            <a:r>
              <a:rPr lang="el-GR" dirty="0"/>
              <a:t> </a:t>
            </a:r>
            <a:r>
              <a:rPr lang="en-US" dirty="0"/>
              <a:t>source register</a:t>
            </a:r>
            <a:r>
              <a:rPr lang="el-GR" dirty="0"/>
              <a:t>)</a:t>
            </a: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>
                <a:solidFill>
                  <a:srgbClr val="990000"/>
                </a:solidFill>
              </a:rPr>
              <a:t>offset</a:t>
            </a:r>
            <a:r>
              <a:rPr lang="el-GR" dirty="0"/>
              <a:t>: σχετική απόσταση από τη βάση</a:t>
            </a:r>
            <a:endParaRPr lang="en-US" dirty="0"/>
          </a:p>
          <a:p>
            <a:pPr eaLnBrk="1" hangingPunct="1">
              <a:lnSpc>
                <a:spcPct val="80000"/>
              </a:lnSpc>
            </a:pPr>
            <a:endParaRPr lang="el-GR" sz="1200" dirty="0"/>
          </a:p>
          <a:p>
            <a:pPr eaLnBrk="1" hangingPunct="1">
              <a:lnSpc>
                <a:spcPct val="80000"/>
              </a:lnSpc>
            </a:pPr>
            <a:r>
              <a:rPr lang="el-GR" dirty="0">
                <a:solidFill>
                  <a:schemeClr val="tx2"/>
                </a:solidFill>
              </a:rPr>
              <a:t>Παρόμοια για την εντολή </a:t>
            </a:r>
            <a:r>
              <a:rPr lang="en-US" dirty="0" err="1">
                <a:solidFill>
                  <a:schemeClr val="tx2"/>
                </a:solidFill>
              </a:rPr>
              <a:t>sw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CF682EC7-F06D-4136-9D4F-83130221D486}" type="slidenum">
              <a:rPr lang="en-AU"/>
              <a:pPr>
                <a:defRPr/>
              </a:pPr>
              <a:t>12</a:t>
            </a:fld>
            <a:endParaRPr lang="en-AU"/>
          </a:p>
        </p:txBody>
      </p:sp>
      <p:sp>
        <p:nvSpPr>
          <p:cNvPr id="2048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err="1"/>
              <a:t>Τελεστέοι</a:t>
            </a:r>
            <a:r>
              <a:rPr lang="el-GR" dirty="0"/>
              <a:t> μνήμης</a:t>
            </a:r>
            <a:r>
              <a:rPr lang="en-US" dirty="0"/>
              <a:t> (2/2)</a:t>
            </a:r>
            <a:endParaRPr lang="en-AU" dirty="0"/>
          </a:p>
        </p:txBody>
      </p:sp>
      <p:sp>
        <p:nvSpPr>
          <p:cNvPr id="2048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dirty="0">
                <a:solidFill>
                  <a:schemeClr val="tx2"/>
                </a:solidFill>
              </a:rPr>
              <a:t>Η μνήμη </a:t>
            </a:r>
            <a:r>
              <a:rPr lang="el-GR" dirty="0" err="1">
                <a:solidFill>
                  <a:schemeClr val="tx2"/>
                </a:solidFill>
              </a:rPr>
              <a:t>διευθυνσιοδοτείται</a:t>
            </a:r>
            <a:r>
              <a:rPr lang="el-GR" dirty="0">
                <a:solidFill>
                  <a:schemeClr val="tx2"/>
                </a:solidFill>
              </a:rPr>
              <a:t> ανά </a:t>
            </a:r>
            <a:r>
              <a:rPr lang="en-US" dirty="0">
                <a:solidFill>
                  <a:schemeClr val="tx2"/>
                </a:solidFill>
              </a:rPr>
              <a:t>byte </a:t>
            </a:r>
          </a:p>
          <a:p>
            <a:pPr lvl="1" eaLnBrk="1" hangingPunct="1">
              <a:lnSpc>
                <a:spcPct val="80000"/>
              </a:lnSpc>
            </a:pPr>
            <a:r>
              <a:rPr lang="el-GR" dirty="0"/>
              <a:t>Κάθε διεύθυνση προσδιορίζει ένα </a:t>
            </a:r>
            <a:r>
              <a:rPr lang="en-US" dirty="0"/>
              <a:t>byte </a:t>
            </a:r>
            <a:r>
              <a:rPr lang="el-GR" dirty="0"/>
              <a:t>(</a:t>
            </a:r>
            <a:r>
              <a:rPr lang="en-US" dirty="0"/>
              <a:t>8 bits</a:t>
            </a:r>
            <a:r>
              <a:rPr lang="el-GR" dirty="0"/>
              <a:t>)</a:t>
            </a:r>
            <a:endParaRPr lang="en-US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l-GR" dirty="0">
                <a:solidFill>
                  <a:schemeClr val="tx2"/>
                </a:solidFill>
              </a:rPr>
              <a:t>Οι λέξεις (</a:t>
            </a:r>
            <a:r>
              <a:rPr lang="en-US" dirty="0">
                <a:solidFill>
                  <a:schemeClr val="tx2"/>
                </a:solidFill>
              </a:rPr>
              <a:t>4 bytes)</a:t>
            </a:r>
            <a:r>
              <a:rPr lang="el-GR" dirty="0">
                <a:solidFill>
                  <a:schemeClr val="tx2"/>
                </a:solidFill>
              </a:rPr>
              <a:t> είναι «ευθυγραμμισμένες» (</a:t>
            </a:r>
            <a:r>
              <a:rPr lang="en-US" dirty="0">
                <a:solidFill>
                  <a:schemeClr val="tx2"/>
                </a:solidFill>
              </a:rPr>
              <a:t>“aligned”)</a:t>
            </a:r>
            <a:r>
              <a:rPr lang="el-GR" dirty="0">
                <a:solidFill>
                  <a:schemeClr val="tx2"/>
                </a:solidFill>
              </a:rPr>
              <a:t> στη μνήμη</a:t>
            </a:r>
            <a:endParaRPr lang="en-US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l-GR" b="1" dirty="0"/>
              <a:t>Η διεύθυνση κάθε λέξης είναι πολλαπλάσιο του </a:t>
            </a:r>
            <a:r>
              <a:rPr lang="en-US" b="1" dirty="0"/>
              <a:t>4</a:t>
            </a:r>
          </a:p>
          <a:p>
            <a:pPr lvl="1" eaLnBrk="1" hangingPunct="1">
              <a:lnSpc>
                <a:spcPct val="80000"/>
              </a:lnSpc>
            </a:pPr>
            <a:r>
              <a:rPr lang="el-GR" b="1" dirty="0"/>
              <a:t>Διαδοχικές διευθύνσεις έχουν απόσταση ίση με 4</a:t>
            </a:r>
            <a:endParaRPr lang="en-US" b="1" dirty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l-GR" dirty="0">
                <a:solidFill>
                  <a:schemeClr val="tx2"/>
                </a:solidFill>
              </a:rPr>
              <a:t>Ο </a:t>
            </a:r>
            <a:r>
              <a:rPr lang="en-US" dirty="0">
                <a:solidFill>
                  <a:schemeClr val="tx2"/>
                </a:solidFill>
              </a:rPr>
              <a:t>MIPS </a:t>
            </a:r>
            <a:r>
              <a:rPr lang="el-GR" dirty="0">
                <a:solidFill>
                  <a:schemeClr val="tx2"/>
                </a:solidFill>
              </a:rPr>
              <a:t>είναι «Μικρού άκρου» (</a:t>
            </a:r>
            <a:r>
              <a:rPr lang="en-US" dirty="0">
                <a:solidFill>
                  <a:schemeClr val="tx2"/>
                </a:solidFill>
              </a:rPr>
              <a:t>“Little Endian”)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/>
              <a:t>Word: 90AB12CD</a:t>
            </a:r>
            <a:r>
              <a:rPr lang="en-US" baseline="-25000" dirty="0"/>
              <a:t>16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err="1"/>
              <a:t>Little_endian</a:t>
            </a:r>
            <a:endParaRPr lang="en-US" dirty="0"/>
          </a:p>
          <a:p>
            <a:pPr lvl="1" eaLnBrk="1" hangingPunct="1">
              <a:lnSpc>
                <a:spcPct val="80000"/>
              </a:lnSpc>
            </a:pPr>
            <a:endParaRPr lang="en-US" dirty="0"/>
          </a:p>
          <a:p>
            <a:pPr lvl="1" eaLnBrk="1" hangingPunct="1">
              <a:lnSpc>
                <a:spcPct val="80000"/>
              </a:lnSpc>
            </a:pPr>
            <a:r>
              <a:rPr lang="en-US" dirty="0" err="1"/>
              <a:t>Big_Endian</a:t>
            </a:r>
            <a:r>
              <a:rPr lang="en-US" dirty="0"/>
              <a:t>: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298550"/>
              </p:ext>
            </p:extLst>
          </p:nvPr>
        </p:nvGraphicFramePr>
        <p:xfrm>
          <a:off x="3563888" y="4869160"/>
          <a:ext cx="4464090" cy="54864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8928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2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2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28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1904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002060"/>
                          </a:solidFill>
                        </a:rPr>
                        <a:t>Address</a:t>
                      </a:r>
                      <a:endParaRPr lang="el-GR" b="0" dirty="0">
                        <a:solidFill>
                          <a:srgbClr val="002060"/>
                        </a:solidFill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1000</a:t>
                      </a:r>
                      <a:endParaRPr lang="el-GR" b="0" dirty="0"/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1001</a:t>
                      </a:r>
                      <a:endParaRPr lang="el-GR" b="0" dirty="0"/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1002</a:t>
                      </a:r>
                      <a:endParaRPr lang="el-GR" b="0" dirty="0"/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1003</a:t>
                      </a:r>
                      <a:endParaRPr lang="el-GR" b="0" dirty="0"/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82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002060"/>
                          </a:solidFill>
                        </a:rPr>
                        <a:t>Data</a:t>
                      </a:r>
                      <a:endParaRPr lang="el-GR" b="0" dirty="0">
                        <a:solidFill>
                          <a:srgbClr val="002060"/>
                        </a:solidFill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C00000"/>
                          </a:solidFill>
                        </a:rPr>
                        <a:t>90</a:t>
                      </a:r>
                      <a:endParaRPr lang="el-GR" b="0" dirty="0">
                        <a:solidFill>
                          <a:srgbClr val="C00000"/>
                        </a:solidFill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C00000"/>
                          </a:solidFill>
                        </a:rPr>
                        <a:t>AB</a:t>
                      </a:r>
                      <a:endParaRPr lang="el-GR" b="0" dirty="0">
                        <a:solidFill>
                          <a:srgbClr val="C00000"/>
                        </a:solidFill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C00000"/>
                          </a:solidFill>
                        </a:rPr>
                        <a:t>12</a:t>
                      </a:r>
                      <a:endParaRPr lang="el-GR" b="0" dirty="0">
                        <a:solidFill>
                          <a:srgbClr val="C00000"/>
                        </a:solidFill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C00000"/>
                          </a:solidFill>
                        </a:rPr>
                        <a:t>CD</a:t>
                      </a:r>
                      <a:endParaRPr lang="el-GR" b="0" dirty="0">
                        <a:solidFill>
                          <a:srgbClr val="C00000"/>
                        </a:solidFill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05435"/>
              </p:ext>
            </p:extLst>
          </p:nvPr>
        </p:nvGraphicFramePr>
        <p:xfrm>
          <a:off x="3563888" y="5733256"/>
          <a:ext cx="4464090" cy="54864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8928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2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2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28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28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1904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002060"/>
                          </a:solidFill>
                        </a:rPr>
                        <a:t>Address</a:t>
                      </a:r>
                      <a:endParaRPr lang="el-GR" b="0" dirty="0">
                        <a:solidFill>
                          <a:srgbClr val="002060"/>
                        </a:solidFill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1000</a:t>
                      </a:r>
                      <a:endParaRPr lang="el-GR" b="0" dirty="0"/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1001</a:t>
                      </a:r>
                      <a:endParaRPr lang="el-GR" b="0" dirty="0"/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1002</a:t>
                      </a:r>
                      <a:endParaRPr lang="el-GR" b="0" dirty="0"/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1003</a:t>
                      </a:r>
                      <a:endParaRPr lang="el-GR" b="0" dirty="0"/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82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002060"/>
                          </a:solidFill>
                        </a:rPr>
                        <a:t>Data</a:t>
                      </a:r>
                      <a:endParaRPr lang="el-GR" b="0" dirty="0">
                        <a:solidFill>
                          <a:srgbClr val="002060"/>
                        </a:solidFill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C00000"/>
                          </a:solidFill>
                        </a:rPr>
                        <a:t>CD</a:t>
                      </a:r>
                      <a:endParaRPr lang="el-GR" b="0" dirty="0">
                        <a:solidFill>
                          <a:srgbClr val="C00000"/>
                        </a:solidFill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C00000"/>
                          </a:solidFill>
                        </a:rPr>
                        <a:t>12</a:t>
                      </a:r>
                      <a:endParaRPr lang="el-GR" b="0" dirty="0">
                        <a:solidFill>
                          <a:srgbClr val="C00000"/>
                        </a:solidFill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C00000"/>
                          </a:solidFill>
                        </a:rPr>
                        <a:t>AB</a:t>
                      </a:r>
                      <a:endParaRPr lang="el-GR" b="0" dirty="0">
                        <a:solidFill>
                          <a:srgbClr val="C00000"/>
                        </a:solidFill>
                      </a:endParaRPr>
                    </a:p>
                  </a:txBody>
                  <a:tcPr marL="0" marR="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C00000"/>
                          </a:solidFill>
                        </a:rPr>
                        <a:t>90</a:t>
                      </a:r>
                      <a:endParaRPr lang="el-GR" b="0" dirty="0">
                        <a:solidFill>
                          <a:srgbClr val="C00000"/>
                        </a:solidFill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2871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54A9137D-820C-439A-96FF-4290F186EE17}" type="slidenum">
              <a:rPr lang="en-AU"/>
              <a:pPr>
                <a:defRPr/>
              </a:pPr>
              <a:t>13</a:t>
            </a:fld>
            <a:endParaRPr lang="en-AU"/>
          </a:p>
        </p:txBody>
      </p:sp>
      <p:sp>
        <p:nvSpPr>
          <p:cNvPr id="21507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266700"/>
            <a:ext cx="8259762" cy="641350"/>
          </a:xfrm>
        </p:spPr>
        <p:txBody>
          <a:bodyPr/>
          <a:lstStyle/>
          <a:p>
            <a:pPr eaLnBrk="1" hangingPunct="1"/>
            <a:r>
              <a:rPr lang="el-GR" sz="3600" dirty="0"/>
              <a:t>Παράδειγμα_</a:t>
            </a:r>
            <a:r>
              <a:rPr lang="en-US" sz="3600" dirty="0"/>
              <a:t>1</a:t>
            </a:r>
            <a:r>
              <a:rPr lang="en-US" dirty="0"/>
              <a:t>: </a:t>
            </a:r>
            <a:r>
              <a:rPr lang="el-GR" sz="3600" dirty="0" err="1"/>
              <a:t>τελεστέο</a:t>
            </a:r>
            <a:r>
              <a:rPr lang="el-GR" dirty="0" err="1"/>
              <a:t>ι</a:t>
            </a:r>
            <a:r>
              <a:rPr lang="el-GR" sz="3600" dirty="0"/>
              <a:t> μνήμης</a:t>
            </a:r>
            <a:endParaRPr lang="en-AU" sz="3600" dirty="0"/>
          </a:p>
        </p:txBody>
      </p:sp>
      <p:sp>
        <p:nvSpPr>
          <p:cNvPr id="21508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dirty="0">
                <a:solidFill>
                  <a:schemeClr val="tx2"/>
                </a:solidFill>
              </a:rPr>
              <a:t>Κώδικας </a:t>
            </a:r>
            <a:r>
              <a:rPr lang="en-US" dirty="0">
                <a:solidFill>
                  <a:schemeClr val="tx2"/>
                </a:solidFill>
              </a:rPr>
              <a:t>C: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>
                <a:latin typeface="Lucida Console" pitchFamily="49" charset="0"/>
              </a:rPr>
              <a:t>	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g = h + A[8];</a:t>
            </a:r>
          </a:p>
          <a:p>
            <a:pPr lvl="1" eaLnBrk="1" hangingPunct="1"/>
            <a:r>
              <a:rPr lang="en-US" dirty="0"/>
              <a:t>g </a:t>
            </a:r>
            <a:r>
              <a:rPr lang="el-GR" dirty="0"/>
              <a:t>στον</a:t>
            </a:r>
            <a:r>
              <a:rPr lang="en-US" dirty="0"/>
              <a:t> $s1, h </a:t>
            </a:r>
            <a:r>
              <a:rPr lang="el-GR" dirty="0"/>
              <a:t>στον</a:t>
            </a:r>
            <a:r>
              <a:rPr lang="en-US" dirty="0"/>
              <a:t> $s2, </a:t>
            </a:r>
            <a:r>
              <a:rPr lang="el-GR" dirty="0"/>
              <a:t>η διεύθυνση βάσης του </a:t>
            </a:r>
            <a:r>
              <a:rPr lang="en-US" dirty="0"/>
              <a:t>A </a:t>
            </a:r>
            <a:r>
              <a:rPr lang="el-GR" dirty="0"/>
              <a:t>στον</a:t>
            </a:r>
            <a:r>
              <a:rPr lang="en-US" dirty="0"/>
              <a:t> $s3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l-GR" dirty="0">
                <a:solidFill>
                  <a:schemeClr val="tx2"/>
                </a:solidFill>
              </a:rPr>
              <a:t>Μεταγλωττισμένος κώδικας </a:t>
            </a:r>
            <a:r>
              <a:rPr lang="en-US" dirty="0">
                <a:solidFill>
                  <a:schemeClr val="tx2"/>
                </a:solidFill>
              </a:rPr>
              <a:t>MIPS:</a:t>
            </a:r>
          </a:p>
          <a:p>
            <a:pPr lvl="1" eaLnBrk="1" hangingPunct="1"/>
            <a:r>
              <a:rPr lang="el-GR" dirty="0"/>
              <a:t>Ο δείκτης </a:t>
            </a:r>
            <a:r>
              <a:rPr lang="en-US" dirty="0"/>
              <a:t>8 </a:t>
            </a:r>
            <a:r>
              <a:rPr lang="el-GR" dirty="0"/>
              <a:t>απαιτεί σχετική απόσταση (</a:t>
            </a:r>
            <a:r>
              <a:rPr lang="en-US" dirty="0"/>
              <a:t>offset</a:t>
            </a:r>
            <a:r>
              <a:rPr lang="el-GR" dirty="0"/>
              <a:t>) ίση με </a:t>
            </a:r>
            <a:r>
              <a:rPr lang="en-US" dirty="0"/>
              <a:t>32</a:t>
            </a:r>
          </a:p>
          <a:p>
            <a:pPr lvl="2" eaLnBrk="1" hangingPunct="1"/>
            <a:r>
              <a:rPr lang="en-US" sz="2400" dirty="0"/>
              <a:t>4 byte </a:t>
            </a:r>
            <a:r>
              <a:rPr lang="el-GR" sz="2400" dirty="0"/>
              <a:t>ανά λέξη</a:t>
            </a:r>
            <a:endParaRPr lang="en-US" sz="2400" dirty="0"/>
          </a:p>
          <a:p>
            <a:pPr algn="l" eaLnBrk="1" hangingPunct="1">
              <a:buFont typeface="Wingdings" pitchFamily="2" charset="2"/>
              <a:buNone/>
            </a:pPr>
            <a:r>
              <a:rPr lang="en-US" sz="2800" dirty="0">
                <a:latin typeface="Lucida Console" pitchFamily="49" charset="0"/>
              </a:rPr>
              <a:t>	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lw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$t0, 32($s3)    # load word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add $s1, $s2, $t0</a:t>
            </a:r>
            <a:endParaRPr lang="en-AU" sz="2800" dirty="0">
              <a:solidFill>
                <a:schemeClr val="tx1"/>
              </a:solidFill>
              <a:latin typeface="Lucida Console" pitchFamily="49" charset="0"/>
            </a:endParaRPr>
          </a:p>
        </p:txBody>
      </p:sp>
      <p:sp>
        <p:nvSpPr>
          <p:cNvPr id="21509" name="AutoShape 6"/>
          <p:cNvSpPr>
            <a:spLocks/>
          </p:cNvSpPr>
          <p:nvPr/>
        </p:nvSpPr>
        <p:spPr bwMode="auto">
          <a:xfrm>
            <a:off x="2051720" y="5589240"/>
            <a:ext cx="2260600" cy="403225"/>
          </a:xfrm>
          <a:prstGeom prst="borderCallout1">
            <a:avLst>
              <a:gd name="adj1" fmla="val 236"/>
              <a:gd name="adj2" fmla="val 33505"/>
              <a:gd name="adj3" fmla="val -224373"/>
              <a:gd name="adj4" fmla="val 4613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pPr algn="ctr"/>
            <a:r>
              <a:rPr lang="el-GR" dirty="0"/>
              <a:t>σχετική απόσταση</a:t>
            </a:r>
            <a:endParaRPr lang="en-AU" dirty="0"/>
          </a:p>
        </p:txBody>
      </p:sp>
      <p:sp>
        <p:nvSpPr>
          <p:cNvPr id="21510" name="AutoShape 7"/>
          <p:cNvSpPr>
            <a:spLocks/>
          </p:cNvSpPr>
          <p:nvPr/>
        </p:nvSpPr>
        <p:spPr bwMode="auto">
          <a:xfrm>
            <a:off x="4572000" y="3933056"/>
            <a:ext cx="2305050" cy="403225"/>
          </a:xfrm>
          <a:prstGeom prst="borderCallout1">
            <a:avLst>
              <a:gd name="adj1" fmla="val 28347"/>
              <a:gd name="adj2" fmla="val -3306"/>
              <a:gd name="adj3" fmla="val 147213"/>
              <a:gd name="adj4" fmla="val -282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pPr algn="ctr"/>
            <a:r>
              <a:rPr lang="el-GR"/>
              <a:t>καταχωρητής βάσης</a:t>
            </a:r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uiExpand="1" build="p"/>
      <p:bldP spid="21509" grpId="0" animBg="1"/>
      <p:bldP spid="215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BC2C4331-D403-458F-88BF-B8D0070F3B69}" type="slidenum">
              <a:rPr lang="en-AU"/>
              <a:pPr>
                <a:defRPr/>
              </a:pPr>
              <a:t>14</a:t>
            </a:fld>
            <a:endParaRPr lang="en-AU"/>
          </a:p>
        </p:txBody>
      </p:sp>
      <p:sp>
        <p:nvSpPr>
          <p:cNvPr id="22531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266700"/>
            <a:ext cx="8259762" cy="641350"/>
          </a:xfrm>
        </p:spPr>
        <p:txBody>
          <a:bodyPr/>
          <a:lstStyle/>
          <a:p>
            <a:pPr eaLnBrk="1" hangingPunct="1"/>
            <a:r>
              <a:rPr lang="el-GR" dirty="0"/>
              <a:t>Παράδειγμα_2</a:t>
            </a:r>
            <a:r>
              <a:rPr lang="en-US" dirty="0"/>
              <a:t>: </a:t>
            </a:r>
            <a:r>
              <a:rPr lang="el-GR" dirty="0" err="1"/>
              <a:t>τελεστέοι</a:t>
            </a:r>
            <a:r>
              <a:rPr lang="el-GR" dirty="0"/>
              <a:t> μνήμης</a:t>
            </a:r>
            <a:endParaRPr lang="en-AU" sz="3600" dirty="0"/>
          </a:p>
        </p:txBody>
      </p:sp>
      <p:sp>
        <p:nvSpPr>
          <p:cNvPr id="2253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dirty="0">
                <a:solidFill>
                  <a:schemeClr val="tx2"/>
                </a:solidFill>
              </a:rPr>
              <a:t>Κώδικας </a:t>
            </a:r>
            <a:r>
              <a:rPr lang="en-US" dirty="0">
                <a:solidFill>
                  <a:schemeClr val="tx2"/>
                </a:solidFill>
              </a:rPr>
              <a:t>C: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>
                <a:latin typeface="Lucida Console" pitchFamily="49" charset="0"/>
              </a:rPr>
              <a:t>	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A[12] = h + A[8];</a:t>
            </a:r>
          </a:p>
          <a:p>
            <a:pPr lvl="1" eaLnBrk="1" hangingPunct="1"/>
            <a:r>
              <a:rPr lang="en-US" dirty="0"/>
              <a:t>h </a:t>
            </a:r>
            <a:r>
              <a:rPr lang="el-GR" dirty="0"/>
              <a:t>στον</a:t>
            </a:r>
            <a:r>
              <a:rPr lang="en-US" dirty="0"/>
              <a:t> $s2, </a:t>
            </a:r>
            <a:r>
              <a:rPr lang="el-GR" dirty="0"/>
              <a:t>διεύθυνση βάσης του </a:t>
            </a:r>
            <a:r>
              <a:rPr lang="en-US" dirty="0"/>
              <a:t>A </a:t>
            </a:r>
            <a:r>
              <a:rPr lang="el-GR" dirty="0"/>
              <a:t>στον</a:t>
            </a:r>
            <a:r>
              <a:rPr lang="en-US" dirty="0"/>
              <a:t> $s3</a:t>
            </a:r>
          </a:p>
          <a:p>
            <a:pPr eaLnBrk="1" hangingPunct="1"/>
            <a:endParaRPr lang="el-GR" dirty="0"/>
          </a:p>
          <a:p>
            <a:pPr eaLnBrk="1" hangingPunct="1"/>
            <a:r>
              <a:rPr lang="el-GR" dirty="0">
                <a:solidFill>
                  <a:schemeClr val="tx2"/>
                </a:solidFill>
              </a:rPr>
              <a:t>Μεταγλωττισμένος κώδικας </a:t>
            </a:r>
            <a:r>
              <a:rPr lang="en-US" dirty="0">
                <a:solidFill>
                  <a:schemeClr val="tx2"/>
                </a:solidFill>
              </a:rPr>
              <a:t>MIPS:</a:t>
            </a:r>
          </a:p>
          <a:p>
            <a:pPr lvl="1" eaLnBrk="1" hangingPunct="1"/>
            <a:r>
              <a:rPr lang="el-GR" dirty="0"/>
              <a:t>Ο δείκτης </a:t>
            </a:r>
            <a:r>
              <a:rPr lang="en-US" dirty="0"/>
              <a:t>8 (A[8]) </a:t>
            </a:r>
            <a:r>
              <a:rPr lang="el-GR" dirty="0"/>
              <a:t>απαιτεί σχετική απόσταση </a:t>
            </a:r>
            <a:r>
              <a:rPr lang="en-US" b="1" dirty="0"/>
              <a:t>8x4 = 32</a:t>
            </a:r>
          </a:p>
          <a:p>
            <a:pPr lvl="1" eaLnBrk="1" hangingPunct="1"/>
            <a:r>
              <a:rPr lang="el-GR" dirty="0"/>
              <a:t>Ο δείκτης </a:t>
            </a:r>
            <a:r>
              <a:rPr lang="en-US" dirty="0"/>
              <a:t>12 (A[12]) </a:t>
            </a:r>
            <a:r>
              <a:rPr lang="el-GR" dirty="0"/>
              <a:t>απαιτεί σχετική απόσταση </a:t>
            </a:r>
            <a:r>
              <a:rPr lang="en-US" b="1" dirty="0"/>
              <a:t>12x4 = 48</a:t>
            </a:r>
          </a:p>
          <a:p>
            <a:pPr lvl="1" eaLnBrk="1" hangingPunct="1"/>
            <a:endParaRPr lang="en-US" dirty="0"/>
          </a:p>
          <a:p>
            <a:pPr algn="l" eaLnBrk="1" hangingPunct="1">
              <a:buNone/>
            </a:pPr>
            <a:r>
              <a:rPr lang="en-US" sz="2800" dirty="0">
                <a:latin typeface="Lucida Console" pitchFamily="49" charset="0"/>
              </a:rPr>
              <a:t>	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lw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$t0, 32($s3)  # load word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add $t0, $s2, $t0</a:t>
            </a:r>
            <a:r>
              <a:rPr lang="el-GR" sz="2800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#</a:t>
            </a:r>
            <a:r>
              <a:rPr lang="el-GR" sz="2800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$t0 = A[8]+h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sw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$t0, 48($s3) </a:t>
            </a:r>
            <a:r>
              <a:rPr lang="el-GR" sz="2800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# store word</a:t>
            </a:r>
            <a:endParaRPr lang="en-AU" sz="2800" dirty="0">
              <a:solidFill>
                <a:schemeClr val="tx1"/>
              </a:solidFill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C6432D8C-968C-45AB-BFB8-8E0DFBCE9CEA}" type="slidenum">
              <a:rPr lang="en-AU"/>
              <a:pPr>
                <a:defRPr/>
              </a:pPr>
              <a:t>15</a:t>
            </a:fld>
            <a:endParaRPr lang="en-AU"/>
          </a:p>
        </p:txBody>
      </p:sp>
      <p:sp>
        <p:nvSpPr>
          <p:cNvPr id="2355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Καταχωρητές έναντι Μνήμης</a:t>
            </a:r>
            <a:endParaRPr lang="en-AU"/>
          </a:p>
        </p:txBody>
      </p:sp>
      <p:sp>
        <p:nvSpPr>
          <p:cNvPr id="2355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4213" y="1052736"/>
            <a:ext cx="8270875" cy="5184552"/>
          </a:xfrm>
        </p:spPr>
        <p:txBody>
          <a:bodyPr/>
          <a:lstStyle/>
          <a:p>
            <a:pPr eaLnBrk="1" hangingPunct="1"/>
            <a:r>
              <a:rPr lang="el-GR" sz="2800" dirty="0">
                <a:solidFill>
                  <a:schemeClr val="tx2"/>
                </a:solidFill>
              </a:rPr>
              <a:t>Οι καταχωρητές είναι ταχύτερα προσπελάσιμοι από τη μνήμη</a:t>
            </a:r>
            <a:endParaRPr lang="en-GB" sz="2800" dirty="0">
              <a:solidFill>
                <a:schemeClr val="tx2"/>
              </a:solidFill>
            </a:endParaRPr>
          </a:p>
          <a:p>
            <a:pPr lvl="1" eaLnBrk="1" hangingPunct="1"/>
            <a:r>
              <a:rPr lang="en-GB" dirty="0"/>
              <a:t>O </a:t>
            </a:r>
            <a:r>
              <a:rPr lang="en-US" dirty="0"/>
              <a:t>MIPS </a:t>
            </a:r>
            <a:r>
              <a:rPr lang="el-GR" dirty="0"/>
              <a:t>έχει 32 εσωτερικούς καταχωρητές (</a:t>
            </a:r>
            <a:r>
              <a:rPr lang="en-GB" dirty="0"/>
              <a:t>Register File)</a:t>
            </a:r>
            <a:endParaRPr lang="en-US" dirty="0"/>
          </a:p>
          <a:p>
            <a:pPr eaLnBrk="1" hangingPunct="1"/>
            <a:endParaRPr lang="el-GR" sz="1200" dirty="0"/>
          </a:p>
          <a:p>
            <a:pPr eaLnBrk="1" hangingPunct="1"/>
            <a:r>
              <a:rPr lang="el-GR" sz="2800" dirty="0">
                <a:solidFill>
                  <a:schemeClr val="tx2"/>
                </a:solidFill>
              </a:rPr>
              <a:t>Οι λειτουργίες σε δεδομένα μνήμης απαιτούν εντολές φόρτωσης (</a:t>
            </a:r>
            <a:r>
              <a:rPr lang="en-US" sz="2800" dirty="0" err="1">
                <a:solidFill>
                  <a:schemeClr val="tx2"/>
                </a:solidFill>
              </a:rPr>
              <a:t>lw</a:t>
            </a:r>
            <a:r>
              <a:rPr lang="en-US" sz="2800" dirty="0">
                <a:solidFill>
                  <a:schemeClr val="tx2"/>
                </a:solidFill>
              </a:rPr>
              <a:t>)</a:t>
            </a:r>
            <a:r>
              <a:rPr lang="el-GR" sz="2800" dirty="0">
                <a:solidFill>
                  <a:schemeClr val="tx2"/>
                </a:solidFill>
              </a:rPr>
              <a:t> και αποθήκευσης</a:t>
            </a:r>
            <a:r>
              <a:rPr lang="en-US" sz="2800" dirty="0">
                <a:solidFill>
                  <a:schemeClr val="tx2"/>
                </a:solidFill>
              </a:rPr>
              <a:t> (</a:t>
            </a:r>
            <a:r>
              <a:rPr lang="en-US" sz="2800" dirty="0" err="1">
                <a:solidFill>
                  <a:schemeClr val="tx2"/>
                </a:solidFill>
              </a:rPr>
              <a:t>sw</a:t>
            </a:r>
            <a:r>
              <a:rPr lang="en-US" sz="2800" dirty="0">
                <a:solidFill>
                  <a:schemeClr val="tx2"/>
                </a:solidFill>
              </a:rPr>
              <a:t>)</a:t>
            </a:r>
            <a:r>
              <a:rPr lang="el-GR" sz="2800" dirty="0">
                <a:solidFill>
                  <a:schemeClr val="tx2"/>
                </a:solidFill>
              </a:rPr>
              <a:t> </a:t>
            </a:r>
            <a:endParaRPr lang="en-US" sz="2800" dirty="0">
              <a:solidFill>
                <a:schemeClr val="tx2"/>
              </a:solidFill>
            </a:endParaRPr>
          </a:p>
          <a:p>
            <a:pPr lvl="1" eaLnBrk="1" hangingPunct="1"/>
            <a:r>
              <a:rPr lang="el-GR" sz="2400" dirty="0"/>
              <a:t>Εκτελούνται περισσότερες εντολές – </a:t>
            </a:r>
            <a:r>
              <a:rPr lang="el-GR" sz="2400" b="1" dirty="0"/>
              <a:t>μειονέκτημα</a:t>
            </a:r>
            <a:endParaRPr lang="en-US" sz="2400" b="1" dirty="0"/>
          </a:p>
          <a:p>
            <a:pPr eaLnBrk="1" hangingPunct="1"/>
            <a:endParaRPr lang="el-GR" sz="1200" dirty="0"/>
          </a:p>
          <a:p>
            <a:pPr eaLnBrk="1" hangingPunct="1"/>
            <a:r>
              <a:rPr lang="el-GR" sz="2800" dirty="0">
                <a:solidFill>
                  <a:schemeClr val="tx2"/>
                </a:solidFill>
              </a:rPr>
              <a:t>Ο μεταγλωττιστής χρησιμοποιεί τους καταχωρητές όσο περισσότερο γίνεται</a:t>
            </a:r>
            <a:endParaRPr lang="en-US" sz="2800" dirty="0">
              <a:solidFill>
                <a:schemeClr val="tx2"/>
              </a:solidFill>
            </a:endParaRPr>
          </a:p>
          <a:p>
            <a:pPr lvl="1" eaLnBrk="1" hangingPunct="1"/>
            <a:r>
              <a:rPr lang="el-GR" sz="2400" b="1" dirty="0"/>
              <a:t> «Διασκορπίζει (</a:t>
            </a:r>
            <a:r>
              <a:rPr lang="en-US" sz="2400" b="1" dirty="0"/>
              <a:t>spill)</a:t>
            </a:r>
            <a:r>
              <a:rPr lang="el-GR" b="1" dirty="0"/>
              <a:t>» </a:t>
            </a:r>
            <a:r>
              <a:rPr lang="el-GR" sz="2400" b="1" dirty="0"/>
              <a:t>στη μνήμη μόνο τις λιγότερο συχνά χρησιμοποιούμενες μεταβλητές</a:t>
            </a:r>
            <a:endParaRPr lang="en-US" sz="2400" b="1" dirty="0"/>
          </a:p>
          <a:p>
            <a:pPr lvl="1" eaLnBrk="1" hangingPunct="1"/>
            <a:r>
              <a:rPr lang="el-GR" sz="2400" b="1" dirty="0"/>
              <a:t>Η </a:t>
            </a:r>
            <a:r>
              <a:rPr lang="el-GR" b="1" dirty="0"/>
              <a:t>βέλτιστη χρήση των </a:t>
            </a:r>
            <a:r>
              <a:rPr lang="el-GR" sz="2400" b="1" dirty="0" err="1"/>
              <a:t>καταχωρητών</a:t>
            </a:r>
            <a:r>
              <a:rPr lang="el-GR" sz="2400" b="1" dirty="0"/>
              <a:t> είναι σημαντική</a:t>
            </a:r>
            <a:r>
              <a:rPr lang="en-US" sz="2400" b="1" dirty="0"/>
              <a:t>!</a:t>
            </a:r>
            <a:r>
              <a:rPr lang="el-GR" sz="2400" b="1" dirty="0"/>
              <a:t>!</a:t>
            </a:r>
            <a:endParaRPr lang="en-A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B0DF5C3C-4828-4531-B2F4-9F1068F5E4D0}" type="slidenum">
              <a:rPr lang="en-AU"/>
              <a:pPr>
                <a:defRPr/>
              </a:pPr>
              <a:t>16</a:t>
            </a:fld>
            <a:endParaRPr lang="en-AU"/>
          </a:p>
        </p:txBody>
      </p:sp>
      <p:sp>
        <p:nvSpPr>
          <p:cNvPr id="2457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Άμεσοι τελεστέοι (</a:t>
            </a:r>
            <a:r>
              <a:rPr lang="en-US"/>
              <a:t>immediate)</a:t>
            </a:r>
            <a:endParaRPr lang="en-AU"/>
          </a:p>
        </p:txBody>
      </p:sp>
      <p:sp>
        <p:nvSpPr>
          <p:cNvPr id="2458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5536" y="1125538"/>
            <a:ext cx="8568952" cy="5111750"/>
          </a:xfrm>
        </p:spPr>
        <p:txBody>
          <a:bodyPr/>
          <a:lstStyle/>
          <a:p>
            <a:pPr eaLnBrk="1" hangingPunct="1"/>
            <a:r>
              <a:rPr lang="el-GR" dirty="0">
                <a:solidFill>
                  <a:schemeClr val="tx2"/>
                </a:solidFill>
              </a:rPr>
              <a:t>Σταθερής τιμής δεδομένα καθορίζονται σε μια εντολή</a:t>
            </a:r>
            <a:endParaRPr lang="en-US" dirty="0">
              <a:solidFill>
                <a:schemeClr val="tx2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dirty="0">
                <a:latin typeface="Lucida Console" pitchFamily="49" charset="0"/>
              </a:rPr>
              <a:t>	</a:t>
            </a:r>
            <a:r>
              <a:rPr lang="en-US" sz="2200" dirty="0" err="1">
                <a:solidFill>
                  <a:schemeClr val="tx1"/>
                </a:solidFill>
                <a:latin typeface="Lucida Console" pitchFamily="49" charset="0"/>
              </a:rPr>
              <a:t>addi</a:t>
            </a:r>
            <a:r>
              <a:rPr lang="en-US" sz="2200" dirty="0">
                <a:solidFill>
                  <a:schemeClr val="tx1"/>
                </a:solidFill>
                <a:latin typeface="Lucida Console" pitchFamily="49" charset="0"/>
              </a:rPr>
              <a:t> $s3, $s3, 4</a:t>
            </a:r>
          </a:p>
          <a:p>
            <a:pPr eaLnBrk="1" hangingPunct="1"/>
            <a:endParaRPr lang="el-GR" sz="1200" dirty="0"/>
          </a:p>
          <a:p>
            <a:pPr eaLnBrk="1" hangingPunct="1"/>
            <a:r>
              <a:rPr lang="el-GR" dirty="0">
                <a:solidFill>
                  <a:schemeClr val="tx2"/>
                </a:solidFill>
              </a:rPr>
              <a:t>Δεν υπάρχει εντολή άμεσης αφαίρεσης (</a:t>
            </a:r>
            <a:r>
              <a:rPr lang="en-US" dirty="0">
                <a:solidFill>
                  <a:schemeClr val="tx2"/>
                </a:solidFill>
              </a:rPr>
              <a:t>subtract immediate)</a:t>
            </a:r>
          </a:p>
          <a:p>
            <a:pPr lvl="1" eaLnBrk="1" hangingPunct="1"/>
            <a:r>
              <a:rPr lang="el-GR" sz="2200" dirty="0"/>
              <a:t>Απλώς χρησιμοποιείται μια αρνητική σταθερά </a:t>
            </a:r>
            <a:endParaRPr lang="en-US" sz="2200" dirty="0"/>
          </a:p>
          <a:p>
            <a:pPr lvl="1" eaLnBrk="1" hangingPunct="1">
              <a:buFont typeface="Wingdings" pitchFamily="2" charset="2"/>
              <a:buNone/>
            </a:pPr>
            <a:r>
              <a:rPr lang="en-US" sz="2200" dirty="0">
                <a:latin typeface="Lucida Console" pitchFamily="49" charset="0"/>
              </a:rPr>
              <a:t>	</a:t>
            </a:r>
            <a:r>
              <a:rPr lang="en-US" sz="2200" dirty="0" err="1">
                <a:latin typeface="Lucida Console" pitchFamily="49" charset="0"/>
              </a:rPr>
              <a:t>addi</a:t>
            </a:r>
            <a:r>
              <a:rPr lang="en-US" sz="2200" dirty="0">
                <a:latin typeface="Lucida Console" pitchFamily="49" charset="0"/>
              </a:rPr>
              <a:t> $s2, $s1, -1</a:t>
            </a:r>
          </a:p>
          <a:p>
            <a:pPr eaLnBrk="1" hangingPunct="1"/>
            <a:endParaRPr lang="el-GR" sz="1200" b="1" i="1" dirty="0">
              <a:solidFill>
                <a:srgbClr val="990000"/>
              </a:solidFill>
            </a:endParaRPr>
          </a:p>
          <a:p>
            <a:pPr eaLnBrk="1" hangingPunct="1"/>
            <a:r>
              <a:rPr lang="el-GR" b="1" dirty="0">
                <a:solidFill>
                  <a:srgbClr val="C00000"/>
                </a:solidFill>
              </a:rPr>
              <a:t>Σχεδιαστική αρχή</a:t>
            </a:r>
            <a:r>
              <a:rPr lang="en-US" b="1" dirty="0">
                <a:solidFill>
                  <a:srgbClr val="C00000"/>
                </a:solidFill>
              </a:rPr>
              <a:t> 3: </a:t>
            </a:r>
            <a:r>
              <a:rPr lang="el-GR" b="1" dirty="0">
                <a:solidFill>
                  <a:schemeClr val="tx2"/>
                </a:solidFill>
              </a:rPr>
              <a:t>Κάνε τη συνηθισμένη περίπτωση γρήγορη</a:t>
            </a:r>
            <a:endParaRPr lang="en-US" b="1" dirty="0">
              <a:solidFill>
                <a:schemeClr val="tx2"/>
              </a:solidFill>
            </a:endParaRPr>
          </a:p>
          <a:p>
            <a:pPr lvl="1" eaLnBrk="1" hangingPunct="1"/>
            <a:r>
              <a:rPr lang="el-GR" sz="2200" dirty="0"/>
              <a:t>Οι εντολές με μικρές σταθερές είναι συνηθισμένες</a:t>
            </a:r>
            <a:r>
              <a:rPr lang="en-US" sz="2200" dirty="0"/>
              <a:t> (</a:t>
            </a:r>
            <a:r>
              <a:rPr lang="el-GR" sz="2200" b="1" dirty="0"/>
              <a:t>μέχρι και 50% του προγράμματος</a:t>
            </a:r>
            <a:r>
              <a:rPr lang="el-GR" sz="2200" dirty="0"/>
              <a:t>)</a:t>
            </a:r>
            <a:endParaRPr lang="en-US" sz="2200" dirty="0"/>
          </a:p>
          <a:p>
            <a:pPr lvl="1" eaLnBrk="1" hangingPunct="1"/>
            <a:r>
              <a:rPr lang="el-GR" sz="2200" b="1" dirty="0"/>
              <a:t>Η εντολή με άμεσο </a:t>
            </a:r>
            <a:r>
              <a:rPr lang="el-GR" sz="2200" b="1" dirty="0" err="1"/>
              <a:t>τελεστέο</a:t>
            </a:r>
            <a:r>
              <a:rPr lang="el-GR" sz="2200" b="1" dirty="0"/>
              <a:t> αποφεύγει μια εντολή φόρτωσης (</a:t>
            </a:r>
            <a:r>
              <a:rPr lang="en-US" sz="2200" b="1" dirty="0" err="1"/>
              <a:t>lw</a:t>
            </a:r>
            <a:r>
              <a:rPr lang="en-US" sz="2200" b="1" dirty="0"/>
              <a:t>)</a:t>
            </a:r>
            <a:endParaRPr lang="en-AU" sz="2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13A3AEDA-7BC7-44B1-AD0E-5D86A3595208}" type="slidenum">
              <a:rPr lang="en-AU"/>
              <a:pPr>
                <a:defRPr/>
              </a:pPr>
              <a:t>17</a:t>
            </a:fld>
            <a:endParaRPr lang="en-AU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Η σταθερά Μηδέν</a:t>
            </a:r>
            <a:endParaRPr lang="en-AU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dirty="0">
                <a:solidFill>
                  <a:schemeClr val="tx2"/>
                </a:solidFill>
              </a:rPr>
              <a:t>Ο </a:t>
            </a:r>
            <a:r>
              <a:rPr lang="el-GR" dirty="0" err="1">
                <a:solidFill>
                  <a:schemeClr val="tx2"/>
                </a:solidFill>
              </a:rPr>
              <a:t>καταχωρητής</a:t>
            </a:r>
            <a:r>
              <a:rPr lang="el-GR" dirty="0">
                <a:solidFill>
                  <a:schemeClr val="tx2"/>
                </a:solidFill>
              </a:rPr>
              <a:t> 0 του </a:t>
            </a:r>
            <a:r>
              <a:rPr lang="en-AU" dirty="0">
                <a:solidFill>
                  <a:schemeClr val="tx2"/>
                </a:solidFill>
              </a:rPr>
              <a:t>MIPS ($zero) </a:t>
            </a:r>
            <a:r>
              <a:rPr lang="el-GR" dirty="0">
                <a:solidFill>
                  <a:schemeClr val="tx2"/>
                </a:solidFill>
              </a:rPr>
              <a:t>είναι η σταθερά </a:t>
            </a:r>
            <a:r>
              <a:rPr lang="en-AU" dirty="0">
                <a:solidFill>
                  <a:schemeClr val="tx2"/>
                </a:solidFill>
              </a:rPr>
              <a:t>0</a:t>
            </a:r>
          </a:p>
          <a:p>
            <a:pPr lvl="1" eaLnBrk="1" hangingPunct="1"/>
            <a:r>
              <a:rPr lang="el-GR" dirty="0"/>
              <a:t>Είναι </a:t>
            </a:r>
            <a:r>
              <a:rPr lang="el-GR" dirty="0" err="1"/>
              <a:t>καταχωρητής</a:t>
            </a:r>
            <a:r>
              <a:rPr lang="el-GR" dirty="0"/>
              <a:t> με μόνιμα δεσμευμένη τιμή</a:t>
            </a:r>
            <a:endParaRPr lang="en-US" dirty="0"/>
          </a:p>
          <a:p>
            <a:pPr lvl="1" eaLnBrk="1" hangingPunct="1"/>
            <a:r>
              <a:rPr lang="el-GR" dirty="0"/>
              <a:t>Δεν μπορεί να γραφεί με άλλη τιμή</a:t>
            </a:r>
            <a:endParaRPr lang="en-AU" dirty="0"/>
          </a:p>
          <a:p>
            <a:pPr eaLnBrk="1" hangingPunct="1"/>
            <a:endParaRPr lang="el-GR" dirty="0"/>
          </a:p>
          <a:p>
            <a:pPr eaLnBrk="1" hangingPunct="1"/>
            <a:r>
              <a:rPr lang="el-GR" dirty="0">
                <a:solidFill>
                  <a:schemeClr val="tx2"/>
                </a:solidFill>
              </a:rPr>
              <a:t>Χρήσιμη για συνηθισμένες λειτουργίες</a:t>
            </a:r>
            <a:endParaRPr lang="en-AU" dirty="0">
              <a:solidFill>
                <a:schemeClr val="tx2"/>
              </a:solidFill>
            </a:endParaRPr>
          </a:p>
          <a:p>
            <a:pPr lvl="1" eaLnBrk="1" hangingPunct="1"/>
            <a:r>
              <a:rPr lang="el-GR" dirty="0"/>
              <a:t>Π.χ.</a:t>
            </a:r>
            <a:r>
              <a:rPr lang="en-AU" dirty="0"/>
              <a:t>, </a:t>
            </a:r>
            <a:r>
              <a:rPr lang="el-GR" dirty="0"/>
              <a:t>μετακίνηση (</a:t>
            </a:r>
            <a:r>
              <a:rPr lang="en-US" dirty="0"/>
              <a:t>move) </a:t>
            </a:r>
            <a:r>
              <a:rPr lang="el-GR" dirty="0"/>
              <a:t>μεταξύ </a:t>
            </a:r>
            <a:r>
              <a:rPr lang="el-GR" dirty="0" err="1"/>
              <a:t>καταχωρητών</a:t>
            </a:r>
            <a:endParaRPr lang="en-AU" dirty="0"/>
          </a:p>
          <a:p>
            <a:pPr lvl="1" eaLnBrk="1" hangingPunct="1">
              <a:buFont typeface="Wingdings" pitchFamily="2" charset="2"/>
              <a:buNone/>
            </a:pPr>
            <a:r>
              <a:rPr lang="en-AU" dirty="0">
                <a:latin typeface="Lucida Console" pitchFamily="49" charset="0"/>
              </a:rPr>
              <a:t>	add $t2, $s1, $zero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>
                <a:latin typeface="Times New Roman" panose="02020603050405020304" pitchFamily="18" charset="0"/>
                <a:cs typeface="Times New Roman" panose="02020603050405020304" pitchFamily="18" charset="0"/>
              </a:rPr>
              <a:t>Κεφάλαιο 2 — Εντολές: η γλώσσα του υπολογιστή — </a:t>
            </a:r>
            <a:fld id="{7B415003-FEC6-4BC4-B711-3AAC29FC9872}" type="slidenum">
              <a:rPr lang="en-AU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18</a:t>
            </a:fld>
            <a:endParaRPr lang="en-A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7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err="1"/>
              <a:t>Απρόσημοι</a:t>
            </a:r>
            <a:r>
              <a:rPr lang="el-GR" dirty="0"/>
              <a:t> δυαδικοί ακέραιοι</a:t>
            </a:r>
            <a:endParaRPr lang="en-AU" dirty="0"/>
          </a:p>
        </p:txBody>
      </p:sp>
      <p:sp>
        <p:nvSpPr>
          <p:cNvPr id="26628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647700"/>
          </a:xfrm>
        </p:spPr>
        <p:txBody>
          <a:bodyPr/>
          <a:lstStyle/>
          <a:p>
            <a:pPr eaLnBrk="1" hangingPunct="1"/>
            <a:r>
              <a:rPr lang="el-GR" dirty="0">
                <a:solidFill>
                  <a:schemeClr val="tx2"/>
                </a:solidFill>
              </a:rPr>
              <a:t>Με δεδομένο έναν αριθμό των </a:t>
            </a:r>
            <a:r>
              <a:rPr lang="en-US" dirty="0">
                <a:solidFill>
                  <a:schemeClr val="tx2"/>
                </a:solidFill>
              </a:rPr>
              <a:t>n</a:t>
            </a:r>
            <a:r>
              <a:rPr lang="el-GR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bit</a:t>
            </a:r>
            <a:endParaRPr lang="en-AU" dirty="0">
              <a:solidFill>
                <a:schemeClr val="tx2"/>
              </a:solidFill>
            </a:endParaRPr>
          </a:p>
        </p:txBody>
      </p:sp>
      <p:graphicFrame>
        <p:nvGraphicFramePr>
          <p:cNvPr id="2662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842536"/>
              </p:ext>
            </p:extLst>
          </p:nvPr>
        </p:nvGraphicFramePr>
        <p:xfrm>
          <a:off x="1447800" y="1844675"/>
          <a:ext cx="601027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01900" imgH="241300" progId="Equation.3">
                  <p:embed/>
                </p:oleObj>
              </mc:Choice>
              <mc:Fallback>
                <p:oleObj name="Equation" r:id="rId3" imgW="2501900" imgH="2413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844675"/>
                        <a:ext cx="6010275" cy="579438"/>
                      </a:xfrm>
                      <a:prstGeom prst="rect">
                        <a:avLst/>
                      </a:prstGeom>
                      <a:solidFill>
                        <a:schemeClr val="folHlink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0" name="Rectangle 5"/>
          <p:cNvSpPr>
            <a:spLocks noChangeArrowheads="1"/>
          </p:cNvSpPr>
          <p:nvPr/>
        </p:nvSpPr>
        <p:spPr bwMode="auto">
          <a:xfrm>
            <a:off x="684213" y="2565400"/>
            <a:ext cx="8270875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l-G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Εύρος τιμών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έως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+2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l-GR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0000 0000 0000 0000 0000 0000 0000 1011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 + … + 1×2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+ 0×2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+1×2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+1×2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 + … + 8 + 0 + 2 + 1 = 11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l-G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Δυναμική περιοχή δεκαδικών αριθμών με χρήση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32 bit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ως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+4,294,967,295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 rot="5400000">
            <a:off x="6783028" y="2152134"/>
            <a:ext cx="4355231" cy="36933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§2.4 </a:t>
            </a:r>
            <a:r>
              <a:rPr lang="el-GR">
                <a:solidFill>
                  <a:schemeClr val="fol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Προσημασμένοι και απρόσημοι αριθμοί</a:t>
            </a:r>
            <a:endParaRPr lang="en-US">
              <a:solidFill>
                <a:schemeClr val="fol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>
                <a:latin typeface="Times New Roman" panose="02020603050405020304" pitchFamily="18" charset="0"/>
                <a:cs typeface="Times New Roman" panose="02020603050405020304" pitchFamily="18" charset="0"/>
              </a:rPr>
              <a:t>Κεφάλαιο 2 — Εντολές: η γλώσσα του υπολογιστή — </a:t>
            </a:r>
            <a:fld id="{E9BF5517-CDA5-40D1-8077-7C42FE140552}" type="slidenum">
              <a:rPr lang="en-AU"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19</a:t>
            </a:fld>
            <a:endParaRPr lang="en-A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title"/>
          </p:nvPr>
        </p:nvSpPr>
        <p:spPr>
          <a:xfrm>
            <a:off x="179512" y="332656"/>
            <a:ext cx="8764463" cy="575394"/>
          </a:xfrm>
        </p:spPr>
        <p:txBody>
          <a:bodyPr/>
          <a:lstStyle/>
          <a:p>
            <a:pPr eaLnBrk="1" hangingPunct="1"/>
            <a:r>
              <a:rPr lang="el-GR" sz="3000" dirty="0"/>
              <a:t>Προσημασμένοι ακέραιοι σε συμπλήρωμα ως προς </a:t>
            </a:r>
            <a:r>
              <a:rPr lang="en-US" sz="3000" dirty="0"/>
              <a:t>2</a:t>
            </a:r>
            <a:endParaRPr lang="en-AU" sz="3000" dirty="0"/>
          </a:p>
        </p:txBody>
      </p:sp>
      <p:sp>
        <p:nvSpPr>
          <p:cNvPr id="2765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647700"/>
          </a:xfrm>
        </p:spPr>
        <p:txBody>
          <a:bodyPr/>
          <a:lstStyle/>
          <a:p>
            <a:pPr eaLnBrk="1" hangingPunct="1"/>
            <a:r>
              <a:rPr lang="el-GR" dirty="0">
                <a:solidFill>
                  <a:schemeClr val="tx2"/>
                </a:solidFill>
              </a:rPr>
              <a:t>Με δεδομένο έναν αριθμό των </a:t>
            </a:r>
            <a:r>
              <a:rPr lang="en-US" dirty="0">
                <a:solidFill>
                  <a:schemeClr val="tx2"/>
                </a:solidFill>
              </a:rPr>
              <a:t>n</a:t>
            </a:r>
            <a:r>
              <a:rPr lang="el-GR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bit</a:t>
            </a:r>
            <a:endParaRPr lang="en-AU" dirty="0">
              <a:solidFill>
                <a:schemeClr val="tx2"/>
              </a:solidFill>
            </a:endParaRPr>
          </a:p>
        </p:txBody>
      </p:sp>
      <p:graphicFrame>
        <p:nvGraphicFramePr>
          <p:cNvPr id="2765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7222806"/>
              </p:ext>
            </p:extLst>
          </p:nvPr>
        </p:nvGraphicFramePr>
        <p:xfrm>
          <a:off x="1433513" y="1844675"/>
          <a:ext cx="6223000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90800" imgH="241300" progId="Equation.3">
                  <p:embed/>
                </p:oleObj>
              </mc:Choice>
              <mc:Fallback>
                <p:oleObj name="Equation" r:id="rId3" imgW="2590800" imgH="2413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513" y="1844675"/>
                        <a:ext cx="6223000" cy="579438"/>
                      </a:xfrm>
                      <a:prstGeom prst="rect">
                        <a:avLst/>
                      </a:prstGeom>
                      <a:solidFill>
                        <a:schemeClr val="folHlink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684213" y="2565400"/>
            <a:ext cx="8270875" cy="3743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l-G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Εύρος τιμών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–2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– 1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ως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+2</a:t>
            </a:r>
            <a:r>
              <a:rPr 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– 1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l-GR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1111 1111 1111 1111 1111 1111 1111 1100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–1×2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+ 1×2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… + 1×2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+0×2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+0×2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–2,147,483,648 + 2,147,483,644 = –4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l-GR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Δυναμική περιοχή δεκαδικών αριθμών με χρήση </a:t>
            </a:r>
            <a:r>
              <a:rPr lang="en-US" sz="28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bit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–2,147,483,648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ως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+2,147,483,647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202E1701-EA8C-45E3-8726-22CAF8A10724}" type="slidenum">
              <a:rPr lang="en-AU"/>
              <a:pPr>
                <a:defRPr/>
              </a:pPr>
              <a:t>2</a:t>
            </a:fld>
            <a:endParaRPr lang="en-AU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Σύνολο εντολών </a:t>
            </a:r>
            <a:endParaRPr lang="en-AU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052736"/>
            <a:ext cx="8270875" cy="5327798"/>
          </a:xfrm>
        </p:spPr>
        <p:txBody>
          <a:bodyPr/>
          <a:lstStyle/>
          <a:p>
            <a:pPr eaLnBrk="1" hangingPunct="1"/>
            <a:r>
              <a:rPr lang="el-GR" dirty="0">
                <a:solidFill>
                  <a:srgbClr val="C00000"/>
                </a:solidFill>
              </a:rPr>
              <a:t>Σύνολο εντολών </a:t>
            </a:r>
            <a:r>
              <a:rPr lang="el-GR" dirty="0"/>
              <a:t>(</a:t>
            </a:r>
            <a:r>
              <a:rPr lang="en-US" dirty="0">
                <a:solidFill>
                  <a:srgbClr val="C00000"/>
                </a:solidFill>
              </a:rPr>
              <a:t>Instruction set</a:t>
            </a:r>
            <a:r>
              <a:rPr lang="en-US" dirty="0"/>
              <a:t>) </a:t>
            </a:r>
            <a:r>
              <a:rPr lang="en-US" dirty="0">
                <a:solidFill>
                  <a:schemeClr val="tx2"/>
                </a:solidFill>
              </a:rPr>
              <a:t>– </a:t>
            </a:r>
            <a:r>
              <a:rPr lang="el-GR" dirty="0">
                <a:solidFill>
                  <a:schemeClr val="tx2"/>
                </a:solidFill>
              </a:rPr>
              <a:t>Οι εντολές ενός επεξεργαστή</a:t>
            </a:r>
            <a:endParaRPr lang="en-US" dirty="0">
              <a:solidFill>
                <a:schemeClr val="tx2"/>
              </a:solidFill>
            </a:endParaRPr>
          </a:p>
          <a:p>
            <a:pPr eaLnBrk="1" hangingPunct="1"/>
            <a:endParaRPr lang="el-GR" sz="1200" dirty="0">
              <a:solidFill>
                <a:schemeClr val="tx2"/>
              </a:solidFill>
            </a:endParaRPr>
          </a:p>
          <a:p>
            <a:pPr eaLnBrk="1" hangingPunct="1"/>
            <a:r>
              <a:rPr lang="el-GR" dirty="0">
                <a:solidFill>
                  <a:schemeClr val="tx2"/>
                </a:solidFill>
              </a:rPr>
              <a:t>Διαφορετικοί επεξεργαστές έχουν διαφορετικά σύνολα εντολών</a:t>
            </a:r>
            <a:endParaRPr lang="en-US" dirty="0">
              <a:solidFill>
                <a:schemeClr val="tx2"/>
              </a:solidFill>
            </a:endParaRPr>
          </a:p>
          <a:p>
            <a:pPr lvl="1" eaLnBrk="1" hangingPunct="1"/>
            <a:r>
              <a:rPr lang="el-GR" sz="2400" dirty="0"/>
              <a:t>Αλλά με αρκετά κοινά χαρακτηριστικά</a:t>
            </a:r>
            <a:endParaRPr lang="en-US" sz="2400" dirty="0"/>
          </a:p>
          <a:p>
            <a:pPr eaLnBrk="1" hangingPunct="1"/>
            <a:endParaRPr lang="el-GR" sz="1200" dirty="0"/>
          </a:p>
          <a:p>
            <a:pPr eaLnBrk="1" hangingPunct="1"/>
            <a:r>
              <a:rPr lang="el-GR" dirty="0">
                <a:solidFill>
                  <a:schemeClr val="tx2"/>
                </a:solidFill>
              </a:rPr>
              <a:t>Οι πρώτοι επεξεργαστές είχαν απλά σύνολα εντολών</a:t>
            </a:r>
            <a:endParaRPr lang="en-US" dirty="0">
              <a:solidFill>
                <a:schemeClr val="tx2"/>
              </a:solidFill>
            </a:endParaRPr>
          </a:p>
          <a:p>
            <a:pPr eaLnBrk="1" hangingPunct="1"/>
            <a:endParaRPr lang="el-GR" sz="1200" dirty="0"/>
          </a:p>
          <a:p>
            <a:pPr eaLnBrk="1" hangingPunct="1"/>
            <a:r>
              <a:rPr lang="el-GR" b="1" dirty="0">
                <a:solidFill>
                  <a:schemeClr val="tx2"/>
                </a:solidFill>
              </a:rPr>
              <a:t>Πολλοί σύγχρονοι επεξεργαστές έχουν επίσης απλά &amp; μικρά σύνολα εντολών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l-GR" b="1" dirty="0">
                <a:solidFill>
                  <a:schemeClr val="tx2"/>
                </a:solidFill>
              </a:rPr>
              <a:t>(</a:t>
            </a:r>
            <a:r>
              <a:rPr lang="en-US" b="1" dirty="0">
                <a:solidFill>
                  <a:srgbClr val="C00000"/>
                </a:solidFill>
              </a:rPr>
              <a:t>Reduced Instruction Set Computers, RISCs</a:t>
            </a:r>
            <a:r>
              <a:rPr lang="en-US" b="1" dirty="0">
                <a:solidFill>
                  <a:schemeClr val="tx2"/>
                </a:solidFill>
              </a:rPr>
              <a:t>)</a:t>
            </a:r>
          </a:p>
          <a:p>
            <a:pPr lvl="1" eaLnBrk="1" hangingPunct="1"/>
            <a:r>
              <a:rPr lang="el-GR" dirty="0"/>
              <a:t>Απλοποιημένη υλοποίηση</a:t>
            </a:r>
            <a:r>
              <a:rPr lang="en-US" dirty="0"/>
              <a:t>, </a:t>
            </a:r>
            <a:r>
              <a:rPr lang="el-GR" dirty="0"/>
              <a:t>υψηλή ταχύτητα, εύκολος προγραμματισμός, χαμηλό κόστος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41585632-283C-45F9-8354-70F4C274BDEB}" type="slidenum">
              <a:rPr lang="en-AU"/>
              <a:pPr>
                <a:defRPr/>
              </a:pPr>
              <a:t>20</a:t>
            </a:fld>
            <a:endParaRPr lang="en-AU"/>
          </a:p>
        </p:txBody>
      </p:sp>
      <p:sp>
        <p:nvSpPr>
          <p:cNvPr id="28675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332656"/>
            <a:ext cx="8259762" cy="575394"/>
          </a:xfrm>
        </p:spPr>
        <p:txBody>
          <a:bodyPr/>
          <a:lstStyle/>
          <a:p>
            <a:pPr eaLnBrk="1" hangingPunct="1"/>
            <a:r>
              <a:rPr lang="el-GR" sz="2800" dirty="0"/>
              <a:t>Προσημασμένοι ακέραιοι σε συμπλήρωμα ως προς </a:t>
            </a:r>
            <a:r>
              <a:rPr lang="en-US" sz="2800" dirty="0"/>
              <a:t>2</a:t>
            </a:r>
            <a:endParaRPr lang="en-AU" sz="2800" dirty="0"/>
          </a:p>
        </p:txBody>
      </p:sp>
      <p:sp>
        <p:nvSpPr>
          <p:cNvPr id="2867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tabLst>
                <a:tab pos="1341438" algn="l"/>
                <a:tab pos="2874963" algn="l"/>
              </a:tabLst>
            </a:pPr>
            <a:r>
              <a:rPr lang="el-GR" dirty="0">
                <a:solidFill>
                  <a:schemeClr val="tx2"/>
                </a:solidFill>
              </a:rPr>
              <a:t>Το </a:t>
            </a:r>
            <a:r>
              <a:rPr lang="en-US" dirty="0">
                <a:solidFill>
                  <a:schemeClr val="tx2"/>
                </a:solidFill>
              </a:rPr>
              <a:t>bit 31 </a:t>
            </a:r>
            <a:r>
              <a:rPr lang="el-GR" dirty="0">
                <a:solidFill>
                  <a:schemeClr val="tx2"/>
                </a:solidFill>
              </a:rPr>
              <a:t>είναι το </a:t>
            </a:r>
            <a:r>
              <a:rPr lang="en-US" dirty="0">
                <a:solidFill>
                  <a:schemeClr val="tx2"/>
                </a:solidFill>
              </a:rPr>
              <a:t>bit </a:t>
            </a:r>
            <a:r>
              <a:rPr lang="el-GR" dirty="0" err="1">
                <a:solidFill>
                  <a:schemeClr val="tx2"/>
                </a:solidFill>
              </a:rPr>
              <a:t>προσήμου</a:t>
            </a:r>
            <a:endParaRPr lang="en-US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  <a:tabLst>
                <a:tab pos="1341438" algn="l"/>
                <a:tab pos="2874963" algn="l"/>
              </a:tabLst>
            </a:pPr>
            <a:r>
              <a:rPr lang="en-US" sz="2200" dirty="0"/>
              <a:t>1</a:t>
            </a:r>
            <a:r>
              <a:rPr lang="el-GR" sz="2200" dirty="0"/>
              <a:t> για αρνητικούς αριθμούς</a:t>
            </a:r>
            <a:endParaRPr lang="en-US" sz="2200" dirty="0"/>
          </a:p>
          <a:p>
            <a:pPr lvl="1" eaLnBrk="1" hangingPunct="1">
              <a:lnSpc>
                <a:spcPct val="90000"/>
              </a:lnSpc>
              <a:tabLst>
                <a:tab pos="1341438" algn="l"/>
                <a:tab pos="2874963" algn="l"/>
              </a:tabLst>
            </a:pPr>
            <a:r>
              <a:rPr lang="en-US" sz="2200" dirty="0"/>
              <a:t>0 </a:t>
            </a:r>
            <a:r>
              <a:rPr lang="el-GR" sz="2200" dirty="0"/>
              <a:t>για μη αρνητικούς αριθμούς (θετικούς και μηδέν)</a:t>
            </a:r>
            <a:endParaRPr lang="en-US" sz="2200" dirty="0"/>
          </a:p>
          <a:p>
            <a:pPr eaLnBrk="1" hangingPunct="1">
              <a:lnSpc>
                <a:spcPct val="90000"/>
              </a:lnSpc>
              <a:tabLst>
                <a:tab pos="1341438" algn="l"/>
                <a:tab pos="2874963" algn="l"/>
              </a:tabLst>
            </a:pPr>
            <a:endParaRPr lang="el-GR" sz="900" dirty="0"/>
          </a:p>
          <a:p>
            <a:pPr eaLnBrk="1" hangingPunct="1">
              <a:lnSpc>
                <a:spcPct val="90000"/>
              </a:lnSpc>
              <a:tabLst>
                <a:tab pos="1341438" algn="l"/>
                <a:tab pos="2874963" algn="l"/>
              </a:tabLst>
            </a:pPr>
            <a:endParaRPr lang="el-GR" sz="900" dirty="0"/>
          </a:p>
          <a:p>
            <a:pPr eaLnBrk="1" hangingPunct="1">
              <a:lnSpc>
                <a:spcPct val="90000"/>
              </a:lnSpc>
              <a:tabLst>
                <a:tab pos="1341438" algn="l"/>
                <a:tab pos="2874963" algn="l"/>
              </a:tabLst>
            </a:pPr>
            <a:r>
              <a:rPr lang="el-GR" dirty="0">
                <a:solidFill>
                  <a:schemeClr val="tx2"/>
                </a:solidFill>
              </a:rPr>
              <a:t>Οι θετικοί αριθμοί έχουν την ίδια  </a:t>
            </a:r>
            <a:r>
              <a:rPr lang="el-GR" dirty="0" err="1">
                <a:solidFill>
                  <a:schemeClr val="tx2"/>
                </a:solidFill>
              </a:rPr>
              <a:t>απρόσημη</a:t>
            </a:r>
            <a:r>
              <a:rPr lang="el-GR" dirty="0">
                <a:solidFill>
                  <a:schemeClr val="tx2"/>
                </a:solidFill>
              </a:rPr>
              <a:t> και προσημασμένη αναπαράσταση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l-GR" dirty="0">
                <a:solidFill>
                  <a:schemeClr val="tx2"/>
                </a:solidFill>
              </a:rPr>
              <a:t>σε αναπαράσταση</a:t>
            </a:r>
            <a:r>
              <a:rPr lang="en-GB" dirty="0">
                <a:solidFill>
                  <a:schemeClr val="tx2"/>
                </a:solidFill>
              </a:rPr>
              <a:t> </a:t>
            </a:r>
            <a:r>
              <a:rPr lang="el-GR" dirty="0">
                <a:solidFill>
                  <a:schemeClr val="tx2"/>
                </a:solidFill>
              </a:rPr>
              <a:t>συμπληρώματος ως προς 2</a:t>
            </a:r>
            <a:endParaRPr lang="en-AU" dirty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tabLst>
                <a:tab pos="1341438" algn="l"/>
                <a:tab pos="2874963" algn="l"/>
              </a:tabLst>
            </a:pPr>
            <a:endParaRPr lang="el-GR" sz="900" dirty="0"/>
          </a:p>
          <a:p>
            <a:pPr eaLnBrk="1" hangingPunct="1">
              <a:lnSpc>
                <a:spcPct val="90000"/>
              </a:lnSpc>
              <a:tabLst>
                <a:tab pos="1341438" algn="l"/>
                <a:tab pos="2874963" algn="l"/>
              </a:tabLst>
            </a:pPr>
            <a:r>
              <a:rPr lang="el-GR" dirty="0">
                <a:solidFill>
                  <a:schemeClr val="tx2"/>
                </a:solidFill>
              </a:rPr>
              <a:t>Μερικοί συγκεκριμένοι αριθμοί</a:t>
            </a:r>
            <a:endParaRPr lang="en-US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  <a:tabLst>
                <a:tab pos="1341438" algn="l"/>
                <a:tab pos="2874963" algn="l"/>
              </a:tabLst>
            </a:pPr>
            <a:r>
              <a:rPr lang="en-US" sz="2400" dirty="0"/>
              <a:t>  </a:t>
            </a:r>
            <a:r>
              <a:rPr lang="en-US" sz="2200" dirty="0"/>
              <a:t>0:	0000 0000 … 0000</a:t>
            </a:r>
          </a:p>
          <a:p>
            <a:pPr lvl="1" eaLnBrk="1" hangingPunct="1">
              <a:lnSpc>
                <a:spcPct val="90000"/>
              </a:lnSpc>
              <a:tabLst>
                <a:tab pos="1341438" algn="l"/>
                <a:tab pos="2874963" algn="l"/>
              </a:tabLst>
            </a:pPr>
            <a:r>
              <a:rPr lang="en-AU" sz="2200" dirty="0"/>
              <a:t>–1:	1111 1111 … 1111</a:t>
            </a:r>
          </a:p>
          <a:p>
            <a:pPr lvl="1" eaLnBrk="1" hangingPunct="1">
              <a:lnSpc>
                <a:spcPct val="90000"/>
              </a:lnSpc>
              <a:tabLst>
                <a:tab pos="1341438" algn="l"/>
                <a:tab pos="2874963" algn="l"/>
              </a:tabLst>
            </a:pPr>
            <a:r>
              <a:rPr lang="el-GR" sz="2200" dirty="0"/>
              <a:t>Ο μεγαλύτερος αρνητικός</a:t>
            </a:r>
            <a:r>
              <a:rPr lang="en-US" sz="2200" dirty="0"/>
              <a:t>:</a:t>
            </a:r>
            <a:r>
              <a:rPr lang="el-GR" sz="2200" dirty="0"/>
              <a:t> </a:t>
            </a:r>
            <a:r>
              <a:rPr lang="en-US" sz="2200" dirty="0"/>
              <a:t>1000 0000 … 0000</a:t>
            </a:r>
          </a:p>
          <a:p>
            <a:pPr lvl="1" eaLnBrk="1" hangingPunct="1">
              <a:lnSpc>
                <a:spcPct val="90000"/>
              </a:lnSpc>
              <a:tabLst>
                <a:tab pos="1341438" algn="l"/>
                <a:tab pos="2874963" algn="l"/>
              </a:tabLst>
            </a:pPr>
            <a:r>
              <a:rPr lang="el-GR" sz="2200" dirty="0"/>
              <a:t>Ο μεγαλύτερος θετικός</a:t>
            </a:r>
            <a:r>
              <a:rPr lang="en-US" sz="2200" dirty="0"/>
              <a:t>:	</a:t>
            </a:r>
            <a:r>
              <a:rPr lang="el-GR" sz="2200" dirty="0"/>
              <a:t>  </a:t>
            </a:r>
            <a:r>
              <a:rPr lang="en-US" sz="2200" dirty="0"/>
              <a:t>0111 1111 … 1111</a:t>
            </a:r>
            <a:endParaRPr lang="en-AU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92E15958-AB2D-4C43-94F0-B19E3B5264BC}" type="slidenum">
              <a:rPr lang="en-AU"/>
              <a:pPr>
                <a:defRPr/>
              </a:pPr>
              <a:t>21</a:t>
            </a:fld>
            <a:endParaRPr lang="en-AU"/>
          </a:p>
        </p:txBody>
      </p:sp>
      <p:sp>
        <p:nvSpPr>
          <p:cNvPr id="29699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Προσημασμένη άρνηση</a:t>
            </a:r>
            <a:endParaRPr lang="en-AU"/>
          </a:p>
        </p:txBody>
      </p:sp>
      <p:sp>
        <p:nvSpPr>
          <p:cNvPr id="2970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1295400"/>
          </a:xfrm>
        </p:spPr>
        <p:txBody>
          <a:bodyPr/>
          <a:lstStyle/>
          <a:p>
            <a:pPr eaLnBrk="1" hangingPunct="1"/>
            <a:r>
              <a:rPr lang="el-GR" dirty="0">
                <a:solidFill>
                  <a:schemeClr val="tx2"/>
                </a:solidFill>
              </a:rPr>
              <a:t>Συμπλήρωμα και πρόσθεση του </a:t>
            </a:r>
            <a:r>
              <a:rPr lang="en-US" dirty="0">
                <a:solidFill>
                  <a:schemeClr val="tx2"/>
                </a:solidFill>
              </a:rPr>
              <a:t>1</a:t>
            </a:r>
          </a:p>
          <a:p>
            <a:pPr lvl="1" eaLnBrk="1" hangingPunct="1"/>
            <a:r>
              <a:rPr lang="el-GR" dirty="0"/>
              <a:t>«Συμπλήρωμα» σημαίνει</a:t>
            </a:r>
            <a:r>
              <a:rPr lang="en-US" dirty="0"/>
              <a:t> 1 </a:t>
            </a:r>
            <a:r>
              <a:rPr lang="en-US" dirty="0">
                <a:cs typeface="Arial" charset="0"/>
              </a:rPr>
              <a:t>→ </a:t>
            </a:r>
            <a:r>
              <a:rPr lang="en-US" dirty="0"/>
              <a:t>0, 0 </a:t>
            </a:r>
            <a:r>
              <a:rPr lang="en-US" dirty="0">
                <a:cs typeface="Arial" charset="0"/>
              </a:rPr>
              <a:t>→</a:t>
            </a:r>
            <a:r>
              <a:rPr lang="en-US" dirty="0"/>
              <a:t> 1</a:t>
            </a:r>
          </a:p>
        </p:txBody>
      </p:sp>
      <p:graphicFrame>
        <p:nvGraphicFramePr>
          <p:cNvPr id="29701" name="Object 4"/>
          <p:cNvGraphicFramePr>
            <a:graphicFrameLocks noChangeAspect="1"/>
          </p:cNvGraphicFramePr>
          <p:nvPr/>
        </p:nvGraphicFramePr>
        <p:xfrm>
          <a:off x="1592263" y="2536825"/>
          <a:ext cx="351472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62100" imgH="508000" progId="Equation.3">
                  <p:embed/>
                </p:oleObj>
              </mc:Choice>
              <mc:Fallback>
                <p:oleObj name="Equation" r:id="rId3" imgW="1562100" imgH="5080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2263" y="2536825"/>
                        <a:ext cx="3514725" cy="1143000"/>
                      </a:xfrm>
                      <a:prstGeom prst="rect">
                        <a:avLst/>
                      </a:prstGeom>
                      <a:solidFill>
                        <a:schemeClr val="folHlink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Rectangle 5"/>
          <p:cNvSpPr>
            <a:spLocks noChangeArrowheads="1"/>
          </p:cNvSpPr>
          <p:nvPr/>
        </p:nvSpPr>
        <p:spPr bwMode="auto">
          <a:xfrm>
            <a:off x="684213" y="3933825"/>
            <a:ext cx="8270875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l-GR" sz="2600" dirty="0">
                <a:solidFill>
                  <a:schemeClr val="tx2"/>
                </a:solidFill>
              </a:rPr>
              <a:t>Παράδειγμα</a:t>
            </a:r>
            <a:r>
              <a:rPr lang="en-US" sz="2600" dirty="0">
                <a:solidFill>
                  <a:schemeClr val="tx2"/>
                </a:solidFill>
              </a:rPr>
              <a:t>: </a:t>
            </a:r>
            <a:r>
              <a:rPr lang="el-GR" sz="2600" dirty="0"/>
              <a:t>βρείτε τον αντίθετο (άρνηση) του</a:t>
            </a:r>
            <a:r>
              <a:rPr lang="en-US" sz="2600" dirty="0"/>
              <a:t> +2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600" dirty="0"/>
              <a:t>+2 = 0000 0000 … 0010</a:t>
            </a:r>
            <a:r>
              <a:rPr lang="en-US" sz="2600" baseline="-25000" dirty="0"/>
              <a:t>2</a:t>
            </a:r>
            <a:endParaRPr lang="en-US" sz="2600" dirty="0"/>
          </a:p>
          <a:p>
            <a:pPr marL="742950" lvl="1" indent="-2857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600" dirty="0"/>
              <a:t>–2 = 1111 1111 … 1101</a:t>
            </a:r>
            <a:r>
              <a:rPr lang="en-US" sz="2600" baseline="-25000" dirty="0"/>
              <a:t>2</a:t>
            </a:r>
            <a:r>
              <a:rPr lang="en-US" sz="2600" dirty="0"/>
              <a:t> + 1</a:t>
            </a:r>
            <a:br>
              <a:rPr lang="en-US" sz="2600" dirty="0"/>
            </a:br>
            <a:r>
              <a:rPr lang="en-US" sz="2600" dirty="0"/>
              <a:t>     = 1111 1111 … 1110</a:t>
            </a:r>
            <a:r>
              <a:rPr lang="en-US" sz="2600" baseline="-25000" dirty="0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799D429C-18EF-40CD-B129-391E5DBB1290}" type="slidenum">
              <a:rPr lang="en-AU"/>
              <a:pPr>
                <a:defRPr/>
              </a:pPr>
              <a:t>22</a:t>
            </a:fld>
            <a:endParaRPr lang="en-AU"/>
          </a:p>
        </p:txBody>
      </p:sp>
      <p:sp>
        <p:nvSpPr>
          <p:cNvPr id="30723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Επέκταση προσήμου</a:t>
            </a:r>
            <a:endParaRPr lang="en-AU"/>
          </a:p>
        </p:txBody>
      </p:sp>
      <p:sp>
        <p:nvSpPr>
          <p:cNvPr id="30724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Αναπαράσταση ενός αριθμού με περισσότερα </a:t>
            </a:r>
            <a:r>
              <a:rPr lang="en-US" dirty="0">
                <a:solidFill>
                  <a:schemeClr val="tx2"/>
                </a:solidFill>
              </a:rPr>
              <a:t>bit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Διατήρηση της αριθμητικής τιμής 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endParaRPr lang="el-GR" sz="1200" dirty="0"/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Στο σύνολο εντολών του </a:t>
            </a:r>
            <a:r>
              <a:rPr lang="en-US" dirty="0">
                <a:solidFill>
                  <a:schemeClr val="tx2"/>
                </a:solidFill>
              </a:rPr>
              <a:t>M</a:t>
            </a:r>
            <a:r>
              <a:rPr lang="en-US" dirty="0"/>
              <a:t>IPS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b="1" dirty="0" err="1">
                <a:latin typeface="Lucida Console" pitchFamily="49" charset="0"/>
              </a:rPr>
              <a:t>addi</a:t>
            </a:r>
            <a:r>
              <a:rPr lang="en-US" sz="2200" dirty="0"/>
              <a:t>: </a:t>
            </a:r>
            <a:r>
              <a:rPr lang="el-GR" sz="2200" dirty="0"/>
              <a:t>επέκταση </a:t>
            </a:r>
            <a:r>
              <a:rPr lang="el-GR" sz="2200" dirty="0" err="1"/>
              <a:t>προσήμου</a:t>
            </a:r>
            <a:r>
              <a:rPr lang="el-GR" sz="2200" dirty="0"/>
              <a:t> στη τιμή του άμεσου (</a:t>
            </a:r>
            <a:r>
              <a:rPr lang="en-US" sz="2200" dirty="0"/>
              <a:t>immediate)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b="1" dirty="0">
                <a:latin typeface="Lucida Console" pitchFamily="49" charset="0"/>
              </a:rPr>
              <a:t>lb</a:t>
            </a:r>
            <a:r>
              <a:rPr lang="en-US" sz="2200" dirty="0"/>
              <a:t>, </a:t>
            </a:r>
            <a:r>
              <a:rPr lang="en-US" sz="2200" b="1" dirty="0" err="1">
                <a:latin typeface="Lucida Console" pitchFamily="49" charset="0"/>
              </a:rPr>
              <a:t>lh</a:t>
            </a:r>
            <a:r>
              <a:rPr lang="en-US" sz="2200" dirty="0"/>
              <a:t>: </a:t>
            </a:r>
            <a:r>
              <a:rPr lang="el-GR" sz="2200" dirty="0"/>
              <a:t>επέκταση </a:t>
            </a:r>
            <a:r>
              <a:rPr lang="el-GR" sz="2200" dirty="0" err="1"/>
              <a:t>προσήμου</a:t>
            </a:r>
            <a:r>
              <a:rPr lang="el-GR" sz="2200" dirty="0"/>
              <a:t> στο </a:t>
            </a:r>
            <a:r>
              <a:rPr lang="en-US" sz="2200" dirty="0"/>
              <a:t>byte</a:t>
            </a:r>
            <a:r>
              <a:rPr lang="el-GR" sz="2200" dirty="0"/>
              <a:t>/</a:t>
            </a:r>
            <a:r>
              <a:rPr lang="el-GR" sz="2200" dirty="0" err="1"/>
              <a:t>ημιλέξη</a:t>
            </a:r>
            <a:r>
              <a:rPr lang="el-GR" sz="2200" dirty="0"/>
              <a:t> που φορτώνεται</a:t>
            </a:r>
            <a:endParaRPr lang="en-US" sz="2200" dirty="0"/>
          </a:p>
          <a:p>
            <a:pPr lvl="1" eaLnBrk="1" hangingPunct="1">
              <a:lnSpc>
                <a:spcPct val="90000"/>
              </a:lnSpc>
            </a:pPr>
            <a:r>
              <a:rPr lang="en-US" sz="2200" b="1" dirty="0" err="1">
                <a:latin typeface="Lucida Console" pitchFamily="49" charset="0"/>
              </a:rPr>
              <a:t>beq</a:t>
            </a:r>
            <a:r>
              <a:rPr lang="en-US" sz="2200" dirty="0"/>
              <a:t>, </a:t>
            </a:r>
            <a:r>
              <a:rPr lang="en-US" sz="2200" b="1" dirty="0" err="1">
                <a:latin typeface="Lucida Console" pitchFamily="49" charset="0"/>
              </a:rPr>
              <a:t>bne</a:t>
            </a:r>
            <a:r>
              <a:rPr lang="en-US" sz="2200" dirty="0"/>
              <a:t>: </a:t>
            </a:r>
            <a:r>
              <a:rPr lang="el-GR" sz="2200" dirty="0"/>
              <a:t>επέκταση </a:t>
            </a:r>
            <a:r>
              <a:rPr lang="el-GR" sz="2200" dirty="0" err="1"/>
              <a:t>προσήμου</a:t>
            </a:r>
            <a:r>
              <a:rPr lang="el-GR" sz="2200" dirty="0"/>
              <a:t> στη μετατόπιση (</a:t>
            </a:r>
            <a:r>
              <a:rPr lang="en-US" sz="2200" dirty="0"/>
              <a:t>displacement)</a:t>
            </a:r>
          </a:p>
          <a:p>
            <a:pPr eaLnBrk="1" hangingPunct="1">
              <a:lnSpc>
                <a:spcPct val="90000"/>
              </a:lnSpc>
            </a:pPr>
            <a:endParaRPr lang="el-GR" sz="1200" dirty="0"/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Επανάληψη του </a:t>
            </a:r>
            <a:r>
              <a:rPr lang="en-US" dirty="0">
                <a:solidFill>
                  <a:schemeClr val="tx2"/>
                </a:solidFill>
              </a:rPr>
              <a:t>bit</a:t>
            </a:r>
            <a:r>
              <a:rPr lang="el-GR" dirty="0">
                <a:solidFill>
                  <a:schemeClr val="tx2"/>
                </a:solidFill>
              </a:rPr>
              <a:t> </a:t>
            </a:r>
            <a:r>
              <a:rPr lang="el-GR" dirty="0" err="1">
                <a:solidFill>
                  <a:schemeClr val="tx2"/>
                </a:solidFill>
              </a:rPr>
              <a:t>προσήμου</a:t>
            </a:r>
            <a:r>
              <a:rPr lang="el-GR" dirty="0">
                <a:solidFill>
                  <a:schemeClr val="tx2"/>
                </a:solidFill>
              </a:rPr>
              <a:t> προς τα αριστερά</a:t>
            </a:r>
            <a:endParaRPr lang="en-US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Παραβολή για</a:t>
            </a:r>
            <a:r>
              <a:rPr lang="en-US" dirty="0"/>
              <a:t> </a:t>
            </a:r>
            <a:r>
              <a:rPr lang="el-GR" dirty="0" err="1"/>
              <a:t>απρόσημες</a:t>
            </a:r>
            <a:r>
              <a:rPr lang="el-GR" dirty="0"/>
              <a:t> τιμές</a:t>
            </a:r>
            <a:r>
              <a:rPr lang="en-US" dirty="0"/>
              <a:t>: </a:t>
            </a:r>
            <a:r>
              <a:rPr lang="el-GR" dirty="0"/>
              <a:t>επέκταση με μηδενικά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endParaRPr lang="el-GR" sz="1200" dirty="0"/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Παραδείγματα</a:t>
            </a:r>
            <a:r>
              <a:rPr lang="en-US" dirty="0">
                <a:solidFill>
                  <a:schemeClr val="tx2"/>
                </a:solidFill>
              </a:rPr>
              <a:t>: 8-bit </a:t>
            </a:r>
            <a:r>
              <a:rPr lang="el-GR" dirty="0">
                <a:solidFill>
                  <a:schemeClr val="tx2"/>
                </a:solidFill>
              </a:rPr>
              <a:t>σε</a:t>
            </a:r>
            <a:r>
              <a:rPr lang="en-US" dirty="0">
                <a:solidFill>
                  <a:schemeClr val="tx2"/>
                </a:solidFill>
              </a:rPr>
              <a:t> 16-bit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+2</a:t>
            </a:r>
            <a:r>
              <a:rPr lang="en-US" b="1" dirty="0"/>
              <a:t>: </a:t>
            </a:r>
            <a:r>
              <a:rPr lang="en-US" b="1" dirty="0">
                <a:solidFill>
                  <a:srgbClr val="A50021"/>
                </a:solidFill>
              </a:rPr>
              <a:t>0</a:t>
            </a:r>
            <a:r>
              <a:rPr lang="en-US" b="1" dirty="0"/>
              <a:t>000 0010 </a:t>
            </a:r>
            <a:r>
              <a:rPr lang="en-US" dirty="0"/>
              <a:t>=&gt; </a:t>
            </a:r>
            <a:r>
              <a:rPr lang="en-US" b="1" dirty="0">
                <a:solidFill>
                  <a:srgbClr val="A50021"/>
                </a:solidFill>
              </a:rPr>
              <a:t>0000 0000 0</a:t>
            </a:r>
            <a:r>
              <a:rPr lang="en-US" b="1" dirty="0"/>
              <a:t>000 0010</a:t>
            </a:r>
          </a:p>
          <a:p>
            <a:pPr lvl="1" eaLnBrk="1" hangingPunct="1">
              <a:lnSpc>
                <a:spcPct val="90000"/>
              </a:lnSpc>
            </a:pPr>
            <a:r>
              <a:rPr lang="en-AU" dirty="0"/>
              <a:t>–2: </a:t>
            </a:r>
            <a:r>
              <a:rPr lang="en-AU" b="1" dirty="0">
                <a:solidFill>
                  <a:srgbClr val="A50021"/>
                </a:solidFill>
              </a:rPr>
              <a:t>1</a:t>
            </a:r>
            <a:r>
              <a:rPr lang="en-AU" b="1" dirty="0"/>
              <a:t>111 1110 </a:t>
            </a:r>
            <a:r>
              <a:rPr lang="en-AU" dirty="0"/>
              <a:t>=&gt; </a:t>
            </a:r>
            <a:r>
              <a:rPr lang="en-AU" b="1" dirty="0">
                <a:solidFill>
                  <a:srgbClr val="A50021"/>
                </a:solidFill>
              </a:rPr>
              <a:t>1111 1111 1</a:t>
            </a:r>
            <a:r>
              <a:rPr lang="en-AU" b="1" dirty="0"/>
              <a:t>111 1110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8B48A82C-96B8-4FE1-8061-3C3953240024}" type="slidenum">
              <a:rPr lang="en-AU"/>
              <a:pPr>
                <a:defRPr/>
              </a:pPr>
              <a:t>23</a:t>
            </a:fld>
            <a:endParaRPr lang="en-AU"/>
          </a:p>
        </p:txBody>
      </p:sp>
      <p:sp>
        <p:nvSpPr>
          <p:cNvPr id="3174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Αναπαράσταση εντολών</a:t>
            </a:r>
            <a:endParaRPr lang="en-AU"/>
          </a:p>
        </p:txBody>
      </p:sp>
      <p:sp>
        <p:nvSpPr>
          <p:cNvPr id="3174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800" dirty="0">
                <a:solidFill>
                  <a:schemeClr val="tx2"/>
                </a:solidFill>
              </a:rPr>
              <a:t>Οι εντολές κωδικοποιούνται στο δυαδικό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l-GR" sz="2800" dirty="0">
                <a:solidFill>
                  <a:schemeClr val="tx2"/>
                </a:solidFill>
              </a:rPr>
              <a:t>σύστημα</a:t>
            </a:r>
            <a:endParaRPr lang="en-US" sz="2800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sz="2400" dirty="0"/>
              <a:t>Ονομάζεται κώδικας μηχανής (</a:t>
            </a:r>
            <a:r>
              <a:rPr lang="en-US" sz="2400" dirty="0">
                <a:solidFill>
                  <a:srgbClr val="C00000"/>
                </a:solidFill>
              </a:rPr>
              <a:t>machine code</a:t>
            </a:r>
            <a:r>
              <a:rPr lang="el-GR" sz="2400" dirty="0"/>
              <a:t>)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l-GR" sz="1200" dirty="0"/>
          </a:p>
          <a:p>
            <a:pPr eaLnBrk="1" hangingPunct="1">
              <a:lnSpc>
                <a:spcPct val="90000"/>
              </a:lnSpc>
            </a:pPr>
            <a:r>
              <a:rPr lang="el-GR" sz="2800" dirty="0">
                <a:solidFill>
                  <a:schemeClr val="tx2"/>
                </a:solidFill>
              </a:rPr>
              <a:t>Εντολές </a:t>
            </a:r>
            <a:r>
              <a:rPr lang="en-US" sz="2800" dirty="0">
                <a:solidFill>
                  <a:schemeClr val="tx2"/>
                </a:solidFill>
              </a:rPr>
              <a:t>MIPS</a:t>
            </a:r>
          </a:p>
          <a:p>
            <a:pPr lvl="1" eaLnBrk="1" hangingPunct="1">
              <a:lnSpc>
                <a:spcPct val="90000"/>
              </a:lnSpc>
            </a:pPr>
            <a:r>
              <a:rPr lang="el-GR" sz="2400" b="1" dirty="0"/>
              <a:t>Κωδικοποιούνται ως λέξεις εντολής των </a:t>
            </a:r>
            <a:r>
              <a:rPr lang="en-US" sz="2400" b="1" dirty="0"/>
              <a:t>32</a:t>
            </a:r>
            <a:r>
              <a:rPr lang="el-GR" sz="2400" b="1" dirty="0"/>
              <a:t> </a:t>
            </a:r>
            <a:r>
              <a:rPr lang="en-US" sz="2400" b="1" dirty="0"/>
              <a:t>bit</a:t>
            </a:r>
          </a:p>
          <a:p>
            <a:pPr lvl="1" eaLnBrk="1" hangingPunct="1">
              <a:lnSpc>
                <a:spcPct val="90000"/>
              </a:lnSpc>
            </a:pPr>
            <a:r>
              <a:rPr lang="el-GR" sz="2400" b="1" dirty="0"/>
              <a:t>Μικρό πλήθος μορφών (</a:t>
            </a:r>
            <a:r>
              <a:rPr lang="en-US" sz="2400" b="1" dirty="0"/>
              <a:t>formats)</a:t>
            </a:r>
            <a:r>
              <a:rPr lang="el-GR" sz="2400" b="1" dirty="0"/>
              <a:t> για τον κωδικό λειτουργίας (</a:t>
            </a:r>
            <a:r>
              <a:rPr lang="en-US" sz="2400" b="1" dirty="0" err="1"/>
              <a:t>opcode</a:t>
            </a:r>
            <a:r>
              <a:rPr lang="en-US" sz="2400" b="1" dirty="0"/>
              <a:t>)</a:t>
            </a:r>
            <a:r>
              <a:rPr lang="en-US" sz="2400" dirty="0"/>
              <a:t>, </a:t>
            </a:r>
            <a:r>
              <a:rPr lang="el-GR" sz="2400" dirty="0"/>
              <a:t>τους αριθμούς </a:t>
            </a:r>
            <a:r>
              <a:rPr lang="el-GR" sz="2400" dirty="0" err="1"/>
              <a:t>καταχωρητών</a:t>
            </a:r>
            <a:r>
              <a:rPr lang="el-GR" sz="2400" dirty="0"/>
              <a:t>, κλπ. </a:t>
            </a:r>
            <a:r>
              <a:rPr lang="el-GR" sz="2400" b="1" dirty="0">
                <a:solidFill>
                  <a:srgbClr val="990000"/>
                </a:solidFill>
              </a:rPr>
              <a:t>Κανονικότητα</a:t>
            </a:r>
            <a:r>
              <a:rPr lang="en-US" sz="2400" dirty="0"/>
              <a:t>!</a:t>
            </a:r>
          </a:p>
          <a:p>
            <a:pPr eaLnBrk="1" hangingPunct="1">
              <a:lnSpc>
                <a:spcPct val="90000"/>
              </a:lnSpc>
            </a:pPr>
            <a:endParaRPr lang="el-GR" sz="1200" dirty="0"/>
          </a:p>
          <a:p>
            <a:pPr eaLnBrk="1" hangingPunct="1">
              <a:lnSpc>
                <a:spcPct val="90000"/>
              </a:lnSpc>
            </a:pPr>
            <a:r>
              <a:rPr lang="el-GR" sz="2800" dirty="0">
                <a:solidFill>
                  <a:schemeClr val="tx2"/>
                </a:solidFill>
              </a:rPr>
              <a:t>Αριθμοί καταχωρητών</a:t>
            </a:r>
            <a:r>
              <a:rPr lang="en-GB" sz="2800" dirty="0">
                <a:solidFill>
                  <a:schemeClr val="tx2"/>
                </a:solidFill>
              </a:rPr>
              <a:t> (32 </a:t>
            </a:r>
            <a:r>
              <a:rPr lang="el-GR" sz="2800" dirty="0">
                <a:solidFill>
                  <a:schemeClr val="tx2"/>
                </a:solidFill>
              </a:rPr>
              <a:t>εσωτερικοί καταχωρητές)</a:t>
            </a:r>
            <a:endParaRPr lang="en-US" sz="2800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$t0 – $t7 </a:t>
            </a:r>
            <a:r>
              <a:rPr lang="el-GR" sz="2400" dirty="0"/>
              <a:t>είναι οι </a:t>
            </a:r>
            <a:r>
              <a:rPr lang="el-GR" sz="2400" dirty="0" err="1"/>
              <a:t>καταχωρητές</a:t>
            </a:r>
            <a:r>
              <a:rPr lang="el-GR" sz="2400" dirty="0"/>
              <a:t> </a:t>
            </a:r>
            <a:r>
              <a:rPr lang="en-US" sz="2400" dirty="0"/>
              <a:t>8 – 15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$t8 – $t9 </a:t>
            </a:r>
            <a:r>
              <a:rPr lang="el-GR" sz="2400" dirty="0"/>
              <a:t>είναι οι </a:t>
            </a:r>
            <a:r>
              <a:rPr lang="el-GR" sz="2400" dirty="0" err="1"/>
              <a:t>καταχωρητές</a:t>
            </a:r>
            <a:r>
              <a:rPr lang="en-US" sz="2400" dirty="0"/>
              <a:t> 24 – 25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$s0 – $s7 </a:t>
            </a:r>
            <a:r>
              <a:rPr lang="el-GR" sz="2400" dirty="0"/>
              <a:t>είναι οι </a:t>
            </a:r>
            <a:r>
              <a:rPr lang="el-GR" sz="2400" dirty="0" err="1"/>
              <a:t>καταχωρητές</a:t>
            </a:r>
            <a:r>
              <a:rPr lang="en-US" sz="2400" dirty="0"/>
              <a:t> 16 – 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1BE0EDF9-17E8-439A-B8E3-388E5801B9F0}" type="slidenum">
              <a:rPr lang="en-AU"/>
              <a:pPr>
                <a:defRPr/>
              </a:pPr>
              <a:t>24</a:t>
            </a:fld>
            <a:endParaRPr lang="en-AU"/>
          </a:p>
        </p:txBody>
      </p:sp>
      <p:sp>
        <p:nvSpPr>
          <p:cNvPr id="32771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Εντολές μορφής </a:t>
            </a:r>
            <a:r>
              <a:rPr lang="en-US"/>
              <a:t>R</a:t>
            </a:r>
            <a:r>
              <a:rPr lang="el-GR"/>
              <a:t> του </a:t>
            </a:r>
            <a:r>
              <a:rPr lang="en-US"/>
              <a:t>MIPS</a:t>
            </a:r>
            <a:endParaRPr lang="en-AU"/>
          </a:p>
        </p:txBody>
      </p:sp>
      <p:sp>
        <p:nvSpPr>
          <p:cNvPr id="32772" name="Rectangle 18"/>
          <p:cNvSpPr>
            <a:spLocks noGrp="1" noChangeArrowheads="1"/>
          </p:cNvSpPr>
          <p:nvPr>
            <p:ph type="body" idx="1"/>
          </p:nvPr>
        </p:nvSpPr>
        <p:spPr>
          <a:xfrm>
            <a:off x="684213" y="2276475"/>
            <a:ext cx="8270875" cy="39608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b="1" dirty="0">
                <a:solidFill>
                  <a:schemeClr val="tx2"/>
                </a:solidFill>
              </a:rPr>
              <a:t>R (Register) format: </a:t>
            </a:r>
            <a:r>
              <a:rPr lang="el-GR" dirty="0">
                <a:solidFill>
                  <a:schemeClr val="tx2"/>
                </a:solidFill>
              </a:rPr>
              <a:t>Πεδία εντολής</a:t>
            </a:r>
            <a:endParaRPr lang="en-US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b="1" dirty="0">
                <a:solidFill>
                  <a:srgbClr val="A50021"/>
                </a:solidFill>
              </a:rPr>
              <a:t>op</a:t>
            </a:r>
            <a:r>
              <a:rPr lang="en-US" dirty="0"/>
              <a:t>: </a:t>
            </a:r>
            <a:r>
              <a:rPr lang="el-GR" dirty="0"/>
              <a:t>κωδικός λειτουργίας </a:t>
            </a:r>
            <a:r>
              <a:rPr lang="en-US" dirty="0"/>
              <a:t>(</a:t>
            </a:r>
            <a:r>
              <a:rPr lang="en-US" dirty="0" err="1"/>
              <a:t>opcode</a:t>
            </a:r>
            <a:r>
              <a:rPr lang="en-US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solidFill>
                  <a:srgbClr val="CC9900"/>
                </a:solidFill>
              </a:rPr>
              <a:t>rs</a:t>
            </a:r>
            <a:r>
              <a:rPr lang="en-US" dirty="0"/>
              <a:t>: </a:t>
            </a:r>
            <a:r>
              <a:rPr lang="el-GR" dirty="0"/>
              <a:t>αριθμός πρώτου </a:t>
            </a:r>
            <a:r>
              <a:rPr lang="el-GR" dirty="0" err="1"/>
              <a:t>καταχωρητή</a:t>
            </a:r>
            <a:r>
              <a:rPr lang="el-GR" dirty="0"/>
              <a:t> προέλευσης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solidFill>
                  <a:srgbClr val="9900CC"/>
                </a:solidFill>
              </a:rPr>
              <a:t>rt</a:t>
            </a:r>
            <a:r>
              <a:rPr lang="en-US" dirty="0"/>
              <a:t>: </a:t>
            </a:r>
            <a:r>
              <a:rPr lang="el-GR" dirty="0"/>
              <a:t>αριθμός δεύτερου </a:t>
            </a:r>
            <a:r>
              <a:rPr lang="el-GR" dirty="0" err="1"/>
              <a:t>καταχωρητή</a:t>
            </a:r>
            <a:r>
              <a:rPr lang="el-GR" dirty="0"/>
              <a:t> προέλευσης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b="1" dirty="0">
                <a:solidFill>
                  <a:srgbClr val="008000"/>
                </a:solidFill>
              </a:rPr>
              <a:t>rd</a:t>
            </a:r>
            <a:r>
              <a:rPr lang="en-US" dirty="0"/>
              <a:t>: </a:t>
            </a:r>
            <a:r>
              <a:rPr lang="el-GR" dirty="0"/>
              <a:t>αριθμός </a:t>
            </a:r>
            <a:r>
              <a:rPr lang="el-GR" dirty="0" err="1"/>
              <a:t>καταχωρητή</a:t>
            </a:r>
            <a:r>
              <a:rPr lang="el-GR" dirty="0"/>
              <a:t> προορισμού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solidFill>
                  <a:srgbClr val="00B0F0"/>
                </a:solidFill>
              </a:rPr>
              <a:t>shamt</a:t>
            </a:r>
            <a:r>
              <a:rPr lang="en-US" dirty="0"/>
              <a:t>: </a:t>
            </a:r>
            <a:r>
              <a:rPr lang="el-GR" dirty="0"/>
              <a:t>ποσότητα ολίσθησης</a:t>
            </a:r>
            <a:r>
              <a:rPr lang="en-US" dirty="0"/>
              <a:t> (00000 </a:t>
            </a:r>
            <a:r>
              <a:rPr lang="el-GR" dirty="0"/>
              <a:t>για τώρα</a:t>
            </a:r>
            <a:r>
              <a:rPr lang="en-US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/>
              <a:t>funct</a:t>
            </a:r>
            <a:r>
              <a:rPr lang="en-US" dirty="0"/>
              <a:t>: </a:t>
            </a:r>
            <a:r>
              <a:rPr lang="el-GR" dirty="0"/>
              <a:t>κωδικός συνάρτησης</a:t>
            </a:r>
            <a:r>
              <a:rPr lang="en-US" dirty="0"/>
              <a:t> (</a:t>
            </a:r>
            <a:r>
              <a:rPr lang="el-GR" dirty="0"/>
              <a:t>επεκτείνει τον κωδικό λειτουργίας</a:t>
            </a:r>
            <a:r>
              <a:rPr lang="en-US" dirty="0"/>
              <a:t>)</a:t>
            </a:r>
            <a:endParaRPr lang="en-AU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331913" y="1412875"/>
            <a:ext cx="6913562" cy="773113"/>
            <a:chOff x="703" y="981"/>
            <a:chExt cx="4355" cy="487"/>
          </a:xfrm>
        </p:grpSpPr>
        <p:sp>
          <p:nvSpPr>
            <p:cNvPr id="32774" name="Text Box 5"/>
            <p:cNvSpPr txBox="1">
              <a:spLocks noChangeArrowheads="1"/>
            </p:cNvSpPr>
            <p:nvPr/>
          </p:nvSpPr>
          <p:spPr bwMode="auto">
            <a:xfrm>
              <a:off x="703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A50021"/>
                  </a:solidFill>
                </a:rPr>
                <a:t>op</a:t>
              </a:r>
              <a:endParaRPr lang="en-AU" sz="2000" b="1" dirty="0">
                <a:solidFill>
                  <a:srgbClr val="A50021"/>
                </a:solidFill>
              </a:endParaRPr>
            </a:p>
          </p:txBody>
        </p:sp>
        <p:sp>
          <p:nvSpPr>
            <p:cNvPr id="32775" name="Text Box 6"/>
            <p:cNvSpPr txBox="1">
              <a:spLocks noChangeArrowheads="1"/>
            </p:cNvSpPr>
            <p:nvPr/>
          </p:nvSpPr>
          <p:spPr bwMode="auto">
            <a:xfrm>
              <a:off x="152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CC9900"/>
                  </a:solidFill>
                </a:rPr>
                <a:t>rs</a:t>
              </a:r>
              <a:endParaRPr lang="en-AU" sz="2000" b="1" dirty="0">
                <a:solidFill>
                  <a:srgbClr val="CC9900"/>
                </a:solidFill>
              </a:endParaRPr>
            </a:p>
          </p:txBody>
        </p:sp>
        <p:sp>
          <p:nvSpPr>
            <p:cNvPr id="32776" name="Text Box 7"/>
            <p:cNvSpPr txBox="1">
              <a:spLocks noChangeArrowheads="1"/>
            </p:cNvSpPr>
            <p:nvPr/>
          </p:nvSpPr>
          <p:spPr bwMode="auto">
            <a:xfrm>
              <a:off x="220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9900CC"/>
                  </a:solidFill>
                </a:rPr>
                <a:t>rt</a:t>
              </a:r>
              <a:endParaRPr lang="en-AU" sz="2000" b="1" dirty="0">
                <a:solidFill>
                  <a:srgbClr val="9900CC"/>
                </a:solidFill>
              </a:endParaRPr>
            </a:p>
          </p:txBody>
        </p:sp>
        <p:sp>
          <p:nvSpPr>
            <p:cNvPr id="32777" name="Text Box 8"/>
            <p:cNvSpPr txBox="1">
              <a:spLocks noChangeArrowheads="1"/>
            </p:cNvSpPr>
            <p:nvPr/>
          </p:nvSpPr>
          <p:spPr bwMode="auto">
            <a:xfrm>
              <a:off x="288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008000"/>
                  </a:solidFill>
                </a:rPr>
                <a:t>rd</a:t>
              </a:r>
              <a:endParaRPr lang="en-AU" sz="2000" b="1" dirty="0">
                <a:solidFill>
                  <a:srgbClr val="008000"/>
                </a:solidFill>
              </a:endParaRPr>
            </a:p>
          </p:txBody>
        </p:sp>
        <p:sp>
          <p:nvSpPr>
            <p:cNvPr id="32778" name="Text Box 9"/>
            <p:cNvSpPr txBox="1">
              <a:spLocks noChangeArrowheads="1"/>
            </p:cNvSpPr>
            <p:nvPr/>
          </p:nvSpPr>
          <p:spPr bwMode="auto">
            <a:xfrm>
              <a:off x="3561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00B0F0"/>
                  </a:solidFill>
                </a:rPr>
                <a:t>shamt</a:t>
              </a:r>
              <a:endParaRPr lang="en-AU" sz="2000" b="1" dirty="0">
                <a:solidFill>
                  <a:srgbClr val="00B0F0"/>
                </a:solidFill>
              </a:endParaRPr>
            </a:p>
          </p:txBody>
        </p:sp>
        <p:sp>
          <p:nvSpPr>
            <p:cNvPr id="32779" name="Text Box 10"/>
            <p:cNvSpPr txBox="1">
              <a:spLocks noChangeArrowheads="1"/>
            </p:cNvSpPr>
            <p:nvPr/>
          </p:nvSpPr>
          <p:spPr bwMode="auto">
            <a:xfrm>
              <a:off x="4241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 b="1" dirty="0" err="1"/>
                <a:t>funct</a:t>
              </a:r>
              <a:endParaRPr lang="en-AU" sz="2000" b="1" dirty="0"/>
            </a:p>
          </p:txBody>
        </p:sp>
        <p:sp>
          <p:nvSpPr>
            <p:cNvPr id="32780" name="Text Box 11"/>
            <p:cNvSpPr txBox="1">
              <a:spLocks noChangeArrowheads="1"/>
            </p:cNvSpPr>
            <p:nvPr/>
          </p:nvSpPr>
          <p:spPr bwMode="auto">
            <a:xfrm>
              <a:off x="918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6 bit</a:t>
              </a:r>
              <a:endParaRPr lang="en-AU" sz="1600"/>
            </a:p>
          </p:txBody>
        </p:sp>
        <p:sp>
          <p:nvSpPr>
            <p:cNvPr id="32781" name="Text Box 12"/>
            <p:cNvSpPr txBox="1">
              <a:spLocks noChangeArrowheads="1"/>
            </p:cNvSpPr>
            <p:nvPr/>
          </p:nvSpPr>
          <p:spPr bwMode="auto">
            <a:xfrm>
              <a:off x="4456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6 bit</a:t>
              </a:r>
              <a:endParaRPr lang="en-AU" sz="1600"/>
            </a:p>
          </p:txBody>
        </p:sp>
        <p:sp>
          <p:nvSpPr>
            <p:cNvPr id="32782" name="Text Box 13"/>
            <p:cNvSpPr txBox="1">
              <a:spLocks noChangeArrowheads="1"/>
            </p:cNvSpPr>
            <p:nvPr/>
          </p:nvSpPr>
          <p:spPr bwMode="auto">
            <a:xfrm>
              <a:off x="1689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  <p:sp>
          <p:nvSpPr>
            <p:cNvPr id="32783" name="Text Box 14"/>
            <p:cNvSpPr txBox="1">
              <a:spLocks noChangeArrowheads="1"/>
            </p:cNvSpPr>
            <p:nvPr/>
          </p:nvSpPr>
          <p:spPr bwMode="auto">
            <a:xfrm>
              <a:off x="2370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  <p:sp>
          <p:nvSpPr>
            <p:cNvPr id="32784" name="Text Box 15"/>
            <p:cNvSpPr txBox="1">
              <a:spLocks noChangeArrowheads="1"/>
            </p:cNvSpPr>
            <p:nvPr/>
          </p:nvSpPr>
          <p:spPr bwMode="auto">
            <a:xfrm>
              <a:off x="3050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  <p:sp>
          <p:nvSpPr>
            <p:cNvPr id="32785" name="Text Box 16"/>
            <p:cNvSpPr txBox="1">
              <a:spLocks noChangeArrowheads="1"/>
            </p:cNvSpPr>
            <p:nvPr/>
          </p:nvSpPr>
          <p:spPr bwMode="auto">
            <a:xfrm>
              <a:off x="3730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C0E72499-FDC5-4272-B556-F72D0B69466B}" type="slidenum">
              <a:rPr lang="en-AU"/>
              <a:pPr>
                <a:defRPr/>
              </a:pPr>
              <a:t>25</a:t>
            </a:fld>
            <a:endParaRPr lang="en-AU"/>
          </a:p>
        </p:txBody>
      </p:sp>
      <p:sp>
        <p:nvSpPr>
          <p:cNvPr id="33795" name="Rectangle 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Παράδειγμα μορφής </a:t>
            </a:r>
            <a:r>
              <a:rPr lang="en-US"/>
              <a:t>R</a:t>
            </a:r>
            <a:endParaRPr lang="en-AU"/>
          </a:p>
        </p:txBody>
      </p:sp>
      <p:sp>
        <p:nvSpPr>
          <p:cNvPr id="33796" name="Rectangle 37"/>
          <p:cNvSpPr>
            <a:spLocks noGrp="1" noChangeArrowheads="1"/>
          </p:cNvSpPr>
          <p:nvPr>
            <p:ph type="body" idx="1"/>
          </p:nvPr>
        </p:nvSpPr>
        <p:spPr>
          <a:xfrm>
            <a:off x="684213" y="2492375"/>
            <a:ext cx="8270875" cy="6492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>
                <a:latin typeface="Lucida Console" pitchFamily="49" charset="0"/>
              </a:rPr>
              <a:t>	</a:t>
            </a:r>
            <a:r>
              <a:rPr lang="en-US" dirty="0">
                <a:solidFill>
                  <a:schemeClr val="tx2"/>
                </a:solidFill>
                <a:latin typeface="Lucida Console" pitchFamily="49" charset="0"/>
              </a:rPr>
              <a:t>add $t0, $s1, $s2</a:t>
            </a:r>
          </a:p>
        </p:txBody>
      </p:sp>
      <p:sp>
        <p:nvSpPr>
          <p:cNvPr id="33797" name="Text Box 17"/>
          <p:cNvSpPr txBox="1">
            <a:spLocks noChangeArrowheads="1"/>
          </p:cNvSpPr>
          <p:nvPr/>
        </p:nvSpPr>
        <p:spPr bwMode="auto">
          <a:xfrm>
            <a:off x="1331913" y="3429000"/>
            <a:ext cx="1296987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dirty="0">
                <a:solidFill>
                  <a:srgbClr val="990000"/>
                </a:solidFill>
              </a:rPr>
              <a:t>special</a:t>
            </a:r>
            <a:endParaRPr lang="en-AU" sz="2000" dirty="0">
              <a:solidFill>
                <a:srgbClr val="990000"/>
              </a:solidFill>
            </a:endParaRPr>
          </a:p>
        </p:txBody>
      </p:sp>
      <p:sp>
        <p:nvSpPr>
          <p:cNvPr id="33798" name="Text Box 18"/>
          <p:cNvSpPr txBox="1">
            <a:spLocks noChangeArrowheads="1"/>
          </p:cNvSpPr>
          <p:nvPr/>
        </p:nvSpPr>
        <p:spPr bwMode="auto">
          <a:xfrm>
            <a:off x="2628900" y="3429000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dirty="0">
                <a:solidFill>
                  <a:srgbClr val="FF9900"/>
                </a:solidFill>
              </a:rPr>
              <a:t>$s1</a:t>
            </a:r>
            <a:endParaRPr lang="en-AU" sz="2000" dirty="0">
              <a:solidFill>
                <a:srgbClr val="FF9900"/>
              </a:solidFill>
            </a:endParaRPr>
          </a:p>
        </p:txBody>
      </p:sp>
      <p:sp>
        <p:nvSpPr>
          <p:cNvPr id="33799" name="Text Box 19"/>
          <p:cNvSpPr txBox="1">
            <a:spLocks noChangeArrowheads="1"/>
          </p:cNvSpPr>
          <p:nvPr/>
        </p:nvSpPr>
        <p:spPr bwMode="auto">
          <a:xfrm>
            <a:off x="3708400" y="3429000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9900CC"/>
                </a:solidFill>
              </a:rPr>
              <a:t>$s2</a:t>
            </a:r>
            <a:endParaRPr lang="en-AU" sz="2000">
              <a:solidFill>
                <a:srgbClr val="9900CC"/>
              </a:solidFill>
            </a:endParaRPr>
          </a:p>
        </p:txBody>
      </p:sp>
      <p:sp>
        <p:nvSpPr>
          <p:cNvPr id="33800" name="Text Box 20"/>
          <p:cNvSpPr txBox="1">
            <a:spLocks noChangeArrowheads="1"/>
          </p:cNvSpPr>
          <p:nvPr/>
        </p:nvSpPr>
        <p:spPr bwMode="auto">
          <a:xfrm>
            <a:off x="4787900" y="3429000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008000"/>
                </a:solidFill>
              </a:rPr>
              <a:t>$t0</a:t>
            </a:r>
            <a:endParaRPr lang="en-AU" sz="2000">
              <a:solidFill>
                <a:srgbClr val="008000"/>
              </a:solidFill>
            </a:endParaRPr>
          </a:p>
        </p:txBody>
      </p:sp>
      <p:sp>
        <p:nvSpPr>
          <p:cNvPr id="33801" name="Text Box 21"/>
          <p:cNvSpPr txBox="1">
            <a:spLocks noChangeArrowheads="1"/>
          </p:cNvSpPr>
          <p:nvPr/>
        </p:nvSpPr>
        <p:spPr bwMode="auto">
          <a:xfrm>
            <a:off x="5868988" y="3429000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00B0F0"/>
                </a:solidFill>
              </a:rPr>
              <a:t>0</a:t>
            </a:r>
            <a:endParaRPr lang="en-AU" sz="2000">
              <a:solidFill>
                <a:srgbClr val="00B0F0"/>
              </a:solidFill>
            </a:endParaRPr>
          </a:p>
        </p:txBody>
      </p:sp>
      <p:sp>
        <p:nvSpPr>
          <p:cNvPr id="33802" name="Text Box 22"/>
          <p:cNvSpPr txBox="1">
            <a:spLocks noChangeArrowheads="1"/>
          </p:cNvSpPr>
          <p:nvPr/>
        </p:nvSpPr>
        <p:spPr bwMode="auto">
          <a:xfrm>
            <a:off x="6948488" y="3429000"/>
            <a:ext cx="1296987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="1" dirty="0"/>
              <a:t>add</a:t>
            </a:r>
            <a:endParaRPr lang="en-AU" sz="2000" b="1" dirty="0"/>
          </a:p>
        </p:txBody>
      </p:sp>
      <p:sp>
        <p:nvSpPr>
          <p:cNvPr id="33803" name="Text Box 23"/>
          <p:cNvSpPr txBox="1">
            <a:spLocks noChangeArrowheads="1"/>
          </p:cNvSpPr>
          <p:nvPr/>
        </p:nvSpPr>
        <p:spPr bwMode="auto">
          <a:xfrm>
            <a:off x="1331913" y="4078288"/>
            <a:ext cx="1296987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990000"/>
                </a:solidFill>
              </a:rPr>
              <a:t>0</a:t>
            </a:r>
            <a:endParaRPr lang="en-AU" sz="2000">
              <a:solidFill>
                <a:srgbClr val="990000"/>
              </a:solidFill>
            </a:endParaRPr>
          </a:p>
        </p:txBody>
      </p:sp>
      <p:sp>
        <p:nvSpPr>
          <p:cNvPr id="33804" name="Text Box 24"/>
          <p:cNvSpPr txBox="1">
            <a:spLocks noChangeArrowheads="1"/>
          </p:cNvSpPr>
          <p:nvPr/>
        </p:nvSpPr>
        <p:spPr bwMode="auto">
          <a:xfrm>
            <a:off x="2628900" y="4078288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dirty="0">
                <a:solidFill>
                  <a:srgbClr val="FF9900"/>
                </a:solidFill>
              </a:rPr>
              <a:t>17</a:t>
            </a:r>
            <a:endParaRPr lang="en-AU" sz="2000" dirty="0">
              <a:solidFill>
                <a:srgbClr val="FF9900"/>
              </a:solidFill>
            </a:endParaRPr>
          </a:p>
        </p:txBody>
      </p:sp>
      <p:sp>
        <p:nvSpPr>
          <p:cNvPr id="33805" name="Text Box 25"/>
          <p:cNvSpPr txBox="1">
            <a:spLocks noChangeArrowheads="1"/>
          </p:cNvSpPr>
          <p:nvPr/>
        </p:nvSpPr>
        <p:spPr bwMode="auto">
          <a:xfrm>
            <a:off x="3708400" y="4078288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9900CC"/>
                </a:solidFill>
              </a:rPr>
              <a:t>18</a:t>
            </a:r>
            <a:endParaRPr lang="en-AU" sz="2000">
              <a:solidFill>
                <a:srgbClr val="9900CC"/>
              </a:solidFill>
            </a:endParaRPr>
          </a:p>
        </p:txBody>
      </p:sp>
      <p:sp>
        <p:nvSpPr>
          <p:cNvPr id="33806" name="Text Box 26"/>
          <p:cNvSpPr txBox="1">
            <a:spLocks noChangeArrowheads="1"/>
          </p:cNvSpPr>
          <p:nvPr/>
        </p:nvSpPr>
        <p:spPr bwMode="auto">
          <a:xfrm>
            <a:off x="4787900" y="4078288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008000"/>
                </a:solidFill>
              </a:rPr>
              <a:t>8</a:t>
            </a:r>
            <a:endParaRPr lang="en-AU" sz="2000">
              <a:solidFill>
                <a:srgbClr val="008000"/>
              </a:solidFill>
            </a:endParaRPr>
          </a:p>
        </p:txBody>
      </p:sp>
      <p:sp>
        <p:nvSpPr>
          <p:cNvPr id="33807" name="Text Box 27"/>
          <p:cNvSpPr txBox="1">
            <a:spLocks noChangeArrowheads="1"/>
          </p:cNvSpPr>
          <p:nvPr/>
        </p:nvSpPr>
        <p:spPr bwMode="auto">
          <a:xfrm>
            <a:off x="5868988" y="4078288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00B0F0"/>
                </a:solidFill>
              </a:rPr>
              <a:t>0</a:t>
            </a:r>
            <a:endParaRPr lang="en-AU" sz="2000">
              <a:solidFill>
                <a:srgbClr val="00B0F0"/>
              </a:solidFill>
            </a:endParaRPr>
          </a:p>
        </p:txBody>
      </p:sp>
      <p:sp>
        <p:nvSpPr>
          <p:cNvPr id="33808" name="Text Box 28"/>
          <p:cNvSpPr txBox="1">
            <a:spLocks noChangeArrowheads="1"/>
          </p:cNvSpPr>
          <p:nvPr/>
        </p:nvSpPr>
        <p:spPr bwMode="auto">
          <a:xfrm>
            <a:off x="6948488" y="4078288"/>
            <a:ext cx="1296987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="1" dirty="0"/>
              <a:t>32</a:t>
            </a:r>
            <a:endParaRPr lang="en-AU" sz="2000" b="1" dirty="0"/>
          </a:p>
        </p:txBody>
      </p:sp>
      <p:sp>
        <p:nvSpPr>
          <p:cNvPr id="33809" name="Text Box 29"/>
          <p:cNvSpPr txBox="1">
            <a:spLocks noChangeArrowheads="1"/>
          </p:cNvSpPr>
          <p:nvPr/>
        </p:nvSpPr>
        <p:spPr bwMode="auto">
          <a:xfrm>
            <a:off x="1331913" y="4725988"/>
            <a:ext cx="1296987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/>
              <a:t>000000</a:t>
            </a:r>
            <a:endParaRPr lang="en-AU" sz="2000"/>
          </a:p>
        </p:txBody>
      </p:sp>
      <p:sp>
        <p:nvSpPr>
          <p:cNvPr id="33810" name="Text Box 30"/>
          <p:cNvSpPr txBox="1">
            <a:spLocks noChangeArrowheads="1"/>
          </p:cNvSpPr>
          <p:nvPr/>
        </p:nvSpPr>
        <p:spPr bwMode="auto">
          <a:xfrm>
            <a:off x="2628900" y="4725988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/>
              <a:t>10001</a:t>
            </a:r>
            <a:endParaRPr lang="en-AU" sz="2000"/>
          </a:p>
        </p:txBody>
      </p:sp>
      <p:sp>
        <p:nvSpPr>
          <p:cNvPr id="33811" name="Text Box 31"/>
          <p:cNvSpPr txBox="1">
            <a:spLocks noChangeArrowheads="1"/>
          </p:cNvSpPr>
          <p:nvPr/>
        </p:nvSpPr>
        <p:spPr bwMode="auto">
          <a:xfrm>
            <a:off x="3708400" y="4725988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/>
              <a:t>10010</a:t>
            </a:r>
            <a:endParaRPr lang="en-AU" sz="2000"/>
          </a:p>
        </p:txBody>
      </p:sp>
      <p:sp>
        <p:nvSpPr>
          <p:cNvPr id="33812" name="Text Box 32"/>
          <p:cNvSpPr txBox="1">
            <a:spLocks noChangeArrowheads="1"/>
          </p:cNvSpPr>
          <p:nvPr/>
        </p:nvSpPr>
        <p:spPr bwMode="auto">
          <a:xfrm>
            <a:off x="4787900" y="4725988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/>
              <a:t>01000</a:t>
            </a:r>
            <a:endParaRPr lang="en-AU" sz="2000"/>
          </a:p>
        </p:txBody>
      </p:sp>
      <p:sp>
        <p:nvSpPr>
          <p:cNvPr id="33813" name="Text Box 33"/>
          <p:cNvSpPr txBox="1">
            <a:spLocks noChangeArrowheads="1"/>
          </p:cNvSpPr>
          <p:nvPr/>
        </p:nvSpPr>
        <p:spPr bwMode="auto">
          <a:xfrm>
            <a:off x="5868988" y="4725988"/>
            <a:ext cx="1079500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/>
              <a:t>00000</a:t>
            </a:r>
            <a:endParaRPr lang="en-AU" sz="2000"/>
          </a:p>
        </p:txBody>
      </p:sp>
      <p:sp>
        <p:nvSpPr>
          <p:cNvPr id="33814" name="Text Box 34"/>
          <p:cNvSpPr txBox="1">
            <a:spLocks noChangeArrowheads="1"/>
          </p:cNvSpPr>
          <p:nvPr/>
        </p:nvSpPr>
        <p:spPr bwMode="auto">
          <a:xfrm>
            <a:off x="6948488" y="4725988"/>
            <a:ext cx="1296987" cy="4159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/>
              <a:t>100000</a:t>
            </a:r>
            <a:endParaRPr lang="en-AU" sz="2000"/>
          </a:p>
        </p:txBody>
      </p:sp>
      <p:sp>
        <p:nvSpPr>
          <p:cNvPr id="33815" name="Rectangle 35"/>
          <p:cNvSpPr>
            <a:spLocks noChangeArrowheads="1"/>
          </p:cNvSpPr>
          <p:nvPr/>
        </p:nvSpPr>
        <p:spPr bwMode="auto">
          <a:xfrm>
            <a:off x="684213" y="5516563"/>
            <a:ext cx="81407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sz="2400"/>
              <a:t>00000010001100100100000000100000</a:t>
            </a:r>
            <a:r>
              <a:rPr lang="en-US" sz="2400" baseline="-25000"/>
              <a:t>2</a:t>
            </a:r>
            <a:r>
              <a:rPr lang="en-US" sz="2400"/>
              <a:t> = 02324020</a:t>
            </a:r>
            <a:r>
              <a:rPr lang="en-US" sz="2400" baseline="-25000"/>
              <a:t>16</a:t>
            </a:r>
            <a:endParaRPr lang="en-AU" sz="2400"/>
          </a:p>
        </p:txBody>
      </p:sp>
      <p:grpSp>
        <p:nvGrpSpPr>
          <p:cNvPr id="37" name="Group 4">
            <a:extLst>
              <a:ext uri="{FF2B5EF4-FFF2-40B4-BE49-F238E27FC236}">
                <a16:creationId xmlns:a16="http://schemas.microsoft.com/office/drawing/2014/main" id="{D71FCFBF-E91C-4A1D-81AE-628F714C0872}"/>
              </a:ext>
            </a:extLst>
          </p:cNvPr>
          <p:cNvGrpSpPr>
            <a:grpSpLocks/>
          </p:cNvGrpSpPr>
          <p:nvPr/>
        </p:nvGrpSpPr>
        <p:grpSpPr bwMode="auto">
          <a:xfrm>
            <a:off x="1297782" y="1402556"/>
            <a:ext cx="6913562" cy="773113"/>
            <a:chOff x="703" y="981"/>
            <a:chExt cx="4355" cy="487"/>
          </a:xfrm>
        </p:grpSpPr>
        <p:sp>
          <p:nvSpPr>
            <p:cNvPr id="38" name="Text Box 5">
              <a:extLst>
                <a:ext uri="{FF2B5EF4-FFF2-40B4-BE49-F238E27FC236}">
                  <a16:creationId xmlns:a16="http://schemas.microsoft.com/office/drawing/2014/main" id="{39349919-84B9-48D7-B3F1-F7C03676D6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3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A50021"/>
                  </a:solidFill>
                </a:rPr>
                <a:t>op</a:t>
              </a:r>
              <a:endParaRPr lang="en-AU" sz="2000" b="1" dirty="0">
                <a:solidFill>
                  <a:srgbClr val="A50021"/>
                </a:solidFill>
              </a:endParaRPr>
            </a:p>
          </p:txBody>
        </p:sp>
        <p:sp>
          <p:nvSpPr>
            <p:cNvPr id="39" name="Text Box 6">
              <a:extLst>
                <a:ext uri="{FF2B5EF4-FFF2-40B4-BE49-F238E27FC236}">
                  <a16:creationId xmlns:a16="http://schemas.microsoft.com/office/drawing/2014/main" id="{5867D80F-E98F-4ACB-8F49-6DADC36D02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CC9900"/>
                  </a:solidFill>
                </a:rPr>
                <a:t>rs</a:t>
              </a:r>
              <a:endParaRPr lang="en-AU" sz="2000" b="1" dirty="0">
                <a:solidFill>
                  <a:srgbClr val="CC9900"/>
                </a:solidFill>
              </a:endParaRPr>
            </a:p>
          </p:txBody>
        </p:sp>
        <p:sp>
          <p:nvSpPr>
            <p:cNvPr id="40" name="Text Box 7">
              <a:extLst>
                <a:ext uri="{FF2B5EF4-FFF2-40B4-BE49-F238E27FC236}">
                  <a16:creationId xmlns:a16="http://schemas.microsoft.com/office/drawing/2014/main" id="{42E73E0C-A724-4161-A371-35D5175FE1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9900CC"/>
                  </a:solidFill>
                </a:rPr>
                <a:t>rt</a:t>
              </a:r>
              <a:endParaRPr lang="en-AU" sz="2000" b="1" dirty="0">
                <a:solidFill>
                  <a:srgbClr val="9900CC"/>
                </a:solidFill>
              </a:endParaRPr>
            </a:p>
          </p:txBody>
        </p:sp>
        <p:sp>
          <p:nvSpPr>
            <p:cNvPr id="41" name="Text Box 8">
              <a:extLst>
                <a:ext uri="{FF2B5EF4-FFF2-40B4-BE49-F238E27FC236}">
                  <a16:creationId xmlns:a16="http://schemas.microsoft.com/office/drawing/2014/main" id="{1AF2D716-C757-46A4-B4D7-6EA22785E5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008000"/>
                  </a:solidFill>
                </a:rPr>
                <a:t>rd</a:t>
              </a:r>
              <a:endParaRPr lang="en-AU" sz="2000" b="1" dirty="0">
                <a:solidFill>
                  <a:srgbClr val="008000"/>
                </a:solidFill>
              </a:endParaRPr>
            </a:p>
          </p:txBody>
        </p:sp>
        <p:sp>
          <p:nvSpPr>
            <p:cNvPr id="42" name="Text Box 9">
              <a:extLst>
                <a:ext uri="{FF2B5EF4-FFF2-40B4-BE49-F238E27FC236}">
                  <a16:creationId xmlns:a16="http://schemas.microsoft.com/office/drawing/2014/main" id="{4AD00B5C-2216-451F-820B-59FB230624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1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 b="1" dirty="0" err="1">
                  <a:solidFill>
                    <a:srgbClr val="00B0F0"/>
                  </a:solidFill>
                </a:rPr>
                <a:t>shamt</a:t>
              </a:r>
              <a:endParaRPr lang="en-AU" sz="2000" b="1" dirty="0">
                <a:solidFill>
                  <a:srgbClr val="00B0F0"/>
                </a:solidFill>
              </a:endParaRPr>
            </a:p>
          </p:txBody>
        </p:sp>
        <p:sp>
          <p:nvSpPr>
            <p:cNvPr id="43" name="Text Box 10">
              <a:extLst>
                <a:ext uri="{FF2B5EF4-FFF2-40B4-BE49-F238E27FC236}">
                  <a16:creationId xmlns:a16="http://schemas.microsoft.com/office/drawing/2014/main" id="{68E537A2-9CAB-43FF-9659-017103D09D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41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 b="1" dirty="0" err="1"/>
                <a:t>funct</a:t>
              </a:r>
              <a:endParaRPr lang="en-AU" sz="2000" b="1" dirty="0"/>
            </a:p>
          </p:txBody>
        </p:sp>
        <p:sp>
          <p:nvSpPr>
            <p:cNvPr id="44" name="Text Box 11">
              <a:extLst>
                <a:ext uri="{FF2B5EF4-FFF2-40B4-BE49-F238E27FC236}">
                  <a16:creationId xmlns:a16="http://schemas.microsoft.com/office/drawing/2014/main" id="{85896630-D273-4FA6-B5DA-C694FD815B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8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6 bit</a:t>
              </a:r>
              <a:endParaRPr lang="en-AU" sz="1600"/>
            </a:p>
          </p:txBody>
        </p:sp>
        <p:sp>
          <p:nvSpPr>
            <p:cNvPr id="45" name="Text Box 12">
              <a:extLst>
                <a:ext uri="{FF2B5EF4-FFF2-40B4-BE49-F238E27FC236}">
                  <a16:creationId xmlns:a16="http://schemas.microsoft.com/office/drawing/2014/main" id="{2D3983B4-0789-428D-870B-9CBDDCE957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56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6 bit</a:t>
              </a:r>
              <a:endParaRPr lang="en-AU" sz="1600"/>
            </a:p>
          </p:txBody>
        </p:sp>
        <p:sp>
          <p:nvSpPr>
            <p:cNvPr id="46" name="Text Box 13">
              <a:extLst>
                <a:ext uri="{FF2B5EF4-FFF2-40B4-BE49-F238E27FC236}">
                  <a16:creationId xmlns:a16="http://schemas.microsoft.com/office/drawing/2014/main" id="{AE9169F8-530E-4480-BFA7-8567823EE4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9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  <p:sp>
          <p:nvSpPr>
            <p:cNvPr id="47" name="Text Box 14">
              <a:extLst>
                <a:ext uri="{FF2B5EF4-FFF2-40B4-BE49-F238E27FC236}">
                  <a16:creationId xmlns:a16="http://schemas.microsoft.com/office/drawing/2014/main" id="{5D6435E8-CD94-4378-905D-5409C6B07DD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70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  <p:sp>
          <p:nvSpPr>
            <p:cNvPr id="48" name="Text Box 15">
              <a:extLst>
                <a:ext uri="{FF2B5EF4-FFF2-40B4-BE49-F238E27FC236}">
                  <a16:creationId xmlns:a16="http://schemas.microsoft.com/office/drawing/2014/main" id="{EFD92024-C205-4118-84B6-51F9AF4650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0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  <p:sp>
          <p:nvSpPr>
            <p:cNvPr id="49" name="Text Box 16">
              <a:extLst>
                <a:ext uri="{FF2B5EF4-FFF2-40B4-BE49-F238E27FC236}">
                  <a16:creationId xmlns:a16="http://schemas.microsoft.com/office/drawing/2014/main" id="{DA86C680-87FB-4DDB-B3B2-E391E517D0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0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 dirty="0" err="1"/>
              <a:t>Κεφάλαιο</a:t>
            </a:r>
            <a:r>
              <a:rPr lang="en-AU" dirty="0"/>
              <a:t> 2 — </a:t>
            </a:r>
            <a:r>
              <a:rPr lang="en-AU" dirty="0" err="1"/>
              <a:t>Εντολές</a:t>
            </a:r>
            <a:r>
              <a:rPr lang="en-AU" dirty="0"/>
              <a:t>: η </a:t>
            </a:r>
            <a:r>
              <a:rPr lang="en-AU" dirty="0" err="1"/>
              <a:t>γλώσσα</a:t>
            </a:r>
            <a:r>
              <a:rPr lang="en-AU" dirty="0"/>
              <a:t> </a:t>
            </a:r>
            <a:r>
              <a:rPr lang="en-AU" dirty="0" err="1"/>
              <a:t>του</a:t>
            </a:r>
            <a:r>
              <a:rPr lang="en-AU" dirty="0"/>
              <a:t> </a:t>
            </a:r>
            <a:r>
              <a:rPr lang="en-AU" dirty="0" err="1"/>
              <a:t>υπολογιστή</a:t>
            </a:r>
            <a:r>
              <a:rPr lang="en-AU" dirty="0"/>
              <a:t> — </a:t>
            </a:r>
            <a:fld id="{53F7196C-2D67-4572-B59E-80493156D510}" type="slidenum">
              <a:rPr lang="en-AU"/>
              <a:pPr>
                <a:defRPr/>
              </a:pPr>
              <a:t>26</a:t>
            </a:fld>
            <a:endParaRPr lang="en-AU" dirty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Δεκαεξαδικό </a:t>
            </a:r>
            <a:endParaRPr lang="en-AU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15827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Βάση</a:t>
            </a:r>
            <a:r>
              <a:rPr lang="en-AU" dirty="0">
                <a:solidFill>
                  <a:schemeClr val="tx2"/>
                </a:solidFill>
              </a:rPr>
              <a:t> 16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Συμπαγής αναπαράσταση σειρών </a:t>
            </a:r>
            <a:r>
              <a:rPr lang="en-US" dirty="0"/>
              <a:t>bit</a:t>
            </a:r>
            <a:endParaRPr lang="en-AU" dirty="0"/>
          </a:p>
          <a:p>
            <a:pPr lvl="1" eaLnBrk="1" hangingPunct="1">
              <a:lnSpc>
                <a:spcPct val="90000"/>
              </a:lnSpc>
            </a:pPr>
            <a:r>
              <a:rPr lang="en-AU" dirty="0"/>
              <a:t>4 bit</a:t>
            </a:r>
            <a:r>
              <a:rPr lang="el-GR" dirty="0"/>
              <a:t> ανά </a:t>
            </a:r>
            <a:r>
              <a:rPr lang="el-GR" dirty="0" err="1"/>
              <a:t>δεκαεξαδικό</a:t>
            </a:r>
            <a:r>
              <a:rPr lang="el-GR" dirty="0"/>
              <a:t> ψηφίο</a:t>
            </a:r>
            <a:endParaRPr lang="en-AU" dirty="0"/>
          </a:p>
        </p:txBody>
      </p:sp>
      <p:graphicFrame>
        <p:nvGraphicFramePr>
          <p:cNvPr id="441420" name="Group 76"/>
          <p:cNvGraphicFramePr>
            <a:graphicFrameLocks noGrp="1"/>
          </p:cNvGraphicFramePr>
          <p:nvPr/>
        </p:nvGraphicFramePr>
        <p:xfrm>
          <a:off x="1116013" y="2852738"/>
          <a:ext cx="7127875" cy="1828800"/>
        </p:xfrm>
        <a:graphic>
          <a:graphicData uri="http://schemas.openxmlformats.org/drawingml/2006/table">
            <a:tbl>
              <a:tblPr/>
              <a:tblGrid>
                <a:gridCol w="647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5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60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42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8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02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509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A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4868" name="Rectangle 77"/>
          <p:cNvSpPr>
            <a:spLocks noChangeArrowheads="1"/>
          </p:cNvSpPr>
          <p:nvPr/>
        </p:nvSpPr>
        <p:spPr bwMode="auto">
          <a:xfrm>
            <a:off x="611188" y="4940300"/>
            <a:ext cx="82708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l-GR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</a:t>
            </a:r>
            <a:r>
              <a:rPr lang="en-A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A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eca8 6420</a:t>
            </a:r>
          </a:p>
          <a:p>
            <a:pPr marL="742950" lvl="1" indent="-28575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A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1110 1100 1010 1000 0110 0100 0010 0000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B661C9FB-E88F-4515-A43E-4CC0F066765F}" type="slidenum">
              <a:rPr lang="en-AU"/>
              <a:pPr>
                <a:defRPr/>
              </a:pPr>
              <a:t>27</a:t>
            </a:fld>
            <a:endParaRPr lang="en-AU"/>
          </a:p>
        </p:txBody>
      </p:sp>
      <p:sp>
        <p:nvSpPr>
          <p:cNvPr id="35843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Εντολές μορφής </a:t>
            </a:r>
            <a:r>
              <a:rPr lang="en-US"/>
              <a:t>I</a:t>
            </a:r>
            <a:r>
              <a:rPr lang="el-GR"/>
              <a:t> του </a:t>
            </a:r>
            <a:r>
              <a:rPr lang="en-US"/>
              <a:t>MIPS</a:t>
            </a:r>
            <a:endParaRPr lang="en-AU"/>
          </a:p>
        </p:txBody>
      </p:sp>
      <p:sp>
        <p:nvSpPr>
          <p:cNvPr id="35844" name="Rectangle 27"/>
          <p:cNvSpPr>
            <a:spLocks noGrp="1" noChangeArrowheads="1"/>
          </p:cNvSpPr>
          <p:nvPr>
            <p:ph type="body" idx="1"/>
          </p:nvPr>
        </p:nvSpPr>
        <p:spPr>
          <a:xfrm>
            <a:off x="539553" y="1916832"/>
            <a:ext cx="8415536" cy="432045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Άμεσες αριθμητικές εντολές και εντολές </a:t>
            </a:r>
            <a:r>
              <a:rPr lang="en-US" dirty="0">
                <a:solidFill>
                  <a:schemeClr val="tx2"/>
                </a:solidFill>
              </a:rPr>
              <a:t>load/store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/>
              <a:t>rt</a:t>
            </a:r>
            <a:r>
              <a:rPr lang="en-US" dirty="0"/>
              <a:t>: </a:t>
            </a:r>
            <a:r>
              <a:rPr lang="el-GR" dirty="0"/>
              <a:t>αριθμός </a:t>
            </a:r>
            <a:r>
              <a:rPr lang="el-GR" dirty="0" err="1"/>
              <a:t>καταχωρητή</a:t>
            </a:r>
            <a:r>
              <a:rPr lang="el-GR" dirty="0"/>
              <a:t> προορισμού ή προέλευσης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l-GR" b="1" dirty="0"/>
              <a:t>Σταθερά</a:t>
            </a:r>
            <a:r>
              <a:rPr lang="en-US" dirty="0"/>
              <a:t>: –2</a:t>
            </a:r>
            <a:r>
              <a:rPr lang="en-US" baseline="30000" dirty="0"/>
              <a:t>15</a:t>
            </a:r>
            <a:r>
              <a:rPr lang="en-US" dirty="0"/>
              <a:t> </a:t>
            </a:r>
            <a:r>
              <a:rPr lang="el-GR" dirty="0"/>
              <a:t>έως</a:t>
            </a:r>
            <a:r>
              <a:rPr lang="en-US" dirty="0"/>
              <a:t> +2</a:t>
            </a:r>
            <a:r>
              <a:rPr lang="en-US" baseline="30000" dirty="0"/>
              <a:t>15</a:t>
            </a:r>
            <a:r>
              <a:rPr lang="en-US" dirty="0"/>
              <a:t> – 1</a:t>
            </a:r>
          </a:p>
          <a:p>
            <a:pPr lvl="1" eaLnBrk="1" hangingPunct="1">
              <a:lnSpc>
                <a:spcPct val="90000"/>
              </a:lnSpc>
            </a:pPr>
            <a:r>
              <a:rPr lang="el-GR" b="1" dirty="0"/>
              <a:t>Διεύθυνση</a:t>
            </a:r>
            <a:r>
              <a:rPr lang="en-US" dirty="0"/>
              <a:t>: </a:t>
            </a:r>
            <a:r>
              <a:rPr lang="el-GR" dirty="0"/>
              <a:t>σχετική απόσταση </a:t>
            </a:r>
            <a:r>
              <a:rPr lang="en-US" dirty="0"/>
              <a:t>(offset)</a:t>
            </a:r>
            <a:r>
              <a:rPr lang="el-GR" dirty="0"/>
              <a:t> που προστίθεται στη διεύθυνση βάσης που περιέχει ο </a:t>
            </a:r>
            <a:r>
              <a:rPr lang="en-US" dirty="0" err="1"/>
              <a:t>rs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l-GR" b="1" dirty="0">
                <a:solidFill>
                  <a:srgbClr val="C00000"/>
                </a:solidFill>
              </a:rPr>
              <a:t>Σχεδιαστική αρχή</a:t>
            </a:r>
            <a:r>
              <a:rPr lang="en-US" b="1" dirty="0">
                <a:solidFill>
                  <a:srgbClr val="C00000"/>
                </a:solidFill>
              </a:rPr>
              <a:t> 4: </a:t>
            </a:r>
            <a:r>
              <a:rPr lang="el-GR" b="1" dirty="0">
                <a:solidFill>
                  <a:schemeClr val="tx2"/>
                </a:solidFill>
              </a:rPr>
              <a:t>Η καλή σχεδίαση απαιτεί καλούς συμβιβασμούς</a:t>
            </a:r>
            <a:endParaRPr lang="en-US" b="1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Οι διαφορετικές μορφές περιπλέκουν την αποκωδικοποίηση, </a:t>
            </a:r>
            <a:r>
              <a:rPr lang="el-GR" u="sng" dirty="0"/>
              <a:t>όμως στον </a:t>
            </a:r>
            <a:r>
              <a:rPr lang="en-GB" u="sng" dirty="0"/>
              <a:t>MIPS </a:t>
            </a:r>
            <a:r>
              <a:rPr lang="el-GR" u="sng" dirty="0"/>
              <a:t>οι διαφορετικές μορφές είναι μόνο τρεις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Διατήρηση όσο το δυνατόν απλούστερων μορφών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Επίσης, όλες οι εντολές έχουν μήκος 32</a:t>
            </a:r>
            <a:r>
              <a:rPr lang="en-US" dirty="0"/>
              <a:t> bit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331640" y="1124745"/>
            <a:ext cx="6913562" cy="720080"/>
            <a:chOff x="884" y="981"/>
            <a:chExt cx="4355" cy="487"/>
          </a:xfrm>
        </p:grpSpPr>
        <p:sp>
          <p:nvSpPr>
            <p:cNvPr id="35846" name="Text Box 5"/>
            <p:cNvSpPr txBox="1">
              <a:spLocks noChangeArrowheads="1"/>
            </p:cNvSpPr>
            <p:nvPr/>
          </p:nvSpPr>
          <p:spPr bwMode="auto">
            <a:xfrm>
              <a:off x="884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op</a:t>
              </a:r>
              <a:endParaRPr lang="en-AU" sz="2000"/>
            </a:p>
          </p:txBody>
        </p:sp>
        <p:sp>
          <p:nvSpPr>
            <p:cNvPr id="35847" name="Text Box 6"/>
            <p:cNvSpPr txBox="1">
              <a:spLocks noChangeArrowheads="1"/>
            </p:cNvSpPr>
            <p:nvPr/>
          </p:nvSpPr>
          <p:spPr bwMode="auto">
            <a:xfrm>
              <a:off x="1701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rs</a:t>
              </a:r>
              <a:endParaRPr lang="en-AU" sz="2000"/>
            </a:p>
          </p:txBody>
        </p:sp>
        <p:sp>
          <p:nvSpPr>
            <p:cNvPr id="35848" name="Text Box 7"/>
            <p:cNvSpPr txBox="1">
              <a:spLocks noChangeArrowheads="1"/>
            </p:cNvSpPr>
            <p:nvPr/>
          </p:nvSpPr>
          <p:spPr bwMode="auto">
            <a:xfrm>
              <a:off x="2381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rt</a:t>
              </a:r>
              <a:endParaRPr lang="en-AU" sz="2000"/>
            </a:p>
          </p:txBody>
        </p:sp>
        <p:sp>
          <p:nvSpPr>
            <p:cNvPr id="35849" name="Text Box 8"/>
            <p:cNvSpPr txBox="1">
              <a:spLocks noChangeArrowheads="1"/>
            </p:cNvSpPr>
            <p:nvPr/>
          </p:nvSpPr>
          <p:spPr bwMode="auto">
            <a:xfrm>
              <a:off x="3061" y="981"/>
              <a:ext cx="2178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l-GR" sz="2000"/>
                <a:t>σταθερά ή διεύθυνση</a:t>
              </a:r>
              <a:endParaRPr lang="en-AU" sz="2000"/>
            </a:p>
          </p:txBody>
        </p:sp>
        <p:sp>
          <p:nvSpPr>
            <p:cNvPr id="35850" name="Text Box 9"/>
            <p:cNvSpPr txBox="1">
              <a:spLocks noChangeArrowheads="1"/>
            </p:cNvSpPr>
            <p:nvPr/>
          </p:nvSpPr>
          <p:spPr bwMode="auto">
            <a:xfrm>
              <a:off x="1099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6 bit</a:t>
              </a:r>
              <a:endParaRPr lang="en-AU" sz="1600"/>
            </a:p>
          </p:txBody>
        </p:sp>
        <p:sp>
          <p:nvSpPr>
            <p:cNvPr id="35851" name="Text Box 10"/>
            <p:cNvSpPr txBox="1">
              <a:spLocks noChangeArrowheads="1"/>
            </p:cNvSpPr>
            <p:nvPr/>
          </p:nvSpPr>
          <p:spPr bwMode="auto">
            <a:xfrm>
              <a:off x="1870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  <p:sp>
          <p:nvSpPr>
            <p:cNvPr id="35852" name="Text Box 11"/>
            <p:cNvSpPr txBox="1">
              <a:spLocks noChangeArrowheads="1"/>
            </p:cNvSpPr>
            <p:nvPr/>
          </p:nvSpPr>
          <p:spPr bwMode="auto">
            <a:xfrm>
              <a:off x="2551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  <p:sp>
          <p:nvSpPr>
            <p:cNvPr id="35853" name="Text Box 12"/>
            <p:cNvSpPr txBox="1">
              <a:spLocks noChangeArrowheads="1"/>
            </p:cNvSpPr>
            <p:nvPr/>
          </p:nvSpPr>
          <p:spPr bwMode="auto">
            <a:xfrm>
              <a:off x="3967" y="1256"/>
              <a:ext cx="42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16 bit</a:t>
              </a:r>
              <a:endParaRPr lang="en-AU" sz="1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0ADD9C19-8DC2-46F6-970A-6885D0927672}" type="slidenum">
              <a:rPr lang="en-AU"/>
              <a:pPr>
                <a:defRPr/>
              </a:pPr>
              <a:t>28</a:t>
            </a:fld>
            <a:endParaRPr lang="en-AU"/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88938"/>
            <a:ext cx="8259762" cy="519112"/>
          </a:xfrm>
        </p:spPr>
        <p:txBody>
          <a:bodyPr/>
          <a:lstStyle/>
          <a:p>
            <a:pPr eaLnBrk="1" hangingPunct="1"/>
            <a:r>
              <a:rPr lang="el-GR" sz="2800"/>
              <a:t>Υπολογιστές Αποθηκευμένου Προγράμματος</a:t>
            </a:r>
            <a:endParaRPr lang="en-AU" sz="2800"/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08400" y="1125538"/>
            <a:ext cx="5246688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z="2400" dirty="0">
                <a:solidFill>
                  <a:schemeClr val="tx2"/>
                </a:solidFill>
              </a:rPr>
              <a:t>Οι εντολές αναπαρίστανται σε δυαδικό, όπως τα δεδομένα</a:t>
            </a:r>
            <a:endParaRPr lang="en-US" sz="2400" dirty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1200" dirty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l-GR" sz="2400" dirty="0">
                <a:solidFill>
                  <a:schemeClr val="tx2"/>
                </a:solidFill>
              </a:rPr>
              <a:t>Οι εντολές και τα δεδομένα αποθηκεύονται στη μνήμη</a:t>
            </a:r>
            <a:endParaRPr lang="en-US" sz="2400" dirty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1200" dirty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l-GR" sz="2400" dirty="0">
                <a:solidFill>
                  <a:schemeClr val="tx2"/>
                </a:solidFill>
              </a:rPr>
              <a:t>Προγράμματα μπορούν να επενεργούν σε προγράμματα</a:t>
            </a:r>
            <a:endParaRPr lang="en-US" sz="2400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sz="2400" dirty="0" err="1"/>
              <a:t>π.χ</a:t>
            </a:r>
            <a:r>
              <a:rPr lang="en-US" sz="2400" dirty="0"/>
              <a:t>, compilers, linkers, …</a:t>
            </a:r>
          </a:p>
          <a:p>
            <a:pPr eaLnBrk="1" hangingPunct="1">
              <a:lnSpc>
                <a:spcPct val="90000"/>
              </a:lnSpc>
            </a:pPr>
            <a:endParaRPr lang="en-US" sz="1200" dirty="0"/>
          </a:p>
          <a:p>
            <a:pPr eaLnBrk="1" hangingPunct="1">
              <a:lnSpc>
                <a:spcPct val="90000"/>
              </a:lnSpc>
            </a:pPr>
            <a:r>
              <a:rPr lang="el-GR" sz="2400" dirty="0">
                <a:solidFill>
                  <a:schemeClr val="tx2"/>
                </a:solidFill>
              </a:rPr>
              <a:t>Η συμβατότητα επιτρέπει τα προγράμματα να εκτελούνται σε διαφορετικούς επεξεργαστές</a:t>
            </a:r>
            <a:endParaRPr lang="en-US" sz="2400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sz="2400" dirty="0"/>
              <a:t>Καθιερωμένες </a:t>
            </a:r>
            <a:r>
              <a:rPr lang="en-US" sz="2400" dirty="0"/>
              <a:t>ISA</a:t>
            </a:r>
            <a:endParaRPr lang="en-AU" sz="2400" dirty="0"/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684213" y="1258888"/>
            <a:ext cx="2657475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sz="2400" b="1">
                <a:solidFill>
                  <a:schemeClr val="folHlink"/>
                </a:solidFill>
                <a:latin typeface="Arial Black" pitchFamily="34" charset="0"/>
              </a:rPr>
              <a:t>ΓΕΝΙΚΗ εικόνα</a:t>
            </a:r>
            <a:endParaRPr lang="en-US" sz="2400" b="1">
              <a:solidFill>
                <a:schemeClr val="folHlink"/>
              </a:solidFill>
              <a:latin typeface="Arial Black" pitchFamily="34" charset="0"/>
            </a:endParaRPr>
          </a:p>
        </p:txBody>
      </p:sp>
      <p:pic>
        <p:nvPicPr>
          <p:cNvPr id="36870" name="Picture 7" descr="D:\gizopoulos\Projects\Books\Cod4-Kleidarithmos\Figs-for-PPTs\COD_VOLA_PNGs\CHAPTER 2\02_07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1844675"/>
            <a:ext cx="3167062" cy="407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F9B34405-1204-468A-8FC6-249ABB4693DA}" type="slidenum">
              <a:rPr lang="en-AU"/>
              <a:pPr>
                <a:defRPr/>
              </a:pPr>
              <a:t>29</a:t>
            </a:fld>
            <a:endParaRPr lang="en-AU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Λογικές λειτουργίες</a:t>
            </a:r>
            <a:endParaRPr lang="en-AU"/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690562"/>
          </a:xfrm>
        </p:spPr>
        <p:txBody>
          <a:bodyPr/>
          <a:lstStyle/>
          <a:p>
            <a:pPr eaLnBrk="1" hangingPunct="1"/>
            <a:r>
              <a:rPr lang="el-GR" dirty="0">
                <a:solidFill>
                  <a:schemeClr val="tx2"/>
                </a:solidFill>
              </a:rPr>
              <a:t>Εντολές για χειρισμούς ανά </a:t>
            </a:r>
            <a:r>
              <a:rPr lang="en-US" dirty="0">
                <a:solidFill>
                  <a:schemeClr val="tx2"/>
                </a:solidFill>
              </a:rPr>
              <a:t>bit</a:t>
            </a:r>
            <a:endParaRPr lang="en-AU" dirty="0">
              <a:solidFill>
                <a:schemeClr val="tx2"/>
              </a:solidFill>
            </a:endParaRPr>
          </a:p>
        </p:txBody>
      </p:sp>
      <p:graphicFrame>
        <p:nvGraphicFramePr>
          <p:cNvPr id="275503" name="Group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594012"/>
              </p:ext>
            </p:extLst>
          </p:nvPr>
        </p:nvGraphicFramePr>
        <p:xfrm>
          <a:off x="684213" y="1916832"/>
          <a:ext cx="7705476" cy="2824164"/>
        </p:xfrm>
        <a:graphic>
          <a:graphicData uri="http://schemas.openxmlformats.org/drawingml/2006/table">
            <a:tbl>
              <a:tblPr/>
              <a:tblGrid>
                <a:gridCol w="2233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8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8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21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Λειτουργία</a:t>
                      </a:r>
                      <a:endParaRPr kumimoji="0" lang="en-A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  <a:endParaRPr kumimoji="0" lang="en-A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Java</a:t>
                      </a:r>
                      <a:endParaRPr kumimoji="0" lang="en-A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MIPS</a:t>
                      </a:r>
                      <a:endParaRPr kumimoji="0" lang="en-A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Shift left</a:t>
                      </a:r>
                      <a:endParaRPr kumimoji="0" lang="en-A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&lt;&lt;</a:t>
                      </a:r>
                      <a:endParaRPr kumimoji="0" lang="en-A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&lt;&lt;</a:t>
                      </a:r>
                      <a:endParaRPr kumimoji="0" lang="en-A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sll</a:t>
                      </a:r>
                      <a:endParaRPr kumimoji="0" lang="en-A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Shift right</a:t>
                      </a:r>
                      <a:endParaRPr kumimoji="0" lang="en-A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&gt;&gt;</a:t>
                      </a:r>
                      <a:endParaRPr kumimoji="0" lang="en-A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&gt;&gt;&gt;</a:t>
                      </a:r>
                      <a:endParaRPr kumimoji="0" lang="en-A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srl</a:t>
                      </a:r>
                      <a:endParaRPr kumimoji="0" lang="en-A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Bitwise AND</a:t>
                      </a:r>
                      <a:endParaRPr kumimoji="0" lang="en-A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&amp;</a:t>
                      </a:r>
                      <a:endParaRPr kumimoji="0" lang="en-A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&amp;</a:t>
                      </a:r>
                      <a:endParaRPr kumimoji="0" lang="en-A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and, andi</a:t>
                      </a:r>
                      <a:endParaRPr kumimoji="0" lang="en-A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Bitwise OR</a:t>
                      </a:r>
                      <a:endParaRPr kumimoji="0" lang="en-A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|</a:t>
                      </a:r>
                      <a:endParaRPr kumimoji="0" lang="en-A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|</a:t>
                      </a:r>
                      <a:endParaRPr kumimoji="0" lang="en-A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or,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ori</a:t>
                      </a:r>
                      <a:endParaRPr kumimoji="0" lang="en-A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Bitwise NOT</a:t>
                      </a:r>
                      <a:endParaRPr kumimoji="0" lang="en-A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~</a:t>
                      </a:r>
                      <a:endParaRPr kumimoji="0" lang="en-A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~</a:t>
                      </a:r>
                      <a:endParaRPr kumimoji="0" lang="en-A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Lucida Console" pitchFamily="49" charset="0"/>
                        </a:rPr>
                        <a:t>nor (</a:t>
                      </a:r>
                      <a:r>
                        <a:rPr kumimoji="0" lang="el-G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Lucida Console" pitchFamily="49" charset="0"/>
                        </a:rPr>
                        <a:t>όχι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Lucida Console" pitchFamily="49" charset="0"/>
                        </a:rPr>
                        <a:t>not)</a:t>
                      </a:r>
                      <a:endParaRPr kumimoji="0" lang="en-A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7930" name="Rectangle 41"/>
          <p:cNvSpPr>
            <a:spLocks noChangeArrowheads="1"/>
          </p:cNvSpPr>
          <p:nvPr/>
        </p:nvSpPr>
        <p:spPr bwMode="auto">
          <a:xfrm>
            <a:off x="684213" y="5013325"/>
            <a:ext cx="77724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l-GR" sz="2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Χρήσιμες για εξαγωγή και εισαγωγή ομάδων </a:t>
            </a:r>
            <a:r>
              <a:rPr lang="en-US" sz="2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bit</a:t>
            </a:r>
            <a:r>
              <a:rPr lang="el-GR" sz="26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σε μια λέξη</a:t>
            </a:r>
            <a:endParaRPr lang="en-AU" sz="26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931" name="Text Box 42"/>
          <p:cNvSpPr txBox="1">
            <a:spLocks noChangeArrowheads="1"/>
          </p:cNvSpPr>
          <p:nvPr/>
        </p:nvSpPr>
        <p:spPr bwMode="auto">
          <a:xfrm rot="5400000">
            <a:off x="7639844" y="1137444"/>
            <a:ext cx="2641600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§2.6 </a:t>
            </a:r>
            <a:r>
              <a:rPr lang="el-GR">
                <a:solidFill>
                  <a:schemeClr val="folHlink"/>
                </a:solidFill>
              </a:rPr>
              <a:t>Λογικές λειτουργίες</a:t>
            </a:r>
            <a:endParaRPr lang="en-US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0B863405-5E6A-458D-B0B8-5EA3F6CE672C}" type="slidenum">
              <a:rPr lang="en-AU"/>
              <a:pPr>
                <a:defRPr/>
              </a:pPr>
              <a:t>3</a:t>
            </a:fld>
            <a:endParaRPr lang="en-AU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400" dirty="0"/>
              <a:t>Το σύνολο εντολών του επεξεργαστή </a:t>
            </a:r>
            <a:r>
              <a:rPr lang="en-US" sz="3400" dirty="0"/>
              <a:t>MIPS</a:t>
            </a:r>
            <a:endParaRPr lang="en-AU" sz="3400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l-GR" sz="2800" dirty="0"/>
          </a:p>
          <a:p>
            <a:pPr eaLnBrk="1" hangingPunct="1">
              <a:lnSpc>
                <a:spcPct val="80000"/>
              </a:lnSpc>
            </a:pPr>
            <a:r>
              <a:rPr lang="el-GR" sz="2800" dirty="0">
                <a:solidFill>
                  <a:schemeClr val="tx2"/>
                </a:solidFill>
              </a:rPr>
              <a:t>Χρησιμοποιείται ως παράδειγμα σε όλο το βιβλίο</a:t>
            </a:r>
            <a:endParaRPr lang="en-US" sz="2800" dirty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800" dirty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l-GR" sz="2800" b="1" dirty="0">
                <a:solidFill>
                  <a:schemeClr val="tx2"/>
                </a:solidFill>
              </a:rPr>
              <a:t>Μεγάλο μερίδιο της αγοράς των πυρήνων (</a:t>
            </a:r>
            <a:r>
              <a:rPr lang="en-US" sz="2800" b="1" dirty="0">
                <a:solidFill>
                  <a:schemeClr val="tx2"/>
                </a:solidFill>
              </a:rPr>
              <a:t>cores)</a:t>
            </a:r>
            <a:r>
              <a:rPr lang="el-GR" sz="2800" b="1" dirty="0">
                <a:solidFill>
                  <a:schemeClr val="tx2"/>
                </a:solidFill>
              </a:rPr>
              <a:t> ενσωματωμένων επεξεργαστών</a:t>
            </a:r>
            <a:endParaRPr lang="en-US" sz="2800" b="1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l-GR" sz="2400" dirty="0"/>
              <a:t>Εφαρμογές σε καταναλωτικά ηλεκτρονικά, εξοπλισμό δικτύων και αποθήκευσης, φωτογραφικές μηχανές, εκτυπωτές, </a:t>
            </a:r>
            <a:r>
              <a:rPr lang="en-US" sz="2400" dirty="0"/>
              <a:t>…</a:t>
            </a:r>
          </a:p>
          <a:p>
            <a:pPr eaLnBrk="1" hangingPunct="1">
              <a:lnSpc>
                <a:spcPct val="80000"/>
              </a:lnSpc>
            </a:pPr>
            <a:endParaRPr lang="en-US" sz="2800" dirty="0"/>
          </a:p>
          <a:p>
            <a:pPr eaLnBrk="1" hangingPunct="1">
              <a:lnSpc>
                <a:spcPct val="80000"/>
              </a:lnSpc>
            </a:pPr>
            <a:r>
              <a:rPr lang="el-GR" sz="2800" b="1" dirty="0">
                <a:solidFill>
                  <a:schemeClr val="tx2"/>
                </a:solidFill>
              </a:rPr>
              <a:t>Τυπικό σύνολο εντολών πολλών σύγχρονων </a:t>
            </a:r>
            <a:r>
              <a:rPr lang="en-US" sz="2800" b="1" dirty="0">
                <a:solidFill>
                  <a:schemeClr val="tx2"/>
                </a:solidFill>
              </a:rPr>
              <a:t>ISA</a:t>
            </a:r>
            <a:r>
              <a:rPr lang="el-GR" sz="2800" b="1" dirty="0">
                <a:solidFill>
                  <a:schemeClr val="tx2"/>
                </a:solidFill>
              </a:rPr>
              <a:t> </a:t>
            </a:r>
            <a:r>
              <a:rPr lang="el-GR" sz="2800" dirty="0">
                <a:solidFill>
                  <a:schemeClr val="tx2"/>
                </a:solidFill>
              </a:rPr>
              <a:t>(</a:t>
            </a:r>
            <a:r>
              <a:rPr lang="en-US" sz="2800" dirty="0">
                <a:solidFill>
                  <a:schemeClr val="tx2"/>
                </a:solidFill>
              </a:rPr>
              <a:t>Instruction Set Architecture)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30F4893C-D9CB-4727-88D4-721D2619BE4F}" type="slidenum">
              <a:rPr lang="en-AU"/>
              <a:pPr>
                <a:defRPr/>
              </a:pPr>
              <a:t>30</a:t>
            </a:fld>
            <a:endParaRPr lang="en-AU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Λειτουργίες ολίσθησης </a:t>
            </a:r>
            <a:endParaRPr lang="en-AU"/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349500"/>
            <a:ext cx="8270875" cy="3887788"/>
          </a:xfrm>
        </p:spPr>
        <p:txBody>
          <a:bodyPr/>
          <a:lstStyle/>
          <a:p>
            <a:pPr eaLnBrk="1" hangingPunct="1"/>
            <a:r>
              <a:rPr lang="en-US" b="1" dirty="0" err="1">
                <a:solidFill>
                  <a:srgbClr val="990000"/>
                </a:solidFill>
              </a:rPr>
              <a:t>shamt</a:t>
            </a:r>
            <a:r>
              <a:rPr lang="en-US" dirty="0"/>
              <a:t>: </a:t>
            </a:r>
            <a:r>
              <a:rPr lang="el-GR" dirty="0">
                <a:solidFill>
                  <a:schemeClr val="tx2"/>
                </a:solidFill>
              </a:rPr>
              <a:t>για πόσες θέσεις γίνεται ολίσθηση</a:t>
            </a:r>
            <a:endParaRPr lang="en-US" dirty="0">
              <a:solidFill>
                <a:schemeClr val="tx2"/>
              </a:solidFill>
            </a:endParaRPr>
          </a:p>
          <a:p>
            <a:pPr eaLnBrk="1" hangingPunct="1"/>
            <a:endParaRPr lang="el-GR" sz="1200" dirty="0"/>
          </a:p>
          <a:p>
            <a:pPr eaLnBrk="1" hangingPunct="1"/>
            <a:r>
              <a:rPr lang="en-US" dirty="0">
                <a:solidFill>
                  <a:srgbClr val="990000"/>
                </a:solidFill>
              </a:rPr>
              <a:t>Shift left logical</a:t>
            </a:r>
            <a:r>
              <a:rPr lang="el-GR" dirty="0">
                <a:solidFill>
                  <a:srgbClr val="990000"/>
                </a:solidFill>
              </a:rPr>
              <a:t> </a:t>
            </a:r>
            <a:r>
              <a:rPr lang="el-GR" dirty="0">
                <a:solidFill>
                  <a:schemeClr val="tx2"/>
                </a:solidFill>
              </a:rPr>
              <a:t>(</a:t>
            </a:r>
            <a:r>
              <a:rPr lang="el-GR" sz="2800" dirty="0">
                <a:solidFill>
                  <a:schemeClr val="tx2"/>
                </a:solidFill>
              </a:rPr>
              <a:t>αριστερή λογική ολίσθηση</a:t>
            </a:r>
            <a:r>
              <a:rPr lang="el-GR" dirty="0">
                <a:solidFill>
                  <a:schemeClr val="tx2"/>
                </a:solidFill>
              </a:rPr>
              <a:t>)</a:t>
            </a:r>
            <a:endParaRPr lang="en-US" dirty="0">
              <a:solidFill>
                <a:schemeClr val="tx2"/>
              </a:solidFill>
            </a:endParaRPr>
          </a:p>
          <a:p>
            <a:pPr lvl="1" eaLnBrk="1" hangingPunct="1"/>
            <a:r>
              <a:rPr lang="el-GR" dirty="0"/>
              <a:t>Αριστερή ολίσθηση και συμπλήρωση με </a:t>
            </a:r>
            <a:r>
              <a:rPr lang="en-US" dirty="0"/>
              <a:t>bit </a:t>
            </a:r>
            <a:r>
              <a:rPr lang="el-GR" dirty="0"/>
              <a:t>0</a:t>
            </a:r>
            <a:endParaRPr lang="en-US" dirty="0"/>
          </a:p>
          <a:p>
            <a:pPr lvl="1" eaLnBrk="1" hangingPunct="1"/>
            <a:r>
              <a:rPr lang="en-US" b="1" dirty="0" err="1">
                <a:latin typeface="Lucida Console" pitchFamily="49" charset="0"/>
              </a:rPr>
              <a:t>sll</a:t>
            </a:r>
            <a:r>
              <a:rPr lang="en-US" b="1" dirty="0"/>
              <a:t> </a:t>
            </a:r>
            <a:r>
              <a:rPr lang="el-GR" b="1" dirty="0"/>
              <a:t>κατά</a:t>
            </a:r>
            <a:r>
              <a:rPr lang="en-US" b="1" dirty="0"/>
              <a:t> </a:t>
            </a:r>
            <a:r>
              <a:rPr lang="en-US" b="1" i="1" dirty="0" err="1"/>
              <a:t>i</a:t>
            </a:r>
            <a:r>
              <a:rPr lang="en-US" b="1" dirty="0"/>
              <a:t> bit</a:t>
            </a:r>
            <a:r>
              <a:rPr lang="el-GR" b="1" dirty="0"/>
              <a:t> πολλαπλασιάζει με </a:t>
            </a:r>
            <a:r>
              <a:rPr lang="en-US" b="1" dirty="0"/>
              <a:t>2</a:t>
            </a:r>
            <a:r>
              <a:rPr lang="en-US" b="1" i="1" baseline="30000" dirty="0"/>
              <a:t>i</a:t>
            </a:r>
          </a:p>
          <a:p>
            <a:pPr eaLnBrk="1" hangingPunct="1"/>
            <a:endParaRPr lang="el-GR" sz="1200" dirty="0"/>
          </a:p>
          <a:p>
            <a:pPr eaLnBrk="1" hangingPunct="1"/>
            <a:r>
              <a:rPr lang="en-US" dirty="0">
                <a:solidFill>
                  <a:srgbClr val="990000"/>
                </a:solidFill>
              </a:rPr>
              <a:t>Shift right logical</a:t>
            </a:r>
            <a:r>
              <a:rPr lang="el-GR" dirty="0">
                <a:solidFill>
                  <a:srgbClr val="990000"/>
                </a:solidFill>
              </a:rPr>
              <a:t> </a:t>
            </a:r>
            <a:r>
              <a:rPr lang="el-GR" dirty="0">
                <a:solidFill>
                  <a:schemeClr val="tx2"/>
                </a:solidFill>
              </a:rPr>
              <a:t>(</a:t>
            </a:r>
            <a:r>
              <a:rPr lang="el-GR" sz="2800" dirty="0">
                <a:solidFill>
                  <a:schemeClr val="tx2"/>
                </a:solidFill>
              </a:rPr>
              <a:t>δεξιά λογική ολίσθηση</a:t>
            </a:r>
            <a:r>
              <a:rPr lang="el-GR" dirty="0">
                <a:solidFill>
                  <a:schemeClr val="tx2"/>
                </a:solidFill>
              </a:rPr>
              <a:t>)</a:t>
            </a:r>
            <a:endParaRPr lang="en-US" dirty="0">
              <a:solidFill>
                <a:schemeClr val="tx2"/>
              </a:solidFill>
            </a:endParaRPr>
          </a:p>
          <a:p>
            <a:pPr lvl="1" eaLnBrk="1" hangingPunct="1"/>
            <a:r>
              <a:rPr lang="el-GR" dirty="0"/>
              <a:t>Δεξιά ολίσθηση και συμπλήρωση με </a:t>
            </a:r>
            <a:r>
              <a:rPr lang="en-US" dirty="0"/>
              <a:t>bit</a:t>
            </a:r>
            <a:r>
              <a:rPr lang="el-GR" dirty="0"/>
              <a:t> 0</a:t>
            </a:r>
            <a:endParaRPr lang="en-US" dirty="0"/>
          </a:p>
          <a:p>
            <a:pPr lvl="1" eaLnBrk="1" hangingPunct="1"/>
            <a:r>
              <a:rPr lang="en-US" b="1" dirty="0" err="1">
                <a:latin typeface="Lucida Console" pitchFamily="49" charset="0"/>
              </a:rPr>
              <a:t>srl</a:t>
            </a:r>
            <a:r>
              <a:rPr lang="en-US" b="1" dirty="0"/>
              <a:t> </a:t>
            </a:r>
            <a:r>
              <a:rPr lang="el-GR" b="1" dirty="0"/>
              <a:t>κατά</a:t>
            </a:r>
            <a:r>
              <a:rPr lang="en-US" b="1" dirty="0"/>
              <a:t> </a:t>
            </a:r>
            <a:r>
              <a:rPr lang="en-US" b="1" i="1" dirty="0" err="1"/>
              <a:t>i</a:t>
            </a:r>
            <a:r>
              <a:rPr lang="en-US" b="1" dirty="0"/>
              <a:t> bit</a:t>
            </a:r>
            <a:r>
              <a:rPr lang="el-GR" b="1" dirty="0"/>
              <a:t> διαιρεί με </a:t>
            </a:r>
            <a:r>
              <a:rPr lang="en-US" b="1" dirty="0"/>
              <a:t>2</a:t>
            </a:r>
            <a:r>
              <a:rPr lang="en-US" b="1" i="1" baseline="30000" dirty="0"/>
              <a:t>i</a:t>
            </a:r>
            <a:r>
              <a:rPr lang="en-US" b="1" dirty="0"/>
              <a:t> (</a:t>
            </a:r>
            <a:r>
              <a:rPr lang="el-GR" b="1" dirty="0" err="1"/>
              <a:t>απρόσημοι</a:t>
            </a:r>
            <a:r>
              <a:rPr lang="el-GR" b="1" dirty="0"/>
              <a:t> αριθμοί μόνο</a:t>
            </a:r>
            <a:r>
              <a:rPr lang="en-US" b="1" dirty="0"/>
              <a:t>)</a:t>
            </a:r>
            <a:endParaRPr lang="en-AU" b="1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403350" y="1557338"/>
            <a:ext cx="6913563" cy="773112"/>
            <a:chOff x="703" y="981"/>
            <a:chExt cx="4355" cy="487"/>
          </a:xfrm>
        </p:grpSpPr>
        <p:sp>
          <p:nvSpPr>
            <p:cNvPr id="38918" name="Text Box 5"/>
            <p:cNvSpPr txBox="1">
              <a:spLocks noChangeArrowheads="1"/>
            </p:cNvSpPr>
            <p:nvPr/>
          </p:nvSpPr>
          <p:spPr bwMode="auto">
            <a:xfrm>
              <a:off x="703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op</a:t>
              </a:r>
              <a:endParaRPr lang="en-AU" sz="2000"/>
            </a:p>
          </p:txBody>
        </p:sp>
        <p:sp>
          <p:nvSpPr>
            <p:cNvPr id="38919" name="Text Box 6"/>
            <p:cNvSpPr txBox="1">
              <a:spLocks noChangeArrowheads="1"/>
            </p:cNvSpPr>
            <p:nvPr/>
          </p:nvSpPr>
          <p:spPr bwMode="auto">
            <a:xfrm>
              <a:off x="152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rs</a:t>
              </a:r>
              <a:endParaRPr lang="en-AU" sz="2000"/>
            </a:p>
          </p:txBody>
        </p:sp>
        <p:sp>
          <p:nvSpPr>
            <p:cNvPr id="38920" name="Text Box 7"/>
            <p:cNvSpPr txBox="1">
              <a:spLocks noChangeArrowheads="1"/>
            </p:cNvSpPr>
            <p:nvPr/>
          </p:nvSpPr>
          <p:spPr bwMode="auto">
            <a:xfrm>
              <a:off x="220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rt</a:t>
              </a:r>
              <a:endParaRPr lang="en-AU" sz="2000"/>
            </a:p>
          </p:txBody>
        </p:sp>
        <p:sp>
          <p:nvSpPr>
            <p:cNvPr id="38921" name="Text Box 8"/>
            <p:cNvSpPr txBox="1">
              <a:spLocks noChangeArrowheads="1"/>
            </p:cNvSpPr>
            <p:nvPr/>
          </p:nvSpPr>
          <p:spPr bwMode="auto">
            <a:xfrm>
              <a:off x="2880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rd</a:t>
              </a:r>
              <a:endParaRPr lang="en-AU" sz="2000"/>
            </a:p>
          </p:txBody>
        </p:sp>
        <p:sp>
          <p:nvSpPr>
            <p:cNvPr id="38922" name="Text Box 9"/>
            <p:cNvSpPr txBox="1">
              <a:spLocks noChangeArrowheads="1"/>
            </p:cNvSpPr>
            <p:nvPr/>
          </p:nvSpPr>
          <p:spPr bwMode="auto">
            <a:xfrm>
              <a:off x="3561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 dirty="0" err="1">
                  <a:solidFill>
                    <a:srgbClr val="A50021"/>
                  </a:solidFill>
                </a:rPr>
                <a:t>shamt</a:t>
              </a:r>
              <a:endParaRPr lang="en-AU" sz="2000" dirty="0">
                <a:solidFill>
                  <a:srgbClr val="A50021"/>
                </a:solidFill>
              </a:endParaRPr>
            </a:p>
          </p:txBody>
        </p:sp>
        <p:sp>
          <p:nvSpPr>
            <p:cNvPr id="38923" name="Text Box 10"/>
            <p:cNvSpPr txBox="1">
              <a:spLocks noChangeArrowheads="1"/>
            </p:cNvSpPr>
            <p:nvPr/>
          </p:nvSpPr>
          <p:spPr bwMode="auto">
            <a:xfrm>
              <a:off x="4241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funct</a:t>
              </a:r>
              <a:endParaRPr lang="en-AU" sz="2000"/>
            </a:p>
          </p:txBody>
        </p:sp>
        <p:sp>
          <p:nvSpPr>
            <p:cNvPr id="38924" name="Text Box 11"/>
            <p:cNvSpPr txBox="1">
              <a:spLocks noChangeArrowheads="1"/>
            </p:cNvSpPr>
            <p:nvPr/>
          </p:nvSpPr>
          <p:spPr bwMode="auto">
            <a:xfrm>
              <a:off x="918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6 bit</a:t>
              </a:r>
              <a:endParaRPr lang="en-AU" sz="1600"/>
            </a:p>
          </p:txBody>
        </p:sp>
        <p:sp>
          <p:nvSpPr>
            <p:cNvPr id="38925" name="Text Box 12"/>
            <p:cNvSpPr txBox="1">
              <a:spLocks noChangeArrowheads="1"/>
            </p:cNvSpPr>
            <p:nvPr/>
          </p:nvSpPr>
          <p:spPr bwMode="auto">
            <a:xfrm>
              <a:off x="4456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6 bit</a:t>
              </a:r>
              <a:endParaRPr lang="en-AU" sz="1600"/>
            </a:p>
          </p:txBody>
        </p:sp>
        <p:sp>
          <p:nvSpPr>
            <p:cNvPr id="38926" name="Text Box 13"/>
            <p:cNvSpPr txBox="1">
              <a:spLocks noChangeArrowheads="1"/>
            </p:cNvSpPr>
            <p:nvPr/>
          </p:nvSpPr>
          <p:spPr bwMode="auto">
            <a:xfrm>
              <a:off x="1689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  <p:sp>
          <p:nvSpPr>
            <p:cNvPr id="38927" name="Text Box 14"/>
            <p:cNvSpPr txBox="1">
              <a:spLocks noChangeArrowheads="1"/>
            </p:cNvSpPr>
            <p:nvPr/>
          </p:nvSpPr>
          <p:spPr bwMode="auto">
            <a:xfrm>
              <a:off x="2370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  <p:sp>
          <p:nvSpPr>
            <p:cNvPr id="38928" name="Text Box 15"/>
            <p:cNvSpPr txBox="1">
              <a:spLocks noChangeArrowheads="1"/>
            </p:cNvSpPr>
            <p:nvPr/>
          </p:nvSpPr>
          <p:spPr bwMode="auto">
            <a:xfrm>
              <a:off x="3050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  <p:sp>
          <p:nvSpPr>
            <p:cNvPr id="38929" name="Text Box 16"/>
            <p:cNvSpPr txBox="1">
              <a:spLocks noChangeArrowheads="1"/>
            </p:cNvSpPr>
            <p:nvPr/>
          </p:nvSpPr>
          <p:spPr bwMode="auto">
            <a:xfrm>
              <a:off x="3730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C4268937-7620-40D7-ADD5-A2133E28E9AB}" type="slidenum">
              <a:rPr lang="en-AU"/>
              <a:pPr>
                <a:defRPr/>
              </a:pPr>
              <a:t>31</a:t>
            </a:fld>
            <a:endParaRPr lang="en-AU"/>
          </a:p>
        </p:txBody>
      </p:sp>
      <p:sp>
        <p:nvSpPr>
          <p:cNvPr id="39939" name="Rectangle 2"/>
          <p:cNvSpPr>
            <a:spLocks noChangeArrowheads="1"/>
          </p:cNvSpPr>
          <p:nvPr/>
        </p:nvSpPr>
        <p:spPr bwMode="auto">
          <a:xfrm>
            <a:off x="4824413" y="3408363"/>
            <a:ext cx="647700" cy="16049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Λειτουργίες </a:t>
            </a:r>
            <a:r>
              <a:rPr lang="en-US"/>
              <a:t>AND</a:t>
            </a:r>
            <a:endParaRPr lang="en-AU"/>
          </a:p>
        </p:txBody>
      </p:sp>
      <p:sp>
        <p:nvSpPr>
          <p:cNvPr id="39941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20732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Χρήσιμες για την «απόκρυψη» (</a:t>
            </a:r>
            <a:r>
              <a:rPr lang="en-US" dirty="0">
                <a:solidFill>
                  <a:schemeClr val="tx2"/>
                </a:solidFill>
              </a:rPr>
              <a:t>masking)</a:t>
            </a:r>
            <a:r>
              <a:rPr lang="el-GR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bit</a:t>
            </a:r>
            <a:r>
              <a:rPr lang="el-GR" dirty="0">
                <a:solidFill>
                  <a:schemeClr val="tx2"/>
                </a:solidFill>
              </a:rPr>
              <a:t> σε μια λέξη</a:t>
            </a:r>
            <a:endParaRPr lang="en-US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Επιλογή κάποιων </a:t>
            </a:r>
            <a:r>
              <a:rPr lang="en-US" dirty="0"/>
              <a:t>bit</a:t>
            </a:r>
            <a:r>
              <a:rPr lang="el-GR" dirty="0"/>
              <a:t>, μηδενισμών των άλλων</a:t>
            </a:r>
            <a:endParaRPr lang="en-US" dirty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spcAft>
                <a:spcPct val="30000"/>
              </a:spcAft>
              <a:buFont typeface="Wingdings" pitchFamily="2" charset="2"/>
              <a:buNone/>
            </a:pP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	and $t0, $t1, $t2</a:t>
            </a:r>
            <a:endParaRPr lang="en-AU" sz="2800" dirty="0">
              <a:solidFill>
                <a:schemeClr val="tx1"/>
              </a:solidFill>
              <a:latin typeface="Lucida Console" pitchFamily="49" charset="0"/>
            </a:endParaRPr>
          </a:p>
        </p:txBody>
      </p:sp>
      <p:sp>
        <p:nvSpPr>
          <p:cNvPr id="39942" name="Text Box 5"/>
          <p:cNvSpPr txBox="1">
            <a:spLocks noChangeArrowheads="1"/>
          </p:cNvSpPr>
          <p:nvPr/>
        </p:nvSpPr>
        <p:spPr bwMode="auto">
          <a:xfrm>
            <a:off x="1924050" y="3403600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0000 0000 0000 0000 0000 110</a:t>
            </a:r>
            <a:r>
              <a:rPr lang="en-US" sz="2000" dirty="0">
                <a:solidFill>
                  <a:srgbClr val="00B050"/>
                </a:solidFill>
              </a:rPr>
              <a:t>1 11</a:t>
            </a:r>
            <a:r>
              <a:rPr lang="en-US" sz="2000" dirty="0"/>
              <a:t>00 0000</a:t>
            </a:r>
            <a:endParaRPr lang="en-AU" sz="2000" dirty="0"/>
          </a:p>
        </p:txBody>
      </p:sp>
      <p:sp>
        <p:nvSpPr>
          <p:cNvPr id="39943" name="Text Box 6"/>
          <p:cNvSpPr txBox="1">
            <a:spLocks noChangeArrowheads="1"/>
          </p:cNvSpPr>
          <p:nvPr/>
        </p:nvSpPr>
        <p:spPr bwMode="auto">
          <a:xfrm>
            <a:off x="1924050" y="3963988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0000 0000 0000 0000 00</a:t>
            </a:r>
            <a:r>
              <a:rPr lang="en-US" sz="2000" dirty="0">
                <a:solidFill>
                  <a:srgbClr val="A50021"/>
                </a:solidFill>
              </a:rPr>
              <a:t>11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A50021"/>
                </a:solidFill>
              </a:rPr>
              <a:t>11</a:t>
            </a:r>
            <a:r>
              <a:rPr lang="en-US" sz="2000" dirty="0"/>
              <a:t>00 0000 0000</a:t>
            </a:r>
            <a:endParaRPr lang="en-AU" sz="2000" dirty="0"/>
          </a:p>
        </p:txBody>
      </p:sp>
      <p:sp>
        <p:nvSpPr>
          <p:cNvPr id="39944" name="Text Box 7"/>
          <p:cNvSpPr txBox="1">
            <a:spLocks noChangeArrowheads="1"/>
          </p:cNvSpPr>
          <p:nvPr/>
        </p:nvSpPr>
        <p:spPr bwMode="auto">
          <a:xfrm>
            <a:off x="1287463" y="3403600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$t2</a:t>
            </a:r>
            <a:endParaRPr lang="en-AU" sz="2000" dirty="0"/>
          </a:p>
        </p:txBody>
      </p:sp>
      <p:sp>
        <p:nvSpPr>
          <p:cNvPr id="39945" name="Text Box 8"/>
          <p:cNvSpPr txBox="1">
            <a:spLocks noChangeArrowheads="1"/>
          </p:cNvSpPr>
          <p:nvPr/>
        </p:nvSpPr>
        <p:spPr bwMode="auto">
          <a:xfrm>
            <a:off x="1287463" y="3963988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$t1</a:t>
            </a:r>
            <a:endParaRPr lang="en-AU" sz="2000" dirty="0"/>
          </a:p>
        </p:txBody>
      </p:sp>
      <p:sp>
        <p:nvSpPr>
          <p:cNvPr id="39946" name="Text Box 9"/>
          <p:cNvSpPr txBox="1">
            <a:spLocks noChangeArrowheads="1"/>
          </p:cNvSpPr>
          <p:nvPr/>
        </p:nvSpPr>
        <p:spPr bwMode="auto">
          <a:xfrm>
            <a:off x="1924050" y="4611688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0000 0000 0000 0000 00</a:t>
            </a:r>
            <a:r>
              <a:rPr lang="en-US" sz="2000" dirty="0">
                <a:solidFill>
                  <a:srgbClr val="990000"/>
                </a:solidFill>
              </a:rPr>
              <a:t>00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990000"/>
                </a:solidFill>
              </a:rPr>
              <a:t>11</a:t>
            </a:r>
            <a:r>
              <a:rPr lang="en-US" sz="2000" dirty="0"/>
              <a:t>0</a:t>
            </a:r>
            <a:r>
              <a:rPr lang="en-US" sz="2000" dirty="0">
                <a:solidFill>
                  <a:srgbClr val="00B050"/>
                </a:solidFill>
              </a:rPr>
              <a:t>0 00</a:t>
            </a:r>
            <a:r>
              <a:rPr lang="en-US" sz="2000" dirty="0"/>
              <a:t>00 0000</a:t>
            </a:r>
            <a:endParaRPr lang="en-AU" sz="2000" dirty="0"/>
          </a:p>
        </p:txBody>
      </p:sp>
      <p:sp>
        <p:nvSpPr>
          <p:cNvPr id="39947" name="Text Box 10"/>
          <p:cNvSpPr txBox="1">
            <a:spLocks noChangeArrowheads="1"/>
          </p:cNvSpPr>
          <p:nvPr/>
        </p:nvSpPr>
        <p:spPr bwMode="auto">
          <a:xfrm>
            <a:off x="1287463" y="4611688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$t0</a:t>
            </a:r>
            <a:endParaRPr lang="en-A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animBg="1"/>
      <p:bldP spid="39941" grpId="0" build="p"/>
      <p:bldP spid="39942" grpId="0" animBg="1"/>
      <p:bldP spid="39943" grpId="0" animBg="1"/>
      <p:bldP spid="39944" grpId="0"/>
      <p:bldP spid="39945" grpId="0"/>
      <p:bldP spid="39946" grpId="0" animBg="1"/>
      <p:bldP spid="39947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E4880D6C-15C6-4641-A425-CAA1DDC175D0}" type="slidenum">
              <a:rPr lang="en-AU"/>
              <a:pPr>
                <a:defRPr/>
              </a:pPr>
              <a:t>32</a:t>
            </a:fld>
            <a:endParaRPr lang="en-AU"/>
          </a:p>
        </p:txBody>
      </p:sp>
      <p:sp>
        <p:nvSpPr>
          <p:cNvPr id="40963" name="Rectangle 2"/>
          <p:cNvSpPr>
            <a:spLocks noChangeArrowheads="1"/>
          </p:cNvSpPr>
          <p:nvPr/>
        </p:nvSpPr>
        <p:spPr bwMode="auto">
          <a:xfrm>
            <a:off x="4859338" y="3408363"/>
            <a:ext cx="612775" cy="16049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4096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Λειτουργίες </a:t>
            </a:r>
            <a:r>
              <a:rPr lang="en-US"/>
              <a:t>OR</a:t>
            </a:r>
            <a:endParaRPr lang="en-AU"/>
          </a:p>
        </p:txBody>
      </p:sp>
      <p:sp>
        <p:nvSpPr>
          <p:cNvPr id="40965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2073275"/>
          </a:xfrm>
        </p:spPr>
        <p:txBody>
          <a:bodyPr/>
          <a:lstStyle/>
          <a:p>
            <a:pPr eaLnBrk="1" hangingPunct="1"/>
            <a:r>
              <a:rPr lang="el-GR" sz="2800" dirty="0">
                <a:solidFill>
                  <a:schemeClr val="tx2"/>
                </a:solidFill>
              </a:rPr>
              <a:t>Χρήσιμες για να συμπεριληφθούν κάποια </a:t>
            </a:r>
            <a:r>
              <a:rPr lang="en-US" sz="2800" dirty="0">
                <a:solidFill>
                  <a:schemeClr val="tx2"/>
                </a:solidFill>
              </a:rPr>
              <a:t>bit</a:t>
            </a:r>
            <a:r>
              <a:rPr lang="el-GR" sz="2800" dirty="0">
                <a:solidFill>
                  <a:schemeClr val="tx2"/>
                </a:solidFill>
              </a:rPr>
              <a:t> σε μια λέξη</a:t>
            </a:r>
            <a:endParaRPr lang="en-US" sz="2800" dirty="0">
              <a:solidFill>
                <a:schemeClr val="tx2"/>
              </a:solidFill>
            </a:endParaRPr>
          </a:p>
          <a:p>
            <a:pPr lvl="1" eaLnBrk="1" hangingPunct="1"/>
            <a:r>
              <a:rPr lang="el-GR" sz="2400" dirty="0"/>
              <a:t>Κάποια </a:t>
            </a:r>
            <a:r>
              <a:rPr lang="en-US" sz="2400" dirty="0"/>
              <a:t>bit</a:t>
            </a:r>
            <a:r>
              <a:rPr lang="el-GR" sz="2400" dirty="0"/>
              <a:t> τίθενται στο 1, τα υπόλοιπα αμετάβλητα</a:t>
            </a:r>
            <a:endParaRPr lang="en-US" sz="2400" dirty="0"/>
          </a:p>
          <a:p>
            <a:pPr eaLnBrk="1" hangingPunct="1">
              <a:spcBef>
                <a:spcPct val="50000"/>
              </a:spcBef>
              <a:spcAft>
                <a:spcPct val="30000"/>
              </a:spcAft>
              <a:buFont typeface="Wingdings" pitchFamily="2" charset="2"/>
              <a:buNone/>
            </a:pP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	or $t0, $t1, $t2</a:t>
            </a:r>
            <a:endParaRPr lang="en-AU" sz="2400" dirty="0">
              <a:solidFill>
                <a:schemeClr val="tx1"/>
              </a:solidFill>
              <a:latin typeface="Lucida Console" pitchFamily="49" charset="0"/>
            </a:endParaRPr>
          </a:p>
        </p:txBody>
      </p:sp>
      <p:sp>
        <p:nvSpPr>
          <p:cNvPr id="40966" name="Text Box 5"/>
          <p:cNvSpPr txBox="1">
            <a:spLocks noChangeArrowheads="1"/>
          </p:cNvSpPr>
          <p:nvPr/>
        </p:nvSpPr>
        <p:spPr bwMode="auto">
          <a:xfrm>
            <a:off x="1924050" y="3403600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0000 0000 0000 0000 0000 1101 1100 0000</a:t>
            </a:r>
            <a:endParaRPr lang="en-AU" sz="2000" dirty="0"/>
          </a:p>
        </p:txBody>
      </p:sp>
      <p:sp>
        <p:nvSpPr>
          <p:cNvPr id="40967" name="Text Box 6"/>
          <p:cNvSpPr txBox="1">
            <a:spLocks noChangeArrowheads="1"/>
          </p:cNvSpPr>
          <p:nvPr/>
        </p:nvSpPr>
        <p:spPr bwMode="auto">
          <a:xfrm>
            <a:off x="1924050" y="3963988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0000 0000 0000 0000 0011 1100 0000 0000</a:t>
            </a:r>
            <a:endParaRPr lang="en-AU" sz="2000" dirty="0"/>
          </a:p>
        </p:txBody>
      </p:sp>
      <p:sp>
        <p:nvSpPr>
          <p:cNvPr id="40968" name="Text Box 7"/>
          <p:cNvSpPr txBox="1">
            <a:spLocks noChangeArrowheads="1"/>
          </p:cNvSpPr>
          <p:nvPr/>
        </p:nvSpPr>
        <p:spPr bwMode="auto">
          <a:xfrm>
            <a:off x="1287463" y="3403600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$t2</a:t>
            </a:r>
            <a:endParaRPr lang="en-AU" sz="2000" dirty="0"/>
          </a:p>
        </p:txBody>
      </p:sp>
      <p:sp>
        <p:nvSpPr>
          <p:cNvPr id="40969" name="Text Box 8"/>
          <p:cNvSpPr txBox="1">
            <a:spLocks noChangeArrowheads="1"/>
          </p:cNvSpPr>
          <p:nvPr/>
        </p:nvSpPr>
        <p:spPr bwMode="auto">
          <a:xfrm>
            <a:off x="1287463" y="3963988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$t1</a:t>
            </a:r>
            <a:endParaRPr lang="en-AU" sz="2000" dirty="0"/>
          </a:p>
        </p:txBody>
      </p:sp>
      <p:sp>
        <p:nvSpPr>
          <p:cNvPr id="40970" name="Text Box 9"/>
          <p:cNvSpPr txBox="1">
            <a:spLocks noChangeArrowheads="1"/>
          </p:cNvSpPr>
          <p:nvPr/>
        </p:nvSpPr>
        <p:spPr bwMode="auto">
          <a:xfrm>
            <a:off x="1924050" y="4611688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0000 0000 0000 0000 00</a:t>
            </a:r>
            <a:r>
              <a:rPr lang="en-US" sz="2000" dirty="0">
                <a:solidFill>
                  <a:srgbClr val="990000"/>
                </a:solidFill>
              </a:rPr>
              <a:t>11 11</a:t>
            </a:r>
            <a:r>
              <a:rPr lang="en-US" sz="2000" dirty="0"/>
              <a:t>01 1100 0000</a:t>
            </a:r>
            <a:endParaRPr lang="en-AU" sz="2000" dirty="0"/>
          </a:p>
        </p:txBody>
      </p:sp>
      <p:sp>
        <p:nvSpPr>
          <p:cNvPr id="40971" name="Text Box 10"/>
          <p:cNvSpPr txBox="1">
            <a:spLocks noChangeArrowheads="1"/>
          </p:cNvSpPr>
          <p:nvPr/>
        </p:nvSpPr>
        <p:spPr bwMode="auto">
          <a:xfrm>
            <a:off x="1287463" y="4611688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$t0</a:t>
            </a:r>
            <a:endParaRPr lang="en-A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animBg="1"/>
      <p:bldP spid="40965" grpId="0" uiExpand="1" build="p"/>
      <p:bldP spid="40966" grpId="0" animBg="1"/>
      <p:bldP spid="40967" grpId="0" animBg="1"/>
      <p:bldP spid="40968" grpId="0"/>
      <p:bldP spid="40969" grpId="0"/>
      <p:bldP spid="40970" grpId="0" animBg="1"/>
      <p:bldP spid="4097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1B579148-3E99-47E0-8D87-6840FF727ED0}" type="slidenum">
              <a:rPr lang="en-AU"/>
              <a:pPr>
                <a:defRPr/>
              </a:pPr>
              <a:t>33</a:t>
            </a:fld>
            <a:endParaRPr lang="en-AU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Λειτουργίες </a:t>
            </a:r>
            <a:r>
              <a:rPr lang="en-US"/>
              <a:t>NOT</a:t>
            </a:r>
            <a:endParaRPr lang="en-AU"/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2663825"/>
          </a:xfrm>
        </p:spPr>
        <p:txBody>
          <a:bodyPr/>
          <a:lstStyle/>
          <a:p>
            <a:pPr eaLnBrk="1" hangingPunct="1"/>
            <a:r>
              <a:rPr lang="el-GR" sz="2800" dirty="0">
                <a:solidFill>
                  <a:schemeClr val="tx2"/>
                </a:solidFill>
              </a:rPr>
              <a:t>Χρήσιμες για την αντιστροφή </a:t>
            </a:r>
            <a:r>
              <a:rPr lang="en-US" sz="2800" dirty="0">
                <a:solidFill>
                  <a:schemeClr val="tx2"/>
                </a:solidFill>
              </a:rPr>
              <a:t>bit</a:t>
            </a:r>
            <a:r>
              <a:rPr lang="el-GR" sz="2800" dirty="0">
                <a:solidFill>
                  <a:schemeClr val="tx2"/>
                </a:solidFill>
              </a:rPr>
              <a:t> σε μια λέξη</a:t>
            </a:r>
            <a:endParaRPr lang="en-US" sz="2800" dirty="0">
              <a:solidFill>
                <a:schemeClr val="tx2"/>
              </a:solidFill>
            </a:endParaRPr>
          </a:p>
          <a:p>
            <a:pPr lvl="1" eaLnBrk="1" hangingPunct="1"/>
            <a:r>
              <a:rPr lang="el-GR" sz="2400" dirty="0"/>
              <a:t>Αλλαγή του </a:t>
            </a:r>
            <a:r>
              <a:rPr lang="en-US" sz="2400" dirty="0"/>
              <a:t>0 </a:t>
            </a:r>
            <a:r>
              <a:rPr lang="el-GR" sz="2400" dirty="0"/>
              <a:t>σε</a:t>
            </a:r>
            <a:r>
              <a:rPr lang="en-US" sz="2400" dirty="0"/>
              <a:t> 1, </a:t>
            </a:r>
            <a:r>
              <a:rPr lang="el-GR" sz="2400" dirty="0"/>
              <a:t>και του </a:t>
            </a:r>
            <a:r>
              <a:rPr lang="en-US" sz="2400" dirty="0"/>
              <a:t>1 </a:t>
            </a:r>
            <a:r>
              <a:rPr lang="el-GR" sz="2400" dirty="0"/>
              <a:t>σε</a:t>
            </a:r>
            <a:r>
              <a:rPr lang="en-US" sz="2400" dirty="0"/>
              <a:t> 0</a:t>
            </a:r>
          </a:p>
          <a:p>
            <a:pPr eaLnBrk="1" hangingPunct="1"/>
            <a:r>
              <a:rPr lang="el-GR" sz="2800" dirty="0">
                <a:solidFill>
                  <a:schemeClr val="tx2"/>
                </a:solidFill>
              </a:rPr>
              <a:t>Ο </a:t>
            </a:r>
            <a:r>
              <a:rPr lang="en-US" sz="2800" dirty="0">
                <a:solidFill>
                  <a:schemeClr val="tx2"/>
                </a:solidFill>
              </a:rPr>
              <a:t>MIPS </a:t>
            </a:r>
            <a:r>
              <a:rPr lang="el-GR" sz="2800" dirty="0">
                <a:solidFill>
                  <a:schemeClr val="tx2"/>
                </a:solidFill>
              </a:rPr>
              <a:t>διαθέτει εντολή </a:t>
            </a:r>
            <a:r>
              <a:rPr lang="en-US" sz="2800" dirty="0">
                <a:solidFill>
                  <a:schemeClr val="tx2"/>
                </a:solidFill>
              </a:rPr>
              <a:t>NOR </a:t>
            </a:r>
            <a:r>
              <a:rPr lang="el-GR" sz="2800" dirty="0">
                <a:solidFill>
                  <a:schemeClr val="tx2"/>
                </a:solidFill>
              </a:rPr>
              <a:t>των </a:t>
            </a:r>
            <a:r>
              <a:rPr lang="en-US" sz="2800" dirty="0">
                <a:solidFill>
                  <a:schemeClr val="tx2"/>
                </a:solidFill>
              </a:rPr>
              <a:t>3</a:t>
            </a:r>
            <a:r>
              <a:rPr lang="el-GR" sz="2800" dirty="0">
                <a:solidFill>
                  <a:schemeClr val="tx2"/>
                </a:solidFill>
              </a:rPr>
              <a:t> </a:t>
            </a:r>
            <a:r>
              <a:rPr lang="el-GR" sz="2800" dirty="0" err="1">
                <a:solidFill>
                  <a:schemeClr val="tx2"/>
                </a:solidFill>
              </a:rPr>
              <a:t>τελεστέων</a:t>
            </a:r>
            <a:endParaRPr lang="en-US" sz="2800" dirty="0">
              <a:solidFill>
                <a:schemeClr val="tx2"/>
              </a:solidFill>
            </a:endParaRPr>
          </a:p>
          <a:p>
            <a:pPr lvl="1" eaLnBrk="1" hangingPunct="1"/>
            <a:r>
              <a:rPr lang="en-US" sz="2400" dirty="0"/>
              <a:t>a NOR b == NOT ( a OR b )</a:t>
            </a:r>
          </a:p>
          <a:p>
            <a:pPr eaLnBrk="1" hangingPunct="1">
              <a:spcBef>
                <a:spcPct val="50000"/>
              </a:spcBef>
              <a:spcAft>
                <a:spcPct val="30000"/>
              </a:spcAft>
              <a:buFont typeface="Wingdings" pitchFamily="2" charset="2"/>
              <a:buNone/>
            </a:pP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	nor $t0, $t1, $zero</a:t>
            </a:r>
            <a:endParaRPr lang="en-AU" sz="2400" dirty="0">
              <a:solidFill>
                <a:schemeClr val="tx1"/>
              </a:solidFill>
              <a:latin typeface="Lucida Console" pitchFamily="49" charset="0"/>
            </a:endParaRPr>
          </a:p>
        </p:txBody>
      </p:sp>
      <p:sp>
        <p:nvSpPr>
          <p:cNvPr id="41989" name="Text Box 4"/>
          <p:cNvSpPr txBox="1">
            <a:spLocks noChangeArrowheads="1"/>
          </p:cNvSpPr>
          <p:nvPr/>
        </p:nvSpPr>
        <p:spPr bwMode="auto">
          <a:xfrm>
            <a:off x="1924050" y="4586288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0000 0000 0000 0000 0011 1100 0000 0000</a:t>
            </a:r>
            <a:endParaRPr lang="en-AU" sz="2000"/>
          </a:p>
        </p:txBody>
      </p:sp>
      <p:sp>
        <p:nvSpPr>
          <p:cNvPr id="41990" name="Text Box 5"/>
          <p:cNvSpPr txBox="1">
            <a:spLocks noChangeArrowheads="1"/>
          </p:cNvSpPr>
          <p:nvPr/>
        </p:nvSpPr>
        <p:spPr bwMode="auto">
          <a:xfrm>
            <a:off x="1287463" y="4586288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$t1</a:t>
            </a:r>
            <a:endParaRPr lang="en-AU" sz="2000" dirty="0"/>
          </a:p>
        </p:txBody>
      </p:sp>
      <p:sp>
        <p:nvSpPr>
          <p:cNvPr id="41991" name="Text Box 6"/>
          <p:cNvSpPr txBox="1">
            <a:spLocks noChangeArrowheads="1"/>
          </p:cNvSpPr>
          <p:nvPr/>
        </p:nvSpPr>
        <p:spPr bwMode="auto">
          <a:xfrm>
            <a:off x="1924050" y="5233988"/>
            <a:ext cx="5144998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 1111 1111  1111  1111 1100  0011 1111 1111</a:t>
            </a:r>
            <a:endParaRPr lang="en-AU" sz="2000" dirty="0"/>
          </a:p>
        </p:txBody>
      </p:sp>
      <p:sp>
        <p:nvSpPr>
          <p:cNvPr id="41992" name="Text Box 7"/>
          <p:cNvSpPr txBox="1">
            <a:spLocks noChangeArrowheads="1"/>
          </p:cNvSpPr>
          <p:nvPr/>
        </p:nvSpPr>
        <p:spPr bwMode="auto">
          <a:xfrm>
            <a:off x="1287463" y="5233988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$t0</a:t>
            </a:r>
            <a:endParaRPr lang="en-AU" sz="2000" dirty="0"/>
          </a:p>
        </p:txBody>
      </p:sp>
      <p:sp>
        <p:nvSpPr>
          <p:cNvPr id="41993" name="AutoShape 8"/>
          <p:cNvSpPr>
            <a:spLocks/>
          </p:cNvSpPr>
          <p:nvPr/>
        </p:nvSpPr>
        <p:spPr bwMode="auto">
          <a:xfrm>
            <a:off x="6300788" y="3068638"/>
            <a:ext cx="2084387" cy="863600"/>
          </a:xfrm>
          <a:prstGeom prst="borderCallout1">
            <a:avLst>
              <a:gd name="adj1" fmla="val 13236"/>
              <a:gd name="adj2" fmla="val -3657"/>
              <a:gd name="adj3" fmla="val 33088"/>
              <a:gd name="adj4" fmla="val -7235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r>
              <a:rPr lang="el-GR"/>
              <a:t>Καταχωρητής</a:t>
            </a:r>
            <a:r>
              <a:rPr lang="en-US"/>
              <a:t> 0: </a:t>
            </a:r>
            <a:r>
              <a:rPr lang="el-GR"/>
              <a:t>πάντα ίσος με μηδέν</a:t>
            </a:r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build="p"/>
      <p:bldP spid="41989" grpId="0" animBg="1"/>
      <p:bldP spid="41990" grpId="0"/>
      <p:bldP spid="41991" grpId="0" animBg="1"/>
      <p:bldP spid="41992" grpId="0"/>
      <p:bldP spid="4199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3797296B-D6C7-4ACC-8D80-B7CD1BD6EDF5}" type="slidenum">
              <a:rPr lang="en-AU"/>
              <a:pPr>
                <a:defRPr/>
              </a:pPr>
              <a:t>34</a:t>
            </a:fld>
            <a:endParaRPr lang="en-AU"/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Λειτουργίες συνθήκης</a:t>
            </a:r>
            <a:endParaRPr lang="en-AU"/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5451" y="1124744"/>
            <a:ext cx="8351837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Διακλάδωση (</a:t>
            </a:r>
            <a:r>
              <a:rPr lang="en-US" dirty="0">
                <a:solidFill>
                  <a:schemeClr val="tx2"/>
                </a:solidFill>
              </a:rPr>
              <a:t>branch</a:t>
            </a:r>
            <a:r>
              <a:rPr lang="el-GR" dirty="0">
                <a:solidFill>
                  <a:schemeClr val="tx2"/>
                </a:solidFill>
              </a:rPr>
              <a:t>) σε μια εντολή με ετικέτα αν μια συνθήκη είναι αληθής</a:t>
            </a:r>
            <a:endParaRPr lang="en-US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Διαφορετικά, συνέχισε ακολουθιακά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endParaRPr lang="el-GR" dirty="0">
              <a:latin typeface="Lucida Console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b="1" dirty="0" err="1">
                <a:solidFill>
                  <a:schemeClr val="tx2"/>
                </a:solidFill>
                <a:latin typeface="Lucida Console" pitchFamily="49" charset="0"/>
              </a:rPr>
              <a:t>beq</a:t>
            </a:r>
            <a:r>
              <a:rPr lang="en-US" b="1" dirty="0">
                <a:solidFill>
                  <a:schemeClr val="tx2"/>
                </a:solidFill>
                <a:latin typeface="Lucida Console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Lucida Console" pitchFamily="49" charset="0"/>
              </a:rPr>
              <a:t>rs</a:t>
            </a:r>
            <a:r>
              <a:rPr lang="en-US" b="1" dirty="0">
                <a:solidFill>
                  <a:schemeClr val="tx2"/>
                </a:solidFill>
                <a:latin typeface="Lucida Console" pitchFamily="49" charset="0"/>
              </a:rPr>
              <a:t>, </a:t>
            </a:r>
            <a:r>
              <a:rPr lang="en-US" b="1" dirty="0" err="1">
                <a:solidFill>
                  <a:schemeClr val="tx2"/>
                </a:solidFill>
                <a:latin typeface="Lucida Console" pitchFamily="49" charset="0"/>
              </a:rPr>
              <a:t>rt</a:t>
            </a:r>
            <a:r>
              <a:rPr lang="en-US" b="1" dirty="0">
                <a:solidFill>
                  <a:schemeClr val="tx2"/>
                </a:solidFill>
                <a:latin typeface="Lucida Console" pitchFamily="49" charset="0"/>
              </a:rPr>
              <a:t>, L1</a:t>
            </a:r>
            <a:r>
              <a:rPr lang="el-GR" dirty="0">
                <a:solidFill>
                  <a:schemeClr val="tx2"/>
                </a:solidFill>
                <a:latin typeface="Lucida Console" pitchFamily="49" charset="0"/>
              </a:rPr>
              <a:t> </a:t>
            </a:r>
            <a:r>
              <a:rPr lang="el-GR" dirty="0">
                <a:solidFill>
                  <a:srgbClr val="990000"/>
                </a:solidFill>
                <a:latin typeface="Lucida Console" pitchFamily="49" charset="0"/>
              </a:rPr>
              <a:t>(</a:t>
            </a:r>
            <a:r>
              <a:rPr lang="en-US" dirty="0">
                <a:solidFill>
                  <a:srgbClr val="990000"/>
                </a:solidFill>
                <a:latin typeface="Lucida Console" pitchFamily="49" charset="0"/>
              </a:rPr>
              <a:t>Branch on equal)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αν</a:t>
            </a:r>
            <a:r>
              <a:rPr lang="en-US" dirty="0"/>
              <a:t> (</a:t>
            </a:r>
            <a:r>
              <a:rPr lang="en-US" dirty="0" err="1"/>
              <a:t>rs</a:t>
            </a:r>
            <a:r>
              <a:rPr lang="en-US" dirty="0"/>
              <a:t> == </a:t>
            </a:r>
            <a:r>
              <a:rPr lang="en-US" dirty="0" err="1"/>
              <a:t>rt</a:t>
            </a:r>
            <a:r>
              <a:rPr lang="en-US" dirty="0"/>
              <a:t>) </a:t>
            </a:r>
            <a:r>
              <a:rPr lang="el-GR" dirty="0"/>
              <a:t>διακλάδωση στην εντολή με ετικέτα </a:t>
            </a:r>
            <a:r>
              <a:rPr lang="en-US" dirty="0"/>
              <a:t>L1</a:t>
            </a:r>
          </a:p>
          <a:p>
            <a:pPr eaLnBrk="1" hangingPunct="1">
              <a:lnSpc>
                <a:spcPct val="90000"/>
              </a:lnSpc>
            </a:pPr>
            <a:endParaRPr lang="el-GR" dirty="0">
              <a:latin typeface="Lucida Console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b="1" dirty="0" err="1">
                <a:solidFill>
                  <a:schemeClr val="tx2"/>
                </a:solidFill>
                <a:latin typeface="Lucida Console" pitchFamily="49" charset="0"/>
              </a:rPr>
              <a:t>bne</a:t>
            </a:r>
            <a:r>
              <a:rPr lang="en-US" b="1" dirty="0">
                <a:solidFill>
                  <a:schemeClr val="tx2"/>
                </a:solidFill>
                <a:latin typeface="Lucida Console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Lucida Console" pitchFamily="49" charset="0"/>
              </a:rPr>
              <a:t>rs</a:t>
            </a:r>
            <a:r>
              <a:rPr lang="en-US" b="1" dirty="0">
                <a:solidFill>
                  <a:schemeClr val="tx2"/>
                </a:solidFill>
                <a:latin typeface="Lucida Console" pitchFamily="49" charset="0"/>
              </a:rPr>
              <a:t>, </a:t>
            </a:r>
            <a:r>
              <a:rPr lang="en-US" b="1" dirty="0" err="1">
                <a:solidFill>
                  <a:schemeClr val="tx2"/>
                </a:solidFill>
                <a:latin typeface="Lucida Console" pitchFamily="49" charset="0"/>
              </a:rPr>
              <a:t>rt</a:t>
            </a:r>
            <a:r>
              <a:rPr lang="en-US" b="1" dirty="0">
                <a:solidFill>
                  <a:schemeClr val="tx2"/>
                </a:solidFill>
                <a:latin typeface="Lucida Console" pitchFamily="49" charset="0"/>
              </a:rPr>
              <a:t>, L1</a:t>
            </a:r>
            <a:r>
              <a:rPr lang="en-US" dirty="0">
                <a:solidFill>
                  <a:schemeClr val="tx2"/>
                </a:solidFill>
                <a:latin typeface="Lucida Console" pitchFamily="49" charset="0"/>
              </a:rPr>
              <a:t> </a:t>
            </a:r>
            <a:r>
              <a:rPr lang="en-US" dirty="0">
                <a:solidFill>
                  <a:srgbClr val="990000"/>
                </a:solidFill>
                <a:latin typeface="Lucida Console" pitchFamily="49" charset="0"/>
              </a:rPr>
              <a:t>(Branch non equal)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αν</a:t>
            </a:r>
            <a:r>
              <a:rPr lang="en-US" dirty="0"/>
              <a:t> (</a:t>
            </a:r>
            <a:r>
              <a:rPr lang="en-US" dirty="0" err="1"/>
              <a:t>rs</a:t>
            </a:r>
            <a:r>
              <a:rPr lang="en-US" dirty="0"/>
              <a:t> != </a:t>
            </a:r>
            <a:r>
              <a:rPr lang="en-US" dirty="0" err="1"/>
              <a:t>rt</a:t>
            </a:r>
            <a:r>
              <a:rPr lang="en-US" dirty="0"/>
              <a:t>) </a:t>
            </a:r>
            <a:r>
              <a:rPr lang="el-GR" dirty="0"/>
              <a:t>διακλάδωση στην εντολή με ετικέτα </a:t>
            </a:r>
            <a:r>
              <a:rPr lang="en-US" dirty="0"/>
              <a:t>L1</a:t>
            </a:r>
          </a:p>
          <a:p>
            <a:pPr eaLnBrk="1" hangingPunct="1">
              <a:lnSpc>
                <a:spcPct val="90000"/>
              </a:lnSpc>
            </a:pPr>
            <a:endParaRPr lang="el-GR" dirty="0">
              <a:latin typeface="Lucida Console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>
                <a:solidFill>
                  <a:schemeClr val="tx2"/>
                </a:solidFill>
                <a:latin typeface="Lucida Console" pitchFamily="49" charset="0"/>
              </a:rPr>
              <a:t>j L1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άλμα χωρίς συνθήκη στην εντολή με ετικέτα </a:t>
            </a:r>
            <a:r>
              <a:rPr lang="en-US" dirty="0"/>
              <a:t>L1</a:t>
            </a:r>
            <a:endParaRPr lang="en-AU" dirty="0"/>
          </a:p>
        </p:txBody>
      </p:sp>
      <p:sp>
        <p:nvSpPr>
          <p:cNvPr id="43013" name="Text Box 4"/>
          <p:cNvSpPr txBox="1">
            <a:spLocks noChangeArrowheads="1"/>
          </p:cNvSpPr>
          <p:nvPr/>
        </p:nvSpPr>
        <p:spPr bwMode="auto">
          <a:xfrm rot="5400000">
            <a:off x="7210425" y="1566863"/>
            <a:ext cx="3500438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§2.7 </a:t>
            </a:r>
            <a:r>
              <a:rPr lang="el-GR">
                <a:solidFill>
                  <a:schemeClr val="folHlink"/>
                </a:solidFill>
              </a:rPr>
              <a:t>Εντολές λήψης αποφάσεων</a:t>
            </a:r>
            <a:endParaRPr lang="en-US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389C9224-957A-49E3-8189-2FFFD5D55573}" type="slidenum">
              <a:rPr lang="en-AU"/>
              <a:pPr>
                <a:defRPr/>
              </a:pPr>
              <a:t>35</a:t>
            </a:fld>
            <a:endParaRPr lang="en-AU"/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Μεταγλώττιση εντολών </a:t>
            </a:r>
            <a:r>
              <a:rPr lang="en-US"/>
              <a:t>If</a:t>
            </a:r>
            <a:endParaRPr lang="en-AU"/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7" y="1125538"/>
            <a:ext cx="8775701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Κώδικας </a:t>
            </a:r>
            <a:r>
              <a:rPr lang="en-US" dirty="0">
                <a:solidFill>
                  <a:schemeClr val="tx2"/>
                </a:solidFill>
              </a:rPr>
              <a:t>C:</a:t>
            </a:r>
          </a:p>
          <a:p>
            <a:pPr algn="l" eaLnBrk="1" hangingPunct="1">
              <a:lnSpc>
                <a:spcPct val="90000"/>
              </a:lnSpc>
              <a:spcBef>
                <a:spcPct val="50000"/>
              </a:spcBef>
              <a:spcAft>
                <a:spcPct val="30000"/>
              </a:spcAft>
              <a:buFont typeface="Wingdings" pitchFamily="2" charset="2"/>
              <a:buNone/>
            </a:pPr>
            <a:r>
              <a:rPr lang="en-US" sz="2800" dirty="0">
                <a:latin typeface="Lucida Console" pitchFamily="49" charset="0"/>
              </a:rPr>
              <a:t>	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if (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==j) f =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g+h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;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else f = g-h;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f, g, </a:t>
            </a:r>
            <a:r>
              <a:rPr lang="en-GB" dirty="0"/>
              <a:t>h, </a:t>
            </a:r>
            <a:r>
              <a:rPr lang="en-GB" dirty="0" err="1"/>
              <a:t>i</a:t>
            </a:r>
            <a:r>
              <a:rPr lang="en-GB" dirty="0"/>
              <a:t>, j </a:t>
            </a:r>
            <a:r>
              <a:rPr lang="el-GR" dirty="0"/>
              <a:t>στους</a:t>
            </a:r>
            <a:r>
              <a:rPr lang="en-US" dirty="0"/>
              <a:t> $s0, $s1, $s2, $s3, $s4, </a:t>
            </a:r>
            <a:r>
              <a:rPr lang="el-GR" dirty="0"/>
              <a:t>αντίστοιχα</a:t>
            </a:r>
            <a:r>
              <a:rPr lang="en-US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Μεταγλωττισμένος κώδικας </a:t>
            </a:r>
            <a:r>
              <a:rPr lang="en-US" dirty="0">
                <a:solidFill>
                  <a:schemeClr val="tx2"/>
                </a:solidFill>
              </a:rPr>
              <a:t>MIPS:</a:t>
            </a:r>
          </a:p>
          <a:p>
            <a:pPr algn="l" eaLnBrk="1" hangingPunct="1">
              <a:lnSpc>
                <a:spcPct val="90000"/>
              </a:lnSpc>
              <a:spcBef>
                <a:spcPct val="50000"/>
              </a:spcBef>
              <a:spcAft>
                <a:spcPct val="30000"/>
              </a:spcAft>
              <a:buFont typeface="Wingdings" pitchFamily="2" charset="2"/>
              <a:buNone/>
            </a:pPr>
            <a:r>
              <a:rPr lang="en-US" sz="2800" dirty="0">
                <a:latin typeface="Lucida Console" pitchFamily="49" charset="0"/>
              </a:rPr>
              <a:t>	     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bne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$s3, $s4, Else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    add $s0, $s1, $s2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    j   Exit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Else: sub $s0, $s1, $s2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Exit: …</a:t>
            </a:r>
            <a:endParaRPr lang="en-AU" sz="2800" dirty="0">
              <a:solidFill>
                <a:schemeClr val="tx1"/>
              </a:solidFill>
              <a:latin typeface="Lucida Console" pitchFamily="49" charset="0"/>
            </a:endParaRPr>
          </a:p>
        </p:txBody>
      </p:sp>
      <p:sp>
        <p:nvSpPr>
          <p:cNvPr id="44037" name="AutoShape 5"/>
          <p:cNvSpPr>
            <a:spLocks/>
          </p:cNvSpPr>
          <p:nvPr/>
        </p:nvSpPr>
        <p:spPr bwMode="auto">
          <a:xfrm>
            <a:off x="3635375" y="5805488"/>
            <a:ext cx="5329238" cy="403225"/>
          </a:xfrm>
          <a:prstGeom prst="borderCallout1">
            <a:avLst>
              <a:gd name="adj1" fmla="val 28347"/>
              <a:gd name="adj2" fmla="val -1431"/>
              <a:gd name="adj3" fmla="val -57875"/>
              <a:gd name="adj4" fmla="val -2579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pPr algn="ctr"/>
            <a:r>
              <a:rPr lang="el-GR"/>
              <a:t>ο συμβολομεταφραστής υπολογίζει τις διευθύνσεις</a:t>
            </a:r>
            <a:endParaRPr lang="en-AU"/>
          </a:p>
        </p:txBody>
      </p:sp>
      <p:pic>
        <p:nvPicPr>
          <p:cNvPr id="44038" name="Picture 7" descr="D:\gizopoulos\Projects\Books\Cod4-Kleidarithmos\Figs-for-PPTs\COD_VOLA_PNGs\CHAPTER 2\02_09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29952" y="672757"/>
            <a:ext cx="3446462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uiExpand="1" build="p"/>
      <p:bldP spid="4403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25FB8A83-9B90-49A4-967D-6CFE5C8137C0}" type="slidenum">
              <a:rPr lang="en-AU"/>
              <a:pPr>
                <a:defRPr/>
              </a:pPr>
              <a:t>36</a:t>
            </a:fld>
            <a:endParaRPr lang="en-AU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Μεταγλώττιση εντολών</a:t>
            </a:r>
            <a:r>
              <a:rPr lang="en-US"/>
              <a:t> Loop</a:t>
            </a:r>
            <a:endParaRPr lang="en-AU"/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3" y="1125538"/>
            <a:ext cx="8775576" cy="51117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dirty="0">
                <a:solidFill>
                  <a:schemeClr val="tx2"/>
                </a:solidFill>
              </a:rPr>
              <a:t>Κώδικας </a:t>
            </a:r>
            <a:r>
              <a:rPr lang="en-US" dirty="0">
                <a:solidFill>
                  <a:schemeClr val="tx2"/>
                </a:solidFill>
              </a:rPr>
              <a:t>C: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spcAft>
                <a:spcPct val="30000"/>
              </a:spcAft>
              <a:buFont typeface="Wingdings" pitchFamily="2" charset="2"/>
              <a:buNone/>
            </a:pP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	while (save[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] == k)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+= 1;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err="1"/>
              <a:t>i</a:t>
            </a:r>
            <a:r>
              <a:rPr lang="en-US" dirty="0"/>
              <a:t> </a:t>
            </a:r>
            <a:r>
              <a:rPr lang="el-GR" dirty="0"/>
              <a:t>στον</a:t>
            </a:r>
            <a:r>
              <a:rPr lang="en-US" dirty="0"/>
              <a:t> $s3, k </a:t>
            </a:r>
            <a:r>
              <a:rPr lang="el-GR" dirty="0"/>
              <a:t>στον</a:t>
            </a:r>
            <a:r>
              <a:rPr lang="en-US" dirty="0"/>
              <a:t> $s5, </a:t>
            </a:r>
            <a:r>
              <a:rPr lang="el-GR" dirty="0"/>
              <a:t>η δ/</a:t>
            </a:r>
            <a:r>
              <a:rPr lang="el-GR" dirty="0" err="1"/>
              <a:t>νση </a:t>
            </a:r>
            <a:r>
              <a:rPr lang="el-GR" dirty="0"/>
              <a:t>του </a:t>
            </a:r>
            <a:r>
              <a:rPr lang="en-US" dirty="0"/>
              <a:t>save </a:t>
            </a:r>
            <a:r>
              <a:rPr lang="el-GR" dirty="0"/>
              <a:t>στον</a:t>
            </a:r>
            <a:r>
              <a:rPr lang="en-US" dirty="0"/>
              <a:t> $s6</a:t>
            </a:r>
          </a:p>
          <a:p>
            <a:pPr eaLnBrk="1" hangingPunct="1">
              <a:lnSpc>
                <a:spcPct val="80000"/>
              </a:lnSpc>
            </a:pPr>
            <a:endParaRPr lang="el-GR" dirty="0"/>
          </a:p>
          <a:p>
            <a:pPr eaLnBrk="1" hangingPunct="1">
              <a:lnSpc>
                <a:spcPct val="80000"/>
              </a:lnSpc>
            </a:pPr>
            <a:r>
              <a:rPr lang="el-GR" dirty="0">
                <a:solidFill>
                  <a:schemeClr val="tx2"/>
                </a:solidFill>
              </a:rPr>
              <a:t>Μεταγλωττισμένος κώδικας </a:t>
            </a:r>
            <a:r>
              <a:rPr lang="en-US" dirty="0">
                <a:solidFill>
                  <a:schemeClr val="tx2"/>
                </a:solidFill>
              </a:rPr>
              <a:t>MIPS:</a:t>
            </a:r>
          </a:p>
          <a:p>
            <a:pPr marL="0" indent="0" algn="l" eaLnBrk="1" hangingPunct="1">
              <a:lnSpc>
                <a:spcPct val="80000"/>
              </a:lnSpc>
              <a:spcBef>
                <a:spcPct val="50000"/>
              </a:spcBef>
              <a:spcAft>
                <a:spcPct val="30000"/>
              </a:spcAft>
              <a:buFont typeface="Wingdings" pitchFamily="2" charset="2"/>
              <a:buNone/>
            </a:pPr>
            <a:r>
              <a:rPr lang="en-US" sz="2800" dirty="0">
                <a:latin typeface="Lucida Console" pitchFamily="49" charset="0"/>
              </a:rPr>
              <a:t>	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Loop: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sll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$t1, $s3, 2</a:t>
            </a:r>
            <a:r>
              <a:rPr lang="el-GR" sz="2800" dirty="0">
                <a:solidFill>
                  <a:schemeClr val="tx1"/>
                </a:solidFill>
                <a:latin typeface="Lucida Console" pitchFamily="49" charset="0"/>
              </a:rPr>
              <a:t>	</a:t>
            </a:r>
            <a:r>
              <a:rPr lang="el-GR" sz="2800" dirty="0">
                <a:solidFill>
                  <a:srgbClr val="00B050"/>
                </a:solidFill>
                <a:latin typeface="Lucida Console" pitchFamily="49" charset="0"/>
              </a:rPr>
              <a:t># </a:t>
            </a:r>
            <a:r>
              <a:rPr lang="en-US" sz="2800" dirty="0">
                <a:solidFill>
                  <a:srgbClr val="00B050"/>
                </a:solidFill>
                <a:latin typeface="Lucida Console" pitchFamily="49" charset="0"/>
              </a:rPr>
              <a:t>$t1=4i</a:t>
            </a:r>
            <a:r>
              <a:rPr lang="el-GR" sz="2800" dirty="0">
                <a:solidFill>
                  <a:schemeClr val="tx1"/>
                </a:solidFill>
                <a:latin typeface="Lucida Console" pitchFamily="49" charset="0"/>
              </a:rPr>
              <a:t>	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    add  $t1, $t1, $s6		</a:t>
            </a:r>
            <a:r>
              <a:rPr lang="en-US" sz="2800" dirty="0">
                <a:solidFill>
                  <a:srgbClr val="00B050"/>
                </a:solidFill>
                <a:latin typeface="Lucida Console" pitchFamily="49" charset="0"/>
              </a:rPr>
              <a:t># $t1=</a:t>
            </a:r>
            <a:r>
              <a:rPr lang="en-US" sz="2800" dirty="0" err="1">
                <a:solidFill>
                  <a:srgbClr val="00B050"/>
                </a:solidFill>
                <a:latin typeface="Lucida Console" pitchFamily="49" charset="0"/>
              </a:rPr>
              <a:t>adrr</a:t>
            </a:r>
            <a:r>
              <a:rPr lang="en-US" sz="2800" dirty="0">
                <a:solidFill>
                  <a:srgbClr val="00B050"/>
                </a:solidFill>
                <a:latin typeface="Lucida Console" pitchFamily="49" charset="0"/>
              </a:rPr>
              <a:t> 							#save[i]</a:t>
            </a:r>
            <a:br>
              <a:rPr lang="en-US" sz="2800" dirty="0">
                <a:solidFill>
                  <a:srgbClr val="00B050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   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lw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 $t0, 0($t1)	</a:t>
            </a:r>
            <a:r>
              <a:rPr lang="en-US" sz="2800" dirty="0">
                <a:solidFill>
                  <a:srgbClr val="00B050"/>
                </a:solidFill>
                <a:latin typeface="Lucida Console" pitchFamily="49" charset="0"/>
              </a:rPr>
              <a:t>#$t0=save[i]</a:t>
            </a:r>
            <a:br>
              <a:rPr lang="en-US" sz="2800" dirty="0">
                <a:solidFill>
                  <a:srgbClr val="00B050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   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bne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$t0, $s5, Exit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   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addi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$s3, $s3, 1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    j    Loop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Exit: …</a:t>
            </a:r>
            <a:endParaRPr lang="en-AU" sz="2800" dirty="0">
              <a:solidFill>
                <a:schemeClr val="tx1"/>
              </a:solidFill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FC6F1BC4-6712-4D0F-93F6-3E7267ACFD21}" type="slidenum">
              <a:rPr lang="en-AU"/>
              <a:pPr>
                <a:defRPr/>
              </a:pPr>
              <a:t>37</a:t>
            </a:fld>
            <a:endParaRPr lang="en-AU"/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Βασικά μπλοκ (</a:t>
            </a:r>
            <a:r>
              <a:rPr lang="en-US" dirty="0"/>
              <a:t>Basic Blocks)</a:t>
            </a:r>
            <a:endParaRPr lang="en-AU" dirty="0"/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23034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Ένα βασικό μπλοκ (</a:t>
            </a:r>
            <a:r>
              <a:rPr lang="en-US" dirty="0">
                <a:solidFill>
                  <a:schemeClr val="tx2"/>
                </a:solidFill>
              </a:rPr>
              <a:t>Basic Block) </a:t>
            </a:r>
            <a:r>
              <a:rPr lang="el-GR" dirty="0">
                <a:solidFill>
                  <a:schemeClr val="tx2"/>
                </a:solidFill>
              </a:rPr>
              <a:t>είναι μια ακολουθία εντολών χωρίς</a:t>
            </a:r>
            <a:endParaRPr lang="en-US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Διακλαδώσεις (εκτός από το τέλος</a:t>
            </a:r>
            <a:r>
              <a:rPr lang="en-US" dirty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Προορισμούς διακλάδωσης </a:t>
            </a:r>
            <a:r>
              <a:rPr lang="en-US" dirty="0"/>
              <a:t>(</a:t>
            </a:r>
            <a:r>
              <a:rPr lang="el-GR" dirty="0"/>
              <a:t>εκτός από την αρχή</a:t>
            </a:r>
            <a:r>
              <a:rPr lang="en-US" dirty="0"/>
              <a:t>)</a:t>
            </a:r>
            <a:endParaRPr lang="en-AU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55650" y="3573463"/>
            <a:ext cx="3311525" cy="2592387"/>
            <a:chOff x="1429" y="2296"/>
            <a:chExt cx="2086" cy="1633"/>
          </a:xfrm>
        </p:grpSpPr>
        <p:sp>
          <p:nvSpPr>
            <p:cNvPr id="46087" name="Rectangle 5"/>
            <p:cNvSpPr>
              <a:spLocks noChangeArrowheads="1"/>
            </p:cNvSpPr>
            <p:nvPr/>
          </p:nvSpPr>
          <p:spPr bwMode="auto">
            <a:xfrm>
              <a:off x="1791" y="2614"/>
              <a:ext cx="1270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6088" name="Rectangle 6"/>
            <p:cNvSpPr>
              <a:spLocks noChangeArrowheads="1"/>
            </p:cNvSpPr>
            <p:nvPr/>
          </p:nvSpPr>
          <p:spPr bwMode="auto">
            <a:xfrm>
              <a:off x="1791" y="2750"/>
              <a:ext cx="1270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6089" name="Rectangle 7"/>
            <p:cNvSpPr>
              <a:spLocks noChangeArrowheads="1"/>
            </p:cNvSpPr>
            <p:nvPr/>
          </p:nvSpPr>
          <p:spPr bwMode="auto">
            <a:xfrm>
              <a:off x="1791" y="2886"/>
              <a:ext cx="1270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6090" name="Rectangle 8"/>
            <p:cNvSpPr>
              <a:spLocks noChangeArrowheads="1"/>
            </p:cNvSpPr>
            <p:nvPr/>
          </p:nvSpPr>
          <p:spPr bwMode="auto">
            <a:xfrm>
              <a:off x="1791" y="3022"/>
              <a:ext cx="1270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6091" name="Rectangle 9"/>
            <p:cNvSpPr>
              <a:spLocks noChangeArrowheads="1"/>
            </p:cNvSpPr>
            <p:nvPr/>
          </p:nvSpPr>
          <p:spPr bwMode="auto">
            <a:xfrm>
              <a:off x="1791" y="3158"/>
              <a:ext cx="1270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6092" name="Rectangle 10"/>
            <p:cNvSpPr>
              <a:spLocks noChangeArrowheads="1"/>
            </p:cNvSpPr>
            <p:nvPr/>
          </p:nvSpPr>
          <p:spPr bwMode="auto">
            <a:xfrm>
              <a:off x="1791" y="3294"/>
              <a:ext cx="1270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6093" name="Rectangle 11"/>
            <p:cNvSpPr>
              <a:spLocks noChangeArrowheads="1"/>
            </p:cNvSpPr>
            <p:nvPr/>
          </p:nvSpPr>
          <p:spPr bwMode="auto">
            <a:xfrm>
              <a:off x="1791" y="3430"/>
              <a:ext cx="1270" cy="13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6094" name="Line 12"/>
            <p:cNvSpPr>
              <a:spLocks noChangeShapeType="1"/>
            </p:cNvSpPr>
            <p:nvPr/>
          </p:nvSpPr>
          <p:spPr bwMode="auto">
            <a:xfrm>
              <a:off x="2426" y="2296"/>
              <a:ext cx="0" cy="31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6095" name="Line 13"/>
            <p:cNvSpPr>
              <a:spLocks noChangeShapeType="1"/>
            </p:cNvSpPr>
            <p:nvPr/>
          </p:nvSpPr>
          <p:spPr bwMode="auto">
            <a:xfrm>
              <a:off x="2426" y="2614"/>
              <a:ext cx="0" cy="90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6096" name="Line 14"/>
            <p:cNvSpPr>
              <a:spLocks noChangeShapeType="1"/>
            </p:cNvSpPr>
            <p:nvPr/>
          </p:nvSpPr>
          <p:spPr bwMode="auto">
            <a:xfrm>
              <a:off x="2426" y="3521"/>
              <a:ext cx="0" cy="4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6097" name="Line 15"/>
            <p:cNvSpPr>
              <a:spLocks noChangeShapeType="1"/>
            </p:cNvSpPr>
            <p:nvPr/>
          </p:nvSpPr>
          <p:spPr bwMode="auto">
            <a:xfrm>
              <a:off x="2426" y="3521"/>
              <a:ext cx="10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6098" name="Line 16"/>
            <p:cNvSpPr>
              <a:spLocks noChangeShapeType="1"/>
            </p:cNvSpPr>
            <p:nvPr/>
          </p:nvSpPr>
          <p:spPr bwMode="auto">
            <a:xfrm>
              <a:off x="1429" y="2659"/>
              <a:ext cx="36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46099" name="Rectangle 17"/>
            <p:cNvSpPr>
              <a:spLocks noChangeArrowheads="1"/>
            </p:cNvSpPr>
            <p:nvPr/>
          </p:nvSpPr>
          <p:spPr bwMode="auto">
            <a:xfrm>
              <a:off x="1791" y="2478"/>
              <a:ext cx="1270" cy="1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6100" name="Rectangle 18"/>
            <p:cNvSpPr>
              <a:spLocks noChangeArrowheads="1"/>
            </p:cNvSpPr>
            <p:nvPr/>
          </p:nvSpPr>
          <p:spPr bwMode="auto">
            <a:xfrm>
              <a:off x="1791" y="2341"/>
              <a:ext cx="1270" cy="1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6101" name="Rectangle 19"/>
            <p:cNvSpPr>
              <a:spLocks noChangeArrowheads="1"/>
            </p:cNvSpPr>
            <p:nvPr/>
          </p:nvSpPr>
          <p:spPr bwMode="auto">
            <a:xfrm>
              <a:off x="1791" y="3566"/>
              <a:ext cx="1270" cy="1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6102" name="Rectangle 20"/>
            <p:cNvSpPr>
              <a:spLocks noChangeArrowheads="1"/>
            </p:cNvSpPr>
            <p:nvPr/>
          </p:nvSpPr>
          <p:spPr bwMode="auto">
            <a:xfrm>
              <a:off x="1791" y="3702"/>
              <a:ext cx="1270" cy="1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46086" name="Rectangle 21"/>
          <p:cNvSpPr>
            <a:spLocks noChangeArrowheads="1"/>
          </p:cNvSpPr>
          <p:nvPr/>
        </p:nvSpPr>
        <p:spPr bwMode="auto">
          <a:xfrm>
            <a:off x="4211638" y="3284538"/>
            <a:ext cx="4670425" cy="288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l-GR" sz="2400" dirty="0"/>
              <a:t>Ένας μεταγλωττιστής προσδιορίζει βασικά μπλοκ για βελτιστοποίηση</a:t>
            </a:r>
            <a:endParaRPr lang="en-US" sz="2400" dirty="0"/>
          </a:p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l-GR" sz="2400" dirty="0"/>
              <a:t>Ένας προχωρημένος επεξεργαστής μπορεί να επιταχύνει την εκτέλεση των βασικών μπλοκ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 build="p"/>
      <p:bldP spid="4608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 dirty="0" err="1"/>
              <a:t>Κεφάλ</a:t>
            </a:r>
            <a:r>
              <a:rPr lang="en-AU" dirty="0"/>
              <a:t>αιο 2 — Εντολές: η γλώσσα του υπολογιστή — </a:t>
            </a:r>
            <a:fld id="{DBE5B4AE-A5B7-437E-950D-A0AAB0D2FB6B}" type="slidenum">
              <a:rPr lang="en-AU"/>
              <a:pPr>
                <a:defRPr/>
              </a:pPr>
              <a:t>38</a:t>
            </a:fld>
            <a:endParaRPr lang="en-AU" dirty="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06375"/>
            <a:ext cx="8259762" cy="701675"/>
          </a:xfrm>
        </p:spPr>
        <p:txBody>
          <a:bodyPr/>
          <a:lstStyle/>
          <a:p>
            <a:pPr eaLnBrk="1" hangingPunct="1"/>
            <a:r>
              <a:rPr lang="el-GR" sz="4000"/>
              <a:t>Και άλλες λειτουργίες συνθήκης</a:t>
            </a:r>
            <a:endParaRPr lang="en-AU" sz="4000"/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Το αποτέλεσμα παίρνει τη τιμή 1 αν μια συνθήκη είναι αληθής</a:t>
            </a:r>
            <a:endParaRPr lang="en-US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Διαφορετικά, παίρνει τη τιμή </a:t>
            </a:r>
            <a:r>
              <a:rPr lang="en-US" dirty="0"/>
              <a:t>0</a:t>
            </a:r>
          </a:p>
          <a:p>
            <a:pPr eaLnBrk="1" hangingPunct="1">
              <a:lnSpc>
                <a:spcPct val="90000"/>
              </a:lnSpc>
            </a:pPr>
            <a:endParaRPr lang="el-GR" sz="1200" dirty="0">
              <a:latin typeface="Lucida Console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b="1" dirty="0" err="1">
                <a:solidFill>
                  <a:schemeClr val="tx2"/>
                </a:solidFill>
                <a:latin typeface="Lucida Console" pitchFamily="49" charset="0"/>
              </a:rPr>
              <a:t>slt</a:t>
            </a:r>
            <a:r>
              <a:rPr lang="en-US" b="1" dirty="0">
                <a:solidFill>
                  <a:schemeClr val="tx2"/>
                </a:solidFill>
                <a:latin typeface="Lucida Console" pitchFamily="49" charset="0"/>
              </a:rPr>
              <a:t> rd, </a:t>
            </a:r>
            <a:r>
              <a:rPr lang="en-US" b="1" dirty="0" err="1">
                <a:solidFill>
                  <a:schemeClr val="tx2"/>
                </a:solidFill>
                <a:latin typeface="Lucida Console" pitchFamily="49" charset="0"/>
              </a:rPr>
              <a:t>rs</a:t>
            </a:r>
            <a:r>
              <a:rPr lang="en-US" b="1" dirty="0">
                <a:solidFill>
                  <a:schemeClr val="tx2"/>
                </a:solidFill>
                <a:latin typeface="Lucida Console" pitchFamily="49" charset="0"/>
              </a:rPr>
              <a:t>, </a:t>
            </a:r>
            <a:r>
              <a:rPr lang="en-US" b="1" dirty="0" err="1">
                <a:solidFill>
                  <a:schemeClr val="tx2"/>
                </a:solidFill>
                <a:latin typeface="Lucida Console" pitchFamily="49" charset="0"/>
              </a:rPr>
              <a:t>rt</a:t>
            </a:r>
            <a:r>
              <a:rPr lang="en-US" b="1" dirty="0">
                <a:solidFill>
                  <a:schemeClr val="tx2"/>
                </a:solidFill>
                <a:latin typeface="Lucida Console" pitchFamily="49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Lucida Console" pitchFamily="49" charset="0"/>
              </a:rPr>
              <a:t>(Set less than)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αν</a:t>
            </a:r>
            <a:r>
              <a:rPr lang="en-US" dirty="0"/>
              <a:t> (</a:t>
            </a:r>
            <a:r>
              <a:rPr lang="en-US" dirty="0" err="1"/>
              <a:t>rs</a:t>
            </a:r>
            <a:r>
              <a:rPr lang="en-US" dirty="0"/>
              <a:t> &lt; </a:t>
            </a:r>
            <a:r>
              <a:rPr lang="en-US" dirty="0" err="1"/>
              <a:t>rt</a:t>
            </a:r>
            <a:r>
              <a:rPr lang="en-US" dirty="0"/>
              <a:t>) </a:t>
            </a:r>
            <a:r>
              <a:rPr lang="el-GR" dirty="0"/>
              <a:t>τότε </a:t>
            </a:r>
            <a:r>
              <a:rPr lang="en-US" dirty="0" err="1"/>
              <a:t>rd</a:t>
            </a:r>
            <a:r>
              <a:rPr lang="en-US" dirty="0"/>
              <a:t> = 1</a:t>
            </a:r>
            <a:r>
              <a:rPr lang="el-GR" dirty="0">
                <a:cs typeface="Arial" charset="0"/>
              </a:rPr>
              <a:t>,</a:t>
            </a:r>
            <a:r>
              <a:rPr lang="en-US" dirty="0"/>
              <a:t> </a:t>
            </a:r>
            <a:r>
              <a:rPr lang="el-GR" dirty="0"/>
              <a:t>αλλιώς </a:t>
            </a:r>
            <a:r>
              <a:rPr lang="en-US" dirty="0" err="1"/>
              <a:t>rd</a:t>
            </a:r>
            <a:r>
              <a:rPr lang="en-US" dirty="0"/>
              <a:t> = 0</a:t>
            </a:r>
          </a:p>
          <a:p>
            <a:pPr eaLnBrk="1" hangingPunct="1">
              <a:lnSpc>
                <a:spcPct val="90000"/>
              </a:lnSpc>
            </a:pPr>
            <a:endParaRPr lang="el-GR" sz="1200" dirty="0">
              <a:latin typeface="Lucida Console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b="1" dirty="0" err="1">
                <a:solidFill>
                  <a:schemeClr val="tx2"/>
                </a:solidFill>
                <a:latin typeface="Lucida Console" pitchFamily="49" charset="0"/>
              </a:rPr>
              <a:t>slti</a:t>
            </a:r>
            <a:r>
              <a:rPr lang="en-US" b="1" dirty="0">
                <a:solidFill>
                  <a:schemeClr val="tx2"/>
                </a:solidFill>
                <a:latin typeface="Lucida Console" pitchFamily="49" charset="0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Lucida Console" pitchFamily="49" charset="0"/>
              </a:rPr>
              <a:t>rt</a:t>
            </a:r>
            <a:r>
              <a:rPr lang="en-US" b="1" dirty="0">
                <a:solidFill>
                  <a:schemeClr val="tx2"/>
                </a:solidFill>
                <a:latin typeface="Lucida Console" pitchFamily="49" charset="0"/>
              </a:rPr>
              <a:t>, </a:t>
            </a:r>
            <a:r>
              <a:rPr lang="en-US" b="1" dirty="0" err="1">
                <a:solidFill>
                  <a:schemeClr val="tx2"/>
                </a:solidFill>
                <a:latin typeface="Lucida Console" pitchFamily="49" charset="0"/>
              </a:rPr>
              <a:t>rs</a:t>
            </a:r>
            <a:r>
              <a:rPr lang="en-US" b="1" dirty="0">
                <a:solidFill>
                  <a:schemeClr val="tx2"/>
                </a:solidFill>
                <a:latin typeface="Lucida Console" pitchFamily="49" charset="0"/>
              </a:rPr>
              <a:t>, constant</a:t>
            </a:r>
            <a:r>
              <a:rPr lang="en-US" dirty="0">
                <a:solidFill>
                  <a:schemeClr val="tx2"/>
                </a:solidFill>
                <a:latin typeface="Lucida Console" pitchFamily="49" charset="0"/>
              </a:rPr>
              <a:t> (Set less than immediate)</a:t>
            </a:r>
          </a:p>
          <a:p>
            <a:pPr eaLnBrk="1" hangingPunct="1">
              <a:lnSpc>
                <a:spcPct val="90000"/>
              </a:lnSpc>
            </a:pPr>
            <a:endParaRPr lang="en-US" sz="1200" dirty="0">
              <a:latin typeface="Lucida Console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αν</a:t>
            </a:r>
            <a:r>
              <a:rPr lang="en-US" dirty="0"/>
              <a:t> (</a:t>
            </a:r>
            <a:r>
              <a:rPr lang="en-US" dirty="0" err="1"/>
              <a:t>rs</a:t>
            </a:r>
            <a:r>
              <a:rPr lang="en-US" dirty="0"/>
              <a:t> &lt; constant) </a:t>
            </a:r>
            <a:r>
              <a:rPr lang="el-GR" dirty="0"/>
              <a:t>τότε </a:t>
            </a:r>
            <a:r>
              <a:rPr lang="en-US" dirty="0" err="1"/>
              <a:t>rt</a:t>
            </a:r>
            <a:r>
              <a:rPr lang="en-US" dirty="0"/>
              <a:t> = 1</a:t>
            </a:r>
            <a:r>
              <a:rPr lang="el-GR" dirty="0"/>
              <a:t>, αλλιώς </a:t>
            </a:r>
            <a:r>
              <a:rPr lang="en-US" dirty="0" err="1"/>
              <a:t>rt</a:t>
            </a:r>
            <a:r>
              <a:rPr lang="en-US" dirty="0"/>
              <a:t> = 0</a:t>
            </a:r>
          </a:p>
          <a:p>
            <a:pPr eaLnBrk="1" hangingPunct="1">
              <a:lnSpc>
                <a:spcPct val="90000"/>
              </a:lnSpc>
            </a:pPr>
            <a:endParaRPr lang="en-US" sz="1200" dirty="0"/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Χρήση σε συνδυασμό με τις </a:t>
            </a:r>
            <a:r>
              <a:rPr lang="en-US" dirty="0" err="1">
                <a:solidFill>
                  <a:schemeClr val="tx2"/>
                </a:solidFill>
                <a:latin typeface="Lucida Console" pitchFamily="49" charset="0"/>
              </a:rPr>
              <a:t>beq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Lucida Console" pitchFamily="49" charset="0"/>
              </a:rPr>
              <a:t>bne</a:t>
            </a:r>
            <a:endParaRPr lang="en-US" dirty="0">
              <a:solidFill>
                <a:schemeClr val="tx2"/>
              </a:solidFill>
              <a:latin typeface="Lucida Console" pitchFamily="49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	</a:t>
            </a:r>
            <a:r>
              <a:rPr lang="en-US" sz="2400" dirty="0" err="1">
                <a:latin typeface="Lucida Console" pitchFamily="49" charset="0"/>
              </a:rPr>
              <a:t>slt</a:t>
            </a:r>
            <a:r>
              <a:rPr lang="en-US" sz="2400" dirty="0">
                <a:latin typeface="Lucida Console" pitchFamily="49" charset="0"/>
              </a:rPr>
              <a:t> $t0, $s1, $s2  # if ($s1 &lt; $s2)</a:t>
            </a:r>
            <a:br>
              <a:rPr lang="en-US" sz="2400" dirty="0">
                <a:latin typeface="Lucida Console" pitchFamily="49" charset="0"/>
              </a:rPr>
            </a:br>
            <a:r>
              <a:rPr lang="en-US" sz="2400" dirty="0" err="1">
                <a:latin typeface="Lucida Console" pitchFamily="49" charset="0"/>
              </a:rPr>
              <a:t>bne</a:t>
            </a:r>
            <a:r>
              <a:rPr lang="en-US" sz="2400" dirty="0">
                <a:latin typeface="Lucida Console" pitchFamily="49" charset="0"/>
              </a:rPr>
              <a:t> $t0, $zero, L  #   branch to 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B74D138F-30B2-4067-B02C-AF7829B2F98C}" type="slidenum">
              <a:rPr lang="en-AU"/>
              <a:pPr>
                <a:defRPr/>
              </a:pPr>
              <a:t>39</a:t>
            </a:fld>
            <a:endParaRPr lang="en-AU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06375"/>
            <a:ext cx="8259762" cy="701675"/>
          </a:xfrm>
        </p:spPr>
        <p:txBody>
          <a:bodyPr/>
          <a:lstStyle/>
          <a:p>
            <a:pPr eaLnBrk="1" hangingPunct="1"/>
            <a:r>
              <a:rPr lang="el-GR" sz="4000"/>
              <a:t>Σχεδίαση εντολών διακλάδωσης</a:t>
            </a:r>
            <a:endParaRPr lang="en-AU" sz="4000"/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Γιατί όχι </a:t>
            </a:r>
            <a:r>
              <a:rPr lang="en-US" dirty="0" err="1">
                <a:solidFill>
                  <a:schemeClr val="tx2"/>
                </a:solidFill>
                <a:latin typeface="Lucida Console" pitchFamily="49" charset="0"/>
              </a:rPr>
              <a:t>blt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Lucida Console" pitchFamily="49" charset="0"/>
              </a:rPr>
              <a:t>bge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l-GR" dirty="0">
                <a:solidFill>
                  <a:schemeClr val="tx2"/>
                </a:solidFill>
              </a:rPr>
              <a:t>κλπ.</a:t>
            </a:r>
            <a:r>
              <a:rPr lang="en-US" dirty="0">
                <a:solidFill>
                  <a:schemeClr val="tx2"/>
                </a:solidFill>
              </a:rPr>
              <a:t>;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Τα κυκλώματα για την υλοποίηση των </a:t>
            </a:r>
            <a:r>
              <a:rPr lang="en-US" dirty="0">
                <a:solidFill>
                  <a:schemeClr val="tx2"/>
                </a:solidFill>
              </a:rPr>
              <a:t>&lt;, ≥, … </a:t>
            </a:r>
            <a:r>
              <a:rPr lang="el-GR" dirty="0">
                <a:solidFill>
                  <a:schemeClr val="tx2"/>
                </a:solidFill>
              </a:rPr>
              <a:t> είναι πιο αργά σε σχέση με αυτά που υλοποιούν τις </a:t>
            </a:r>
            <a:r>
              <a:rPr lang="en-US" dirty="0">
                <a:solidFill>
                  <a:schemeClr val="tx2"/>
                </a:solidFill>
              </a:rPr>
              <a:t>=, </a:t>
            </a:r>
            <a:r>
              <a:rPr lang="el-GR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≠</a:t>
            </a:r>
            <a:endParaRPr lang="el-GR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Ο συνδυασμός συνθηκών για μια διακλάδωση περιλαμβάνει περισσότερη δουλειά ανά εντολή, και απαιτεί πιο αργό ρολόι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Επιβαρύνονται όλες οι εντολές</a:t>
            </a:r>
            <a:r>
              <a:rPr lang="en-US" dirty="0"/>
              <a:t>!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Οι </a:t>
            </a:r>
            <a:r>
              <a:rPr lang="en-US" dirty="0" err="1">
                <a:solidFill>
                  <a:schemeClr val="tx2"/>
                </a:solidFill>
                <a:latin typeface="Lucida Console" pitchFamily="49" charset="0"/>
              </a:rPr>
              <a:t>beq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l-GR" dirty="0">
                <a:solidFill>
                  <a:schemeClr val="tx2"/>
                </a:solidFill>
              </a:rPr>
              <a:t>και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Lucida Console" pitchFamily="49" charset="0"/>
              </a:rPr>
              <a:t>bne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l-GR" dirty="0">
                <a:solidFill>
                  <a:schemeClr val="tx2"/>
                </a:solidFill>
              </a:rPr>
              <a:t>είναι η συνήθης περίπτωση</a:t>
            </a:r>
            <a:endParaRPr lang="en-US" dirty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dirty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chemeClr val="tx2"/>
                </a:solidFill>
              </a:rPr>
              <a:t>Καλός σχεδιαστικός συμβιβασμός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CB37CC7A-2199-45E5-AED4-496E559F5B43}" type="slidenum">
              <a:rPr lang="en-AU"/>
              <a:pPr>
                <a:defRPr/>
              </a:pPr>
              <a:t>4</a:t>
            </a:fld>
            <a:endParaRPr lang="en-AU"/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Αριθμητικές λειτουργίες</a:t>
            </a:r>
            <a:endParaRPr lang="en-AU"/>
          </a:p>
        </p:txBody>
      </p:sp>
      <p:sp>
        <p:nvSpPr>
          <p:cNvPr id="1638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7545" y="1125538"/>
            <a:ext cx="8487544" cy="5111750"/>
          </a:xfrm>
        </p:spPr>
        <p:txBody>
          <a:bodyPr/>
          <a:lstStyle/>
          <a:p>
            <a:pPr eaLnBrk="1" hangingPunct="1"/>
            <a:r>
              <a:rPr lang="el-GR" sz="2800" dirty="0">
                <a:solidFill>
                  <a:schemeClr val="tx2"/>
                </a:solidFill>
              </a:rPr>
              <a:t>Πρόσθεση και αφαίρεση, </a:t>
            </a:r>
            <a:r>
              <a:rPr lang="el-GR" sz="2800" dirty="0">
                <a:solidFill>
                  <a:srgbClr val="A50021"/>
                </a:solidFill>
              </a:rPr>
              <a:t>τρεις </a:t>
            </a:r>
            <a:r>
              <a:rPr lang="el-GR" sz="2800" dirty="0" err="1">
                <a:solidFill>
                  <a:srgbClr val="A50021"/>
                </a:solidFill>
              </a:rPr>
              <a:t>τελεστέοι</a:t>
            </a:r>
            <a:r>
              <a:rPr lang="el-GR" sz="2800" dirty="0">
                <a:solidFill>
                  <a:srgbClr val="A50021"/>
                </a:solidFill>
              </a:rPr>
              <a:t> </a:t>
            </a:r>
            <a:r>
              <a:rPr lang="el-GR" sz="2800" dirty="0"/>
              <a:t>(</a:t>
            </a:r>
            <a:r>
              <a:rPr lang="en-US" sz="2800" dirty="0">
                <a:solidFill>
                  <a:srgbClr val="A50021"/>
                </a:solidFill>
              </a:rPr>
              <a:t>3 operands</a:t>
            </a:r>
            <a:r>
              <a:rPr lang="el-GR" sz="2800" dirty="0"/>
              <a:t>)</a:t>
            </a:r>
            <a:endParaRPr lang="en-US" sz="2800" dirty="0"/>
          </a:p>
          <a:p>
            <a:pPr lvl="1" eaLnBrk="1" hangingPunct="1"/>
            <a:r>
              <a:rPr lang="el-GR" sz="2200" dirty="0"/>
              <a:t>Δύο </a:t>
            </a:r>
            <a:r>
              <a:rPr lang="el-GR" sz="2200" dirty="0">
                <a:solidFill>
                  <a:srgbClr val="008000"/>
                </a:solidFill>
              </a:rPr>
              <a:t>προέλευσης</a:t>
            </a:r>
            <a:r>
              <a:rPr lang="en-US" sz="2200" dirty="0"/>
              <a:t> (sources)</a:t>
            </a:r>
            <a:r>
              <a:rPr lang="el-GR" sz="2200" dirty="0"/>
              <a:t> και ένας </a:t>
            </a:r>
            <a:r>
              <a:rPr lang="el-GR" sz="2200" dirty="0">
                <a:solidFill>
                  <a:srgbClr val="FF9900"/>
                </a:solidFill>
              </a:rPr>
              <a:t>προορισμού</a:t>
            </a:r>
            <a:r>
              <a:rPr lang="en-US" sz="2200" dirty="0"/>
              <a:t> (destination)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dirty="0">
                <a:latin typeface="Lucida Console" pitchFamily="49" charset="0"/>
              </a:rPr>
              <a:t>		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add </a:t>
            </a:r>
            <a:r>
              <a:rPr lang="en-US" sz="2800" dirty="0">
                <a:solidFill>
                  <a:srgbClr val="FF9900"/>
                </a:solidFill>
                <a:latin typeface="Lucida Console" pitchFamily="49" charset="0"/>
              </a:rPr>
              <a:t>a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, </a:t>
            </a:r>
            <a:r>
              <a:rPr lang="en-US" sz="2800" dirty="0">
                <a:solidFill>
                  <a:srgbClr val="008000"/>
                </a:solidFill>
                <a:latin typeface="Lucida Console" pitchFamily="49" charset="0"/>
              </a:rPr>
              <a:t>b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, </a:t>
            </a:r>
            <a:r>
              <a:rPr lang="en-US" sz="2800" dirty="0">
                <a:solidFill>
                  <a:srgbClr val="008000"/>
                </a:solidFill>
                <a:latin typeface="Lucida Console" pitchFamily="49" charset="0"/>
              </a:rPr>
              <a:t>c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# </a:t>
            </a:r>
            <a:r>
              <a:rPr lang="en-US" sz="2800" dirty="0">
                <a:solidFill>
                  <a:srgbClr val="FF9900"/>
                </a:solidFill>
                <a:latin typeface="Lucida Console" pitchFamily="49" charset="0"/>
              </a:rPr>
              <a:t>a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  <a:sym typeface="Wingdings" pitchFamily="2" charset="2"/>
              </a:rPr>
              <a:t>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800" dirty="0">
                <a:solidFill>
                  <a:srgbClr val="008000"/>
                </a:solidFill>
                <a:latin typeface="Lucida Console" pitchFamily="49" charset="0"/>
              </a:rPr>
              <a:t>b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+ </a:t>
            </a:r>
            <a:r>
              <a:rPr lang="en-US" sz="2800" dirty="0">
                <a:solidFill>
                  <a:srgbClr val="008000"/>
                </a:solidFill>
                <a:latin typeface="Lucida Console" pitchFamily="49" charset="0"/>
              </a:rPr>
              <a:t>c</a:t>
            </a:r>
          </a:p>
          <a:p>
            <a:pPr eaLnBrk="1" hangingPunct="1"/>
            <a:endParaRPr lang="en-US" sz="900" dirty="0"/>
          </a:p>
          <a:p>
            <a:pPr eaLnBrk="1" hangingPunct="1"/>
            <a:endParaRPr lang="el-GR" sz="2000" dirty="0"/>
          </a:p>
          <a:p>
            <a:pPr eaLnBrk="1" hangingPunct="1"/>
            <a:r>
              <a:rPr lang="el-GR" sz="2800" b="1" dirty="0">
                <a:solidFill>
                  <a:schemeClr val="tx2"/>
                </a:solidFill>
              </a:rPr>
              <a:t>Όλες οι εντολές για αριθμητικές λειτουργίες έχουν την παραπάνω μορφή</a:t>
            </a:r>
          </a:p>
          <a:p>
            <a:pPr eaLnBrk="1" hangingPunct="1"/>
            <a:endParaRPr lang="el-GR" sz="2000" dirty="0"/>
          </a:p>
          <a:p>
            <a:pPr eaLnBrk="1" hangingPunct="1"/>
            <a:r>
              <a:rPr lang="el-GR" sz="2800" b="1" dirty="0">
                <a:solidFill>
                  <a:srgbClr val="A50021"/>
                </a:solidFill>
              </a:rPr>
              <a:t>Σχεδιαστική αρχή </a:t>
            </a:r>
            <a:r>
              <a:rPr lang="en-US" sz="2800" b="1" dirty="0">
                <a:solidFill>
                  <a:srgbClr val="A50021"/>
                </a:solidFill>
              </a:rPr>
              <a:t>1: </a:t>
            </a:r>
            <a:r>
              <a:rPr lang="el-GR" sz="2800" dirty="0">
                <a:solidFill>
                  <a:schemeClr val="tx2"/>
                </a:solidFill>
              </a:rPr>
              <a:t>η απλότητα ευνοεί την κανονικότητα (</a:t>
            </a:r>
            <a:r>
              <a:rPr lang="en-US" sz="2800" dirty="0">
                <a:solidFill>
                  <a:schemeClr val="tx2"/>
                </a:solidFill>
              </a:rPr>
              <a:t>regularity)</a:t>
            </a:r>
          </a:p>
          <a:p>
            <a:pPr eaLnBrk="1" hangingPunct="1"/>
            <a:endParaRPr lang="en-US" sz="9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02257CB7-FC50-4FF8-B725-7093FA0C05B0}" type="slidenum">
              <a:rPr lang="en-AU"/>
              <a:pPr>
                <a:defRPr/>
              </a:pPr>
              <a:t>40</a:t>
            </a:fld>
            <a:endParaRPr lang="en-AU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06375"/>
            <a:ext cx="8259762" cy="701675"/>
          </a:xfrm>
        </p:spPr>
        <p:txBody>
          <a:bodyPr/>
          <a:lstStyle/>
          <a:p>
            <a:pPr eaLnBrk="1" hangingPunct="1"/>
            <a:r>
              <a:rPr lang="el-GR" sz="4000"/>
              <a:t>Προσημασμένες και απρόσημες</a:t>
            </a:r>
            <a:endParaRPr lang="en-AU" sz="4000"/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dirty="0">
                <a:solidFill>
                  <a:schemeClr val="tx2"/>
                </a:solidFill>
              </a:rPr>
              <a:t>Προσημασμένη σύγκριση</a:t>
            </a:r>
            <a:r>
              <a:rPr lang="en-AU" dirty="0"/>
              <a:t>: </a:t>
            </a:r>
            <a:r>
              <a:rPr lang="en-AU" dirty="0" err="1">
                <a:solidFill>
                  <a:srgbClr val="990000"/>
                </a:solidFill>
                <a:latin typeface="Lucida Console" pitchFamily="49" charset="0"/>
              </a:rPr>
              <a:t>slt</a:t>
            </a:r>
            <a:r>
              <a:rPr lang="en-AU" dirty="0">
                <a:solidFill>
                  <a:srgbClr val="990000"/>
                </a:solidFill>
              </a:rPr>
              <a:t>, </a:t>
            </a:r>
            <a:r>
              <a:rPr lang="en-AU" dirty="0" err="1">
                <a:solidFill>
                  <a:srgbClr val="990000"/>
                </a:solidFill>
                <a:latin typeface="Lucida Console" pitchFamily="49" charset="0"/>
              </a:rPr>
              <a:t>slti</a:t>
            </a:r>
            <a:endParaRPr lang="en-AU" dirty="0">
              <a:solidFill>
                <a:srgbClr val="990000"/>
              </a:solidFill>
              <a:latin typeface="Lucida Console" pitchFamily="49" charset="0"/>
            </a:endParaRPr>
          </a:p>
          <a:p>
            <a:pPr eaLnBrk="1" hangingPunct="1"/>
            <a:endParaRPr lang="en-US" dirty="0"/>
          </a:p>
          <a:p>
            <a:pPr eaLnBrk="1" hangingPunct="1"/>
            <a:r>
              <a:rPr lang="el-GR" dirty="0">
                <a:solidFill>
                  <a:schemeClr val="tx2"/>
                </a:solidFill>
              </a:rPr>
              <a:t>Μη προσημασμένη σύγκριση</a:t>
            </a:r>
            <a:r>
              <a:rPr lang="en-AU" dirty="0">
                <a:solidFill>
                  <a:schemeClr val="tx2"/>
                </a:solidFill>
              </a:rPr>
              <a:t>: </a:t>
            </a:r>
            <a:r>
              <a:rPr lang="en-AU" dirty="0" err="1">
                <a:solidFill>
                  <a:srgbClr val="990000"/>
                </a:solidFill>
                <a:latin typeface="Lucida Console" pitchFamily="49" charset="0"/>
              </a:rPr>
              <a:t>sltu</a:t>
            </a:r>
            <a:r>
              <a:rPr lang="en-AU" dirty="0">
                <a:solidFill>
                  <a:srgbClr val="990000"/>
                </a:solidFill>
              </a:rPr>
              <a:t>, </a:t>
            </a:r>
            <a:r>
              <a:rPr lang="en-AU" dirty="0" err="1">
                <a:solidFill>
                  <a:srgbClr val="990000"/>
                </a:solidFill>
                <a:latin typeface="Lucida Console" pitchFamily="49" charset="0"/>
              </a:rPr>
              <a:t>sltui</a:t>
            </a:r>
            <a:r>
              <a:rPr lang="en-AU" dirty="0">
                <a:solidFill>
                  <a:srgbClr val="990000"/>
                </a:solidFill>
                <a:latin typeface="Lucida Console" pitchFamily="49" charset="0"/>
              </a:rPr>
              <a:t> </a:t>
            </a:r>
            <a:r>
              <a:rPr lang="en-AU" dirty="0">
                <a:latin typeface="Lucida Console" pitchFamily="49" charset="0"/>
              </a:rPr>
              <a:t>(</a:t>
            </a:r>
            <a:r>
              <a:rPr lang="en-AU" dirty="0">
                <a:solidFill>
                  <a:srgbClr val="990000"/>
                </a:solidFill>
                <a:latin typeface="Lucida Console" pitchFamily="49" charset="0"/>
              </a:rPr>
              <a:t>Set less than unsigned</a:t>
            </a:r>
            <a:r>
              <a:rPr lang="en-AU" dirty="0">
                <a:latin typeface="Lucida Console" pitchFamily="49" charset="0"/>
              </a:rPr>
              <a:t>)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l-GR" dirty="0">
                <a:solidFill>
                  <a:schemeClr val="tx2"/>
                </a:solidFill>
              </a:rPr>
              <a:t>Παράδειγμα</a:t>
            </a:r>
            <a:endParaRPr lang="en-AU" dirty="0">
              <a:solidFill>
                <a:schemeClr val="tx2"/>
              </a:solidFill>
            </a:endParaRPr>
          </a:p>
          <a:p>
            <a:pPr lvl="1" eaLnBrk="1" hangingPunct="1"/>
            <a:r>
              <a:rPr lang="en-AU" dirty="0"/>
              <a:t>$s0 = </a:t>
            </a:r>
            <a:r>
              <a:rPr lang="en-AU" sz="2400" dirty="0"/>
              <a:t>1111 1111 1111 1111 1111 1111 1111 1111</a:t>
            </a:r>
          </a:p>
          <a:p>
            <a:pPr lvl="1" eaLnBrk="1" hangingPunct="1"/>
            <a:r>
              <a:rPr lang="en-AU" dirty="0"/>
              <a:t>$s1 = </a:t>
            </a:r>
            <a:r>
              <a:rPr lang="en-AU" sz="2400" dirty="0"/>
              <a:t>0000 0000 0000 0000 0000 0000 0000 0001</a:t>
            </a:r>
          </a:p>
          <a:p>
            <a:pPr lvl="1" eaLnBrk="1" hangingPunct="1"/>
            <a:r>
              <a:rPr lang="en-AU" dirty="0" err="1">
                <a:latin typeface="Lucida Console" pitchFamily="49" charset="0"/>
              </a:rPr>
              <a:t>slt</a:t>
            </a:r>
            <a:r>
              <a:rPr lang="en-AU" dirty="0">
                <a:latin typeface="Lucida Console" pitchFamily="49" charset="0"/>
              </a:rPr>
              <a:t>  $t0, $s0, $s1  # </a:t>
            </a:r>
            <a:r>
              <a:rPr lang="el-GR" dirty="0">
                <a:latin typeface="Lucida Console" pitchFamily="49" charset="0"/>
              </a:rPr>
              <a:t>προσημασμένη</a:t>
            </a:r>
            <a:endParaRPr lang="en-AU" dirty="0">
              <a:latin typeface="Lucida Console" pitchFamily="49" charset="0"/>
            </a:endParaRPr>
          </a:p>
          <a:p>
            <a:pPr lvl="2" eaLnBrk="1" hangingPunct="1"/>
            <a:r>
              <a:rPr lang="en-AU" dirty="0">
                <a:cs typeface="Arial" charset="0"/>
              </a:rPr>
              <a:t>–1 &lt; +1 </a:t>
            </a:r>
            <a:r>
              <a:rPr lang="en-AU" dirty="0">
                <a:cs typeface="Arial" charset="0"/>
                <a:sym typeface="Symbol" pitchFamily="18" charset="2"/>
              </a:rPr>
              <a:t> $t0 = 1</a:t>
            </a:r>
          </a:p>
          <a:p>
            <a:pPr lvl="1" eaLnBrk="1" hangingPunct="1"/>
            <a:r>
              <a:rPr lang="en-AU" dirty="0" err="1">
                <a:latin typeface="Lucida Console" pitchFamily="49" charset="0"/>
                <a:cs typeface="Arial" charset="0"/>
                <a:sym typeface="Symbol" pitchFamily="18" charset="2"/>
              </a:rPr>
              <a:t>sltu</a:t>
            </a:r>
            <a:r>
              <a:rPr lang="en-AU" dirty="0">
                <a:latin typeface="Lucida Console" pitchFamily="49" charset="0"/>
                <a:cs typeface="Arial" charset="0"/>
                <a:sym typeface="Symbol" pitchFamily="18" charset="2"/>
              </a:rPr>
              <a:t> $t0, $s0, $s1  # </a:t>
            </a:r>
            <a:r>
              <a:rPr lang="el-GR" dirty="0" err="1">
                <a:latin typeface="Lucida Console" pitchFamily="49" charset="0"/>
                <a:cs typeface="Arial" charset="0"/>
                <a:sym typeface="Symbol" pitchFamily="18" charset="2"/>
              </a:rPr>
              <a:t>απρόσημη</a:t>
            </a:r>
            <a:endParaRPr lang="en-AU" dirty="0">
              <a:latin typeface="Lucida Console" pitchFamily="49" charset="0"/>
              <a:cs typeface="Arial" charset="0"/>
              <a:sym typeface="Symbol" pitchFamily="18" charset="2"/>
            </a:endParaRPr>
          </a:p>
          <a:p>
            <a:pPr lvl="2" eaLnBrk="1" hangingPunct="1"/>
            <a:r>
              <a:rPr lang="en-US" dirty="0"/>
              <a:t>+4,294,967,295 &gt; +1 </a:t>
            </a:r>
            <a:r>
              <a:rPr lang="en-AU" dirty="0">
                <a:cs typeface="Arial" charset="0"/>
                <a:sym typeface="Symbol" pitchFamily="18" charset="2"/>
              </a:rPr>
              <a:t> $t0 = 0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BD60CC44-7E59-4F57-A3FE-24F1E8629773}" type="slidenum">
              <a:rPr lang="en-AU"/>
              <a:pPr>
                <a:defRPr/>
              </a:pPr>
              <a:t>41</a:t>
            </a:fld>
            <a:endParaRPr lang="en-AU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Κλήση διαδικασίας</a:t>
            </a:r>
            <a:endParaRPr lang="en-AU"/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/>
            <a:r>
              <a:rPr lang="el-GR" dirty="0">
                <a:solidFill>
                  <a:schemeClr val="tx2"/>
                </a:solidFill>
              </a:rPr>
              <a:t>Απαιτούμενα βήματα</a:t>
            </a:r>
            <a:endParaRPr lang="en-US" dirty="0">
              <a:solidFill>
                <a:schemeClr val="tx2"/>
              </a:solidFill>
            </a:endParaRPr>
          </a:p>
          <a:p>
            <a:pPr marL="990600" lvl="1" indent="-533400" eaLnBrk="1" hangingPunct="1">
              <a:buSzTx/>
              <a:buFont typeface="Wingdings" pitchFamily="2" charset="2"/>
              <a:buAutoNum type="arabicPeriod"/>
            </a:pPr>
            <a:r>
              <a:rPr lang="el-GR" dirty="0"/>
              <a:t>Τοποθέτηση παραμέτρων σε </a:t>
            </a:r>
            <a:r>
              <a:rPr lang="el-GR" dirty="0" err="1"/>
              <a:t>καταχωρητές</a:t>
            </a:r>
            <a:endParaRPr lang="el-GR" dirty="0"/>
          </a:p>
          <a:p>
            <a:pPr marL="990600" lvl="1" indent="-533400" eaLnBrk="1" hangingPunct="1">
              <a:buSzTx/>
              <a:buFont typeface="Wingdings" pitchFamily="2" charset="2"/>
              <a:buAutoNum type="arabicPeriod"/>
            </a:pPr>
            <a:r>
              <a:rPr lang="el-GR" dirty="0"/>
              <a:t>Μεταφορά ελέγχου στη διαδικασία</a:t>
            </a:r>
          </a:p>
          <a:p>
            <a:pPr marL="990600" lvl="1" indent="-533400" eaLnBrk="1" hangingPunct="1">
              <a:buSzTx/>
              <a:buFont typeface="Wingdings" pitchFamily="2" charset="2"/>
              <a:buAutoNum type="arabicPeriod"/>
            </a:pPr>
            <a:r>
              <a:rPr lang="el-GR" dirty="0"/>
              <a:t>Απόκτηση χώρου αποθήκευσης για τη διαδικασία</a:t>
            </a:r>
          </a:p>
          <a:p>
            <a:pPr marL="990600" lvl="1" indent="-533400" eaLnBrk="1" hangingPunct="1">
              <a:buSzTx/>
              <a:buFont typeface="Wingdings" pitchFamily="2" charset="2"/>
              <a:buAutoNum type="arabicPeriod"/>
            </a:pPr>
            <a:r>
              <a:rPr lang="el-GR" dirty="0"/>
              <a:t>Εκτέλεση λειτουργιών της διαδικασίας</a:t>
            </a:r>
            <a:endParaRPr lang="en-US" dirty="0"/>
          </a:p>
          <a:p>
            <a:pPr marL="990600" lvl="1" indent="-533400" eaLnBrk="1" hangingPunct="1">
              <a:buSzTx/>
              <a:buFont typeface="Wingdings" pitchFamily="2" charset="2"/>
              <a:buAutoNum type="arabicPeriod"/>
            </a:pPr>
            <a:r>
              <a:rPr lang="el-GR" dirty="0"/>
              <a:t>Τοποθέτηση αποτελέσματος σε </a:t>
            </a:r>
            <a:r>
              <a:rPr lang="el-GR" dirty="0" err="1"/>
              <a:t>καταχωρητή</a:t>
            </a:r>
            <a:r>
              <a:rPr lang="el-GR" dirty="0"/>
              <a:t> για τον </a:t>
            </a:r>
            <a:r>
              <a:rPr lang="el-GR" dirty="0" err="1"/>
              <a:t>καλούντα</a:t>
            </a:r>
            <a:endParaRPr lang="en-US" dirty="0"/>
          </a:p>
          <a:p>
            <a:pPr marL="990600" lvl="1" indent="-533400" eaLnBrk="1" hangingPunct="1">
              <a:buSzTx/>
              <a:buFont typeface="Wingdings" pitchFamily="2" charset="2"/>
              <a:buAutoNum type="arabicPeriod"/>
            </a:pPr>
            <a:r>
              <a:rPr lang="el-GR" dirty="0"/>
              <a:t>Επιστροφή στη θέση της κλήσης</a:t>
            </a:r>
            <a:endParaRPr lang="en-US" dirty="0"/>
          </a:p>
        </p:txBody>
      </p:sp>
      <p:sp>
        <p:nvSpPr>
          <p:cNvPr id="50181" name="Text Box 4"/>
          <p:cNvSpPr txBox="1">
            <a:spLocks noChangeArrowheads="1"/>
          </p:cNvSpPr>
          <p:nvPr/>
        </p:nvSpPr>
        <p:spPr bwMode="auto">
          <a:xfrm rot="5400000">
            <a:off x="6040437" y="2736851"/>
            <a:ext cx="5840413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§2.8 </a:t>
            </a:r>
            <a:r>
              <a:rPr lang="el-GR">
                <a:solidFill>
                  <a:schemeClr val="folHlink"/>
                </a:solidFill>
              </a:rPr>
              <a:t>Υποστήριξη διαδικασιών στο υλικό του υπολογιστή</a:t>
            </a:r>
            <a:endParaRPr lang="en-US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9EC5FBEC-9CC6-406F-84C7-9AF62DB11E61}" type="slidenum">
              <a:rPr lang="en-AU"/>
              <a:pPr>
                <a:defRPr/>
              </a:pPr>
              <a:t>42</a:t>
            </a:fld>
            <a:endParaRPr lang="en-AU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Χρήση καταχωρητών</a:t>
            </a:r>
            <a:endParaRPr lang="en-AU"/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rgbClr val="C00000"/>
                </a:solidFill>
              </a:rPr>
              <a:t>$a0 – $a3</a:t>
            </a:r>
            <a:r>
              <a:rPr lang="en-US" sz="2400" dirty="0"/>
              <a:t>: </a:t>
            </a:r>
            <a:r>
              <a:rPr lang="el-GR" sz="2400" dirty="0"/>
              <a:t>ορίσματα </a:t>
            </a:r>
            <a:r>
              <a:rPr lang="en-US" sz="2400" dirty="0"/>
              <a:t>(</a:t>
            </a:r>
            <a:r>
              <a:rPr lang="el-GR" sz="2400" dirty="0"/>
              <a:t>καταχωρητές</a:t>
            </a:r>
            <a:r>
              <a:rPr lang="en-US" sz="2400" dirty="0"/>
              <a:t> 4 – 7)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rgbClr val="C00000"/>
                </a:solidFill>
              </a:rPr>
              <a:t>$v0, $v1</a:t>
            </a:r>
            <a:r>
              <a:rPr lang="en-US" sz="2400" dirty="0"/>
              <a:t>: </a:t>
            </a:r>
            <a:r>
              <a:rPr lang="el-GR" sz="2400" dirty="0"/>
              <a:t>τιμές αποτελέσματος </a:t>
            </a:r>
            <a:r>
              <a:rPr lang="en-US" sz="2400" dirty="0"/>
              <a:t>(</a:t>
            </a:r>
            <a:r>
              <a:rPr lang="el-GR" sz="2400" dirty="0"/>
              <a:t>καταχωρητές </a:t>
            </a:r>
            <a:r>
              <a:rPr lang="en-US" sz="2400" dirty="0"/>
              <a:t>2 </a:t>
            </a:r>
            <a:r>
              <a:rPr lang="el-GR" sz="2400" dirty="0"/>
              <a:t>και</a:t>
            </a:r>
            <a:r>
              <a:rPr lang="en-US" sz="2400" dirty="0"/>
              <a:t> 3)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rgbClr val="C00000"/>
                </a:solidFill>
              </a:rPr>
              <a:t>$t0 – $t9</a:t>
            </a:r>
            <a:r>
              <a:rPr lang="en-US" sz="2400" dirty="0"/>
              <a:t>: </a:t>
            </a:r>
            <a:r>
              <a:rPr lang="el-GR" sz="2400" dirty="0"/>
              <a:t>προσωρινοί (</a:t>
            </a:r>
            <a:r>
              <a:rPr lang="en-US" sz="2400" dirty="0"/>
              <a:t>temporary)</a:t>
            </a:r>
          </a:p>
          <a:p>
            <a:pPr lvl="1" eaLnBrk="1" hangingPunct="1">
              <a:lnSpc>
                <a:spcPct val="90000"/>
              </a:lnSpc>
            </a:pPr>
            <a:r>
              <a:rPr lang="el-GR" sz="2200" dirty="0"/>
              <a:t>Μπορούν να γραφούν με νέες τιμές από τον καλούμενο</a:t>
            </a:r>
            <a:endParaRPr lang="en-US" sz="2200" dirty="0"/>
          </a:p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rgbClr val="C00000"/>
                </a:solidFill>
              </a:rPr>
              <a:t>$s0 – $s7</a:t>
            </a:r>
            <a:r>
              <a:rPr lang="en-US" sz="2400" dirty="0"/>
              <a:t>: </a:t>
            </a:r>
            <a:r>
              <a:rPr lang="el-GR" sz="2400" dirty="0"/>
              <a:t>αποθηκευμένοι</a:t>
            </a:r>
            <a:r>
              <a:rPr lang="en-US" sz="2400" dirty="0"/>
              <a:t> (saved)</a:t>
            </a:r>
          </a:p>
          <a:p>
            <a:pPr lvl="1" eaLnBrk="1" hangingPunct="1">
              <a:lnSpc>
                <a:spcPct val="90000"/>
              </a:lnSpc>
            </a:pPr>
            <a:r>
              <a:rPr lang="el-GR" sz="2200" dirty="0"/>
              <a:t>Πρέπει να αποθηκευτούν/επαναφερθούν από τον καλούμενο</a:t>
            </a:r>
            <a:endParaRPr lang="en-US" sz="2200" dirty="0"/>
          </a:p>
          <a:p>
            <a:pPr eaLnBrk="1" hangingPunct="1">
              <a:lnSpc>
                <a:spcPct val="90000"/>
              </a:lnSpc>
            </a:pPr>
            <a:endParaRPr lang="el-GR" sz="2400" dirty="0">
              <a:solidFill>
                <a:srgbClr val="C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rgbClr val="C00000"/>
                </a:solidFill>
              </a:rPr>
              <a:t>$</a:t>
            </a:r>
            <a:r>
              <a:rPr lang="en-US" sz="2400" b="1" dirty="0" err="1">
                <a:solidFill>
                  <a:srgbClr val="C00000"/>
                </a:solidFill>
              </a:rPr>
              <a:t>sp</a:t>
            </a:r>
            <a:r>
              <a:rPr lang="en-US" sz="2400" dirty="0"/>
              <a:t>: </a:t>
            </a:r>
            <a:r>
              <a:rPr lang="el-GR" sz="2400" dirty="0"/>
              <a:t>δείκτης στοίβας (</a:t>
            </a:r>
            <a:r>
              <a:rPr lang="en-US" sz="2400" dirty="0"/>
              <a:t>stack pointer</a:t>
            </a:r>
            <a:r>
              <a:rPr lang="el-GR" sz="2400" dirty="0"/>
              <a:t>)</a:t>
            </a:r>
            <a:r>
              <a:rPr lang="en-US" sz="2400" dirty="0"/>
              <a:t> (</a:t>
            </a:r>
            <a:r>
              <a:rPr lang="el-GR" sz="2400" dirty="0" err="1"/>
              <a:t>καταχ</a:t>
            </a:r>
            <a:r>
              <a:rPr lang="el-GR" sz="2400" dirty="0"/>
              <a:t>.</a:t>
            </a:r>
            <a:r>
              <a:rPr lang="en-US" sz="2400" dirty="0"/>
              <a:t>29)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rgbClr val="C00000"/>
                </a:solidFill>
              </a:rPr>
              <a:t>$ra</a:t>
            </a:r>
            <a:r>
              <a:rPr lang="en-US" sz="2400" dirty="0"/>
              <a:t>: </a:t>
            </a:r>
            <a:r>
              <a:rPr lang="el-GR" sz="2400" dirty="0"/>
              <a:t>διεύθυνση επιστροφής (</a:t>
            </a:r>
            <a:r>
              <a:rPr lang="en-US" sz="2400" dirty="0"/>
              <a:t>return address</a:t>
            </a:r>
            <a:r>
              <a:rPr lang="el-GR" sz="2400" dirty="0"/>
              <a:t>)</a:t>
            </a:r>
            <a:r>
              <a:rPr lang="en-US" sz="2400" dirty="0"/>
              <a:t> (</a:t>
            </a:r>
            <a:r>
              <a:rPr lang="el-GR" sz="2400" dirty="0" err="1"/>
              <a:t>καταχ</a:t>
            </a:r>
            <a:r>
              <a:rPr lang="el-GR" sz="2400" dirty="0"/>
              <a:t>.</a:t>
            </a:r>
            <a:r>
              <a:rPr lang="en-US" sz="2400" dirty="0"/>
              <a:t> 31)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rgbClr val="C00000"/>
                </a:solidFill>
              </a:rPr>
              <a:t>$</a:t>
            </a:r>
            <a:r>
              <a:rPr lang="en-US" sz="2400" b="1" dirty="0" err="1">
                <a:solidFill>
                  <a:srgbClr val="C00000"/>
                </a:solidFill>
              </a:rPr>
              <a:t>gp</a:t>
            </a:r>
            <a:r>
              <a:rPr lang="en-US" sz="2400" dirty="0"/>
              <a:t>: </a:t>
            </a:r>
            <a:r>
              <a:rPr lang="el-GR" sz="2400" dirty="0"/>
              <a:t>καθολικός δείκτης (</a:t>
            </a:r>
            <a:r>
              <a:rPr lang="en-US" sz="2400" dirty="0"/>
              <a:t>global pointer</a:t>
            </a:r>
            <a:r>
              <a:rPr lang="el-GR" sz="2400" dirty="0"/>
              <a:t>) για στατικά δεδομένα</a:t>
            </a:r>
            <a:r>
              <a:rPr lang="en-US" sz="2400" dirty="0"/>
              <a:t> (</a:t>
            </a:r>
            <a:r>
              <a:rPr lang="el-GR" sz="2400" dirty="0" err="1"/>
              <a:t>καταχ</a:t>
            </a:r>
            <a:r>
              <a:rPr lang="el-GR" sz="2400" dirty="0"/>
              <a:t>. </a:t>
            </a:r>
            <a:r>
              <a:rPr lang="en-US" sz="2400" dirty="0"/>
              <a:t>28)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>
                <a:solidFill>
                  <a:srgbClr val="C00000"/>
                </a:solidFill>
              </a:rPr>
              <a:t>$</a:t>
            </a:r>
            <a:r>
              <a:rPr lang="en-US" sz="2400" b="1" dirty="0" err="1">
                <a:solidFill>
                  <a:srgbClr val="C00000"/>
                </a:solidFill>
              </a:rPr>
              <a:t>fp</a:t>
            </a:r>
            <a:r>
              <a:rPr lang="en-US" sz="2400" dirty="0"/>
              <a:t>: </a:t>
            </a:r>
            <a:r>
              <a:rPr lang="el-GR" sz="2400" dirty="0"/>
              <a:t>δείκτης πλαισίου (</a:t>
            </a:r>
            <a:r>
              <a:rPr lang="en-US" sz="2400" dirty="0"/>
              <a:t>frame pointer</a:t>
            </a:r>
            <a:r>
              <a:rPr lang="el-GR" sz="2400" dirty="0"/>
              <a:t>)</a:t>
            </a:r>
            <a:r>
              <a:rPr lang="en-US" sz="2400" dirty="0"/>
              <a:t> (</a:t>
            </a:r>
            <a:r>
              <a:rPr lang="el-GR" sz="2400" dirty="0" err="1"/>
              <a:t>καταχ</a:t>
            </a:r>
            <a:r>
              <a:rPr lang="el-GR" sz="2400" dirty="0"/>
              <a:t>.</a:t>
            </a:r>
            <a:r>
              <a:rPr lang="en-US" sz="2400" dirty="0"/>
              <a:t>30)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ECB13CA1-5014-4CE5-8F9C-B284FC62E767}" type="slidenum">
              <a:rPr lang="en-AU"/>
              <a:pPr>
                <a:defRPr/>
              </a:pPr>
              <a:t>43</a:t>
            </a:fld>
            <a:endParaRPr lang="en-AU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Εντολές κλήσης διαδικασίας</a:t>
            </a:r>
            <a:endParaRPr lang="en-AU"/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sz="2800" dirty="0"/>
              <a:t>Κλήση διαδικασίας</a:t>
            </a:r>
            <a:r>
              <a:rPr lang="en-US" sz="2800" dirty="0"/>
              <a:t>: </a:t>
            </a:r>
            <a:r>
              <a:rPr lang="en-US" sz="2800" dirty="0">
                <a:solidFill>
                  <a:srgbClr val="C00000"/>
                </a:solidFill>
              </a:rPr>
              <a:t>jump and link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>
                <a:latin typeface="Lucida Console" pitchFamily="49" charset="0"/>
              </a:rPr>
              <a:t>	</a:t>
            </a:r>
            <a:r>
              <a:rPr lang="en-US" sz="2400" dirty="0" err="1">
                <a:solidFill>
                  <a:schemeClr val="tx1"/>
                </a:solidFill>
                <a:latin typeface="Lucida Console" pitchFamily="49" charset="0"/>
              </a:rPr>
              <a:t>jal</a:t>
            </a: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Lucida Console" pitchFamily="49" charset="0"/>
              </a:rPr>
              <a:t>Procedure_Label</a:t>
            </a:r>
            <a:endParaRPr lang="en-US" sz="2400" dirty="0">
              <a:solidFill>
                <a:schemeClr val="tx1"/>
              </a:solidFill>
              <a:latin typeface="Lucida Console" pitchFamily="49" charset="0"/>
            </a:endParaRPr>
          </a:p>
          <a:p>
            <a:pPr lvl="1" eaLnBrk="1" hangingPunct="1"/>
            <a:r>
              <a:rPr lang="el-GR" sz="2400" dirty="0"/>
              <a:t>Η δ/</a:t>
            </a:r>
            <a:r>
              <a:rPr lang="el-GR" sz="2400" dirty="0" err="1"/>
              <a:t>νση</a:t>
            </a:r>
            <a:r>
              <a:rPr lang="el-GR" sz="2400" dirty="0"/>
              <a:t> της επόμενης εντολής γράφεται στον </a:t>
            </a:r>
            <a:r>
              <a:rPr lang="en-US" sz="2400" dirty="0"/>
              <a:t>$</a:t>
            </a:r>
            <a:r>
              <a:rPr lang="en-US" sz="2400" dirty="0" err="1"/>
              <a:t>ra</a:t>
            </a:r>
            <a:endParaRPr lang="en-US" sz="2400" dirty="0"/>
          </a:p>
          <a:p>
            <a:pPr lvl="1" eaLnBrk="1" hangingPunct="1"/>
            <a:r>
              <a:rPr lang="el-GR" sz="2400" dirty="0"/>
              <a:t>Άλμα στη διεύθυνση προορισμού</a:t>
            </a:r>
            <a:endParaRPr lang="en-US" sz="2400" dirty="0"/>
          </a:p>
          <a:p>
            <a:pPr eaLnBrk="1" hangingPunct="1"/>
            <a:endParaRPr lang="en-GB" sz="2800" dirty="0"/>
          </a:p>
          <a:p>
            <a:pPr eaLnBrk="1" hangingPunct="1"/>
            <a:r>
              <a:rPr lang="el-GR" sz="2800" dirty="0"/>
              <a:t>Επιστροφή από διαδικασία</a:t>
            </a:r>
            <a:r>
              <a:rPr lang="en-US" sz="2800" dirty="0"/>
              <a:t>: </a:t>
            </a:r>
            <a:r>
              <a:rPr lang="en-US" sz="2800" dirty="0">
                <a:solidFill>
                  <a:srgbClr val="C00000"/>
                </a:solidFill>
              </a:rPr>
              <a:t>jump register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>
                <a:latin typeface="Lucida Console" pitchFamily="49" charset="0"/>
              </a:rPr>
              <a:t>	</a:t>
            </a:r>
            <a:r>
              <a:rPr lang="en-US" sz="2400" dirty="0" err="1">
                <a:solidFill>
                  <a:schemeClr val="tx1"/>
                </a:solidFill>
                <a:latin typeface="Lucida Console" pitchFamily="49" charset="0"/>
              </a:rPr>
              <a:t>jr</a:t>
            </a: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 $</a:t>
            </a:r>
            <a:r>
              <a:rPr lang="en-US" sz="2400" dirty="0" err="1">
                <a:solidFill>
                  <a:schemeClr val="tx1"/>
                </a:solidFill>
                <a:latin typeface="Lucida Console" pitchFamily="49" charset="0"/>
              </a:rPr>
              <a:t>ra</a:t>
            </a:r>
            <a:endParaRPr lang="en-US" sz="2400" dirty="0">
              <a:solidFill>
                <a:schemeClr val="tx1"/>
              </a:solidFill>
              <a:latin typeface="Lucida Console" pitchFamily="49" charset="0"/>
            </a:endParaRPr>
          </a:p>
          <a:p>
            <a:pPr lvl="1" eaLnBrk="1" hangingPunct="1"/>
            <a:r>
              <a:rPr lang="el-GR" sz="2400" dirty="0"/>
              <a:t>Αντιγράφει τον </a:t>
            </a:r>
            <a:r>
              <a:rPr lang="en-US" sz="2400" dirty="0"/>
              <a:t>$</a:t>
            </a:r>
            <a:r>
              <a:rPr lang="en-US" sz="2400" dirty="0" err="1"/>
              <a:t>ra</a:t>
            </a:r>
            <a:r>
              <a:rPr lang="en-US" sz="2400" dirty="0"/>
              <a:t> </a:t>
            </a:r>
            <a:r>
              <a:rPr lang="el-GR" sz="2400" dirty="0"/>
              <a:t>στο μετρητή προγράμματος (</a:t>
            </a:r>
            <a:r>
              <a:rPr lang="en-US" sz="2400" dirty="0"/>
              <a:t>Program Counter –</a:t>
            </a:r>
            <a:r>
              <a:rPr lang="en-US" dirty="0"/>
              <a:t> </a:t>
            </a:r>
            <a:r>
              <a:rPr lang="en-US" sz="2400" dirty="0"/>
              <a:t>PC</a:t>
            </a:r>
            <a:r>
              <a:rPr lang="el-GR" sz="2400" dirty="0"/>
              <a:t>)</a:t>
            </a:r>
            <a:endParaRPr lang="en-US" sz="2400" dirty="0"/>
          </a:p>
          <a:p>
            <a:pPr lvl="1" eaLnBrk="1" hangingPunct="1"/>
            <a:r>
              <a:rPr lang="el-GR" sz="2400" dirty="0"/>
              <a:t>Μπορεί επίσης να χρησιμοποιηθεί για υπολογισμένα άλματα</a:t>
            </a:r>
            <a:endParaRPr lang="en-US" sz="2400" dirty="0"/>
          </a:p>
          <a:p>
            <a:pPr lvl="2" eaLnBrk="1" hangingPunct="1"/>
            <a:r>
              <a:rPr lang="el-GR" sz="2000" dirty="0"/>
              <a:t>π.χ.</a:t>
            </a:r>
            <a:r>
              <a:rPr lang="en-US" sz="2000" dirty="0"/>
              <a:t>, </a:t>
            </a:r>
            <a:r>
              <a:rPr lang="el-GR" sz="2000" dirty="0"/>
              <a:t>για εντολές </a:t>
            </a:r>
            <a:r>
              <a:rPr lang="en-US" sz="2000" dirty="0"/>
              <a:t>case/switch</a:t>
            </a:r>
            <a:endParaRPr lang="en-AU" sz="20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8ED35DCC-1ECA-4B8A-859C-73581980F690}" type="slidenum">
              <a:rPr lang="en-AU"/>
              <a:pPr>
                <a:defRPr/>
              </a:pPr>
              <a:t>44</a:t>
            </a:fld>
            <a:endParaRPr lang="en-AU"/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06375"/>
            <a:ext cx="8259762" cy="701675"/>
          </a:xfrm>
        </p:spPr>
        <p:txBody>
          <a:bodyPr/>
          <a:lstStyle/>
          <a:p>
            <a:pPr eaLnBrk="1" hangingPunct="1"/>
            <a:r>
              <a:rPr lang="el-GR" sz="4000"/>
              <a:t>Παράδειγμα διαδικασίας φύλλου</a:t>
            </a:r>
            <a:endParaRPr lang="en-AU" sz="4000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dirty="0"/>
              <a:t>Κώδικας </a:t>
            </a:r>
            <a:r>
              <a:rPr lang="en-US" dirty="0"/>
              <a:t>C:</a:t>
            </a:r>
          </a:p>
          <a:p>
            <a:pPr algn="l" eaLnBrk="1" hangingPunct="1">
              <a:buFont typeface="Wingdings" pitchFamily="2" charset="2"/>
              <a:buNone/>
            </a:pPr>
            <a:r>
              <a:rPr lang="en-US" sz="2800" dirty="0">
                <a:latin typeface="Lucida Console" pitchFamily="49" charset="0"/>
              </a:rPr>
              <a:t>	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int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leaf_example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(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int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g, h,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, j)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{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int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f;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f = (g + h) - (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+ j);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return f;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}</a:t>
            </a:r>
          </a:p>
          <a:p>
            <a:pPr lvl="1" eaLnBrk="1" hangingPunct="1"/>
            <a:r>
              <a:rPr lang="el-GR" dirty="0"/>
              <a:t>Ορίσματα </a:t>
            </a:r>
            <a:r>
              <a:rPr lang="en-US" dirty="0"/>
              <a:t>g, …, j </a:t>
            </a:r>
            <a:r>
              <a:rPr lang="el-GR" dirty="0"/>
              <a:t>στους</a:t>
            </a:r>
            <a:r>
              <a:rPr lang="en-US" dirty="0"/>
              <a:t> $a0, …, $a3</a:t>
            </a:r>
          </a:p>
          <a:p>
            <a:pPr lvl="1" eaLnBrk="1" hangingPunct="1"/>
            <a:r>
              <a:rPr lang="en-US" dirty="0"/>
              <a:t>f </a:t>
            </a:r>
            <a:r>
              <a:rPr lang="el-GR" dirty="0"/>
              <a:t>στον </a:t>
            </a:r>
            <a:r>
              <a:rPr lang="en-US" dirty="0"/>
              <a:t>$s0 (</a:t>
            </a:r>
            <a:r>
              <a:rPr lang="el-GR" dirty="0"/>
              <a:t>πρέπει να αποθηκευθεί ο </a:t>
            </a:r>
            <a:r>
              <a:rPr lang="en-US" dirty="0"/>
              <a:t>$s0 </a:t>
            </a:r>
            <a:r>
              <a:rPr lang="el-GR" dirty="0"/>
              <a:t>στη στοίβα</a:t>
            </a:r>
            <a:r>
              <a:rPr lang="en-US" dirty="0"/>
              <a:t>)</a:t>
            </a:r>
          </a:p>
          <a:p>
            <a:pPr lvl="1" eaLnBrk="1" hangingPunct="1"/>
            <a:r>
              <a:rPr lang="el-GR" dirty="0"/>
              <a:t>Αποτέλεσμα στον </a:t>
            </a:r>
            <a:r>
              <a:rPr lang="en-US" dirty="0"/>
              <a:t>$v0</a:t>
            </a:r>
            <a:endParaRPr lang="en-A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3085FCF5-5713-4281-BB87-AEA1332C3114}" type="slidenum">
              <a:rPr lang="en-AU"/>
              <a:pPr>
                <a:defRPr/>
              </a:pPr>
              <a:t>45</a:t>
            </a:fld>
            <a:endParaRPr lang="en-AU"/>
          </a:p>
        </p:txBody>
      </p:sp>
      <p:sp>
        <p:nvSpPr>
          <p:cNvPr id="54275" name="Rectangle 12"/>
          <p:cNvSpPr>
            <a:spLocks noChangeArrowheads="1"/>
          </p:cNvSpPr>
          <p:nvPr/>
        </p:nvSpPr>
        <p:spPr bwMode="auto">
          <a:xfrm>
            <a:off x="990600" y="2082800"/>
            <a:ext cx="5021263" cy="7747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4276" name="Rectangle 15"/>
          <p:cNvSpPr>
            <a:spLocks noChangeArrowheads="1"/>
          </p:cNvSpPr>
          <p:nvPr/>
        </p:nvSpPr>
        <p:spPr bwMode="auto">
          <a:xfrm>
            <a:off x="990600" y="2857500"/>
            <a:ext cx="5021263" cy="11477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4277" name="Rectangle 16"/>
          <p:cNvSpPr>
            <a:spLocks noChangeArrowheads="1"/>
          </p:cNvSpPr>
          <p:nvPr/>
        </p:nvSpPr>
        <p:spPr bwMode="auto">
          <a:xfrm>
            <a:off x="990600" y="4005263"/>
            <a:ext cx="5021263" cy="36671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4278" name="Rectangle 19"/>
          <p:cNvSpPr>
            <a:spLocks noChangeArrowheads="1"/>
          </p:cNvSpPr>
          <p:nvPr/>
        </p:nvSpPr>
        <p:spPr bwMode="auto">
          <a:xfrm>
            <a:off x="990600" y="1676400"/>
            <a:ext cx="5021263" cy="406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4279" name="Rectangle 20"/>
          <p:cNvSpPr>
            <a:spLocks noChangeArrowheads="1"/>
          </p:cNvSpPr>
          <p:nvPr/>
        </p:nvSpPr>
        <p:spPr bwMode="auto">
          <a:xfrm>
            <a:off x="990600" y="4371975"/>
            <a:ext cx="5021263" cy="78581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4280" name="Rectangle 21"/>
          <p:cNvSpPr>
            <a:spLocks noChangeArrowheads="1"/>
          </p:cNvSpPr>
          <p:nvPr/>
        </p:nvSpPr>
        <p:spPr bwMode="auto">
          <a:xfrm>
            <a:off x="990600" y="5157788"/>
            <a:ext cx="5021263" cy="395287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4281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06375"/>
            <a:ext cx="8259762" cy="701675"/>
          </a:xfrm>
        </p:spPr>
        <p:txBody>
          <a:bodyPr/>
          <a:lstStyle/>
          <a:p>
            <a:pPr eaLnBrk="1" hangingPunct="1"/>
            <a:r>
              <a:rPr lang="el-GR" sz="4000"/>
              <a:t>Παράδειγμα διαδικασίας φύλλου</a:t>
            </a:r>
            <a:endParaRPr lang="en-AU" sz="4000"/>
          </a:p>
        </p:txBody>
      </p:sp>
      <p:sp>
        <p:nvSpPr>
          <p:cNvPr id="542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/>
              <a:t>Κώδικας </a:t>
            </a:r>
            <a:r>
              <a:rPr lang="en-US" dirty="0"/>
              <a:t>MIPS:</a:t>
            </a:r>
          </a:p>
          <a:p>
            <a:pPr algn="l"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en-US" sz="2800" dirty="0">
                <a:latin typeface="Lucida Console" pitchFamily="49" charset="0"/>
              </a:rPr>
              <a:t>	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leaf_example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: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I1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addi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$sp, $sp, -4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I2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sw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 $s0, 0($sp)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I3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add  $t0, $a0, $a1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I4 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add  $t1, $a2, $a3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I5 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sub  $s0, $t0, $t1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I6 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add  $v0, $s0, $</a:t>
            </a: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zero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I7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lw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 $s0, 0($sp)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I8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addi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$sp, $sp, 4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400" dirty="0">
                <a:solidFill>
                  <a:schemeClr val="tx1"/>
                </a:solidFill>
                <a:latin typeface="Lucida Console" pitchFamily="49" charset="0"/>
              </a:rPr>
              <a:t>I9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jr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 $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ra</a:t>
            </a:r>
            <a:endParaRPr lang="en-US" sz="2800" dirty="0">
              <a:solidFill>
                <a:schemeClr val="tx1"/>
              </a:solidFill>
              <a:latin typeface="Lucida Console" pitchFamily="49" charset="0"/>
            </a:endParaRPr>
          </a:p>
        </p:txBody>
      </p:sp>
      <p:sp>
        <p:nvSpPr>
          <p:cNvPr id="54283" name="Text Box 4"/>
          <p:cNvSpPr txBox="1">
            <a:spLocks noChangeArrowheads="1"/>
          </p:cNvSpPr>
          <p:nvPr/>
        </p:nvSpPr>
        <p:spPr bwMode="auto">
          <a:xfrm>
            <a:off x="6084888" y="2347913"/>
            <a:ext cx="30368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dirty="0">
                <a:latin typeface="Tahoma" pitchFamily="34" charset="0"/>
              </a:rPr>
              <a:t>Αποθήκευση </a:t>
            </a:r>
            <a:r>
              <a:rPr lang="en-US" dirty="0">
                <a:latin typeface="Tahoma" pitchFamily="34" charset="0"/>
              </a:rPr>
              <a:t>$s0 </a:t>
            </a:r>
            <a:r>
              <a:rPr lang="el-GR" dirty="0">
                <a:latin typeface="Tahoma" pitchFamily="34" charset="0"/>
              </a:rPr>
              <a:t>στη στοίβα</a:t>
            </a:r>
            <a:endParaRPr lang="en-AU" dirty="0">
              <a:latin typeface="Tahoma" pitchFamily="34" charset="0"/>
            </a:endParaRPr>
          </a:p>
        </p:txBody>
      </p:sp>
      <p:sp>
        <p:nvSpPr>
          <p:cNvPr id="54284" name="Text Box 5"/>
          <p:cNvSpPr txBox="1">
            <a:spLocks noChangeArrowheads="1"/>
          </p:cNvSpPr>
          <p:nvPr/>
        </p:nvSpPr>
        <p:spPr bwMode="auto">
          <a:xfrm>
            <a:off x="6094413" y="3213100"/>
            <a:ext cx="193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dirty="0">
                <a:latin typeface="Tahoma" pitchFamily="34" charset="0"/>
              </a:rPr>
              <a:t>Σώμα διαδικασίας</a:t>
            </a:r>
            <a:endParaRPr lang="en-AU" dirty="0">
              <a:latin typeface="Tahoma" pitchFamily="34" charset="0"/>
            </a:endParaRPr>
          </a:p>
        </p:txBody>
      </p:sp>
      <p:sp>
        <p:nvSpPr>
          <p:cNvPr id="54285" name="Text Box 6"/>
          <p:cNvSpPr txBox="1">
            <a:spLocks noChangeArrowheads="1"/>
          </p:cNvSpPr>
          <p:nvPr/>
        </p:nvSpPr>
        <p:spPr bwMode="auto">
          <a:xfrm>
            <a:off x="6094413" y="4581525"/>
            <a:ext cx="22002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dirty="0">
                <a:latin typeface="Tahoma" pitchFamily="34" charset="0"/>
              </a:rPr>
              <a:t>Επαναφορά του</a:t>
            </a:r>
            <a:r>
              <a:rPr lang="en-US" dirty="0">
                <a:latin typeface="Tahoma" pitchFamily="34" charset="0"/>
              </a:rPr>
              <a:t> $s0</a:t>
            </a:r>
            <a:endParaRPr lang="en-AU" dirty="0">
              <a:latin typeface="Tahoma" pitchFamily="34" charset="0"/>
            </a:endParaRPr>
          </a:p>
        </p:txBody>
      </p:sp>
      <p:sp>
        <p:nvSpPr>
          <p:cNvPr id="54286" name="Text Box 10"/>
          <p:cNvSpPr txBox="1">
            <a:spLocks noChangeArrowheads="1"/>
          </p:cNvSpPr>
          <p:nvPr/>
        </p:nvSpPr>
        <p:spPr bwMode="auto">
          <a:xfrm>
            <a:off x="6094413" y="4005263"/>
            <a:ext cx="13938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 dirty="0">
                <a:latin typeface="Tahoma" pitchFamily="34" charset="0"/>
              </a:rPr>
              <a:t>Αποτέλεσμα</a:t>
            </a:r>
            <a:endParaRPr lang="en-AU" dirty="0">
              <a:latin typeface="Tahoma" pitchFamily="34" charset="0"/>
            </a:endParaRPr>
          </a:p>
        </p:txBody>
      </p:sp>
      <p:sp>
        <p:nvSpPr>
          <p:cNvPr id="54287" name="Text Box 11"/>
          <p:cNvSpPr txBox="1">
            <a:spLocks noChangeArrowheads="1"/>
          </p:cNvSpPr>
          <p:nvPr/>
        </p:nvSpPr>
        <p:spPr bwMode="auto">
          <a:xfrm>
            <a:off x="6084888" y="5157788"/>
            <a:ext cx="1271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>
                <a:latin typeface="Tahoma" pitchFamily="34" charset="0"/>
              </a:rPr>
              <a:t>Επιστροφή</a:t>
            </a:r>
            <a:endParaRPr lang="en-AU">
              <a:latin typeface="Tahoma" pitchFamily="34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0CF43676-32FB-4700-8856-49007374B462}" type="slidenum">
              <a:rPr lang="en-AU"/>
              <a:pPr>
                <a:defRPr/>
              </a:pPr>
              <a:t>46</a:t>
            </a:fld>
            <a:endParaRPr lang="en-AU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Διαδικασίες μη φύλλα</a:t>
            </a:r>
            <a:endParaRPr lang="en-AU"/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r>
              <a:rPr lang="el-GR" dirty="0"/>
              <a:t>Διαδικασίες που καλούν άλλες διαδικασίες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l-GR" dirty="0"/>
              <a:t>Για ένθετη</a:t>
            </a:r>
            <a:r>
              <a:rPr lang="en-US" dirty="0"/>
              <a:t> </a:t>
            </a:r>
            <a:r>
              <a:rPr lang="el-GR" dirty="0"/>
              <a:t>(</a:t>
            </a:r>
            <a:r>
              <a:rPr lang="en-US" dirty="0"/>
              <a:t>nested)</a:t>
            </a:r>
            <a:r>
              <a:rPr lang="el-GR" dirty="0"/>
              <a:t> κλήση, ο καλών πρέπει να αποθηκεύσει στη στοίβα</a:t>
            </a:r>
            <a:r>
              <a:rPr lang="en-US" dirty="0"/>
              <a:t>:</a:t>
            </a:r>
          </a:p>
          <a:p>
            <a:pPr lvl="1" eaLnBrk="1" hangingPunct="1"/>
            <a:r>
              <a:rPr lang="el-GR" dirty="0"/>
              <a:t>Τη διεύθυνση επιστροφής του</a:t>
            </a:r>
            <a:endParaRPr lang="en-US" dirty="0"/>
          </a:p>
          <a:p>
            <a:pPr lvl="1" eaLnBrk="1" hangingPunct="1"/>
            <a:r>
              <a:rPr lang="el-GR" dirty="0"/>
              <a:t>Όποια ορίσματα και προσωρινές τιμές χρειάζονται μετά την κλήση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l-GR" dirty="0"/>
              <a:t>Επαναφορά από τη στοίβα μετά την κλήση</a:t>
            </a:r>
            <a:endParaRPr lang="en-A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FCB492C7-D7B3-4A06-BC20-DC1A19A71DAE}" type="slidenum">
              <a:rPr lang="en-AU"/>
              <a:pPr>
                <a:defRPr/>
              </a:pPr>
              <a:t>47</a:t>
            </a:fld>
            <a:endParaRPr lang="en-AU"/>
          </a:p>
        </p:txBody>
      </p:sp>
      <p:sp>
        <p:nvSpPr>
          <p:cNvPr id="563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6700"/>
            <a:ext cx="8259762" cy="641350"/>
          </a:xfrm>
        </p:spPr>
        <p:txBody>
          <a:bodyPr/>
          <a:lstStyle/>
          <a:p>
            <a:pPr eaLnBrk="1" hangingPunct="1"/>
            <a:r>
              <a:rPr lang="el-GR" sz="3600"/>
              <a:t>Παράδειγμα διαδικασίας μη φύλλου</a:t>
            </a:r>
            <a:endParaRPr lang="en-AU" sz="3600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dirty="0"/>
              <a:t>Κώδικας </a:t>
            </a:r>
            <a:r>
              <a:rPr lang="en-US" dirty="0"/>
              <a:t>C:</a:t>
            </a:r>
          </a:p>
          <a:p>
            <a:pPr algn="l" eaLnBrk="1" hangingPunct="1">
              <a:buFont typeface="Wingdings" pitchFamily="2" charset="2"/>
              <a:buNone/>
            </a:pP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	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int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fact (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int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n)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{ 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if (n &lt; 1) return 1;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else return n * fact(n - 1);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}</a:t>
            </a:r>
          </a:p>
          <a:p>
            <a:pPr lvl="1" eaLnBrk="1" hangingPunct="1"/>
            <a:r>
              <a:rPr lang="el-GR" dirty="0"/>
              <a:t>Όρισμα </a:t>
            </a:r>
            <a:r>
              <a:rPr lang="en-US" dirty="0"/>
              <a:t>n </a:t>
            </a:r>
            <a:r>
              <a:rPr lang="el-GR" dirty="0"/>
              <a:t>στον </a:t>
            </a:r>
            <a:r>
              <a:rPr lang="en-US" dirty="0"/>
              <a:t>$a0</a:t>
            </a:r>
          </a:p>
          <a:p>
            <a:pPr lvl="1" eaLnBrk="1" hangingPunct="1"/>
            <a:r>
              <a:rPr lang="el-GR" dirty="0"/>
              <a:t>Αποτέλεσμα στον </a:t>
            </a:r>
            <a:r>
              <a:rPr lang="en-US" dirty="0"/>
              <a:t>$v0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7B5ACA0E-B417-4176-B901-B61ED3A6E1D7}" type="slidenum">
              <a:rPr lang="en-AU"/>
              <a:pPr>
                <a:defRPr/>
              </a:pPr>
              <a:t>48</a:t>
            </a:fld>
            <a:endParaRPr lang="en-AU"/>
          </a:p>
        </p:txBody>
      </p:sp>
      <p:sp>
        <p:nvSpPr>
          <p:cNvPr id="57347" name="Rectangle 4"/>
          <p:cNvSpPr>
            <a:spLocks noChangeArrowheads="1"/>
          </p:cNvSpPr>
          <p:nvPr/>
        </p:nvSpPr>
        <p:spPr bwMode="auto">
          <a:xfrm>
            <a:off x="1038225" y="1647825"/>
            <a:ext cx="7372350" cy="2857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348" name="Rectangle 5"/>
          <p:cNvSpPr>
            <a:spLocks noChangeArrowheads="1"/>
          </p:cNvSpPr>
          <p:nvPr/>
        </p:nvSpPr>
        <p:spPr bwMode="auto">
          <a:xfrm>
            <a:off x="1038225" y="1933575"/>
            <a:ext cx="7372350" cy="8223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349" name="Rectangle 6"/>
          <p:cNvSpPr>
            <a:spLocks noChangeArrowheads="1"/>
          </p:cNvSpPr>
          <p:nvPr/>
        </p:nvSpPr>
        <p:spPr bwMode="auto">
          <a:xfrm>
            <a:off x="1038225" y="2755900"/>
            <a:ext cx="7372350" cy="5524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350" name="Rectangle 7"/>
          <p:cNvSpPr>
            <a:spLocks noChangeArrowheads="1"/>
          </p:cNvSpPr>
          <p:nvPr/>
        </p:nvSpPr>
        <p:spPr bwMode="auto">
          <a:xfrm>
            <a:off x="1038225" y="3308350"/>
            <a:ext cx="7372350" cy="8318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351" name="Rectangle 8"/>
          <p:cNvSpPr>
            <a:spLocks noChangeArrowheads="1"/>
          </p:cNvSpPr>
          <p:nvPr/>
        </p:nvSpPr>
        <p:spPr bwMode="auto">
          <a:xfrm>
            <a:off x="1038225" y="4140200"/>
            <a:ext cx="7372350" cy="5524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352" name="Rectangle 9"/>
          <p:cNvSpPr>
            <a:spLocks noChangeArrowheads="1"/>
          </p:cNvSpPr>
          <p:nvPr/>
        </p:nvSpPr>
        <p:spPr bwMode="auto">
          <a:xfrm>
            <a:off x="1038225" y="4692650"/>
            <a:ext cx="7372350" cy="812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353" name="Rectangle 10"/>
          <p:cNvSpPr>
            <a:spLocks noChangeArrowheads="1"/>
          </p:cNvSpPr>
          <p:nvPr/>
        </p:nvSpPr>
        <p:spPr bwMode="auto">
          <a:xfrm>
            <a:off x="1038225" y="5505450"/>
            <a:ext cx="7372350" cy="2730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354" name="Rectangle 11"/>
          <p:cNvSpPr>
            <a:spLocks noChangeArrowheads="1"/>
          </p:cNvSpPr>
          <p:nvPr/>
        </p:nvSpPr>
        <p:spPr bwMode="auto">
          <a:xfrm>
            <a:off x="1038225" y="5778500"/>
            <a:ext cx="7372350" cy="2984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355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6700"/>
            <a:ext cx="8259762" cy="641350"/>
          </a:xfrm>
        </p:spPr>
        <p:txBody>
          <a:bodyPr/>
          <a:lstStyle/>
          <a:p>
            <a:pPr eaLnBrk="1" hangingPunct="1"/>
            <a:r>
              <a:rPr lang="el-GR" sz="3600"/>
              <a:t>Παράδειγμα διαδικασίας μη φύλλου</a:t>
            </a:r>
            <a:endParaRPr lang="en-AU" sz="3600"/>
          </a:p>
        </p:txBody>
      </p:sp>
      <p:sp>
        <p:nvSpPr>
          <p:cNvPr id="573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sz="2800" dirty="0"/>
              <a:t>Κώδικας </a:t>
            </a:r>
            <a:r>
              <a:rPr lang="en-US" sz="2800" dirty="0"/>
              <a:t>MIPS:</a:t>
            </a:r>
          </a:p>
          <a:p>
            <a:pPr algn="l" eaLnBrk="1" hangingPunct="1">
              <a:buNone/>
            </a:pPr>
            <a:r>
              <a:rPr lang="en-US" sz="1800" dirty="0">
                <a:latin typeface="Lucida Console" pitchFamily="49" charset="0"/>
              </a:rPr>
              <a:t>	fact:</a:t>
            </a:r>
            <a:br>
              <a:rPr lang="en-US" sz="1800" dirty="0"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I1   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addi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$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sp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, $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sp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, -8     # adjust stack for 2 items</a:t>
            </a:r>
            <a:br>
              <a:rPr lang="en-US" sz="1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I2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 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sw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 $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ra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, 4($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sp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)      # save return address</a:t>
            </a:r>
            <a:br>
              <a:rPr lang="en-US" sz="1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I3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 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sw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 $a0, 0($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sp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)      # save argument</a:t>
            </a:r>
            <a:br>
              <a:rPr lang="en-US" sz="1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I4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 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slti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$t0, $a0, 1      # test for n &lt; 1</a:t>
            </a:r>
            <a:br>
              <a:rPr lang="en-US" sz="1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I5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 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beq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$t0, $zero, </a:t>
            </a:r>
            <a:r>
              <a:rPr lang="en-US" sz="1800" b="1" dirty="0">
                <a:solidFill>
                  <a:srgbClr val="FF0000"/>
                </a:solidFill>
                <a:latin typeface="Lucida Console" pitchFamily="49" charset="0"/>
              </a:rPr>
              <a:t>L1</a:t>
            </a:r>
            <a:br>
              <a:rPr lang="en-US" sz="1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I6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 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addi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$v0, $zero, 1    # if so, result is 1</a:t>
            </a:r>
            <a:br>
              <a:rPr lang="en-US" sz="1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I7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 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addi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$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sp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, $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sp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, 8      # pop 2 items from stack</a:t>
            </a:r>
            <a:br>
              <a:rPr lang="en-US" sz="1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I8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 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jr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 $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ra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            # and return</a:t>
            </a:r>
            <a:br>
              <a:rPr lang="en-US" sz="1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1800" b="1" dirty="0">
                <a:solidFill>
                  <a:srgbClr val="FF0000"/>
                </a:solidFill>
                <a:latin typeface="Lucida Console" pitchFamily="49" charset="0"/>
              </a:rPr>
              <a:t>L1: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addi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$a0, $a0, -1     # else decrement n  </a:t>
            </a:r>
            <a:br>
              <a:rPr lang="en-US" sz="1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I10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jal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fact             # recursive call</a:t>
            </a:r>
            <a:br>
              <a:rPr lang="en-US" sz="1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I11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lw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 $a0, 0($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sp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)      # restore original n</a:t>
            </a:r>
            <a:br>
              <a:rPr lang="en-US" sz="1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I12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lw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 $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ra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, 4($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sp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)      # and return address</a:t>
            </a:r>
            <a:br>
              <a:rPr lang="en-US" sz="1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I13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addi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$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sp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, $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sp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, 8      # pop 2 items from stack</a:t>
            </a:r>
            <a:br>
              <a:rPr lang="en-US" sz="1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I14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mul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$v0, $a0, $v0    # multiply to get result</a:t>
            </a:r>
            <a:br>
              <a:rPr lang="en-US" sz="1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I15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	 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jr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 $</a:t>
            </a:r>
            <a:r>
              <a:rPr lang="en-US" sz="1800" dirty="0" err="1">
                <a:solidFill>
                  <a:schemeClr val="tx1"/>
                </a:solidFill>
                <a:latin typeface="Lucida Console" pitchFamily="49" charset="0"/>
              </a:rPr>
              <a:t>ra</a:t>
            </a:r>
            <a:r>
              <a:rPr lang="en-US" sz="1800" dirty="0">
                <a:solidFill>
                  <a:schemeClr val="tx1"/>
                </a:solidFill>
                <a:latin typeface="Lucida Console" pitchFamily="49" charset="0"/>
              </a:rPr>
              <a:t>              # and return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6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EA0C2DBA-35A7-469A-85C0-34C282E0F0AC}" type="slidenum">
              <a:rPr lang="en-AU"/>
              <a:pPr>
                <a:defRPr/>
              </a:pPr>
              <a:t>49</a:t>
            </a:fld>
            <a:endParaRPr lang="en-AU"/>
          </a:p>
        </p:txBody>
      </p:sp>
      <p:sp>
        <p:nvSpPr>
          <p:cNvPr id="5837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Τοπικά δεδομένα στη στοίβα</a:t>
            </a:r>
            <a:endParaRPr lang="en-AU"/>
          </a:p>
        </p:txBody>
      </p:sp>
      <p:sp>
        <p:nvSpPr>
          <p:cNvPr id="5837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4213" y="4581525"/>
            <a:ext cx="8270875" cy="16557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sz="2000"/>
              <a:t>Τοπικά δεδομένα δεσμεύονται από τον καλούμενο</a:t>
            </a:r>
            <a:endParaRPr lang="en-US" sz="2000"/>
          </a:p>
          <a:p>
            <a:pPr lvl="1" eaLnBrk="1" hangingPunct="1">
              <a:lnSpc>
                <a:spcPct val="80000"/>
              </a:lnSpc>
            </a:pPr>
            <a:r>
              <a:rPr lang="el-GR" sz="1800"/>
              <a:t>π</a:t>
            </a:r>
            <a:r>
              <a:rPr lang="en-US" sz="1800"/>
              <a:t>.</a:t>
            </a:r>
            <a:r>
              <a:rPr lang="el-GR" sz="1800"/>
              <a:t>χ</a:t>
            </a:r>
            <a:r>
              <a:rPr lang="en-US" sz="1800"/>
              <a:t>., </a:t>
            </a:r>
            <a:r>
              <a:rPr lang="el-GR" sz="1800"/>
              <a:t>οι αυτόματες μεταβλητές της </a:t>
            </a:r>
            <a:r>
              <a:rPr lang="en-US" sz="1800"/>
              <a:t>C</a:t>
            </a:r>
          </a:p>
          <a:p>
            <a:pPr eaLnBrk="1" hangingPunct="1">
              <a:lnSpc>
                <a:spcPct val="80000"/>
              </a:lnSpc>
            </a:pPr>
            <a:r>
              <a:rPr lang="el-GR" sz="2000"/>
              <a:t>Πλαίσιο διαδικασίας (</a:t>
            </a:r>
            <a:r>
              <a:rPr lang="en-US" sz="2000"/>
              <a:t>procedure frame) </a:t>
            </a:r>
            <a:r>
              <a:rPr lang="el-GR" sz="2000"/>
              <a:t>ή εγγραφή ενεργοποίησης </a:t>
            </a:r>
            <a:r>
              <a:rPr lang="en-US" sz="2000"/>
              <a:t>(activation record)</a:t>
            </a:r>
          </a:p>
          <a:p>
            <a:pPr lvl="1" eaLnBrk="1" hangingPunct="1">
              <a:lnSpc>
                <a:spcPct val="80000"/>
              </a:lnSpc>
            </a:pPr>
            <a:r>
              <a:rPr lang="el-GR" sz="1800"/>
              <a:t>Χρησιμοποιείται από μερικούς μεταγλωττιστές για το χειρισμό της αποθήκευσης της στοίβας</a:t>
            </a:r>
            <a:endParaRPr lang="en-AU" sz="1800"/>
          </a:p>
        </p:txBody>
      </p:sp>
      <p:pic>
        <p:nvPicPr>
          <p:cNvPr id="58373" name="Picture 6" descr="D:\gizopoulos\Projects\Books\Cod4-Kleidarithmos\Figs-for-PPTs\COD_VOLA_PNGs\CHAPTER 2\02_1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1085850"/>
            <a:ext cx="7416800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CB37CC7A-2199-45E5-AED4-496E559F5B43}" type="slidenum">
              <a:rPr lang="en-AU"/>
              <a:pPr>
                <a:defRPr/>
              </a:pPr>
              <a:t>5</a:t>
            </a:fld>
            <a:endParaRPr lang="en-AU"/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Αριθμητικές λειτουργίες (1/2)</a:t>
            </a:r>
            <a:endParaRPr lang="en-AU" dirty="0"/>
          </a:p>
        </p:txBody>
      </p:sp>
      <p:sp>
        <p:nvSpPr>
          <p:cNvPr id="1638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7545" y="980728"/>
            <a:ext cx="8487544" cy="5472608"/>
          </a:xfrm>
        </p:spPr>
        <p:txBody>
          <a:bodyPr/>
          <a:lstStyle/>
          <a:p>
            <a:pPr eaLnBrk="1" hangingPunct="1"/>
            <a:r>
              <a:rPr lang="el-GR" sz="2400" b="1" dirty="0">
                <a:solidFill>
                  <a:srgbClr val="A50021"/>
                </a:solidFill>
              </a:rPr>
              <a:t>Σχεδιαστική αρχή </a:t>
            </a:r>
            <a:r>
              <a:rPr lang="en-US" sz="2400" b="1" dirty="0">
                <a:solidFill>
                  <a:srgbClr val="A50021"/>
                </a:solidFill>
              </a:rPr>
              <a:t>1: </a:t>
            </a:r>
            <a:r>
              <a:rPr lang="el-GR" sz="2400" b="1" dirty="0">
                <a:solidFill>
                  <a:schemeClr val="tx2"/>
                </a:solidFill>
              </a:rPr>
              <a:t>η απλότητα ευνοεί την κανονικότητα</a:t>
            </a:r>
          </a:p>
          <a:p>
            <a:pPr eaLnBrk="1" hangingPunct="1"/>
            <a:endParaRPr lang="el-GR" sz="1100" b="1" dirty="0">
              <a:solidFill>
                <a:schemeClr val="tx2"/>
              </a:solidFill>
            </a:endParaRPr>
          </a:p>
          <a:p>
            <a:pPr eaLnBrk="1" hangingPunct="1"/>
            <a:r>
              <a:rPr lang="el-GR" sz="2400" b="1" dirty="0">
                <a:solidFill>
                  <a:srgbClr val="A50021"/>
                </a:solidFill>
              </a:rPr>
              <a:t>Πλεονεκτήματα</a:t>
            </a:r>
            <a:r>
              <a:rPr lang="el-GR" sz="2400" dirty="0"/>
              <a:t> </a:t>
            </a:r>
            <a:endParaRPr lang="en-US" sz="2400" dirty="0"/>
          </a:p>
          <a:p>
            <a:pPr eaLnBrk="1" hangingPunct="1"/>
            <a:r>
              <a:rPr lang="en-US" sz="2400" dirty="0">
                <a:solidFill>
                  <a:schemeClr val="tx2"/>
                </a:solidFill>
              </a:rPr>
              <a:t>3 </a:t>
            </a:r>
            <a:r>
              <a:rPr lang="el-GR" sz="2400" dirty="0" err="1">
                <a:solidFill>
                  <a:schemeClr val="tx2"/>
                </a:solidFill>
              </a:rPr>
              <a:t>τελεστέοι</a:t>
            </a:r>
            <a:r>
              <a:rPr lang="el-GR" sz="2400" dirty="0">
                <a:solidFill>
                  <a:schemeClr val="tx2"/>
                </a:solidFill>
              </a:rPr>
              <a:t>/εντολή </a:t>
            </a:r>
          </a:p>
          <a:p>
            <a:pPr lvl="1" eaLnBrk="1" hangingPunct="1"/>
            <a:r>
              <a:rPr lang="el-GR" sz="2200" b="1" dirty="0"/>
              <a:t>Απλή &amp; ομοιόμορφη υλοποίηση </a:t>
            </a:r>
          </a:p>
          <a:p>
            <a:pPr lvl="1" eaLnBrk="1" hangingPunct="1"/>
            <a:r>
              <a:rPr lang="el-GR" sz="2200" b="1" dirty="0"/>
              <a:t>Μικρή καθυστέρηση &amp; μικρό κυκλωματικό κόστος</a:t>
            </a:r>
            <a:endParaRPr lang="en-AU" sz="2200" b="1" dirty="0"/>
          </a:p>
          <a:p>
            <a:pPr eaLnBrk="1" hangingPunct="1"/>
            <a:endParaRPr lang="el-GR" sz="1100" b="1" dirty="0"/>
          </a:p>
          <a:p>
            <a:pPr eaLnBrk="1" hangingPunct="1"/>
            <a:r>
              <a:rPr lang="el-GR" sz="2400" dirty="0">
                <a:solidFill>
                  <a:schemeClr val="tx2"/>
                </a:solidFill>
              </a:rPr>
              <a:t>Ενιαίο </a:t>
            </a:r>
            <a:r>
              <a:rPr lang="en-US" sz="2400" dirty="0">
                <a:solidFill>
                  <a:schemeClr val="tx2"/>
                </a:solidFill>
              </a:rPr>
              <a:t>&amp; </a:t>
            </a:r>
            <a:r>
              <a:rPr lang="el-GR" sz="2400" dirty="0">
                <a:solidFill>
                  <a:schemeClr val="tx2"/>
                </a:solidFill>
              </a:rPr>
              <a:t>απλά </a:t>
            </a:r>
            <a:r>
              <a:rPr lang="en-US" sz="2400" dirty="0">
                <a:solidFill>
                  <a:schemeClr val="tx2"/>
                </a:solidFill>
              </a:rPr>
              <a:t>formats </a:t>
            </a:r>
            <a:r>
              <a:rPr lang="el-GR" sz="2400" dirty="0">
                <a:solidFill>
                  <a:schemeClr val="tx2"/>
                </a:solidFill>
              </a:rPr>
              <a:t>εντολών</a:t>
            </a:r>
            <a:endParaRPr lang="en-GB" sz="2400" dirty="0">
              <a:solidFill>
                <a:schemeClr val="tx2"/>
              </a:solidFill>
            </a:endParaRPr>
          </a:p>
          <a:p>
            <a:pPr lvl="1" eaLnBrk="1" hangingPunct="1"/>
            <a:r>
              <a:rPr lang="el-GR" sz="2200" b="1" dirty="0"/>
              <a:t>Όλες οι εντολές έχουν μήκος 32</a:t>
            </a:r>
            <a:r>
              <a:rPr lang="en-US" sz="2200" b="1" dirty="0"/>
              <a:t> bits – </a:t>
            </a:r>
            <a:r>
              <a:rPr lang="el-GR" sz="2200" b="1" dirty="0" err="1"/>
              <a:t>Ευθυγράμισση</a:t>
            </a:r>
            <a:r>
              <a:rPr lang="el-GR" sz="2200" b="1" dirty="0"/>
              <a:t> μνήμης (</a:t>
            </a:r>
            <a:r>
              <a:rPr lang="en-US" sz="2200" b="1" dirty="0"/>
              <a:t>Memory alignment</a:t>
            </a:r>
            <a:r>
              <a:rPr lang="el-GR" sz="2200" b="1" dirty="0"/>
              <a:t>)</a:t>
            </a:r>
          </a:p>
          <a:p>
            <a:pPr lvl="1" eaLnBrk="1" hangingPunct="1"/>
            <a:r>
              <a:rPr lang="el-GR" sz="2200" b="1" dirty="0"/>
              <a:t>3</a:t>
            </a:r>
            <a:r>
              <a:rPr lang="en-US" sz="2200" b="1" dirty="0"/>
              <a:t> </a:t>
            </a:r>
            <a:r>
              <a:rPr lang="el-GR" sz="2200" b="1" dirty="0"/>
              <a:t>μορφές (</a:t>
            </a:r>
            <a:r>
              <a:rPr lang="en-US" sz="2200" b="1" dirty="0"/>
              <a:t>formats</a:t>
            </a:r>
            <a:r>
              <a:rPr lang="el-GR" sz="2200" b="1" dirty="0"/>
              <a:t>) εντολών</a:t>
            </a:r>
          </a:p>
          <a:p>
            <a:pPr eaLnBrk="1" hangingPunct="1"/>
            <a:endParaRPr lang="en-GB" sz="1100" dirty="0"/>
          </a:p>
          <a:p>
            <a:pPr eaLnBrk="1" hangingPunct="1"/>
            <a:r>
              <a:rPr lang="el-GR" sz="2400" dirty="0">
                <a:solidFill>
                  <a:schemeClr val="tx2"/>
                </a:solidFill>
              </a:rPr>
              <a:t>Με μεταβλητό αριθμό </a:t>
            </a:r>
            <a:r>
              <a:rPr lang="el-GR" sz="2400" dirty="0" err="1">
                <a:solidFill>
                  <a:schemeClr val="tx2"/>
                </a:solidFill>
              </a:rPr>
              <a:t>τελεστέων</a:t>
            </a:r>
            <a:r>
              <a:rPr lang="el-GR" sz="2400" dirty="0">
                <a:solidFill>
                  <a:schemeClr val="tx2"/>
                </a:solidFill>
              </a:rPr>
              <a:t> </a:t>
            </a:r>
          </a:p>
          <a:p>
            <a:pPr lvl="1" eaLnBrk="1" hangingPunct="1"/>
            <a:r>
              <a:rPr lang="el-GR" sz="2200" b="1" dirty="0"/>
              <a:t>Πολυπλοκότερα κυκλώματα </a:t>
            </a:r>
          </a:p>
          <a:p>
            <a:pPr lvl="1" eaLnBrk="1" hangingPunct="1"/>
            <a:r>
              <a:rPr lang="el-GR" sz="2200" b="1" dirty="0"/>
              <a:t>Μεγάλη καθυστέρηση &amp; κυκλωματικό κόστος</a:t>
            </a:r>
            <a:endParaRPr lang="en-US" b="1" dirty="0"/>
          </a:p>
          <a:p>
            <a:pPr lvl="1" eaLnBrk="1" hangingPunct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1410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A5B740D3-C4D6-46F2-9411-86841606713A}" type="slidenum">
              <a:rPr lang="en-AU"/>
              <a:pPr>
                <a:defRPr/>
              </a:pPr>
              <a:t>50</a:t>
            </a:fld>
            <a:endParaRPr lang="en-AU"/>
          </a:p>
        </p:txBody>
      </p:sp>
      <p:sp>
        <p:nvSpPr>
          <p:cNvPr id="5939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Διάταξη της μνήμης</a:t>
            </a:r>
            <a:endParaRPr lang="en-AU"/>
          </a:p>
        </p:txBody>
      </p:sp>
      <p:sp>
        <p:nvSpPr>
          <p:cNvPr id="5939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4608512" cy="51117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sz="2400" dirty="0">
                <a:solidFill>
                  <a:srgbClr val="990000"/>
                </a:solidFill>
              </a:rPr>
              <a:t>Κείμενο (</a:t>
            </a:r>
            <a:r>
              <a:rPr lang="en-US" sz="2400" dirty="0">
                <a:solidFill>
                  <a:srgbClr val="990000"/>
                </a:solidFill>
              </a:rPr>
              <a:t>Text</a:t>
            </a:r>
            <a:r>
              <a:rPr lang="el-GR" sz="2400" dirty="0">
                <a:solidFill>
                  <a:srgbClr val="990000"/>
                </a:solidFill>
              </a:rPr>
              <a:t>)</a:t>
            </a:r>
            <a:r>
              <a:rPr lang="en-US" sz="2400" dirty="0">
                <a:solidFill>
                  <a:srgbClr val="990000"/>
                </a:solidFill>
              </a:rPr>
              <a:t>: </a:t>
            </a:r>
            <a:r>
              <a:rPr lang="el-GR" sz="2400" dirty="0"/>
              <a:t>κώδικας του προγράμματος</a:t>
            </a:r>
            <a:endParaRPr lang="en-US" sz="2400" dirty="0"/>
          </a:p>
          <a:p>
            <a:pPr eaLnBrk="1" hangingPunct="1">
              <a:lnSpc>
                <a:spcPct val="80000"/>
              </a:lnSpc>
            </a:pPr>
            <a:endParaRPr lang="el-GR" sz="1200" dirty="0">
              <a:solidFill>
                <a:srgbClr val="99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l-GR" sz="2400" dirty="0">
                <a:solidFill>
                  <a:srgbClr val="990000"/>
                </a:solidFill>
              </a:rPr>
              <a:t>Στατικά δεδομένα (</a:t>
            </a:r>
            <a:r>
              <a:rPr lang="en-US" sz="2400" dirty="0">
                <a:solidFill>
                  <a:srgbClr val="990000"/>
                </a:solidFill>
              </a:rPr>
              <a:t>Static data</a:t>
            </a:r>
            <a:r>
              <a:rPr lang="el-GR" sz="2400" dirty="0">
                <a:solidFill>
                  <a:srgbClr val="990000"/>
                </a:solidFill>
              </a:rPr>
              <a:t>)</a:t>
            </a:r>
            <a:r>
              <a:rPr lang="en-US" sz="2400" dirty="0">
                <a:solidFill>
                  <a:srgbClr val="990000"/>
                </a:solidFill>
              </a:rPr>
              <a:t>: </a:t>
            </a:r>
            <a:r>
              <a:rPr lang="el-GR" sz="2400" dirty="0"/>
              <a:t>καθολικές μεταβλητές</a:t>
            </a:r>
            <a:endParaRPr lang="en-US" sz="2400" dirty="0"/>
          </a:p>
          <a:p>
            <a:pPr lvl="1" eaLnBrk="1" hangingPunct="1">
              <a:lnSpc>
                <a:spcPct val="80000"/>
              </a:lnSpc>
            </a:pPr>
            <a:r>
              <a:rPr lang="el-GR" sz="2000" dirty="0" err="1"/>
              <a:t>π.χ</a:t>
            </a:r>
            <a:r>
              <a:rPr lang="en-US" sz="2000" dirty="0"/>
              <a:t>.,</a:t>
            </a:r>
            <a:r>
              <a:rPr lang="el-GR" sz="2000" dirty="0"/>
              <a:t> στατικές μεταβλητές της </a:t>
            </a:r>
            <a:r>
              <a:rPr lang="en-US" sz="2000" dirty="0"/>
              <a:t>C, </a:t>
            </a:r>
            <a:r>
              <a:rPr lang="el-GR" sz="2000" dirty="0"/>
              <a:t>πίνακες σταθερών (</a:t>
            </a:r>
            <a:r>
              <a:rPr lang="en-US" sz="2000" dirty="0"/>
              <a:t>constant arrays) </a:t>
            </a:r>
            <a:r>
              <a:rPr lang="el-GR" sz="2000" dirty="0"/>
              <a:t>και συμβολοσειρές (</a:t>
            </a:r>
            <a:r>
              <a:rPr lang="en-US" sz="2000" dirty="0"/>
              <a:t>strings</a:t>
            </a:r>
            <a:r>
              <a:rPr lang="el-GR" sz="2000" dirty="0"/>
              <a:t>)</a:t>
            </a:r>
            <a:endParaRPr lang="en-US" sz="2000" dirty="0"/>
          </a:p>
          <a:p>
            <a:pPr lvl="1" eaLnBrk="1" hangingPunct="1">
              <a:lnSpc>
                <a:spcPct val="80000"/>
              </a:lnSpc>
            </a:pPr>
            <a:r>
              <a:rPr lang="el-GR" sz="2000" dirty="0"/>
              <a:t>Ο </a:t>
            </a:r>
            <a:r>
              <a:rPr lang="en-US" sz="2000" dirty="0"/>
              <a:t>$</a:t>
            </a:r>
            <a:r>
              <a:rPr lang="en-US" sz="2000" dirty="0" err="1"/>
              <a:t>gp</a:t>
            </a:r>
            <a:r>
              <a:rPr lang="en-US" sz="2000" dirty="0"/>
              <a:t> </a:t>
            </a:r>
            <a:r>
              <a:rPr lang="el-GR" sz="2000" dirty="0"/>
              <a:t>παίρνει αρχική τιμή που επιτρέπει </a:t>
            </a:r>
            <a:r>
              <a:rPr lang="en-US" sz="2000" dirty="0"/>
              <a:t>±</a:t>
            </a:r>
            <a:r>
              <a:rPr lang="el-GR" sz="2000" dirty="0"/>
              <a:t>σχετικές αποστάσεις μέσα στο τμήμα αυτό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l-GR" sz="1200" dirty="0">
              <a:solidFill>
                <a:srgbClr val="99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l-GR" sz="2400" dirty="0">
                <a:solidFill>
                  <a:srgbClr val="990000"/>
                </a:solidFill>
              </a:rPr>
              <a:t>Δυναμικά δεδομένα</a:t>
            </a:r>
            <a:r>
              <a:rPr lang="en-US" sz="2400" dirty="0">
                <a:solidFill>
                  <a:srgbClr val="990000"/>
                </a:solidFill>
              </a:rPr>
              <a:t>: </a:t>
            </a:r>
            <a:r>
              <a:rPr lang="el-GR" sz="2400" dirty="0"/>
              <a:t>σωρός (</a:t>
            </a:r>
            <a:r>
              <a:rPr lang="en-US" sz="2400" dirty="0"/>
              <a:t>heap</a:t>
            </a:r>
            <a:r>
              <a:rPr lang="el-GR" sz="2400" dirty="0"/>
              <a:t>)</a:t>
            </a:r>
            <a:endParaRPr lang="en-US" sz="2400" dirty="0"/>
          </a:p>
          <a:p>
            <a:pPr lvl="1" eaLnBrk="1" hangingPunct="1">
              <a:lnSpc>
                <a:spcPct val="80000"/>
              </a:lnSpc>
            </a:pPr>
            <a:r>
              <a:rPr lang="el-GR" sz="2000" dirty="0" err="1"/>
              <a:t>π.χ</a:t>
            </a:r>
            <a:r>
              <a:rPr lang="en-US" sz="2000" dirty="0"/>
              <a:t>., </a:t>
            </a:r>
            <a:r>
              <a:rPr lang="en-US" sz="2000" dirty="0" err="1"/>
              <a:t>malloc</a:t>
            </a:r>
            <a:r>
              <a:rPr lang="en-US" sz="2000" dirty="0"/>
              <a:t> </a:t>
            </a:r>
            <a:r>
              <a:rPr lang="el-GR" sz="2000" dirty="0"/>
              <a:t>στη</a:t>
            </a:r>
            <a:r>
              <a:rPr lang="en-US" sz="2000" dirty="0"/>
              <a:t> C, new </a:t>
            </a:r>
            <a:r>
              <a:rPr lang="el-GR" sz="2000" dirty="0"/>
              <a:t>στη</a:t>
            </a:r>
            <a:r>
              <a:rPr lang="en-US" sz="2000" dirty="0"/>
              <a:t> Java</a:t>
            </a:r>
          </a:p>
          <a:p>
            <a:pPr eaLnBrk="1" hangingPunct="1">
              <a:lnSpc>
                <a:spcPct val="80000"/>
              </a:lnSpc>
            </a:pPr>
            <a:endParaRPr lang="el-GR" sz="1200" dirty="0">
              <a:solidFill>
                <a:srgbClr val="99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l-GR" sz="2400" dirty="0">
                <a:solidFill>
                  <a:srgbClr val="990000"/>
                </a:solidFill>
              </a:rPr>
              <a:t>Στοίβα (</a:t>
            </a:r>
            <a:r>
              <a:rPr lang="en-US" sz="2400" dirty="0">
                <a:solidFill>
                  <a:srgbClr val="990000"/>
                </a:solidFill>
              </a:rPr>
              <a:t>stack): </a:t>
            </a:r>
            <a:r>
              <a:rPr lang="el-GR" sz="2400" dirty="0"/>
              <a:t>αυτόματη αποθήκευση</a:t>
            </a:r>
            <a:endParaRPr lang="en-AU" sz="2400" dirty="0"/>
          </a:p>
        </p:txBody>
      </p:sp>
      <p:pic>
        <p:nvPicPr>
          <p:cNvPr id="59397" name="Picture 6" descr="D:\gizopoulos\Projects\Books\Cod4-Kleidarithmos\Figs-for-PPTs\COD_VOLA_PNGs\CHAPTER 2\02_1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725" y="1989138"/>
            <a:ext cx="3738563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B5B98FC5-BF61-4B16-A785-3AF4D330D8B3}" type="slidenum">
              <a:rPr lang="en-AU"/>
              <a:pPr>
                <a:defRPr/>
              </a:pPr>
              <a:t>51</a:t>
            </a:fld>
            <a:endParaRPr lang="en-AU"/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Δεδομένα χαρακτήρων</a:t>
            </a:r>
            <a:endParaRPr lang="en-AU"/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sz="2800" dirty="0"/>
              <a:t>Σύνολα χαρακτήρων σε κωδικοποίηση </a:t>
            </a:r>
            <a:r>
              <a:rPr lang="en-US" sz="2800" dirty="0"/>
              <a:t>byte</a:t>
            </a:r>
          </a:p>
          <a:p>
            <a:pPr lvl="1" eaLnBrk="1" hangingPunct="1"/>
            <a:r>
              <a:rPr lang="en-US" sz="2400" dirty="0"/>
              <a:t>ASCII: 128 </a:t>
            </a:r>
            <a:r>
              <a:rPr lang="el-GR" sz="2400" dirty="0"/>
              <a:t>χαρακτήρες</a:t>
            </a:r>
            <a:endParaRPr lang="en-US" sz="2400" dirty="0"/>
          </a:p>
          <a:p>
            <a:pPr lvl="2" eaLnBrk="1" hangingPunct="1"/>
            <a:r>
              <a:rPr lang="en-US" sz="2000" dirty="0"/>
              <a:t>95 </a:t>
            </a:r>
            <a:r>
              <a:rPr lang="el-GR" sz="2000" dirty="0"/>
              <a:t>γραφικής αναπαράστασης</a:t>
            </a:r>
            <a:r>
              <a:rPr lang="en-US" sz="2000" dirty="0"/>
              <a:t>, 33 </a:t>
            </a:r>
            <a:r>
              <a:rPr lang="el-GR" sz="2000" dirty="0"/>
              <a:t>ελέγχου</a:t>
            </a:r>
            <a:endParaRPr lang="en-US" sz="2000" dirty="0"/>
          </a:p>
          <a:p>
            <a:pPr lvl="1" eaLnBrk="1" hangingPunct="1"/>
            <a:r>
              <a:rPr lang="en-US" sz="2400" dirty="0"/>
              <a:t>Latin-1: 256 </a:t>
            </a:r>
            <a:r>
              <a:rPr lang="el-GR" sz="2400" dirty="0"/>
              <a:t>χαρακτήρες</a:t>
            </a:r>
            <a:endParaRPr lang="en-US" sz="2400" dirty="0"/>
          </a:p>
          <a:p>
            <a:pPr lvl="2" eaLnBrk="1" hangingPunct="1"/>
            <a:r>
              <a:rPr lang="en-US" sz="2000" dirty="0"/>
              <a:t>ASCII, +96 </a:t>
            </a:r>
            <a:r>
              <a:rPr lang="el-GR" sz="2000" dirty="0"/>
              <a:t>επιπλέον χαρακτήρες γραφικής αναπαράστασης</a:t>
            </a:r>
            <a:endParaRPr lang="en-US" sz="2000" dirty="0"/>
          </a:p>
          <a:p>
            <a:pPr eaLnBrk="1" hangingPunct="1"/>
            <a:endParaRPr lang="en-US" sz="2800" dirty="0"/>
          </a:p>
          <a:p>
            <a:pPr eaLnBrk="1" hangingPunct="1"/>
            <a:r>
              <a:rPr lang="en-US" sz="2800" dirty="0"/>
              <a:t>Unicode: </a:t>
            </a:r>
            <a:r>
              <a:rPr lang="el-GR" sz="2800" dirty="0"/>
              <a:t>σύνολο χαρακτήρων </a:t>
            </a:r>
            <a:r>
              <a:rPr lang="en-US" sz="2800" dirty="0"/>
              <a:t>32-bit</a:t>
            </a:r>
          </a:p>
          <a:p>
            <a:pPr lvl="1" eaLnBrk="1" hangingPunct="1"/>
            <a:r>
              <a:rPr lang="el-GR" sz="2400" dirty="0"/>
              <a:t>Χρήστη σε </a:t>
            </a:r>
            <a:r>
              <a:rPr lang="en-US" sz="2400" dirty="0"/>
              <a:t>Java, </a:t>
            </a:r>
            <a:r>
              <a:rPr lang="el-GR" sz="2400" dirty="0"/>
              <a:t>και σε </a:t>
            </a:r>
            <a:r>
              <a:rPr lang="en-US" sz="2400" dirty="0"/>
              <a:t>wide characters</a:t>
            </a:r>
            <a:r>
              <a:rPr lang="el-GR" sz="2400" dirty="0"/>
              <a:t> της </a:t>
            </a:r>
            <a:r>
              <a:rPr lang="en-US" sz="2400" dirty="0"/>
              <a:t>C++, …</a:t>
            </a:r>
          </a:p>
          <a:p>
            <a:pPr lvl="1" eaLnBrk="1" hangingPunct="1"/>
            <a:r>
              <a:rPr lang="el-GR" sz="2400" dirty="0"/>
              <a:t>Τα περισσότερα αλφάβητα του κόσμου, και σύμβολα</a:t>
            </a:r>
            <a:endParaRPr lang="en-US" sz="2400" dirty="0"/>
          </a:p>
          <a:p>
            <a:pPr lvl="1" eaLnBrk="1" hangingPunct="1"/>
            <a:r>
              <a:rPr lang="en-US" sz="2400" dirty="0"/>
              <a:t>UTF-8, UTF-16: </a:t>
            </a:r>
            <a:r>
              <a:rPr lang="el-GR" sz="2400" dirty="0"/>
              <a:t>κωδικοποιήσεις μεταβλητού μήκους</a:t>
            </a:r>
            <a:endParaRPr lang="en-AU" sz="2400" dirty="0"/>
          </a:p>
        </p:txBody>
      </p:sp>
      <p:sp>
        <p:nvSpPr>
          <p:cNvPr id="60421" name="Text Box 4"/>
          <p:cNvSpPr txBox="1">
            <a:spLocks noChangeArrowheads="1"/>
          </p:cNvSpPr>
          <p:nvPr/>
        </p:nvSpPr>
        <p:spPr bwMode="auto">
          <a:xfrm rot="5400000">
            <a:off x="6955631" y="1821657"/>
            <a:ext cx="4010025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§2.9 </a:t>
            </a:r>
            <a:r>
              <a:rPr lang="el-GR">
                <a:solidFill>
                  <a:schemeClr val="folHlink"/>
                </a:solidFill>
              </a:rPr>
              <a:t>Επικοινωνία με τους ανθρώπους</a:t>
            </a:r>
            <a:endParaRPr lang="en-US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uiExpand="1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5EEC0052-84B5-4459-9535-420865C35C36}" type="slidenum">
              <a:rPr lang="en-AU"/>
              <a:pPr>
                <a:defRPr/>
              </a:pPr>
              <a:t>52</a:t>
            </a:fld>
            <a:endParaRPr lang="en-AU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Λειτουργίες </a:t>
            </a:r>
            <a:r>
              <a:rPr lang="en-US" dirty="0"/>
              <a:t>Byte / </a:t>
            </a:r>
            <a:r>
              <a:rPr lang="el-GR" dirty="0" err="1"/>
              <a:t>Ημιλέξης</a:t>
            </a:r>
            <a:r>
              <a:rPr lang="en-GB" dirty="0"/>
              <a:t> (Half Byte)</a:t>
            </a:r>
            <a:endParaRPr lang="en-AU" dirty="0"/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l-GR" dirty="0"/>
          </a:p>
          <a:p>
            <a:pPr eaLnBrk="1" hangingPunct="1">
              <a:lnSpc>
                <a:spcPct val="90000"/>
              </a:lnSpc>
            </a:pPr>
            <a:r>
              <a:rPr lang="el-GR" dirty="0"/>
              <a:t>Θα μπορούσαν να χρησιμοποιήσουν λειτουργίες ανά </a:t>
            </a:r>
            <a:r>
              <a:rPr lang="en-US" dirty="0"/>
              <a:t>bit</a:t>
            </a:r>
          </a:p>
          <a:p>
            <a:pPr eaLnBrk="1" hangingPunct="1">
              <a:lnSpc>
                <a:spcPct val="90000"/>
              </a:lnSpc>
            </a:pPr>
            <a:endParaRPr lang="en-US" sz="1200" dirty="0"/>
          </a:p>
          <a:p>
            <a:pPr eaLnBrk="1" hangingPunct="1">
              <a:lnSpc>
                <a:spcPct val="90000"/>
              </a:lnSpc>
            </a:pPr>
            <a:endParaRPr lang="el-GR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MIPS byte/</a:t>
            </a:r>
            <a:r>
              <a:rPr lang="en-US" dirty="0" err="1"/>
              <a:t>halfword</a:t>
            </a:r>
            <a:r>
              <a:rPr lang="en-US" dirty="0"/>
              <a:t> load/store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Επέκταση </a:t>
            </a:r>
            <a:r>
              <a:rPr lang="el-GR" dirty="0" err="1"/>
              <a:t>προσήμου</a:t>
            </a:r>
            <a:r>
              <a:rPr lang="el-GR" dirty="0"/>
              <a:t> στα </a:t>
            </a:r>
            <a:r>
              <a:rPr lang="en-US" dirty="0"/>
              <a:t>32 bit</a:t>
            </a:r>
            <a:r>
              <a:rPr lang="el-GR" dirty="0"/>
              <a:t> στον </a:t>
            </a:r>
            <a:r>
              <a:rPr lang="en-US" dirty="0"/>
              <a:t>rt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		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lb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rt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, offset(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rs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)     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lh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rt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, offset(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rs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endParaRPr lang="en-US" sz="1200" dirty="0"/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Επεξεργασία συμβολοσειρών (</a:t>
            </a:r>
            <a:r>
              <a:rPr lang="en-US" dirty="0"/>
              <a:t>strings): </a:t>
            </a:r>
            <a:r>
              <a:rPr lang="el-GR" dirty="0"/>
              <a:t>συνήθης περίπτωση</a:t>
            </a:r>
            <a:endParaRPr lang="en-US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		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lbu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rt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, offset(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rs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)    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lhu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rt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, offset(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rs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endParaRPr lang="en-US" sz="1200" dirty="0"/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Αποθήκευση (</a:t>
            </a:r>
            <a:r>
              <a:rPr lang="en-US" dirty="0"/>
              <a:t>store) </a:t>
            </a:r>
            <a:r>
              <a:rPr lang="el-GR" dirty="0"/>
              <a:t>μόνο του δεξιότερου </a:t>
            </a:r>
            <a:r>
              <a:rPr lang="en-US" dirty="0"/>
              <a:t>byte / </a:t>
            </a:r>
            <a:r>
              <a:rPr lang="el-GR" dirty="0" err="1"/>
              <a:t>ημιλέξης</a:t>
            </a:r>
            <a:endParaRPr lang="en-AU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		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sb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rt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, offset(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rs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)     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sh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rt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, offset(</a:t>
            </a:r>
            <a:r>
              <a:rPr lang="en-US" sz="2200" b="1" dirty="0" err="1">
                <a:solidFill>
                  <a:schemeClr val="tx1"/>
                </a:solidFill>
                <a:latin typeface="Lucida Console" pitchFamily="49" charset="0"/>
              </a:rPr>
              <a:t>rs</a:t>
            </a:r>
            <a:r>
              <a:rPr lang="en-US" sz="2200" b="1" dirty="0">
                <a:solidFill>
                  <a:schemeClr val="tx1"/>
                </a:solidFill>
                <a:latin typeface="Lucida Console" pitchFamily="49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uiExpand="1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5EEC0052-84B5-4459-9535-420865C35C36}" type="slidenum">
              <a:rPr lang="en-AU"/>
              <a:pPr>
                <a:defRPr/>
              </a:pPr>
              <a:t>53</a:t>
            </a:fld>
            <a:endParaRPr lang="en-AU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Επέκταση </a:t>
            </a:r>
            <a:r>
              <a:rPr lang="el-GR" dirty="0" err="1"/>
              <a:t>Προσήμου</a:t>
            </a:r>
            <a:endParaRPr lang="en-AU" dirty="0"/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052736"/>
            <a:ext cx="8270875" cy="547260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rgbClr val="990000"/>
                </a:solidFill>
              </a:rPr>
              <a:t>Επέκταση </a:t>
            </a:r>
            <a:r>
              <a:rPr lang="el-GR" dirty="0" err="1">
                <a:solidFill>
                  <a:srgbClr val="990000"/>
                </a:solidFill>
              </a:rPr>
              <a:t>προσήμου</a:t>
            </a:r>
            <a:r>
              <a:rPr lang="el-GR" dirty="0"/>
              <a:t>: επανάληψη του </a:t>
            </a:r>
            <a:r>
              <a:rPr lang="el-GR" dirty="0" err="1"/>
              <a:t>προσήμου</a:t>
            </a:r>
            <a:r>
              <a:rPr lang="el-GR" dirty="0"/>
              <a:t> (αριστερότερο ψηφίο) στις αριστερές θέσεις της λέξης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Σκοπός: σωστή αναπαράσταση αριθμού σε καταχωρητή</a:t>
            </a:r>
          </a:p>
          <a:p>
            <a:pPr lvl="1" eaLnBrk="1" hangingPunct="1">
              <a:lnSpc>
                <a:spcPct val="90000"/>
              </a:lnSpc>
            </a:pPr>
            <a:r>
              <a:rPr lang="el-GR" b="1" dirty="0"/>
              <a:t>Παράδειγμα</a:t>
            </a:r>
            <a:r>
              <a:rPr lang="el-GR" dirty="0"/>
              <a:t>: </a:t>
            </a:r>
            <a:r>
              <a:rPr lang="el-GR" b="1" dirty="0"/>
              <a:t>1</a:t>
            </a:r>
            <a:r>
              <a:rPr lang="el-GR" dirty="0"/>
              <a:t>000 0000  </a:t>
            </a:r>
            <a:r>
              <a:rPr lang="el-GR" dirty="0">
                <a:sym typeface="Wingdings" panose="05000000000000000000" pitchFamily="2" charset="2"/>
              </a:rPr>
              <a:t>  </a:t>
            </a:r>
            <a:r>
              <a:rPr lang="el-GR" b="1" dirty="0">
                <a:sym typeface="Wingdings" panose="05000000000000000000" pitchFamily="2" charset="2"/>
              </a:rPr>
              <a:t>1111…1111 </a:t>
            </a:r>
            <a:r>
              <a:rPr lang="el-GR" dirty="0">
                <a:sym typeface="Wingdings" panose="05000000000000000000" pitchFamily="2" charset="2"/>
              </a:rPr>
              <a:t>1000 0000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sz="1200" dirty="0"/>
          </a:p>
          <a:p>
            <a:pPr eaLnBrk="1" hangingPunct="1">
              <a:lnSpc>
                <a:spcPct val="90000"/>
              </a:lnSpc>
            </a:pPr>
            <a:r>
              <a:rPr lang="el-GR" dirty="0" err="1">
                <a:solidFill>
                  <a:srgbClr val="990000"/>
                </a:solidFill>
              </a:rPr>
              <a:t>Απρόσημοι</a:t>
            </a:r>
            <a:r>
              <a:rPr lang="el-GR" dirty="0">
                <a:solidFill>
                  <a:srgbClr val="990000"/>
                </a:solidFill>
              </a:rPr>
              <a:t> αριθμοί</a:t>
            </a:r>
            <a:r>
              <a:rPr lang="el-GR" dirty="0"/>
              <a:t>: συμπλήρωση των θέσεων αριστερά με μηδενικά</a:t>
            </a:r>
          </a:p>
          <a:p>
            <a:pPr lvl="1" eaLnBrk="1" hangingPunct="1">
              <a:lnSpc>
                <a:spcPct val="90000"/>
              </a:lnSpc>
            </a:pPr>
            <a:r>
              <a:rPr lang="el-GR" b="1" dirty="0"/>
              <a:t>Παράδειγμα</a:t>
            </a:r>
            <a:r>
              <a:rPr lang="el-GR" dirty="0"/>
              <a:t>: 1000 0000  </a:t>
            </a:r>
            <a:r>
              <a:rPr lang="el-GR" dirty="0">
                <a:sym typeface="Wingdings" panose="05000000000000000000" pitchFamily="2" charset="2"/>
              </a:rPr>
              <a:t>  </a:t>
            </a:r>
            <a:r>
              <a:rPr lang="el-GR" b="1" dirty="0">
                <a:sym typeface="Wingdings" panose="05000000000000000000" pitchFamily="2" charset="2"/>
              </a:rPr>
              <a:t>0000…0000 </a:t>
            </a:r>
            <a:r>
              <a:rPr lang="el-GR" dirty="0">
                <a:sym typeface="Wingdings" panose="05000000000000000000" pitchFamily="2" charset="2"/>
              </a:rPr>
              <a:t>1000 0000</a:t>
            </a:r>
          </a:p>
          <a:p>
            <a:pPr eaLnBrk="1" hangingPunct="1">
              <a:lnSpc>
                <a:spcPct val="90000"/>
              </a:lnSpc>
            </a:pPr>
            <a:endParaRPr lang="el-GR" sz="1200" b="1" dirty="0"/>
          </a:p>
          <a:p>
            <a:pPr eaLnBrk="1" hangingPunct="1">
              <a:lnSpc>
                <a:spcPct val="90000"/>
              </a:lnSpc>
            </a:pPr>
            <a:r>
              <a:rPr lang="el-GR" dirty="0"/>
              <a:t>Τα </a:t>
            </a:r>
            <a:r>
              <a:rPr lang="en-GB" dirty="0"/>
              <a:t>C </a:t>
            </a:r>
            <a:r>
              <a:rPr lang="el-GR" dirty="0"/>
              <a:t>προγράμματα χρησιμοποιούν </a:t>
            </a:r>
            <a:r>
              <a:rPr lang="en-GB" dirty="0"/>
              <a:t>bytes </a:t>
            </a:r>
            <a:r>
              <a:rPr lang="el-GR" dirty="0"/>
              <a:t>για χαρακτήρες – δεν τα θεωρούν προσημασμένους ακεραίους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Η εντολή </a:t>
            </a:r>
            <a:r>
              <a:rPr lang="en-GB" b="1" dirty="0" err="1"/>
              <a:t>lbu</a:t>
            </a:r>
            <a:r>
              <a:rPr lang="en-GB" dirty="0"/>
              <a:t> </a:t>
            </a:r>
            <a:r>
              <a:rPr lang="el-GR" dirty="0"/>
              <a:t>χρησιμοποιείται για φόρτωση χαρακτήρα (</a:t>
            </a:r>
            <a:r>
              <a:rPr lang="en-GB" dirty="0"/>
              <a:t>byte</a:t>
            </a:r>
            <a:r>
              <a:rPr lang="el-GR" dirty="0"/>
              <a:t>)</a:t>
            </a:r>
          </a:p>
          <a:p>
            <a:pPr lvl="1" eaLnBrk="1" hangingPunct="1">
              <a:lnSpc>
                <a:spcPct val="90000"/>
              </a:lnSpc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13453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uiExpand="1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5EEC0052-84B5-4459-9535-420865C35C36}" type="slidenum">
              <a:rPr lang="en-AU"/>
              <a:pPr>
                <a:defRPr/>
              </a:pPr>
              <a:t>54</a:t>
            </a:fld>
            <a:endParaRPr lang="en-AU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Strings</a:t>
            </a:r>
            <a:endParaRPr lang="en-AU" dirty="0"/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052736"/>
            <a:ext cx="8270875" cy="547260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l-GR" b="1" dirty="0"/>
          </a:p>
          <a:p>
            <a:pPr eaLnBrk="1" hangingPunct="1">
              <a:lnSpc>
                <a:spcPct val="90000"/>
              </a:lnSpc>
            </a:pPr>
            <a:r>
              <a:rPr lang="el-GR" b="1" dirty="0">
                <a:solidFill>
                  <a:srgbClr val="990000"/>
                </a:solidFill>
              </a:rPr>
              <a:t>Συμβολοσειρές ή αλφαριθμητικά (</a:t>
            </a:r>
            <a:r>
              <a:rPr lang="en-GB" b="1" dirty="0">
                <a:solidFill>
                  <a:srgbClr val="990000"/>
                </a:solidFill>
              </a:rPr>
              <a:t>strings)</a:t>
            </a:r>
            <a:r>
              <a:rPr lang="el-GR" b="1" dirty="0">
                <a:solidFill>
                  <a:srgbClr val="990000"/>
                </a:solidFill>
              </a:rPr>
              <a:t>: </a:t>
            </a:r>
            <a:r>
              <a:rPr lang="el-GR" dirty="0"/>
              <a:t>Σύνολο (συνδυασμός) χαρακτήρων μεταβλητού μεγέθους</a:t>
            </a:r>
          </a:p>
          <a:p>
            <a:pPr eaLnBrk="1" hangingPunct="1">
              <a:lnSpc>
                <a:spcPct val="90000"/>
              </a:lnSpc>
            </a:pPr>
            <a:endParaRPr lang="el-GR" dirty="0"/>
          </a:p>
          <a:p>
            <a:pPr eaLnBrk="1" hangingPunct="1">
              <a:lnSpc>
                <a:spcPct val="90000"/>
              </a:lnSpc>
            </a:pPr>
            <a:r>
              <a:rPr lang="el-GR" b="1" dirty="0"/>
              <a:t>Αναπαραστάσεις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Η 1</a:t>
            </a:r>
            <a:r>
              <a:rPr lang="el-GR" baseline="30000" dirty="0"/>
              <a:t>η</a:t>
            </a:r>
            <a:r>
              <a:rPr lang="el-GR" dirty="0"/>
              <a:t> θέση είναι δεσμευμένη και δηλώνει το μήκος της σειράς (</a:t>
            </a:r>
            <a:r>
              <a:rPr lang="en-GB" dirty="0"/>
              <a:t>Java)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Συνοδευτική μεταβλητή για δήλωση μήκους σειράς (όπως σε μία δομή)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Χρήση δεσμευμένου χαρακτήρα στο τέλος της σειράς </a:t>
            </a:r>
            <a:r>
              <a:rPr lang="en-GB" dirty="0"/>
              <a:t> (</a:t>
            </a:r>
            <a:r>
              <a:rPr lang="el-GR" dirty="0"/>
              <a:t>χαρακτήρας </a:t>
            </a:r>
            <a:r>
              <a:rPr lang="en-GB" dirty="0"/>
              <a:t>null </a:t>
            </a:r>
            <a:r>
              <a:rPr lang="el-GR" dirty="0"/>
              <a:t>στη </a:t>
            </a:r>
            <a:r>
              <a:rPr lang="en-GB" dirty="0"/>
              <a:t>C)</a:t>
            </a:r>
            <a:endParaRPr lang="el-GR" dirty="0"/>
          </a:p>
          <a:p>
            <a:pPr lvl="2" eaLnBrk="1" hangingPunct="1">
              <a:lnSpc>
                <a:spcPct val="90000"/>
              </a:lnSpc>
            </a:pPr>
            <a:r>
              <a:rPr lang="el-GR" b="1" dirty="0"/>
              <a:t>«</a:t>
            </a:r>
            <a:r>
              <a:rPr lang="en-GB" b="1" dirty="0"/>
              <a:t>Cal</a:t>
            </a:r>
            <a:r>
              <a:rPr lang="el-GR" b="1" dirty="0"/>
              <a:t>» </a:t>
            </a:r>
            <a:r>
              <a:rPr lang="en-GB" b="1" dirty="0">
                <a:sym typeface="Wingdings" panose="05000000000000000000" pitchFamily="2" charset="2"/>
              </a:rPr>
              <a:t> 67 97 108 0 (ASCI)</a:t>
            </a:r>
          </a:p>
          <a:p>
            <a:pPr lvl="2" eaLnBrk="1" hangingPunct="1">
              <a:lnSpc>
                <a:spcPct val="90000"/>
              </a:lnSpc>
            </a:pPr>
            <a:r>
              <a:rPr lang="en-GB" dirty="0">
                <a:sym typeface="Wingdings" panose="05000000000000000000" pitchFamily="2" charset="2"/>
              </a:rPr>
              <a:t>67 = </a:t>
            </a:r>
            <a:r>
              <a:rPr lang="en-GB" i="1" dirty="0">
                <a:sym typeface="Wingdings" panose="05000000000000000000" pitchFamily="2" charset="2"/>
              </a:rPr>
              <a:t>C</a:t>
            </a:r>
            <a:r>
              <a:rPr lang="en-GB" dirty="0">
                <a:sym typeface="Wingdings" panose="05000000000000000000" pitchFamily="2" charset="2"/>
              </a:rPr>
              <a:t>, 97 = </a:t>
            </a:r>
            <a:r>
              <a:rPr lang="en-GB" i="1" dirty="0">
                <a:sym typeface="Wingdings" panose="05000000000000000000" pitchFamily="2" charset="2"/>
              </a:rPr>
              <a:t>a</a:t>
            </a:r>
            <a:r>
              <a:rPr lang="en-GB" dirty="0">
                <a:sym typeface="Wingdings" panose="05000000000000000000" pitchFamily="2" charset="2"/>
              </a:rPr>
              <a:t>, 108 = </a:t>
            </a:r>
            <a:r>
              <a:rPr lang="en-GB" i="1" dirty="0">
                <a:sym typeface="Wingdings" panose="05000000000000000000" pitchFamily="2" charset="2"/>
              </a:rPr>
              <a:t>l</a:t>
            </a:r>
            <a:r>
              <a:rPr lang="en-GB" dirty="0">
                <a:sym typeface="Wingdings" panose="05000000000000000000" pitchFamily="2" charset="2"/>
              </a:rPr>
              <a:t>,  0 = </a:t>
            </a:r>
            <a:r>
              <a:rPr lang="en-GB" i="1" dirty="0">
                <a:sym typeface="Wingdings" panose="05000000000000000000" pitchFamily="2" charset="2"/>
              </a:rPr>
              <a:t>null</a:t>
            </a:r>
          </a:p>
          <a:p>
            <a:pPr lvl="2" eaLnBrk="1" hangingPunct="1">
              <a:lnSpc>
                <a:spcPct val="90000"/>
              </a:lnSpc>
            </a:pPr>
            <a:endParaRPr lang="el-GR" dirty="0"/>
          </a:p>
          <a:p>
            <a:pPr eaLnBrk="1" hangingPunct="1">
              <a:lnSpc>
                <a:spcPct val="90000"/>
              </a:lnSpc>
            </a:pPr>
            <a:endParaRPr lang="en-US" sz="1200" dirty="0"/>
          </a:p>
          <a:p>
            <a:pPr lvl="1" eaLnBrk="1" hangingPunct="1">
              <a:lnSpc>
                <a:spcPct val="90000"/>
              </a:lnSpc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4262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uiExpand="1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16415390-97AB-4F79-883D-4B679DB1D330}" type="slidenum">
              <a:rPr lang="en-AU"/>
              <a:pPr>
                <a:defRPr/>
              </a:pPr>
              <a:t>55</a:t>
            </a:fld>
            <a:endParaRPr lang="en-AU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06375"/>
            <a:ext cx="8259762" cy="701675"/>
          </a:xfrm>
        </p:spPr>
        <p:txBody>
          <a:bodyPr/>
          <a:lstStyle/>
          <a:p>
            <a:pPr eaLnBrk="1" hangingPunct="1"/>
            <a:r>
              <a:rPr lang="el-GR" sz="4000"/>
              <a:t>Παράδειγμα αντιγραφής </a:t>
            </a:r>
            <a:r>
              <a:rPr lang="en-US" sz="4000"/>
              <a:t>string</a:t>
            </a:r>
            <a:endParaRPr lang="en-AU" sz="4000"/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/>
              <a:t>Κώδικας </a:t>
            </a:r>
            <a:r>
              <a:rPr lang="en-US" dirty="0"/>
              <a:t>C (</a:t>
            </a:r>
            <a:r>
              <a:rPr lang="el-GR" dirty="0"/>
              <a:t>απλοϊκός</a:t>
            </a:r>
            <a:r>
              <a:rPr lang="en-US" dirty="0"/>
              <a:t>):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Συμβολοσειρά (</a:t>
            </a:r>
            <a:r>
              <a:rPr lang="en-US" dirty="0"/>
              <a:t>string) </a:t>
            </a:r>
            <a:r>
              <a:rPr lang="el-GR" dirty="0"/>
              <a:t>που τερματίζεται με μηδενικό χαρακτήρα (</a:t>
            </a:r>
            <a:r>
              <a:rPr lang="en-US" dirty="0"/>
              <a:t>null char) </a:t>
            </a:r>
          </a:p>
          <a:p>
            <a:pPr algn="l"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sz="2800" dirty="0">
              <a:solidFill>
                <a:schemeClr val="tx1"/>
              </a:solidFill>
              <a:latin typeface="Lucida Console" pitchFamily="49" charset="0"/>
            </a:endParaRPr>
          </a:p>
          <a:p>
            <a:pPr algn="l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void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strcpy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(char x[], char y[])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{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int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;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= 0;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while ((x[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]=y[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])!='\0')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  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+= 1;}</a:t>
            </a:r>
            <a:endParaRPr lang="el-GR" sz="2800" dirty="0">
              <a:solidFill>
                <a:schemeClr val="tx1"/>
              </a:solidFill>
              <a:latin typeface="Lucida Console" pitchFamily="49" charset="0"/>
            </a:endParaRPr>
          </a:p>
          <a:p>
            <a:pPr algn="l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>
              <a:solidFill>
                <a:schemeClr val="tx1"/>
              </a:solidFill>
              <a:latin typeface="Lucida Console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Διευθύνσεις των </a:t>
            </a:r>
            <a:r>
              <a:rPr lang="en-US" dirty="0"/>
              <a:t>x, y </a:t>
            </a:r>
            <a:r>
              <a:rPr lang="el-GR" dirty="0"/>
              <a:t>στον</a:t>
            </a:r>
            <a:r>
              <a:rPr lang="en-US" dirty="0"/>
              <a:t> $a0, $a1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Το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l-GR" dirty="0"/>
              <a:t>στον</a:t>
            </a:r>
            <a:r>
              <a:rPr lang="en-US" dirty="0"/>
              <a:t> $s0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33F30060-DFB8-4E1E-A160-784E3A82F5FD}" type="slidenum">
              <a:rPr lang="en-AU"/>
              <a:pPr>
                <a:defRPr/>
              </a:pPr>
              <a:t>56</a:t>
            </a:fld>
            <a:endParaRPr lang="en-AU"/>
          </a:p>
        </p:txBody>
      </p:sp>
      <p:sp>
        <p:nvSpPr>
          <p:cNvPr id="63491" name="Rectangle 4"/>
          <p:cNvSpPr>
            <a:spLocks noChangeArrowheads="1"/>
          </p:cNvSpPr>
          <p:nvPr/>
        </p:nvSpPr>
        <p:spPr bwMode="auto">
          <a:xfrm>
            <a:off x="1009650" y="1657350"/>
            <a:ext cx="7477125" cy="279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3492" name="Rectangle 5"/>
          <p:cNvSpPr>
            <a:spLocks noChangeArrowheads="1"/>
          </p:cNvSpPr>
          <p:nvPr/>
        </p:nvSpPr>
        <p:spPr bwMode="auto">
          <a:xfrm>
            <a:off x="1009650" y="1936750"/>
            <a:ext cx="7477125" cy="5461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3493" name="Rectangle 6"/>
          <p:cNvSpPr>
            <a:spLocks noChangeArrowheads="1"/>
          </p:cNvSpPr>
          <p:nvPr/>
        </p:nvSpPr>
        <p:spPr bwMode="auto">
          <a:xfrm>
            <a:off x="1009650" y="2482850"/>
            <a:ext cx="7477125" cy="279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3494" name="Rectangle 7"/>
          <p:cNvSpPr>
            <a:spLocks noChangeArrowheads="1"/>
          </p:cNvSpPr>
          <p:nvPr/>
        </p:nvSpPr>
        <p:spPr bwMode="auto">
          <a:xfrm>
            <a:off x="1009650" y="2762250"/>
            <a:ext cx="7477125" cy="5397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3495" name="Rectangle 8"/>
          <p:cNvSpPr>
            <a:spLocks noChangeArrowheads="1"/>
          </p:cNvSpPr>
          <p:nvPr/>
        </p:nvSpPr>
        <p:spPr bwMode="auto">
          <a:xfrm>
            <a:off x="1009650" y="3302000"/>
            <a:ext cx="7477125" cy="558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3496" name="Rectangle 9"/>
          <p:cNvSpPr>
            <a:spLocks noChangeArrowheads="1"/>
          </p:cNvSpPr>
          <p:nvPr/>
        </p:nvSpPr>
        <p:spPr bwMode="auto">
          <a:xfrm>
            <a:off x="1009650" y="3860800"/>
            <a:ext cx="7477125" cy="2730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3497" name="Rectangle 10"/>
          <p:cNvSpPr>
            <a:spLocks noChangeArrowheads="1"/>
          </p:cNvSpPr>
          <p:nvPr/>
        </p:nvSpPr>
        <p:spPr bwMode="auto">
          <a:xfrm>
            <a:off x="1009650" y="4133850"/>
            <a:ext cx="7477125" cy="5524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3498" name="Rectangle 11"/>
          <p:cNvSpPr>
            <a:spLocks noChangeArrowheads="1"/>
          </p:cNvSpPr>
          <p:nvPr/>
        </p:nvSpPr>
        <p:spPr bwMode="auto">
          <a:xfrm>
            <a:off x="1009650" y="4686300"/>
            <a:ext cx="7477125" cy="5524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3499" name="Rectangle 12"/>
          <p:cNvSpPr>
            <a:spLocks noChangeArrowheads="1"/>
          </p:cNvSpPr>
          <p:nvPr/>
        </p:nvSpPr>
        <p:spPr bwMode="auto">
          <a:xfrm>
            <a:off x="1009650" y="5238750"/>
            <a:ext cx="7477125" cy="2857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350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06375"/>
            <a:ext cx="8259762" cy="701675"/>
          </a:xfrm>
        </p:spPr>
        <p:txBody>
          <a:bodyPr/>
          <a:lstStyle/>
          <a:p>
            <a:pPr eaLnBrk="1" hangingPunct="1"/>
            <a:r>
              <a:rPr lang="el-GR" sz="4000"/>
              <a:t>Παράδειγμα αντιγραφής </a:t>
            </a:r>
            <a:r>
              <a:rPr lang="en-US" sz="4000"/>
              <a:t>string</a:t>
            </a:r>
            <a:endParaRPr lang="en-AU" sz="4000"/>
          </a:p>
        </p:txBody>
      </p:sp>
      <p:sp>
        <p:nvSpPr>
          <p:cNvPr id="635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sz="2800" dirty="0"/>
              <a:t>Κώδικας </a:t>
            </a:r>
            <a:r>
              <a:rPr lang="en-US" sz="2800" dirty="0"/>
              <a:t>MIPS:</a:t>
            </a:r>
          </a:p>
          <a:p>
            <a:pPr algn="l" eaLnBrk="1" hangingPunct="1">
              <a:buFont typeface="Wingdings" pitchFamily="2" charset="2"/>
              <a:buNone/>
            </a:pPr>
            <a:r>
              <a:rPr lang="en-US" sz="1800" dirty="0">
                <a:latin typeface="Lucida Console" pitchFamily="49" charset="0"/>
              </a:rPr>
              <a:t>	</a:t>
            </a:r>
            <a:r>
              <a:rPr lang="en-US" sz="1800" dirty="0" err="1">
                <a:latin typeface="Lucida Console" pitchFamily="49" charset="0"/>
              </a:rPr>
              <a:t>strcpy</a:t>
            </a:r>
            <a:r>
              <a:rPr lang="en-US" sz="1800" dirty="0">
                <a:latin typeface="Lucida Console" pitchFamily="49" charset="0"/>
              </a:rPr>
              <a:t>:</a:t>
            </a:r>
            <a:br>
              <a:rPr lang="en-US" sz="1800" dirty="0"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    </a:t>
            </a:r>
            <a:r>
              <a:rPr lang="en-US" sz="1800" dirty="0" err="1">
                <a:latin typeface="Lucida Console" pitchFamily="49" charset="0"/>
              </a:rPr>
              <a:t>addi</a:t>
            </a:r>
            <a:r>
              <a:rPr lang="en-US" sz="1800" dirty="0">
                <a:latin typeface="Lucida Console" pitchFamily="49" charset="0"/>
              </a:rPr>
              <a:t> $</a:t>
            </a:r>
            <a:r>
              <a:rPr lang="en-US" sz="1800" dirty="0" err="1">
                <a:latin typeface="Lucida Console" pitchFamily="49" charset="0"/>
              </a:rPr>
              <a:t>sp</a:t>
            </a:r>
            <a:r>
              <a:rPr lang="en-US" sz="1800" dirty="0">
                <a:latin typeface="Lucida Console" pitchFamily="49" charset="0"/>
              </a:rPr>
              <a:t>, $</a:t>
            </a:r>
            <a:r>
              <a:rPr lang="en-US" sz="1800" dirty="0" err="1">
                <a:latin typeface="Lucida Console" pitchFamily="49" charset="0"/>
              </a:rPr>
              <a:t>sp</a:t>
            </a:r>
            <a:r>
              <a:rPr lang="en-US" sz="1800" dirty="0">
                <a:latin typeface="Lucida Console" pitchFamily="49" charset="0"/>
              </a:rPr>
              <a:t>, -4      # adjust stack for 1 item</a:t>
            </a:r>
            <a:br>
              <a:rPr lang="en-US" sz="1800" dirty="0"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    </a:t>
            </a:r>
            <a:r>
              <a:rPr lang="en-US" sz="1800" dirty="0" err="1">
                <a:latin typeface="Lucida Console" pitchFamily="49" charset="0"/>
              </a:rPr>
              <a:t>sw</a:t>
            </a:r>
            <a:r>
              <a:rPr lang="en-US" sz="1800" dirty="0">
                <a:latin typeface="Lucida Console" pitchFamily="49" charset="0"/>
              </a:rPr>
              <a:t>   $s0, 0($</a:t>
            </a:r>
            <a:r>
              <a:rPr lang="en-US" sz="1800" dirty="0" err="1">
                <a:latin typeface="Lucida Console" pitchFamily="49" charset="0"/>
              </a:rPr>
              <a:t>sp</a:t>
            </a:r>
            <a:r>
              <a:rPr lang="en-US" sz="1800" dirty="0">
                <a:latin typeface="Lucida Console" pitchFamily="49" charset="0"/>
              </a:rPr>
              <a:t>)       # save $s0</a:t>
            </a:r>
            <a:br>
              <a:rPr lang="en-US" sz="1800" dirty="0"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    add  $s0, $zero, $zero # </a:t>
            </a:r>
            <a:r>
              <a:rPr lang="en-US" sz="1800" dirty="0" err="1">
                <a:latin typeface="Lucida Console" pitchFamily="49" charset="0"/>
              </a:rPr>
              <a:t>i</a:t>
            </a:r>
            <a:r>
              <a:rPr lang="en-US" sz="1800" dirty="0">
                <a:latin typeface="Lucida Console" pitchFamily="49" charset="0"/>
              </a:rPr>
              <a:t> = 0</a:t>
            </a:r>
            <a:br>
              <a:rPr lang="en-US" sz="1800" dirty="0"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L1: add  $t1, $s0, $a1     # </a:t>
            </a:r>
            <a:r>
              <a:rPr lang="en-US" sz="1800" dirty="0" err="1">
                <a:latin typeface="Lucida Console" pitchFamily="49" charset="0"/>
              </a:rPr>
              <a:t>addr</a:t>
            </a:r>
            <a:r>
              <a:rPr lang="en-US" sz="1800" dirty="0">
                <a:latin typeface="Lucida Console" pitchFamily="49" charset="0"/>
              </a:rPr>
              <a:t> of y[</a:t>
            </a:r>
            <a:r>
              <a:rPr lang="en-US" sz="1800" dirty="0" err="1">
                <a:latin typeface="Lucida Console" pitchFamily="49" charset="0"/>
              </a:rPr>
              <a:t>i</a:t>
            </a:r>
            <a:r>
              <a:rPr lang="en-US" sz="1800" dirty="0">
                <a:latin typeface="Lucida Console" pitchFamily="49" charset="0"/>
              </a:rPr>
              <a:t>] in $t1</a:t>
            </a:r>
            <a:br>
              <a:rPr lang="en-US" sz="1800" dirty="0"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    </a:t>
            </a:r>
            <a:r>
              <a:rPr lang="en-US" sz="1800" dirty="0" err="1">
                <a:latin typeface="Lucida Console" pitchFamily="49" charset="0"/>
              </a:rPr>
              <a:t>lbu</a:t>
            </a:r>
            <a:r>
              <a:rPr lang="en-US" sz="1800" dirty="0">
                <a:latin typeface="Lucida Console" pitchFamily="49" charset="0"/>
              </a:rPr>
              <a:t>  $t2, 0($t1)       # $t2 = y[</a:t>
            </a:r>
            <a:r>
              <a:rPr lang="en-US" sz="1800" dirty="0" err="1">
                <a:latin typeface="Lucida Console" pitchFamily="49" charset="0"/>
              </a:rPr>
              <a:t>i</a:t>
            </a:r>
            <a:r>
              <a:rPr lang="en-US" sz="1800" dirty="0">
                <a:latin typeface="Lucida Console" pitchFamily="49" charset="0"/>
              </a:rPr>
              <a:t>]</a:t>
            </a:r>
            <a:br>
              <a:rPr lang="en-US" sz="1800" dirty="0"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    add  $t3, $s0, $a0     # </a:t>
            </a:r>
            <a:r>
              <a:rPr lang="en-US" sz="1800" dirty="0" err="1">
                <a:latin typeface="Lucida Console" pitchFamily="49" charset="0"/>
              </a:rPr>
              <a:t>addr</a:t>
            </a:r>
            <a:r>
              <a:rPr lang="en-US" sz="1800" dirty="0">
                <a:latin typeface="Lucida Console" pitchFamily="49" charset="0"/>
              </a:rPr>
              <a:t> of x[</a:t>
            </a:r>
            <a:r>
              <a:rPr lang="en-US" sz="1800" dirty="0" err="1">
                <a:latin typeface="Lucida Console" pitchFamily="49" charset="0"/>
              </a:rPr>
              <a:t>i</a:t>
            </a:r>
            <a:r>
              <a:rPr lang="en-US" sz="1800" dirty="0">
                <a:latin typeface="Lucida Console" pitchFamily="49" charset="0"/>
              </a:rPr>
              <a:t>] in $t3</a:t>
            </a:r>
            <a:br>
              <a:rPr lang="en-US" sz="1800" dirty="0"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    </a:t>
            </a:r>
            <a:r>
              <a:rPr lang="en-US" sz="1800" dirty="0" err="1">
                <a:latin typeface="Lucida Console" pitchFamily="49" charset="0"/>
              </a:rPr>
              <a:t>sb</a:t>
            </a:r>
            <a:r>
              <a:rPr lang="en-US" sz="1800" dirty="0">
                <a:latin typeface="Lucida Console" pitchFamily="49" charset="0"/>
              </a:rPr>
              <a:t>   $t2, 0($t3)       # x[</a:t>
            </a:r>
            <a:r>
              <a:rPr lang="en-US" sz="1800" dirty="0" err="1">
                <a:latin typeface="Lucida Console" pitchFamily="49" charset="0"/>
              </a:rPr>
              <a:t>i</a:t>
            </a:r>
            <a:r>
              <a:rPr lang="en-US" sz="1800" dirty="0">
                <a:latin typeface="Lucida Console" pitchFamily="49" charset="0"/>
              </a:rPr>
              <a:t>] = y[</a:t>
            </a:r>
            <a:r>
              <a:rPr lang="en-US" sz="1800" dirty="0" err="1">
                <a:latin typeface="Lucida Console" pitchFamily="49" charset="0"/>
              </a:rPr>
              <a:t>i</a:t>
            </a:r>
            <a:r>
              <a:rPr lang="en-US" sz="1800" dirty="0">
                <a:latin typeface="Lucida Console" pitchFamily="49" charset="0"/>
              </a:rPr>
              <a:t>]</a:t>
            </a:r>
            <a:br>
              <a:rPr lang="en-US" sz="1800" dirty="0"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    </a:t>
            </a:r>
            <a:r>
              <a:rPr lang="en-US" sz="1800" dirty="0" err="1">
                <a:latin typeface="Lucida Console" pitchFamily="49" charset="0"/>
              </a:rPr>
              <a:t>beq</a:t>
            </a:r>
            <a:r>
              <a:rPr lang="en-US" sz="1800" dirty="0">
                <a:latin typeface="Lucida Console" pitchFamily="49" charset="0"/>
              </a:rPr>
              <a:t>  $t2, $zero, L2    # exit loop if y[</a:t>
            </a:r>
            <a:r>
              <a:rPr lang="en-US" sz="1800" dirty="0" err="1">
                <a:latin typeface="Lucida Console" pitchFamily="49" charset="0"/>
              </a:rPr>
              <a:t>i</a:t>
            </a:r>
            <a:r>
              <a:rPr lang="en-US" sz="1800" dirty="0">
                <a:latin typeface="Lucida Console" pitchFamily="49" charset="0"/>
              </a:rPr>
              <a:t>] == 0  </a:t>
            </a:r>
            <a:br>
              <a:rPr lang="en-US" sz="1800" dirty="0"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    </a:t>
            </a:r>
            <a:r>
              <a:rPr lang="en-US" sz="1800" dirty="0" err="1">
                <a:latin typeface="Lucida Console" pitchFamily="49" charset="0"/>
              </a:rPr>
              <a:t>addi</a:t>
            </a:r>
            <a:r>
              <a:rPr lang="en-US" sz="1800" dirty="0">
                <a:latin typeface="Lucida Console" pitchFamily="49" charset="0"/>
              </a:rPr>
              <a:t> $s0, $s0, 1       # </a:t>
            </a:r>
            <a:r>
              <a:rPr lang="en-US" sz="1800" dirty="0" err="1">
                <a:latin typeface="Lucida Console" pitchFamily="49" charset="0"/>
              </a:rPr>
              <a:t>i</a:t>
            </a:r>
            <a:r>
              <a:rPr lang="en-US" sz="1800" dirty="0">
                <a:latin typeface="Lucida Console" pitchFamily="49" charset="0"/>
              </a:rPr>
              <a:t> = </a:t>
            </a:r>
            <a:r>
              <a:rPr lang="en-US" sz="1800" dirty="0" err="1">
                <a:latin typeface="Lucida Console" pitchFamily="49" charset="0"/>
              </a:rPr>
              <a:t>i</a:t>
            </a:r>
            <a:r>
              <a:rPr lang="en-US" sz="1800" dirty="0">
                <a:latin typeface="Lucida Console" pitchFamily="49" charset="0"/>
              </a:rPr>
              <a:t> + 1</a:t>
            </a:r>
            <a:br>
              <a:rPr lang="en-US" sz="1800" dirty="0"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    j    L1                # next iteration of loop</a:t>
            </a:r>
            <a:br>
              <a:rPr lang="en-US" sz="1800" dirty="0"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L2: </a:t>
            </a:r>
            <a:r>
              <a:rPr lang="en-US" sz="1800" dirty="0" err="1">
                <a:latin typeface="Lucida Console" pitchFamily="49" charset="0"/>
              </a:rPr>
              <a:t>lw</a:t>
            </a:r>
            <a:r>
              <a:rPr lang="en-US" sz="1800" dirty="0">
                <a:latin typeface="Lucida Console" pitchFamily="49" charset="0"/>
              </a:rPr>
              <a:t>   $s0, 0($</a:t>
            </a:r>
            <a:r>
              <a:rPr lang="en-US" sz="1800" dirty="0" err="1">
                <a:latin typeface="Lucida Console" pitchFamily="49" charset="0"/>
              </a:rPr>
              <a:t>sp</a:t>
            </a:r>
            <a:r>
              <a:rPr lang="en-US" sz="1800" dirty="0">
                <a:latin typeface="Lucida Console" pitchFamily="49" charset="0"/>
              </a:rPr>
              <a:t>)       # restore saved $s0</a:t>
            </a:r>
            <a:br>
              <a:rPr lang="en-US" sz="1800" dirty="0"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    </a:t>
            </a:r>
            <a:r>
              <a:rPr lang="en-US" sz="1800" dirty="0" err="1">
                <a:latin typeface="Lucida Console" pitchFamily="49" charset="0"/>
              </a:rPr>
              <a:t>addi</a:t>
            </a:r>
            <a:r>
              <a:rPr lang="en-US" sz="1800" dirty="0">
                <a:latin typeface="Lucida Console" pitchFamily="49" charset="0"/>
              </a:rPr>
              <a:t> $</a:t>
            </a:r>
            <a:r>
              <a:rPr lang="en-US" sz="1800" dirty="0" err="1">
                <a:latin typeface="Lucida Console" pitchFamily="49" charset="0"/>
              </a:rPr>
              <a:t>sp</a:t>
            </a:r>
            <a:r>
              <a:rPr lang="en-US" sz="1800" dirty="0">
                <a:latin typeface="Lucida Console" pitchFamily="49" charset="0"/>
              </a:rPr>
              <a:t>, $</a:t>
            </a:r>
            <a:r>
              <a:rPr lang="en-US" sz="1800" dirty="0" err="1">
                <a:latin typeface="Lucida Console" pitchFamily="49" charset="0"/>
              </a:rPr>
              <a:t>sp</a:t>
            </a:r>
            <a:r>
              <a:rPr lang="en-US" sz="1800" dirty="0">
                <a:latin typeface="Lucida Console" pitchFamily="49" charset="0"/>
              </a:rPr>
              <a:t>, 4       # pop 1 item from stack</a:t>
            </a:r>
            <a:br>
              <a:rPr lang="en-US" sz="1800" dirty="0">
                <a:latin typeface="Lucida Console" pitchFamily="49" charset="0"/>
              </a:rPr>
            </a:br>
            <a:r>
              <a:rPr lang="en-US" sz="1800" dirty="0">
                <a:latin typeface="Lucida Console" pitchFamily="49" charset="0"/>
              </a:rPr>
              <a:t>    </a:t>
            </a:r>
            <a:r>
              <a:rPr lang="en-US" sz="1800" dirty="0" err="1">
                <a:latin typeface="Lucida Console" pitchFamily="49" charset="0"/>
              </a:rPr>
              <a:t>jr</a:t>
            </a:r>
            <a:r>
              <a:rPr lang="en-US" sz="1800" dirty="0">
                <a:latin typeface="Lucida Console" pitchFamily="49" charset="0"/>
              </a:rPr>
              <a:t>   $</a:t>
            </a:r>
            <a:r>
              <a:rPr lang="en-US" sz="1800" dirty="0" err="1">
                <a:latin typeface="Lucida Console" pitchFamily="49" charset="0"/>
              </a:rPr>
              <a:t>ra</a:t>
            </a:r>
            <a:r>
              <a:rPr lang="en-US" sz="1800" dirty="0">
                <a:latin typeface="Lucida Console" pitchFamily="49" charset="0"/>
              </a:rPr>
              <a:t>               # and return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23F1085F-D5EA-4A8D-8680-1769A0903ED1}" type="slidenum">
              <a:rPr lang="en-AU"/>
              <a:pPr>
                <a:defRPr/>
              </a:pPr>
              <a:t>57</a:t>
            </a:fld>
            <a:endParaRPr lang="en-AU"/>
          </a:p>
        </p:txBody>
      </p:sp>
      <p:sp>
        <p:nvSpPr>
          <p:cNvPr id="64515" name="Rectangle 11"/>
          <p:cNvSpPr>
            <a:spLocks noChangeArrowheads="1"/>
          </p:cNvSpPr>
          <p:nvPr/>
        </p:nvSpPr>
        <p:spPr bwMode="auto">
          <a:xfrm>
            <a:off x="3363913" y="4868863"/>
            <a:ext cx="2570162" cy="41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3363913" y="4873625"/>
            <a:ext cx="5329279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0000 0000 0011 1101 0000 0000 0000 0000</a:t>
            </a:r>
            <a:endParaRPr lang="en-AU" sz="2000" dirty="0"/>
          </a:p>
        </p:txBody>
      </p:sp>
      <p:sp>
        <p:nvSpPr>
          <p:cNvPr id="64517" name="Rectangle 12"/>
          <p:cNvSpPr>
            <a:spLocks noChangeArrowheads="1"/>
          </p:cNvSpPr>
          <p:nvPr/>
        </p:nvSpPr>
        <p:spPr bwMode="auto">
          <a:xfrm>
            <a:off x="5934075" y="5516563"/>
            <a:ext cx="2633663" cy="411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4518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Σταθερές των </a:t>
            </a:r>
            <a:r>
              <a:rPr lang="en-US"/>
              <a:t>32</a:t>
            </a:r>
            <a:r>
              <a:rPr lang="el-GR"/>
              <a:t> </a:t>
            </a:r>
            <a:r>
              <a:rPr lang="en-US"/>
              <a:t>bit</a:t>
            </a:r>
            <a:endParaRPr lang="en-AU"/>
          </a:p>
        </p:txBody>
      </p:sp>
      <p:sp>
        <p:nvSpPr>
          <p:cNvPr id="64519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34559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/>
              <a:t>Οι περισσότερες σταθερές είναι μικρές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Ένα άμεσο πεδίο των </a:t>
            </a:r>
            <a:r>
              <a:rPr lang="en-US" dirty="0"/>
              <a:t>16</a:t>
            </a:r>
            <a:r>
              <a:rPr lang="el-GR" dirty="0"/>
              <a:t> </a:t>
            </a:r>
            <a:r>
              <a:rPr lang="en-US" dirty="0"/>
              <a:t>bit</a:t>
            </a:r>
            <a:r>
              <a:rPr lang="el-GR" dirty="0"/>
              <a:t> είναι αρκετό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l-GR" dirty="0"/>
              <a:t>Για τις περιστασιακές σταθερές των </a:t>
            </a:r>
            <a:r>
              <a:rPr lang="en-US" dirty="0"/>
              <a:t>32</a:t>
            </a:r>
            <a:r>
              <a:rPr lang="el-GR" dirty="0"/>
              <a:t> </a:t>
            </a:r>
            <a:r>
              <a:rPr lang="en-US" dirty="0"/>
              <a:t>bit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b="1" dirty="0" err="1">
                <a:solidFill>
                  <a:schemeClr val="tx1"/>
                </a:solidFill>
                <a:latin typeface="Lucida Console" pitchFamily="49" charset="0"/>
              </a:rPr>
              <a:t>lui</a:t>
            </a:r>
            <a:r>
              <a:rPr lang="en-US" b="1" dirty="0">
                <a:solidFill>
                  <a:schemeClr val="tx1"/>
                </a:solidFill>
                <a:latin typeface="Lucida Console" pitchFamily="49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Lucida Console" pitchFamily="49" charset="0"/>
              </a:rPr>
              <a:t>rt</a:t>
            </a:r>
            <a:r>
              <a:rPr lang="en-US" b="1" dirty="0">
                <a:solidFill>
                  <a:schemeClr val="tx1"/>
                </a:solidFill>
                <a:latin typeface="Lucida Console" pitchFamily="49" charset="0"/>
              </a:rPr>
              <a:t>, constant (load upper immediate)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Αντιγράφει τη σταθερά των </a:t>
            </a:r>
            <a:r>
              <a:rPr lang="en-US" dirty="0"/>
              <a:t>16</a:t>
            </a:r>
            <a:r>
              <a:rPr lang="el-GR" dirty="0"/>
              <a:t> </a:t>
            </a:r>
            <a:r>
              <a:rPr lang="en-US" dirty="0"/>
              <a:t>bit </a:t>
            </a:r>
            <a:r>
              <a:rPr lang="el-GR" dirty="0"/>
              <a:t>στα 16 αριστερά </a:t>
            </a:r>
            <a:r>
              <a:rPr lang="en-US" dirty="0"/>
              <a:t>bit </a:t>
            </a:r>
            <a:r>
              <a:rPr lang="el-GR" dirty="0"/>
              <a:t>του </a:t>
            </a:r>
            <a:r>
              <a:rPr lang="en-US" dirty="0" err="1"/>
              <a:t>rt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Μηδενίζει τα δεξιά </a:t>
            </a:r>
            <a:r>
              <a:rPr lang="en-US" dirty="0"/>
              <a:t>16 bit</a:t>
            </a:r>
            <a:r>
              <a:rPr lang="el-GR" dirty="0"/>
              <a:t> του </a:t>
            </a:r>
            <a:r>
              <a:rPr lang="en-US" dirty="0" err="1"/>
              <a:t>rt</a:t>
            </a:r>
            <a:endParaRPr lang="en-AU" dirty="0"/>
          </a:p>
        </p:txBody>
      </p:sp>
      <p:sp>
        <p:nvSpPr>
          <p:cNvPr id="64520" name="Text Box 5"/>
          <p:cNvSpPr txBox="1">
            <a:spLocks noChangeArrowheads="1"/>
          </p:cNvSpPr>
          <p:nvPr/>
        </p:nvSpPr>
        <p:spPr bwMode="auto">
          <a:xfrm>
            <a:off x="107950" y="4879975"/>
            <a:ext cx="20351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dirty="0" err="1">
                <a:latin typeface="Lucida Console" pitchFamily="49" charset="0"/>
              </a:rPr>
              <a:t>lui</a:t>
            </a:r>
            <a:r>
              <a:rPr lang="en-US" sz="2200" dirty="0">
                <a:latin typeface="Lucida Console" pitchFamily="49" charset="0"/>
              </a:rPr>
              <a:t> $s0, 61</a:t>
            </a:r>
            <a:endParaRPr lang="en-AU" sz="2200" dirty="0">
              <a:latin typeface="Lucida Console" pitchFamily="49" charset="0"/>
            </a:endParaRPr>
          </a:p>
        </p:txBody>
      </p:sp>
      <p:sp>
        <p:nvSpPr>
          <p:cNvPr id="64521" name="Text Box 6"/>
          <p:cNvSpPr txBox="1">
            <a:spLocks noChangeArrowheads="1"/>
          </p:cNvSpPr>
          <p:nvPr/>
        </p:nvSpPr>
        <p:spPr bwMode="auto">
          <a:xfrm>
            <a:off x="3363913" y="5521325"/>
            <a:ext cx="5203825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0000 0000 0111 1101 0000 1001 0000 0000</a:t>
            </a:r>
            <a:endParaRPr lang="en-AU" sz="2000" dirty="0"/>
          </a:p>
        </p:txBody>
      </p:sp>
      <p:sp>
        <p:nvSpPr>
          <p:cNvPr id="64522" name="Text Box 7"/>
          <p:cNvSpPr txBox="1">
            <a:spLocks noChangeArrowheads="1"/>
          </p:cNvSpPr>
          <p:nvPr/>
        </p:nvSpPr>
        <p:spPr bwMode="auto">
          <a:xfrm>
            <a:off x="107950" y="5527675"/>
            <a:ext cx="32131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dirty="0" err="1">
                <a:latin typeface="Lucida Console" pitchFamily="49" charset="0"/>
              </a:rPr>
              <a:t>ori</a:t>
            </a:r>
            <a:r>
              <a:rPr lang="en-US" sz="2200" dirty="0">
                <a:latin typeface="Lucida Console" pitchFamily="49" charset="0"/>
              </a:rPr>
              <a:t> $s0, $s0, 2304</a:t>
            </a:r>
            <a:endParaRPr lang="en-AU" sz="22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animBg="1"/>
      <p:bldP spid="64516" grpId="0" animBg="1"/>
      <p:bldP spid="64517" grpId="0" animBg="1"/>
      <p:bldP spid="64519" grpId="0" uiExpand="1" build="p"/>
      <p:bldP spid="64520" grpId="0"/>
      <p:bldP spid="64521" grpId="0" animBg="1"/>
      <p:bldP spid="64522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7A546D3A-ACAE-4B18-976E-B54C035986A8}" type="slidenum">
              <a:rPr lang="en-AU"/>
              <a:pPr>
                <a:defRPr/>
              </a:pPr>
              <a:t>58</a:t>
            </a:fld>
            <a:endParaRPr lang="en-AU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6700"/>
            <a:ext cx="8259762" cy="641350"/>
          </a:xfrm>
        </p:spPr>
        <p:txBody>
          <a:bodyPr/>
          <a:lstStyle/>
          <a:p>
            <a:pPr eaLnBrk="1" hangingPunct="1"/>
            <a:r>
              <a:rPr lang="el-GR" sz="3600" dirty="0" err="1"/>
              <a:t>Διευθυνσιοδότηση</a:t>
            </a:r>
            <a:r>
              <a:rPr lang="el-GR" sz="3600" dirty="0"/>
              <a:t> διακλαδώσεων </a:t>
            </a:r>
            <a:endParaRPr lang="en-AU" sz="3600" dirty="0"/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2381250"/>
          </a:xfrm>
        </p:spPr>
        <p:txBody>
          <a:bodyPr/>
          <a:lstStyle/>
          <a:p>
            <a:pPr eaLnBrk="1" hangingPunct="1"/>
            <a:r>
              <a:rPr lang="el-GR" sz="2800" dirty="0"/>
              <a:t>Οι εντολές διακλάδωσης (</a:t>
            </a:r>
            <a:r>
              <a:rPr lang="en-US" sz="2800" dirty="0"/>
              <a:t>branch) </a:t>
            </a:r>
            <a:r>
              <a:rPr lang="el-GR" sz="2800" dirty="0"/>
              <a:t>καθορίζουν </a:t>
            </a:r>
            <a:endParaRPr lang="en-US" sz="2800" dirty="0"/>
          </a:p>
          <a:p>
            <a:pPr lvl="1" eaLnBrk="1" hangingPunct="1"/>
            <a:r>
              <a:rPr lang="en-US" sz="2400" dirty="0"/>
              <a:t>Opcode, </a:t>
            </a:r>
            <a:r>
              <a:rPr lang="el-GR" sz="2400" dirty="0"/>
              <a:t>δύο </a:t>
            </a:r>
            <a:r>
              <a:rPr lang="el-GR" sz="2400" dirty="0" err="1"/>
              <a:t>καταχωρητές</a:t>
            </a:r>
            <a:r>
              <a:rPr lang="en-US" sz="2400" dirty="0"/>
              <a:t>, </a:t>
            </a:r>
            <a:r>
              <a:rPr lang="el-GR" sz="2400" dirty="0"/>
              <a:t>δ/</a:t>
            </a:r>
            <a:r>
              <a:rPr lang="el-GR" sz="2400" dirty="0" err="1"/>
              <a:t>νση</a:t>
            </a:r>
            <a:r>
              <a:rPr lang="el-GR" sz="2400" dirty="0"/>
              <a:t> προορισμού</a:t>
            </a:r>
            <a:endParaRPr lang="en-US" sz="2400" dirty="0"/>
          </a:p>
          <a:p>
            <a:pPr eaLnBrk="1" hangingPunct="1"/>
            <a:r>
              <a:rPr lang="el-GR" sz="2800" dirty="0"/>
              <a:t>Οι περισσότεροι προορισμοί διακλάδωσης είναι κοντά στην εντολή διακλάδωσης</a:t>
            </a:r>
            <a:endParaRPr lang="en-US" sz="2800" dirty="0"/>
          </a:p>
          <a:p>
            <a:pPr lvl="1" eaLnBrk="1" hangingPunct="1"/>
            <a:r>
              <a:rPr lang="el-GR" sz="2400" dirty="0"/>
              <a:t>Προς τα εμπρός και προς τα πίσω</a:t>
            </a:r>
            <a:endParaRPr lang="en-AU" sz="2400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403350" y="3740150"/>
            <a:ext cx="6913563" cy="773113"/>
            <a:chOff x="884" y="981"/>
            <a:chExt cx="4355" cy="487"/>
          </a:xfrm>
        </p:grpSpPr>
        <p:sp>
          <p:nvSpPr>
            <p:cNvPr id="65543" name="Text Box 5"/>
            <p:cNvSpPr txBox="1">
              <a:spLocks noChangeArrowheads="1"/>
            </p:cNvSpPr>
            <p:nvPr/>
          </p:nvSpPr>
          <p:spPr bwMode="auto">
            <a:xfrm>
              <a:off x="884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op</a:t>
              </a:r>
              <a:endParaRPr lang="en-AU" sz="2000"/>
            </a:p>
          </p:txBody>
        </p:sp>
        <p:sp>
          <p:nvSpPr>
            <p:cNvPr id="65544" name="Text Box 6"/>
            <p:cNvSpPr txBox="1">
              <a:spLocks noChangeArrowheads="1"/>
            </p:cNvSpPr>
            <p:nvPr/>
          </p:nvSpPr>
          <p:spPr bwMode="auto">
            <a:xfrm>
              <a:off x="1701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rs</a:t>
              </a:r>
              <a:endParaRPr lang="en-AU" sz="2000"/>
            </a:p>
          </p:txBody>
        </p:sp>
        <p:sp>
          <p:nvSpPr>
            <p:cNvPr id="65545" name="Text Box 7"/>
            <p:cNvSpPr txBox="1">
              <a:spLocks noChangeArrowheads="1"/>
            </p:cNvSpPr>
            <p:nvPr/>
          </p:nvSpPr>
          <p:spPr bwMode="auto">
            <a:xfrm>
              <a:off x="2381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rt</a:t>
              </a:r>
              <a:endParaRPr lang="en-AU" sz="2000"/>
            </a:p>
          </p:txBody>
        </p:sp>
        <p:sp>
          <p:nvSpPr>
            <p:cNvPr id="65546" name="Text Box 8"/>
            <p:cNvSpPr txBox="1">
              <a:spLocks noChangeArrowheads="1"/>
            </p:cNvSpPr>
            <p:nvPr/>
          </p:nvSpPr>
          <p:spPr bwMode="auto">
            <a:xfrm>
              <a:off x="3061" y="981"/>
              <a:ext cx="2178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l-GR" sz="2000"/>
                <a:t>σταθερά ή διεύθυνση</a:t>
              </a:r>
              <a:endParaRPr lang="en-AU" sz="2000"/>
            </a:p>
          </p:txBody>
        </p:sp>
        <p:sp>
          <p:nvSpPr>
            <p:cNvPr id="65547" name="Text Box 9"/>
            <p:cNvSpPr txBox="1">
              <a:spLocks noChangeArrowheads="1"/>
            </p:cNvSpPr>
            <p:nvPr/>
          </p:nvSpPr>
          <p:spPr bwMode="auto">
            <a:xfrm>
              <a:off x="1099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6 bit</a:t>
              </a:r>
              <a:endParaRPr lang="en-AU" sz="1600"/>
            </a:p>
          </p:txBody>
        </p:sp>
        <p:sp>
          <p:nvSpPr>
            <p:cNvPr id="65548" name="Text Box 10"/>
            <p:cNvSpPr txBox="1">
              <a:spLocks noChangeArrowheads="1"/>
            </p:cNvSpPr>
            <p:nvPr/>
          </p:nvSpPr>
          <p:spPr bwMode="auto">
            <a:xfrm>
              <a:off x="1870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  <p:sp>
          <p:nvSpPr>
            <p:cNvPr id="65549" name="Text Box 11"/>
            <p:cNvSpPr txBox="1">
              <a:spLocks noChangeArrowheads="1"/>
            </p:cNvSpPr>
            <p:nvPr/>
          </p:nvSpPr>
          <p:spPr bwMode="auto">
            <a:xfrm>
              <a:off x="2551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  <p:sp>
          <p:nvSpPr>
            <p:cNvPr id="65550" name="Text Box 12"/>
            <p:cNvSpPr txBox="1">
              <a:spLocks noChangeArrowheads="1"/>
            </p:cNvSpPr>
            <p:nvPr/>
          </p:nvSpPr>
          <p:spPr bwMode="auto">
            <a:xfrm>
              <a:off x="3967" y="1256"/>
              <a:ext cx="42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16 bit</a:t>
              </a:r>
              <a:endParaRPr lang="en-AU" sz="1600"/>
            </a:p>
          </p:txBody>
        </p:sp>
      </p:grpSp>
    </p:spTree>
    <p:extLst>
      <p:ext uri="{BB962C8B-B14F-4D97-AF65-F5344CB8AC3E}">
        <p14:creationId xmlns:p14="http://schemas.microsoft.com/office/powerpoint/2010/main" val="421995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uiExpand="1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5EEC0052-84B5-4459-9535-420865C35C36}" type="slidenum">
              <a:rPr lang="en-AU"/>
              <a:pPr>
                <a:defRPr/>
              </a:pPr>
              <a:t>59</a:t>
            </a:fld>
            <a:endParaRPr lang="en-AU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err="1"/>
              <a:t>Διευθυνσιοδότηση</a:t>
            </a:r>
            <a:r>
              <a:rPr lang="el-GR" dirty="0"/>
              <a:t> διακλαδώσεων </a:t>
            </a:r>
            <a:endParaRPr lang="en-AU" dirty="0"/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052736"/>
            <a:ext cx="8270875" cy="547260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/>
              <a:t>Αν οι διευθύνσεις του προγράμματος έπρεπε να χωρέσουν στο πεδίο των 16 </a:t>
            </a:r>
            <a:r>
              <a:rPr lang="en-GB" dirty="0"/>
              <a:t>bits </a:t>
            </a:r>
            <a:endParaRPr lang="el-GR" dirty="0"/>
          </a:p>
          <a:p>
            <a:pPr lvl="1" eaLnBrk="1" hangingPunct="1">
              <a:lnSpc>
                <a:spcPct val="90000"/>
              </a:lnSpc>
            </a:pPr>
            <a:r>
              <a:rPr lang="el-GR" dirty="0">
                <a:solidFill>
                  <a:schemeClr val="accent4"/>
                </a:solidFill>
              </a:rPr>
              <a:t>Μέγεθος άλματος &lt;</a:t>
            </a:r>
            <a:r>
              <a:rPr lang="en-GB" dirty="0">
                <a:solidFill>
                  <a:schemeClr val="accent4"/>
                </a:solidFill>
              </a:rPr>
              <a:t>=</a:t>
            </a:r>
            <a:r>
              <a:rPr lang="el-GR" dirty="0">
                <a:solidFill>
                  <a:schemeClr val="accent4"/>
                </a:solidFill>
              </a:rPr>
              <a:t> 2</a:t>
            </a:r>
            <a:r>
              <a:rPr lang="el-GR" baseline="30000" dirty="0">
                <a:solidFill>
                  <a:schemeClr val="accent4"/>
                </a:solidFill>
              </a:rPr>
              <a:t>16</a:t>
            </a:r>
            <a:r>
              <a:rPr lang="el-GR" dirty="0">
                <a:solidFill>
                  <a:schemeClr val="accent4"/>
                </a:solidFill>
              </a:rPr>
              <a:t> (64Κ) θέσεις –</a:t>
            </a:r>
            <a:r>
              <a:rPr lang="en-US" dirty="0">
                <a:solidFill>
                  <a:schemeClr val="accent4"/>
                </a:solidFill>
              </a:rPr>
              <a:t> </a:t>
            </a:r>
            <a:r>
              <a:rPr lang="el-GR" b="1" dirty="0">
                <a:solidFill>
                  <a:schemeClr val="accent4"/>
                </a:solidFill>
              </a:rPr>
              <a:t>Μικρό</a:t>
            </a:r>
            <a:r>
              <a:rPr lang="en-US" b="1" dirty="0">
                <a:solidFill>
                  <a:schemeClr val="accent4"/>
                </a:solidFill>
              </a:rPr>
              <a:t> </a:t>
            </a:r>
            <a:r>
              <a:rPr lang="el-GR" b="1" dirty="0">
                <a:solidFill>
                  <a:schemeClr val="accent4"/>
                </a:solidFill>
              </a:rPr>
              <a:t>εύρος άλματος</a:t>
            </a:r>
          </a:p>
          <a:p>
            <a:pPr eaLnBrk="1" hangingPunct="1">
              <a:lnSpc>
                <a:spcPct val="90000"/>
              </a:lnSpc>
            </a:pPr>
            <a:endParaRPr lang="el-GR" sz="1200" dirty="0">
              <a:solidFill>
                <a:srgbClr val="99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l-GR" dirty="0">
                <a:solidFill>
                  <a:srgbClr val="990000"/>
                </a:solidFill>
              </a:rPr>
              <a:t>Εναλλακτική</a:t>
            </a:r>
            <a:r>
              <a:rPr lang="el-GR" dirty="0"/>
              <a:t>: Χρήση ενός </a:t>
            </a:r>
            <a:r>
              <a:rPr lang="el-GR" dirty="0" err="1"/>
              <a:t>καταχωρητή</a:t>
            </a:r>
            <a:r>
              <a:rPr lang="el-GR" dirty="0"/>
              <a:t> (32</a:t>
            </a:r>
            <a:r>
              <a:rPr lang="en-GB" dirty="0"/>
              <a:t>bits) </a:t>
            </a:r>
            <a:r>
              <a:rPr lang="el-GR" dirty="0"/>
              <a:t>ως βάση</a:t>
            </a:r>
          </a:p>
          <a:p>
            <a:pPr eaLnBrk="1" hangingPunct="1">
              <a:lnSpc>
                <a:spcPct val="90000"/>
              </a:lnSpc>
            </a:pPr>
            <a:endParaRPr lang="el-GR" sz="1200" dirty="0"/>
          </a:p>
          <a:p>
            <a:pPr lvl="1" eaLnBrk="1" hangingPunct="1">
              <a:lnSpc>
                <a:spcPct val="90000"/>
              </a:lnSpc>
            </a:pPr>
            <a:r>
              <a:rPr lang="el-GR" dirty="0" err="1"/>
              <a:t>Καταχ</a:t>
            </a:r>
            <a:r>
              <a:rPr lang="el-GR" dirty="0"/>
              <a:t>.(32 </a:t>
            </a:r>
            <a:r>
              <a:rPr lang="en-GB" dirty="0"/>
              <a:t>bits) + </a:t>
            </a:r>
            <a:r>
              <a:rPr lang="el-GR" dirty="0"/>
              <a:t>πεδίο </a:t>
            </a:r>
            <a:r>
              <a:rPr lang="en-GB" dirty="0"/>
              <a:t>offset (16 bits) </a:t>
            </a:r>
            <a:r>
              <a:rPr lang="en-GB" dirty="0">
                <a:sym typeface="Wingdings" panose="05000000000000000000" pitchFamily="2" charset="2"/>
              </a:rPr>
              <a:t> </a:t>
            </a:r>
            <a:r>
              <a:rPr lang="el-GR" dirty="0">
                <a:sym typeface="Wingdings" panose="05000000000000000000" pitchFamily="2" charset="2"/>
              </a:rPr>
              <a:t>αποτέλεσμα </a:t>
            </a:r>
            <a:r>
              <a:rPr lang="el-GR" dirty="0"/>
              <a:t>(32 </a:t>
            </a:r>
            <a:r>
              <a:rPr lang="en-GB" dirty="0"/>
              <a:t>bits) </a:t>
            </a:r>
            <a:endParaRPr lang="el-GR" dirty="0"/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2</a:t>
            </a:r>
            <a:r>
              <a:rPr lang="el-GR" baseline="30000" dirty="0"/>
              <a:t>32</a:t>
            </a:r>
            <a:r>
              <a:rPr lang="el-GR" dirty="0"/>
              <a:t> (4</a:t>
            </a:r>
            <a:r>
              <a:rPr lang="en-GB" dirty="0"/>
              <a:t>G</a:t>
            </a:r>
            <a:r>
              <a:rPr lang="el-GR" dirty="0"/>
              <a:t>) θέσεις μπορούν να </a:t>
            </a:r>
            <a:r>
              <a:rPr lang="el-GR" dirty="0" err="1"/>
              <a:t>διευθυνσιοδοτηθούν</a:t>
            </a:r>
            <a:endParaRPr lang="el-GR" dirty="0"/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Επίσης, μπορεί χρησιμοποιηθεί και για </a:t>
            </a:r>
            <a:r>
              <a:rPr lang="en-GB" dirty="0" err="1"/>
              <a:t>beq</a:t>
            </a:r>
            <a:r>
              <a:rPr lang="en-GB" dirty="0"/>
              <a:t>, </a:t>
            </a:r>
            <a:r>
              <a:rPr lang="en-GB" dirty="0" err="1"/>
              <a:t>bne</a:t>
            </a:r>
            <a:endParaRPr lang="el-GR" dirty="0"/>
          </a:p>
          <a:p>
            <a:pPr eaLnBrk="1" hangingPunct="1">
              <a:lnSpc>
                <a:spcPct val="90000"/>
              </a:lnSpc>
            </a:pPr>
            <a:endParaRPr lang="el-GR" dirty="0"/>
          </a:p>
          <a:p>
            <a:pPr eaLnBrk="1" hangingPunct="1">
              <a:lnSpc>
                <a:spcPct val="90000"/>
              </a:lnSpc>
            </a:pPr>
            <a:r>
              <a:rPr lang="el-GR" dirty="0"/>
              <a:t>Ποιος </a:t>
            </a:r>
            <a:r>
              <a:rPr lang="el-GR" dirty="0" err="1"/>
              <a:t>καταχωρητής</a:t>
            </a:r>
            <a:r>
              <a:rPr lang="el-GR" dirty="0"/>
              <a:t> μπορεί να χρησιμοποιηθεί ??</a:t>
            </a:r>
            <a:endParaRPr lang="en-GB" dirty="0"/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Μετρητής προγράμματος –</a:t>
            </a:r>
            <a:r>
              <a:rPr lang="en-GB" dirty="0"/>
              <a:t> Program Counter (PC)</a:t>
            </a:r>
          </a:p>
          <a:p>
            <a:pPr lvl="1" eaLnBrk="1" hangingPunct="1">
              <a:lnSpc>
                <a:spcPct val="90000"/>
              </a:lnSpc>
            </a:pPr>
            <a:endParaRPr lang="el-GR" dirty="0"/>
          </a:p>
          <a:p>
            <a:pPr eaLnBrk="1" hangingPunct="1">
              <a:lnSpc>
                <a:spcPct val="90000"/>
              </a:lnSpc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5405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CB37CC7A-2199-45E5-AED4-496E559F5B43}" type="slidenum">
              <a:rPr lang="en-AU"/>
              <a:pPr>
                <a:defRPr/>
              </a:pPr>
              <a:t>6</a:t>
            </a:fld>
            <a:endParaRPr lang="en-AU"/>
          </a:p>
        </p:txBody>
      </p:sp>
      <p:sp>
        <p:nvSpPr>
          <p:cNvPr id="1638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/>
              <a:t>Αριθμητικές λειτουργίες (2/2)</a:t>
            </a:r>
            <a:endParaRPr lang="en-AU" dirty="0"/>
          </a:p>
        </p:txBody>
      </p:sp>
      <p:sp>
        <p:nvSpPr>
          <p:cNvPr id="1638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7545" y="980728"/>
            <a:ext cx="8487544" cy="5472608"/>
          </a:xfrm>
        </p:spPr>
        <p:txBody>
          <a:bodyPr/>
          <a:lstStyle/>
          <a:p>
            <a:pPr eaLnBrk="1" hangingPunct="1"/>
            <a:r>
              <a:rPr lang="el-GR" sz="2400" b="1" dirty="0">
                <a:solidFill>
                  <a:srgbClr val="A50021"/>
                </a:solidFill>
              </a:rPr>
              <a:t>Μειονεκτήματα</a:t>
            </a:r>
          </a:p>
          <a:p>
            <a:pPr eaLnBrk="1" hangingPunct="1"/>
            <a:r>
              <a:rPr lang="el-GR" sz="2400" b="1" dirty="0">
                <a:solidFill>
                  <a:schemeClr val="tx2"/>
                </a:solidFill>
              </a:rPr>
              <a:t>Περισσότερες εντολές </a:t>
            </a:r>
            <a:r>
              <a:rPr lang="el-GR" sz="2400" dirty="0">
                <a:solidFill>
                  <a:schemeClr val="tx2"/>
                </a:solidFill>
              </a:rPr>
              <a:t>(έναντι εντολών μεταβλητού πλήθους </a:t>
            </a:r>
            <a:r>
              <a:rPr lang="el-GR" sz="2400" dirty="0" err="1">
                <a:solidFill>
                  <a:schemeClr val="tx2"/>
                </a:solidFill>
              </a:rPr>
              <a:t>τελεστεών</a:t>
            </a:r>
            <a:r>
              <a:rPr lang="el-GR" sz="2400" dirty="0">
                <a:solidFill>
                  <a:schemeClr val="tx2"/>
                </a:solidFill>
              </a:rPr>
              <a:t>) </a:t>
            </a:r>
          </a:p>
          <a:p>
            <a:pPr lvl="1" eaLnBrk="1" hangingPunct="1"/>
            <a:r>
              <a:rPr lang="el-GR" sz="2200" b="1" dirty="0"/>
              <a:t>Περισσότερες προσπελάσεις στη μνήμη εντολών &amp; περισσότερες εκτελούμενες εντολές</a:t>
            </a:r>
          </a:p>
          <a:p>
            <a:pPr eaLnBrk="1" hangingPunct="1"/>
            <a:r>
              <a:rPr lang="el-GR" sz="2400" b="1" dirty="0">
                <a:solidFill>
                  <a:srgbClr val="990000"/>
                </a:solidFill>
              </a:rPr>
              <a:t>Παράδειγμα</a:t>
            </a:r>
            <a:r>
              <a:rPr lang="el-GR" sz="2400" dirty="0"/>
              <a:t>: </a:t>
            </a:r>
            <a:r>
              <a:rPr lang="el-GR" sz="2400" dirty="0">
                <a:solidFill>
                  <a:schemeClr val="tx2"/>
                </a:solidFill>
              </a:rPr>
              <a:t>πρόσθεση 3 αριθμών </a:t>
            </a:r>
            <a:r>
              <a:rPr lang="el-GR" sz="2400" dirty="0"/>
              <a:t>(</a:t>
            </a:r>
            <a:r>
              <a:rPr lang="en-GB" sz="2400" dirty="0">
                <a:solidFill>
                  <a:schemeClr val="tx1"/>
                </a:solidFill>
              </a:rPr>
              <a:t>result = a + b +c </a:t>
            </a:r>
            <a:r>
              <a:rPr lang="en-GB" sz="2400" dirty="0"/>
              <a:t>)</a:t>
            </a:r>
            <a:endParaRPr lang="el-GR" sz="2400" dirty="0"/>
          </a:p>
          <a:p>
            <a:pPr lvl="1" eaLnBrk="1" hangingPunct="1"/>
            <a:r>
              <a:rPr lang="el-GR" sz="2200" dirty="0"/>
              <a:t>Μ</a:t>
            </a:r>
            <a:r>
              <a:rPr lang="en-US" sz="2200" dirty="0"/>
              <a:t>IPS: </a:t>
            </a:r>
            <a:r>
              <a:rPr lang="en-US" sz="2200" b="1" dirty="0"/>
              <a:t>2 </a:t>
            </a:r>
            <a:r>
              <a:rPr lang="el-GR" sz="2200" b="1" dirty="0"/>
              <a:t>εντολές </a:t>
            </a:r>
            <a:r>
              <a:rPr lang="en-GB" sz="2200" dirty="0"/>
              <a:t>(temp = a + b, result = temp + c)</a:t>
            </a:r>
            <a:endParaRPr lang="el-GR" sz="2200" dirty="0"/>
          </a:p>
          <a:p>
            <a:pPr lvl="1" eaLnBrk="1" hangingPunct="1"/>
            <a:r>
              <a:rPr lang="el-GR" sz="2200" dirty="0"/>
              <a:t>Αν υποστηρίζεται + με 3 </a:t>
            </a:r>
            <a:r>
              <a:rPr lang="el-GR" sz="2200" dirty="0" err="1"/>
              <a:t>τελεστέους</a:t>
            </a:r>
            <a:r>
              <a:rPr lang="el-GR" sz="2200" dirty="0"/>
              <a:t> </a:t>
            </a:r>
            <a:r>
              <a:rPr lang="en-US" sz="2200" dirty="0"/>
              <a:t>: </a:t>
            </a:r>
            <a:r>
              <a:rPr lang="en-US" sz="2200" b="1" dirty="0"/>
              <a:t>1 </a:t>
            </a:r>
            <a:r>
              <a:rPr lang="el-GR" sz="2200" b="1" dirty="0"/>
              <a:t>εντολή </a:t>
            </a:r>
            <a:r>
              <a:rPr lang="en-GB" sz="2200" dirty="0"/>
              <a:t>(result=</a:t>
            </a:r>
            <a:r>
              <a:rPr lang="en-GB" sz="2200" dirty="0" err="1"/>
              <a:t>a+b+c</a:t>
            </a:r>
            <a:r>
              <a:rPr lang="en-GB" sz="2200" dirty="0"/>
              <a:t>)</a:t>
            </a:r>
            <a:endParaRPr lang="el-GR" sz="2200" dirty="0"/>
          </a:p>
          <a:p>
            <a:pPr eaLnBrk="1" hangingPunct="1"/>
            <a:r>
              <a:rPr lang="el-GR" dirty="0">
                <a:solidFill>
                  <a:schemeClr val="tx2"/>
                </a:solidFill>
              </a:rPr>
              <a:t>Αντιμετώπιση μειονεκτημάτων στον </a:t>
            </a:r>
            <a:r>
              <a:rPr lang="en-GB" dirty="0">
                <a:solidFill>
                  <a:schemeClr val="tx2"/>
                </a:solidFill>
              </a:rPr>
              <a:t>MIPS</a:t>
            </a:r>
            <a:endParaRPr lang="el-GR" dirty="0">
              <a:solidFill>
                <a:schemeClr val="tx2"/>
              </a:solidFill>
            </a:endParaRPr>
          </a:p>
          <a:p>
            <a:pPr lvl="1" eaLnBrk="1" hangingPunct="1"/>
            <a:r>
              <a:rPr lang="el-GR" sz="2200" b="1" dirty="0"/>
              <a:t>Προσπελάσεις εντολών</a:t>
            </a:r>
            <a:r>
              <a:rPr lang="en-US" sz="2200" b="1" dirty="0"/>
              <a:t> </a:t>
            </a:r>
            <a:r>
              <a:rPr lang="el-GR" sz="2200" b="1" dirty="0"/>
              <a:t>&amp; δεδομένων</a:t>
            </a:r>
            <a:r>
              <a:rPr lang="el-GR" sz="2200" dirty="0"/>
              <a:t>: Εκτεταμένη χρήση τοπικών καταχωρητών και μνήμης (αρχείο καταχωρητών εντός του επεξεργαστή, </a:t>
            </a:r>
            <a:r>
              <a:rPr lang="en-US" sz="2200" dirty="0"/>
              <a:t>cache</a:t>
            </a:r>
            <a:r>
              <a:rPr lang="el-GR" sz="2200" dirty="0"/>
              <a:t>)</a:t>
            </a:r>
          </a:p>
          <a:p>
            <a:pPr lvl="1" eaLnBrk="1" hangingPunct="1"/>
            <a:r>
              <a:rPr lang="el-GR" sz="2200" b="1" dirty="0"/>
              <a:t>Πλήθος εντολών</a:t>
            </a:r>
            <a:r>
              <a:rPr lang="el-GR" sz="2200" dirty="0"/>
              <a:t>: Επικαλυπτόμενη εκτέλεση εντολών στο χρόνο (</a:t>
            </a:r>
            <a:r>
              <a:rPr lang="en-GB" sz="2200" b="1" dirty="0">
                <a:solidFill>
                  <a:srgbClr val="A50021"/>
                </a:solidFill>
              </a:rPr>
              <a:t>pipeline</a:t>
            </a:r>
            <a:r>
              <a:rPr lang="en-GB" sz="2200" dirty="0"/>
              <a:t>)</a:t>
            </a:r>
            <a:r>
              <a:rPr lang="el-GR" sz="2200" dirty="0"/>
              <a:t> </a:t>
            </a:r>
            <a:endParaRPr lang="en-US" sz="2200" dirty="0"/>
          </a:p>
          <a:p>
            <a:pPr lvl="1" eaLnBrk="1" hangingPunct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81410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7A546D3A-ACAE-4B18-976E-B54C035986A8}" type="slidenum">
              <a:rPr lang="en-AU"/>
              <a:pPr>
                <a:defRPr/>
              </a:pPr>
              <a:t>60</a:t>
            </a:fld>
            <a:endParaRPr lang="en-AU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6700"/>
            <a:ext cx="8259762" cy="641350"/>
          </a:xfrm>
        </p:spPr>
        <p:txBody>
          <a:bodyPr/>
          <a:lstStyle/>
          <a:p>
            <a:pPr eaLnBrk="1" hangingPunct="1"/>
            <a:r>
              <a:rPr lang="el-GR" sz="3600"/>
              <a:t>Διευθυνσιοδότηση διακλαδώσεων</a:t>
            </a:r>
            <a:endParaRPr lang="en-AU" sz="3600"/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2381250"/>
          </a:xfrm>
        </p:spPr>
        <p:txBody>
          <a:bodyPr/>
          <a:lstStyle/>
          <a:p>
            <a:pPr eaLnBrk="1" hangingPunct="1"/>
            <a:r>
              <a:rPr lang="el-GR" sz="2800" dirty="0"/>
              <a:t>Οι εντολές διακλάδωσης (</a:t>
            </a:r>
            <a:r>
              <a:rPr lang="en-US" sz="2800" dirty="0"/>
              <a:t>branch) </a:t>
            </a:r>
            <a:r>
              <a:rPr lang="el-GR" sz="2800" dirty="0"/>
              <a:t>καθορίζουν </a:t>
            </a:r>
            <a:endParaRPr lang="en-US" sz="2800" dirty="0"/>
          </a:p>
          <a:p>
            <a:pPr lvl="1" eaLnBrk="1" hangingPunct="1"/>
            <a:r>
              <a:rPr lang="en-US" sz="2400" dirty="0"/>
              <a:t>Opcode, </a:t>
            </a:r>
            <a:r>
              <a:rPr lang="el-GR" sz="2400" dirty="0"/>
              <a:t>δύο </a:t>
            </a:r>
            <a:r>
              <a:rPr lang="el-GR" sz="2400" dirty="0" err="1"/>
              <a:t>καταχωρητές</a:t>
            </a:r>
            <a:r>
              <a:rPr lang="en-US" sz="2400" dirty="0"/>
              <a:t>, </a:t>
            </a:r>
            <a:r>
              <a:rPr lang="el-GR" sz="2400" dirty="0"/>
              <a:t>δ/</a:t>
            </a:r>
            <a:r>
              <a:rPr lang="el-GR" sz="2400" dirty="0" err="1"/>
              <a:t>νση</a:t>
            </a:r>
            <a:r>
              <a:rPr lang="el-GR" sz="2400" dirty="0"/>
              <a:t> προορισμού</a:t>
            </a:r>
            <a:endParaRPr lang="en-US" sz="2400" dirty="0"/>
          </a:p>
          <a:p>
            <a:pPr eaLnBrk="1" hangingPunct="1"/>
            <a:r>
              <a:rPr lang="el-GR" sz="2800" dirty="0"/>
              <a:t>Οι περισσότεροι προορισμοί διακλάδωσης είναι κοντά στην εντολή διακλάδωσης</a:t>
            </a:r>
            <a:endParaRPr lang="en-US" sz="2800" dirty="0"/>
          </a:p>
          <a:p>
            <a:pPr lvl="1" eaLnBrk="1" hangingPunct="1"/>
            <a:r>
              <a:rPr lang="el-GR" sz="2400" dirty="0"/>
              <a:t>Προς τα εμπρός και προς τα πίσω</a:t>
            </a:r>
            <a:endParaRPr lang="en-AU" sz="2400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403350" y="3740150"/>
            <a:ext cx="6913563" cy="773113"/>
            <a:chOff x="884" y="981"/>
            <a:chExt cx="4355" cy="487"/>
          </a:xfrm>
        </p:grpSpPr>
        <p:sp>
          <p:nvSpPr>
            <p:cNvPr id="65543" name="Text Box 5"/>
            <p:cNvSpPr txBox="1">
              <a:spLocks noChangeArrowheads="1"/>
            </p:cNvSpPr>
            <p:nvPr/>
          </p:nvSpPr>
          <p:spPr bwMode="auto">
            <a:xfrm>
              <a:off x="884" y="981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op</a:t>
              </a:r>
              <a:endParaRPr lang="en-AU" sz="2000"/>
            </a:p>
          </p:txBody>
        </p:sp>
        <p:sp>
          <p:nvSpPr>
            <p:cNvPr id="65544" name="Text Box 6"/>
            <p:cNvSpPr txBox="1">
              <a:spLocks noChangeArrowheads="1"/>
            </p:cNvSpPr>
            <p:nvPr/>
          </p:nvSpPr>
          <p:spPr bwMode="auto">
            <a:xfrm>
              <a:off x="1701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rs</a:t>
              </a:r>
              <a:endParaRPr lang="en-AU" sz="2000"/>
            </a:p>
          </p:txBody>
        </p:sp>
        <p:sp>
          <p:nvSpPr>
            <p:cNvPr id="65545" name="Text Box 7"/>
            <p:cNvSpPr txBox="1">
              <a:spLocks noChangeArrowheads="1"/>
            </p:cNvSpPr>
            <p:nvPr/>
          </p:nvSpPr>
          <p:spPr bwMode="auto">
            <a:xfrm>
              <a:off x="2381" y="981"/>
              <a:ext cx="680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rt</a:t>
              </a:r>
              <a:endParaRPr lang="en-AU" sz="2000"/>
            </a:p>
          </p:txBody>
        </p:sp>
        <p:sp>
          <p:nvSpPr>
            <p:cNvPr id="65546" name="Text Box 8"/>
            <p:cNvSpPr txBox="1">
              <a:spLocks noChangeArrowheads="1"/>
            </p:cNvSpPr>
            <p:nvPr/>
          </p:nvSpPr>
          <p:spPr bwMode="auto">
            <a:xfrm>
              <a:off x="3061" y="981"/>
              <a:ext cx="2178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l-GR" sz="2000"/>
                <a:t>σταθερά ή διεύθυνση</a:t>
              </a:r>
              <a:endParaRPr lang="en-AU" sz="2000"/>
            </a:p>
          </p:txBody>
        </p:sp>
        <p:sp>
          <p:nvSpPr>
            <p:cNvPr id="65547" name="Text Box 9"/>
            <p:cNvSpPr txBox="1">
              <a:spLocks noChangeArrowheads="1"/>
            </p:cNvSpPr>
            <p:nvPr/>
          </p:nvSpPr>
          <p:spPr bwMode="auto">
            <a:xfrm>
              <a:off x="1099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6 bit</a:t>
              </a:r>
              <a:endParaRPr lang="en-AU" sz="1600"/>
            </a:p>
          </p:txBody>
        </p:sp>
        <p:sp>
          <p:nvSpPr>
            <p:cNvPr id="65548" name="Text Box 10"/>
            <p:cNvSpPr txBox="1">
              <a:spLocks noChangeArrowheads="1"/>
            </p:cNvSpPr>
            <p:nvPr/>
          </p:nvSpPr>
          <p:spPr bwMode="auto">
            <a:xfrm>
              <a:off x="1870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  <p:sp>
          <p:nvSpPr>
            <p:cNvPr id="65549" name="Text Box 11"/>
            <p:cNvSpPr txBox="1">
              <a:spLocks noChangeArrowheads="1"/>
            </p:cNvSpPr>
            <p:nvPr/>
          </p:nvSpPr>
          <p:spPr bwMode="auto">
            <a:xfrm>
              <a:off x="2551" y="1256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5 bit</a:t>
              </a:r>
              <a:endParaRPr lang="en-AU" sz="1600"/>
            </a:p>
          </p:txBody>
        </p:sp>
        <p:sp>
          <p:nvSpPr>
            <p:cNvPr id="65550" name="Text Box 12"/>
            <p:cNvSpPr txBox="1">
              <a:spLocks noChangeArrowheads="1"/>
            </p:cNvSpPr>
            <p:nvPr/>
          </p:nvSpPr>
          <p:spPr bwMode="auto">
            <a:xfrm>
              <a:off x="3967" y="1256"/>
              <a:ext cx="42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16 bit</a:t>
              </a:r>
              <a:endParaRPr lang="en-AU" sz="1600"/>
            </a:p>
          </p:txBody>
        </p:sp>
      </p:grpSp>
      <p:sp>
        <p:nvSpPr>
          <p:cNvPr id="65542" name="Rectangle 13"/>
          <p:cNvSpPr>
            <a:spLocks noChangeArrowheads="1"/>
          </p:cNvSpPr>
          <p:nvPr/>
        </p:nvSpPr>
        <p:spPr bwMode="auto">
          <a:xfrm>
            <a:off x="684213" y="4437062"/>
            <a:ext cx="8270875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l-GR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Διευθυνσιοδότηση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σχετική ως προς 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 (</a:t>
            </a:r>
            <a:r>
              <a:rPr lang="en-US" sz="28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PC-relative addressing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742950" lvl="1" indent="-285750" algn="just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Διεύθυνση προορισμού </a:t>
            </a:r>
            <a:r>
              <a:rPr lang="en-GB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PC + offset × 4</a:t>
            </a:r>
          </a:p>
          <a:p>
            <a:pPr marL="742950" lvl="1" indent="-285750" algn="just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PC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είναι ήδη αυξημένος κατά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uiExpand="1" build="p"/>
      <p:bldP spid="65542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52F62230-3F9B-4465-8FD4-2031466F2F37}" type="slidenum">
              <a:rPr lang="en-AU"/>
              <a:pPr>
                <a:defRPr/>
              </a:pPr>
              <a:t>61</a:t>
            </a:fld>
            <a:endParaRPr lang="en-AU"/>
          </a:p>
        </p:txBody>
      </p:sp>
      <p:sp>
        <p:nvSpPr>
          <p:cNvPr id="665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err="1"/>
              <a:t>Διευθυνσιοδότηση</a:t>
            </a:r>
            <a:r>
              <a:rPr lang="el-GR" dirty="0"/>
              <a:t> άλματος </a:t>
            </a:r>
            <a:endParaRPr lang="en-AU" dirty="0"/>
          </a:p>
        </p:txBody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1843087"/>
          </a:xfrm>
        </p:spPr>
        <p:txBody>
          <a:bodyPr/>
          <a:lstStyle/>
          <a:p>
            <a:pPr eaLnBrk="1" hangingPunct="1"/>
            <a:r>
              <a:rPr lang="el-GR" sz="2800" dirty="0"/>
              <a:t>Οι προορισμοί άλματος (για τις εντολές </a:t>
            </a:r>
            <a:r>
              <a:rPr lang="en-US" sz="2800" dirty="0">
                <a:solidFill>
                  <a:srgbClr val="990000"/>
                </a:solidFill>
                <a:latin typeface="Lucida Console" pitchFamily="49" charset="0"/>
              </a:rPr>
              <a:t>j</a:t>
            </a:r>
            <a:r>
              <a:rPr lang="en-US" sz="2800" dirty="0"/>
              <a:t> </a:t>
            </a:r>
            <a:r>
              <a:rPr lang="el-GR" sz="2800" dirty="0"/>
              <a:t>και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990000"/>
                </a:solidFill>
                <a:latin typeface="Lucida Console" pitchFamily="49" charset="0"/>
              </a:rPr>
              <a:t>jal</a:t>
            </a:r>
            <a:r>
              <a:rPr lang="en-US" sz="2800" dirty="0"/>
              <a:t>) </a:t>
            </a:r>
            <a:r>
              <a:rPr lang="el-GR" sz="2800" dirty="0"/>
              <a:t>μπορεί να βρίσκονται οπουδήποτε στο τμήμα κειμένου (κώδικα)</a:t>
            </a:r>
            <a:endParaRPr lang="en-US" sz="2800" dirty="0"/>
          </a:p>
          <a:p>
            <a:pPr lvl="1" eaLnBrk="1" hangingPunct="1"/>
            <a:r>
              <a:rPr lang="el-GR" sz="2400" dirty="0"/>
              <a:t>Κωδικοποίηση της πλήρους δ</a:t>
            </a:r>
            <a:r>
              <a:rPr lang="el-GR" dirty="0"/>
              <a:t>ιεύθυνσης</a:t>
            </a:r>
            <a:r>
              <a:rPr lang="el-GR" sz="2400" dirty="0"/>
              <a:t> μέσα στην εντολή</a:t>
            </a:r>
            <a:endParaRPr lang="en-AU" sz="2400" dirty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403350" y="3165475"/>
            <a:ext cx="6913563" cy="773113"/>
            <a:chOff x="884" y="2356"/>
            <a:chExt cx="4355" cy="487"/>
          </a:xfrm>
        </p:grpSpPr>
        <p:sp>
          <p:nvSpPr>
            <p:cNvPr id="66567" name="Text Box 5"/>
            <p:cNvSpPr txBox="1">
              <a:spLocks noChangeArrowheads="1"/>
            </p:cNvSpPr>
            <p:nvPr/>
          </p:nvSpPr>
          <p:spPr bwMode="auto">
            <a:xfrm>
              <a:off x="884" y="2356"/>
              <a:ext cx="817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op</a:t>
              </a:r>
              <a:endParaRPr lang="en-AU" sz="2000"/>
            </a:p>
          </p:txBody>
        </p:sp>
        <p:sp>
          <p:nvSpPr>
            <p:cNvPr id="66568" name="Text Box 6"/>
            <p:cNvSpPr txBox="1">
              <a:spLocks noChangeArrowheads="1"/>
            </p:cNvSpPr>
            <p:nvPr/>
          </p:nvSpPr>
          <p:spPr bwMode="auto">
            <a:xfrm>
              <a:off x="1701" y="2356"/>
              <a:ext cx="3538" cy="26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/>
                <a:t>address</a:t>
              </a:r>
              <a:endParaRPr lang="en-AU" sz="2000"/>
            </a:p>
          </p:txBody>
        </p:sp>
        <p:sp>
          <p:nvSpPr>
            <p:cNvPr id="66569" name="Text Box 7"/>
            <p:cNvSpPr txBox="1">
              <a:spLocks noChangeArrowheads="1"/>
            </p:cNvSpPr>
            <p:nvPr/>
          </p:nvSpPr>
          <p:spPr bwMode="auto">
            <a:xfrm>
              <a:off x="1099" y="2631"/>
              <a:ext cx="35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6 bit</a:t>
              </a:r>
              <a:endParaRPr lang="en-AU" sz="1600"/>
            </a:p>
          </p:txBody>
        </p:sp>
        <p:sp>
          <p:nvSpPr>
            <p:cNvPr id="66570" name="Text Box 8"/>
            <p:cNvSpPr txBox="1">
              <a:spLocks noChangeArrowheads="1"/>
            </p:cNvSpPr>
            <p:nvPr/>
          </p:nvSpPr>
          <p:spPr bwMode="auto">
            <a:xfrm>
              <a:off x="3276" y="2617"/>
              <a:ext cx="42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26 bit</a:t>
              </a:r>
              <a:endParaRPr lang="en-AU" sz="1600"/>
            </a:p>
          </p:txBody>
        </p:sp>
      </p:grpSp>
      <p:sp>
        <p:nvSpPr>
          <p:cNvPr id="66566" name="Rectangle 9"/>
          <p:cNvSpPr>
            <a:spLocks noChangeArrowheads="1"/>
          </p:cNvSpPr>
          <p:nvPr/>
        </p:nvSpPr>
        <p:spPr bwMode="auto">
          <a:xfrm>
            <a:off x="684213" y="4076700"/>
            <a:ext cx="8064500" cy="16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l-GR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Ψευδο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-άμεση (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Pseudo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διευθυνσιοδότηση</a:t>
            </a:r>
            <a:r>
              <a:rPr lang="el-GR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άλματος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l-GR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Διεύθυνση προορισμού 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PC</a:t>
            </a:r>
            <a:r>
              <a:rPr lang="en-US" sz="2400" baseline="-250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31…28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(address × 4)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AEE624DB-6B4D-483D-82AB-EA0C6CC21912}" type="slidenum">
              <a:rPr lang="en-AU"/>
              <a:pPr>
                <a:defRPr/>
              </a:pPr>
              <a:t>62</a:t>
            </a:fld>
            <a:endParaRPr lang="en-AU"/>
          </a:p>
        </p:txBody>
      </p:sp>
      <p:sp>
        <p:nvSpPr>
          <p:cNvPr id="67587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6700"/>
            <a:ext cx="8259762" cy="641350"/>
          </a:xfrm>
        </p:spPr>
        <p:txBody>
          <a:bodyPr/>
          <a:lstStyle/>
          <a:p>
            <a:pPr eaLnBrk="1" hangingPunct="1"/>
            <a:r>
              <a:rPr lang="el-GR" sz="3600"/>
              <a:t>Παράδειγμα δ/νσης προορισμού</a:t>
            </a:r>
            <a:endParaRPr lang="en-AU" sz="3600"/>
          </a:p>
        </p:txBody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1228725"/>
          </a:xfrm>
        </p:spPr>
        <p:txBody>
          <a:bodyPr/>
          <a:lstStyle/>
          <a:p>
            <a:pPr eaLnBrk="1" hangingPunct="1"/>
            <a:r>
              <a:rPr lang="el-GR" sz="2800"/>
              <a:t>Κώδικας βρόχου από προηγούμενο παράδειγμα</a:t>
            </a:r>
            <a:endParaRPr lang="en-US" sz="2800"/>
          </a:p>
          <a:p>
            <a:pPr lvl="1" eaLnBrk="1" hangingPunct="1"/>
            <a:r>
              <a:rPr lang="el-GR" sz="2400"/>
              <a:t>Υποθέστε ότι το </a:t>
            </a:r>
            <a:r>
              <a:rPr lang="en-US" sz="2400"/>
              <a:t>Loop </a:t>
            </a:r>
            <a:r>
              <a:rPr lang="el-GR" sz="2400"/>
              <a:t>είναι στη θέση </a:t>
            </a:r>
            <a:r>
              <a:rPr lang="en-US" sz="2400"/>
              <a:t>80000</a:t>
            </a:r>
            <a:endParaRPr lang="en-AU" sz="1800">
              <a:solidFill>
                <a:schemeClr val="folHlink"/>
              </a:solidFill>
              <a:latin typeface="Lucida Console" pitchFamily="49" charset="0"/>
            </a:endParaRPr>
          </a:p>
        </p:txBody>
      </p:sp>
      <p:graphicFrame>
        <p:nvGraphicFramePr>
          <p:cNvPr id="332877" name="Group 77"/>
          <p:cNvGraphicFramePr>
            <a:graphicFrameLocks noGrp="1"/>
          </p:cNvGraphicFramePr>
          <p:nvPr/>
        </p:nvGraphicFramePr>
        <p:xfrm>
          <a:off x="684213" y="2708275"/>
          <a:ext cx="8202612" cy="2952751"/>
        </p:xfrm>
        <a:graphic>
          <a:graphicData uri="http://schemas.openxmlformats.org/drawingml/2006/table">
            <a:tbl>
              <a:tblPr/>
              <a:tblGrid>
                <a:gridCol w="3671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1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1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11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11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118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1118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Loop: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sll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$t1, $s3, 2</a:t>
                      </a:r>
                      <a:endParaRPr kumimoji="0" lang="en-A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80000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add  $t1, $t1, $s6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80004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lw   $t0, 0($t1)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80008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bne  $t0, $s5, Exit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80012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addi $s3, $s3, 1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80016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A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      j    Loop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80020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20000</a:t>
                      </a:r>
                      <a:endParaRPr kumimoji="0" lang="en-A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Exit: …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80024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A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7656" name="Line 71"/>
          <p:cNvSpPr>
            <a:spLocks noChangeShapeType="1"/>
          </p:cNvSpPr>
          <p:nvPr/>
        </p:nvSpPr>
        <p:spPr bwMode="auto">
          <a:xfrm flipH="1" flipV="1">
            <a:off x="5003800" y="2997200"/>
            <a:ext cx="2016125" cy="2016125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67657" name="Line 72"/>
          <p:cNvSpPr>
            <a:spLocks noChangeShapeType="1"/>
          </p:cNvSpPr>
          <p:nvPr/>
        </p:nvSpPr>
        <p:spPr bwMode="auto">
          <a:xfrm flipH="1">
            <a:off x="5076825" y="4149725"/>
            <a:ext cx="2808288" cy="1150938"/>
          </a:xfrm>
          <a:prstGeom prst="line">
            <a:avLst/>
          </a:prstGeom>
          <a:noFill/>
          <a:ln w="28575">
            <a:solidFill>
              <a:schemeClr val="accent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" name="Oval 1"/>
          <p:cNvSpPr/>
          <p:nvPr/>
        </p:nvSpPr>
        <p:spPr bwMode="auto">
          <a:xfrm>
            <a:off x="7740352" y="4005262"/>
            <a:ext cx="432048" cy="359842"/>
          </a:xfrm>
          <a:prstGeom prst="ellipse">
            <a:avLst/>
          </a:prstGeom>
          <a:noFill/>
          <a:ln w="38100" cap="flat" cmpd="sng" algn="ctr">
            <a:solidFill>
              <a:srgbClr val="99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6970408" y="4833404"/>
            <a:ext cx="841951" cy="359842"/>
          </a:xfrm>
          <a:prstGeom prst="ellipse">
            <a:avLst/>
          </a:prstGeom>
          <a:noFill/>
          <a:ln w="38100" cap="flat" cmpd="sng" algn="ctr">
            <a:solidFill>
              <a:srgbClr val="99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56" grpId="0" animBg="1"/>
      <p:bldP spid="67657" grpId="0" animBg="1"/>
      <p:bldP spid="2" grpId="0" animBg="1"/>
      <p:bldP spid="9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119F17C6-CFFE-4451-B143-0A9D3E529825}" type="slidenum">
              <a:rPr lang="en-AU"/>
              <a:pPr>
                <a:defRPr/>
              </a:pPr>
              <a:t>63</a:t>
            </a:fld>
            <a:endParaRPr lang="en-AU"/>
          </a:p>
        </p:txBody>
      </p:sp>
      <p:sp>
        <p:nvSpPr>
          <p:cNvPr id="686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Διακλάδωση πολύ μακριά</a:t>
            </a:r>
            <a:endParaRPr lang="en-AU"/>
          </a:p>
        </p:txBody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tabLst>
                <a:tab pos="1619250" algn="l"/>
              </a:tabLst>
            </a:pPr>
            <a:r>
              <a:rPr lang="el-GR" dirty="0"/>
              <a:t>Αν ο προορισμός της διακλάδωσης είναι πολύ μακριά για να κωδικοποιηθεί στα 16 του πεδίου σχετικής απόστασης (</a:t>
            </a:r>
            <a:r>
              <a:rPr lang="en-AU" dirty="0"/>
              <a:t>offset</a:t>
            </a:r>
            <a:r>
              <a:rPr lang="el-GR" dirty="0"/>
              <a:t>), ο </a:t>
            </a:r>
            <a:r>
              <a:rPr lang="el-GR" dirty="0" err="1"/>
              <a:t>συμβολομεταφραστής</a:t>
            </a:r>
            <a:r>
              <a:rPr lang="el-GR" dirty="0"/>
              <a:t> ξαναγράφει τον κώδικα</a:t>
            </a:r>
            <a:endParaRPr lang="en-AU" dirty="0"/>
          </a:p>
          <a:p>
            <a:pPr eaLnBrk="1" hangingPunct="1">
              <a:lnSpc>
                <a:spcPct val="90000"/>
              </a:lnSpc>
              <a:tabLst>
                <a:tab pos="1619250" algn="l"/>
              </a:tabLst>
            </a:pPr>
            <a:endParaRPr lang="en-US" dirty="0"/>
          </a:p>
          <a:p>
            <a:pPr eaLnBrk="1" hangingPunct="1">
              <a:lnSpc>
                <a:spcPct val="90000"/>
              </a:lnSpc>
              <a:tabLst>
                <a:tab pos="1619250" algn="l"/>
              </a:tabLst>
            </a:pPr>
            <a:r>
              <a:rPr lang="el-GR" dirty="0"/>
              <a:t>Παράδειγμα</a:t>
            </a:r>
            <a:endParaRPr lang="en-AU" dirty="0"/>
          </a:p>
          <a:p>
            <a:pPr lvl="1" algn="l" eaLnBrk="1" hangingPunct="1">
              <a:lnSpc>
                <a:spcPct val="90000"/>
              </a:lnSpc>
              <a:buFont typeface="Wingdings" pitchFamily="2" charset="2"/>
              <a:buNone/>
              <a:tabLst>
                <a:tab pos="1619250" algn="l"/>
              </a:tabLst>
            </a:pPr>
            <a:r>
              <a:rPr lang="en-AU" dirty="0">
                <a:latin typeface="Lucida Console" pitchFamily="49" charset="0"/>
              </a:rPr>
              <a:t>		</a:t>
            </a:r>
            <a:r>
              <a:rPr lang="en-AU" dirty="0" err="1">
                <a:latin typeface="Lucida Console" pitchFamily="49" charset="0"/>
              </a:rPr>
              <a:t>beq</a:t>
            </a:r>
            <a:r>
              <a:rPr lang="en-AU" dirty="0">
                <a:latin typeface="Lucida Console" pitchFamily="49" charset="0"/>
              </a:rPr>
              <a:t> $s0,$s1, L1</a:t>
            </a:r>
          </a:p>
          <a:p>
            <a:pPr lvl="1" algn="l" eaLnBrk="1" hangingPunct="1">
              <a:lnSpc>
                <a:spcPct val="90000"/>
              </a:lnSpc>
              <a:buFont typeface="Wingdings" pitchFamily="2" charset="2"/>
              <a:buNone/>
              <a:tabLst>
                <a:tab pos="1619250" algn="l"/>
              </a:tabLst>
            </a:pPr>
            <a:r>
              <a:rPr lang="en-AU" dirty="0">
                <a:cs typeface="Arial" charset="0"/>
              </a:rPr>
              <a:t>				↓</a:t>
            </a:r>
          </a:p>
          <a:p>
            <a:pPr lvl="1" algn="l" eaLnBrk="1" hangingPunct="1">
              <a:lnSpc>
                <a:spcPct val="90000"/>
              </a:lnSpc>
              <a:buFont typeface="Wingdings" pitchFamily="2" charset="2"/>
              <a:buNone/>
              <a:tabLst>
                <a:tab pos="1619250" algn="l"/>
              </a:tabLst>
            </a:pPr>
            <a:r>
              <a:rPr lang="en-AU" dirty="0">
                <a:latin typeface="Lucida Console" pitchFamily="49" charset="0"/>
              </a:rPr>
              <a:t>		</a:t>
            </a:r>
            <a:r>
              <a:rPr lang="en-AU" dirty="0" err="1">
                <a:latin typeface="Lucida Console" pitchFamily="49" charset="0"/>
              </a:rPr>
              <a:t>bne</a:t>
            </a:r>
            <a:r>
              <a:rPr lang="en-AU" dirty="0">
                <a:latin typeface="Lucida Console" pitchFamily="49" charset="0"/>
              </a:rPr>
              <a:t> $s0,$s1, L2</a:t>
            </a:r>
            <a:br>
              <a:rPr lang="en-AU" dirty="0">
                <a:latin typeface="Lucida Console" pitchFamily="49" charset="0"/>
              </a:rPr>
            </a:br>
            <a:r>
              <a:rPr lang="en-AU" dirty="0">
                <a:latin typeface="Lucida Console" pitchFamily="49" charset="0"/>
              </a:rPr>
              <a:t>	j L1</a:t>
            </a:r>
            <a:br>
              <a:rPr lang="en-AU" dirty="0">
                <a:latin typeface="Lucida Console" pitchFamily="49" charset="0"/>
              </a:rPr>
            </a:br>
            <a:r>
              <a:rPr lang="en-AU" dirty="0">
                <a:latin typeface="Lucida Console" pitchFamily="49" charset="0"/>
              </a:rPr>
              <a:t>L2:	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uiExpand="1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B73915ED-6D58-41DE-AC7A-105D6FF4ED94}" type="slidenum">
              <a:rPr lang="en-AU"/>
              <a:pPr>
                <a:defRPr/>
              </a:pPr>
              <a:t>64</a:t>
            </a:fld>
            <a:endParaRPr lang="en-AU"/>
          </a:p>
        </p:txBody>
      </p:sp>
      <p:sp>
        <p:nvSpPr>
          <p:cNvPr id="69635" name="Rectangle 2"/>
          <p:cNvSpPr>
            <a:spLocks noGrp="1" noChangeArrowheads="1"/>
          </p:cNvSpPr>
          <p:nvPr>
            <p:ph type="title"/>
          </p:nvPr>
        </p:nvSpPr>
        <p:spPr>
          <a:xfrm>
            <a:off x="379537" y="332656"/>
            <a:ext cx="8764463" cy="762000"/>
          </a:xfrm>
        </p:spPr>
        <p:txBody>
          <a:bodyPr/>
          <a:lstStyle/>
          <a:p>
            <a:pPr eaLnBrk="1" hangingPunct="1"/>
            <a:r>
              <a:rPr lang="el-GR" sz="3400" dirty="0"/>
              <a:t>Τρόποι </a:t>
            </a:r>
            <a:r>
              <a:rPr lang="el-GR" sz="3400" dirty="0" err="1"/>
              <a:t>διεθυνσιοδότησης</a:t>
            </a:r>
            <a:r>
              <a:rPr lang="el-GR" sz="3400" dirty="0"/>
              <a:t> (</a:t>
            </a:r>
            <a:r>
              <a:rPr lang="en-GB" sz="3400" dirty="0"/>
              <a:t>Addressing Modes)</a:t>
            </a:r>
            <a:endParaRPr lang="en-AU" sz="3400" dirty="0"/>
          </a:p>
        </p:txBody>
      </p:sp>
      <p:pic>
        <p:nvPicPr>
          <p:cNvPr id="69636" name="Picture 5" descr="D:\gizopoulos\Projects\Books\Cod4-Kleidarithmos\Figs-for-PPTs\COD_VOLA_PNGs\CHAPTER 2\02_18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8538" y="1125538"/>
            <a:ext cx="4356100" cy="532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244010AD-2818-46A5-966C-08E19A6D54A8}" type="slidenum">
              <a:rPr lang="en-AU"/>
              <a:pPr>
                <a:defRPr/>
              </a:pPr>
              <a:t>65</a:t>
            </a:fld>
            <a:endParaRPr lang="en-AU"/>
          </a:p>
        </p:txBody>
      </p:sp>
      <p:sp>
        <p:nvSpPr>
          <p:cNvPr id="1024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Πλάνες</a:t>
            </a:r>
            <a:endParaRPr lang="en-AU"/>
          </a:p>
        </p:txBody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sz="2800" dirty="0"/>
              <a:t>Ισχυρή</a:t>
            </a:r>
            <a:r>
              <a:rPr lang="en-GB" sz="2800" dirty="0"/>
              <a:t> </a:t>
            </a:r>
            <a:r>
              <a:rPr lang="el-GR" sz="2800" dirty="0"/>
              <a:t>(</a:t>
            </a:r>
            <a:r>
              <a:rPr lang="el-GR" sz="2800" dirty="0" err="1"/>
              <a:t>ποπύπλοκη</a:t>
            </a:r>
            <a:r>
              <a:rPr lang="el-GR" sz="2800" dirty="0"/>
              <a:t>) εντολή </a:t>
            </a:r>
            <a:r>
              <a:rPr lang="en-US" sz="2800" dirty="0">
                <a:sym typeface="Symbol" pitchFamily="18" charset="2"/>
              </a:rPr>
              <a:t> </a:t>
            </a:r>
            <a:r>
              <a:rPr lang="el-GR" sz="2800" dirty="0">
                <a:sym typeface="Symbol" pitchFamily="18" charset="2"/>
              </a:rPr>
              <a:t>υψηλότερη απόδοση</a:t>
            </a:r>
            <a:endParaRPr lang="en-US" sz="2800" dirty="0">
              <a:sym typeface="Symbol" pitchFamily="18" charset="2"/>
            </a:endParaRPr>
          </a:p>
          <a:p>
            <a:pPr lvl="1" eaLnBrk="1" hangingPunct="1">
              <a:lnSpc>
                <a:spcPct val="80000"/>
              </a:lnSpc>
            </a:pPr>
            <a:r>
              <a:rPr lang="el-GR" sz="2400" dirty="0">
                <a:sym typeface="Symbol" pitchFamily="18" charset="2"/>
              </a:rPr>
              <a:t>Απαιτούνται λιγότερες εντολές</a:t>
            </a:r>
            <a:endParaRPr lang="en-US" sz="2400" dirty="0">
              <a:sym typeface="Symbol" pitchFamily="18" charset="2"/>
            </a:endParaRPr>
          </a:p>
          <a:p>
            <a:pPr lvl="1" eaLnBrk="1" hangingPunct="1">
              <a:lnSpc>
                <a:spcPct val="80000"/>
              </a:lnSpc>
            </a:pPr>
            <a:r>
              <a:rPr lang="el-GR" sz="2400" dirty="0">
                <a:sym typeface="Symbol" pitchFamily="18" charset="2"/>
              </a:rPr>
              <a:t>Αλλά οι σύνθετες εντολές είναι δύσκολο να υλοποιηθούν</a:t>
            </a:r>
            <a:endParaRPr lang="en-US" sz="2400" dirty="0">
              <a:sym typeface="Symbol" pitchFamily="18" charset="2"/>
            </a:endParaRPr>
          </a:p>
          <a:p>
            <a:pPr lvl="2" eaLnBrk="1" hangingPunct="1">
              <a:lnSpc>
                <a:spcPct val="80000"/>
              </a:lnSpc>
            </a:pPr>
            <a:r>
              <a:rPr lang="el-GR" sz="2000" b="1" dirty="0">
                <a:sym typeface="Symbol" pitchFamily="18" charset="2"/>
              </a:rPr>
              <a:t>Μπορεί να καθυστερήσουν όλες τις εντολές, ακόμη και τις πιο απλές</a:t>
            </a:r>
            <a:endParaRPr lang="en-US" sz="2000" b="1" dirty="0">
              <a:sym typeface="Symbol" pitchFamily="18" charset="2"/>
            </a:endParaRPr>
          </a:p>
          <a:p>
            <a:pPr lvl="1" eaLnBrk="1" hangingPunct="1">
              <a:lnSpc>
                <a:spcPct val="80000"/>
              </a:lnSpc>
            </a:pPr>
            <a:r>
              <a:rPr lang="el-GR" sz="2400" b="1" dirty="0">
                <a:sym typeface="Symbol" pitchFamily="18" charset="2"/>
              </a:rPr>
              <a:t>Οι μεταγλωττιστές είναι καλοί στο να παράγουν γρήγορο κώδικα με απλές εντολές</a:t>
            </a:r>
            <a:endParaRPr lang="en-US" sz="2400" b="1" dirty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</a:pPr>
            <a:endParaRPr lang="en-GB" sz="2800" dirty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el-GR" sz="2800" dirty="0">
                <a:sym typeface="Symbol" pitchFamily="18" charset="2"/>
              </a:rPr>
              <a:t>Χρήση κώδικα συμβολικής γλώσσας για υψηλή απόδοση</a:t>
            </a:r>
            <a:endParaRPr lang="en-US" sz="2800" dirty="0">
              <a:sym typeface="Symbol" pitchFamily="18" charset="2"/>
            </a:endParaRPr>
          </a:p>
          <a:p>
            <a:pPr lvl="1" eaLnBrk="1" hangingPunct="1">
              <a:lnSpc>
                <a:spcPct val="80000"/>
              </a:lnSpc>
            </a:pPr>
            <a:r>
              <a:rPr lang="el-GR" sz="2400" dirty="0">
                <a:sym typeface="Symbol" pitchFamily="18" charset="2"/>
              </a:rPr>
              <a:t>Αλλά οι σύγχρονοι μεταγλωττιστές είναι καλύτεροι στο χειρισμό των σύγχρονων επεξεργαστών</a:t>
            </a:r>
            <a:endParaRPr lang="en-US" sz="2400" dirty="0">
              <a:sym typeface="Symbol" pitchFamily="18" charset="2"/>
            </a:endParaRPr>
          </a:p>
          <a:p>
            <a:pPr lvl="1" eaLnBrk="1" hangingPunct="1">
              <a:lnSpc>
                <a:spcPct val="80000"/>
              </a:lnSpc>
            </a:pPr>
            <a:r>
              <a:rPr lang="el-GR" sz="2400" dirty="0">
                <a:sym typeface="Symbol" pitchFamily="18" charset="2"/>
              </a:rPr>
              <a:t>Περισσότερες γραμμές κώδικα </a:t>
            </a:r>
            <a:r>
              <a:rPr lang="en-US" sz="2400" dirty="0">
                <a:sym typeface="Symbol" pitchFamily="18" charset="2"/>
              </a:rPr>
              <a:t> </a:t>
            </a:r>
            <a:r>
              <a:rPr lang="el-GR" sz="2400" dirty="0">
                <a:sym typeface="Symbol" pitchFamily="18" charset="2"/>
              </a:rPr>
              <a:t>περισσότερα σφάλματα και μικρότερη παραγωγικότητα</a:t>
            </a:r>
            <a:endParaRPr lang="en-US" sz="2400" dirty="0">
              <a:sym typeface="Symbol" pitchFamily="18" charset="2"/>
            </a:endParaRPr>
          </a:p>
        </p:txBody>
      </p:sp>
      <p:sp>
        <p:nvSpPr>
          <p:cNvPr id="102405" name="Text Box 4"/>
          <p:cNvSpPr txBox="1">
            <a:spLocks noChangeArrowheads="1"/>
          </p:cNvSpPr>
          <p:nvPr/>
        </p:nvSpPr>
        <p:spPr bwMode="auto">
          <a:xfrm rot="5400000">
            <a:off x="7574756" y="1202532"/>
            <a:ext cx="2771775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§2.18 </a:t>
            </a:r>
            <a:r>
              <a:rPr lang="el-GR">
                <a:solidFill>
                  <a:schemeClr val="folHlink"/>
                </a:solidFill>
              </a:rPr>
              <a:t>Πλάνες και παγίδες</a:t>
            </a:r>
            <a:endParaRPr lang="en-US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FD3D25DD-9E03-4A17-9AB2-6FC43BF7B9D9}" type="slidenum">
              <a:rPr lang="en-AU"/>
              <a:pPr>
                <a:defRPr/>
              </a:pPr>
              <a:t>66</a:t>
            </a:fld>
            <a:endParaRPr lang="en-AU"/>
          </a:p>
        </p:txBody>
      </p:sp>
      <p:sp>
        <p:nvSpPr>
          <p:cNvPr id="1034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Πλάνες</a:t>
            </a:r>
            <a:endParaRPr lang="en-AU"/>
          </a:p>
        </p:txBody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1727200"/>
          </a:xfrm>
        </p:spPr>
        <p:txBody>
          <a:bodyPr/>
          <a:lstStyle/>
          <a:p>
            <a:pPr eaLnBrk="1" hangingPunct="1"/>
            <a:r>
              <a:rPr lang="el-GR" sz="2800"/>
              <a:t>Αναδρομική συμβατότητα (</a:t>
            </a:r>
            <a:r>
              <a:rPr lang="en-US" sz="2800"/>
              <a:t>b</a:t>
            </a:r>
            <a:r>
              <a:rPr lang="en-AU" sz="2800"/>
              <a:t>ackward compatibility</a:t>
            </a:r>
            <a:r>
              <a:rPr lang="el-GR" sz="2800"/>
              <a:t>)</a:t>
            </a:r>
            <a:r>
              <a:rPr lang="en-AU" sz="2800"/>
              <a:t> </a:t>
            </a:r>
            <a:r>
              <a:rPr lang="en-US" sz="2800">
                <a:sym typeface="Symbol" pitchFamily="18" charset="2"/>
              </a:rPr>
              <a:t> </a:t>
            </a:r>
            <a:r>
              <a:rPr lang="el-GR" sz="2800">
                <a:sym typeface="Symbol" pitchFamily="18" charset="2"/>
              </a:rPr>
              <a:t>το σύνολο εντολών δεν αλλάζει</a:t>
            </a:r>
            <a:endParaRPr lang="en-US" sz="2800">
              <a:sym typeface="Symbol" pitchFamily="18" charset="2"/>
            </a:endParaRPr>
          </a:p>
          <a:p>
            <a:pPr lvl="1" eaLnBrk="1" hangingPunct="1"/>
            <a:r>
              <a:rPr lang="el-GR" sz="2400">
                <a:sym typeface="Symbol" pitchFamily="18" charset="2"/>
              </a:rPr>
              <a:t>Αλλά προστίθενται περισσότερες εντολές</a:t>
            </a:r>
            <a:endParaRPr lang="en-AU" sz="2400">
              <a:sym typeface="Symbol" pitchFamily="18" charset="2"/>
            </a:endParaRP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6300788" y="4149725"/>
            <a:ext cx="2341562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l-GR"/>
              <a:t>σύνολο εντολών </a:t>
            </a:r>
            <a:r>
              <a:rPr lang="en-AU"/>
              <a:t>x86 </a:t>
            </a:r>
          </a:p>
        </p:txBody>
      </p:sp>
      <p:pic>
        <p:nvPicPr>
          <p:cNvPr id="103430" name="Picture 7" descr="D:\gizopoulos\Projects\Books\Cod4-Kleidarithmos\Figs-for-PPTs\COD_VOLA_PNGs\CHAPTER 2\02_4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2492375"/>
            <a:ext cx="5184775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  <p:bldP spid="103429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2982B1B9-96CE-4CC2-8681-2EB7CF66C25F}" type="slidenum">
              <a:rPr lang="en-AU"/>
              <a:pPr>
                <a:defRPr/>
              </a:pPr>
              <a:t>67</a:t>
            </a:fld>
            <a:endParaRPr lang="en-AU"/>
          </a:p>
        </p:txBody>
      </p:sp>
      <p:sp>
        <p:nvSpPr>
          <p:cNvPr id="1044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Παγίδες</a:t>
            </a:r>
            <a:endParaRPr lang="en-AU"/>
          </a:p>
        </p:txBody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dirty="0"/>
              <a:t>Οι διαδοχικές λέξεις δε βρίσκονται σε διαδοχικές διευθύνσεις</a:t>
            </a:r>
            <a:endParaRPr lang="en-US" dirty="0"/>
          </a:p>
          <a:p>
            <a:pPr lvl="1" eaLnBrk="1" hangingPunct="1"/>
            <a:r>
              <a:rPr lang="el-GR" dirty="0"/>
              <a:t>Αύξηση κατά </a:t>
            </a:r>
            <a:r>
              <a:rPr lang="en-US" dirty="0"/>
              <a:t>4, </a:t>
            </a:r>
            <a:r>
              <a:rPr lang="el-GR" dirty="0"/>
              <a:t>όχι κατά </a:t>
            </a:r>
            <a:r>
              <a:rPr lang="en-US" dirty="0"/>
              <a:t>1!</a:t>
            </a:r>
          </a:p>
          <a:p>
            <a:pPr eaLnBrk="1" hangingPunct="1"/>
            <a:endParaRPr lang="en-GB" dirty="0"/>
          </a:p>
          <a:p>
            <a:pPr eaLnBrk="1" hangingPunct="1"/>
            <a:r>
              <a:rPr lang="el-GR" dirty="0"/>
              <a:t>Διατήρηση ενός δείκτη (</a:t>
            </a:r>
            <a:r>
              <a:rPr lang="en-US" dirty="0"/>
              <a:t>pointer</a:t>
            </a:r>
            <a:r>
              <a:rPr lang="el-GR" dirty="0"/>
              <a:t>) προς μια αυτόματη μεταβλητή μετά την επιστροφή της διαδικασίας</a:t>
            </a:r>
            <a:endParaRPr lang="en-US" dirty="0"/>
          </a:p>
          <a:p>
            <a:pPr lvl="1" eaLnBrk="1" hangingPunct="1"/>
            <a:r>
              <a:rPr lang="el-GR" dirty="0"/>
              <a:t>π</a:t>
            </a:r>
            <a:r>
              <a:rPr lang="en-US" dirty="0"/>
              <a:t>.</a:t>
            </a:r>
            <a:r>
              <a:rPr lang="el-GR" dirty="0"/>
              <a:t>χ</a:t>
            </a:r>
            <a:r>
              <a:rPr lang="en-US" dirty="0"/>
              <a:t>., </a:t>
            </a:r>
            <a:r>
              <a:rPr lang="el-GR" dirty="0"/>
              <a:t>μεταβίβαση του δείκτη μέσω ενός ορίσματος </a:t>
            </a:r>
            <a:endParaRPr lang="en-US" dirty="0"/>
          </a:p>
          <a:p>
            <a:pPr lvl="1" eaLnBrk="1" hangingPunct="1"/>
            <a:r>
              <a:rPr lang="el-GR" dirty="0"/>
              <a:t>Ο δείκτης γίνεται άκυρος μετά το «άδειασμα» της στοίβας για τη διαδικασία</a:t>
            </a:r>
            <a:endParaRPr lang="en-AU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2DB848C5-4913-4EB7-B4CD-83341ED41A1E}" type="slidenum">
              <a:rPr lang="en-AU"/>
              <a:pPr>
                <a:defRPr/>
              </a:pPr>
              <a:t>68</a:t>
            </a:fld>
            <a:endParaRPr lang="en-AU"/>
          </a:p>
        </p:txBody>
      </p:sp>
      <p:sp>
        <p:nvSpPr>
          <p:cNvPr id="105475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06375"/>
            <a:ext cx="8259762" cy="701675"/>
          </a:xfrm>
        </p:spPr>
        <p:txBody>
          <a:bodyPr/>
          <a:lstStyle/>
          <a:p>
            <a:pPr eaLnBrk="1" hangingPunct="1"/>
            <a:r>
              <a:rPr lang="el-GR" sz="4000"/>
              <a:t>Συμπερασματικές παρατηρήσεις</a:t>
            </a:r>
            <a:endParaRPr lang="en-AU" sz="4000"/>
          </a:p>
        </p:txBody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/>
              <a:t>Σχεδιαστικές αρχές</a:t>
            </a:r>
            <a:endParaRPr lang="en-US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chemeClr val="hlink"/>
                </a:solidFill>
              </a:rPr>
              <a:t>1.</a:t>
            </a:r>
            <a:r>
              <a:rPr lang="en-US" dirty="0"/>
              <a:t>	</a:t>
            </a:r>
            <a:r>
              <a:rPr lang="el-GR" dirty="0"/>
              <a:t>Η απλότητα ευνοεί την κανονικότητα</a:t>
            </a:r>
            <a:endParaRPr lang="en-US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chemeClr val="hlink"/>
                </a:solidFill>
              </a:rPr>
              <a:t>2.</a:t>
            </a:r>
            <a:r>
              <a:rPr lang="en-US" dirty="0"/>
              <a:t>	</a:t>
            </a:r>
            <a:r>
              <a:rPr lang="el-GR" dirty="0"/>
              <a:t>Το μικρότερο είναι ταχύτερο</a:t>
            </a:r>
            <a:endParaRPr lang="en-US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chemeClr val="hlink"/>
                </a:solidFill>
              </a:rPr>
              <a:t>3.</a:t>
            </a:r>
            <a:r>
              <a:rPr lang="en-US" dirty="0"/>
              <a:t>	</a:t>
            </a:r>
            <a:r>
              <a:rPr lang="el-GR" dirty="0"/>
              <a:t>Κάνε τη συνηθισμένη περίπτωση γρήγορη</a:t>
            </a:r>
            <a:endParaRPr lang="en-US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>
                <a:solidFill>
                  <a:schemeClr val="hlink"/>
                </a:solidFill>
              </a:rPr>
              <a:t>4.</a:t>
            </a:r>
            <a:r>
              <a:rPr lang="en-US" dirty="0"/>
              <a:t>	</a:t>
            </a:r>
            <a:r>
              <a:rPr lang="el-GR" dirty="0"/>
              <a:t>Η καλή σχεδίαση απαιτεί καλούς συμβιβασμούς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GB" dirty="0"/>
          </a:p>
          <a:p>
            <a:pPr eaLnBrk="1" hangingPunct="1">
              <a:lnSpc>
                <a:spcPct val="90000"/>
              </a:lnSpc>
            </a:pPr>
            <a:r>
              <a:rPr lang="el-GR" dirty="0"/>
              <a:t>Επίπεδα λογισμικού/υλικού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Μεταγλωττιστής, </a:t>
            </a:r>
            <a:r>
              <a:rPr lang="el-GR" dirty="0" err="1"/>
              <a:t>συμβολομεταφραστής</a:t>
            </a:r>
            <a:r>
              <a:rPr lang="el-GR" dirty="0"/>
              <a:t>, υλικό</a:t>
            </a: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MIPS: </a:t>
            </a:r>
            <a:r>
              <a:rPr lang="el-GR" dirty="0"/>
              <a:t>τυπική αρχιτεκτονική συνόλου  εντολών </a:t>
            </a:r>
            <a:r>
              <a:rPr lang="en-US" dirty="0"/>
              <a:t>RISC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σύγκριση με</a:t>
            </a:r>
            <a:r>
              <a:rPr lang="en-US" dirty="0"/>
              <a:t> x86</a:t>
            </a:r>
            <a:endParaRPr lang="en-AU" dirty="0"/>
          </a:p>
        </p:txBody>
      </p:sp>
      <p:sp>
        <p:nvSpPr>
          <p:cNvPr id="105477" name="Text Box 4"/>
          <p:cNvSpPr txBox="1">
            <a:spLocks noChangeArrowheads="1"/>
          </p:cNvSpPr>
          <p:nvPr/>
        </p:nvSpPr>
        <p:spPr bwMode="auto">
          <a:xfrm rot="5400000">
            <a:off x="6909594" y="1867694"/>
            <a:ext cx="4102100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</a:rPr>
              <a:t>§2.19 </a:t>
            </a:r>
            <a:r>
              <a:rPr lang="el-GR">
                <a:solidFill>
                  <a:schemeClr val="folHlink"/>
                </a:solidFill>
              </a:rPr>
              <a:t>Συμπερασματικές παρατηρήσεις</a:t>
            </a:r>
            <a:endParaRPr lang="en-US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E2ED71E3-7239-4282-B12D-0337395FD7BB}" type="slidenum">
              <a:rPr lang="en-AU"/>
              <a:pPr>
                <a:defRPr/>
              </a:pPr>
              <a:t>69</a:t>
            </a:fld>
            <a:endParaRPr lang="en-AU"/>
          </a:p>
        </p:txBody>
      </p:sp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06375"/>
            <a:ext cx="8259762" cy="701675"/>
          </a:xfrm>
        </p:spPr>
        <p:txBody>
          <a:bodyPr/>
          <a:lstStyle/>
          <a:p>
            <a:pPr eaLnBrk="1" hangingPunct="1"/>
            <a:r>
              <a:rPr lang="el-GR" sz="4000"/>
              <a:t>Συμπερασματικές παρατηρήσεις</a:t>
            </a:r>
            <a:endParaRPr lang="en-AU" sz="4000"/>
          </a:p>
        </p:txBody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8270875" cy="21510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dirty="0"/>
              <a:t>Μέτρηση εκτελέσεων εντολών </a:t>
            </a:r>
            <a:r>
              <a:rPr lang="en-US" dirty="0"/>
              <a:t>MIPS</a:t>
            </a:r>
            <a:r>
              <a:rPr lang="el-GR" dirty="0"/>
              <a:t> σε </a:t>
            </a:r>
            <a:r>
              <a:rPr lang="el-GR" dirty="0" err="1"/>
              <a:t>μετροπρογράμματα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Κάντε τη συνηθισμένη περίπτωση γρήγορη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Κάντε συμβιβασμούς</a:t>
            </a:r>
            <a:endParaRPr lang="en-AU" dirty="0"/>
          </a:p>
        </p:txBody>
      </p:sp>
      <p:graphicFrame>
        <p:nvGraphicFramePr>
          <p:cNvPr id="414765" name="Group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974862"/>
              </p:ext>
            </p:extLst>
          </p:nvPr>
        </p:nvGraphicFramePr>
        <p:xfrm>
          <a:off x="179388" y="3068638"/>
          <a:ext cx="8783637" cy="3292474"/>
        </p:xfrm>
        <a:graphic>
          <a:graphicData uri="http://schemas.openxmlformats.org/drawingml/2006/table">
            <a:tbl>
              <a:tblPr/>
              <a:tblGrid>
                <a:gridCol w="201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13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2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Κατηγορία εντολής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Παραδείγματα 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MIPS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SPEC2006 Int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SPEC2006 FP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Αριθμητικές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add, sub, addi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16%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48%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2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Μεταφοράς δεδομένων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lw, sw, lb, lbu, lh, lhu, sb, lui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35%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36%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2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Λογικές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and, or, nor,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andi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ori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sll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srl</a:t>
                      </a:r>
                      <a:endParaRPr kumimoji="0" lang="en-A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12%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4%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2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Διακλάδωσης υπό συνθήκη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beq, bne, slt, slti, sltiu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34%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8%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Άλματος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ucida Console" pitchFamily="49" charset="0"/>
                        </a:rPr>
                        <a:t>j, jr, jal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ucida Console" pitchFamily="49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2%</a:t>
                      </a:r>
                      <a:endParaRPr kumimoji="0" lang="en-A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0%</a:t>
                      </a:r>
                      <a:endParaRPr kumimoji="0" lang="en-A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3ED76CB9-FE3B-4A45-9CA8-E023C293FA89}" type="slidenum">
              <a:rPr lang="en-AU"/>
              <a:pPr>
                <a:defRPr/>
              </a:pPr>
              <a:t>7</a:t>
            </a:fld>
            <a:endParaRPr lang="en-AU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/>
              <a:t>Αριθμητικό παράδειγμα</a:t>
            </a:r>
            <a:endParaRPr lang="en-AU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l-GR" dirty="0">
                <a:solidFill>
                  <a:schemeClr val="tx2"/>
                </a:solidFill>
              </a:rPr>
              <a:t>Κώδικας </a:t>
            </a:r>
            <a:r>
              <a:rPr lang="en-US" dirty="0">
                <a:solidFill>
                  <a:schemeClr val="tx2"/>
                </a:solidFill>
              </a:rPr>
              <a:t>C:</a:t>
            </a:r>
          </a:p>
          <a:p>
            <a:pPr eaLnBrk="1" hangingPunct="1">
              <a:spcBef>
                <a:spcPct val="50000"/>
              </a:spcBef>
              <a:spcAft>
                <a:spcPct val="30000"/>
              </a:spcAft>
              <a:buFont typeface="Wingdings" pitchFamily="2" charset="2"/>
              <a:buNone/>
            </a:pPr>
            <a:r>
              <a:rPr lang="en-US" sz="2800" dirty="0">
                <a:latin typeface="Lucida Console" pitchFamily="49" charset="0"/>
              </a:rPr>
              <a:t>	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f = (g + h) - (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+ j);</a:t>
            </a:r>
          </a:p>
          <a:p>
            <a:pPr marL="0" indent="0" eaLnBrk="1" hangingPunct="1">
              <a:buNone/>
            </a:pPr>
            <a:r>
              <a:rPr lang="en-US" dirty="0">
                <a:solidFill>
                  <a:schemeClr val="accent4"/>
                </a:solidFill>
              </a:rPr>
              <a:t>t0, t1</a:t>
            </a:r>
            <a:r>
              <a:rPr lang="en-US" dirty="0"/>
              <a:t>: </a:t>
            </a:r>
            <a:r>
              <a:rPr lang="en-US" dirty="0">
                <a:solidFill>
                  <a:schemeClr val="tx2"/>
                </a:solidFill>
              </a:rPr>
              <a:t>registers</a:t>
            </a:r>
            <a:r>
              <a:rPr lang="en-US" dirty="0"/>
              <a:t>, 	</a:t>
            </a:r>
            <a:r>
              <a:rPr lang="en-US" dirty="0">
                <a:solidFill>
                  <a:schemeClr val="accent4"/>
                </a:solidFill>
              </a:rPr>
              <a:t>g, h, </a:t>
            </a:r>
            <a:r>
              <a:rPr lang="en-US" dirty="0" err="1">
                <a:solidFill>
                  <a:schemeClr val="accent4"/>
                </a:solidFill>
              </a:rPr>
              <a:t>i</a:t>
            </a:r>
            <a:r>
              <a:rPr lang="en-US" dirty="0">
                <a:solidFill>
                  <a:schemeClr val="accent4"/>
                </a:solidFill>
              </a:rPr>
              <a:t>, j </a:t>
            </a:r>
            <a:r>
              <a:rPr lang="en-US" dirty="0"/>
              <a:t>: </a:t>
            </a:r>
            <a:r>
              <a:rPr lang="en-US" dirty="0" err="1">
                <a:solidFill>
                  <a:schemeClr val="tx2"/>
                </a:solidFill>
              </a:rPr>
              <a:t>vars</a:t>
            </a:r>
            <a:r>
              <a:rPr lang="en-US" dirty="0">
                <a:solidFill>
                  <a:schemeClr val="tx2"/>
                </a:solidFill>
              </a:rPr>
              <a:t> in memory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l-GR" dirty="0">
                <a:solidFill>
                  <a:schemeClr val="tx2"/>
                </a:solidFill>
              </a:rPr>
              <a:t>Μεταγλωττισμένος κώδικας </a:t>
            </a:r>
            <a:r>
              <a:rPr lang="en-US" dirty="0">
                <a:solidFill>
                  <a:schemeClr val="tx2"/>
                </a:solidFill>
              </a:rPr>
              <a:t>MIPS</a:t>
            </a:r>
          </a:p>
          <a:p>
            <a:pPr algn="l" eaLnBrk="1" hangingPunct="1">
              <a:spcBef>
                <a:spcPct val="50000"/>
              </a:spcBef>
              <a:spcAft>
                <a:spcPct val="30000"/>
              </a:spcAft>
              <a:buFont typeface="Wingdings" pitchFamily="2" charset="2"/>
              <a:buNone/>
            </a:pPr>
            <a:r>
              <a:rPr lang="en-US" sz="2800" dirty="0">
                <a:latin typeface="Lucida Console" pitchFamily="49" charset="0"/>
              </a:rPr>
              <a:t>	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add t0, g, h   # t0 = g + h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add t1,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, j   # t1 = </a:t>
            </a:r>
            <a:r>
              <a:rPr lang="en-US" sz="2800" dirty="0" err="1">
                <a:solidFill>
                  <a:schemeClr val="tx1"/>
                </a:solidFill>
                <a:latin typeface="Lucida Console" pitchFamily="49" charset="0"/>
              </a:rPr>
              <a:t>i</a:t>
            </a: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 + j</a:t>
            </a:r>
            <a:br>
              <a:rPr lang="en-US" sz="2800" dirty="0">
                <a:solidFill>
                  <a:schemeClr val="tx1"/>
                </a:solidFill>
                <a:latin typeface="Lucida Console" pitchFamily="49" charset="0"/>
              </a:rPr>
            </a:br>
            <a:r>
              <a:rPr lang="en-US" sz="2800" dirty="0">
                <a:solidFill>
                  <a:schemeClr val="tx1"/>
                </a:solidFill>
                <a:latin typeface="Lucida Console" pitchFamily="49" charset="0"/>
              </a:rPr>
              <a:t>sub f, t0, t1  # f  = t0 - t1</a:t>
            </a:r>
          </a:p>
          <a:p>
            <a:pPr algn="l" eaLnBrk="1" hangingPunct="1">
              <a:spcBef>
                <a:spcPct val="50000"/>
              </a:spcBef>
              <a:spcAft>
                <a:spcPct val="30000"/>
              </a:spcAft>
              <a:buFont typeface="Wingdings" pitchFamily="2" charset="2"/>
              <a:buNone/>
            </a:pPr>
            <a:endParaRPr lang="en-A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D3A478C1-C7ED-49CE-8A91-A7575F9C78BC}" type="slidenum">
              <a:rPr lang="en-AU"/>
              <a:pPr>
                <a:defRPr/>
              </a:pPr>
              <a:t>8</a:t>
            </a:fld>
            <a:endParaRPr lang="en-AU"/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err="1"/>
              <a:t>Τελεστέοι</a:t>
            </a:r>
            <a:r>
              <a:rPr lang="el-GR" dirty="0"/>
              <a:t> &amp; </a:t>
            </a:r>
            <a:r>
              <a:rPr lang="el-GR" dirty="0" err="1"/>
              <a:t>Καταχωρητές</a:t>
            </a:r>
            <a:r>
              <a:rPr lang="en-US" dirty="0"/>
              <a:t> (1/2)</a:t>
            </a:r>
            <a:endParaRPr lang="en-AU" dirty="0"/>
          </a:p>
        </p:txBody>
      </p:sp>
      <p:sp>
        <p:nvSpPr>
          <p:cNvPr id="1843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7545" y="1125538"/>
            <a:ext cx="8487544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l-GR" sz="2800" dirty="0"/>
          </a:p>
          <a:p>
            <a:pPr eaLnBrk="1" hangingPunct="1">
              <a:lnSpc>
                <a:spcPct val="90000"/>
              </a:lnSpc>
            </a:pPr>
            <a:r>
              <a:rPr lang="el-GR" sz="2800" dirty="0">
                <a:solidFill>
                  <a:schemeClr val="tx2"/>
                </a:solidFill>
              </a:rPr>
              <a:t>Οι αριθμητικές εντολές χρησιμοποιούν καταχωρητές ως </a:t>
            </a:r>
            <a:r>
              <a:rPr lang="el-GR" sz="2800" dirty="0" err="1">
                <a:solidFill>
                  <a:schemeClr val="tx2"/>
                </a:solidFill>
              </a:rPr>
              <a:t>τελεστέους</a:t>
            </a:r>
            <a:endParaRPr lang="en-US" sz="2800" dirty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1200" dirty="0"/>
          </a:p>
          <a:p>
            <a:pPr eaLnBrk="1" hangingPunct="1">
              <a:lnSpc>
                <a:spcPct val="90000"/>
              </a:lnSpc>
            </a:pPr>
            <a:endParaRPr lang="el-GR" sz="2800" b="1" dirty="0"/>
          </a:p>
          <a:p>
            <a:pPr eaLnBrk="1" hangingPunct="1">
              <a:lnSpc>
                <a:spcPct val="90000"/>
              </a:lnSpc>
            </a:pPr>
            <a:r>
              <a:rPr lang="el-GR" sz="2800" b="1" dirty="0">
                <a:solidFill>
                  <a:schemeClr val="tx2"/>
                </a:solidFill>
              </a:rPr>
              <a:t>Ο </a:t>
            </a:r>
            <a:r>
              <a:rPr lang="en-US" sz="2800" b="1" dirty="0">
                <a:solidFill>
                  <a:schemeClr val="tx2"/>
                </a:solidFill>
              </a:rPr>
              <a:t>MIPS </a:t>
            </a:r>
            <a:r>
              <a:rPr lang="el-GR" sz="2800" b="1" dirty="0">
                <a:solidFill>
                  <a:schemeClr val="tx2"/>
                </a:solidFill>
              </a:rPr>
              <a:t>διαθέτει ένα αρχείο </a:t>
            </a:r>
            <a:r>
              <a:rPr lang="el-GR" sz="2800" b="1" dirty="0" err="1">
                <a:solidFill>
                  <a:schemeClr val="tx2"/>
                </a:solidFill>
              </a:rPr>
              <a:t>καταχωρητών</a:t>
            </a:r>
            <a:r>
              <a:rPr lang="el-GR" sz="2800" b="1" dirty="0">
                <a:solidFill>
                  <a:schemeClr val="tx2"/>
                </a:solidFill>
              </a:rPr>
              <a:t> (</a:t>
            </a:r>
            <a:r>
              <a:rPr lang="en-US" sz="2800" b="1" dirty="0">
                <a:solidFill>
                  <a:schemeClr val="tx2"/>
                </a:solidFill>
              </a:rPr>
              <a:t>register file) </a:t>
            </a:r>
            <a:r>
              <a:rPr lang="el-GR" sz="2800" b="1" dirty="0">
                <a:solidFill>
                  <a:schemeClr val="tx2"/>
                </a:solidFill>
              </a:rPr>
              <a:t>με </a:t>
            </a:r>
            <a:r>
              <a:rPr lang="en-US" sz="2800" b="1" dirty="0">
                <a:solidFill>
                  <a:schemeClr val="tx2"/>
                </a:solidFill>
              </a:rPr>
              <a:t>32 </a:t>
            </a:r>
            <a:r>
              <a:rPr lang="el-GR" sz="2800" b="1" dirty="0">
                <a:solidFill>
                  <a:schemeClr val="tx2"/>
                </a:solidFill>
              </a:rPr>
              <a:t>καταχωρητές των </a:t>
            </a:r>
            <a:r>
              <a:rPr lang="en-US" sz="2800" b="1" dirty="0">
                <a:solidFill>
                  <a:schemeClr val="tx2"/>
                </a:solidFill>
              </a:rPr>
              <a:t>32-bit </a:t>
            </a:r>
            <a:r>
              <a:rPr lang="el-GR" sz="2800" b="1" dirty="0">
                <a:solidFill>
                  <a:schemeClr val="tx2"/>
                </a:solidFill>
              </a:rPr>
              <a:t>ο καθένας</a:t>
            </a:r>
            <a:endParaRPr lang="en-US" sz="2800" b="1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sz="2400" dirty="0"/>
              <a:t>Χρήση για δεδομένα που προσπελαύνονται συχνά</a:t>
            </a:r>
          </a:p>
          <a:p>
            <a:pPr lvl="1" eaLnBrk="1" hangingPunct="1">
              <a:lnSpc>
                <a:spcPct val="90000"/>
              </a:lnSpc>
            </a:pPr>
            <a:r>
              <a:rPr lang="el-GR" sz="2400" dirty="0"/>
              <a:t>Αρίθμηση </a:t>
            </a:r>
            <a:r>
              <a:rPr lang="el-GR" sz="2400" dirty="0" err="1"/>
              <a:t>καταχωρητών</a:t>
            </a:r>
            <a:r>
              <a:rPr lang="el-GR" sz="2400" dirty="0"/>
              <a:t> από  0 έως  31</a:t>
            </a:r>
            <a:endParaRPr 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l-GR" sz="2400" dirty="0"/>
              <a:t>Τα δεδομένα των </a:t>
            </a:r>
            <a:r>
              <a:rPr lang="en-US" sz="2400" dirty="0"/>
              <a:t>32-bit </a:t>
            </a:r>
            <a:r>
              <a:rPr lang="el-GR" sz="2400" dirty="0"/>
              <a:t>ονομάζονται «</a:t>
            </a:r>
            <a:r>
              <a:rPr lang="el-GR" sz="2400" b="1" dirty="0">
                <a:solidFill>
                  <a:srgbClr val="990000"/>
                </a:solidFill>
              </a:rPr>
              <a:t>λέξη</a:t>
            </a:r>
            <a:r>
              <a:rPr lang="el-GR" sz="2400" dirty="0"/>
              <a:t>» (</a:t>
            </a:r>
            <a:r>
              <a:rPr lang="en-US" sz="2400" dirty="0"/>
              <a:t>“</a:t>
            </a:r>
            <a:r>
              <a:rPr lang="en-US" sz="2400" b="1" dirty="0">
                <a:solidFill>
                  <a:srgbClr val="990000"/>
                </a:solidFill>
              </a:rPr>
              <a:t>word</a:t>
            </a:r>
            <a:r>
              <a:rPr lang="en-US" sz="2400" dirty="0"/>
              <a:t>”</a:t>
            </a:r>
            <a:r>
              <a:rPr lang="el-GR" sz="2400" dirty="0"/>
              <a:t>)</a:t>
            </a:r>
          </a:p>
          <a:p>
            <a:pPr eaLnBrk="1" hangingPunct="1">
              <a:lnSpc>
                <a:spcPct val="90000"/>
              </a:lnSpc>
            </a:pPr>
            <a:endParaRPr lang="el-GR" sz="1200" dirty="0"/>
          </a:p>
          <a:p>
            <a:pPr lvl="1" eaLnBrk="1" hangingPunct="1">
              <a:lnSpc>
                <a:spcPct val="90000"/>
              </a:lnSpc>
            </a:pPr>
            <a:endParaRPr lang="en-US" dirty="0"/>
          </a:p>
          <a:p>
            <a:pPr lvl="1" eaLnBrk="1" hangingPunct="1">
              <a:lnSpc>
                <a:spcPct val="90000"/>
              </a:lnSpc>
            </a:pPr>
            <a:endParaRPr lang="en-US" dirty="0"/>
          </a:p>
          <a:p>
            <a:pPr lvl="1" eaLnBrk="1" hangingPunct="1"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AU"/>
              <a:t>Κεφάλαιο 2 — Εντολές: η γλώσσα του υπολογιστή — </a:t>
            </a:r>
            <a:fld id="{D3A478C1-C7ED-49CE-8A91-A7575F9C78BC}" type="slidenum">
              <a:rPr lang="en-AU"/>
              <a:pPr>
                <a:defRPr/>
              </a:pPr>
              <a:t>9</a:t>
            </a:fld>
            <a:endParaRPr lang="en-AU"/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err="1"/>
              <a:t>Τελεστέοι</a:t>
            </a:r>
            <a:r>
              <a:rPr lang="el-GR" dirty="0"/>
              <a:t> &amp; </a:t>
            </a:r>
            <a:r>
              <a:rPr lang="el-GR" dirty="0" err="1"/>
              <a:t>Καταχωρητές</a:t>
            </a:r>
            <a:r>
              <a:rPr lang="en-US" dirty="0"/>
              <a:t> (2/2)</a:t>
            </a:r>
            <a:endParaRPr lang="en-AU" dirty="0"/>
          </a:p>
        </p:txBody>
      </p:sp>
      <p:sp>
        <p:nvSpPr>
          <p:cNvPr id="1843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7545" y="1125538"/>
            <a:ext cx="8487544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800" dirty="0"/>
          </a:p>
          <a:p>
            <a:pPr eaLnBrk="1" hangingPunct="1">
              <a:lnSpc>
                <a:spcPct val="90000"/>
              </a:lnSpc>
            </a:pPr>
            <a:r>
              <a:rPr lang="el-GR" sz="2800" dirty="0">
                <a:solidFill>
                  <a:schemeClr val="tx2"/>
                </a:solidFill>
              </a:rPr>
              <a:t>Ονόματα του </a:t>
            </a:r>
            <a:r>
              <a:rPr lang="el-GR" sz="2800" dirty="0" err="1">
                <a:solidFill>
                  <a:schemeClr val="tx2"/>
                </a:solidFill>
              </a:rPr>
              <a:t>συμβολομεταφραστή</a:t>
            </a:r>
            <a:r>
              <a:rPr lang="el-GR" sz="2800" dirty="0">
                <a:solidFill>
                  <a:schemeClr val="tx2"/>
                </a:solidFill>
              </a:rPr>
              <a:t> </a:t>
            </a:r>
            <a:endParaRPr lang="en-US" sz="2800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$t0, $t1, …, $t9 </a:t>
            </a:r>
            <a:r>
              <a:rPr lang="el-GR" sz="2400" dirty="0"/>
              <a:t>για προσωρινές τιμές</a:t>
            </a:r>
            <a:endParaRPr lang="en-US" sz="2400" dirty="0"/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$s0, $s1, …, $s7 </a:t>
            </a:r>
            <a:r>
              <a:rPr lang="el-GR" sz="2400" dirty="0"/>
              <a:t>για αποθηκευμένες μεταβλητές</a:t>
            </a:r>
          </a:p>
          <a:p>
            <a:pPr lvl="1" eaLnBrk="1" hangingPunct="1">
              <a:lnSpc>
                <a:spcPct val="90000"/>
              </a:lnSpc>
            </a:pPr>
            <a:r>
              <a:rPr lang="el-GR" dirty="0"/>
              <a:t>$</a:t>
            </a:r>
            <a:r>
              <a:rPr lang="en-US" dirty="0"/>
              <a:t>a0-$a3</a:t>
            </a:r>
            <a:r>
              <a:rPr lang="el-GR" dirty="0"/>
              <a:t>, $</a:t>
            </a:r>
            <a:r>
              <a:rPr lang="en-US" dirty="0"/>
              <a:t>v0-$v1</a:t>
            </a:r>
            <a:r>
              <a:rPr lang="el-GR" dirty="0"/>
              <a:t>, </a:t>
            </a:r>
            <a:r>
              <a:rPr lang="en-US" dirty="0"/>
              <a:t>$zero, $</a:t>
            </a:r>
            <a:r>
              <a:rPr lang="en-US" dirty="0" err="1"/>
              <a:t>gp</a:t>
            </a:r>
            <a:r>
              <a:rPr lang="en-US" dirty="0"/>
              <a:t>, $</a:t>
            </a:r>
            <a:r>
              <a:rPr lang="en-US" dirty="0" err="1"/>
              <a:t>fp</a:t>
            </a:r>
            <a:r>
              <a:rPr lang="en-US" dirty="0"/>
              <a:t>, $</a:t>
            </a:r>
            <a:r>
              <a:rPr lang="en-US" dirty="0" err="1"/>
              <a:t>sp</a:t>
            </a:r>
            <a:r>
              <a:rPr lang="en-US" dirty="0"/>
              <a:t>, $</a:t>
            </a:r>
            <a:r>
              <a:rPr lang="en-US" dirty="0" err="1"/>
              <a:t>ra</a:t>
            </a:r>
            <a:r>
              <a:rPr lang="en-US" dirty="0"/>
              <a:t>, $at</a:t>
            </a:r>
          </a:p>
          <a:p>
            <a:pPr eaLnBrk="1" hangingPunct="1">
              <a:lnSpc>
                <a:spcPct val="90000"/>
              </a:lnSpc>
            </a:pPr>
            <a:endParaRPr lang="en-US" sz="2800" i="1" dirty="0"/>
          </a:p>
          <a:p>
            <a:pPr eaLnBrk="1" hangingPunct="1">
              <a:lnSpc>
                <a:spcPct val="90000"/>
              </a:lnSpc>
            </a:pPr>
            <a:r>
              <a:rPr lang="el-GR" sz="2800" b="1" dirty="0">
                <a:solidFill>
                  <a:srgbClr val="A50021"/>
                </a:solidFill>
              </a:rPr>
              <a:t>Σχεδιαστική αρχή</a:t>
            </a:r>
            <a:r>
              <a:rPr lang="en-US" sz="2800" b="1" dirty="0">
                <a:solidFill>
                  <a:srgbClr val="A50021"/>
                </a:solidFill>
              </a:rPr>
              <a:t> 2: </a:t>
            </a:r>
            <a:r>
              <a:rPr lang="el-GR" sz="2800" b="1" dirty="0">
                <a:solidFill>
                  <a:schemeClr val="tx2"/>
                </a:solidFill>
              </a:rPr>
              <a:t>το μικρότερο είναι ταχύτερο</a:t>
            </a:r>
            <a:endParaRPr lang="en-US" sz="2800" b="1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sz="2400" dirty="0"/>
              <a:t>Σύγκριση ως προς την ταχύτητα αρχείου 32 </a:t>
            </a:r>
            <a:r>
              <a:rPr lang="el-GR" sz="2400" dirty="0" err="1"/>
              <a:t>καταχωρητών</a:t>
            </a:r>
            <a:r>
              <a:rPr lang="el-GR" sz="2400" dirty="0"/>
              <a:t> με κύρια μνήμη</a:t>
            </a:r>
            <a:r>
              <a:rPr lang="en-US" sz="2400" dirty="0"/>
              <a:t> </a:t>
            </a:r>
            <a:r>
              <a:rPr lang="el-GR" sz="2400" dirty="0"/>
              <a:t>εκατομμύρια θέσεων</a:t>
            </a:r>
          </a:p>
          <a:p>
            <a:pPr lvl="1" eaLnBrk="1" hangingPunct="1">
              <a:lnSpc>
                <a:spcPct val="90000"/>
              </a:lnSpc>
            </a:pPr>
            <a:r>
              <a:rPr lang="el-GR" b="1" dirty="0"/>
              <a:t>Το πλήθος των </a:t>
            </a:r>
            <a:r>
              <a:rPr lang="el-GR" b="1" dirty="0" err="1"/>
              <a:t>καταχωρητών</a:t>
            </a:r>
            <a:r>
              <a:rPr lang="el-GR" b="1" dirty="0"/>
              <a:t> είναι συμβιβασμός με βάση εκτενείς μετρήσεις μετρό-προγραμμάτων &amp; εμπειρία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build="p"/>
    </p:bldLst>
  </p:timing>
</p:sld>
</file>

<file path=ppt/theme/theme1.xml><?xml version="1.0" encoding="utf-8"?>
<a:theme xmlns:a="http://schemas.openxmlformats.org/drawingml/2006/main" name="2_Blends">
  <a:themeElements>
    <a:clrScheme name="2_Blends 7">
      <a:dk1>
        <a:srgbClr val="000000"/>
      </a:dk1>
      <a:lt1>
        <a:srgbClr val="FFFFFF"/>
      </a:lt1>
      <a:dk2>
        <a:srgbClr val="0039A6"/>
      </a:dk2>
      <a:lt2>
        <a:srgbClr val="808080"/>
      </a:lt2>
      <a:accent1>
        <a:srgbClr val="9FCAD3"/>
      </a:accent1>
      <a:accent2>
        <a:srgbClr val="C0C0C0"/>
      </a:accent2>
      <a:accent3>
        <a:srgbClr val="FFFFFF"/>
      </a:accent3>
      <a:accent4>
        <a:srgbClr val="000000"/>
      </a:accent4>
      <a:accent5>
        <a:srgbClr val="CDE1E6"/>
      </a:accent5>
      <a:accent6>
        <a:srgbClr val="AEAEAE"/>
      </a:accent6>
      <a:hlink>
        <a:srgbClr val="91AFBF"/>
      </a:hlink>
      <a:folHlink>
        <a:srgbClr val="ECEAAC"/>
      </a:folHlink>
    </a:clrScheme>
    <a:fontScheme name="2_Blen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ends 7">
        <a:dk1>
          <a:srgbClr val="000000"/>
        </a:dk1>
        <a:lt1>
          <a:srgbClr val="FFFFFF"/>
        </a:lt1>
        <a:dk2>
          <a:srgbClr val="0039A6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11675</TotalTime>
  <Words>7487</Words>
  <Application>Microsoft Office PowerPoint</Application>
  <PresentationFormat>On-screen Show (4:3)</PresentationFormat>
  <Paragraphs>1173</Paragraphs>
  <Slides>69</Slides>
  <Notes>69</Notes>
  <HiddenSlides>5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8" baseType="lpstr">
      <vt:lpstr>Arial</vt:lpstr>
      <vt:lpstr>Arial Black</vt:lpstr>
      <vt:lpstr>Lucida Console</vt:lpstr>
      <vt:lpstr>Symbol</vt:lpstr>
      <vt:lpstr>Tahoma</vt:lpstr>
      <vt:lpstr>Times New Roman</vt:lpstr>
      <vt:lpstr>Wingdings</vt:lpstr>
      <vt:lpstr>2_Blends</vt:lpstr>
      <vt:lpstr>Equation</vt:lpstr>
      <vt:lpstr>Κεφάλαιο 2</vt:lpstr>
      <vt:lpstr>Σύνολο εντολών </vt:lpstr>
      <vt:lpstr>Το σύνολο εντολών του επεξεργαστή MIPS</vt:lpstr>
      <vt:lpstr>Αριθμητικές λειτουργίες</vt:lpstr>
      <vt:lpstr>Αριθμητικές λειτουργίες (1/2)</vt:lpstr>
      <vt:lpstr>Αριθμητικές λειτουργίες (2/2)</vt:lpstr>
      <vt:lpstr>Αριθμητικό παράδειγμα</vt:lpstr>
      <vt:lpstr>Τελεστέοι &amp; Καταχωρητές (1/2)</vt:lpstr>
      <vt:lpstr>Τελεστέοι &amp; Καταχωρητές (2/2)</vt:lpstr>
      <vt:lpstr>Παράδειγμα τελεστέων καταχωρητών</vt:lpstr>
      <vt:lpstr>Τελεστέοι μνήμης (1/2)</vt:lpstr>
      <vt:lpstr>Τελεστέοι μνήμης (2/2)</vt:lpstr>
      <vt:lpstr>Παράδειγμα_1: τελεστέοι μνήμης</vt:lpstr>
      <vt:lpstr>Παράδειγμα_2: τελεστέοι μνήμης</vt:lpstr>
      <vt:lpstr>Καταχωρητές έναντι Μνήμης</vt:lpstr>
      <vt:lpstr>Άμεσοι τελεστέοι (immediate)</vt:lpstr>
      <vt:lpstr>Η σταθερά Μηδέν</vt:lpstr>
      <vt:lpstr>Απρόσημοι δυαδικοί ακέραιοι</vt:lpstr>
      <vt:lpstr>Προσημασμένοι ακέραιοι σε συμπλήρωμα ως προς 2</vt:lpstr>
      <vt:lpstr>Προσημασμένοι ακέραιοι σε συμπλήρωμα ως προς 2</vt:lpstr>
      <vt:lpstr>Προσημασμένη άρνηση</vt:lpstr>
      <vt:lpstr>Επέκταση προσήμου</vt:lpstr>
      <vt:lpstr>Αναπαράσταση εντολών</vt:lpstr>
      <vt:lpstr>Εντολές μορφής R του MIPS</vt:lpstr>
      <vt:lpstr>Παράδειγμα μορφής R</vt:lpstr>
      <vt:lpstr>Δεκαεξαδικό </vt:lpstr>
      <vt:lpstr>Εντολές μορφής I του MIPS</vt:lpstr>
      <vt:lpstr>Υπολογιστές Αποθηκευμένου Προγράμματος</vt:lpstr>
      <vt:lpstr>Λογικές λειτουργίες</vt:lpstr>
      <vt:lpstr>Λειτουργίες ολίσθησης </vt:lpstr>
      <vt:lpstr>Λειτουργίες AND</vt:lpstr>
      <vt:lpstr>Λειτουργίες OR</vt:lpstr>
      <vt:lpstr>Λειτουργίες NOT</vt:lpstr>
      <vt:lpstr>Λειτουργίες συνθήκης</vt:lpstr>
      <vt:lpstr>Μεταγλώττιση εντολών If</vt:lpstr>
      <vt:lpstr>Μεταγλώττιση εντολών Loop</vt:lpstr>
      <vt:lpstr>Βασικά μπλοκ (Basic Blocks)</vt:lpstr>
      <vt:lpstr>Και άλλες λειτουργίες συνθήκης</vt:lpstr>
      <vt:lpstr>Σχεδίαση εντολών διακλάδωσης</vt:lpstr>
      <vt:lpstr>Προσημασμένες και απρόσημες</vt:lpstr>
      <vt:lpstr>Κλήση διαδικασίας</vt:lpstr>
      <vt:lpstr>Χρήση καταχωρητών</vt:lpstr>
      <vt:lpstr>Εντολές κλήσης διαδικασίας</vt:lpstr>
      <vt:lpstr>Παράδειγμα διαδικασίας φύλλου</vt:lpstr>
      <vt:lpstr>Παράδειγμα διαδικασίας φύλλου</vt:lpstr>
      <vt:lpstr>Διαδικασίες μη φύλλα</vt:lpstr>
      <vt:lpstr>Παράδειγμα διαδικασίας μη φύλλου</vt:lpstr>
      <vt:lpstr>Παράδειγμα διαδικασίας μη φύλλου</vt:lpstr>
      <vt:lpstr>Τοπικά δεδομένα στη στοίβα</vt:lpstr>
      <vt:lpstr>Διάταξη της μνήμης</vt:lpstr>
      <vt:lpstr>Δεδομένα χαρακτήρων</vt:lpstr>
      <vt:lpstr>Λειτουργίες Byte / Ημιλέξης (Half Byte)</vt:lpstr>
      <vt:lpstr>Επέκταση Προσήμου</vt:lpstr>
      <vt:lpstr>Strings</vt:lpstr>
      <vt:lpstr>Παράδειγμα αντιγραφής string</vt:lpstr>
      <vt:lpstr>Παράδειγμα αντιγραφής string</vt:lpstr>
      <vt:lpstr>Σταθερές των 32 bit</vt:lpstr>
      <vt:lpstr>Διευθυνσιοδότηση διακλαδώσεων </vt:lpstr>
      <vt:lpstr>Διευθυνσιοδότηση διακλαδώσεων </vt:lpstr>
      <vt:lpstr>Διευθυνσιοδότηση διακλαδώσεων</vt:lpstr>
      <vt:lpstr>Διευθυνσιοδότηση άλματος </vt:lpstr>
      <vt:lpstr>Παράδειγμα δ/νσης προορισμού</vt:lpstr>
      <vt:lpstr>Διακλάδωση πολύ μακριά</vt:lpstr>
      <vt:lpstr>Τρόποι διεθυνσιοδότησης (Addressing Modes)</vt:lpstr>
      <vt:lpstr>Πλάνες</vt:lpstr>
      <vt:lpstr>Πλάνες</vt:lpstr>
      <vt:lpstr>Παγίδες</vt:lpstr>
      <vt:lpstr>Συμπερασματικές παρατηρήσεις</vt:lpstr>
      <vt:lpstr>Συμπερασματικές παρατηρήσεις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COD4e greek slides</dc:title>
  <dc:creator>Dimitris Gizopoulos</dc:creator>
  <cp:lastModifiedBy>Theodoridis Georgios</cp:lastModifiedBy>
  <cp:revision>291</cp:revision>
  <cp:lastPrinted>2011-01-18T12:53:10Z</cp:lastPrinted>
  <dcterms:created xsi:type="dcterms:W3CDTF">2001-07-25T06:45:25Z</dcterms:created>
  <dcterms:modified xsi:type="dcterms:W3CDTF">2026-03-13T14:33:06Z</dcterms:modified>
</cp:coreProperties>
</file>