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1"/>
  </p:sldMasterIdLst>
  <p:notesMasterIdLst>
    <p:notesMasterId r:id="rId51"/>
  </p:notesMasterIdLst>
  <p:handoutMasterIdLst>
    <p:handoutMasterId r:id="rId52"/>
  </p:handoutMasterIdLst>
  <p:sldIdLst>
    <p:sldId id="267" r:id="rId2"/>
    <p:sldId id="268" r:id="rId3"/>
    <p:sldId id="287" r:id="rId4"/>
    <p:sldId id="341" r:id="rId5"/>
    <p:sldId id="284" r:id="rId6"/>
    <p:sldId id="339" r:id="rId7"/>
    <p:sldId id="340" r:id="rId8"/>
    <p:sldId id="288" r:id="rId9"/>
    <p:sldId id="270" r:id="rId10"/>
    <p:sldId id="342" r:id="rId11"/>
    <p:sldId id="271" r:id="rId12"/>
    <p:sldId id="273" r:id="rId13"/>
    <p:sldId id="272" r:id="rId14"/>
    <p:sldId id="289" r:id="rId15"/>
    <p:sldId id="274" r:id="rId16"/>
    <p:sldId id="292" r:id="rId17"/>
    <p:sldId id="275" r:id="rId18"/>
    <p:sldId id="343" r:id="rId19"/>
    <p:sldId id="293" r:id="rId20"/>
    <p:sldId id="294" r:id="rId21"/>
    <p:sldId id="295" r:id="rId22"/>
    <p:sldId id="296" r:id="rId23"/>
    <p:sldId id="335" r:id="rId24"/>
    <p:sldId id="336" r:id="rId25"/>
    <p:sldId id="337" r:id="rId26"/>
    <p:sldId id="338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280" r:id="rId40"/>
    <p:sldId id="322" r:id="rId41"/>
    <p:sldId id="283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CHZvSkyda/67Q8WajBAhaA==" hashData="FL0vMGLjMKByeNYvyb0oCIN8M+A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00"/>
    <a:srgbClr val="9900CC"/>
    <a:srgbClr val="008000"/>
    <a:srgbClr val="800000"/>
    <a:srgbClr val="CC9900"/>
    <a:srgbClr val="000000"/>
    <a:srgbClr val="660033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16" autoAdjust="0"/>
    <p:restoredTop sz="94710" autoAdjust="0"/>
  </p:normalViewPr>
  <p:slideViewPr>
    <p:cSldViewPr>
      <p:cViewPr varScale="1">
        <p:scale>
          <a:sx n="130" d="100"/>
          <a:sy n="130" d="100"/>
        </p:scale>
        <p:origin x="4037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30"/>
    </p:cViewPr>
  </p:sorterViewPr>
  <p:notesViewPr>
    <p:cSldViewPr>
      <p:cViewPr varScale="1">
        <p:scale>
          <a:sx n="90" d="100"/>
          <a:sy n="90" d="100"/>
        </p:scale>
        <p:origin x="-3756" y="-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idis Georgios" userId="fc10acf4-7f06-4378-8de5-e69c7f3a77f8" providerId="ADAL" clId="{CD23E08A-42C4-45F7-988E-D9525A669BDF}"/>
    <pc:docChg chg="undo custSel addSld delSld modSld sldOrd">
      <pc:chgData name="Theodoridis Georgios" userId="fc10acf4-7f06-4378-8de5-e69c7f3a77f8" providerId="ADAL" clId="{CD23E08A-42C4-45F7-988E-D9525A669BDF}" dt="2026-03-13T14:31:35.084" v="198" actId="47"/>
      <pc:docMkLst>
        <pc:docMk/>
      </pc:docMkLst>
      <pc:sldChg chg="modSp">
        <pc:chgData name="Theodoridis Georgios" userId="fc10acf4-7f06-4378-8de5-e69c7f3a77f8" providerId="ADAL" clId="{CD23E08A-42C4-45F7-988E-D9525A669BDF}" dt="2026-02-15T17:10:00.181" v="172" actId="207"/>
        <pc:sldMkLst>
          <pc:docMk/>
          <pc:sldMk cId="0" sldId="268"/>
        </pc:sldMkLst>
        <pc:spChg chg="mod">
          <ac:chgData name="Theodoridis Georgios" userId="fc10acf4-7f06-4378-8de5-e69c7f3a77f8" providerId="ADAL" clId="{CD23E08A-42C4-45F7-988E-D9525A669BDF}" dt="2026-02-15T17:10:00.181" v="172" actId="207"/>
          <ac:spMkLst>
            <pc:docMk/>
            <pc:sldMk cId="0" sldId="268"/>
            <ac:spMk id="4100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6:52:04.541" v="18" actId="207"/>
        <pc:sldMkLst>
          <pc:docMk/>
          <pc:sldMk cId="0" sldId="270"/>
        </pc:sldMkLst>
        <pc:spChg chg="mod">
          <ac:chgData name="Theodoridis Georgios" userId="fc10acf4-7f06-4378-8de5-e69c7f3a77f8" providerId="ADAL" clId="{CD23E08A-42C4-45F7-988E-D9525A669BDF}" dt="2026-02-15T16:52:04.541" v="18" actId="207"/>
          <ac:spMkLst>
            <pc:docMk/>
            <pc:sldMk cId="0" sldId="270"/>
            <ac:spMk id="8196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5:19.246" v="104" actId="207"/>
        <pc:sldMkLst>
          <pc:docMk/>
          <pc:sldMk cId="0" sldId="271"/>
        </pc:sldMkLst>
        <pc:spChg chg="mod">
          <ac:chgData name="Theodoridis Georgios" userId="fc10acf4-7f06-4378-8de5-e69c7f3a77f8" providerId="ADAL" clId="{CD23E08A-42C4-45F7-988E-D9525A669BDF}" dt="2026-02-15T17:05:19.246" v="104" actId="207"/>
          <ac:spMkLst>
            <pc:docMk/>
            <pc:sldMk cId="0" sldId="271"/>
            <ac:spMk id="9220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5:38.791" v="109" actId="207"/>
        <pc:sldMkLst>
          <pc:docMk/>
          <pc:sldMk cId="0" sldId="272"/>
        </pc:sldMkLst>
        <pc:spChg chg="mod">
          <ac:chgData name="Theodoridis Georgios" userId="fc10acf4-7f06-4378-8de5-e69c7f3a77f8" providerId="ADAL" clId="{CD23E08A-42C4-45F7-988E-D9525A669BDF}" dt="2026-02-15T17:05:38.791" v="109" actId="207"/>
          <ac:spMkLst>
            <pc:docMk/>
            <pc:sldMk cId="0" sldId="272"/>
            <ac:spMk id="11268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5:30.982" v="107" actId="207"/>
        <pc:sldMkLst>
          <pc:docMk/>
          <pc:sldMk cId="0" sldId="273"/>
        </pc:sldMkLst>
        <pc:spChg chg="mod">
          <ac:chgData name="Theodoridis Georgios" userId="fc10acf4-7f06-4378-8de5-e69c7f3a77f8" providerId="ADAL" clId="{CD23E08A-42C4-45F7-988E-D9525A669BDF}" dt="2026-02-15T17:05:30.982" v="107" actId="207"/>
          <ac:spMkLst>
            <pc:docMk/>
            <pc:sldMk cId="0" sldId="273"/>
            <ac:spMk id="10244" creationId="{00000000-0000-0000-0000-000000000000}"/>
          </ac:spMkLst>
        </pc:spChg>
      </pc:sldChg>
      <pc:sldChg chg="modSp mod">
        <pc:chgData name="Theodoridis Georgios" userId="fc10acf4-7f06-4378-8de5-e69c7f3a77f8" providerId="ADAL" clId="{CD23E08A-42C4-45F7-988E-D9525A669BDF}" dt="2026-02-15T16:57:38.208" v="63" actId="20577"/>
        <pc:sldMkLst>
          <pc:docMk/>
          <pc:sldMk cId="0" sldId="275"/>
        </pc:sldMkLst>
        <pc:spChg chg="mod">
          <ac:chgData name="Theodoridis Georgios" userId="fc10acf4-7f06-4378-8de5-e69c7f3a77f8" providerId="ADAL" clId="{CD23E08A-42C4-45F7-988E-D9525A669BDF}" dt="2026-02-15T16:57:38.208" v="63" actId="20577"/>
          <ac:spMkLst>
            <pc:docMk/>
            <pc:sldMk cId="0" sldId="275"/>
            <ac:spMk id="17411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9:23.495" v="169" actId="207"/>
        <pc:sldMkLst>
          <pc:docMk/>
          <pc:sldMk cId="0" sldId="280"/>
        </pc:sldMkLst>
        <pc:spChg chg="mod">
          <ac:chgData name="Theodoridis Georgios" userId="fc10acf4-7f06-4378-8de5-e69c7f3a77f8" providerId="ADAL" clId="{CD23E08A-42C4-45F7-988E-D9525A669BDF}" dt="2026-02-15T17:09:19.837" v="168" actId="207"/>
          <ac:spMkLst>
            <pc:docMk/>
            <pc:sldMk cId="0" sldId="280"/>
            <ac:spMk id="46084" creationId="{00000000-0000-0000-0000-000000000000}"/>
          </ac:spMkLst>
        </pc:spChg>
        <pc:spChg chg="mod">
          <ac:chgData name="Theodoridis Georgios" userId="fc10acf4-7f06-4378-8de5-e69c7f3a77f8" providerId="ADAL" clId="{CD23E08A-42C4-45F7-988E-D9525A669BDF}" dt="2026-02-15T17:09:23.495" v="169" actId="207"/>
          <ac:spMkLst>
            <pc:docMk/>
            <pc:sldMk cId="0" sldId="280"/>
            <ac:spMk id="46090" creationId="{00000000-0000-0000-0000-000000000000}"/>
          </ac:spMkLst>
        </pc:spChg>
      </pc:sldChg>
      <pc:sldChg chg="mod ord modShow">
        <pc:chgData name="Theodoridis Georgios" userId="fc10acf4-7f06-4378-8de5-e69c7f3a77f8" providerId="ADAL" clId="{CD23E08A-42C4-45F7-988E-D9525A669BDF}" dt="2026-02-15T16:54:05.850" v="42" actId="729"/>
        <pc:sldMkLst>
          <pc:docMk/>
          <pc:sldMk cId="0" sldId="284"/>
        </pc:sldMkLst>
      </pc:sldChg>
      <pc:sldChg chg="modSp mod modAnim">
        <pc:chgData name="Theodoridis Georgios" userId="fc10acf4-7f06-4378-8de5-e69c7f3a77f8" providerId="ADAL" clId="{CD23E08A-42C4-45F7-988E-D9525A669BDF}" dt="2026-02-15T16:53:05.399" v="34" actId="20577"/>
        <pc:sldMkLst>
          <pc:docMk/>
          <pc:sldMk cId="0" sldId="287"/>
        </pc:sldMkLst>
        <pc:spChg chg="mod">
          <ac:chgData name="Theodoridis Georgios" userId="fc10acf4-7f06-4378-8de5-e69c7f3a77f8" providerId="ADAL" clId="{CD23E08A-42C4-45F7-988E-D9525A669BDF}" dt="2026-02-15T16:52:55.700" v="31" actId="20577"/>
          <ac:spMkLst>
            <pc:docMk/>
            <pc:sldMk cId="0" sldId="287"/>
            <ac:spMk id="5123" creationId="{00000000-0000-0000-0000-000000000000}"/>
          </ac:spMkLst>
        </pc:spChg>
        <pc:spChg chg="mod">
          <ac:chgData name="Theodoridis Georgios" userId="fc10acf4-7f06-4378-8de5-e69c7f3a77f8" providerId="ADAL" clId="{CD23E08A-42C4-45F7-988E-D9525A669BDF}" dt="2026-02-15T16:53:05.399" v="34" actId="20577"/>
          <ac:spMkLst>
            <pc:docMk/>
            <pc:sldMk cId="0" sldId="287"/>
            <ac:spMk id="5124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5:05.557" v="101" actId="207"/>
        <pc:sldMkLst>
          <pc:docMk/>
          <pc:sldMk cId="0" sldId="288"/>
        </pc:sldMkLst>
        <pc:spChg chg="mod">
          <ac:chgData name="Theodoridis Georgios" userId="fc10acf4-7f06-4378-8de5-e69c7f3a77f8" providerId="ADAL" clId="{CD23E08A-42C4-45F7-988E-D9525A669BDF}" dt="2026-02-15T17:05:05.557" v="101" actId="207"/>
          <ac:spMkLst>
            <pc:docMk/>
            <pc:sldMk cId="0" sldId="288"/>
            <ac:spMk id="7172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5:52.665" v="112" actId="207"/>
        <pc:sldMkLst>
          <pc:docMk/>
          <pc:sldMk cId="0" sldId="292"/>
        </pc:sldMkLst>
        <pc:spChg chg="mod">
          <ac:chgData name="Theodoridis Georgios" userId="fc10acf4-7f06-4378-8de5-e69c7f3a77f8" providerId="ADAL" clId="{CD23E08A-42C4-45F7-988E-D9525A669BDF}" dt="2026-02-15T17:05:52.665" v="112" actId="207"/>
          <ac:spMkLst>
            <pc:docMk/>
            <pc:sldMk cId="0" sldId="292"/>
            <ac:spMk id="16388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6:12.882" v="116" actId="207"/>
        <pc:sldMkLst>
          <pc:docMk/>
          <pc:sldMk cId="0" sldId="293"/>
        </pc:sldMkLst>
        <pc:spChg chg="mod">
          <ac:chgData name="Theodoridis Georgios" userId="fc10acf4-7f06-4378-8de5-e69c7f3a77f8" providerId="ADAL" clId="{CD23E08A-42C4-45F7-988E-D9525A669BDF}" dt="2026-02-15T17:06:12.882" v="116" actId="207"/>
          <ac:spMkLst>
            <pc:docMk/>
            <pc:sldMk cId="0" sldId="293"/>
            <ac:spMk id="18436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6:19.687" v="118" actId="207"/>
        <pc:sldMkLst>
          <pc:docMk/>
          <pc:sldMk cId="0" sldId="294"/>
        </pc:sldMkLst>
        <pc:spChg chg="mod">
          <ac:chgData name="Theodoridis Georgios" userId="fc10acf4-7f06-4378-8de5-e69c7f3a77f8" providerId="ADAL" clId="{CD23E08A-42C4-45F7-988E-D9525A669BDF}" dt="2026-02-15T17:06:19.687" v="118" actId="207"/>
          <ac:spMkLst>
            <pc:docMk/>
            <pc:sldMk cId="0" sldId="294"/>
            <ac:spMk id="19461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6:54.612" v="125" actId="207"/>
        <pc:sldMkLst>
          <pc:docMk/>
          <pc:sldMk cId="0" sldId="295"/>
        </pc:sldMkLst>
        <pc:spChg chg="mod">
          <ac:chgData name="Theodoridis Georgios" userId="fc10acf4-7f06-4378-8de5-e69c7f3a77f8" providerId="ADAL" clId="{CD23E08A-42C4-45F7-988E-D9525A669BDF}" dt="2026-02-15T17:06:54.612" v="125" actId="207"/>
          <ac:spMkLst>
            <pc:docMk/>
            <pc:sldMk cId="0" sldId="295"/>
            <ac:spMk id="20484" creationId="{00000000-0000-0000-0000-000000000000}"/>
          </ac:spMkLst>
        </pc:spChg>
      </pc:sldChg>
      <pc:sldChg chg="addSp delSp modSp mod delAnim modAnim">
        <pc:chgData name="Theodoridis Georgios" userId="fc10acf4-7f06-4378-8de5-e69c7f3a77f8" providerId="ADAL" clId="{CD23E08A-42C4-45F7-988E-D9525A669BDF}" dt="2026-02-15T17:13:32.777" v="196"/>
        <pc:sldMkLst>
          <pc:docMk/>
          <pc:sldMk cId="0" sldId="296"/>
        </pc:sldMkLst>
        <pc:spChg chg="mod">
          <ac:chgData name="Theodoridis Georgios" userId="fc10acf4-7f06-4378-8de5-e69c7f3a77f8" providerId="ADAL" clId="{CD23E08A-42C4-45F7-988E-D9525A669BDF}" dt="2026-02-15T17:06:59.812" v="126" actId="207"/>
          <ac:spMkLst>
            <pc:docMk/>
            <pc:sldMk cId="0" sldId="296"/>
            <ac:spMk id="21508" creationId="{00000000-0000-0000-0000-000000000000}"/>
          </ac:spMkLst>
        </pc:spChg>
        <pc:graphicFrameChg chg="add mod modGraphic">
          <ac:chgData name="Theodoridis Georgios" userId="fc10acf4-7f06-4378-8de5-e69c7f3a77f8" providerId="ADAL" clId="{CD23E08A-42C4-45F7-988E-D9525A669BDF}" dt="2026-02-15T16:59:54.209" v="81" actId="113"/>
          <ac:graphicFrameMkLst>
            <pc:docMk/>
            <pc:sldMk cId="0" sldId="296"/>
            <ac:graphicFrameMk id="3" creationId="{DD9D7852-3DEB-9FF5-E9F0-B36E4F538E8E}"/>
          </ac:graphicFrameMkLst>
        </pc:graphicFrameChg>
        <pc:picChg chg="add mod">
          <ac:chgData name="Theodoridis Georgios" userId="fc10acf4-7f06-4378-8de5-e69c7f3a77f8" providerId="ADAL" clId="{CD23E08A-42C4-45F7-988E-D9525A669BDF}" dt="2026-02-15T16:59:14.955" v="74" actId="14100"/>
          <ac:picMkLst>
            <pc:docMk/>
            <pc:sldMk cId="0" sldId="296"/>
            <ac:picMk id="2" creationId="{BF7BB7E2-D7BD-24E2-A79F-9D32ABC89F29}"/>
          </ac:picMkLst>
        </pc:picChg>
      </pc:sldChg>
      <pc:sldChg chg="modSp">
        <pc:chgData name="Theodoridis Georgios" userId="fc10acf4-7f06-4378-8de5-e69c7f3a77f8" providerId="ADAL" clId="{CD23E08A-42C4-45F7-988E-D9525A669BDF}" dt="2026-02-15T17:07:44.856" v="130" actId="207"/>
        <pc:sldMkLst>
          <pc:docMk/>
          <pc:sldMk cId="0" sldId="301"/>
        </pc:sldMkLst>
        <pc:spChg chg="mod">
          <ac:chgData name="Theodoridis Georgios" userId="fc10acf4-7f06-4378-8de5-e69c7f3a77f8" providerId="ADAL" clId="{CD23E08A-42C4-45F7-988E-D9525A669BDF}" dt="2026-02-15T17:07:44.856" v="130" actId="207"/>
          <ac:spMkLst>
            <pc:docMk/>
            <pc:sldMk cId="0" sldId="301"/>
            <ac:spMk id="22532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8:08.547" v="155" actId="207"/>
        <pc:sldMkLst>
          <pc:docMk/>
          <pc:sldMk cId="0" sldId="302"/>
        </pc:sldMkLst>
        <pc:spChg chg="mod">
          <ac:chgData name="Theodoridis Georgios" userId="fc10acf4-7f06-4378-8de5-e69c7f3a77f8" providerId="ADAL" clId="{CD23E08A-42C4-45F7-988E-D9525A669BDF}" dt="2026-02-15T17:08:08.547" v="155" actId="207"/>
          <ac:spMkLst>
            <pc:docMk/>
            <pc:sldMk cId="0" sldId="302"/>
            <ac:spMk id="23556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8:16.788" v="157" actId="207"/>
        <pc:sldMkLst>
          <pc:docMk/>
          <pc:sldMk cId="0" sldId="303"/>
        </pc:sldMkLst>
        <pc:spChg chg="mod">
          <ac:chgData name="Theodoridis Georgios" userId="fc10acf4-7f06-4378-8de5-e69c7f3a77f8" providerId="ADAL" clId="{CD23E08A-42C4-45F7-988E-D9525A669BDF}" dt="2026-02-15T17:08:16.788" v="157" actId="207"/>
          <ac:spMkLst>
            <pc:docMk/>
            <pc:sldMk cId="0" sldId="303"/>
            <ac:spMk id="24580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8:25.599" v="159" actId="207"/>
        <pc:sldMkLst>
          <pc:docMk/>
          <pc:sldMk cId="0" sldId="304"/>
        </pc:sldMkLst>
        <pc:spChg chg="mod">
          <ac:chgData name="Theodoridis Georgios" userId="fc10acf4-7f06-4378-8de5-e69c7f3a77f8" providerId="ADAL" clId="{CD23E08A-42C4-45F7-988E-D9525A669BDF}" dt="2026-02-15T17:08:25.599" v="159" actId="207"/>
          <ac:spMkLst>
            <pc:docMk/>
            <pc:sldMk cId="0" sldId="304"/>
            <ac:spMk id="25604" creationId="{00000000-0000-0000-0000-000000000000}"/>
          </ac:spMkLst>
        </pc:spChg>
      </pc:sldChg>
      <pc:sldChg chg="modSp mod">
        <pc:chgData name="Theodoridis Georgios" userId="fc10acf4-7f06-4378-8de5-e69c7f3a77f8" providerId="ADAL" clId="{CD23E08A-42C4-45F7-988E-D9525A669BDF}" dt="2026-02-15T17:08:29.766" v="160" actId="207"/>
        <pc:sldMkLst>
          <pc:docMk/>
          <pc:sldMk cId="0" sldId="305"/>
        </pc:sldMkLst>
        <pc:spChg chg="mod">
          <ac:chgData name="Theodoridis Georgios" userId="fc10acf4-7f06-4378-8de5-e69c7f3a77f8" providerId="ADAL" clId="{CD23E08A-42C4-45F7-988E-D9525A669BDF}" dt="2026-02-15T17:08:29.766" v="160" actId="207"/>
          <ac:spMkLst>
            <pc:docMk/>
            <pc:sldMk cId="0" sldId="305"/>
            <ac:spMk id="26633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8:37.922" v="161" actId="207"/>
        <pc:sldMkLst>
          <pc:docMk/>
          <pc:sldMk cId="0" sldId="306"/>
        </pc:sldMkLst>
        <pc:spChg chg="mod">
          <ac:chgData name="Theodoridis Georgios" userId="fc10acf4-7f06-4378-8de5-e69c7f3a77f8" providerId="ADAL" clId="{CD23E08A-42C4-45F7-988E-D9525A669BDF}" dt="2026-02-15T17:08:37.922" v="161" actId="207"/>
          <ac:spMkLst>
            <pc:docMk/>
            <pc:sldMk cId="0" sldId="306"/>
            <ac:spMk id="27652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8:47.837" v="163" actId="207"/>
        <pc:sldMkLst>
          <pc:docMk/>
          <pc:sldMk cId="0" sldId="307"/>
        </pc:sldMkLst>
        <pc:spChg chg="mod">
          <ac:chgData name="Theodoridis Georgios" userId="fc10acf4-7f06-4378-8de5-e69c7f3a77f8" providerId="ADAL" clId="{CD23E08A-42C4-45F7-988E-D9525A669BDF}" dt="2026-02-15T17:08:47.837" v="163" actId="207"/>
          <ac:spMkLst>
            <pc:docMk/>
            <pc:sldMk cId="0" sldId="307"/>
            <ac:spMk id="28676" creationId="{00000000-0000-0000-0000-000000000000}"/>
          </ac:spMkLst>
        </pc:spChg>
      </pc:sldChg>
      <pc:sldChg chg="modAnim">
        <pc:chgData name="Theodoridis Georgios" userId="fc10acf4-7f06-4378-8de5-e69c7f3a77f8" providerId="ADAL" clId="{CD23E08A-42C4-45F7-988E-D9525A669BDF}" dt="2026-02-15T17:14:20.063" v="197"/>
        <pc:sldMkLst>
          <pc:docMk/>
          <pc:sldMk cId="0" sldId="308"/>
        </pc:sldMkLst>
      </pc:sldChg>
      <pc:sldChg chg="modSp">
        <pc:chgData name="Theodoridis Georgios" userId="fc10acf4-7f06-4378-8de5-e69c7f3a77f8" providerId="ADAL" clId="{CD23E08A-42C4-45F7-988E-D9525A669BDF}" dt="2026-02-15T17:09:01.364" v="165" actId="207"/>
        <pc:sldMkLst>
          <pc:docMk/>
          <pc:sldMk cId="0" sldId="309"/>
        </pc:sldMkLst>
        <pc:spChg chg="mod">
          <ac:chgData name="Theodoridis Georgios" userId="fc10acf4-7f06-4378-8de5-e69c7f3a77f8" providerId="ADAL" clId="{CD23E08A-42C4-45F7-988E-D9525A669BDF}" dt="2026-02-15T17:09:01.364" v="165" actId="207"/>
          <ac:spMkLst>
            <pc:docMk/>
            <pc:sldMk cId="0" sldId="309"/>
            <ac:spMk id="30724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9:06.565" v="166" actId="207"/>
        <pc:sldMkLst>
          <pc:docMk/>
          <pc:sldMk cId="0" sldId="310"/>
        </pc:sldMkLst>
        <pc:spChg chg="mod">
          <ac:chgData name="Theodoridis Georgios" userId="fc10acf4-7f06-4378-8de5-e69c7f3a77f8" providerId="ADAL" clId="{CD23E08A-42C4-45F7-988E-D9525A669BDF}" dt="2026-02-15T17:09:06.565" v="166" actId="207"/>
          <ac:spMkLst>
            <pc:docMk/>
            <pc:sldMk cId="0" sldId="310"/>
            <ac:spMk id="31748" creationId="{00000000-0000-0000-0000-000000000000}"/>
          </ac:spMkLst>
        </pc:spChg>
      </pc:sldChg>
      <pc:sldChg chg="modSp">
        <pc:chgData name="Theodoridis Georgios" userId="fc10acf4-7f06-4378-8de5-e69c7f3a77f8" providerId="ADAL" clId="{CD23E08A-42C4-45F7-988E-D9525A669BDF}" dt="2026-02-15T17:09:13.263" v="167" actId="207"/>
        <pc:sldMkLst>
          <pc:docMk/>
          <pc:sldMk cId="0" sldId="311"/>
        </pc:sldMkLst>
        <pc:spChg chg="mod">
          <ac:chgData name="Theodoridis Georgios" userId="fc10acf4-7f06-4378-8de5-e69c7f3a77f8" providerId="ADAL" clId="{CD23E08A-42C4-45F7-988E-D9525A669BDF}" dt="2026-02-15T17:09:13.263" v="167" actId="207"/>
          <ac:spMkLst>
            <pc:docMk/>
            <pc:sldMk cId="0" sldId="311"/>
            <ac:spMk id="32772" creationId="{00000000-0000-0000-0000-000000000000}"/>
          </ac:spMkLst>
        </pc:spChg>
      </pc:sldChg>
      <pc:sldChg chg="modSp mod">
        <pc:chgData name="Theodoridis Georgios" userId="fc10acf4-7f06-4378-8de5-e69c7f3a77f8" providerId="ADAL" clId="{CD23E08A-42C4-45F7-988E-D9525A669BDF}" dt="2026-02-15T17:09:38.412" v="171" actId="255"/>
        <pc:sldMkLst>
          <pc:docMk/>
          <pc:sldMk cId="0" sldId="322"/>
        </pc:sldMkLst>
        <pc:spChg chg="mod">
          <ac:chgData name="Theodoridis Georgios" userId="fc10acf4-7f06-4378-8de5-e69c7f3a77f8" providerId="ADAL" clId="{CD23E08A-42C4-45F7-988E-D9525A669BDF}" dt="2026-02-15T17:09:38.412" v="171" actId="255"/>
          <ac:spMkLst>
            <pc:docMk/>
            <pc:sldMk cId="0" sldId="322"/>
            <ac:spMk id="48131" creationId="{00000000-0000-0000-0000-000000000000}"/>
          </ac:spMkLst>
        </pc:spChg>
        <pc:spChg chg="mod">
          <ac:chgData name="Theodoridis Georgios" userId="fc10acf4-7f06-4378-8de5-e69c7f3a77f8" providerId="ADAL" clId="{CD23E08A-42C4-45F7-988E-D9525A669BDF}" dt="2026-02-15T17:09:27.593" v="170" actId="207"/>
          <ac:spMkLst>
            <pc:docMk/>
            <pc:sldMk cId="0" sldId="322"/>
            <ac:spMk id="48132" creationId="{00000000-0000-0000-0000-000000000000}"/>
          </ac:spMkLst>
        </pc:spChg>
      </pc:sldChg>
      <pc:sldChg chg="del">
        <pc:chgData name="Theodoridis Georgios" userId="fc10acf4-7f06-4378-8de5-e69c7f3a77f8" providerId="ADAL" clId="{CD23E08A-42C4-45F7-988E-D9525A669BDF}" dt="2026-03-13T14:31:35.084" v="198" actId="47"/>
        <pc:sldMkLst>
          <pc:docMk/>
          <pc:sldMk cId="3374721434" sldId="325"/>
        </pc:sldMkLst>
      </pc:sldChg>
      <pc:sldChg chg="del">
        <pc:chgData name="Theodoridis Georgios" userId="fc10acf4-7f06-4378-8de5-e69c7f3a77f8" providerId="ADAL" clId="{CD23E08A-42C4-45F7-988E-D9525A669BDF}" dt="2026-03-13T14:31:35.084" v="198" actId="47"/>
        <pc:sldMkLst>
          <pc:docMk/>
          <pc:sldMk cId="2225644707" sldId="326"/>
        </pc:sldMkLst>
      </pc:sldChg>
      <pc:sldChg chg="addSp delSp modSp mod">
        <pc:chgData name="Theodoridis Georgios" userId="fc10acf4-7f06-4378-8de5-e69c7f3a77f8" providerId="ADAL" clId="{CD23E08A-42C4-45F7-988E-D9525A669BDF}" dt="2026-02-15T17:01:43.998" v="85" actId="14100"/>
        <pc:sldMkLst>
          <pc:docMk/>
          <pc:sldMk cId="1761396588" sldId="335"/>
        </pc:sldMkLst>
        <pc:spChg chg="mod">
          <ac:chgData name="Theodoridis Georgios" userId="fc10acf4-7f06-4378-8de5-e69c7f3a77f8" providerId="ADAL" clId="{CD23E08A-42C4-45F7-988E-D9525A669BDF}" dt="2026-02-15T17:01:25.993" v="84" actId="207"/>
          <ac:spMkLst>
            <pc:docMk/>
            <pc:sldMk cId="1761396588" sldId="335"/>
            <ac:spMk id="34820" creationId="{00000000-0000-0000-0000-000000000000}"/>
          </ac:spMkLst>
        </pc:spChg>
        <pc:spChg chg="mod">
          <ac:chgData name="Theodoridis Georgios" userId="fc10acf4-7f06-4378-8de5-e69c7f3a77f8" providerId="ADAL" clId="{CD23E08A-42C4-45F7-988E-D9525A669BDF}" dt="2026-02-15T17:01:43.998" v="85" actId="14100"/>
          <ac:spMkLst>
            <pc:docMk/>
            <pc:sldMk cId="1761396588" sldId="335"/>
            <ac:spMk id="34824" creationId="{00000000-0000-0000-0000-000000000000}"/>
          </ac:spMkLst>
        </pc:spChg>
        <pc:picChg chg="add mod">
          <ac:chgData name="Theodoridis Georgios" userId="fc10acf4-7f06-4378-8de5-e69c7f3a77f8" providerId="ADAL" clId="{CD23E08A-42C4-45F7-988E-D9525A669BDF}" dt="2026-02-15T17:01:20.924" v="83"/>
          <ac:picMkLst>
            <pc:docMk/>
            <pc:sldMk cId="1761396588" sldId="335"/>
            <ac:picMk id="2" creationId="{D2CE149E-A3E9-CAD1-2C95-D4243D6DE381}"/>
          </ac:picMkLst>
        </pc:picChg>
      </pc:sldChg>
      <pc:sldChg chg="modSp">
        <pc:chgData name="Theodoridis Georgios" userId="fc10acf4-7f06-4378-8de5-e69c7f3a77f8" providerId="ADAL" clId="{CD23E08A-42C4-45F7-988E-D9525A669BDF}" dt="2026-02-15T17:07:05.831" v="127" actId="207"/>
        <pc:sldMkLst>
          <pc:docMk/>
          <pc:sldMk cId="1862853871" sldId="336"/>
        </pc:sldMkLst>
        <pc:spChg chg="mod">
          <ac:chgData name="Theodoridis Georgios" userId="fc10acf4-7f06-4378-8de5-e69c7f3a77f8" providerId="ADAL" clId="{CD23E08A-42C4-45F7-988E-D9525A669BDF}" dt="2026-02-15T17:07:05.831" v="127" actId="207"/>
          <ac:spMkLst>
            <pc:docMk/>
            <pc:sldMk cId="1862853871" sldId="336"/>
            <ac:spMk id="35844" creationId="{00000000-0000-0000-0000-000000000000}"/>
          </ac:spMkLst>
        </pc:spChg>
      </pc:sldChg>
      <pc:sldChg chg="addSp delSp modSp mod delAnim">
        <pc:chgData name="Theodoridis Georgios" userId="fc10acf4-7f06-4378-8de5-e69c7f3a77f8" providerId="ADAL" clId="{CD23E08A-42C4-45F7-988E-D9525A669BDF}" dt="2026-02-15T17:03:03.075" v="97" actId="207"/>
        <pc:sldMkLst>
          <pc:docMk/>
          <pc:sldMk cId="2678581329" sldId="337"/>
        </pc:sldMkLst>
        <pc:spChg chg="add mod">
          <ac:chgData name="Theodoridis Georgios" userId="fc10acf4-7f06-4378-8de5-e69c7f3a77f8" providerId="ADAL" clId="{CD23E08A-42C4-45F7-988E-D9525A669BDF}" dt="2026-02-15T17:02:48.567" v="95"/>
          <ac:spMkLst>
            <pc:docMk/>
            <pc:sldMk cId="2678581329" sldId="337"/>
            <ac:spMk id="4" creationId="{A368C093-4D90-71F5-A85E-64655B3B30F6}"/>
          </ac:spMkLst>
        </pc:spChg>
        <pc:spChg chg="mod">
          <ac:chgData name="Theodoridis Georgios" userId="fc10acf4-7f06-4378-8de5-e69c7f3a77f8" providerId="ADAL" clId="{CD23E08A-42C4-45F7-988E-D9525A669BDF}" dt="2026-02-15T17:03:03.075" v="97" actId="207"/>
          <ac:spMkLst>
            <pc:docMk/>
            <pc:sldMk cId="2678581329" sldId="337"/>
            <ac:spMk id="36867" creationId="{00000000-0000-0000-0000-000000000000}"/>
          </ac:spMkLst>
        </pc:spChg>
        <pc:picChg chg="add mod">
          <ac:chgData name="Theodoridis Georgios" userId="fc10acf4-7f06-4378-8de5-e69c7f3a77f8" providerId="ADAL" clId="{CD23E08A-42C4-45F7-988E-D9525A669BDF}" dt="2026-02-15T17:02:43.128" v="94"/>
          <ac:picMkLst>
            <pc:docMk/>
            <pc:sldMk cId="2678581329" sldId="337"/>
            <ac:picMk id="3" creationId="{C1B6E9D5-6057-DE89-36B1-6B31D2B439A6}"/>
          </ac:picMkLst>
        </pc:picChg>
      </pc:sldChg>
      <pc:sldChg chg="modSp">
        <pc:chgData name="Theodoridis Georgios" userId="fc10acf4-7f06-4378-8de5-e69c7f3a77f8" providerId="ADAL" clId="{CD23E08A-42C4-45F7-988E-D9525A669BDF}" dt="2026-02-15T17:07:39.802" v="129" actId="207"/>
        <pc:sldMkLst>
          <pc:docMk/>
          <pc:sldMk cId="3666079605" sldId="338"/>
        </pc:sldMkLst>
        <pc:spChg chg="mod">
          <ac:chgData name="Theodoridis Georgios" userId="fc10acf4-7f06-4378-8de5-e69c7f3a77f8" providerId="ADAL" clId="{CD23E08A-42C4-45F7-988E-D9525A669BDF}" dt="2026-02-15T17:07:39.802" v="129" actId="207"/>
          <ac:spMkLst>
            <pc:docMk/>
            <pc:sldMk cId="3666079605" sldId="338"/>
            <ac:spMk id="37892" creationId="{00000000-0000-0000-0000-000000000000}"/>
          </ac:spMkLst>
        </pc:spChg>
      </pc:sldChg>
      <pc:sldChg chg="modSp add mod modAnim">
        <pc:chgData name="Theodoridis Georgios" userId="fc10acf4-7f06-4378-8de5-e69c7f3a77f8" providerId="ADAL" clId="{CD23E08A-42C4-45F7-988E-D9525A669BDF}" dt="2026-02-15T16:54:24.563" v="43" actId="207"/>
        <pc:sldMkLst>
          <pc:docMk/>
          <pc:sldMk cId="0" sldId="339"/>
        </pc:sldMkLst>
        <pc:spChg chg="mod">
          <ac:chgData name="Theodoridis Georgios" userId="fc10acf4-7f06-4378-8de5-e69c7f3a77f8" providerId="ADAL" clId="{CD23E08A-42C4-45F7-988E-D9525A669BDF}" dt="2026-02-15T16:54:24.563" v="43" actId="207"/>
          <ac:spMkLst>
            <pc:docMk/>
            <pc:sldMk cId="0" sldId="339"/>
            <ac:spMk id="12290" creationId="{33E71A23-8B59-6433-A880-02DC64C008F3}"/>
          </ac:spMkLst>
        </pc:spChg>
        <pc:spChg chg="mod">
          <ac:chgData name="Theodoridis Georgios" userId="fc10acf4-7f06-4378-8de5-e69c7f3a77f8" providerId="ADAL" clId="{CD23E08A-42C4-45F7-988E-D9525A669BDF}" dt="2026-02-15T16:49:40.590" v="3" actId="255"/>
          <ac:spMkLst>
            <pc:docMk/>
            <pc:sldMk cId="0" sldId="339"/>
            <ac:spMk id="12291" creationId="{82B05417-CA6F-37BC-EE36-8336E51CE6CF}"/>
          </ac:spMkLst>
        </pc:spChg>
      </pc:sldChg>
      <pc:sldChg chg="modSp add mod">
        <pc:chgData name="Theodoridis Georgios" userId="fc10acf4-7f06-4378-8de5-e69c7f3a77f8" providerId="ADAL" clId="{CD23E08A-42C4-45F7-988E-D9525A669BDF}" dt="2026-02-15T16:54:49.696" v="46" actId="113"/>
        <pc:sldMkLst>
          <pc:docMk/>
          <pc:sldMk cId="0" sldId="340"/>
        </pc:sldMkLst>
        <pc:spChg chg="mod">
          <ac:chgData name="Theodoridis Georgios" userId="fc10acf4-7f06-4378-8de5-e69c7f3a77f8" providerId="ADAL" clId="{CD23E08A-42C4-45F7-988E-D9525A669BDF}" dt="2026-02-15T16:51:28.790" v="13" actId="255"/>
          <ac:spMkLst>
            <pc:docMk/>
            <pc:sldMk cId="0" sldId="340"/>
            <ac:spMk id="4" creationId="{59ACE440-DEFF-0C2F-9BA1-7689AE89E83F}"/>
          </ac:spMkLst>
        </pc:spChg>
        <pc:spChg chg="mod">
          <ac:chgData name="Theodoridis Georgios" userId="fc10acf4-7f06-4378-8de5-e69c7f3a77f8" providerId="ADAL" clId="{CD23E08A-42C4-45F7-988E-D9525A669BDF}" dt="2026-02-15T16:50:48.964" v="8" actId="207"/>
          <ac:spMkLst>
            <pc:docMk/>
            <pc:sldMk cId="0" sldId="340"/>
            <ac:spMk id="14338" creationId="{126060A3-4EBA-7E81-48B6-2BD017DE7A4B}"/>
          </ac:spMkLst>
        </pc:spChg>
        <pc:spChg chg="mod">
          <ac:chgData name="Theodoridis Georgios" userId="fc10acf4-7f06-4378-8de5-e69c7f3a77f8" providerId="ADAL" clId="{CD23E08A-42C4-45F7-988E-D9525A669BDF}" dt="2026-02-15T16:54:49.696" v="46" actId="113"/>
          <ac:spMkLst>
            <pc:docMk/>
            <pc:sldMk cId="0" sldId="340"/>
            <ac:spMk id="14339" creationId="{F1FF8408-0837-1FAB-6483-B80E27C6B2D3}"/>
          </ac:spMkLst>
        </pc:spChg>
      </pc:sldChg>
      <pc:sldChg chg="modSp add modAnim">
        <pc:chgData name="Theodoridis Georgios" userId="fc10acf4-7f06-4378-8de5-e69c7f3a77f8" providerId="ADAL" clId="{CD23E08A-42C4-45F7-988E-D9525A669BDF}" dt="2026-02-15T16:53:37.413" v="41" actId="6549"/>
        <pc:sldMkLst>
          <pc:docMk/>
          <pc:sldMk cId="2676025856" sldId="341"/>
        </pc:sldMkLst>
        <pc:spChg chg="mod">
          <ac:chgData name="Theodoridis Georgios" userId="fc10acf4-7f06-4378-8de5-e69c7f3a77f8" providerId="ADAL" clId="{CD23E08A-42C4-45F7-988E-D9525A669BDF}" dt="2026-02-15T16:53:37.413" v="41" actId="6549"/>
          <ac:spMkLst>
            <pc:docMk/>
            <pc:sldMk cId="2676025856" sldId="341"/>
            <ac:spMk id="5124" creationId="{F2B4A7B1-1374-C44B-7E07-4686E850BD80}"/>
          </ac:spMkLst>
        </pc:spChg>
      </pc:sldChg>
      <pc:sldChg chg="modSp add del mod setFolMasterAnim modAnim">
        <pc:chgData name="Theodoridis Georgios" userId="fc10acf4-7f06-4378-8de5-e69c7f3a77f8" providerId="ADAL" clId="{CD23E08A-42C4-45F7-988E-D9525A669BDF}" dt="2026-02-15T17:12:03.636" v="186" actId="207"/>
        <pc:sldMkLst>
          <pc:docMk/>
          <pc:sldMk cId="0" sldId="342"/>
        </pc:sldMkLst>
        <pc:spChg chg="mod">
          <ac:chgData name="Theodoridis Georgios" userId="fc10acf4-7f06-4378-8de5-e69c7f3a77f8" providerId="ADAL" clId="{CD23E08A-42C4-45F7-988E-D9525A669BDF}" dt="2026-02-15T17:12:03.636" v="186" actId="207"/>
          <ac:spMkLst>
            <pc:docMk/>
            <pc:sldMk cId="0" sldId="342"/>
            <ac:spMk id="19459" creationId="{0D398145-C093-1B6E-A203-3C38275B264A}"/>
          </ac:spMkLst>
        </pc:spChg>
      </pc:sldChg>
      <pc:sldChg chg="modSp add mod setFolMasterAnim addAnim delAnim modAnim">
        <pc:chgData name="Theodoridis Georgios" userId="fc10acf4-7f06-4378-8de5-e69c7f3a77f8" providerId="ADAL" clId="{CD23E08A-42C4-45F7-988E-D9525A669BDF}" dt="2026-02-15T17:12:53.298" v="193"/>
        <pc:sldMkLst>
          <pc:docMk/>
          <pc:sldMk cId="0" sldId="343"/>
        </pc:sldMkLst>
        <pc:spChg chg="mod">
          <ac:chgData name="Theodoridis Georgios" userId="fc10acf4-7f06-4378-8de5-e69c7f3a77f8" providerId="ADAL" clId="{CD23E08A-42C4-45F7-988E-D9525A669BDF}" dt="2026-02-15T16:58:04.507" v="70" actId="207"/>
          <ac:spMkLst>
            <pc:docMk/>
            <pc:sldMk cId="0" sldId="343"/>
            <ac:spMk id="34818" creationId="{4D9961E0-DB96-4848-6D1F-36466826C56E}"/>
          </ac:spMkLst>
        </pc:spChg>
        <pc:spChg chg="mod">
          <ac:chgData name="Theodoridis Georgios" userId="fc10acf4-7f06-4378-8de5-e69c7f3a77f8" providerId="ADAL" clId="{CD23E08A-42C4-45F7-988E-D9525A669BDF}" dt="2026-02-15T16:57:44.428" v="69" actId="20577"/>
          <ac:spMkLst>
            <pc:docMk/>
            <pc:sldMk cId="0" sldId="343"/>
            <ac:spMk id="34819" creationId="{F50EABBE-46BF-4FA0-D00D-302A02DA6403}"/>
          </ac:spMkLst>
        </pc:spChg>
        <pc:spChg chg="mod">
          <ac:chgData name="Theodoridis Georgios" userId="fc10acf4-7f06-4378-8de5-e69c7f3a77f8" providerId="ADAL" clId="{CD23E08A-42C4-45F7-988E-D9525A669BDF}" dt="2026-02-15T17:12:31.646" v="187" actId="207"/>
          <ac:spMkLst>
            <pc:docMk/>
            <pc:sldMk cId="0" sldId="343"/>
            <ac:spMk id="34820" creationId="{33D9E586-7979-7C0E-A96F-76A383AEFDC0}"/>
          </ac:spMkLst>
        </pc:spChg>
      </pc:sldChg>
    </pc:docChg>
  </pc:docChgLst>
  <pc:docChgLst>
    <pc:chgData name="Theodoridis Georgios" userId="fc10acf4-7f06-4378-8de5-e69c7f3a77f8" providerId="ADAL" clId="{14177C44-F64A-48CB-A8B9-0081EC131D7F}"/>
    <pc:docChg chg="undo custSel modSld">
      <pc:chgData name="Theodoridis Georgios" userId="fc10acf4-7f06-4378-8de5-e69c7f3a77f8" providerId="ADAL" clId="{14177C44-F64A-48CB-A8B9-0081EC131D7F}" dt="2026-02-27T07:22:44.344" v="124" actId="207"/>
      <pc:docMkLst>
        <pc:docMk/>
      </pc:docMkLst>
      <pc:sldChg chg="mod modShow">
        <pc:chgData name="Theodoridis Georgios" userId="fc10acf4-7f06-4378-8de5-e69c7f3a77f8" providerId="ADAL" clId="{14177C44-F64A-48CB-A8B9-0081EC131D7F}" dt="2026-02-27T06:43:36.897" v="88" actId="729"/>
        <pc:sldMkLst>
          <pc:docMk/>
          <pc:sldMk cId="0" sldId="274"/>
        </pc:sldMkLst>
      </pc:sldChg>
      <pc:sldChg chg="modSp">
        <pc:chgData name="Theodoridis Georgios" userId="fc10acf4-7f06-4378-8de5-e69c7f3a77f8" providerId="ADAL" clId="{14177C44-F64A-48CB-A8B9-0081EC131D7F}" dt="2026-02-27T07:22:37.259" v="123" actId="207"/>
        <pc:sldMkLst>
          <pc:docMk/>
          <pc:sldMk cId="0" sldId="275"/>
        </pc:sldMkLst>
        <pc:spChg chg="mod">
          <ac:chgData name="Theodoridis Georgios" userId="fc10acf4-7f06-4378-8de5-e69c7f3a77f8" providerId="ADAL" clId="{14177C44-F64A-48CB-A8B9-0081EC131D7F}" dt="2026-02-27T07:22:37.259" v="123" actId="207"/>
          <ac:spMkLst>
            <pc:docMk/>
            <pc:sldMk cId="0" sldId="275"/>
            <ac:spMk id="17412" creationId="{00000000-0000-0000-0000-000000000000}"/>
          </ac:spMkLst>
        </pc:spChg>
      </pc:sldChg>
      <pc:sldChg chg="modSp">
        <pc:chgData name="Theodoridis Georgios" userId="fc10acf4-7f06-4378-8de5-e69c7f3a77f8" providerId="ADAL" clId="{14177C44-F64A-48CB-A8B9-0081EC131D7F}" dt="2026-02-20T09:45:26.285" v="75" actId="6549"/>
        <pc:sldMkLst>
          <pc:docMk/>
          <pc:sldMk cId="0" sldId="287"/>
        </pc:sldMkLst>
        <pc:spChg chg="mod">
          <ac:chgData name="Theodoridis Georgios" userId="fc10acf4-7f06-4378-8de5-e69c7f3a77f8" providerId="ADAL" clId="{14177C44-F64A-48CB-A8B9-0081EC131D7F}" dt="2026-02-20T09:45:26.285" v="75" actId="6549"/>
          <ac:spMkLst>
            <pc:docMk/>
            <pc:sldMk cId="0" sldId="287"/>
            <ac:spMk id="5124" creationId="{00000000-0000-0000-0000-000000000000}"/>
          </ac:spMkLst>
        </pc:spChg>
      </pc:sldChg>
      <pc:sldChg chg="mod modShow">
        <pc:chgData name="Theodoridis Georgios" userId="fc10acf4-7f06-4378-8de5-e69c7f3a77f8" providerId="ADAL" clId="{14177C44-F64A-48CB-A8B9-0081EC131D7F}" dt="2026-02-27T06:43:34.779" v="87" actId="729"/>
        <pc:sldMkLst>
          <pc:docMk/>
          <pc:sldMk cId="0" sldId="289"/>
        </pc:sldMkLst>
      </pc:sldChg>
      <pc:sldChg chg="modSp mod">
        <pc:chgData name="Theodoridis Georgios" userId="fc10acf4-7f06-4378-8de5-e69c7f3a77f8" providerId="ADAL" clId="{14177C44-F64A-48CB-A8B9-0081EC131D7F}" dt="2026-02-19T15:11:56.073" v="54" actId="2062"/>
        <pc:sldMkLst>
          <pc:docMk/>
          <pc:sldMk cId="0" sldId="296"/>
        </pc:sldMkLst>
        <pc:graphicFrameChg chg="mod modGraphic">
          <ac:chgData name="Theodoridis Georgios" userId="fc10acf4-7f06-4378-8de5-e69c7f3a77f8" providerId="ADAL" clId="{14177C44-F64A-48CB-A8B9-0081EC131D7F}" dt="2026-02-19T15:11:56.073" v="54" actId="2062"/>
          <ac:graphicFrameMkLst>
            <pc:docMk/>
            <pc:sldMk cId="0" sldId="296"/>
            <ac:graphicFrameMk id="3" creationId="{DD9D7852-3DEB-9FF5-E9F0-B36E4F538E8E}"/>
          </ac:graphicFrameMkLst>
        </pc:graphicFrameChg>
      </pc:sldChg>
      <pc:sldChg chg="modSp">
        <pc:chgData name="Theodoridis Georgios" userId="fc10acf4-7f06-4378-8de5-e69c7f3a77f8" providerId="ADAL" clId="{14177C44-F64A-48CB-A8B9-0081EC131D7F}" dt="2026-02-19T15:13:30.143" v="57" actId="207"/>
        <pc:sldMkLst>
          <pc:docMk/>
          <pc:sldMk cId="0" sldId="302"/>
        </pc:sldMkLst>
        <pc:spChg chg="mod">
          <ac:chgData name="Theodoridis Georgios" userId="fc10acf4-7f06-4378-8de5-e69c7f3a77f8" providerId="ADAL" clId="{14177C44-F64A-48CB-A8B9-0081EC131D7F}" dt="2026-02-19T15:13:30.143" v="57" actId="207"/>
          <ac:spMkLst>
            <pc:docMk/>
            <pc:sldMk cId="0" sldId="302"/>
            <ac:spMk id="23556" creationId="{00000000-0000-0000-0000-000000000000}"/>
          </ac:spMkLst>
        </pc:spChg>
      </pc:sldChg>
      <pc:sldChg chg="modSp mod modAnim">
        <pc:chgData name="Theodoridis Georgios" userId="fc10acf4-7f06-4378-8de5-e69c7f3a77f8" providerId="ADAL" clId="{14177C44-F64A-48CB-A8B9-0081EC131D7F}" dt="2026-02-27T06:51:16.429" v="116" actId="207"/>
        <pc:sldMkLst>
          <pc:docMk/>
          <pc:sldMk cId="0" sldId="306"/>
        </pc:sldMkLst>
        <pc:spChg chg="mod">
          <ac:chgData name="Theodoridis Georgios" userId="fc10acf4-7f06-4378-8de5-e69c7f3a77f8" providerId="ADAL" clId="{14177C44-F64A-48CB-A8B9-0081EC131D7F}" dt="2026-02-27T06:51:16.429" v="116" actId="207"/>
          <ac:spMkLst>
            <pc:docMk/>
            <pc:sldMk cId="0" sldId="306"/>
            <ac:spMk id="27652" creationId="{00000000-0000-0000-0000-000000000000}"/>
          </ac:spMkLst>
        </pc:spChg>
      </pc:sldChg>
      <pc:sldChg chg="modSp">
        <pc:chgData name="Theodoridis Georgios" userId="fc10acf4-7f06-4378-8de5-e69c7f3a77f8" providerId="ADAL" clId="{14177C44-F64A-48CB-A8B9-0081EC131D7F}" dt="2026-02-19T15:14:54.578" v="58" actId="207"/>
        <pc:sldMkLst>
          <pc:docMk/>
          <pc:sldMk cId="0" sldId="307"/>
        </pc:sldMkLst>
        <pc:spChg chg="mod">
          <ac:chgData name="Theodoridis Georgios" userId="fc10acf4-7f06-4378-8de5-e69c7f3a77f8" providerId="ADAL" clId="{14177C44-F64A-48CB-A8B9-0081EC131D7F}" dt="2026-02-19T15:14:54.578" v="58" actId="207"/>
          <ac:spMkLst>
            <pc:docMk/>
            <pc:sldMk cId="0" sldId="307"/>
            <ac:spMk id="28676" creationId="{00000000-0000-0000-0000-000000000000}"/>
          </ac:spMkLst>
        </pc:spChg>
      </pc:sldChg>
      <pc:sldChg chg="modSp">
        <pc:chgData name="Theodoridis Georgios" userId="fc10acf4-7f06-4378-8de5-e69c7f3a77f8" providerId="ADAL" clId="{14177C44-F64A-48CB-A8B9-0081EC131D7F}" dt="2026-02-27T06:52:38.246" v="122" actId="113"/>
        <pc:sldMkLst>
          <pc:docMk/>
          <pc:sldMk cId="0" sldId="308"/>
        </pc:sldMkLst>
        <pc:spChg chg="mod">
          <ac:chgData name="Theodoridis Georgios" userId="fc10acf4-7f06-4378-8de5-e69c7f3a77f8" providerId="ADAL" clId="{14177C44-F64A-48CB-A8B9-0081EC131D7F}" dt="2026-02-27T06:52:38.246" v="122" actId="113"/>
          <ac:spMkLst>
            <pc:docMk/>
            <pc:sldMk cId="0" sldId="308"/>
            <ac:spMk id="29700" creationId="{00000000-0000-0000-0000-000000000000}"/>
          </ac:spMkLst>
        </pc:spChg>
      </pc:sldChg>
      <pc:sldChg chg="modSp">
        <pc:chgData name="Theodoridis Georgios" userId="fc10acf4-7f06-4378-8de5-e69c7f3a77f8" providerId="ADAL" clId="{14177C44-F64A-48CB-A8B9-0081EC131D7F}" dt="2026-02-19T15:17:15.614" v="64" actId="207"/>
        <pc:sldMkLst>
          <pc:docMk/>
          <pc:sldMk cId="0" sldId="309"/>
        </pc:sldMkLst>
        <pc:spChg chg="mod">
          <ac:chgData name="Theodoridis Georgios" userId="fc10acf4-7f06-4378-8de5-e69c7f3a77f8" providerId="ADAL" clId="{14177C44-F64A-48CB-A8B9-0081EC131D7F}" dt="2026-02-19T15:17:15.614" v="64" actId="207"/>
          <ac:spMkLst>
            <pc:docMk/>
            <pc:sldMk cId="0" sldId="309"/>
            <ac:spMk id="30724" creationId="{00000000-0000-0000-0000-000000000000}"/>
          </ac:spMkLst>
        </pc:spChg>
      </pc:sldChg>
      <pc:sldChg chg="modSp">
        <pc:chgData name="Theodoridis Georgios" userId="fc10acf4-7f06-4378-8de5-e69c7f3a77f8" providerId="ADAL" clId="{14177C44-F64A-48CB-A8B9-0081EC131D7F}" dt="2026-02-27T06:48:28.037" v="104" actId="113"/>
        <pc:sldMkLst>
          <pc:docMk/>
          <pc:sldMk cId="1862853871" sldId="336"/>
        </pc:sldMkLst>
        <pc:spChg chg="mod">
          <ac:chgData name="Theodoridis Georgios" userId="fc10acf4-7f06-4378-8de5-e69c7f3a77f8" providerId="ADAL" clId="{14177C44-F64A-48CB-A8B9-0081EC131D7F}" dt="2026-02-27T06:48:28.037" v="104" actId="113"/>
          <ac:spMkLst>
            <pc:docMk/>
            <pc:sldMk cId="1862853871" sldId="336"/>
            <ac:spMk id="35846" creationId="{00000000-0000-0000-0000-000000000000}"/>
          </ac:spMkLst>
        </pc:spChg>
      </pc:sldChg>
      <pc:sldChg chg="modSp mod">
        <pc:chgData name="Theodoridis Georgios" userId="fc10acf4-7f06-4378-8de5-e69c7f3a77f8" providerId="ADAL" clId="{14177C44-F64A-48CB-A8B9-0081EC131D7F}" dt="2026-02-20T09:46:33.299" v="78" actId="207"/>
        <pc:sldMkLst>
          <pc:docMk/>
          <pc:sldMk cId="0" sldId="340"/>
        </pc:sldMkLst>
        <pc:spChg chg="mod">
          <ac:chgData name="Theodoridis Georgios" userId="fc10acf4-7f06-4378-8de5-e69c7f3a77f8" providerId="ADAL" clId="{14177C44-F64A-48CB-A8B9-0081EC131D7F}" dt="2026-02-20T09:46:33.299" v="78" actId="207"/>
          <ac:spMkLst>
            <pc:docMk/>
            <pc:sldMk cId="0" sldId="340"/>
            <ac:spMk id="4" creationId="{59ACE440-DEFF-0C2F-9BA1-7689AE89E83F}"/>
          </ac:spMkLst>
        </pc:spChg>
      </pc:sldChg>
      <pc:sldChg chg="modSp">
        <pc:chgData name="Theodoridis Georgios" userId="fc10acf4-7f06-4378-8de5-e69c7f3a77f8" providerId="ADAL" clId="{14177C44-F64A-48CB-A8B9-0081EC131D7F}" dt="2026-02-20T09:45:51.213" v="77" actId="113"/>
        <pc:sldMkLst>
          <pc:docMk/>
          <pc:sldMk cId="2676025856" sldId="341"/>
        </pc:sldMkLst>
        <pc:spChg chg="mod">
          <ac:chgData name="Theodoridis Georgios" userId="fc10acf4-7f06-4378-8de5-e69c7f3a77f8" providerId="ADAL" clId="{14177C44-F64A-48CB-A8B9-0081EC131D7F}" dt="2026-02-20T09:45:51.213" v="77" actId="113"/>
          <ac:spMkLst>
            <pc:docMk/>
            <pc:sldMk cId="2676025856" sldId="341"/>
            <ac:spMk id="5124" creationId="{F2B4A7B1-1374-C44B-7E07-4686E850BD80}"/>
          </ac:spMkLst>
        </pc:spChg>
      </pc:sldChg>
      <pc:sldChg chg="modSp mod">
        <pc:chgData name="Theodoridis Georgios" userId="fc10acf4-7f06-4378-8de5-e69c7f3a77f8" providerId="ADAL" clId="{14177C44-F64A-48CB-A8B9-0081EC131D7F}" dt="2026-02-20T09:50:43.290" v="86" actId="207"/>
        <pc:sldMkLst>
          <pc:docMk/>
          <pc:sldMk cId="0" sldId="342"/>
        </pc:sldMkLst>
        <pc:spChg chg="mod">
          <ac:chgData name="Theodoridis Georgios" userId="fc10acf4-7f06-4378-8de5-e69c7f3a77f8" providerId="ADAL" clId="{14177C44-F64A-48CB-A8B9-0081EC131D7F}" dt="2026-02-20T09:50:43.290" v="86" actId="207"/>
          <ac:spMkLst>
            <pc:docMk/>
            <pc:sldMk cId="0" sldId="342"/>
            <ac:spMk id="19459" creationId="{0D398145-C093-1B6E-A203-3C38275B264A}"/>
          </ac:spMkLst>
        </pc:spChg>
      </pc:sldChg>
      <pc:sldChg chg="modSp">
        <pc:chgData name="Theodoridis Georgios" userId="fc10acf4-7f06-4378-8de5-e69c7f3a77f8" providerId="ADAL" clId="{14177C44-F64A-48CB-A8B9-0081EC131D7F}" dt="2026-02-27T07:22:44.344" v="124" actId="207"/>
        <pc:sldMkLst>
          <pc:docMk/>
          <pc:sldMk cId="0" sldId="343"/>
        </pc:sldMkLst>
        <pc:spChg chg="mod">
          <ac:chgData name="Theodoridis Georgios" userId="fc10acf4-7f06-4378-8de5-e69c7f3a77f8" providerId="ADAL" clId="{14177C44-F64A-48CB-A8B9-0081EC131D7F}" dt="2026-02-27T07:22:44.344" v="124" actId="207"/>
          <ac:spMkLst>
            <pc:docMk/>
            <pc:sldMk cId="0" sldId="343"/>
            <ac:spMk id="34820" creationId="{33D9E586-7979-7C0E-A96F-76A383AEFD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205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Morgan Kaufmann Publishers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38763" y="0"/>
            <a:ext cx="14589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algn="r"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2589DF6-1BEC-413D-815D-B0E52018CE24}" type="datetime4">
              <a:rPr lang="en-US"/>
              <a:pPr>
                <a:defRPr/>
              </a:pPr>
              <a:t>March 13, 2026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5205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1 — Computer Abstractions and Technology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38763" y="9380538"/>
            <a:ext cx="14589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algn="r"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A003F35-BDFE-4FE8-B4B3-F536CD652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05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Morgan Kaufmann Publishers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algn="r"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E216B06-717D-43C7-84EE-3B91D5B8E056}" type="datetime4">
              <a:rPr lang="en-US"/>
              <a:pPr>
                <a:defRPr/>
              </a:pPr>
              <a:t>March 13, 2026</a:t>
            </a:fld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1 — Computer Abstractions and Technology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algn="r" defTabSz="92984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1D3FF3E9-9C8B-4942-A3D4-624949295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29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48BE385A-0797-49EB-A716-6877D07761DD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D89A0FD4-B133-4D37-9E26-7FCC3389D6A8}" type="slidenum">
              <a:rPr lang="en-US" smtClean="0"/>
              <a:pPr defTabSz="927100"/>
              <a:t>1</a:t>
            </a:fld>
            <a:endParaRPr lang="en-US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95987D8E-7D1B-455D-B5D1-CDAB7C77804C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AB671F9B-FCD3-46AC-B39D-A2EEE7E7D354}" type="slidenum">
              <a:rPr lang="en-US" smtClean="0"/>
              <a:pPr defTabSz="927100"/>
              <a:t>12</a:t>
            </a:fld>
            <a:endParaRPr lang="en-US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A7E5966-E18D-48A4-8B57-DC55CEF7A28F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557B637-B2C6-413F-86A9-B4253D558843}" type="slidenum">
              <a:rPr lang="en-US" smtClean="0"/>
              <a:pPr defTabSz="927100"/>
              <a:t>13</a:t>
            </a:fld>
            <a:endParaRPr lang="en-US"/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49CCD671-A674-4A19-89AA-C26CBD8D41CC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68A0315-7436-4DDA-9E42-72FD9D12BD13}" type="slidenum">
              <a:rPr lang="en-US" smtClean="0"/>
              <a:pPr defTabSz="927100"/>
              <a:t>14</a:t>
            </a:fld>
            <a:endParaRPr lang="en-US"/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57E4DC50-D7C4-4B27-B234-0A2D92205C43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3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9721D4B1-A4EF-46CE-AD64-226D025929B8}" type="slidenum">
              <a:rPr lang="en-US" smtClean="0"/>
              <a:pPr defTabSz="927100"/>
              <a:t>15</a:t>
            </a:fld>
            <a:endParaRPr lang="en-US"/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D6CB9F37-0648-40C1-8D31-166C31151413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51B404F8-32B6-4AD4-8F26-EC2E40A9C7AC}" type="slidenum">
              <a:rPr lang="en-US" smtClean="0"/>
              <a:pPr defTabSz="927100"/>
              <a:t>16</a:t>
            </a:fld>
            <a:endParaRPr lang="en-US"/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9C6EB251-8A26-429E-ADCA-15EC6624B12A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5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8E81176B-15E7-4521-ADA1-36BD098A369A}" type="slidenum">
              <a:rPr lang="en-US" smtClean="0"/>
              <a:pPr defTabSz="927100"/>
              <a:t>17</a:t>
            </a:fld>
            <a:endParaRPr lang="en-US"/>
          </a:p>
        </p:txBody>
      </p:sp>
      <p:sp>
        <p:nvSpPr>
          <p:cNvPr id="65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87E3276-5FDE-32A0-77B5-874645AE83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FDFE127-08C7-0C17-EAE6-7B573504E6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90236D-47F8-40A4-BF6F-34960F860109}" type="datetime4">
              <a:rPr lang="en-US" altLang="en-US" smtClean="0">
                <a:latin typeface="Times New Roman" panose="02020603050405020304" pitchFamily="18" charset="0"/>
              </a:rPr>
              <a:pPr/>
              <a:t>March 13, 2026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09E37F29-F2F4-3106-4BEE-F294063AF8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72BE1A1A-9223-CB45-F14C-46D1C2203C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A2E928-0213-483D-8834-C943EE75F9DB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6" name="Rectangle 2">
            <a:extLst>
              <a:ext uri="{FF2B5EF4-FFF2-40B4-BE49-F238E27FC236}">
                <a16:creationId xmlns:a16="http://schemas.microsoft.com/office/drawing/2014/main" id="{3D72C89E-919A-E381-5157-BA461EDC9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E78FF14C-BF4E-38EA-FF6A-3DFB4555C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F03A074-BFA5-4CA7-822B-F30DBA4E0CA3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6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9EFC3A0D-90B5-4250-9163-FC76C195F764}" type="slidenum">
              <a:rPr lang="en-US" smtClean="0"/>
              <a:pPr defTabSz="927100"/>
              <a:t>19</a:t>
            </a:fld>
            <a:endParaRPr lang="en-US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274316A9-B500-48F6-8602-5A32EB191F63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75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473A0757-38C0-4167-A300-AC478CFD33CB}" type="slidenum">
              <a:rPr lang="en-US" smtClean="0"/>
              <a:pPr defTabSz="927100"/>
              <a:t>20</a:t>
            </a:fld>
            <a:endParaRPr lang="en-US"/>
          </a:p>
        </p:txBody>
      </p:sp>
      <p:sp>
        <p:nvSpPr>
          <p:cNvPr id="67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90C4CDF-D35F-47D9-8D32-977F96663F83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8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29B59EB6-2A5D-4716-A506-CE884722815C}" type="slidenum">
              <a:rPr lang="en-US" smtClean="0"/>
              <a:pPr defTabSz="927100"/>
              <a:t>21</a:t>
            </a:fld>
            <a:endParaRPr lang="en-US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8AB2289D-9D3B-4959-90CE-A82BE71586C7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182D84B-376D-4F2C-B592-A4D7C5D6DD64}" type="slidenum">
              <a:rPr lang="en-US" smtClean="0"/>
              <a:pPr defTabSz="927100"/>
              <a:t>2</a:t>
            </a:fld>
            <a:endParaRPr lang="en-US"/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CA3A0C1-904D-43F8-B47F-EB0EDDCBC74A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69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28C70BF-C4FE-4C01-A719-B4109D162EA0}" type="slidenum">
              <a:rPr lang="en-US" smtClean="0"/>
              <a:pPr defTabSz="927100"/>
              <a:t>22</a:t>
            </a:fld>
            <a:endParaRPr lang="en-US"/>
          </a:p>
        </p:txBody>
      </p:sp>
      <p:sp>
        <p:nvSpPr>
          <p:cNvPr id="69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FE56DB65-F3AC-42BA-A7D6-4C63609824BA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829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29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182F90F4-53AD-476B-9C52-4B17AC8111A2}" type="slidenum">
              <a:rPr lang="en-US" smtClean="0"/>
              <a:pPr defTabSz="927100"/>
              <a:t>23</a:t>
            </a:fld>
            <a:endParaRPr lang="en-US"/>
          </a:p>
        </p:txBody>
      </p:sp>
      <p:sp>
        <p:nvSpPr>
          <p:cNvPr id="82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245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FFC58B06-88D6-47E2-A912-066C8514622C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D1C07E3-CF60-456E-896F-10A06B2EF7B2}" type="slidenum">
              <a:rPr lang="en-US" smtClean="0"/>
              <a:pPr defTabSz="927100"/>
              <a:t>24</a:t>
            </a:fld>
            <a:endParaRPr lang="en-US"/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042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06024B1-4BC0-4645-9E25-78A23FDE5C91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849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49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FBD13F24-5D0D-4F9F-881C-E7A18773E355}" type="slidenum">
              <a:rPr lang="en-US" smtClean="0"/>
              <a:pPr defTabSz="927100"/>
              <a:t>25</a:t>
            </a:fld>
            <a:endParaRPr lang="en-US"/>
          </a:p>
        </p:txBody>
      </p:sp>
      <p:sp>
        <p:nvSpPr>
          <p:cNvPr id="84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329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AE78D78-E0DA-4A72-943F-30CD1716F781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860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60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F69804A-E35A-4EF4-B2A4-B1C228F2B7D9}" type="slidenum">
              <a:rPr lang="en-US" smtClean="0"/>
              <a:pPr defTabSz="927100"/>
              <a:t>26</a:t>
            </a:fld>
            <a:endParaRPr lang="en-US"/>
          </a:p>
        </p:txBody>
      </p:sp>
      <p:sp>
        <p:nvSpPr>
          <p:cNvPr id="86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2286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457CB6D-9218-47C6-9552-236CA0682931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0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F657F5D3-65A4-4DB0-9257-40235C6542B9}" type="slidenum">
              <a:rPr lang="en-US" smtClean="0"/>
              <a:pPr defTabSz="927100"/>
              <a:t>27</a:t>
            </a:fld>
            <a:endParaRPr lang="en-US"/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49311EE-3002-43E0-A678-43A57B005E78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16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489557B-6F47-43DB-A81C-15DFDDA2EF41}" type="slidenum">
              <a:rPr lang="en-US" smtClean="0"/>
              <a:pPr defTabSz="927100"/>
              <a:t>28</a:t>
            </a:fld>
            <a:endParaRPr lang="en-US"/>
          </a:p>
        </p:txBody>
      </p:sp>
      <p:sp>
        <p:nvSpPr>
          <p:cNvPr id="71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5C9AC130-9F85-4BD1-9CFE-8D0B61E21660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27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141F0B0-75AA-40C0-8138-D8ABFE17EBE8}" type="slidenum">
              <a:rPr lang="en-US" smtClean="0"/>
              <a:pPr defTabSz="927100"/>
              <a:t>29</a:t>
            </a:fld>
            <a:endParaRPr lang="en-US"/>
          </a:p>
        </p:txBody>
      </p:sp>
      <p:sp>
        <p:nvSpPr>
          <p:cNvPr id="727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E7BF2F4-B8B2-411F-8E40-DAC4E704690C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3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CDDBB04-A63F-4590-8EC2-87FFEFD36208}" type="slidenum">
              <a:rPr lang="en-US" smtClean="0"/>
              <a:pPr defTabSz="927100"/>
              <a:t>30</a:t>
            </a:fld>
            <a:endParaRPr lang="en-US"/>
          </a:p>
        </p:txBody>
      </p:sp>
      <p:sp>
        <p:nvSpPr>
          <p:cNvPr id="73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797342ED-3EEE-44DE-BD88-30CAA36EADFF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747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47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A0738919-0945-4BB5-9A93-3119200AA8B2}" type="slidenum">
              <a:rPr lang="en-US" smtClean="0"/>
              <a:pPr defTabSz="927100"/>
              <a:t>31</a:t>
            </a:fld>
            <a:endParaRPr lang="en-US"/>
          </a:p>
        </p:txBody>
      </p:sp>
      <p:sp>
        <p:nvSpPr>
          <p:cNvPr id="74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155A87A8-B5E5-4737-A1F0-7D56347F88F6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2BD982C1-B6D2-451C-9B0F-92D23F402FA6}" type="slidenum">
              <a:rPr lang="en-US" smtClean="0"/>
              <a:pPr defTabSz="927100"/>
              <a:t>3</a:t>
            </a:fld>
            <a:endParaRPr lang="en-US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395F7A30-0FAF-4D94-9805-ABAECCB8E9E2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75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57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7BF66CDD-B493-460A-9B39-C02D481B433E}" type="slidenum">
              <a:rPr lang="en-US" smtClean="0"/>
              <a:pPr defTabSz="927100"/>
              <a:t>32</a:t>
            </a:fld>
            <a:endParaRPr lang="en-US"/>
          </a:p>
        </p:txBody>
      </p:sp>
      <p:sp>
        <p:nvSpPr>
          <p:cNvPr id="75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05A6DD1-410F-449C-B2B3-85352CC2965B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768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68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8CBB32D-40D7-410E-BDC9-93521CDB2E61}" type="slidenum">
              <a:rPr lang="en-US" smtClean="0"/>
              <a:pPr defTabSz="927100"/>
              <a:t>33</a:t>
            </a:fld>
            <a:endParaRPr lang="en-US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D3C0EBE5-8715-4788-9AEF-CB3D464D3110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AE98131-1A24-407B-9F8D-7B80B1B3B54C}" type="slidenum">
              <a:rPr lang="en-US" smtClean="0"/>
              <a:pPr defTabSz="927100"/>
              <a:t>34</a:t>
            </a:fld>
            <a:endParaRPr lang="en-US"/>
          </a:p>
        </p:txBody>
      </p:sp>
      <p:sp>
        <p:nvSpPr>
          <p:cNvPr id="77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E976A8B-C55E-4F53-8FDB-9CF8FAC49C8E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788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88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6900F39-91E7-42CA-A5C0-FE7FA29F0056}" type="slidenum">
              <a:rPr lang="en-US" smtClean="0"/>
              <a:pPr defTabSz="927100"/>
              <a:t>35</a:t>
            </a:fld>
            <a:endParaRPr lang="en-US"/>
          </a:p>
        </p:txBody>
      </p:sp>
      <p:sp>
        <p:nvSpPr>
          <p:cNvPr id="788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70CDE77A-9846-486F-A1A9-C9A63E7AE424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798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798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8427249B-C78A-4529-96ED-0091FBED0372}" type="slidenum">
              <a:rPr lang="en-US" smtClean="0"/>
              <a:pPr defTabSz="927100"/>
              <a:t>36</a:t>
            </a:fld>
            <a:endParaRPr lang="en-US"/>
          </a:p>
        </p:txBody>
      </p:sp>
      <p:sp>
        <p:nvSpPr>
          <p:cNvPr id="79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A8143D8A-2D8D-4DAF-BB23-B5E59B7325F4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50BE79F-A414-46D3-B5A1-E3EF5D05C8DF}" type="slidenum">
              <a:rPr lang="en-US" smtClean="0"/>
              <a:pPr defTabSz="927100"/>
              <a:t>37</a:t>
            </a:fld>
            <a:endParaRPr lang="en-US"/>
          </a:p>
        </p:txBody>
      </p:sp>
      <p:sp>
        <p:nvSpPr>
          <p:cNvPr id="809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746B33E9-85C6-4A88-94FA-0E9C0A70B08A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81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1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4E2B0FA7-5F89-4EC9-884A-47A5402C4866}" type="slidenum">
              <a:rPr lang="en-US" smtClean="0"/>
              <a:pPr defTabSz="927100"/>
              <a:t>38</a:t>
            </a:fld>
            <a:endParaRPr lang="en-US"/>
          </a:p>
        </p:txBody>
      </p:sp>
      <p:sp>
        <p:nvSpPr>
          <p:cNvPr id="81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502692AC-52A3-4BD5-87EE-E1A01B562D34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942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42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0E1E6344-CEAD-4154-9516-3D7FCE360377}" type="slidenum">
              <a:rPr lang="en-US" smtClean="0"/>
              <a:pPr defTabSz="927100"/>
              <a:t>39</a:t>
            </a:fld>
            <a:endParaRPr lang="en-US"/>
          </a:p>
        </p:txBody>
      </p:sp>
      <p:sp>
        <p:nvSpPr>
          <p:cNvPr id="94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D6A2A735-1B0C-4E9E-8526-4731565DD5F3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962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62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A04D9C42-C550-4E5E-9A9D-8CE94C2C5BF5}" type="slidenum">
              <a:rPr lang="en-US" smtClean="0"/>
              <a:pPr defTabSz="927100"/>
              <a:t>40</a:t>
            </a:fld>
            <a:endParaRPr lang="en-US"/>
          </a:p>
        </p:txBody>
      </p:sp>
      <p:sp>
        <p:nvSpPr>
          <p:cNvPr id="96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C2D1BB9-B4BE-48D5-BADD-A77CFE3B6D6F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972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72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9166AA6-F3D6-4B5A-B261-9D95EE273026}" type="slidenum">
              <a:rPr lang="en-US" smtClean="0"/>
              <a:pPr defTabSz="927100"/>
              <a:t>41</a:t>
            </a:fld>
            <a:endParaRPr lang="en-US"/>
          </a:p>
        </p:txBody>
      </p:sp>
      <p:sp>
        <p:nvSpPr>
          <p:cNvPr id="97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8FB90-A659-91CE-4839-9CDAAF762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A00B5F7-D97B-CA8A-474E-467BB70900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3CBAE42-A827-6C20-6212-3194E40F6BE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155A87A8-B5E5-4737-A1F0-7D56347F88F6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53252" name="Rectangle 6">
            <a:extLst>
              <a:ext uri="{FF2B5EF4-FFF2-40B4-BE49-F238E27FC236}">
                <a16:creationId xmlns:a16="http://schemas.microsoft.com/office/drawing/2014/main" id="{A427C70E-D870-8E69-60F4-6BAAF741E1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3253" name="Rectangle 7">
            <a:extLst>
              <a:ext uri="{FF2B5EF4-FFF2-40B4-BE49-F238E27FC236}">
                <a16:creationId xmlns:a16="http://schemas.microsoft.com/office/drawing/2014/main" id="{3B68C2A1-4FD0-F399-8903-CDF51F565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2BD982C1-B6D2-451C-9B0F-92D23F402FA6}" type="slidenum">
              <a:rPr lang="en-US" smtClean="0"/>
              <a:pPr defTabSz="927100"/>
              <a:t>4</a:t>
            </a:fld>
            <a:endParaRPr lang="en-US"/>
          </a:p>
        </p:txBody>
      </p:sp>
      <p:sp>
        <p:nvSpPr>
          <p:cNvPr id="53254" name="Rectangle 2">
            <a:extLst>
              <a:ext uri="{FF2B5EF4-FFF2-40B4-BE49-F238E27FC236}">
                <a16:creationId xmlns:a16="http://schemas.microsoft.com/office/drawing/2014/main" id="{0E9C88BF-CD7D-43F5-68A5-759DC0310D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3">
            <a:extLst>
              <a:ext uri="{FF2B5EF4-FFF2-40B4-BE49-F238E27FC236}">
                <a16:creationId xmlns:a16="http://schemas.microsoft.com/office/drawing/2014/main" id="{CBB823EF-0B53-A14F-EAAF-3ECC5534C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94445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C0DBE6A-B888-41CB-A443-B88BABAC4C83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87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7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7C8BCA67-4702-4009-A809-2017126588AF}" type="slidenum">
              <a:rPr lang="en-US" smtClean="0"/>
              <a:pPr defTabSz="927100"/>
              <a:t>42</a:t>
            </a:fld>
            <a:endParaRPr lang="en-US"/>
          </a:p>
        </p:txBody>
      </p:sp>
      <p:sp>
        <p:nvSpPr>
          <p:cNvPr id="87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4533E33-50B2-49EE-A0A1-C377A0F8C047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880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80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441E720B-EAA1-4918-9657-7E1B96ABB7D8}" type="slidenum">
              <a:rPr lang="en-US" smtClean="0"/>
              <a:pPr defTabSz="927100"/>
              <a:t>43</a:t>
            </a:fld>
            <a:endParaRPr lang="en-US"/>
          </a:p>
        </p:txBody>
      </p:sp>
      <p:sp>
        <p:nvSpPr>
          <p:cNvPr id="880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257D7E1-2012-4C87-A3D6-4F7E09972C88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890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890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11091F23-38E8-4E7A-B621-7A75468EAB32}" type="slidenum">
              <a:rPr lang="en-US" smtClean="0"/>
              <a:pPr defTabSz="927100"/>
              <a:t>44</a:t>
            </a:fld>
            <a:endParaRPr lang="en-US"/>
          </a:p>
        </p:txBody>
      </p:sp>
      <p:sp>
        <p:nvSpPr>
          <p:cNvPr id="89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3F14F15C-AC07-4230-8712-E9BDAADD68F2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901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01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21C102EC-F717-42C9-B772-423A37C1447C}" type="slidenum">
              <a:rPr lang="en-US" smtClean="0"/>
              <a:pPr defTabSz="927100"/>
              <a:t>45</a:t>
            </a:fld>
            <a:endParaRPr lang="en-US"/>
          </a:p>
        </p:txBody>
      </p:sp>
      <p:sp>
        <p:nvSpPr>
          <p:cNvPr id="90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3764D29-F3C9-4B48-BC2E-A621508B1019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91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1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3BED0F97-49A0-48F6-AA5F-9CF535104CE3}" type="slidenum">
              <a:rPr lang="en-US" smtClean="0"/>
              <a:pPr defTabSz="927100"/>
              <a:t>46</a:t>
            </a:fld>
            <a:endParaRPr lang="en-US"/>
          </a:p>
        </p:txBody>
      </p:sp>
      <p:sp>
        <p:nvSpPr>
          <p:cNvPr id="91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BB32E98-7CD7-4883-A739-B0B9DB6F3608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92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21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4AFE9253-9497-42D5-896A-BCD0D2BB462C}" type="slidenum">
              <a:rPr lang="en-US" smtClean="0"/>
              <a:pPr defTabSz="927100"/>
              <a:t>47</a:t>
            </a:fld>
            <a:endParaRPr lang="en-US"/>
          </a:p>
        </p:txBody>
      </p:sp>
      <p:sp>
        <p:nvSpPr>
          <p:cNvPr id="92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C503735B-8CF7-4093-B6EA-167543C3AEE3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93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31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244BA460-F8CF-4D85-980C-80F28EAF1AE2}" type="slidenum">
              <a:rPr lang="en-US" smtClean="0"/>
              <a:pPr defTabSz="927100"/>
              <a:t>48</a:t>
            </a:fld>
            <a:endParaRPr lang="en-US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8F5A66FB-7CD8-4F22-9674-66D9ED35F484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952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952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AF354B9E-7796-4060-A337-208199419BE6}" type="slidenum">
              <a:rPr lang="en-US" smtClean="0"/>
              <a:pPr defTabSz="927100"/>
              <a:t>49</a:t>
            </a:fld>
            <a:endParaRPr lang="en-US"/>
          </a:p>
        </p:txBody>
      </p:sp>
      <p:sp>
        <p:nvSpPr>
          <p:cNvPr id="952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B966064B-F08C-4F9C-A226-7431A18E09D8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5B14FCF2-748A-45B8-9EF5-3571B87173A3}" type="slidenum">
              <a:rPr lang="en-US" smtClean="0"/>
              <a:pPr defTabSz="927100"/>
              <a:t>5</a:t>
            </a:fld>
            <a:endParaRPr lang="en-US"/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049750A-E3AE-F3BA-65EE-93AD5AE342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F83910B-5BB6-3B59-9B1C-289F156134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4F2AFE-CBA7-47E8-AD01-8F8E5B30FB6B}" type="datetime4">
              <a:rPr lang="en-US" altLang="en-US" smtClean="0">
                <a:latin typeface="Times New Roman" panose="02020603050405020304" pitchFamily="18" charset="0"/>
              </a:rPr>
              <a:pPr/>
              <a:t>March 13, 2026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E0948400-4ABF-9670-DBA5-B60AAA8473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E3F645DC-F073-C1DA-9104-308DA12F2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1FA182-8C3A-4947-9F36-9AD368509082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8" name="Rectangle 2">
            <a:extLst>
              <a:ext uri="{FF2B5EF4-FFF2-40B4-BE49-F238E27FC236}">
                <a16:creationId xmlns:a16="http://schemas.microsoft.com/office/drawing/2014/main" id="{3B3F0818-CB05-C94B-5659-13241C9D2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9" name="Rectangle 3">
            <a:extLst>
              <a:ext uri="{FF2B5EF4-FFF2-40B4-BE49-F238E27FC236}">
                <a16:creationId xmlns:a16="http://schemas.microsoft.com/office/drawing/2014/main" id="{B143040C-DE17-C61B-0143-A1DAF8F85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437BEDAC-75B0-42D7-938D-9A8B8E13E9FC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E1B0F45-4AC9-421E-A3A1-D7DFBB7B832C}" type="slidenum">
              <a:rPr lang="en-US" smtClean="0"/>
              <a:pPr defTabSz="927100"/>
              <a:t>8</a:t>
            </a:fld>
            <a:endParaRPr lang="en-US"/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23EC83BC-EA12-471B-BA16-D6C6BB830806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9E8A26CD-C31A-49F8-81CB-DE227B31D698}" type="slidenum">
              <a:rPr lang="en-US" smtClean="0"/>
              <a:pPr defTabSz="927100"/>
              <a:t>9</a:t>
            </a:fld>
            <a:endParaRPr lang="en-US"/>
          </a:p>
        </p:txBody>
      </p:sp>
      <p:sp>
        <p:nvSpPr>
          <p:cNvPr id="56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Morgan Kaufmann Publishers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E6E83DA4-D3A7-493A-B08C-B537C597047B}" type="datetime4">
              <a:rPr lang="en-US" smtClean="0"/>
              <a:pPr defTabSz="927100"/>
              <a:t>March 13, 2026</a:t>
            </a:fld>
            <a:endParaRPr lang="en-US"/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r>
              <a:rPr lang="en-US"/>
              <a:t>Chapter 1 — Computer Abstractions and Technology</a:t>
            </a: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7100"/>
            <a:fld id="{6DC40AA4-6335-4EE1-B3C2-D257FE195C0C}" type="slidenum">
              <a:rPr lang="en-US" smtClean="0"/>
              <a:pPr defTabSz="927100"/>
              <a:t>11</a:t>
            </a:fld>
            <a:endParaRPr lang="en-US"/>
          </a:p>
        </p:txBody>
      </p:sp>
      <p:sp>
        <p:nvSpPr>
          <p:cNvPr id="57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8" name="Picture 8" descr="MKP-logo-white-transpar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9725"/>
            <a:ext cx="13604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1" name="Picture 11" descr="Titl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64246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4th-ed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8813" y="188913"/>
            <a:ext cx="730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4932363" y="6453188"/>
            <a:ext cx="4176712" cy="3587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Διαφάνειες διδασκαλίας του πρωτότυπου βιβλίου μεταφρασμένες στα ελληνικά </a:t>
            </a:r>
            <a:b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μετάφραση, επιμέλεια</a:t>
            </a:r>
            <a:r>
              <a:rPr lang="en-US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Δημήτρης Γκιζόπουλος, Πανεπιστήμιο Αθηνών)</a:t>
            </a:r>
            <a:endParaRPr lang="en-AU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9"/>
          <p:cNvPicPr>
            <a:picLocks noChangeAspect="1"/>
          </p:cNvPicPr>
          <p:nvPr userDrawn="1"/>
        </p:nvPicPr>
        <p:blipFill>
          <a:blip r:embed="rId5" cstate="print"/>
          <a:srcRect l="3229" t="1074" r="2798" b="938"/>
          <a:stretch>
            <a:fillRect/>
          </a:stretch>
        </p:blipFill>
        <p:spPr bwMode="auto">
          <a:xfrm>
            <a:off x="341313" y="1187450"/>
            <a:ext cx="70167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1619250" y="1131888"/>
            <a:ext cx="65881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sz="2400">
                <a:solidFill>
                  <a:srgbClr val="CC9900"/>
                </a:solidFill>
                <a:latin typeface="Arial Black" pitchFamily="34" charset="0"/>
              </a:rPr>
              <a:t>Οργάνωση και Σχεδίαση Υπολογιστών </a:t>
            </a:r>
          </a:p>
          <a:p>
            <a:pPr>
              <a:defRPr/>
            </a:pPr>
            <a:r>
              <a:rPr lang="el-GR">
                <a:solidFill>
                  <a:srgbClr val="CC9900"/>
                </a:solidFill>
                <a:latin typeface="Arial Black" pitchFamily="34" charset="0"/>
              </a:rPr>
              <a:t>Η Διασύνδεση Υλικού και Λογισμικού, </a:t>
            </a:r>
            <a:r>
              <a:rPr lang="en-US" sz="2000">
                <a:solidFill>
                  <a:srgbClr val="CC9900"/>
                </a:solidFill>
                <a:latin typeface="Arial Black" pitchFamily="34" charset="0"/>
              </a:rPr>
              <a:t>4</a:t>
            </a:r>
            <a:r>
              <a:rPr lang="el-GR" sz="2000" baseline="30000">
                <a:solidFill>
                  <a:srgbClr val="CC9900"/>
                </a:solidFill>
                <a:latin typeface="Arial Black" pitchFamily="34" charset="0"/>
              </a:rPr>
              <a:t>η</a:t>
            </a:r>
            <a:r>
              <a:rPr lang="el-GR" sz="2000">
                <a:solidFill>
                  <a:srgbClr val="CC9900"/>
                </a:solidFill>
                <a:latin typeface="Arial Black" pitchFamily="34" charset="0"/>
              </a:rPr>
              <a:t> έκδοση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>
            <a:spAutoFit/>
          </a:bodyPr>
          <a:lstStyle>
            <a:lvl1pPr>
              <a:defRPr>
                <a:latin typeface="Arial Black" pitchFamily="34" charset="0"/>
              </a:defRPr>
            </a:lvl1pPr>
          </a:lstStyle>
          <a:p>
            <a:pPr lvl="0"/>
            <a:r>
              <a:rPr lang="en-AU" noProof="0" dirty="0"/>
              <a:t>Chapter …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AU" noProof="0"/>
              <a:t>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B4A41411-2BA4-4004-A63E-8D3BEFA170B4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BB5001D8-F35A-43EB-A5FD-3F9D986817AA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AA83BB8C-3748-42B2-95A5-95F955E4F240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AB58BA93-B68E-4883-A495-561F0BB427EA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8270875" cy="247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757613"/>
            <a:ext cx="8270875" cy="247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FBCB4082-315B-45B7-A9C0-7A2161F13272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  <a:lvl2pPr algn="just">
              <a:defRPr sz="2400">
                <a:latin typeface="Times New Roman" pitchFamily="18" charset="0"/>
                <a:cs typeface="Times New Roman" pitchFamily="18" charset="0"/>
              </a:defRPr>
            </a:lvl2pPr>
            <a:lvl3pPr algn="just">
              <a:defRPr sz="2000">
                <a:latin typeface="Times New Roman" pitchFamily="18" charset="0"/>
                <a:cs typeface="Times New Roman" pitchFamily="18" charset="0"/>
              </a:defRPr>
            </a:lvl3pPr>
            <a:lvl4pPr algn="just">
              <a:defRPr>
                <a:latin typeface="Times New Roman" pitchFamily="18" charset="0"/>
                <a:cs typeface="Times New Roman" pitchFamily="18" charset="0"/>
              </a:defRPr>
            </a:lvl4pPr>
            <a:lvl5pPr algn="just"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6BDBDF88-4E12-4673-8C0B-A920C9251F4D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B1226695-7408-4AB8-A33C-06D7E899EA13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4E935EA8-5141-4C34-A480-CD8593CF1912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3582A525-CC85-4D86-BAF1-67B6B08F57AC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69F14D02-3716-4DED-9DFD-C264C7E08400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CBFE80B1-DB3C-4919-BD1C-C73F6918B9D7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5A23FF4B-00B8-4D9A-A6F8-938AA92C6810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C3506D5E-7E31-4A07-8A7D-322F37B1B9F7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6050"/>
            <a:ext cx="8259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0AAD0F1A-F84A-4072-AB4E-3761EBF90FAB}" type="slidenum">
              <a:rPr lang="en-AU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>
              <a:solidFill>
                <a:schemeClr val="tx1"/>
              </a:solidFill>
            </a:endParaRPr>
          </a:p>
        </p:txBody>
      </p:sp>
      <p:pic>
        <p:nvPicPr>
          <p:cNvPr id="1030" name="Picture 6" descr="MKP-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925" y="6453188"/>
            <a:ext cx="8651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2268538" y="6634163"/>
            <a:ext cx="6840537" cy="1793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Διαφάνειες διδασκαλίας πρωτότυπου βιβλίου μεταφρασμένες στα ελληνικά</a:t>
            </a:r>
            <a:r>
              <a:rPr lang="en-US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μετάφραση, επιμέλεια</a:t>
            </a:r>
            <a:r>
              <a:rPr lang="en-US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Δημήτρης Γκιζόπουλος, Πανεπιστήμιο Αθηνών)</a:t>
            </a:r>
            <a:endParaRPr lang="en-AU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7" cstate="print">
            <a:grayscl/>
          </a:blip>
          <a:srcRect l="3041" t="3510" r="-369" b="-421"/>
          <a:stretch>
            <a:fillRect/>
          </a:stretch>
        </p:blipFill>
        <p:spPr bwMode="auto">
          <a:xfrm>
            <a:off x="982663" y="6443663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2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/>
              <a:t>Κεφάλαιο</a:t>
            </a:r>
            <a:r>
              <a:rPr lang="en-US"/>
              <a:t> 1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3068638"/>
            <a:ext cx="5832475" cy="1066800"/>
          </a:xfrm>
        </p:spPr>
        <p:txBody>
          <a:bodyPr/>
          <a:lstStyle/>
          <a:p>
            <a:pPr eaLnBrk="1" hangingPunct="1"/>
            <a:r>
              <a:rPr lang="el-GR"/>
              <a:t>Αφηρημένες έννοιες και τεχνολογία υπολογιστών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FE48553-482F-0838-6351-5696A9D3D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Επτά σπουδαίες ιδέες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D398145-C093-1B6E-A203-3C38275B26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4" y="1125538"/>
            <a:ext cx="5338762" cy="5111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</a:rPr>
              <a:t>Χρήση </a:t>
            </a:r>
            <a:r>
              <a:rPr lang="el-GR" sz="2000" b="1" i="1" dirty="0">
                <a:solidFill>
                  <a:srgbClr val="C00000"/>
                </a:solidFill>
              </a:rPr>
              <a:t>αφαιρέσεων</a:t>
            </a:r>
            <a:r>
              <a:rPr lang="el-GR" sz="2000" dirty="0">
                <a:solidFill>
                  <a:schemeClr val="tx2"/>
                </a:solidFill>
              </a:rPr>
              <a:t> για την απλοποίηση της σχεδίασης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</a:rPr>
              <a:t>Επιτάχυνση της </a:t>
            </a:r>
            <a:r>
              <a:rPr lang="el-GR" sz="2000" b="1" i="1" dirty="0">
                <a:solidFill>
                  <a:srgbClr val="C00000"/>
                </a:solidFill>
              </a:rPr>
              <a:t>πιο κοινής (συνηθισμένης) περίπτωσης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</a:rPr>
              <a:t>Απόδοση μέσω </a:t>
            </a:r>
            <a:r>
              <a:rPr lang="el-GR" sz="2000" b="1" i="1" dirty="0">
                <a:solidFill>
                  <a:srgbClr val="C00000"/>
                </a:solidFill>
              </a:rPr>
              <a:t>παραλληλίας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</a:rPr>
              <a:t>Απόδοση μέσω </a:t>
            </a:r>
            <a:r>
              <a:rPr lang="el-GR" sz="2000" b="1" i="1" dirty="0">
                <a:solidFill>
                  <a:srgbClr val="C00000"/>
                </a:solidFill>
              </a:rPr>
              <a:t>διοχέτευσης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</a:rPr>
              <a:t>Απόδοση μέσω </a:t>
            </a:r>
            <a:r>
              <a:rPr lang="el-GR" sz="2000" b="1" i="1" dirty="0">
                <a:solidFill>
                  <a:srgbClr val="C00000"/>
                </a:solidFill>
              </a:rPr>
              <a:t>πρόβλεψης</a:t>
            </a:r>
          </a:p>
          <a:p>
            <a:pPr>
              <a:lnSpc>
                <a:spcPct val="150000"/>
              </a:lnSpc>
            </a:pPr>
            <a:r>
              <a:rPr lang="el-GR" sz="2000" b="1" i="1" dirty="0">
                <a:solidFill>
                  <a:srgbClr val="C00000"/>
                </a:solidFill>
              </a:rPr>
              <a:t>Ιεραρχία</a:t>
            </a:r>
            <a:r>
              <a:rPr lang="el-GR" sz="2000" dirty="0">
                <a:solidFill>
                  <a:schemeClr val="tx2"/>
                </a:solidFill>
              </a:rPr>
              <a:t> μνημών</a:t>
            </a:r>
          </a:p>
          <a:p>
            <a:pPr>
              <a:lnSpc>
                <a:spcPct val="150000"/>
              </a:lnSpc>
            </a:pPr>
            <a:r>
              <a:rPr lang="el-GR" sz="2000" b="1" i="1" dirty="0">
                <a:solidFill>
                  <a:srgbClr val="C00000"/>
                </a:solidFill>
              </a:rPr>
              <a:t>Φερεγγυότητα</a:t>
            </a:r>
            <a:r>
              <a:rPr lang="el-GR" sz="2000" dirty="0">
                <a:solidFill>
                  <a:schemeClr val="tx2"/>
                </a:solidFill>
              </a:rPr>
              <a:t> μέσω πλεονασμού</a:t>
            </a:r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E354DC68-4926-7E9E-3423-22A24D1FFF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sz="1400" dirty="0"/>
              <a:t>Κεφάλαιο 1 – Αφηρημένες έννοιες και τεχνολογία υπολογιστών – </a:t>
            </a:r>
            <a:fld id="{7A1D8CDD-E4DE-43A6-A858-7193E438AAA9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AU" altLang="en-US" sz="1400" dirty="0"/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B71CFEE9-2BAA-914E-40AA-E18CDC58299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733975" y="3042005"/>
            <a:ext cx="6453336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sz="1800" dirty="0">
                <a:solidFill>
                  <a:schemeClr val="folHlink"/>
                </a:solidFill>
              </a:rPr>
              <a:t>§ 1.2 Επτά σπουδαίες ιδέες στην αρχιτεκτονική υπολογιστών</a:t>
            </a:r>
          </a:p>
        </p:txBody>
      </p:sp>
      <p:pic>
        <p:nvPicPr>
          <p:cNvPr id="19462" name="Picture 7">
            <a:extLst>
              <a:ext uri="{FF2B5EF4-FFF2-40B4-BE49-F238E27FC236}">
                <a16:creationId xmlns:a16="http://schemas.microsoft.com/office/drawing/2014/main" id="{4CFF3F33-0329-4E6A-851B-32E39E98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1530" y="1384722"/>
            <a:ext cx="751056" cy="82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>
            <a:extLst>
              <a:ext uri="{FF2B5EF4-FFF2-40B4-BE49-F238E27FC236}">
                <a16:creationId xmlns:a16="http://schemas.microsoft.com/office/drawing/2014/main" id="{E2EDC829-3DC1-3C94-5A1A-3578F1A4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6174" y="1948145"/>
            <a:ext cx="993120" cy="77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>
            <a:extLst>
              <a:ext uri="{FF2B5EF4-FFF2-40B4-BE49-F238E27FC236}">
                <a16:creationId xmlns:a16="http://schemas.microsoft.com/office/drawing/2014/main" id="{911E6FC1-8538-41BD-08A6-1EF20444C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1530" y="2635907"/>
            <a:ext cx="936915" cy="76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>
            <a:extLst>
              <a:ext uri="{FF2B5EF4-FFF2-40B4-BE49-F238E27FC236}">
                <a16:creationId xmlns:a16="http://schemas.microsoft.com/office/drawing/2014/main" id="{8D882273-97EC-3A7B-B749-58F421A13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6174" y="3184158"/>
            <a:ext cx="930246" cy="9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>
            <a:extLst>
              <a:ext uri="{FF2B5EF4-FFF2-40B4-BE49-F238E27FC236}">
                <a16:creationId xmlns:a16="http://schemas.microsoft.com/office/drawing/2014/main" id="{A9C70161-A060-ABF6-252F-6C90EB2E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1530" y="3785516"/>
            <a:ext cx="956920" cy="113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2">
            <a:extLst>
              <a:ext uri="{FF2B5EF4-FFF2-40B4-BE49-F238E27FC236}">
                <a16:creationId xmlns:a16="http://schemas.microsoft.com/office/drawing/2014/main" id="{64910DA3-4B7C-69FA-84A4-3EAA00D5E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6174" y="4402368"/>
            <a:ext cx="987880" cy="87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3">
            <a:extLst>
              <a:ext uri="{FF2B5EF4-FFF2-40B4-BE49-F238E27FC236}">
                <a16:creationId xmlns:a16="http://schemas.microsoft.com/office/drawing/2014/main" id="{43ECDCF9-FB04-CEE2-65CA-42745711B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1530" y="5133974"/>
            <a:ext cx="1266907" cy="82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53CCFABA-33C9-4A3F-B9EB-E270FC9D6A0B}" type="slidenum">
              <a:rPr lang="en-AU" smtClean="0">
                <a:solidFill>
                  <a:schemeClr val="tx1"/>
                </a:solidFill>
              </a:rPr>
              <a:pPr/>
              <a:t>11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rgbClr val="C00000"/>
                </a:solidFill>
              </a:rPr>
              <a:t>Κάτω από το πρόγραμμά σας</a:t>
            </a:r>
            <a:endParaRPr lang="en-AU" sz="3600" dirty="0">
              <a:solidFill>
                <a:srgbClr val="C00000"/>
              </a:solidFill>
            </a:endParaRP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1125538"/>
            <a:ext cx="5822950" cy="5327798"/>
          </a:xfrm>
        </p:spPr>
        <p:txBody>
          <a:bodyPr/>
          <a:lstStyle/>
          <a:p>
            <a:pPr eaLnBrk="1" hangingPunct="1"/>
            <a:r>
              <a:rPr lang="el-GR" sz="2400" b="1" dirty="0">
                <a:solidFill>
                  <a:schemeClr val="tx2"/>
                </a:solidFill>
              </a:rPr>
              <a:t>Λογισμικό εφαρμογών</a:t>
            </a:r>
            <a:endParaRPr lang="en-US" sz="2400" b="1" dirty="0">
              <a:solidFill>
                <a:schemeClr val="tx2"/>
              </a:solidFill>
            </a:endParaRPr>
          </a:p>
          <a:p>
            <a:pPr lvl="1" eaLnBrk="1" hangingPunct="1"/>
            <a:r>
              <a:rPr lang="el-GR" sz="2000" dirty="0"/>
              <a:t>Γραμμένο σε γλώσσα υψηλού επιπέδου (</a:t>
            </a:r>
            <a:r>
              <a:rPr lang="en-US" sz="2000" dirty="0"/>
              <a:t>High-Level Language – HLL)</a:t>
            </a:r>
          </a:p>
          <a:p>
            <a:pPr eaLnBrk="1" hangingPunct="1"/>
            <a:endParaRPr lang="el-GR" sz="1000" b="1" dirty="0">
              <a:solidFill>
                <a:srgbClr val="002060"/>
              </a:solidFill>
            </a:endParaRPr>
          </a:p>
          <a:p>
            <a:pPr eaLnBrk="1" hangingPunct="1"/>
            <a:r>
              <a:rPr lang="el-GR" sz="2400" b="1" dirty="0">
                <a:solidFill>
                  <a:schemeClr val="tx2"/>
                </a:solidFill>
              </a:rPr>
              <a:t>Λογισμικό συστημάτων</a:t>
            </a:r>
            <a:endParaRPr lang="en-US" sz="2400" b="1" dirty="0">
              <a:solidFill>
                <a:schemeClr val="tx2"/>
              </a:solidFill>
            </a:endParaRPr>
          </a:p>
          <a:p>
            <a:pPr lvl="1" eaLnBrk="1" hangingPunct="1"/>
            <a:r>
              <a:rPr lang="el-GR" sz="2000" dirty="0">
                <a:solidFill>
                  <a:srgbClr val="C00000"/>
                </a:solidFill>
              </a:rPr>
              <a:t>Μεταγλωττιστής (</a:t>
            </a:r>
            <a:r>
              <a:rPr lang="en-US" sz="2000" dirty="0">
                <a:solidFill>
                  <a:srgbClr val="C00000"/>
                </a:solidFill>
              </a:rPr>
              <a:t>compiler): </a:t>
            </a:r>
            <a:r>
              <a:rPr lang="el-GR" sz="2000" dirty="0"/>
              <a:t>μεταφράζει κώδικα </a:t>
            </a:r>
            <a:r>
              <a:rPr lang="en-US" sz="2000" dirty="0"/>
              <a:t>HLL </a:t>
            </a:r>
            <a:r>
              <a:rPr lang="el-GR" sz="2000" dirty="0"/>
              <a:t>σε κώδικα μηχανής</a:t>
            </a:r>
            <a:endParaRPr lang="en-US" sz="2000" dirty="0"/>
          </a:p>
          <a:p>
            <a:pPr lvl="1" eaLnBrk="1" hangingPunct="1"/>
            <a:r>
              <a:rPr lang="el-GR" sz="2000" dirty="0">
                <a:solidFill>
                  <a:srgbClr val="C00000"/>
                </a:solidFill>
              </a:rPr>
              <a:t>Λειτουργικό σύστημα</a:t>
            </a:r>
            <a:r>
              <a:rPr lang="en-US" sz="2000" dirty="0"/>
              <a:t>: </a:t>
            </a:r>
            <a:r>
              <a:rPr lang="el-GR" sz="2000" dirty="0"/>
              <a:t>κώδικας υπηρεσιών</a:t>
            </a:r>
            <a:endParaRPr lang="en-US" sz="2000" dirty="0"/>
          </a:p>
          <a:p>
            <a:pPr lvl="2" eaLnBrk="1" hangingPunct="1"/>
            <a:r>
              <a:rPr lang="el-GR" sz="1800" dirty="0"/>
              <a:t>Χειρισμός εισόδου/εξόδου</a:t>
            </a:r>
            <a:endParaRPr lang="en-US" sz="1800" dirty="0"/>
          </a:p>
          <a:p>
            <a:pPr lvl="2" eaLnBrk="1" hangingPunct="1"/>
            <a:r>
              <a:rPr lang="el-GR" sz="1800" dirty="0"/>
              <a:t>Διαχείριση μνήμης και αποθήκευσης</a:t>
            </a:r>
            <a:endParaRPr lang="en-US" sz="1800" dirty="0"/>
          </a:p>
          <a:p>
            <a:pPr lvl="2" eaLnBrk="1" hangingPunct="1"/>
            <a:r>
              <a:rPr lang="el-GR" sz="1800" dirty="0"/>
              <a:t>Χρονοπρογραμματισμός εργασιών &amp; κοινή χρήση πόρων</a:t>
            </a:r>
            <a:endParaRPr lang="en-US" sz="1800" dirty="0"/>
          </a:p>
          <a:p>
            <a:pPr eaLnBrk="1" hangingPunct="1"/>
            <a:endParaRPr lang="el-GR" sz="1000" b="1" dirty="0">
              <a:solidFill>
                <a:srgbClr val="002060"/>
              </a:solidFill>
            </a:endParaRPr>
          </a:p>
          <a:p>
            <a:pPr eaLnBrk="1" hangingPunct="1"/>
            <a:r>
              <a:rPr lang="el-GR" sz="2400" b="1" dirty="0">
                <a:solidFill>
                  <a:schemeClr val="tx2"/>
                </a:solidFill>
              </a:rPr>
              <a:t>Υλικό</a:t>
            </a:r>
            <a:r>
              <a:rPr lang="el-GR" sz="2400" b="1" dirty="0"/>
              <a:t> </a:t>
            </a:r>
            <a:endParaRPr lang="en-US" sz="2400" b="1" dirty="0"/>
          </a:p>
          <a:p>
            <a:pPr lvl="1" eaLnBrk="1" hangingPunct="1"/>
            <a:r>
              <a:rPr lang="el-GR" sz="2000" dirty="0"/>
              <a:t>Επεξεργαστής, μνήμη, ελεγκτές εισόδου/εξόδου</a:t>
            </a:r>
            <a:endParaRPr lang="en-AU" sz="2000" dirty="0"/>
          </a:p>
        </p:txBody>
      </p:sp>
      <p:pic>
        <p:nvPicPr>
          <p:cNvPr id="9222" name="Picture 7" descr="D:\gizopoulos\Projects\Books\Cod4-Kleidarithmos\Figs-for-PPTs\COD_VOLA_PNGs\CHAPTER 1\01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92896"/>
            <a:ext cx="28813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D125CF5B-FA31-4AE2-96D4-4A3C4CCCB0E9}" type="slidenum">
              <a:rPr lang="en-AU" smtClean="0">
                <a:solidFill>
                  <a:schemeClr val="tx1"/>
                </a:solidFill>
              </a:rPr>
              <a:pPr/>
              <a:t>12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Επίπεδα κώδικα προγράμ/τος</a:t>
            </a:r>
            <a:endParaRPr lang="en-AU"/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4751387" cy="51117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tx2"/>
                </a:solidFill>
              </a:rPr>
              <a:t>Γλώσσα υψηλού επιπέδου</a:t>
            </a:r>
            <a:endParaRPr lang="en-US" sz="2800" dirty="0">
              <a:solidFill>
                <a:schemeClr val="tx2"/>
              </a:solidFill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el-GR" sz="2400" dirty="0"/>
              <a:t>Επίπεδο αφαίρεσης πιο κοντά στο πρόβλημα</a:t>
            </a:r>
            <a:endParaRPr lang="en-US" sz="2400" dirty="0"/>
          </a:p>
          <a:p>
            <a:pPr lvl="1" algn="l" eaLnBrk="1" hangingPunct="1">
              <a:lnSpc>
                <a:spcPct val="80000"/>
              </a:lnSpc>
            </a:pPr>
            <a:r>
              <a:rPr lang="el-GR" sz="2400" dirty="0"/>
              <a:t>Παρέχει παραγωγικότητα και </a:t>
            </a:r>
            <a:r>
              <a:rPr lang="el-GR" sz="2400" dirty="0" err="1"/>
              <a:t>φορητότητα</a:t>
            </a:r>
            <a:r>
              <a:rPr lang="en-US" sz="2400" dirty="0"/>
              <a:t> </a:t>
            </a:r>
            <a:endParaRPr lang="en-AU" sz="2400" dirty="0"/>
          </a:p>
          <a:p>
            <a:pPr algn="l" eaLnBrk="1" hangingPunct="1">
              <a:lnSpc>
                <a:spcPct val="80000"/>
              </a:lnSpc>
            </a:pPr>
            <a:endParaRPr lang="el-GR" sz="1600" dirty="0"/>
          </a:p>
          <a:p>
            <a:pPr algn="l"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tx2"/>
                </a:solidFill>
              </a:rPr>
              <a:t>Συμβολική γλώσσα (</a:t>
            </a:r>
            <a:r>
              <a:rPr lang="en-US" sz="2800" dirty="0">
                <a:solidFill>
                  <a:schemeClr val="tx2"/>
                </a:solidFill>
              </a:rPr>
              <a:t>assembly language)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l-GR" sz="2400" dirty="0"/>
              <a:t>Αναπαράσταση εντολών μηχανής με κείμενο</a:t>
            </a:r>
            <a:endParaRPr lang="en-US" sz="2400" dirty="0"/>
          </a:p>
          <a:p>
            <a:pPr algn="l" eaLnBrk="1" hangingPunct="1">
              <a:lnSpc>
                <a:spcPct val="80000"/>
              </a:lnSpc>
            </a:pPr>
            <a:endParaRPr lang="el-GR" sz="1600" dirty="0"/>
          </a:p>
          <a:p>
            <a:pPr algn="l"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tx2"/>
                </a:solidFill>
              </a:rPr>
              <a:t>Αναπαράσταση υλικού</a:t>
            </a:r>
            <a:endParaRPr lang="en-US" sz="2800" dirty="0">
              <a:solidFill>
                <a:schemeClr val="tx2"/>
              </a:solidFill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el-GR" sz="2400" dirty="0"/>
              <a:t>Δυαδικά ψηφία </a:t>
            </a:r>
            <a:r>
              <a:rPr lang="en-US" sz="2400" dirty="0"/>
              <a:t>(bit)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l-GR" sz="2400" dirty="0"/>
              <a:t>Κωδικοποιημένες εντολές και δεδομένα</a:t>
            </a:r>
            <a:endParaRPr lang="en-US" sz="2400" dirty="0"/>
          </a:p>
        </p:txBody>
      </p:sp>
      <p:pic>
        <p:nvPicPr>
          <p:cNvPr id="10245" name="Picture 6" descr="D:\gizopoulos\Projects\Books\Cod4-Kleidarithmos\Figs-for-PPTs\COD_VOLA_PNGs\CHAPTER 1\01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51472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95EC9AEB-CE5B-47DC-B031-F042D4618B84}" type="slidenum">
              <a:rPr lang="en-AU" smtClean="0">
                <a:solidFill>
                  <a:schemeClr val="tx1"/>
                </a:solidFill>
              </a:rPr>
              <a:pPr/>
              <a:t>13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rgbClr val="C00000"/>
                </a:solidFill>
              </a:rPr>
              <a:t>Μονάδες ενός υπολογιστή</a:t>
            </a:r>
            <a:endParaRPr lang="en-AU" sz="3600" dirty="0">
              <a:solidFill>
                <a:srgbClr val="C00000"/>
              </a:solidFill>
            </a:endParaRP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124744"/>
            <a:ext cx="4598988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solidFill>
                  <a:schemeClr val="tx2"/>
                </a:solidFill>
              </a:rPr>
              <a:t>Ίδιες μονάδες για όλα τα είδη υπολογιστών</a:t>
            </a:r>
            <a:endParaRPr lang="en-US" sz="24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000" dirty="0"/>
              <a:t>Επιτραπέζιοι, </a:t>
            </a:r>
            <a:r>
              <a:rPr lang="el-GR" sz="2000" dirty="0" err="1"/>
              <a:t>διακομιστές</a:t>
            </a:r>
            <a:r>
              <a:rPr lang="el-GR" sz="2000" dirty="0"/>
              <a:t>, ενσωματωμένοι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l-GR" sz="1400" dirty="0"/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solidFill>
                  <a:schemeClr val="tx2"/>
                </a:solidFill>
              </a:rPr>
              <a:t>Είσοδος/</a:t>
            </a:r>
            <a:r>
              <a:rPr lang="el-GR" sz="2400" dirty="0" err="1">
                <a:solidFill>
                  <a:schemeClr val="tx2"/>
                </a:solidFill>
              </a:rPr>
              <a:t>Εξοδος</a:t>
            </a:r>
            <a:endParaRPr lang="en-US" sz="24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000" b="1" dirty="0"/>
              <a:t>Συσκευές διασύνδεσης χρήστη </a:t>
            </a:r>
            <a:r>
              <a:rPr lang="el-GR" sz="2000" dirty="0"/>
              <a:t>(</a:t>
            </a:r>
            <a:r>
              <a:rPr lang="en-US" sz="2000" dirty="0"/>
              <a:t>user-interface)</a:t>
            </a:r>
          </a:p>
          <a:p>
            <a:pPr lvl="2" eaLnBrk="1" hangingPunct="1">
              <a:lnSpc>
                <a:spcPct val="90000"/>
              </a:lnSpc>
            </a:pPr>
            <a:r>
              <a:rPr lang="el-GR" sz="1800" dirty="0"/>
              <a:t>Οθόνη, πληκτρολόγιο, ποντίκι</a:t>
            </a:r>
            <a:endParaRPr lang="en-US" sz="1800" dirty="0"/>
          </a:p>
          <a:p>
            <a:pPr lvl="1" eaLnBrk="1" hangingPunct="1">
              <a:lnSpc>
                <a:spcPct val="90000"/>
              </a:lnSpc>
            </a:pPr>
            <a:endParaRPr lang="el-GR" sz="1400" dirty="0"/>
          </a:p>
          <a:p>
            <a:pPr lvl="1" eaLnBrk="1" hangingPunct="1">
              <a:lnSpc>
                <a:spcPct val="90000"/>
              </a:lnSpc>
            </a:pPr>
            <a:r>
              <a:rPr lang="el-GR" sz="2000" b="1" dirty="0"/>
              <a:t>Συσκευές αποθήκευσης</a:t>
            </a:r>
            <a:endParaRPr lang="en-US" sz="2000" b="1" dirty="0"/>
          </a:p>
          <a:p>
            <a:pPr lvl="2" eaLnBrk="1" hangingPunct="1">
              <a:lnSpc>
                <a:spcPct val="90000"/>
              </a:lnSpc>
            </a:pPr>
            <a:r>
              <a:rPr lang="el-GR" sz="1800" dirty="0"/>
              <a:t>Σκληρός δίσκος, </a:t>
            </a:r>
            <a:r>
              <a:rPr lang="en-US" sz="1800" dirty="0"/>
              <a:t>CD/DVD, </a:t>
            </a:r>
            <a:r>
              <a:rPr lang="el-GR" sz="1800" dirty="0"/>
              <a:t>μνήμη</a:t>
            </a:r>
            <a:endParaRPr lang="en-US" sz="1800" dirty="0"/>
          </a:p>
          <a:p>
            <a:pPr lvl="1" eaLnBrk="1" hangingPunct="1">
              <a:lnSpc>
                <a:spcPct val="90000"/>
              </a:lnSpc>
            </a:pPr>
            <a:endParaRPr lang="el-GR" sz="1400" dirty="0"/>
          </a:p>
          <a:p>
            <a:pPr lvl="1" eaLnBrk="1" hangingPunct="1">
              <a:lnSpc>
                <a:spcPct val="90000"/>
              </a:lnSpc>
            </a:pPr>
            <a:r>
              <a:rPr lang="el-GR" sz="2000" b="1" dirty="0" err="1"/>
              <a:t>Προσαρμογείς</a:t>
            </a:r>
            <a:r>
              <a:rPr lang="el-GR" sz="2000" b="1" dirty="0"/>
              <a:t> δικτύου</a:t>
            </a:r>
            <a:r>
              <a:rPr lang="en-US" sz="2000" b="1" dirty="0"/>
              <a:t> (network adapters)</a:t>
            </a:r>
          </a:p>
          <a:p>
            <a:pPr lvl="2" eaLnBrk="1" hangingPunct="1">
              <a:lnSpc>
                <a:spcPct val="90000"/>
              </a:lnSpc>
            </a:pPr>
            <a:r>
              <a:rPr lang="el-GR" sz="1800" dirty="0"/>
              <a:t>Επικοινωνία με άλλους υπολογιστές</a:t>
            </a:r>
            <a:endParaRPr lang="en-AU" sz="1800" dirty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 rot="5400000">
            <a:off x="7485856" y="1291432"/>
            <a:ext cx="2949575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§1.3 </a:t>
            </a:r>
            <a:r>
              <a:rPr lang="el-GR">
                <a:solidFill>
                  <a:schemeClr val="folHlink"/>
                </a:solidFill>
              </a:rPr>
              <a:t>Κάτω από το κάλυμμα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684213" y="1258888"/>
            <a:ext cx="265747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chemeClr val="folHlink"/>
                </a:solidFill>
                <a:latin typeface="Arial Black" pitchFamily="34" charset="0"/>
              </a:rPr>
              <a:t>ΓΕΝΙΚΗ εικόνα</a:t>
            </a:r>
            <a:endParaRPr lang="en-US" sz="2400" b="1">
              <a:solidFill>
                <a:schemeClr val="folHlink"/>
              </a:solidFill>
              <a:latin typeface="Arial Black" pitchFamily="34" charset="0"/>
            </a:endParaRPr>
          </a:p>
        </p:txBody>
      </p:sp>
      <p:pic>
        <p:nvPicPr>
          <p:cNvPr id="11271" name="Picture 8" descr="D:\gizopoulos\Projects\Books\Cod4-Kleidarithmos\Figs-for-PPTs\COD_VOLA_PNGs\CHAPTER 1\01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1754188"/>
            <a:ext cx="447198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25A8DF90-B75E-4CCD-8219-BEA3C07568BC}" type="slidenum">
              <a:rPr lang="en-AU" smtClean="0">
                <a:solidFill>
                  <a:schemeClr val="tx1"/>
                </a:solidFill>
              </a:rPr>
              <a:pPr/>
              <a:t>14</a:t>
            </a:fld>
            <a:endParaRPr lang="en-AU">
              <a:solidFill>
                <a:schemeClr val="tx1"/>
              </a:solidFill>
            </a:endParaRPr>
          </a:p>
        </p:txBody>
      </p:sp>
      <p:pic>
        <p:nvPicPr>
          <p:cNvPr id="12291" name="Picture 10" descr="f01-05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360488"/>
            <a:ext cx="382905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rgbClr val="C00000"/>
                </a:solidFill>
              </a:rPr>
              <a:t>Ανατομία ενός υπολογιστή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293" name="AutoShape 5"/>
          <p:cNvSpPr>
            <a:spLocks/>
          </p:cNvSpPr>
          <p:nvPr/>
        </p:nvSpPr>
        <p:spPr bwMode="auto">
          <a:xfrm>
            <a:off x="827088" y="2008188"/>
            <a:ext cx="1079500" cy="720725"/>
          </a:xfrm>
          <a:prstGeom prst="borderCallout1">
            <a:avLst>
              <a:gd name="adj1" fmla="val 15861"/>
              <a:gd name="adj2" fmla="val 107060"/>
              <a:gd name="adj3" fmla="val 17843"/>
              <a:gd name="adj4" fmla="val 1682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l-GR"/>
              <a:t>Συσκευή εξόδου</a:t>
            </a:r>
            <a:endParaRPr lang="en-AU"/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>
            <a:off x="827088" y="4941888"/>
            <a:ext cx="1079500" cy="720725"/>
          </a:xfrm>
          <a:prstGeom prst="borderCallout1">
            <a:avLst>
              <a:gd name="adj1" fmla="val 15861"/>
              <a:gd name="adj2" fmla="val 107060"/>
              <a:gd name="adj3" fmla="val 40528"/>
              <a:gd name="adj4" fmla="val 17588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l-GR"/>
              <a:t>Συσκευή εισόδου</a:t>
            </a:r>
            <a:endParaRPr lang="en-AU"/>
          </a:p>
        </p:txBody>
      </p:sp>
      <p:sp>
        <p:nvSpPr>
          <p:cNvPr id="12295" name="AutoShape 7"/>
          <p:cNvSpPr>
            <a:spLocks/>
          </p:cNvSpPr>
          <p:nvPr/>
        </p:nvSpPr>
        <p:spPr bwMode="auto">
          <a:xfrm>
            <a:off x="7019925" y="4889500"/>
            <a:ext cx="1079500" cy="720725"/>
          </a:xfrm>
          <a:prstGeom prst="borderCallout1">
            <a:avLst>
              <a:gd name="adj1" fmla="val 15861"/>
              <a:gd name="adj2" fmla="val -7060"/>
              <a:gd name="adj3" fmla="val 49560"/>
              <a:gd name="adj4" fmla="val -8426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l-GR"/>
              <a:t>Συσκευή εισόδου</a:t>
            </a:r>
            <a:endParaRPr lang="en-AU"/>
          </a:p>
        </p:txBody>
      </p:sp>
      <p:sp>
        <p:nvSpPr>
          <p:cNvPr id="12296" name="AutoShape 8"/>
          <p:cNvSpPr>
            <a:spLocks/>
          </p:cNvSpPr>
          <p:nvPr/>
        </p:nvSpPr>
        <p:spPr bwMode="auto">
          <a:xfrm>
            <a:off x="7019925" y="3449638"/>
            <a:ext cx="1079500" cy="720725"/>
          </a:xfrm>
          <a:prstGeom prst="borderCallout1">
            <a:avLst>
              <a:gd name="adj1" fmla="val 15861"/>
              <a:gd name="adj2" fmla="val -7060"/>
              <a:gd name="adj3" fmla="val 63875"/>
              <a:gd name="adj4" fmla="val -1357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l-GR"/>
              <a:t>Καλώδιο δικτύου</a:t>
            </a:r>
            <a:endParaRPr lang="en-A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31522839-67BF-4537-BB16-5EF87BD64509}" type="slidenum">
              <a:rPr lang="en-AU" smtClean="0">
                <a:solidFill>
                  <a:schemeClr val="tx1"/>
                </a:solidFill>
              </a:rPr>
              <a:pPr/>
              <a:t>15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Το άνοιγμα του κουτιού</a:t>
            </a:r>
            <a:endParaRPr lang="en-AU"/>
          </a:p>
        </p:txBody>
      </p:sp>
      <p:pic>
        <p:nvPicPr>
          <p:cNvPr id="15364" name="Picture 18" descr="f01-08-P374493"/>
          <p:cNvPicPr>
            <a:picLocks noChangeAspect="1" noChangeArrowheads="1"/>
          </p:cNvPicPr>
          <p:nvPr/>
        </p:nvPicPr>
        <p:blipFill>
          <a:blip r:embed="rId3" cstate="print"/>
          <a:srcRect r="49309"/>
          <a:stretch>
            <a:fillRect/>
          </a:stretch>
        </p:blipFill>
        <p:spPr bwMode="auto">
          <a:xfrm>
            <a:off x="5867400" y="2636838"/>
            <a:ext cx="273685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D:\gizopoulos\Projects\Books\Cod4-Kleidarithmos\Figs-for-PPTs\COD_VOLA_PNGs\CHAPTER 1\01_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" y="1150938"/>
            <a:ext cx="4730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25AB41F4-A4D3-499F-8993-93864131B307}" type="slidenum">
              <a:rPr lang="en-AU" smtClean="0">
                <a:solidFill>
                  <a:schemeClr val="tx1"/>
                </a:solidFill>
              </a:rPr>
              <a:pPr/>
              <a:t>16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Μέσα στον επεξεργαστή, </a:t>
            </a:r>
            <a:r>
              <a:rPr lang="en-US"/>
              <a:t>CPU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tx2"/>
                </a:solidFill>
              </a:rPr>
              <a:t>Διαδρομή δεδομένων (</a:t>
            </a:r>
            <a:r>
              <a:rPr lang="en-US" dirty="0" err="1">
                <a:solidFill>
                  <a:schemeClr val="tx2"/>
                </a:solidFill>
              </a:rPr>
              <a:t>datapath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l-GR" dirty="0">
              <a:solidFill>
                <a:schemeClr val="tx2"/>
              </a:solidFill>
            </a:endParaRPr>
          </a:p>
          <a:p>
            <a:pPr lvl="1" eaLnBrk="1" hangingPunct="1"/>
            <a:r>
              <a:rPr lang="el-GR" dirty="0"/>
              <a:t>Εκτελεί λειτουργίες </a:t>
            </a:r>
            <a:r>
              <a:rPr lang="en-US" dirty="0"/>
              <a:t>(</a:t>
            </a:r>
            <a:r>
              <a:rPr lang="el-GR" dirty="0"/>
              <a:t>εντολές) στα δεδομένα</a:t>
            </a:r>
            <a:endParaRPr lang="en-US" dirty="0"/>
          </a:p>
          <a:p>
            <a:pPr eaLnBrk="1" hangingPunct="1"/>
            <a:endParaRPr lang="el-GR" dirty="0"/>
          </a:p>
          <a:p>
            <a:pPr eaLnBrk="1" hangingPunct="1"/>
            <a:r>
              <a:rPr lang="el-GR" dirty="0">
                <a:solidFill>
                  <a:schemeClr val="tx2"/>
                </a:solidFill>
              </a:rPr>
              <a:t>Κύκλωμα ελέγχου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l-GR" dirty="0">
              <a:solidFill>
                <a:schemeClr val="tx2"/>
              </a:solidFill>
            </a:endParaRPr>
          </a:p>
          <a:p>
            <a:pPr lvl="1" eaLnBrk="1" hangingPunct="1"/>
            <a:r>
              <a:rPr lang="el-GR" dirty="0"/>
              <a:t>Ορίζει την ακολουθία λειτουργιών στη διαδρομή δεδομένων, τη μνήμη, </a:t>
            </a:r>
            <a:r>
              <a:rPr lang="en-US" dirty="0"/>
              <a:t>...</a:t>
            </a:r>
          </a:p>
          <a:p>
            <a:pPr eaLnBrk="1" hangingPunct="1"/>
            <a:endParaRPr lang="el-GR" dirty="0"/>
          </a:p>
          <a:p>
            <a:pPr eaLnBrk="1" hangingPunct="1"/>
            <a:r>
              <a:rPr lang="el-GR" dirty="0">
                <a:solidFill>
                  <a:schemeClr val="tx2"/>
                </a:solidFill>
              </a:rPr>
              <a:t>Κρυφή μνήμη (</a:t>
            </a:r>
            <a:r>
              <a:rPr lang="en-US" dirty="0">
                <a:solidFill>
                  <a:schemeClr val="tx2"/>
                </a:solidFill>
              </a:rPr>
              <a:t>cache memory)</a:t>
            </a:r>
          </a:p>
          <a:p>
            <a:pPr lvl="1" eaLnBrk="1" hangingPunct="1"/>
            <a:r>
              <a:rPr lang="el-GR" dirty="0"/>
              <a:t>Μικρή &amp; γρήγορη </a:t>
            </a:r>
            <a:r>
              <a:rPr lang="en-US" dirty="0"/>
              <a:t>SRAM</a:t>
            </a:r>
            <a:r>
              <a:rPr lang="el-GR" dirty="0"/>
              <a:t> μνήμη για γρήγορη προσπέλαση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82BADD91-E934-48F9-94DE-AB0BB1DC71EE}" type="slidenum">
              <a:rPr lang="en-AU" smtClean="0">
                <a:solidFill>
                  <a:schemeClr val="tx1"/>
                </a:solidFill>
              </a:rPr>
              <a:pPr/>
              <a:t>17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Μέσα στον Επεξεργαστή</a:t>
            </a:r>
            <a:r>
              <a:rPr lang="en-US" dirty="0"/>
              <a:t> (1/2)</a:t>
            </a:r>
            <a:endParaRPr lang="en-AU" dirty="0"/>
          </a:p>
        </p:txBody>
      </p:sp>
      <p:sp>
        <p:nvSpPr>
          <p:cNvPr id="17412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719137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AMD Barcelona: 4 </a:t>
            </a:r>
            <a:r>
              <a:rPr lang="el-GR" sz="2800" dirty="0">
                <a:solidFill>
                  <a:schemeClr val="tx2"/>
                </a:solidFill>
              </a:rPr>
              <a:t>πυρήνες (</a:t>
            </a:r>
            <a:r>
              <a:rPr lang="en-US" sz="2800" dirty="0">
                <a:solidFill>
                  <a:schemeClr val="tx2"/>
                </a:solidFill>
              </a:rPr>
              <a:t>cores)</a:t>
            </a:r>
            <a:r>
              <a:rPr lang="el-GR" sz="2800" dirty="0">
                <a:solidFill>
                  <a:schemeClr val="tx2"/>
                </a:solidFill>
              </a:rPr>
              <a:t> επεξεργαστή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7413" name="Picture 6" descr="D:\gizopoulos\Projects\Books\Cod4-Kleidarithmos\Figs-for-PPTs\COD_VOLA_PNGs\CHAPTER 1\01_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133600"/>
            <a:ext cx="8424862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>
            <a:extLst>
              <a:ext uri="{FF2B5EF4-FFF2-40B4-BE49-F238E27FC236}">
                <a16:creationId xmlns:a16="http://schemas.microsoft.com/office/drawing/2014/main" id="{4D9961E0-DB96-4848-6D1F-36466826C5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sz="1400" dirty="0">
                <a:solidFill>
                  <a:srgbClr val="C00000"/>
                </a:solidFill>
              </a:rPr>
              <a:t>Κεφάλαιο 1 – Αφηρημένες έννοιες και τεχνολογία υπολογιστών – </a:t>
            </a:r>
            <a:fld id="{BA953B00-42F2-4AEA-A250-8177488CD8AD}" type="slidenum">
              <a:rPr lang="en-AU" altLang="en-US" sz="1400" smtClean="0">
                <a:solidFill>
                  <a:srgbClr val="C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AU" altLang="en-US" sz="1400" dirty="0">
              <a:solidFill>
                <a:srgbClr val="C00000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50EABBE-46BF-4FA0-D00D-302A02DA6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Μέσα στον επεξεργαστή</a:t>
            </a:r>
            <a:r>
              <a:rPr lang="en-US" dirty="0"/>
              <a:t> (2/2)</a:t>
            </a:r>
            <a:endParaRPr lang="el-GR" dirty="0"/>
          </a:p>
        </p:txBody>
      </p:sp>
      <p:sp>
        <p:nvSpPr>
          <p:cNvPr id="34820" name="Content Placeholder 1">
            <a:extLst>
              <a:ext uri="{FF2B5EF4-FFF2-40B4-BE49-F238E27FC236}">
                <a16:creationId xmlns:a16="http://schemas.microsoft.com/office/drawing/2014/main" id="{33D9E586-7979-7C0E-A96F-76A383AEFD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2"/>
                </a:solidFill>
              </a:rPr>
              <a:t>Επεξεργαστής A12 </a:t>
            </a:r>
          </a:p>
          <a:p>
            <a:endParaRPr lang="en-US" altLang="en-US" dirty="0"/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3298A1FD-BF16-7BFE-28D3-95B428AC7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44675"/>
            <a:ext cx="4916488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846237D5-95EC-43FA-997A-A6EA8B81BA76}" type="slidenum">
              <a:rPr lang="en-AU" smtClean="0">
                <a:solidFill>
                  <a:schemeClr val="tx1"/>
                </a:solidFill>
              </a:rPr>
              <a:pPr/>
              <a:t>19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Αφαιρέσεις (</a:t>
            </a:r>
            <a:r>
              <a:rPr lang="en-US"/>
              <a:t>Abstractions</a:t>
            </a:r>
            <a:r>
              <a:rPr lang="el-GR"/>
              <a:t>)</a:t>
            </a:r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4743"/>
            <a:ext cx="8270875" cy="511254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tx2"/>
                </a:solidFill>
              </a:rPr>
              <a:t>Οι αφαιρέσεις βοηθούν στη διαχείριση της  πολυπλοκότητας</a:t>
            </a:r>
            <a:endParaRPr lang="en-US" sz="28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Κρύβουν λεπτομέρειες χαμηλ</a:t>
            </a:r>
            <a:r>
              <a:rPr lang="el-GR" dirty="0"/>
              <a:t>ότερου</a:t>
            </a:r>
            <a:r>
              <a:rPr lang="el-GR" sz="2400" dirty="0"/>
              <a:t> επιπέδου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l-GR" sz="1200" dirty="0"/>
          </a:p>
          <a:p>
            <a:pPr eaLnBrk="1" hangingPunct="1">
              <a:lnSpc>
                <a:spcPct val="80000"/>
              </a:lnSpc>
            </a:pPr>
            <a:r>
              <a:rPr lang="el-GR" sz="2800" b="1" dirty="0">
                <a:solidFill>
                  <a:schemeClr val="tx2"/>
                </a:solidFill>
              </a:rPr>
              <a:t>Αρχιτεκτονική συνόλου εντολών </a:t>
            </a:r>
            <a:r>
              <a:rPr lang="el-GR" sz="2800" dirty="0"/>
              <a:t>(</a:t>
            </a:r>
            <a:r>
              <a:rPr lang="en-US" sz="2800" dirty="0">
                <a:solidFill>
                  <a:srgbClr val="C00000"/>
                </a:solidFill>
              </a:rPr>
              <a:t>Instruction set architecture – ISA</a:t>
            </a:r>
            <a:r>
              <a:rPr lang="en-US" sz="28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Η διασύνδεση υλικού και λογισμικού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l-GR" sz="1200" dirty="0"/>
          </a:p>
          <a:p>
            <a:pPr eaLnBrk="1" hangingPunct="1">
              <a:lnSpc>
                <a:spcPct val="80000"/>
              </a:lnSpc>
            </a:pPr>
            <a:r>
              <a:rPr lang="el-GR" sz="2800" b="1" dirty="0">
                <a:solidFill>
                  <a:schemeClr val="tx2"/>
                </a:solidFill>
              </a:rPr>
              <a:t>Δυαδική διασύνδεση εφαρμογής</a:t>
            </a:r>
            <a:r>
              <a:rPr lang="el-GR" sz="2800" dirty="0">
                <a:solidFill>
                  <a:schemeClr val="tx2"/>
                </a:solidFill>
              </a:rPr>
              <a:t> (</a:t>
            </a:r>
            <a:r>
              <a:rPr lang="en-US" sz="2800" dirty="0">
                <a:solidFill>
                  <a:schemeClr val="tx2"/>
                </a:solidFill>
              </a:rPr>
              <a:t>application binary interface)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ISA</a:t>
            </a:r>
            <a:r>
              <a:rPr lang="el-GR" sz="2400" dirty="0"/>
              <a:t> &amp; η διασύνδεση του λογισμικού συστημάτων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l-GR" sz="1200" dirty="0"/>
          </a:p>
          <a:p>
            <a:pPr eaLnBrk="1" hangingPunct="1">
              <a:lnSpc>
                <a:spcPct val="80000"/>
              </a:lnSpc>
            </a:pPr>
            <a:r>
              <a:rPr lang="el-GR" sz="2800" b="1" dirty="0">
                <a:solidFill>
                  <a:schemeClr val="tx2"/>
                </a:solidFill>
              </a:rPr>
              <a:t>Υλοποίηση</a:t>
            </a:r>
            <a:r>
              <a:rPr lang="el-GR" sz="2800" dirty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Οι λεπτομέρειες κάτω από μια διασύνδεση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/>
              <a:t>Κεφά</a:t>
            </a:r>
            <a:r>
              <a:rPr lang="en-AU"/>
              <a:t>λα</a:t>
            </a:r>
            <a:r>
              <a:rPr lang="el-GR"/>
              <a:t>ιο</a:t>
            </a:r>
            <a:r>
              <a:rPr lang="en-AU"/>
              <a:t>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88756994-B981-4100-A2FB-DFF9F39744DC}" type="slidenum">
              <a:rPr lang="en-AU" smtClean="0">
                <a:solidFill>
                  <a:schemeClr val="tx1"/>
                </a:solidFill>
              </a:rPr>
              <a:pPr/>
              <a:t>2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Επανάσταση υπολογιστών</a:t>
            </a:r>
            <a:endParaRPr lang="en-AU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1125538"/>
            <a:ext cx="8415536" cy="539980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solidFill>
                  <a:schemeClr val="tx2"/>
                </a:solidFill>
              </a:rPr>
              <a:t>Σημαντική πρόοδος της τεχνολογίας ολοκληρωμένων κυκλωμάτων. Θεμελιώνεται από το </a:t>
            </a:r>
            <a:r>
              <a:rPr lang="el-GR" sz="2400" b="1" dirty="0">
                <a:solidFill>
                  <a:srgbClr val="C00000"/>
                </a:solidFill>
              </a:rPr>
              <a:t>νόμο του </a:t>
            </a:r>
            <a:r>
              <a:rPr lang="en-US" sz="2400" b="1" dirty="0">
                <a:solidFill>
                  <a:srgbClr val="C00000"/>
                </a:solidFill>
              </a:rPr>
              <a:t>Moore</a:t>
            </a:r>
            <a:r>
              <a:rPr lang="el-GR" sz="2400" dirty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Το πλήθος των τρανζίστορ διπλασιάζεται κάθε 18 μήνες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1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dirty="0">
                <a:solidFill>
                  <a:schemeClr val="tx2"/>
                </a:solidFill>
              </a:rPr>
              <a:t>Καινοτόμες και πολύπλοκες εφαρμογές γίνονται εφικτές</a:t>
            </a:r>
            <a:endParaRPr lang="en-US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Υπολογιστές σε αυτοκίνητα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Κινητά τηλέφωνα</a:t>
            </a:r>
            <a:endParaRPr lang="en-US" sz="2200" dirty="0"/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Παγκόσμιος Ιστός (</a:t>
            </a:r>
            <a:r>
              <a:rPr lang="en-US" sz="2200" dirty="0"/>
              <a:t>World Wide Web</a:t>
            </a:r>
            <a:r>
              <a:rPr lang="el-GR" sz="2200" dirty="0"/>
              <a:t>)</a:t>
            </a:r>
            <a:endParaRPr lang="en-US" sz="2200" dirty="0"/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Μηχανές αναζήτησης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Ερευνητικό πρόγραμμα ανθρώπινου </a:t>
            </a:r>
            <a:r>
              <a:rPr lang="el-GR" sz="2200" dirty="0" err="1"/>
              <a:t>γονιδιώματος</a:t>
            </a:r>
            <a:r>
              <a:rPr lang="el-GR" sz="2200" dirty="0"/>
              <a:t> (</a:t>
            </a:r>
            <a:r>
              <a:rPr lang="en-US" sz="2200" dirty="0"/>
              <a:t>human genome)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1400" dirty="0"/>
          </a:p>
          <a:p>
            <a:pPr eaLnBrk="1" hangingPunct="1">
              <a:lnSpc>
                <a:spcPct val="90000"/>
              </a:lnSpc>
            </a:pPr>
            <a:r>
              <a:rPr lang="el-GR" dirty="0">
                <a:solidFill>
                  <a:schemeClr val="tx2"/>
                </a:solidFill>
              </a:rPr>
              <a:t>Οι υπολογιστές βρίσκονται παντού </a:t>
            </a:r>
            <a:r>
              <a:rPr lang="el-GR" dirty="0"/>
              <a:t>(</a:t>
            </a:r>
            <a:r>
              <a:rPr lang="en-US" dirty="0">
                <a:solidFill>
                  <a:srgbClr val="C00000"/>
                </a:solidFill>
              </a:rPr>
              <a:t>Ubiquitous Computing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168CFD6A-2EC3-49FB-94A8-3437454E5423}" type="slidenum">
              <a:rPr lang="en-AU" smtClean="0">
                <a:solidFill>
                  <a:schemeClr val="tx1"/>
                </a:solidFill>
              </a:rPr>
              <a:pPr/>
              <a:t>20</a:t>
            </a:fld>
            <a:endParaRPr lang="en-AU">
              <a:solidFill>
                <a:schemeClr val="tx1"/>
              </a:solidFill>
            </a:endParaRPr>
          </a:p>
        </p:txBody>
      </p:sp>
      <p:pic>
        <p:nvPicPr>
          <p:cNvPr id="19459" name="Picture 11" descr="flash-ca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425" y="1196975"/>
            <a:ext cx="26955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rgbClr val="C00000"/>
                </a:solidFill>
              </a:rPr>
              <a:t>Ασφαλές μέρος για δεδομένα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4" y="1125538"/>
            <a:ext cx="5904010" cy="5148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Πτητική (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volatile) </a:t>
            </a:r>
            <a:r>
              <a:rPr lang="el-G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κύρια μνήμη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Χάνει τις εντολές και δεδομένα όταν δεν </a:t>
            </a:r>
            <a:br>
              <a:rPr lang="el-GR" sz="2200" dirty="0">
                <a:latin typeface="Times New Roman" pitchFamily="18" charset="0"/>
                <a:cs typeface="Times New Roman" pitchFamily="18" charset="0"/>
              </a:rPr>
            </a:b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έχει ρεύμα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Υψηλή ταχύτητα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Μικρή χωρητικότητα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Μη πτητική (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non-volatile</a:t>
            </a:r>
            <a:r>
              <a:rPr lang="el-G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δευτερεύουσα </a:t>
            </a:r>
            <a:br>
              <a:rPr lang="el-GR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μνήμη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Μαγνητικός δίσκος, Μνήμη φλας 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flash)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,Οπτικός δίσκος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(CDROM, DVD)</a:t>
            </a: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Χαμηλή ταχύτητα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Μεγάλη χωρητικότητα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Picture 9" descr="hard-disk-drive"/>
          <p:cNvSpPr>
            <a:spLocks noChangeAspect="1" noChangeArrowheads="1"/>
          </p:cNvSpPr>
          <p:nvPr/>
        </p:nvSpPr>
        <p:spPr bwMode="auto">
          <a:xfrm>
            <a:off x="611188" y="3716338"/>
            <a:ext cx="45370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9463" name="Picture 10" descr="flash-memory-explod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141663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Picture 12" descr="dvd-drive"/>
          <p:cNvSpPr>
            <a:spLocks noChangeAspect="1" noChangeArrowheads="1"/>
          </p:cNvSpPr>
          <p:nvPr/>
        </p:nvSpPr>
        <p:spPr bwMode="auto">
          <a:xfrm>
            <a:off x="5508625" y="4797425"/>
            <a:ext cx="24542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FC9F3949-F81A-4DD7-89B9-6F6FFF656BA9}" type="slidenum">
              <a:rPr lang="en-AU" smtClean="0">
                <a:solidFill>
                  <a:schemeClr val="tx1"/>
                </a:solidFill>
              </a:rPr>
              <a:pPr/>
              <a:t>21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Δίκτυα</a:t>
            </a:r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879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tx2"/>
                </a:solidFill>
              </a:rPr>
              <a:t>Επικοινωνία και κοινή χρήση πόρων</a:t>
            </a:r>
            <a:endParaRPr lang="en-US" sz="28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tx2"/>
                </a:solidFill>
              </a:rPr>
              <a:t>Τοπικό δίκτυο </a:t>
            </a:r>
            <a:r>
              <a:rPr lang="el-GR" sz="2800" dirty="0"/>
              <a:t>(</a:t>
            </a:r>
            <a:r>
              <a:rPr lang="en-US" sz="2800" dirty="0">
                <a:solidFill>
                  <a:srgbClr val="C00000"/>
                </a:solidFill>
              </a:rPr>
              <a:t>local area network, LAN</a:t>
            </a:r>
            <a:r>
              <a:rPr lang="en-US" sz="2800" dirty="0">
                <a:solidFill>
                  <a:schemeClr val="tx2"/>
                </a:solidFill>
              </a:rPr>
              <a:t>): Ethernet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Μέσα σε ένα κτήριο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tx2"/>
                </a:solidFill>
              </a:rPr>
              <a:t>Δίκτυο ευρείας περιοχής (</a:t>
            </a:r>
            <a:r>
              <a:rPr lang="en-US" sz="2800" dirty="0">
                <a:solidFill>
                  <a:srgbClr val="C00000"/>
                </a:solidFill>
              </a:rPr>
              <a:t>Wide Area Network, WAN</a:t>
            </a:r>
            <a:r>
              <a:rPr lang="en-US" sz="2800" dirty="0">
                <a:solidFill>
                  <a:schemeClr val="tx2"/>
                </a:solidFill>
              </a:rPr>
              <a:t>): </a:t>
            </a:r>
            <a:r>
              <a:rPr lang="el-GR" sz="2800" dirty="0">
                <a:solidFill>
                  <a:schemeClr val="tx2"/>
                </a:solidFill>
              </a:rPr>
              <a:t>το</a:t>
            </a:r>
            <a:r>
              <a:rPr lang="en-US" sz="2800" dirty="0">
                <a:solidFill>
                  <a:schemeClr val="tx2"/>
                </a:solidFill>
              </a:rPr>
              <a:t> Internet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dirty="0">
                <a:solidFill>
                  <a:srgbClr val="C00000"/>
                </a:solidFill>
              </a:rPr>
              <a:t>Ασύρματο δίκτυο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chemeClr val="tx2"/>
                </a:solidFill>
              </a:rPr>
              <a:t>WiFi</a:t>
            </a:r>
            <a:r>
              <a:rPr lang="en-US" sz="2800" dirty="0">
                <a:solidFill>
                  <a:schemeClr val="tx2"/>
                </a:solidFill>
              </a:rPr>
              <a:t>, Bluetooth</a:t>
            </a:r>
          </a:p>
        </p:txBody>
      </p:sp>
      <p:pic>
        <p:nvPicPr>
          <p:cNvPr id="20485" name="Picture 6" descr="ethernet-cab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365625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wireless-ro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0538" y="3860800"/>
            <a:ext cx="25241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A2E663CD-1CCA-4879-827F-964E1225C459}" type="slidenum">
              <a:rPr lang="en-AU" smtClean="0">
                <a:solidFill>
                  <a:schemeClr val="tx1"/>
                </a:solidFill>
              </a:rPr>
              <a:pPr/>
              <a:t>22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Τάσεις της τεχνολογίας</a:t>
            </a:r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4032448" cy="20162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solidFill>
                  <a:schemeClr val="tx2"/>
                </a:solidFill>
              </a:rPr>
              <a:t>Η τεχνολογία ηλεκτρονικών συνεχίζει να εξελίσσεται</a:t>
            </a:r>
            <a:endParaRPr lang="en-AU" sz="2400" dirty="0">
              <a:solidFill>
                <a:schemeClr val="tx2"/>
              </a:solidFill>
            </a:endParaRPr>
          </a:p>
          <a:p>
            <a:pPr lvl="1" algn="l" eaLnBrk="1" hangingPunct="1">
              <a:lnSpc>
                <a:spcPct val="90000"/>
              </a:lnSpc>
            </a:pPr>
            <a:r>
              <a:rPr lang="el-GR" sz="2200" dirty="0"/>
              <a:t>Μεγαλύτερη χωρητικότητα και απόδοση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l-GR" sz="2200" dirty="0"/>
              <a:t>Μειωμένο κόστος</a:t>
            </a:r>
            <a:endParaRPr lang="en-AU" sz="2200" dirty="0"/>
          </a:p>
        </p:txBody>
      </p:sp>
      <p:sp>
        <p:nvSpPr>
          <p:cNvPr id="21544" name="Text Box 89"/>
          <p:cNvSpPr txBox="1">
            <a:spLocks noChangeArrowheads="1"/>
          </p:cNvSpPr>
          <p:nvPr/>
        </p:nvSpPr>
        <p:spPr bwMode="auto">
          <a:xfrm>
            <a:off x="6303963" y="3217863"/>
            <a:ext cx="1862137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400" dirty="0"/>
              <a:t>Χωρητικότητα </a:t>
            </a:r>
            <a:r>
              <a:rPr lang="en-AU" sz="1400" dirty="0"/>
              <a:t>DRAM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F7BB7E2-D7BD-24E2-A79F-9D32ABC89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9005" y="1299285"/>
            <a:ext cx="4738731" cy="176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8">
            <a:extLst>
              <a:ext uri="{FF2B5EF4-FFF2-40B4-BE49-F238E27FC236}">
                <a16:creationId xmlns:a16="http://schemas.microsoft.com/office/drawing/2014/main" id="{DD9D7852-3DEB-9FF5-E9F0-B36E4F53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732832"/>
              </p:ext>
            </p:extLst>
          </p:nvPr>
        </p:nvGraphicFramePr>
        <p:xfrm>
          <a:off x="612774" y="3645024"/>
          <a:ext cx="8207698" cy="2742588"/>
        </p:xfrm>
        <a:graphic>
          <a:graphicData uri="http://schemas.openxmlformats.org/drawingml/2006/table">
            <a:tbl>
              <a:tblPr/>
              <a:tblGrid>
                <a:gridCol w="89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1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Έτος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Τεχνολογία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Σχέση απόδοσης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κόστους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1951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Λυχνία κενού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1965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Τρανζίστορ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1975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Ολοκληρωμένο κύκλωμα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1995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Πολύ μεγάλης κλίμακας ολοκληρωμένο κύκλωμα (VLSI)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400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Υπερυψηλής κλίμακας ολοκληρωμένο κύκλωμα (ULSI)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250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000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000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uiExpand="1" build="p"/>
      <p:bldP spid="215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2021EFCC-1FBA-49A2-BA3B-CA5BFAF0C5C2}" type="slidenum">
              <a:rPr lang="en-AU" smtClean="0">
                <a:solidFill>
                  <a:schemeClr val="tx1"/>
                </a:solidFill>
              </a:rPr>
              <a:pPr/>
              <a:t>23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Οι τάσεις στην ηλεκτρική ισχύ</a:t>
            </a:r>
            <a:endParaRPr lang="en-US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149725"/>
            <a:ext cx="8270875" cy="647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solidFill>
                  <a:schemeClr val="tx2"/>
                </a:solidFill>
              </a:rPr>
              <a:t>Στη τεχνολογία ολοκληρωμένων κυκλωμάτων </a:t>
            </a:r>
            <a:r>
              <a:rPr lang="en-US" sz="2400" dirty="0">
                <a:solidFill>
                  <a:schemeClr val="tx2"/>
                </a:solidFill>
              </a:rPr>
              <a:t>CMOS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 rot="5400000">
            <a:off x="7585075" y="1192213"/>
            <a:ext cx="2751138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§1.5 </a:t>
            </a:r>
            <a:r>
              <a:rPr lang="el-GR">
                <a:solidFill>
                  <a:schemeClr val="folHlink"/>
                </a:solidFill>
              </a:rPr>
              <a:t>Το τείχος της ισχύος</a:t>
            </a:r>
            <a:endParaRPr lang="en-US">
              <a:solidFill>
                <a:schemeClr val="folHlink"/>
              </a:solidFill>
            </a:endParaRP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884238" y="4962525"/>
          <a:ext cx="66198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13000" imgH="241200" progId="Equation.3">
                  <p:embed/>
                </p:oleObj>
              </mc:Choice>
              <mc:Fallback>
                <p:oleObj name="Equation" r:id="rId3" imgW="3213000" imgH="241200" progId="Equation.3">
                  <p:embed/>
                  <p:pic>
                    <p:nvPicPr>
                      <p:cNvPr id="34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4962525"/>
                        <a:ext cx="6619875" cy="4968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AutoShape 7"/>
          <p:cNvSpPr>
            <a:spLocks/>
          </p:cNvSpPr>
          <p:nvPr/>
        </p:nvSpPr>
        <p:spPr bwMode="auto">
          <a:xfrm>
            <a:off x="77406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3463"/>
              <a:gd name="adj4" fmla="val -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/>
              <a:t>×</a:t>
            </a:r>
            <a:r>
              <a:rPr lang="en-AU"/>
              <a:t>1000</a:t>
            </a:r>
          </a:p>
        </p:txBody>
      </p:sp>
      <p:sp>
        <p:nvSpPr>
          <p:cNvPr id="34824" name="AutoShape 8"/>
          <p:cNvSpPr>
            <a:spLocks/>
          </p:cNvSpPr>
          <p:nvPr/>
        </p:nvSpPr>
        <p:spPr bwMode="auto">
          <a:xfrm>
            <a:off x="20510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2104"/>
              <a:gd name="adj4" fmla="val -37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/>
              <a:t>×</a:t>
            </a:r>
            <a:r>
              <a:rPr lang="en-AU"/>
              <a:t>30</a:t>
            </a:r>
          </a:p>
        </p:txBody>
      </p:sp>
      <p:sp>
        <p:nvSpPr>
          <p:cNvPr id="34825" name="AutoShape 9"/>
          <p:cNvSpPr>
            <a:spLocks/>
          </p:cNvSpPr>
          <p:nvPr/>
        </p:nvSpPr>
        <p:spPr bwMode="auto">
          <a:xfrm>
            <a:off x="5867400" y="5805488"/>
            <a:ext cx="1223963" cy="403225"/>
          </a:xfrm>
          <a:prstGeom prst="borderCallout1">
            <a:avLst>
              <a:gd name="adj1" fmla="val 28347"/>
              <a:gd name="adj2" fmla="val -6227"/>
              <a:gd name="adj3" fmla="val -81495"/>
              <a:gd name="adj4" fmla="val -27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/>
              <a:t>5V → 1V</a:t>
            </a:r>
            <a:endParaRPr lang="en-AU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2CE149E-A3E9-CAD1-2C95-D4243D6DE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0113" y="1242599"/>
            <a:ext cx="6886575" cy="293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396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D2E6147D-F344-45C7-B504-668B059F35E1}" type="slidenum">
              <a:rPr lang="en-AU" smtClean="0">
                <a:solidFill>
                  <a:schemeClr val="tx1"/>
                </a:solidFill>
              </a:rPr>
              <a:pPr/>
              <a:t>24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Μείωση της ισχύος</a:t>
            </a:r>
            <a:endParaRPr lang="en-AU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2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tx2"/>
                </a:solidFill>
              </a:rPr>
              <a:t>Υποθέστε ότι μια νέα </a:t>
            </a:r>
            <a:r>
              <a:rPr lang="en-AU" sz="2800" dirty="0">
                <a:solidFill>
                  <a:schemeClr val="tx2"/>
                </a:solidFill>
              </a:rPr>
              <a:t>CPU </a:t>
            </a:r>
            <a:r>
              <a:rPr lang="el-GR" sz="2800" dirty="0">
                <a:solidFill>
                  <a:schemeClr val="tx2"/>
                </a:solidFill>
              </a:rPr>
              <a:t>έχει</a:t>
            </a:r>
            <a:endParaRPr lang="en-AU" sz="28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85% </a:t>
            </a:r>
            <a:r>
              <a:rPr lang="el-GR" sz="2400" dirty="0"/>
              <a:t>του φορτίου χωρητικότητας (</a:t>
            </a:r>
            <a:r>
              <a:rPr lang="en-AU" sz="2400" dirty="0"/>
              <a:t>capacitive load</a:t>
            </a:r>
            <a:r>
              <a:rPr lang="el-GR" sz="2400" dirty="0"/>
              <a:t>) της παλιάς</a:t>
            </a:r>
            <a:r>
              <a:rPr lang="en-AU" sz="2400" dirty="0"/>
              <a:t> CPU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/>
              <a:t>μειωμένη τάση κατά </a:t>
            </a:r>
            <a:r>
              <a:rPr lang="en-AU" sz="2400" dirty="0"/>
              <a:t>15% </a:t>
            </a:r>
            <a:r>
              <a:rPr lang="el-GR" sz="2400" dirty="0"/>
              <a:t>και συχνότητα κατά</a:t>
            </a:r>
            <a:r>
              <a:rPr lang="en-AU" sz="2400" dirty="0"/>
              <a:t> 15% </a:t>
            </a:r>
          </a:p>
        </p:txBody>
      </p:sp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1187450" y="2924175"/>
          <a:ext cx="75612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84600" imgH="469900" progId="Equation.3">
                  <p:embed/>
                </p:oleObj>
              </mc:Choice>
              <mc:Fallback>
                <p:oleObj name="Equation" r:id="rId3" imgW="3784600" imgH="469900" progId="Equation.3">
                  <p:embed/>
                  <p:pic>
                    <p:nvPicPr>
                      <p:cNvPr id="358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24175"/>
                        <a:ext cx="7561263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683568" y="4221088"/>
            <a:ext cx="82708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Το τείχος της ισχύος (</a:t>
            </a:r>
            <a:r>
              <a:rPr lang="en-A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power wall)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Δεν μπορούμε να μειώσουμε άλλο την τάση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Δεν μπορούμε να απαγάγουμε τη θερμότητα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dark silicon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l-GR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Πώς αλλιώς μπορούμε να βελτιώσουμε την απόδοση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A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5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0A95E0D6-2258-42EF-B8C3-F95B190D9F9D}" type="slidenum">
              <a:rPr lang="en-AU" smtClean="0">
                <a:solidFill>
                  <a:schemeClr val="tx1"/>
                </a:solidFill>
              </a:rPr>
              <a:pPr/>
              <a:t>25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>
                <a:solidFill>
                  <a:srgbClr val="C00000"/>
                </a:solidFill>
              </a:rPr>
              <a:t>Απόδοση </a:t>
            </a:r>
            <a:r>
              <a:rPr lang="el-GR" sz="3600" dirty="0" err="1">
                <a:solidFill>
                  <a:srgbClr val="C00000"/>
                </a:solidFill>
              </a:rPr>
              <a:t>μονοεπεξεργαστών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 rot="5400000">
            <a:off x="5651500" y="3125788"/>
            <a:ext cx="6618288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§1.6 </a:t>
            </a:r>
            <a:r>
              <a:rPr lang="el-GR">
                <a:solidFill>
                  <a:schemeClr val="folHlink"/>
                </a:solidFill>
              </a:rPr>
              <a:t>Μεγάλη αλλαγή</a:t>
            </a:r>
            <a:r>
              <a:rPr lang="en-US">
                <a:solidFill>
                  <a:schemeClr val="folHlink"/>
                </a:solidFill>
              </a:rPr>
              <a:t>:</a:t>
            </a:r>
            <a:r>
              <a:rPr lang="el-GR">
                <a:solidFill>
                  <a:schemeClr val="folHlink"/>
                </a:solidFill>
              </a:rPr>
              <a:t> μονοεπεξεργαστές σε πολυεπεξεργαστές </a:t>
            </a:r>
            <a:endParaRPr lang="en-US">
              <a:solidFill>
                <a:schemeClr val="folHlink"/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1B6E9D5-6057-DE89-36B1-6B31D2B4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154693"/>
            <a:ext cx="7689914" cy="41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>
            <a:extLst>
              <a:ext uri="{FF2B5EF4-FFF2-40B4-BE49-F238E27FC236}">
                <a16:creationId xmlns:a16="http://schemas.microsoft.com/office/drawing/2014/main" id="{A368C093-4D90-71F5-A85E-64655B3B30F6}"/>
              </a:ext>
            </a:extLst>
          </p:cNvPr>
          <p:cNvSpPr>
            <a:spLocks/>
          </p:cNvSpPr>
          <p:nvPr/>
        </p:nvSpPr>
        <p:spPr bwMode="auto">
          <a:xfrm>
            <a:off x="1116013" y="5516563"/>
            <a:ext cx="5400675" cy="649287"/>
          </a:xfrm>
          <a:prstGeom prst="borderCallout1">
            <a:avLst>
              <a:gd name="adj1" fmla="val 17602"/>
              <a:gd name="adj2" fmla="val 101412"/>
              <a:gd name="adj3" fmla="val -82884"/>
              <a:gd name="adj4" fmla="val 1271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sz="1600"/>
              <a:t>Περιορισμός από την ισχύ, την παραλληλία επιπέδου εντολών, και τον λανθάνοντα χρόνο της μνήμης</a:t>
            </a:r>
          </a:p>
        </p:txBody>
      </p:sp>
    </p:spTree>
    <p:extLst>
      <p:ext uri="{BB962C8B-B14F-4D97-AF65-F5344CB8AC3E}">
        <p14:creationId xmlns:p14="http://schemas.microsoft.com/office/powerpoint/2010/main" val="2678581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3384C82C-D3D1-41F7-8BE1-DFC70EE99215}" type="slidenum">
              <a:rPr lang="en-AU" smtClean="0">
                <a:solidFill>
                  <a:schemeClr val="tx1"/>
                </a:solidFill>
              </a:rPr>
              <a:pPr/>
              <a:t>26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Πολυεπεξεργαστές</a:t>
            </a:r>
            <a:endParaRPr lang="en-AU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tx2"/>
                </a:solidFill>
              </a:rPr>
              <a:t>Πολυπύρηνοι μικροεπεξεργαστές (</a:t>
            </a:r>
            <a:r>
              <a:rPr lang="en-US" sz="2800" dirty="0">
                <a:solidFill>
                  <a:schemeClr val="tx2"/>
                </a:solidFill>
              </a:rPr>
              <a:t>m</a:t>
            </a:r>
            <a:r>
              <a:rPr lang="en-AU" sz="2800" dirty="0" err="1">
                <a:solidFill>
                  <a:schemeClr val="tx2"/>
                </a:solidFill>
              </a:rPr>
              <a:t>ulti</a:t>
            </a:r>
            <a:r>
              <a:rPr lang="el-GR" sz="2800" dirty="0">
                <a:solidFill>
                  <a:schemeClr val="tx2"/>
                </a:solidFill>
              </a:rPr>
              <a:t>-</a:t>
            </a:r>
            <a:r>
              <a:rPr lang="en-AU" sz="2800" dirty="0">
                <a:solidFill>
                  <a:schemeClr val="tx2"/>
                </a:solidFill>
              </a:rPr>
              <a:t>core microprocessors)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/>
              <a:t>Περισσότεροι του ενός επεξεργαστές ανά τσιπ</a:t>
            </a:r>
            <a:endParaRPr lang="en-AU" sz="2400" dirty="0"/>
          </a:p>
          <a:p>
            <a:pPr eaLnBrk="1" hangingPunct="1">
              <a:lnSpc>
                <a:spcPct val="90000"/>
              </a:lnSpc>
            </a:pPr>
            <a:endParaRPr lang="el-GR" sz="2800" dirty="0"/>
          </a:p>
          <a:p>
            <a:pPr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tx2"/>
                </a:solidFill>
              </a:rPr>
              <a:t>Απαιτεί ρητό παράλληλο προγραμματισμό</a:t>
            </a:r>
            <a:endParaRPr lang="en-AU" sz="28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400" dirty="0"/>
              <a:t>Σύγκριση με παραλληλία επιπέδου εντολής (</a:t>
            </a:r>
            <a:r>
              <a:rPr lang="en-AU" sz="2400" dirty="0"/>
              <a:t>instruction level parallelism</a:t>
            </a:r>
            <a:r>
              <a:rPr lang="el-GR" sz="2400" dirty="0"/>
              <a:t> – </a:t>
            </a:r>
            <a:r>
              <a:rPr lang="en-US" sz="2400" dirty="0"/>
              <a:t>ILP)</a:t>
            </a:r>
            <a:endParaRPr lang="en-AU" sz="2400" dirty="0"/>
          </a:p>
          <a:p>
            <a:pPr lvl="2" eaLnBrk="1" hangingPunct="1">
              <a:lnSpc>
                <a:spcPct val="90000"/>
              </a:lnSpc>
            </a:pPr>
            <a:r>
              <a:rPr lang="el-GR" sz="2000" dirty="0"/>
              <a:t>Το υλικό εκτελεί πολλές εντολές ταυτόχρονα</a:t>
            </a:r>
            <a:endParaRPr lang="en-AU" sz="2000" dirty="0"/>
          </a:p>
          <a:p>
            <a:pPr lvl="2" eaLnBrk="1" hangingPunct="1">
              <a:lnSpc>
                <a:spcPct val="90000"/>
              </a:lnSpc>
            </a:pPr>
            <a:r>
              <a:rPr lang="el-GR" sz="2000" dirty="0"/>
              <a:t>Ο προγραμματιστής δεν το γνωρίζει</a:t>
            </a:r>
            <a:endParaRPr lang="en-AU" sz="2000" dirty="0"/>
          </a:p>
          <a:p>
            <a:pPr lvl="1" eaLnBrk="1" hangingPunct="1">
              <a:lnSpc>
                <a:spcPct val="90000"/>
              </a:lnSpc>
            </a:pPr>
            <a:r>
              <a:rPr lang="el-GR" sz="2400" b="1" dirty="0"/>
              <a:t>Σημαντικές δυσκολίες</a:t>
            </a:r>
            <a:endParaRPr lang="en-AU" sz="2400" b="1" dirty="0"/>
          </a:p>
          <a:p>
            <a:pPr lvl="2" eaLnBrk="1" hangingPunct="1">
              <a:lnSpc>
                <a:spcPct val="90000"/>
              </a:lnSpc>
            </a:pPr>
            <a:r>
              <a:rPr lang="el-GR" sz="2000" dirty="0">
                <a:solidFill>
                  <a:srgbClr val="990000"/>
                </a:solidFill>
              </a:rPr>
              <a:t>Προγραμματισμός για μέγιστη απόδοση </a:t>
            </a:r>
            <a:endParaRPr lang="en-AU" sz="2000" dirty="0">
              <a:solidFill>
                <a:srgbClr val="99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l-GR" sz="2000" dirty="0">
                <a:solidFill>
                  <a:srgbClr val="990000"/>
                </a:solidFill>
              </a:rPr>
              <a:t>Εξισορρόπηση φορτίου (</a:t>
            </a:r>
            <a:r>
              <a:rPr lang="en-US" sz="2000" dirty="0">
                <a:solidFill>
                  <a:srgbClr val="990000"/>
                </a:solidFill>
              </a:rPr>
              <a:t>l</a:t>
            </a:r>
            <a:r>
              <a:rPr lang="en-AU" sz="2000" dirty="0" err="1">
                <a:solidFill>
                  <a:srgbClr val="990000"/>
                </a:solidFill>
              </a:rPr>
              <a:t>oad</a:t>
            </a:r>
            <a:r>
              <a:rPr lang="en-AU" sz="2000" dirty="0">
                <a:solidFill>
                  <a:srgbClr val="990000"/>
                </a:solidFill>
              </a:rPr>
              <a:t> balancing</a:t>
            </a:r>
            <a:r>
              <a:rPr lang="el-GR" sz="2000" dirty="0">
                <a:solidFill>
                  <a:srgbClr val="990000"/>
                </a:solidFill>
              </a:rPr>
              <a:t>)</a:t>
            </a:r>
            <a:endParaRPr lang="en-AU" sz="2000" dirty="0">
              <a:solidFill>
                <a:srgbClr val="99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l-GR" sz="2000" dirty="0">
                <a:solidFill>
                  <a:srgbClr val="990000"/>
                </a:solidFill>
              </a:rPr>
              <a:t>Βελτιστοποίηση επικοινωνίας </a:t>
            </a:r>
            <a:r>
              <a:rPr lang="en-US" sz="2000" dirty="0">
                <a:solidFill>
                  <a:srgbClr val="990000"/>
                </a:solidFill>
              </a:rPr>
              <a:t>(communication) </a:t>
            </a:r>
            <a:r>
              <a:rPr lang="el-GR" sz="2000" dirty="0">
                <a:solidFill>
                  <a:srgbClr val="990000"/>
                </a:solidFill>
              </a:rPr>
              <a:t>και συγχρονισμού (</a:t>
            </a:r>
            <a:r>
              <a:rPr lang="en-US" sz="2000" dirty="0">
                <a:solidFill>
                  <a:srgbClr val="990000"/>
                </a:solidFill>
              </a:rPr>
              <a:t>synchronization)</a:t>
            </a:r>
            <a:endParaRPr lang="en-AU" sz="20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511A4F79-03B4-4B45-9BA1-B10471C44E8F}" type="slidenum">
              <a:rPr lang="en-AU" smtClean="0">
                <a:solidFill>
                  <a:schemeClr val="tx1"/>
                </a:solidFill>
              </a:rPr>
              <a:pPr/>
              <a:t>27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253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Ορισμός της απόδοσης</a:t>
            </a:r>
            <a:endParaRPr lang="en-AU"/>
          </a:p>
        </p:txBody>
      </p:sp>
      <p:sp>
        <p:nvSpPr>
          <p:cNvPr id="2253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503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tx2"/>
                </a:solidFill>
              </a:rPr>
              <a:t>Ποιο αεροπλάνο έχει την καλύτερη απόδοση</a:t>
            </a:r>
            <a:r>
              <a:rPr lang="en-US" sz="2800" dirty="0">
                <a:solidFill>
                  <a:schemeClr val="tx2"/>
                </a:solidFill>
              </a:rPr>
              <a:t>;</a:t>
            </a:r>
            <a:endParaRPr lang="en-AU" sz="2800" dirty="0">
              <a:solidFill>
                <a:schemeClr val="tx2"/>
              </a:solidFill>
            </a:endParaRPr>
          </a:p>
        </p:txBody>
      </p:sp>
      <p:graphicFrame>
        <p:nvGraphicFramePr>
          <p:cNvPr id="22533" name="Object 3"/>
          <p:cNvGraphicFramePr>
            <a:graphicFrameLocks noChangeAspect="1"/>
          </p:cNvGraphicFramePr>
          <p:nvPr/>
        </p:nvGraphicFramePr>
        <p:xfrm>
          <a:off x="904875" y="1703388"/>
          <a:ext cx="3167063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3248078" imgH="2152785" progId="MSGraph.Chart.8">
                  <p:embed followColorScheme="full"/>
                </p:oleObj>
              </mc:Choice>
              <mc:Fallback>
                <p:oleObj name="Chart" r:id="rId3" imgW="3248078" imgH="215278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703388"/>
                        <a:ext cx="3167063" cy="209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4"/>
          <p:cNvGraphicFramePr>
            <a:graphicFrameLocks noChangeAspect="1"/>
          </p:cNvGraphicFramePr>
          <p:nvPr/>
        </p:nvGraphicFramePr>
        <p:xfrm>
          <a:off x="4360863" y="1700213"/>
          <a:ext cx="33528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3438522" imgH="2152785" progId="MSGraph.Chart.8">
                  <p:embed followColorScheme="full"/>
                </p:oleObj>
              </mc:Choice>
              <mc:Fallback>
                <p:oleObj name="Chart" r:id="rId5" imgW="3438522" imgH="215278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1700213"/>
                        <a:ext cx="3352800" cy="209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5"/>
          <p:cNvGraphicFramePr>
            <a:graphicFrameLocks noChangeAspect="1"/>
          </p:cNvGraphicFramePr>
          <p:nvPr/>
        </p:nvGraphicFramePr>
        <p:xfrm>
          <a:off x="904875" y="3929063"/>
          <a:ext cx="3167063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3248078" imgH="2152785" progId="MSGraph.Chart.8">
                  <p:embed followColorScheme="full"/>
                </p:oleObj>
              </mc:Choice>
              <mc:Fallback>
                <p:oleObj name="Chart" r:id="rId7" imgW="3248078" imgH="215278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3929063"/>
                        <a:ext cx="3167063" cy="209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6"/>
          <p:cNvGraphicFramePr>
            <a:graphicFrameLocks noChangeAspect="1"/>
          </p:cNvGraphicFramePr>
          <p:nvPr/>
        </p:nvGraphicFramePr>
        <p:xfrm>
          <a:off x="4360863" y="3919538"/>
          <a:ext cx="3379787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9" imgW="3447977" imgH="2152785" progId="MSGraph.Chart.8">
                  <p:embed followColorScheme="full"/>
                </p:oleObj>
              </mc:Choice>
              <mc:Fallback>
                <p:oleObj name="Chart" r:id="rId9" imgW="3447977" imgH="2152785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3919538"/>
                        <a:ext cx="3379787" cy="21097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7"/>
          <p:cNvSpPr txBox="1">
            <a:spLocks noChangeArrowheads="1"/>
          </p:cNvSpPr>
          <p:nvPr/>
        </p:nvSpPr>
        <p:spPr bwMode="auto">
          <a:xfrm rot="5400000">
            <a:off x="8135144" y="642144"/>
            <a:ext cx="16510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§1.4 </a:t>
            </a:r>
            <a:r>
              <a:rPr lang="el-GR">
                <a:solidFill>
                  <a:schemeClr val="folHlink"/>
                </a:solidFill>
              </a:rPr>
              <a:t>Απόδοση</a:t>
            </a:r>
            <a:endParaRPr 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  <p:bldOleChart spid="22533" grpId="0"/>
      <p:bldOleChart spid="22534" grpId="0"/>
      <p:bldOleChart spid="22535" grpId="0"/>
      <p:bldOleChart spid="225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F3E725CF-65B1-4748-B470-23F9EF3DEF89}" type="slidenum">
              <a:rPr lang="en-AU" smtClean="0">
                <a:solidFill>
                  <a:schemeClr val="tx1"/>
                </a:solidFill>
              </a:rPr>
              <a:pPr/>
              <a:t>28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sz="4000"/>
              <a:t>Response time – Throughput</a:t>
            </a:r>
            <a:endParaRPr lang="en-AU" sz="400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80728"/>
            <a:ext cx="8270875" cy="5544616"/>
          </a:xfrm>
        </p:spPr>
        <p:txBody>
          <a:bodyPr/>
          <a:lstStyle/>
          <a:p>
            <a:pPr eaLnBrk="1" hangingPunct="1"/>
            <a:r>
              <a:rPr lang="el-GR" sz="2800" dirty="0">
                <a:solidFill>
                  <a:schemeClr val="tx2"/>
                </a:solidFill>
              </a:rPr>
              <a:t>Χρόνος απόκρισης </a:t>
            </a:r>
            <a:r>
              <a:rPr lang="el-GR" sz="2800" dirty="0">
                <a:solidFill>
                  <a:srgbClr val="C00000"/>
                </a:solidFill>
              </a:rPr>
              <a:t>(</a:t>
            </a:r>
            <a:r>
              <a:rPr lang="en-US" sz="2800" dirty="0">
                <a:solidFill>
                  <a:srgbClr val="C00000"/>
                </a:solidFill>
              </a:rPr>
              <a:t>response time</a:t>
            </a:r>
            <a:r>
              <a:rPr lang="en-US" sz="2800" dirty="0"/>
              <a:t>)</a:t>
            </a:r>
          </a:p>
          <a:p>
            <a:pPr lvl="1" eaLnBrk="1" hangingPunct="1"/>
            <a:r>
              <a:rPr lang="el-GR" sz="2400" dirty="0"/>
              <a:t>Πόσο διαρκεί η εκτέλεση μιας εργασίας, προγρ</a:t>
            </a:r>
            <a:r>
              <a:rPr lang="el-GR" dirty="0"/>
              <a:t>άμματος …</a:t>
            </a:r>
            <a:endParaRPr lang="en-US" sz="2400" dirty="0"/>
          </a:p>
          <a:p>
            <a:pPr eaLnBrk="1" hangingPunct="1"/>
            <a:endParaRPr lang="el-GR" sz="800" dirty="0"/>
          </a:p>
          <a:p>
            <a:pPr eaLnBrk="1" hangingPunct="1"/>
            <a:r>
              <a:rPr lang="el-GR" sz="2800" dirty="0">
                <a:solidFill>
                  <a:schemeClr val="tx2"/>
                </a:solidFill>
              </a:rPr>
              <a:t>Ρυθμός επεξεργασίας </a:t>
            </a:r>
            <a:r>
              <a:rPr lang="el-GR" sz="2800" dirty="0"/>
              <a:t>(</a:t>
            </a:r>
            <a:r>
              <a:rPr lang="en-US" sz="2800" dirty="0">
                <a:solidFill>
                  <a:srgbClr val="C00000"/>
                </a:solidFill>
              </a:rPr>
              <a:t>throughput</a:t>
            </a:r>
            <a:r>
              <a:rPr lang="en-US" sz="2800" dirty="0"/>
              <a:t>)</a:t>
            </a:r>
          </a:p>
          <a:p>
            <a:pPr lvl="1" eaLnBrk="1" hangingPunct="1"/>
            <a:r>
              <a:rPr lang="el-GR" sz="2400" dirty="0"/>
              <a:t>Συνολική δουλειά που γίνεται ανά μονάδα χρόνου</a:t>
            </a:r>
            <a:endParaRPr lang="en-US" sz="2400" dirty="0"/>
          </a:p>
          <a:p>
            <a:pPr lvl="2" eaLnBrk="1" hangingPunct="1"/>
            <a:r>
              <a:rPr lang="el-GR" sz="2000" dirty="0"/>
              <a:t>π.χ. εργασίες/συναλλαγές</a:t>
            </a:r>
            <a:r>
              <a:rPr lang="en-US" sz="2000" dirty="0"/>
              <a:t>/… </a:t>
            </a:r>
            <a:r>
              <a:rPr lang="el-GR" sz="2000" dirty="0"/>
              <a:t>ανά δευτερόλεπτο</a:t>
            </a:r>
            <a:endParaRPr lang="en-US" sz="2000" dirty="0"/>
          </a:p>
          <a:p>
            <a:pPr eaLnBrk="1" hangingPunct="1"/>
            <a:endParaRPr lang="el-GR" sz="800" dirty="0"/>
          </a:p>
          <a:p>
            <a:pPr eaLnBrk="1" hangingPunct="1"/>
            <a:r>
              <a:rPr lang="el-GR" sz="2800" dirty="0">
                <a:solidFill>
                  <a:schemeClr val="tx2"/>
                </a:solidFill>
              </a:rPr>
              <a:t>Πώς επηρεάζονται ο χρόνος απόκρισης και ο ρυθμός επεξεργασίας από </a:t>
            </a:r>
            <a:endParaRPr lang="en-US" sz="2800" dirty="0">
              <a:solidFill>
                <a:schemeClr val="tx2"/>
              </a:solidFill>
            </a:endParaRPr>
          </a:p>
          <a:p>
            <a:pPr lvl="1" eaLnBrk="1" hangingPunct="1"/>
            <a:r>
              <a:rPr lang="el-GR" sz="2400" dirty="0"/>
              <a:t>Αντικατάσταση του επεξεργαστή με ταχύτερη έκδοση</a:t>
            </a:r>
            <a:r>
              <a:rPr lang="en-US" sz="2400" dirty="0"/>
              <a:t>;</a:t>
            </a:r>
          </a:p>
          <a:p>
            <a:pPr lvl="1" eaLnBrk="1" hangingPunct="1"/>
            <a:r>
              <a:rPr lang="el-GR" sz="2400" dirty="0"/>
              <a:t>Προσθήκη νέων επεξεργαστών</a:t>
            </a:r>
            <a:r>
              <a:rPr lang="en-US" sz="2400" dirty="0"/>
              <a:t>;</a:t>
            </a:r>
          </a:p>
          <a:p>
            <a:pPr eaLnBrk="1" hangingPunct="1"/>
            <a:endParaRPr lang="el-GR" sz="800" dirty="0"/>
          </a:p>
          <a:p>
            <a:pPr eaLnBrk="1" hangingPunct="1"/>
            <a:r>
              <a:rPr lang="el-GR" sz="2800" b="1" dirty="0">
                <a:solidFill>
                  <a:srgbClr val="C00000"/>
                </a:solidFill>
              </a:rPr>
              <a:t>Εστιάζουμε στο χρόνο απόκρισης προς το παρόν</a:t>
            </a:r>
            <a:r>
              <a:rPr lang="en-US" sz="2800" b="1" dirty="0">
                <a:solidFill>
                  <a:srgbClr val="C00000"/>
                </a:solidFill>
              </a:rPr>
              <a:t>…</a:t>
            </a:r>
            <a:endParaRPr lang="en-A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B8F76A1C-E046-441C-B122-28E7DD109209}" type="slidenum">
              <a:rPr lang="en-AU" smtClean="0">
                <a:solidFill>
                  <a:schemeClr val="tx1"/>
                </a:solidFill>
              </a:rPr>
              <a:pPr/>
              <a:t>29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Σχετική απόδοση</a:t>
            </a:r>
            <a:endParaRPr lang="en-AU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3962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2"/>
                </a:solidFill>
              </a:rPr>
              <a:t>Ορισμός</a:t>
            </a:r>
            <a:r>
              <a:rPr lang="el-GR" dirty="0"/>
              <a:t>: </a:t>
            </a:r>
            <a:r>
              <a:rPr lang="el-GR" dirty="0">
                <a:solidFill>
                  <a:srgbClr val="C00000"/>
                </a:solidFill>
              </a:rPr>
              <a:t>Απόδοση</a:t>
            </a:r>
            <a:r>
              <a:rPr lang="en-US" dirty="0">
                <a:solidFill>
                  <a:srgbClr val="C00000"/>
                </a:solidFill>
              </a:rPr>
              <a:t> = 1/</a:t>
            </a:r>
            <a:r>
              <a:rPr lang="el-GR" dirty="0">
                <a:solidFill>
                  <a:srgbClr val="C00000"/>
                </a:solidFill>
              </a:rPr>
              <a:t>Χρόνος εκτέλεσης</a:t>
            </a:r>
            <a:endParaRPr lang="en-US" dirty="0">
              <a:solidFill>
                <a:srgbClr val="C00000"/>
              </a:solidFill>
            </a:endParaRPr>
          </a:p>
          <a:p>
            <a:pPr eaLnBrk="1" hangingPunct="1"/>
            <a:r>
              <a:rPr lang="en-US" dirty="0">
                <a:solidFill>
                  <a:schemeClr val="tx2"/>
                </a:solidFill>
              </a:rPr>
              <a:t>“</a:t>
            </a:r>
            <a:r>
              <a:rPr lang="el-GR" dirty="0">
                <a:solidFill>
                  <a:schemeClr val="tx2"/>
                </a:solidFill>
              </a:rPr>
              <a:t>ο </a:t>
            </a:r>
            <a:r>
              <a:rPr lang="en-US" dirty="0">
                <a:solidFill>
                  <a:schemeClr val="tx2"/>
                </a:solidFill>
              </a:rPr>
              <a:t>X </a:t>
            </a:r>
            <a:r>
              <a:rPr lang="el-GR" dirty="0">
                <a:solidFill>
                  <a:schemeClr val="tx2"/>
                </a:solidFill>
              </a:rPr>
              <a:t>είναι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l-GR" dirty="0">
                <a:solidFill>
                  <a:schemeClr val="tx2"/>
                </a:solidFill>
              </a:rPr>
              <a:t>φορές ταχύτερος από τον </a:t>
            </a:r>
            <a:r>
              <a:rPr lang="en-US" dirty="0">
                <a:solidFill>
                  <a:schemeClr val="tx2"/>
                </a:solidFill>
              </a:rPr>
              <a:t>Y”</a:t>
            </a:r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1030288" y="2420938"/>
          <a:ext cx="68008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86100" imgH="457200" progId="Equation.3">
                  <p:embed/>
                </p:oleObj>
              </mc:Choice>
              <mc:Fallback>
                <p:oleObj name="Equation" r:id="rId3" imgW="30861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2420938"/>
                        <a:ext cx="680085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684213" y="3573463"/>
            <a:ext cx="8270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600" dirty="0">
                <a:solidFill>
                  <a:srgbClr val="C00000"/>
                </a:solidFill>
              </a:rPr>
              <a:t>Παράδειγμα</a:t>
            </a:r>
            <a:r>
              <a:rPr lang="en-US" sz="2600" dirty="0"/>
              <a:t>: </a:t>
            </a:r>
            <a:r>
              <a:rPr lang="el-GR" sz="2600" dirty="0"/>
              <a:t>χρόνος εκτέλεσης προγράμματος</a:t>
            </a:r>
            <a:endParaRPr lang="en-US" sz="260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600" dirty="0"/>
              <a:t>10s </a:t>
            </a:r>
            <a:r>
              <a:rPr lang="el-GR" sz="2600" dirty="0"/>
              <a:t>στον</a:t>
            </a:r>
            <a:r>
              <a:rPr lang="en-US" sz="2600" dirty="0"/>
              <a:t> </a:t>
            </a:r>
            <a:r>
              <a:rPr lang="el-GR" sz="2600" dirty="0"/>
              <a:t>επεξεργαστή </a:t>
            </a:r>
            <a:r>
              <a:rPr lang="en-US" sz="2600" dirty="0"/>
              <a:t>A, 15s </a:t>
            </a:r>
            <a:r>
              <a:rPr lang="el-GR" sz="2600" dirty="0"/>
              <a:t>στον</a:t>
            </a:r>
            <a:r>
              <a:rPr lang="en-US" sz="2600" dirty="0"/>
              <a:t> </a:t>
            </a:r>
            <a:r>
              <a:rPr lang="el-GR" sz="2600" dirty="0"/>
              <a:t>επεξεργαστή </a:t>
            </a:r>
            <a:r>
              <a:rPr lang="en-US" sz="2600" dirty="0"/>
              <a:t>B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600" dirty="0"/>
              <a:t>Χρόνος εκτέλεσης</a:t>
            </a:r>
            <a:r>
              <a:rPr lang="en-US" sz="2600" baseline="-25000" dirty="0"/>
              <a:t>B</a:t>
            </a:r>
            <a:r>
              <a:rPr lang="en-US" sz="2600" dirty="0"/>
              <a:t> / </a:t>
            </a:r>
            <a:r>
              <a:rPr lang="el-GR" sz="2600" dirty="0"/>
              <a:t>Χρόνος εκτέλεσης</a:t>
            </a:r>
            <a:r>
              <a:rPr lang="en-US" sz="2600" baseline="-25000" dirty="0"/>
              <a:t>A</a:t>
            </a:r>
            <a:br>
              <a:rPr lang="en-US" sz="2600" dirty="0"/>
            </a:br>
            <a:r>
              <a:rPr lang="en-US" sz="2600" dirty="0"/>
              <a:t>= 15s / 10s = </a:t>
            </a:r>
            <a:r>
              <a:rPr lang="en-US" sz="2600" b="1" dirty="0"/>
              <a:t>1.5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600" dirty="0">
                <a:solidFill>
                  <a:srgbClr val="C00000"/>
                </a:solidFill>
              </a:rPr>
              <a:t>Άρα ο </a:t>
            </a:r>
            <a:r>
              <a:rPr lang="en-US" sz="2600" dirty="0">
                <a:solidFill>
                  <a:srgbClr val="C00000"/>
                </a:solidFill>
              </a:rPr>
              <a:t>A </a:t>
            </a:r>
            <a:r>
              <a:rPr lang="el-GR" sz="2600" dirty="0">
                <a:solidFill>
                  <a:srgbClr val="C00000"/>
                </a:solidFill>
              </a:rPr>
              <a:t>είναι </a:t>
            </a:r>
            <a:r>
              <a:rPr lang="en-US" sz="2600" dirty="0">
                <a:solidFill>
                  <a:srgbClr val="C00000"/>
                </a:solidFill>
              </a:rPr>
              <a:t>1.5 </a:t>
            </a:r>
            <a:r>
              <a:rPr lang="el-GR" sz="2600" dirty="0">
                <a:solidFill>
                  <a:srgbClr val="C00000"/>
                </a:solidFill>
              </a:rPr>
              <a:t>φορές ταχύτερος του </a:t>
            </a:r>
            <a:r>
              <a:rPr lang="en-US" sz="2600" dirty="0">
                <a:solidFill>
                  <a:srgbClr val="C00000"/>
                </a:solidFill>
              </a:rPr>
              <a:t>B</a:t>
            </a:r>
            <a:endParaRPr lang="el-GR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7A0FBE84-6768-4124-8C85-D8EDC68E2E71}" type="slidenum">
              <a:rPr lang="en-AU" smtClean="0">
                <a:solidFill>
                  <a:schemeClr val="tx1"/>
                </a:solidFill>
              </a:rPr>
              <a:pPr/>
              <a:t>3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Κατηγορίες υπολογιστών</a:t>
            </a:r>
            <a:r>
              <a:rPr lang="en-US" dirty="0"/>
              <a:t> (1/2)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050"/>
            <a:ext cx="8640960" cy="5545286"/>
          </a:xfrm>
        </p:spPr>
        <p:txBody>
          <a:bodyPr/>
          <a:lstStyle/>
          <a:p>
            <a:pPr eaLnBrk="1" hangingPunct="1"/>
            <a:endParaRPr lang="en-US" b="1" dirty="0">
              <a:solidFill>
                <a:schemeClr val="tx2"/>
              </a:solidFill>
            </a:endParaRPr>
          </a:p>
          <a:p>
            <a:pPr eaLnBrk="1" hangingPunct="1"/>
            <a:r>
              <a:rPr lang="el-GR" b="1" dirty="0">
                <a:solidFill>
                  <a:schemeClr val="tx2"/>
                </a:solidFill>
              </a:rPr>
              <a:t>Επιτραπέζιοι </a:t>
            </a:r>
            <a:r>
              <a:rPr lang="en-US" b="1" dirty="0">
                <a:solidFill>
                  <a:schemeClr val="tx2"/>
                </a:solidFill>
              </a:rPr>
              <a:t>(desktop) </a:t>
            </a:r>
            <a:r>
              <a:rPr lang="el-GR" b="1" dirty="0">
                <a:solidFill>
                  <a:schemeClr val="tx2"/>
                </a:solidFill>
              </a:rPr>
              <a:t>υπολογιστές</a:t>
            </a:r>
            <a:endParaRPr lang="en-US" b="1" dirty="0">
              <a:solidFill>
                <a:schemeClr val="tx2"/>
              </a:solidFill>
            </a:endParaRPr>
          </a:p>
          <a:p>
            <a:pPr lvl="1" eaLnBrk="1" hangingPunct="1"/>
            <a:r>
              <a:rPr lang="el-GR" sz="2400" b="1" dirty="0">
                <a:solidFill>
                  <a:schemeClr val="accent4"/>
                </a:solidFill>
              </a:rPr>
              <a:t>Γενικού σκοπού, ποικιλία λογισμικού</a:t>
            </a:r>
            <a:endParaRPr lang="en-US" sz="2400" b="1" dirty="0">
              <a:solidFill>
                <a:schemeClr val="accent4"/>
              </a:solidFill>
            </a:endParaRPr>
          </a:p>
          <a:p>
            <a:pPr lvl="1" eaLnBrk="1" hangingPunct="1"/>
            <a:r>
              <a:rPr lang="el-GR" sz="2400" b="1" dirty="0">
                <a:solidFill>
                  <a:schemeClr val="accent4"/>
                </a:solidFill>
              </a:rPr>
              <a:t>Συμβιβασμοί (</a:t>
            </a:r>
            <a:r>
              <a:rPr lang="en-US" sz="2400" b="1" dirty="0">
                <a:solidFill>
                  <a:schemeClr val="accent4"/>
                </a:solidFill>
              </a:rPr>
              <a:t>trade</a:t>
            </a:r>
            <a:r>
              <a:rPr lang="el-GR" sz="2400" b="1" dirty="0">
                <a:solidFill>
                  <a:schemeClr val="accent4"/>
                </a:solidFill>
              </a:rPr>
              <a:t>-</a:t>
            </a:r>
            <a:r>
              <a:rPr lang="en-US" sz="2400" b="1" dirty="0">
                <a:solidFill>
                  <a:schemeClr val="accent4"/>
                </a:solidFill>
              </a:rPr>
              <a:t>offs)</a:t>
            </a:r>
            <a:r>
              <a:rPr lang="el-GR" sz="2400" b="1" dirty="0">
                <a:solidFill>
                  <a:schemeClr val="accent4"/>
                </a:solidFill>
              </a:rPr>
              <a:t> κόστους / επιδόσεων</a:t>
            </a:r>
            <a:endParaRPr lang="en-US" sz="2400" b="1" dirty="0">
              <a:solidFill>
                <a:schemeClr val="accent4"/>
              </a:solidFill>
            </a:endParaRPr>
          </a:p>
          <a:p>
            <a:pPr eaLnBrk="1" hangingPunct="1"/>
            <a:endParaRPr lang="en-US" sz="1200" dirty="0"/>
          </a:p>
          <a:p>
            <a:pPr eaLnBrk="1" hangingPunct="1"/>
            <a:endParaRPr lang="en-US" b="1" dirty="0">
              <a:solidFill>
                <a:schemeClr val="tx2"/>
              </a:solidFill>
            </a:endParaRPr>
          </a:p>
          <a:p>
            <a:pPr eaLnBrk="1" hangingPunct="1"/>
            <a:r>
              <a:rPr lang="el-GR" b="1" dirty="0">
                <a:solidFill>
                  <a:schemeClr val="tx2"/>
                </a:solidFill>
              </a:rPr>
              <a:t>Διακομιστές (</a:t>
            </a:r>
            <a:r>
              <a:rPr lang="en-US" b="1" dirty="0">
                <a:solidFill>
                  <a:schemeClr val="tx2"/>
                </a:solidFill>
              </a:rPr>
              <a:t>servers)</a:t>
            </a:r>
          </a:p>
          <a:p>
            <a:pPr lvl="1" eaLnBrk="1" hangingPunct="1"/>
            <a:r>
              <a:rPr lang="el-GR" dirty="0"/>
              <a:t>Παρέχουν κυρίως υπηρεσίες </a:t>
            </a:r>
            <a:r>
              <a:rPr lang="el-GR" sz="2400" dirty="0"/>
              <a:t>μέσω δικτύου</a:t>
            </a:r>
            <a:endParaRPr lang="en-US" sz="2400" dirty="0"/>
          </a:p>
          <a:p>
            <a:pPr lvl="1" eaLnBrk="1" hangingPunct="1"/>
            <a:r>
              <a:rPr lang="el-GR" sz="2400" b="1" dirty="0"/>
              <a:t>Μεγάλη μνήμη, υψηλές επιδόσεις &amp; αξιοπιστία</a:t>
            </a:r>
            <a:endParaRPr lang="en-US" sz="2400" b="1" dirty="0"/>
          </a:p>
          <a:p>
            <a:pPr lvl="1" eaLnBrk="1" hangingPunct="1"/>
            <a:r>
              <a:rPr lang="el-GR" sz="2400" dirty="0"/>
              <a:t>Μέγεθος</a:t>
            </a:r>
            <a:r>
              <a:rPr lang="en-US" sz="2400" dirty="0"/>
              <a:t>:</a:t>
            </a:r>
            <a:r>
              <a:rPr lang="el-GR" sz="2400" dirty="0"/>
              <a:t> από μικροί διακομιστές μέχρι μέγεθος δωματίων</a:t>
            </a:r>
            <a:endParaRPr lang="en-US" sz="2400" dirty="0"/>
          </a:p>
          <a:p>
            <a:pPr eaLnBrk="1" hangingPunct="1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B2E68172-3756-43C4-AC92-7A9F382294FE}" type="slidenum">
              <a:rPr lang="en-AU" smtClean="0">
                <a:solidFill>
                  <a:schemeClr val="tx1"/>
                </a:solidFill>
              </a:rPr>
              <a:pPr/>
              <a:t>30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Μέτρηση χρόνου εκτέλεσης</a:t>
            </a:r>
            <a:endParaRPr lang="en-AU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tx2"/>
                </a:solidFill>
              </a:rPr>
              <a:t>«Παρελθών» χρόνος </a:t>
            </a:r>
            <a:r>
              <a:rPr lang="el-GR" sz="2800" dirty="0"/>
              <a:t>(</a:t>
            </a:r>
            <a:r>
              <a:rPr lang="en-US" sz="2800" dirty="0">
                <a:solidFill>
                  <a:srgbClr val="990000"/>
                </a:solidFill>
              </a:rPr>
              <a:t>elapsed time</a:t>
            </a:r>
            <a:r>
              <a:rPr lang="en-US" sz="28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Συνολικός χρόνος απόκρισης, περιλαμβάνει τα πάντα</a:t>
            </a:r>
            <a:endParaRPr lang="en-US" sz="2400" dirty="0"/>
          </a:p>
          <a:p>
            <a:pPr lvl="2" eaLnBrk="1" hangingPunct="1">
              <a:lnSpc>
                <a:spcPct val="80000"/>
              </a:lnSpc>
            </a:pPr>
            <a:r>
              <a:rPr lang="el-GR" sz="2000" dirty="0"/>
              <a:t>Επεξεργασία, είσοδο/έξοδο, επιβάρυνση ΛΣ, αδρανής χρόνος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l-GR" sz="2400" dirty="0">
                <a:solidFill>
                  <a:srgbClr val="990000"/>
                </a:solidFill>
              </a:rPr>
              <a:t>Καθορίζει την πλήρη απόδοση του συστήματος</a:t>
            </a:r>
            <a:endParaRPr lang="en-US" sz="2400" dirty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l-GR" sz="2800" dirty="0"/>
          </a:p>
          <a:p>
            <a:pPr eaLnBrk="1" hangingPunct="1">
              <a:lnSpc>
                <a:spcPct val="80000"/>
              </a:lnSpc>
            </a:pPr>
            <a:r>
              <a:rPr lang="el-GR" sz="2800" dirty="0">
                <a:solidFill>
                  <a:schemeClr val="tx2"/>
                </a:solidFill>
              </a:rPr>
              <a:t>Χρόνος </a:t>
            </a:r>
            <a:r>
              <a:rPr lang="en-US" sz="2800" dirty="0">
                <a:solidFill>
                  <a:schemeClr val="tx2"/>
                </a:solidFill>
              </a:rPr>
              <a:t>CPU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990000"/>
                </a:solidFill>
              </a:rPr>
              <a:t>CPU time</a:t>
            </a:r>
            <a:r>
              <a:rPr lang="en-US" sz="28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Ο χρόνος επεξεργασίας για μια συγκεκριμένη εργασία</a:t>
            </a:r>
            <a:endParaRPr lang="en-US" sz="2400" dirty="0"/>
          </a:p>
          <a:p>
            <a:pPr lvl="2" eaLnBrk="1" hangingPunct="1">
              <a:lnSpc>
                <a:spcPct val="80000"/>
              </a:lnSpc>
            </a:pPr>
            <a:r>
              <a:rPr lang="el-GR" sz="2000" dirty="0"/>
              <a:t>Χωρίς το χρόνο εισόδου/εξόδου και την κοινή χρήση από άλλες εργασίες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l-GR" sz="1800" dirty="0"/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Αποτελείται από το χρόνο </a:t>
            </a:r>
            <a:r>
              <a:rPr lang="en-US" sz="2400" dirty="0"/>
              <a:t>CPU</a:t>
            </a:r>
            <a:r>
              <a:rPr lang="el-GR" sz="2400" dirty="0"/>
              <a:t> χρήστη (</a:t>
            </a:r>
            <a:r>
              <a:rPr lang="en-US" sz="2400" dirty="0">
                <a:solidFill>
                  <a:srgbClr val="990000"/>
                </a:solidFill>
              </a:rPr>
              <a:t>user CPU time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και το χρόνο </a:t>
            </a:r>
            <a:r>
              <a:rPr lang="en-US" sz="2400" dirty="0"/>
              <a:t>CPU </a:t>
            </a:r>
            <a:r>
              <a:rPr lang="el-GR" sz="2400" dirty="0"/>
              <a:t>συστήματος (</a:t>
            </a:r>
            <a:r>
              <a:rPr lang="en-US" sz="2400" dirty="0">
                <a:solidFill>
                  <a:srgbClr val="990000"/>
                </a:solidFill>
              </a:rPr>
              <a:t>system CPU time</a:t>
            </a:r>
            <a:r>
              <a:rPr lang="el-GR" sz="2400" dirty="0"/>
              <a:t>)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l-GR" sz="1800" dirty="0"/>
          </a:p>
          <a:p>
            <a:pPr lvl="1" eaLnBrk="1" hangingPunct="1">
              <a:lnSpc>
                <a:spcPct val="80000"/>
              </a:lnSpc>
            </a:pPr>
            <a:r>
              <a:rPr lang="el-GR" sz="2400" dirty="0"/>
              <a:t>Διαφορετικά προγράμματα επηρεάζονται διαφορετικά από την απόδοση της </a:t>
            </a:r>
            <a:r>
              <a:rPr lang="en-US" sz="2400" dirty="0"/>
              <a:t>CPU</a:t>
            </a:r>
            <a:r>
              <a:rPr lang="el-GR" sz="2400" dirty="0"/>
              <a:t> και του συστήματος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806B0AFA-214C-4F8B-BA27-81DF692EB31E}" type="slidenum">
              <a:rPr lang="en-AU" smtClean="0">
                <a:solidFill>
                  <a:schemeClr val="tx1"/>
                </a:solidFill>
              </a:rPr>
              <a:pPr/>
              <a:t>31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2627313" y="249396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2627313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4356100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6083300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7812088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Χρονισμός </a:t>
            </a:r>
            <a:r>
              <a:rPr lang="en-US"/>
              <a:t>CPU (clocking</a:t>
            </a:r>
            <a:r>
              <a:rPr lang="el-GR"/>
              <a:t>)</a:t>
            </a:r>
            <a:endParaRPr lang="en-AU"/>
          </a:p>
        </p:txBody>
      </p:sp>
      <p:sp>
        <p:nvSpPr>
          <p:cNvPr id="2663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/>
            <a:r>
              <a:rPr lang="el-GR" sz="2800" dirty="0">
                <a:solidFill>
                  <a:schemeClr val="tx2"/>
                </a:solidFill>
              </a:rPr>
              <a:t>Η λειτουργία του ψηφιακού υλικού ρυθμίζεται από ένα ρολόι σταθερού ρυθμού</a:t>
            </a:r>
            <a:endParaRPr lang="en-AU" sz="2800" dirty="0">
              <a:solidFill>
                <a:schemeClr val="tx2"/>
              </a:solidFill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627313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2627313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490913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490913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339975" y="2997200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356100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43561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52197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219700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6083300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60833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69469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6946900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7812088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7812088" y="2709863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4211638" y="3789363"/>
            <a:ext cx="288925" cy="287337"/>
          </a:xfrm>
          <a:custGeom>
            <a:avLst/>
            <a:gdLst>
              <a:gd name="T0" fmla="*/ 0 w 182"/>
              <a:gd name="T1" fmla="*/ 2147483647 h 181"/>
              <a:gd name="T2" fmla="*/ 2147483647 w 182"/>
              <a:gd name="T3" fmla="*/ 0 h 181"/>
              <a:gd name="T4" fmla="*/ 2147483647 w 182"/>
              <a:gd name="T5" fmla="*/ 0 h 181"/>
              <a:gd name="T6" fmla="*/ 2147483647 w 182"/>
              <a:gd name="T7" fmla="*/ 2147483647 h 181"/>
              <a:gd name="T8" fmla="*/ 2147483647 w 182"/>
              <a:gd name="T9" fmla="*/ 2147483647 h 181"/>
              <a:gd name="T10" fmla="*/ 2147483647 w 182"/>
              <a:gd name="T11" fmla="*/ 2147483647 h 181"/>
              <a:gd name="T12" fmla="*/ 0 w 182"/>
              <a:gd name="T13" fmla="*/ 2147483647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50" name="Freeform 26"/>
          <p:cNvSpPr>
            <a:spLocks/>
          </p:cNvSpPr>
          <p:nvPr/>
        </p:nvSpPr>
        <p:spPr bwMode="auto">
          <a:xfrm>
            <a:off x="5940425" y="3789363"/>
            <a:ext cx="288925" cy="287337"/>
          </a:xfrm>
          <a:custGeom>
            <a:avLst/>
            <a:gdLst>
              <a:gd name="T0" fmla="*/ 0 w 182"/>
              <a:gd name="T1" fmla="*/ 2147483647 h 181"/>
              <a:gd name="T2" fmla="*/ 2147483647 w 182"/>
              <a:gd name="T3" fmla="*/ 0 h 181"/>
              <a:gd name="T4" fmla="*/ 2147483647 w 182"/>
              <a:gd name="T5" fmla="*/ 0 h 181"/>
              <a:gd name="T6" fmla="*/ 2147483647 w 182"/>
              <a:gd name="T7" fmla="*/ 2147483647 h 181"/>
              <a:gd name="T8" fmla="*/ 2147483647 w 182"/>
              <a:gd name="T9" fmla="*/ 2147483647 h 181"/>
              <a:gd name="T10" fmla="*/ 2147483647 w 182"/>
              <a:gd name="T11" fmla="*/ 2147483647 h 181"/>
              <a:gd name="T12" fmla="*/ 0 w 182"/>
              <a:gd name="T13" fmla="*/ 2147483647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7667625" y="3789363"/>
            <a:ext cx="288925" cy="287337"/>
          </a:xfrm>
          <a:custGeom>
            <a:avLst/>
            <a:gdLst>
              <a:gd name="T0" fmla="*/ 0 w 182"/>
              <a:gd name="T1" fmla="*/ 2147483647 h 181"/>
              <a:gd name="T2" fmla="*/ 2147483647 w 182"/>
              <a:gd name="T3" fmla="*/ 0 h 181"/>
              <a:gd name="T4" fmla="*/ 2147483647 w 182"/>
              <a:gd name="T5" fmla="*/ 0 h 181"/>
              <a:gd name="T6" fmla="*/ 2147483647 w 182"/>
              <a:gd name="T7" fmla="*/ 2147483647 h 181"/>
              <a:gd name="T8" fmla="*/ 2147483647 w 182"/>
              <a:gd name="T9" fmla="*/ 2147483647 h 181"/>
              <a:gd name="T10" fmla="*/ 2147483647 w 182"/>
              <a:gd name="T11" fmla="*/ 2147483647 h 181"/>
              <a:gd name="T12" fmla="*/ 0 w 182"/>
              <a:gd name="T13" fmla="*/ 2147483647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2339975" y="4221163"/>
            <a:ext cx="5903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flipV="1">
            <a:off x="2339975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684213" y="2714625"/>
            <a:ext cx="1457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Ρολόι </a:t>
            </a:r>
            <a:r>
              <a:rPr lang="en-US" sz="1600"/>
              <a:t>(</a:t>
            </a:r>
            <a:r>
              <a:rPr lang="el-GR" sz="1600"/>
              <a:t>κύκλοι</a:t>
            </a:r>
            <a:r>
              <a:rPr lang="en-US" sz="1600"/>
              <a:t>)</a:t>
            </a:r>
            <a:endParaRPr lang="en-AU" sz="1600"/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84213" y="2997200"/>
            <a:ext cx="15605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/>
              <a:t>Μεταφορά </a:t>
            </a:r>
            <a:br>
              <a:rPr lang="el-GR" sz="1600" dirty="0"/>
            </a:br>
            <a:r>
              <a:rPr lang="el-GR" sz="1600" dirty="0"/>
              <a:t>δεδομένων και </a:t>
            </a:r>
            <a:br>
              <a:rPr lang="el-GR" sz="1600" dirty="0"/>
            </a:br>
            <a:r>
              <a:rPr lang="el-GR" sz="1600" dirty="0"/>
              <a:t>υπολογισμός</a:t>
            </a:r>
            <a:endParaRPr lang="en-AU" sz="1600" dirty="0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684213" y="3794125"/>
            <a:ext cx="1262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Ενημέρωση</a:t>
            </a:r>
            <a:br>
              <a:rPr lang="el-GR" sz="1600"/>
            </a:br>
            <a:r>
              <a:rPr lang="el-GR" sz="1600"/>
              <a:t>κατάστασης</a:t>
            </a:r>
            <a:endParaRPr lang="en-AU" sz="1600"/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2916238" y="2420938"/>
            <a:ext cx="1150937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2552700" y="2133600"/>
            <a:ext cx="1892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/>
              <a:t>Περίοδος ρολογιού</a:t>
            </a:r>
            <a:endParaRPr lang="en-AU" sz="1600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1182688" y="4437063"/>
            <a:ext cx="77724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400" dirty="0">
                <a:solidFill>
                  <a:srgbClr val="990000"/>
                </a:solidFill>
              </a:rPr>
              <a:t>Περίοδος ρολογιού</a:t>
            </a:r>
            <a:r>
              <a:rPr lang="en-US" sz="2400" dirty="0"/>
              <a:t>: </a:t>
            </a:r>
            <a:r>
              <a:rPr lang="el-GR" sz="2400" dirty="0"/>
              <a:t>η διάρκεια ενός κύκλου</a:t>
            </a:r>
            <a:endParaRPr lang="en-US" sz="2400" dirty="0"/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200" dirty="0" err="1"/>
              <a:t>π.χ</a:t>
            </a:r>
            <a:r>
              <a:rPr lang="en-US" sz="2200" dirty="0"/>
              <a:t>., 250ps = 0.25ns = 250×10</a:t>
            </a:r>
            <a:r>
              <a:rPr lang="en-US" sz="2200" baseline="30000" dirty="0"/>
              <a:t>–12</a:t>
            </a:r>
            <a:r>
              <a:rPr lang="en-US" sz="2200" dirty="0"/>
              <a:t>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400" dirty="0">
                <a:solidFill>
                  <a:srgbClr val="990000"/>
                </a:solidFill>
              </a:rPr>
              <a:t>Συχνότητα</a:t>
            </a:r>
            <a:r>
              <a:rPr lang="el-GR" sz="2400" dirty="0"/>
              <a:t> (ρυθμός) </a:t>
            </a:r>
            <a:r>
              <a:rPr lang="el-GR" sz="2400" dirty="0">
                <a:solidFill>
                  <a:srgbClr val="990000"/>
                </a:solidFill>
              </a:rPr>
              <a:t>ρολογιού</a:t>
            </a:r>
            <a:r>
              <a:rPr lang="en-US" sz="2400" dirty="0"/>
              <a:t>: </a:t>
            </a:r>
            <a:r>
              <a:rPr lang="el-GR" sz="2400" dirty="0"/>
              <a:t>κύκλοι/</a:t>
            </a:r>
            <a:r>
              <a:rPr lang="en-US" sz="2400" dirty="0"/>
              <a:t>second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200" dirty="0"/>
              <a:t>π</a:t>
            </a:r>
            <a:r>
              <a:rPr lang="en-US" sz="2200" dirty="0"/>
              <a:t>.</a:t>
            </a:r>
            <a:r>
              <a:rPr lang="el-GR" sz="2200" dirty="0"/>
              <a:t>χ</a:t>
            </a:r>
            <a:r>
              <a:rPr lang="en-US" sz="2200" dirty="0"/>
              <a:t>., 4.0GHz = 4000MHz = 4.0×10</a:t>
            </a:r>
            <a:r>
              <a:rPr lang="en-US" sz="2200" baseline="30000" dirty="0"/>
              <a:t>9</a:t>
            </a:r>
            <a:r>
              <a:rPr lang="en-US" sz="2200" dirty="0"/>
              <a:t>Hz</a:t>
            </a:r>
            <a:endParaRPr lang="en-AU" sz="2200" dirty="0"/>
          </a:p>
        </p:txBody>
      </p:sp>
      <p:sp>
        <p:nvSpPr>
          <p:cNvPr id="26660" name="Freeform 36"/>
          <p:cNvSpPr>
            <a:spLocks/>
          </p:cNvSpPr>
          <p:nvPr/>
        </p:nvSpPr>
        <p:spPr bwMode="auto">
          <a:xfrm>
            <a:off x="4356100" y="3284538"/>
            <a:ext cx="1727200" cy="287337"/>
          </a:xfrm>
          <a:custGeom>
            <a:avLst/>
            <a:gdLst>
              <a:gd name="T0" fmla="*/ 0 w 1088"/>
              <a:gd name="T1" fmla="*/ 2147483647 h 181"/>
              <a:gd name="T2" fmla="*/ 2147483647 w 1088"/>
              <a:gd name="T3" fmla="*/ 0 h 181"/>
              <a:gd name="T4" fmla="*/ 2147483647 w 1088"/>
              <a:gd name="T5" fmla="*/ 0 h 181"/>
              <a:gd name="T6" fmla="*/ 2147483647 w 1088"/>
              <a:gd name="T7" fmla="*/ 2147483647 h 181"/>
              <a:gd name="T8" fmla="*/ 2147483647 w 1088"/>
              <a:gd name="T9" fmla="*/ 2147483647 h 181"/>
              <a:gd name="T10" fmla="*/ 2147483647 w 1088"/>
              <a:gd name="T11" fmla="*/ 2147483647 h 181"/>
              <a:gd name="T12" fmla="*/ 0 w 1088"/>
              <a:gd name="T13" fmla="*/ 2147483647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61" name="Freeform 37"/>
          <p:cNvSpPr>
            <a:spLocks/>
          </p:cNvSpPr>
          <p:nvPr/>
        </p:nvSpPr>
        <p:spPr bwMode="auto">
          <a:xfrm>
            <a:off x="2627313" y="3284538"/>
            <a:ext cx="1727200" cy="287337"/>
          </a:xfrm>
          <a:custGeom>
            <a:avLst/>
            <a:gdLst>
              <a:gd name="T0" fmla="*/ 0 w 1088"/>
              <a:gd name="T1" fmla="*/ 2147483647 h 181"/>
              <a:gd name="T2" fmla="*/ 2147483647 w 1088"/>
              <a:gd name="T3" fmla="*/ 0 h 181"/>
              <a:gd name="T4" fmla="*/ 2147483647 w 1088"/>
              <a:gd name="T5" fmla="*/ 0 h 181"/>
              <a:gd name="T6" fmla="*/ 2147483647 w 1088"/>
              <a:gd name="T7" fmla="*/ 2147483647 h 181"/>
              <a:gd name="T8" fmla="*/ 2147483647 w 1088"/>
              <a:gd name="T9" fmla="*/ 2147483647 h 181"/>
              <a:gd name="T10" fmla="*/ 2147483647 w 1088"/>
              <a:gd name="T11" fmla="*/ 2147483647 h 181"/>
              <a:gd name="T12" fmla="*/ 0 w 1088"/>
              <a:gd name="T13" fmla="*/ 2147483647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62" name="Freeform 38"/>
          <p:cNvSpPr>
            <a:spLocks/>
          </p:cNvSpPr>
          <p:nvPr/>
        </p:nvSpPr>
        <p:spPr bwMode="auto">
          <a:xfrm>
            <a:off x="6083300" y="3284538"/>
            <a:ext cx="1727200" cy="287337"/>
          </a:xfrm>
          <a:custGeom>
            <a:avLst/>
            <a:gdLst>
              <a:gd name="T0" fmla="*/ 0 w 1088"/>
              <a:gd name="T1" fmla="*/ 2147483647 h 181"/>
              <a:gd name="T2" fmla="*/ 2147483647 w 1088"/>
              <a:gd name="T3" fmla="*/ 0 h 181"/>
              <a:gd name="T4" fmla="*/ 2147483647 w 1088"/>
              <a:gd name="T5" fmla="*/ 0 h 181"/>
              <a:gd name="T6" fmla="*/ 2147483647 w 1088"/>
              <a:gd name="T7" fmla="*/ 2147483647 h 181"/>
              <a:gd name="T8" fmla="*/ 2147483647 w 1088"/>
              <a:gd name="T9" fmla="*/ 2147483647 h 181"/>
              <a:gd name="T10" fmla="*/ 2147483647 w 1088"/>
              <a:gd name="T11" fmla="*/ 2147483647 h 181"/>
              <a:gd name="T12" fmla="*/ 0 w 1088"/>
              <a:gd name="T13" fmla="*/ 2147483647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8FE66B67-BCCA-43D0-AFC1-B82F35FF660F}" type="slidenum">
              <a:rPr lang="en-AU" smtClean="0">
                <a:solidFill>
                  <a:schemeClr val="tx1"/>
                </a:solidFill>
              </a:rPr>
              <a:pPr/>
              <a:t>32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Χρόνος </a:t>
            </a:r>
            <a:r>
              <a:rPr lang="en-US"/>
              <a:t>CPU</a:t>
            </a:r>
            <a:r>
              <a:rPr lang="el-GR"/>
              <a:t> (</a:t>
            </a:r>
            <a:r>
              <a:rPr lang="en-US"/>
              <a:t>CPU time)</a:t>
            </a:r>
            <a:endParaRPr lang="en-AU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492896"/>
            <a:ext cx="8414891" cy="40324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b="1" dirty="0">
                <a:solidFill>
                  <a:schemeClr val="tx2"/>
                </a:solidFill>
              </a:rPr>
              <a:t>Η απόδοση βελτιώνεται με</a:t>
            </a:r>
            <a:endParaRPr lang="en-US" b="1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b="1" dirty="0"/>
              <a:t>Μείωση του αριθμού των κύκλων ρολογιού</a:t>
            </a:r>
          </a:p>
          <a:p>
            <a:pPr lvl="2" eaLnBrk="1" hangingPunct="1">
              <a:lnSpc>
                <a:spcPct val="90000"/>
              </a:lnSpc>
            </a:pPr>
            <a:r>
              <a:rPr lang="el-GR" dirty="0"/>
              <a:t>Προγραμματιστής, αλγόριθμος, μεταγλωττιστής,</a:t>
            </a:r>
            <a:r>
              <a:rPr lang="en-US" dirty="0"/>
              <a:t> </a:t>
            </a:r>
            <a:r>
              <a:rPr lang="el-GR" dirty="0"/>
              <a:t>αρχιτεκτονική</a:t>
            </a:r>
            <a:r>
              <a:rPr lang="en-US" dirty="0"/>
              <a:t> </a:t>
            </a:r>
            <a:r>
              <a:rPr lang="el-GR" dirty="0"/>
              <a:t>επεξ.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l-GR" sz="1800" dirty="0"/>
          </a:p>
          <a:p>
            <a:pPr lvl="1" eaLnBrk="1" hangingPunct="1">
              <a:lnSpc>
                <a:spcPct val="90000"/>
              </a:lnSpc>
            </a:pPr>
            <a:r>
              <a:rPr lang="el-GR" b="1" dirty="0"/>
              <a:t>Αύξηση του ρυθμού του ρολογιού (συχνότητα)</a:t>
            </a:r>
            <a:endParaRPr lang="en-US" b="1" dirty="0"/>
          </a:p>
          <a:p>
            <a:pPr lvl="2" eaLnBrk="1" hangingPunct="1">
              <a:lnSpc>
                <a:spcPct val="90000"/>
              </a:lnSpc>
            </a:pPr>
            <a:r>
              <a:rPr lang="el-GR" dirty="0"/>
              <a:t>Μικρό-αρχιτεκτονική (υλοποίηση αρχιτεκτονικής)</a:t>
            </a:r>
          </a:p>
          <a:p>
            <a:pPr lvl="2" eaLnBrk="1" hangingPunct="1">
              <a:lnSpc>
                <a:spcPct val="90000"/>
              </a:lnSpc>
            </a:pPr>
            <a:r>
              <a:rPr lang="el-GR" dirty="0"/>
              <a:t>Σχεδιαστής υλικού</a:t>
            </a:r>
          </a:p>
          <a:p>
            <a:pPr lvl="1" eaLnBrk="1" hangingPunct="1">
              <a:lnSpc>
                <a:spcPct val="90000"/>
              </a:lnSpc>
            </a:pPr>
            <a:endParaRPr lang="el-GR" sz="1800" dirty="0"/>
          </a:p>
          <a:p>
            <a:pPr eaLnBrk="1" hangingPunct="1">
              <a:lnSpc>
                <a:spcPct val="90000"/>
              </a:lnSpc>
            </a:pPr>
            <a:r>
              <a:rPr lang="el-GR" b="1" dirty="0">
                <a:solidFill>
                  <a:srgbClr val="C00000"/>
                </a:solidFill>
              </a:rPr>
              <a:t>Ο σχεδιαστής πρέπει να κάνει συμβιβασμούς μεταξύ ρυθμού ρολογιού και πλήθους των κύκλων ρολογιού</a:t>
            </a:r>
            <a:endParaRPr lang="en-AU" b="1" dirty="0">
              <a:solidFill>
                <a:srgbClr val="C00000"/>
              </a:solidFill>
            </a:endParaRPr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23999"/>
              </p:ext>
            </p:extLst>
          </p:nvPr>
        </p:nvGraphicFramePr>
        <p:xfrm>
          <a:off x="336550" y="1151657"/>
          <a:ext cx="8607425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78160" imgH="609480" progId="Equation.3">
                  <p:embed/>
                </p:oleObj>
              </mc:Choice>
              <mc:Fallback>
                <p:oleObj name="Equation" r:id="rId3" imgW="417816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151657"/>
                        <a:ext cx="8607425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73C428A7-A96D-4D61-ACC0-0FF2DD81BCAD}" type="slidenum">
              <a:rPr lang="en-AU" smtClean="0">
                <a:solidFill>
                  <a:schemeClr val="tx1"/>
                </a:solidFill>
              </a:rPr>
              <a:pPr/>
              <a:t>33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Παράδειγμα χρόνου </a:t>
            </a:r>
            <a:r>
              <a:rPr lang="en-US"/>
              <a:t>CPU</a:t>
            </a:r>
            <a:endParaRPr lang="en-AU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917825"/>
          </a:xfrm>
        </p:spPr>
        <p:txBody>
          <a:bodyPr/>
          <a:lstStyle/>
          <a:p>
            <a:pPr eaLnBrk="1" hangingPunct="1"/>
            <a:r>
              <a:rPr lang="el-GR" sz="2400" b="1" dirty="0">
                <a:solidFill>
                  <a:schemeClr val="tx2"/>
                </a:solidFill>
              </a:rPr>
              <a:t>Υπολογιστής</a:t>
            </a:r>
            <a:r>
              <a:rPr lang="en-US" sz="2400" b="1" dirty="0">
                <a:solidFill>
                  <a:schemeClr val="tx2"/>
                </a:solidFill>
              </a:rPr>
              <a:t> A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  <a:r>
              <a:rPr lang="el-GR" sz="2400" dirty="0">
                <a:solidFill>
                  <a:schemeClr val="tx1"/>
                </a:solidFill>
              </a:rPr>
              <a:t>ρολόι</a:t>
            </a:r>
            <a:r>
              <a:rPr lang="en-US" sz="2400" dirty="0">
                <a:solidFill>
                  <a:schemeClr val="tx1"/>
                </a:solidFill>
              </a:rPr>
              <a:t> 2GHz, </a:t>
            </a:r>
            <a:r>
              <a:rPr lang="el-GR" sz="2400" dirty="0">
                <a:solidFill>
                  <a:schemeClr val="tx1"/>
                </a:solidFill>
              </a:rPr>
              <a:t>χρόνος </a:t>
            </a:r>
            <a:r>
              <a:rPr lang="en-US" sz="2400" dirty="0">
                <a:solidFill>
                  <a:schemeClr val="tx1"/>
                </a:solidFill>
              </a:rPr>
              <a:t>CPU 10s</a:t>
            </a:r>
          </a:p>
          <a:p>
            <a:pPr eaLnBrk="1" hangingPunct="1"/>
            <a:r>
              <a:rPr lang="el-GR" sz="2400" b="1" dirty="0">
                <a:solidFill>
                  <a:schemeClr val="tx2"/>
                </a:solidFill>
              </a:rPr>
              <a:t>Σχεδίαση υπολογιστή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</a:p>
          <a:p>
            <a:pPr lvl="1" eaLnBrk="1" hangingPunct="1"/>
            <a:r>
              <a:rPr lang="el-GR" sz="2000" dirty="0"/>
              <a:t>Στόχος είναι χρόνος </a:t>
            </a:r>
            <a:r>
              <a:rPr lang="en-US" sz="2000" dirty="0"/>
              <a:t>CPU 6s </a:t>
            </a:r>
          </a:p>
          <a:p>
            <a:pPr lvl="1" eaLnBrk="1" hangingPunct="1"/>
            <a:r>
              <a:rPr lang="el-GR" sz="2000" dirty="0"/>
              <a:t>Μπορεί το ρολόι να είναι ταχύτερο, αλλά προκαλεί αύξηση κατά </a:t>
            </a:r>
            <a:r>
              <a:rPr lang="en-US" sz="2000" dirty="0"/>
              <a:t>1.2× </a:t>
            </a:r>
            <a:r>
              <a:rPr lang="el-GR" sz="2000" dirty="0"/>
              <a:t>των κύκλων ρολογιού</a:t>
            </a:r>
            <a:endParaRPr lang="en-US" sz="2000" dirty="0"/>
          </a:p>
          <a:p>
            <a:pPr eaLnBrk="1" hangingPunct="1"/>
            <a:r>
              <a:rPr lang="el-GR" sz="2400" b="1" dirty="0">
                <a:solidFill>
                  <a:schemeClr val="tx2"/>
                </a:solidFill>
              </a:rPr>
              <a:t>Πόσο ταχύτερο πρέπει να είναι το ρολόι του Β</a:t>
            </a:r>
            <a:r>
              <a:rPr lang="en-US" sz="2400" b="1" dirty="0">
                <a:solidFill>
                  <a:schemeClr val="tx2"/>
                </a:solidFill>
              </a:rPr>
              <a:t>;</a:t>
            </a:r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219139"/>
              </p:ext>
            </p:extLst>
          </p:nvPr>
        </p:nvGraphicFramePr>
        <p:xfrm>
          <a:off x="468313" y="3716338"/>
          <a:ext cx="8442325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67200" imgH="1346200" progId="Equation.DSMT4">
                  <p:embed/>
                </p:oleObj>
              </mc:Choice>
              <mc:Fallback>
                <p:oleObj name="Equation" r:id="rId3" imgW="4267200" imgH="1346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16338"/>
                        <a:ext cx="8442325" cy="266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9C3FDBD3-F0F9-4C06-B1E5-B40F90455D1F}" type="slidenum">
              <a:rPr lang="en-AU" smtClean="0">
                <a:solidFill>
                  <a:schemeClr val="tx1"/>
                </a:solidFill>
              </a:rPr>
              <a:pPr/>
              <a:t>34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404423" cy="575394"/>
          </a:xfrm>
        </p:spPr>
        <p:txBody>
          <a:bodyPr/>
          <a:lstStyle/>
          <a:p>
            <a:pPr eaLnBrk="1" hangingPunct="1"/>
            <a:r>
              <a:rPr lang="el-GR" sz="2800" dirty="0"/>
              <a:t>Πλήθος εντολών και </a:t>
            </a:r>
            <a:r>
              <a:rPr lang="en-US" sz="2800" dirty="0"/>
              <a:t>CPI</a:t>
            </a:r>
            <a:r>
              <a:rPr lang="el-GR" sz="2800" dirty="0"/>
              <a:t> (</a:t>
            </a:r>
            <a:r>
              <a:rPr lang="en-US" sz="2800" dirty="0"/>
              <a:t>Clocks per Instruction)</a:t>
            </a:r>
            <a:endParaRPr lang="en-AU" sz="28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462338"/>
            <a:ext cx="8487544" cy="2774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tx2"/>
                </a:solidFill>
              </a:rPr>
              <a:t>Πλήθος εντολών (</a:t>
            </a:r>
            <a:r>
              <a:rPr lang="en-US" sz="2400" b="1" dirty="0">
                <a:solidFill>
                  <a:schemeClr val="tx2"/>
                </a:solidFill>
              </a:rPr>
              <a:t>Instruction Count</a:t>
            </a:r>
            <a:r>
              <a:rPr lang="el-GR" sz="2400" b="1" dirty="0">
                <a:solidFill>
                  <a:schemeClr val="tx2"/>
                </a:solidFill>
              </a:rPr>
              <a:t>) </a:t>
            </a:r>
            <a:r>
              <a:rPr lang="el-GR" sz="2400" dirty="0">
                <a:solidFill>
                  <a:schemeClr val="tx2"/>
                </a:solidFill>
              </a:rPr>
              <a:t>προγράμματος</a:t>
            </a:r>
            <a:endParaRPr lang="en-US" sz="24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000" dirty="0"/>
              <a:t>Καθορίζεται από το πρόγραμμα, την αρχιτεκτονική συνόλου εντολών (</a:t>
            </a:r>
            <a:r>
              <a:rPr lang="en-US" sz="2000" dirty="0"/>
              <a:t>ISA</a:t>
            </a:r>
            <a:r>
              <a:rPr lang="el-GR" sz="2000" dirty="0"/>
              <a:t>), και το μεταγλωττιστή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tx2"/>
                </a:solidFill>
              </a:rPr>
              <a:t>Μέσος αριθμός κύκλων ανά εντολή (</a:t>
            </a:r>
            <a:r>
              <a:rPr lang="en-US" sz="2400" b="1" dirty="0">
                <a:solidFill>
                  <a:schemeClr val="tx2"/>
                </a:solidFill>
              </a:rPr>
              <a:t>CPI</a:t>
            </a:r>
            <a:r>
              <a:rPr lang="el-GR" sz="2400" b="1" dirty="0">
                <a:solidFill>
                  <a:schemeClr val="tx2"/>
                </a:solidFill>
              </a:rPr>
              <a:t> – </a:t>
            </a:r>
            <a:r>
              <a:rPr lang="en-US" sz="2400" b="1" dirty="0">
                <a:solidFill>
                  <a:schemeClr val="tx2"/>
                </a:solidFill>
              </a:rPr>
              <a:t>Clocks Per Instruction)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000" dirty="0"/>
              <a:t>Καθορίζεται από το υλικό της </a:t>
            </a:r>
            <a:r>
              <a:rPr lang="en-US" sz="2000" dirty="0"/>
              <a:t>CPU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000" b="1" dirty="0"/>
              <a:t>Αν διαφορετικές εντολές έχουν διαφορετικό </a:t>
            </a:r>
            <a:r>
              <a:rPr lang="en-US" sz="2000" b="1" dirty="0"/>
              <a:t>CPI</a:t>
            </a:r>
          </a:p>
          <a:p>
            <a:pPr lvl="2" eaLnBrk="1" hangingPunct="1">
              <a:lnSpc>
                <a:spcPct val="90000"/>
              </a:lnSpc>
            </a:pPr>
            <a:r>
              <a:rPr lang="el-GR" sz="1800" b="1" dirty="0"/>
              <a:t>Το μέσο </a:t>
            </a:r>
            <a:r>
              <a:rPr lang="en-US" sz="1800" b="1" dirty="0"/>
              <a:t>CPI </a:t>
            </a:r>
            <a:r>
              <a:rPr lang="el-GR" sz="1800" b="1" dirty="0"/>
              <a:t>επηρεάζεται από το μίγμα των εντολών</a:t>
            </a:r>
            <a:endParaRPr lang="en-AU" sz="1800" b="1" dirty="0"/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80610"/>
              </p:ext>
            </p:extLst>
          </p:nvPr>
        </p:nvGraphicFramePr>
        <p:xfrm>
          <a:off x="-12700" y="1389063"/>
          <a:ext cx="912812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33840" imgH="876240" progId="Equation.3">
                  <p:embed/>
                </p:oleObj>
              </mc:Choice>
              <mc:Fallback>
                <p:oleObj name="Equation" r:id="rId3" imgW="4533840" imgH="876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1389063"/>
                        <a:ext cx="9128125" cy="176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A3B8F8CD-7D05-4445-B2BB-C8F1216057A5}" type="slidenum">
              <a:rPr lang="en-AU" smtClean="0">
                <a:solidFill>
                  <a:schemeClr val="tx1"/>
                </a:solidFill>
              </a:rPr>
              <a:pPr/>
              <a:t>35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Παράδειγμα </a:t>
            </a:r>
            <a:r>
              <a:rPr lang="en-US"/>
              <a:t>CPI</a:t>
            </a:r>
            <a:endParaRPr lang="en-AU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tx2"/>
                </a:solidFill>
              </a:rPr>
              <a:t>Υπολογιστής</a:t>
            </a:r>
            <a:r>
              <a:rPr lang="en-US" sz="2800" dirty="0">
                <a:solidFill>
                  <a:schemeClr val="tx2"/>
                </a:solidFill>
              </a:rPr>
              <a:t> A: </a:t>
            </a:r>
            <a:r>
              <a:rPr lang="en-US" sz="2800" dirty="0">
                <a:solidFill>
                  <a:schemeClr val="tx1"/>
                </a:solidFill>
              </a:rPr>
              <a:t>Cycle Time = 250ps, CPI = 2.0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tx2"/>
                </a:solidFill>
              </a:rPr>
              <a:t>Υπολογιστής</a:t>
            </a:r>
            <a:r>
              <a:rPr lang="en-US" sz="2800" dirty="0">
                <a:solidFill>
                  <a:schemeClr val="tx2"/>
                </a:solidFill>
              </a:rPr>
              <a:t> B: </a:t>
            </a:r>
            <a:r>
              <a:rPr lang="en-US" sz="2800" dirty="0">
                <a:solidFill>
                  <a:schemeClr val="tx1"/>
                </a:solidFill>
              </a:rPr>
              <a:t>Cycle Time = 500ps, CPI = 1.2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tx2"/>
                </a:solidFill>
              </a:rPr>
              <a:t>Ίδια αρχιτεκτονική συνόλου εντολών (</a:t>
            </a:r>
            <a:r>
              <a:rPr lang="en-US" sz="2800" dirty="0">
                <a:solidFill>
                  <a:schemeClr val="tx2"/>
                </a:solidFill>
              </a:rPr>
              <a:t>ISA</a:t>
            </a:r>
            <a:r>
              <a:rPr lang="el-GR" sz="2800" dirty="0">
                <a:solidFill>
                  <a:schemeClr val="tx2"/>
                </a:solidFill>
              </a:rPr>
              <a:t>)</a:t>
            </a:r>
            <a:endParaRPr lang="en-US" sz="2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tx2"/>
                </a:solidFill>
              </a:rPr>
              <a:t>Ποιος είναι ταχύτερος, και κατά πόσο</a:t>
            </a:r>
            <a:r>
              <a:rPr lang="en-US" sz="2800" dirty="0">
                <a:solidFill>
                  <a:schemeClr val="tx2"/>
                </a:solidFill>
              </a:rPr>
              <a:t>;</a:t>
            </a:r>
            <a:endParaRPr lang="en-AU" sz="2800" dirty="0">
              <a:solidFill>
                <a:schemeClr val="tx2"/>
              </a:solidFill>
            </a:endParaRPr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673100" y="3141663"/>
          <a:ext cx="7821613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11600" imgH="1498600" progId="Equation.3">
                  <p:embed/>
                </p:oleObj>
              </mc:Choice>
              <mc:Fallback>
                <p:oleObj name="Equation" r:id="rId3" imgW="3911600" imgH="149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141663"/>
                        <a:ext cx="7821613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AutoShape 5"/>
          <p:cNvSpPr>
            <a:spLocks/>
          </p:cNvSpPr>
          <p:nvPr/>
        </p:nvSpPr>
        <p:spPr bwMode="auto">
          <a:xfrm>
            <a:off x="7164388" y="3717925"/>
            <a:ext cx="1722437" cy="360363"/>
          </a:xfrm>
          <a:prstGeom prst="borderCallout1">
            <a:avLst>
              <a:gd name="adj1" fmla="val 31718"/>
              <a:gd name="adj2" fmla="val -4426"/>
              <a:gd name="adj3" fmla="val 48019"/>
              <a:gd name="adj4" fmla="val -555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/>
              <a:t>A </a:t>
            </a:r>
            <a:r>
              <a:rPr lang="el-GR"/>
              <a:t>ταχύτερος</a:t>
            </a:r>
            <a:r>
              <a:rPr lang="en-US"/>
              <a:t>…</a:t>
            </a:r>
            <a:endParaRPr lang="en-AU"/>
          </a:p>
        </p:txBody>
      </p:sp>
      <p:sp>
        <p:nvSpPr>
          <p:cNvPr id="30727" name="AutoShape 6"/>
          <p:cNvSpPr>
            <a:spLocks/>
          </p:cNvSpPr>
          <p:nvPr/>
        </p:nvSpPr>
        <p:spPr bwMode="auto">
          <a:xfrm>
            <a:off x="7164388" y="5518150"/>
            <a:ext cx="1722437" cy="360363"/>
          </a:xfrm>
          <a:prstGeom prst="borderCallout1">
            <a:avLst>
              <a:gd name="adj1" fmla="val 31718"/>
              <a:gd name="adj2" fmla="val -4426"/>
              <a:gd name="adj3" fmla="val 22468"/>
              <a:gd name="adj4" fmla="val -129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n-US" dirty="0"/>
              <a:t>…</a:t>
            </a:r>
            <a:r>
              <a:rPr lang="el-GR" dirty="0"/>
              <a:t>κατά τόσο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uiExpand="1" build="p"/>
      <p:bldP spid="30726" grpId="0" animBg="1"/>
      <p:bldP spid="307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35516669-10DA-4956-9CC3-83759017239F}" type="slidenum">
              <a:rPr lang="en-AU" smtClean="0">
                <a:solidFill>
                  <a:schemeClr val="tx1"/>
                </a:solidFill>
              </a:rPr>
              <a:pPr/>
              <a:t>36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Το </a:t>
            </a:r>
            <a:r>
              <a:rPr lang="en-US"/>
              <a:t>CPI </a:t>
            </a:r>
            <a:r>
              <a:rPr lang="el-GR"/>
              <a:t>με λεπτομέρεια</a:t>
            </a:r>
            <a:endParaRPr lang="en-AU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2"/>
                </a:solidFill>
              </a:rPr>
              <a:t>Αν διαφορετικές κατηγορίες εντολών διαρκούν διαφορετικό αριθμό κύκλων</a:t>
            </a:r>
            <a:endParaRPr lang="en-AU" dirty="0">
              <a:solidFill>
                <a:schemeClr val="tx2"/>
              </a:solidFill>
            </a:endParaRPr>
          </a:p>
        </p:txBody>
      </p:sp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1227138" y="2420938"/>
          <a:ext cx="68468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500" imgH="431800" progId="Equation.3">
                  <p:embed/>
                </p:oleObj>
              </mc:Choice>
              <mc:Fallback>
                <p:oleObj name="Equation" r:id="rId3" imgW="31115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2420938"/>
                        <a:ext cx="6846887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1182688" y="357346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3200" dirty="0">
                <a:solidFill>
                  <a:srgbClr val="990000"/>
                </a:solidFill>
              </a:rPr>
              <a:t>Σταθμισμένο </a:t>
            </a:r>
            <a:r>
              <a:rPr lang="en-US" sz="3200" dirty="0">
                <a:solidFill>
                  <a:srgbClr val="990000"/>
                </a:solidFill>
              </a:rPr>
              <a:t>(weighted</a:t>
            </a:r>
            <a:r>
              <a:rPr lang="el-GR" sz="3200" dirty="0">
                <a:solidFill>
                  <a:srgbClr val="990000"/>
                </a:solidFill>
              </a:rPr>
              <a:t>) μέσο </a:t>
            </a:r>
            <a:r>
              <a:rPr lang="en-US" sz="3200" dirty="0">
                <a:solidFill>
                  <a:srgbClr val="990000"/>
                </a:solidFill>
              </a:rPr>
              <a:t>CPI</a:t>
            </a:r>
            <a:endParaRPr lang="en-AU" sz="3200" dirty="0">
              <a:solidFill>
                <a:srgbClr val="990000"/>
              </a:solidFill>
            </a:endParaRPr>
          </a:p>
        </p:txBody>
      </p:sp>
      <p:graphicFrame>
        <p:nvGraphicFramePr>
          <p:cNvPr id="31751" name="Object 6"/>
          <p:cNvGraphicFramePr>
            <a:graphicFrameLocks noChangeAspect="1"/>
          </p:cNvGraphicFramePr>
          <p:nvPr/>
        </p:nvGraphicFramePr>
        <p:xfrm>
          <a:off x="644525" y="4265613"/>
          <a:ext cx="799306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32200" imgH="457200" progId="Equation.3">
                  <p:embed/>
                </p:oleObj>
              </mc:Choice>
              <mc:Fallback>
                <p:oleObj name="Equation" r:id="rId5" imgW="36322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265613"/>
                        <a:ext cx="7993063" cy="100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AutoShape 7"/>
          <p:cNvSpPr>
            <a:spLocks/>
          </p:cNvSpPr>
          <p:nvPr/>
        </p:nvSpPr>
        <p:spPr bwMode="auto">
          <a:xfrm rot="5400000">
            <a:off x="6947694" y="4293394"/>
            <a:ext cx="215900" cy="2376488"/>
          </a:xfrm>
          <a:prstGeom prst="rightBrace">
            <a:avLst>
              <a:gd name="adj1" fmla="val 91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5554663" y="5649913"/>
            <a:ext cx="297497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dirty="0"/>
              <a:t>Σχετική συχνότητα εντολών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  <p:bldP spid="31750" grpId="0"/>
      <p:bldP spid="31752" grpId="0" animBg="1"/>
      <p:bldP spid="3175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 dirty="0" err="1"/>
              <a:t>Κεφάλ</a:t>
            </a:r>
            <a:r>
              <a:rPr lang="en-AU" dirty="0"/>
              <a:t>αιο 1 — Αφηρημένες έννοιες και τεχνολογία υπολογιστών</a:t>
            </a:r>
            <a:r>
              <a:rPr lang="en-AU" dirty="0">
                <a:solidFill>
                  <a:schemeClr val="tx1"/>
                </a:solidFill>
              </a:rPr>
              <a:t> — </a:t>
            </a:r>
            <a:fld id="{47733B83-33A2-498A-9DB0-7EC39CE83D9F}" type="slidenum">
              <a:rPr lang="en-AU" smtClean="0">
                <a:solidFill>
                  <a:schemeClr val="tx1"/>
                </a:solidFill>
              </a:rPr>
              <a:pPr/>
              <a:t>37</a:t>
            </a:fld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Παράδειγμα </a:t>
            </a:r>
            <a:r>
              <a:rPr lang="en-US"/>
              <a:t>CPI</a:t>
            </a:r>
            <a:endParaRPr lang="en-AU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996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>
                <a:solidFill>
                  <a:schemeClr val="tx2"/>
                </a:solidFill>
              </a:rPr>
              <a:t>Εναλλακτικές ακολουθίες μεταγλωττισμένου κώδικα με εντολές τριών κατηγοριών</a:t>
            </a:r>
            <a:r>
              <a:rPr lang="en-US" sz="2800" dirty="0">
                <a:solidFill>
                  <a:schemeClr val="tx2"/>
                </a:solidFill>
              </a:rPr>
              <a:t> A, B, C</a:t>
            </a:r>
            <a:endParaRPr lang="en-AU" sz="2800" dirty="0">
              <a:solidFill>
                <a:schemeClr val="tx2"/>
              </a:solidFill>
            </a:endParaRPr>
          </a:p>
        </p:txBody>
      </p:sp>
      <p:graphicFrame>
        <p:nvGraphicFramePr>
          <p:cNvPr id="3281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1174"/>
              </p:ext>
            </p:extLst>
          </p:nvPr>
        </p:nvGraphicFramePr>
        <p:xfrm>
          <a:off x="899593" y="1958975"/>
          <a:ext cx="7776094" cy="1720431"/>
        </p:xfrm>
        <a:graphic>
          <a:graphicData uri="http://schemas.openxmlformats.org/drawingml/2006/table">
            <a:tbl>
              <a:tblPr/>
              <a:tblGrid>
                <a:gridCol w="432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Κατηγορία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CPI 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της κατηγορίας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Πλήθος εντολών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IC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ακολουθίας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Πλήθος εντολών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IC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ακολουθίας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2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800" name="Rectangle 31"/>
          <p:cNvSpPr>
            <a:spLocks noChangeArrowheads="1"/>
          </p:cNvSpPr>
          <p:nvPr/>
        </p:nvSpPr>
        <p:spPr bwMode="auto">
          <a:xfrm>
            <a:off x="323528" y="4076700"/>
            <a:ext cx="424847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800" dirty="0">
                <a:solidFill>
                  <a:srgbClr val="002060"/>
                </a:solidFill>
              </a:rPr>
              <a:t>Ακολουθία </a:t>
            </a:r>
            <a:r>
              <a:rPr lang="en-US" sz="2800" dirty="0">
                <a:solidFill>
                  <a:srgbClr val="002060"/>
                </a:solidFill>
              </a:rPr>
              <a:t>1: </a:t>
            </a:r>
            <a:r>
              <a:rPr lang="en-US" sz="2800" dirty="0">
                <a:solidFill>
                  <a:srgbClr val="990000"/>
                </a:solidFill>
              </a:rPr>
              <a:t>IC</a:t>
            </a:r>
            <a:r>
              <a:rPr lang="en-US" sz="2800" baseline="-25000" dirty="0">
                <a:solidFill>
                  <a:srgbClr val="990000"/>
                </a:solidFill>
              </a:rPr>
              <a:t>1</a:t>
            </a:r>
            <a:r>
              <a:rPr lang="en-US" sz="2800" dirty="0">
                <a:solidFill>
                  <a:srgbClr val="990000"/>
                </a:solidFill>
              </a:rPr>
              <a:t> = 5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dirty="0"/>
              <a:t>Κύκλοι ρολογιού</a:t>
            </a:r>
            <a:br>
              <a:rPr lang="en-US" sz="2400" dirty="0"/>
            </a:br>
            <a:r>
              <a:rPr lang="en-US" sz="2400" dirty="0"/>
              <a:t>= 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8000"/>
                </a:solidFill>
              </a:rPr>
              <a:t>1</a:t>
            </a:r>
            <a:r>
              <a:rPr lang="en-US" sz="2400" dirty="0"/>
              <a:t> + 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8000"/>
                </a:solidFill>
              </a:rPr>
              <a:t>2</a:t>
            </a:r>
            <a:r>
              <a:rPr lang="en-US" sz="2400" dirty="0"/>
              <a:t> + </a:t>
            </a:r>
            <a:r>
              <a:rPr lang="en-US" sz="2400" dirty="0">
                <a:solidFill>
                  <a:srgbClr val="990000"/>
                </a:solidFill>
              </a:rPr>
              <a:t>2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8000"/>
                </a:solidFill>
              </a:rPr>
              <a:t>3</a:t>
            </a:r>
            <a:br>
              <a:rPr lang="en-US" sz="2400" dirty="0"/>
            </a:br>
            <a:r>
              <a:rPr lang="en-US" sz="2400" dirty="0"/>
              <a:t>= 10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dirty="0">
                <a:solidFill>
                  <a:srgbClr val="C00000"/>
                </a:solidFill>
              </a:rPr>
              <a:t>Μέσο</a:t>
            </a:r>
            <a:r>
              <a:rPr lang="en-US" sz="2400" dirty="0">
                <a:solidFill>
                  <a:srgbClr val="C00000"/>
                </a:solidFill>
              </a:rPr>
              <a:t> CPI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10/5 = 2.0</a:t>
            </a:r>
          </a:p>
        </p:txBody>
      </p:sp>
      <p:sp>
        <p:nvSpPr>
          <p:cNvPr id="32801" name="Rectangle 32"/>
          <p:cNvSpPr>
            <a:spLocks noChangeArrowheads="1"/>
          </p:cNvSpPr>
          <p:nvPr/>
        </p:nvSpPr>
        <p:spPr bwMode="auto">
          <a:xfrm>
            <a:off x="4572000" y="4076700"/>
            <a:ext cx="41036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800" dirty="0">
                <a:solidFill>
                  <a:srgbClr val="002060"/>
                </a:solidFill>
              </a:rPr>
              <a:t>Ακολουθία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dirty="0">
                <a:solidFill>
                  <a:srgbClr val="9900CC"/>
                </a:solidFill>
              </a:rPr>
              <a:t>IC</a:t>
            </a:r>
            <a:r>
              <a:rPr lang="en-US" sz="2800" baseline="-25000" dirty="0">
                <a:solidFill>
                  <a:srgbClr val="9900CC"/>
                </a:solidFill>
              </a:rPr>
              <a:t>2</a:t>
            </a:r>
            <a:r>
              <a:rPr lang="en-US" sz="2800" dirty="0">
                <a:solidFill>
                  <a:srgbClr val="9900CC"/>
                </a:solidFill>
              </a:rPr>
              <a:t> = 6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dirty="0"/>
              <a:t>Κύκλοι ρολογιού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= </a:t>
            </a:r>
            <a:r>
              <a:rPr lang="en-US" sz="2400" dirty="0">
                <a:solidFill>
                  <a:srgbClr val="7030A0"/>
                </a:solidFill>
              </a:rPr>
              <a:t>4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8000"/>
                </a:solidFill>
              </a:rPr>
              <a:t>1</a:t>
            </a:r>
            <a:r>
              <a:rPr lang="en-US" sz="2400" dirty="0"/>
              <a:t> + </a:t>
            </a:r>
            <a:r>
              <a:rPr lang="en-US" sz="2400" dirty="0">
                <a:solidFill>
                  <a:srgbClr val="7030A0"/>
                </a:solidFill>
              </a:rPr>
              <a:t>1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8000"/>
                </a:solidFill>
              </a:rPr>
              <a:t>2</a:t>
            </a:r>
            <a:r>
              <a:rPr lang="en-US" sz="2400" dirty="0"/>
              <a:t> + </a:t>
            </a:r>
            <a:r>
              <a:rPr lang="en-US" sz="2400" dirty="0">
                <a:solidFill>
                  <a:srgbClr val="7030A0"/>
                </a:solidFill>
              </a:rPr>
              <a:t>1</a:t>
            </a:r>
            <a:r>
              <a:rPr lang="en-US" sz="2400" dirty="0"/>
              <a:t>×</a:t>
            </a:r>
            <a:r>
              <a:rPr lang="en-US" sz="2400" dirty="0">
                <a:solidFill>
                  <a:srgbClr val="008000"/>
                </a:solidFill>
              </a:rPr>
              <a:t>3</a:t>
            </a:r>
            <a:br>
              <a:rPr lang="en-US" sz="2400" dirty="0"/>
            </a:br>
            <a:r>
              <a:rPr lang="en-US" sz="2400" dirty="0"/>
              <a:t>= </a:t>
            </a:r>
            <a:r>
              <a:rPr lang="en-US" sz="2400" dirty="0">
                <a:solidFill>
                  <a:srgbClr val="7030A0"/>
                </a:solidFill>
              </a:rPr>
              <a:t>9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dirty="0">
                <a:solidFill>
                  <a:srgbClr val="7030A0"/>
                </a:solidFill>
              </a:rPr>
              <a:t>Μέσο </a:t>
            </a:r>
            <a:r>
              <a:rPr lang="en-US" sz="2400" dirty="0">
                <a:solidFill>
                  <a:srgbClr val="7030A0"/>
                </a:solidFill>
              </a:rPr>
              <a:t>CPI</a:t>
            </a:r>
            <a:r>
              <a:rPr lang="en-US" sz="2400" baseline="-25000" dirty="0">
                <a:solidFill>
                  <a:srgbClr val="7030A0"/>
                </a:solidFill>
              </a:rPr>
              <a:t>2</a:t>
            </a:r>
            <a:r>
              <a:rPr lang="en-US" sz="2400" dirty="0">
                <a:solidFill>
                  <a:srgbClr val="7030A0"/>
                </a:solidFill>
              </a:rPr>
              <a:t> = 9/6 = 1.5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32800" grpId="0"/>
      <p:bldP spid="3280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6EE376E6-6176-45CC-8D5C-EB94B6AD4D44}" type="slidenum">
              <a:rPr lang="en-AU" smtClean="0">
                <a:solidFill>
                  <a:schemeClr val="tx1"/>
                </a:solidFill>
              </a:rPr>
              <a:pPr/>
              <a:t>38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Σύνοψη της απόδοσης</a:t>
            </a:r>
            <a:endParaRPr lang="en-AU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852738"/>
            <a:ext cx="8270875" cy="3384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dirty="0"/>
              <a:t>Η απόδοση εξαρτάται από </a:t>
            </a:r>
            <a:endParaRPr lang="en-AU" sz="2800" dirty="0"/>
          </a:p>
          <a:p>
            <a:pPr lvl="1" eaLnBrk="1" hangingPunct="1">
              <a:lnSpc>
                <a:spcPct val="80000"/>
              </a:lnSpc>
            </a:pPr>
            <a:r>
              <a:rPr lang="el-GR" sz="2400" b="1" dirty="0">
                <a:solidFill>
                  <a:srgbClr val="C00000"/>
                </a:solidFill>
              </a:rPr>
              <a:t>Αλγόριθμο</a:t>
            </a:r>
            <a:r>
              <a:rPr lang="en-AU" sz="2400" dirty="0"/>
              <a:t>: </a:t>
            </a:r>
            <a:r>
              <a:rPr lang="el-GR" sz="2400" dirty="0"/>
              <a:t>επηρεάζει το είδος </a:t>
            </a:r>
            <a:r>
              <a:rPr lang="el-GR" dirty="0"/>
              <a:t>και πλήθος των πράξεων, </a:t>
            </a:r>
            <a:r>
              <a:rPr lang="el-GR" sz="2400" dirty="0"/>
              <a:t>πλήθος εντολών, πιθανόν και το </a:t>
            </a:r>
            <a:r>
              <a:rPr lang="en-AU" sz="2400" dirty="0"/>
              <a:t>CPI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b="1" dirty="0">
                <a:solidFill>
                  <a:srgbClr val="C00000"/>
                </a:solidFill>
              </a:rPr>
              <a:t>Γλώσσα προγραμματισμού</a:t>
            </a:r>
            <a:r>
              <a:rPr lang="en-AU" sz="2400" b="1" dirty="0"/>
              <a:t>: </a:t>
            </a:r>
            <a:r>
              <a:rPr lang="el-GR" sz="2400" dirty="0"/>
              <a:t>επηρεάζει το πλήθος εντολών και το </a:t>
            </a:r>
            <a:r>
              <a:rPr lang="en-AU" sz="2400" dirty="0"/>
              <a:t>CPI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b="1" dirty="0">
                <a:solidFill>
                  <a:srgbClr val="C00000"/>
                </a:solidFill>
              </a:rPr>
              <a:t>Μεταγλωττιστής</a:t>
            </a:r>
            <a:r>
              <a:rPr lang="en-AU" sz="2400" dirty="0"/>
              <a:t>: </a:t>
            </a:r>
            <a:r>
              <a:rPr lang="el-GR" sz="2400" dirty="0"/>
              <a:t>επηρεάζει το πλήθος εντολών και το </a:t>
            </a:r>
            <a:r>
              <a:rPr lang="en-AU" sz="2400" dirty="0"/>
              <a:t>CPI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b="1" dirty="0">
                <a:solidFill>
                  <a:srgbClr val="C00000"/>
                </a:solidFill>
              </a:rPr>
              <a:t>Αρχιτεκτονική συνόλου εντολών (</a:t>
            </a:r>
            <a:r>
              <a:rPr lang="en-US" sz="2400" b="1" dirty="0">
                <a:solidFill>
                  <a:srgbClr val="C00000"/>
                </a:solidFill>
              </a:rPr>
              <a:t>ISA)</a:t>
            </a:r>
            <a:r>
              <a:rPr lang="en-AU" sz="2400" b="1" dirty="0">
                <a:solidFill>
                  <a:srgbClr val="C00000"/>
                </a:solidFill>
              </a:rPr>
              <a:t>: </a:t>
            </a:r>
            <a:r>
              <a:rPr lang="el-GR" sz="2400" dirty="0"/>
              <a:t>επηρεάζει το πλήθος εντολών, το </a:t>
            </a:r>
            <a:r>
              <a:rPr lang="en-US" sz="2400" dirty="0"/>
              <a:t>CPI</a:t>
            </a:r>
            <a:r>
              <a:rPr lang="el-GR" sz="2400" dirty="0"/>
              <a:t>, και την περίοδο (συχνότητα) του ρολογιού</a:t>
            </a:r>
            <a:endParaRPr lang="en-AU" sz="2400" baseline="-25000" dirty="0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84213" y="1258888"/>
            <a:ext cx="265747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chemeClr val="folHlink"/>
                </a:solidFill>
                <a:latin typeface="Arial Black" pitchFamily="34" charset="0"/>
              </a:rPr>
              <a:t>ΓΕΝΙΚΗ εικόνα</a:t>
            </a:r>
            <a:endParaRPr lang="en-US" sz="2400" b="1">
              <a:solidFill>
                <a:schemeClr val="folHlink"/>
              </a:solidFill>
              <a:latin typeface="Arial Black" pitchFamily="34" charset="0"/>
            </a:endParaRPr>
          </a:p>
        </p:txBody>
      </p:sp>
      <p:graphicFrame>
        <p:nvGraphicFramePr>
          <p:cNvPr id="33798" name="Object 5"/>
          <p:cNvGraphicFramePr>
            <a:graphicFrameLocks noChangeAspect="1"/>
          </p:cNvGraphicFramePr>
          <p:nvPr/>
        </p:nvGraphicFramePr>
        <p:xfrm>
          <a:off x="234950" y="1844675"/>
          <a:ext cx="88011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68800" imgH="419100" progId="Equation.3">
                  <p:embed/>
                </p:oleObj>
              </mc:Choice>
              <mc:Fallback>
                <p:oleObj name="Equation" r:id="rId3" imgW="43688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844675"/>
                        <a:ext cx="88011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99F389D2-C7E4-437A-9BAD-E9B52BE1BB57}" type="slidenum">
              <a:rPr lang="en-AU" smtClean="0">
                <a:solidFill>
                  <a:schemeClr val="tx1"/>
                </a:solidFill>
              </a:rPr>
              <a:pPr/>
              <a:t>39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Παγίδα</a:t>
            </a:r>
            <a:r>
              <a:rPr lang="en-US" dirty="0"/>
              <a:t>: </a:t>
            </a:r>
            <a:r>
              <a:rPr lang="el-GR" dirty="0"/>
              <a:t>νόμος του </a:t>
            </a:r>
            <a:r>
              <a:rPr lang="en-US" dirty="0"/>
              <a:t>Amdahl</a:t>
            </a:r>
            <a:endParaRPr lang="en-AU" dirty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1475" cy="1439862"/>
          </a:xfrm>
        </p:spPr>
        <p:txBody>
          <a:bodyPr/>
          <a:lstStyle/>
          <a:p>
            <a:pPr eaLnBrk="1" hangingPunct="1"/>
            <a:r>
              <a:rPr lang="el-GR" sz="2800" dirty="0">
                <a:solidFill>
                  <a:schemeClr val="tx2"/>
                </a:solidFill>
              </a:rPr>
              <a:t>Η βελτίωση μιας πλευράς ενός υπολογιστή και η αναμονή ανάλογης βελτίωσης της συνολικής απόδοσης</a:t>
            </a:r>
            <a:endParaRPr lang="en-US" sz="2800" dirty="0">
              <a:solidFill>
                <a:schemeClr val="tx2"/>
              </a:solidFill>
              <a:sym typeface="Wingdings" pitchFamily="2" charset="2"/>
            </a:endParaRPr>
          </a:p>
        </p:txBody>
      </p:sp>
      <p:graphicFrame>
        <p:nvGraphicFramePr>
          <p:cNvPr id="46086" name="Object 5"/>
          <p:cNvGraphicFramePr>
            <a:graphicFrameLocks noChangeAspect="1"/>
          </p:cNvGraphicFramePr>
          <p:nvPr/>
        </p:nvGraphicFramePr>
        <p:xfrm>
          <a:off x="2987675" y="4868863"/>
          <a:ext cx="17287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25" imgH="393529" progId="Equation.3">
                  <p:embed/>
                </p:oleObj>
              </mc:Choice>
              <mc:Fallback>
                <p:oleObj name="Equation" r:id="rId3" imgW="86322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868863"/>
                        <a:ext cx="1728788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4787900" y="4941888"/>
            <a:ext cx="34559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b="1" dirty="0">
                <a:solidFill>
                  <a:srgbClr val="C00000"/>
                </a:solidFill>
              </a:rPr>
              <a:t>Δεν γίνεται</a:t>
            </a:r>
            <a:r>
              <a:rPr lang="en-US" sz="2400" b="1" dirty="0">
                <a:solidFill>
                  <a:srgbClr val="C00000"/>
                </a:solidFill>
              </a:rPr>
              <a:t>!</a:t>
            </a:r>
            <a:endParaRPr lang="en-US" sz="2400" b="1" dirty="0">
              <a:solidFill>
                <a:srgbClr val="C00000"/>
              </a:solidFill>
              <a:cs typeface="Tahoma" pitchFamily="34" charset="0"/>
            </a:endParaRPr>
          </a:p>
        </p:txBody>
      </p:sp>
      <p:graphicFrame>
        <p:nvGraphicFramePr>
          <p:cNvPr id="46088" name="Object 7"/>
          <p:cNvGraphicFramePr>
            <a:graphicFrameLocks noChangeAspect="1"/>
          </p:cNvGraphicFramePr>
          <p:nvPr/>
        </p:nvGraphicFramePr>
        <p:xfrm>
          <a:off x="823913" y="2540000"/>
          <a:ext cx="691673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81400" imgH="444500" progId="Equation.3">
                  <p:embed/>
                </p:oleObj>
              </mc:Choice>
              <mc:Fallback>
                <p:oleObj name="Equation" r:id="rId5" imgW="3581400" imgH="444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2540000"/>
                        <a:ext cx="6916737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684213" y="3500438"/>
            <a:ext cx="79914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Παράδειγμα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l-GR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ο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πολ</a:t>
            </a:r>
            <a:r>
              <a:rPr lang="el-GR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σμός</a:t>
            </a:r>
            <a:r>
              <a:rPr lang="el-GR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είναι τα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80s/100s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Πόση βελτίωση της απόδοσης του </a:t>
            </a:r>
            <a:r>
              <a:rPr lang="el-GR" sz="2400" dirty="0" err="1">
                <a:latin typeface="Times New Roman" pitchFamily="18" charset="0"/>
                <a:cs typeface="Times New Roman" pitchFamily="18" charset="0"/>
              </a:rPr>
              <a:t>πολ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dirty="0" err="1">
                <a:latin typeface="Times New Roman" pitchFamily="18" charset="0"/>
                <a:cs typeface="Times New Roman" pitchFamily="18" charset="0"/>
              </a:rPr>
              <a:t>σμού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ώστε η συνολική απόδοση να 5-πλασιαστεί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6090" name="Rectangle 9"/>
          <p:cNvSpPr>
            <a:spLocks noChangeArrowheads="1"/>
          </p:cNvSpPr>
          <p:nvPr/>
        </p:nvSpPr>
        <p:spPr bwMode="auto">
          <a:xfrm>
            <a:off x="323850" y="5661025"/>
            <a:ext cx="88201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l-G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Πόρισμα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l-G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κάνε τη συνηθισμένη περίπτωση γρήγορη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  <p:bldP spid="46087" grpId="0"/>
      <p:bldP spid="46089" grpId="0"/>
      <p:bldP spid="460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D972EFE-3D59-012B-4170-3FFF009A3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F16FDF08-E70A-999E-FEE5-7D6880F8B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7A0FBE84-6768-4124-8C85-D8EDC68E2E71}" type="slidenum">
              <a:rPr lang="en-AU" smtClean="0">
                <a:solidFill>
                  <a:schemeClr val="tx1"/>
                </a:solidFill>
              </a:rPr>
              <a:pPr/>
              <a:t>4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1C47243-42CF-76B0-DA94-1F5343C16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Κατηγορίες υπολογιστών</a:t>
            </a:r>
            <a:endParaRPr lang="en-US" dirty="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2B4A7B1-1374-C44B-7E07-4686E850B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908050"/>
            <a:ext cx="8640960" cy="5545286"/>
          </a:xfrm>
        </p:spPr>
        <p:txBody>
          <a:bodyPr/>
          <a:lstStyle/>
          <a:p>
            <a:pPr eaLnBrk="1" hangingPunct="1"/>
            <a:endParaRPr lang="en-US" sz="1200" dirty="0"/>
          </a:p>
          <a:p>
            <a:pPr eaLnBrk="1" hangingPunct="1"/>
            <a:r>
              <a:rPr lang="el-GR" b="1" dirty="0">
                <a:solidFill>
                  <a:schemeClr val="tx2"/>
                </a:solidFill>
              </a:rPr>
              <a:t>Ενσωματωμένοι (</a:t>
            </a:r>
            <a:r>
              <a:rPr lang="en-US" b="1" dirty="0">
                <a:solidFill>
                  <a:schemeClr val="tx2"/>
                </a:solidFill>
              </a:rPr>
              <a:t>embedded)</a:t>
            </a:r>
            <a:r>
              <a:rPr lang="el-GR" b="1" dirty="0">
                <a:solidFill>
                  <a:schemeClr val="tx2"/>
                </a:solidFill>
              </a:rPr>
              <a:t> υπολογιστές</a:t>
            </a:r>
            <a:endParaRPr lang="en-US" b="1" dirty="0">
              <a:solidFill>
                <a:schemeClr val="tx2"/>
              </a:solidFill>
            </a:endParaRPr>
          </a:p>
          <a:p>
            <a:pPr lvl="1" eaLnBrk="1" hangingPunct="1"/>
            <a:r>
              <a:rPr lang="el-GR" sz="2400" dirty="0"/>
              <a:t>«</a:t>
            </a:r>
            <a:r>
              <a:rPr lang="el-GR" sz="2400" i="1" dirty="0"/>
              <a:t>Κρυμμένοι</a:t>
            </a:r>
            <a:r>
              <a:rPr lang="el-GR" sz="2400" dirty="0"/>
              <a:t>» ως τμήματα άλλων συστημάτων</a:t>
            </a:r>
          </a:p>
          <a:p>
            <a:pPr lvl="1" eaLnBrk="1" hangingPunct="1"/>
            <a:r>
              <a:rPr lang="el-GR" dirty="0"/>
              <a:t>Ειδικοί για συγκεκριμένες εφαρμογές</a:t>
            </a:r>
            <a:endParaRPr lang="el-GR" sz="2400" dirty="0"/>
          </a:p>
          <a:p>
            <a:pPr lvl="1" algn="l" eaLnBrk="1" hangingPunct="1"/>
            <a:r>
              <a:rPr lang="el-GR" sz="2400" b="1" dirty="0">
                <a:solidFill>
                  <a:schemeClr val="accent4"/>
                </a:solidFill>
              </a:rPr>
              <a:t>Αυστηροί περιορισμοί στο μέγεθος</a:t>
            </a:r>
            <a:r>
              <a:rPr lang="en-US" sz="2400" b="1" dirty="0">
                <a:solidFill>
                  <a:schemeClr val="accent4"/>
                </a:solidFill>
              </a:rPr>
              <a:t> /</a:t>
            </a:r>
            <a:r>
              <a:rPr lang="el-GR" sz="2400" b="1" dirty="0">
                <a:solidFill>
                  <a:schemeClr val="accent4"/>
                </a:solidFill>
              </a:rPr>
              <a:t>  ισχύς / απόδοση  / κόστος</a:t>
            </a:r>
            <a:endParaRPr lang="en-US" sz="2400" b="1" dirty="0">
              <a:solidFill>
                <a:schemeClr val="accent4"/>
              </a:solidFill>
            </a:endParaRPr>
          </a:p>
          <a:p>
            <a:pPr lvl="1" algn="l" eaLnBrk="1" hangingPunct="1"/>
            <a:endParaRPr lang="en-US" sz="2400" b="1" dirty="0">
              <a:solidFill>
                <a:schemeClr val="accent4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b="1" dirty="0" err="1">
                <a:solidFill>
                  <a:schemeClr val="tx2"/>
                </a:solidFill>
              </a:rPr>
              <a:t>Υπερυπολογιστές</a:t>
            </a:r>
            <a:endParaRPr lang="el-GR" b="1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dirty="0"/>
              <a:t>Τύπος διακομιστή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b="1" dirty="0"/>
              <a:t>Υψηλών απαιτήσεων επιστημονικοί και τεχνικοί υπολογισμοί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/>
              <a:t>Κορυφαίοι σε υπολογιστικές δυνατότητες, αλλά αποτελούν ένα σχετικά μικρό κλάσμα της συνολικής αγοράς υπολογιστών</a:t>
            </a:r>
          </a:p>
          <a:p>
            <a:pPr lvl="1" algn="l" eaLnBrk="1" hangingPunct="1"/>
            <a:endParaRPr lang="en-AU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2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36168960-0FB2-4462-869B-682F0AB2BB5E}" type="slidenum">
              <a:rPr lang="en-AU" smtClean="0">
                <a:solidFill>
                  <a:schemeClr val="tx1"/>
                </a:solidFill>
              </a:rPr>
              <a:pPr/>
              <a:t>40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1311275"/>
          </a:xfrm>
        </p:spPr>
        <p:txBody>
          <a:bodyPr/>
          <a:lstStyle/>
          <a:p>
            <a:pPr eaLnBrk="1" hangingPunct="1"/>
            <a:r>
              <a:rPr lang="el-GR" dirty="0"/>
              <a:t>Παγίδα</a:t>
            </a:r>
            <a:r>
              <a:rPr lang="en-US" dirty="0"/>
              <a:t>: </a:t>
            </a:r>
            <a:r>
              <a:rPr lang="el-GR" dirty="0"/>
              <a:t>μέτρο απόδοσης </a:t>
            </a:r>
            <a:r>
              <a:rPr lang="en-US" dirty="0"/>
              <a:t>MIPS</a:t>
            </a:r>
            <a:endParaRPr lang="en-AU" dirty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0875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MIPS: Millions of Instructions Per Second</a:t>
            </a:r>
          </a:p>
          <a:p>
            <a:pPr lvl="1" eaLnBrk="1" hangingPunct="1"/>
            <a:r>
              <a:rPr lang="el-GR" dirty="0"/>
              <a:t>Δε λαμβάνει υπόψη</a:t>
            </a:r>
            <a:r>
              <a:rPr lang="en-US" dirty="0"/>
              <a:t>:</a:t>
            </a:r>
          </a:p>
          <a:p>
            <a:pPr lvl="2" eaLnBrk="1" hangingPunct="1"/>
            <a:r>
              <a:rPr lang="el-GR" dirty="0"/>
              <a:t>Διαφορές </a:t>
            </a:r>
            <a:r>
              <a:rPr lang="en-US" dirty="0"/>
              <a:t>ISA</a:t>
            </a:r>
            <a:r>
              <a:rPr lang="el-GR" dirty="0"/>
              <a:t> μεταξύ υπολογιστών</a:t>
            </a:r>
            <a:endParaRPr lang="en-US" dirty="0"/>
          </a:p>
          <a:p>
            <a:pPr lvl="2" eaLnBrk="1" hangingPunct="1"/>
            <a:r>
              <a:rPr lang="el-GR" dirty="0"/>
              <a:t>Διαφορές πολυπλοκότητας μεταξύ εντολών</a:t>
            </a:r>
            <a:endParaRPr lang="en-US" dirty="0"/>
          </a:p>
        </p:txBody>
      </p:sp>
      <p:graphicFrame>
        <p:nvGraphicFramePr>
          <p:cNvPr id="48133" name="Object 4"/>
          <p:cNvGraphicFramePr>
            <a:graphicFrameLocks noChangeAspect="1"/>
          </p:cNvGraphicFramePr>
          <p:nvPr/>
        </p:nvGraphicFramePr>
        <p:xfrm>
          <a:off x="849313" y="3335338"/>
          <a:ext cx="7521575" cy="21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59200" imgH="1066800" progId="Equation.3">
                  <p:embed/>
                </p:oleObj>
              </mc:Choice>
              <mc:Fallback>
                <p:oleObj name="Equation" r:id="rId3" imgW="3759200" imgH="106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3335338"/>
                        <a:ext cx="7521575" cy="213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909638" y="5516563"/>
            <a:ext cx="82708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l-GR" sz="2800" dirty="0"/>
              <a:t>Το </a:t>
            </a:r>
            <a:r>
              <a:rPr lang="en-US" sz="2800" dirty="0"/>
              <a:t>CPI </a:t>
            </a:r>
            <a:r>
              <a:rPr lang="el-GR" sz="2800" dirty="0"/>
              <a:t>ποικίλει μεταξύ προγραμμάτων σε μια δεδομένη </a:t>
            </a:r>
            <a:r>
              <a:rPr lang="en-US" sz="2800" dirty="0"/>
              <a:t>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  <p:bldP spid="481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91749704-4A07-45EF-AEF0-09E8EA63AADC}" type="slidenum">
              <a:rPr lang="en-AU" smtClean="0">
                <a:solidFill>
                  <a:schemeClr val="tx1"/>
                </a:solidFill>
              </a:rPr>
              <a:pPr/>
              <a:t>41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dirty="0"/>
              <a:t>Συμπερασματικές παρατηρήσεις</a:t>
            </a:r>
            <a:endParaRPr lang="en-AU" sz="4000" dirty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400" b="1" dirty="0"/>
              <a:t>Ο λόγος κόστος / απόδοση: </a:t>
            </a:r>
            <a:r>
              <a:rPr lang="el-GR" sz="2400" dirty="0"/>
              <a:t>βελτιώνεται λόγω της εξέλιξης της τεχνολογίας</a:t>
            </a:r>
            <a:endParaRPr lang="en-US" sz="2400" dirty="0"/>
          </a:p>
          <a:p>
            <a:pPr eaLnBrk="1" hangingPunct="1"/>
            <a:endParaRPr lang="el-GR" sz="1200" dirty="0"/>
          </a:p>
          <a:p>
            <a:pPr eaLnBrk="1" hangingPunct="1"/>
            <a:r>
              <a:rPr lang="el-GR" sz="2400" b="1" dirty="0"/>
              <a:t>Ιεραρχικά επίπεδα αφαίρεσης</a:t>
            </a:r>
            <a:endParaRPr lang="en-US" sz="2400" b="1" dirty="0"/>
          </a:p>
          <a:p>
            <a:pPr lvl="1" eaLnBrk="1" hangingPunct="1"/>
            <a:r>
              <a:rPr lang="el-GR" dirty="0"/>
              <a:t>Στο υλικό και στο λογισμικό</a:t>
            </a:r>
            <a:endParaRPr lang="en-US" dirty="0"/>
          </a:p>
          <a:p>
            <a:pPr eaLnBrk="1" hangingPunct="1"/>
            <a:endParaRPr lang="el-GR" sz="1200" dirty="0"/>
          </a:p>
          <a:p>
            <a:pPr eaLnBrk="1" hangingPunct="1"/>
            <a:r>
              <a:rPr lang="el-GR" sz="2400" b="1" dirty="0"/>
              <a:t>Αρχιτεκτονική συνόλου εντολών (</a:t>
            </a:r>
            <a:r>
              <a:rPr lang="en-US" sz="2400" b="1" dirty="0"/>
              <a:t>Instruction Set Architecture – ISA)</a:t>
            </a:r>
          </a:p>
          <a:p>
            <a:pPr lvl="1" eaLnBrk="1" hangingPunct="1"/>
            <a:r>
              <a:rPr lang="el-GR" dirty="0"/>
              <a:t>Η διασύνδεση υλικού και λογισμικού</a:t>
            </a:r>
            <a:endParaRPr lang="en-US" dirty="0"/>
          </a:p>
          <a:p>
            <a:pPr eaLnBrk="1" hangingPunct="1"/>
            <a:endParaRPr lang="el-GR" sz="1200" b="1" dirty="0"/>
          </a:p>
          <a:p>
            <a:pPr eaLnBrk="1" hangingPunct="1"/>
            <a:r>
              <a:rPr lang="el-GR" sz="2400" b="1" dirty="0"/>
              <a:t>Χρόνος εκτέλεσης</a:t>
            </a:r>
            <a:r>
              <a:rPr lang="en-US" sz="2400" b="1" dirty="0"/>
              <a:t>: </a:t>
            </a:r>
            <a:r>
              <a:rPr lang="el-GR" sz="2400" b="1" dirty="0"/>
              <a:t>το καλύτερο μέτρο απόδοσης</a:t>
            </a:r>
            <a:endParaRPr lang="en-US" sz="2400" b="1" dirty="0"/>
          </a:p>
          <a:p>
            <a:pPr eaLnBrk="1" hangingPunct="1"/>
            <a:endParaRPr lang="el-GR" sz="1200" b="1" dirty="0"/>
          </a:p>
          <a:p>
            <a:pPr eaLnBrk="1" hangingPunct="1"/>
            <a:r>
              <a:rPr lang="el-GR" sz="2400" b="1" dirty="0"/>
              <a:t>Η κατανάλωση ενέργειας είναι περιοριστικός παράγοντας</a:t>
            </a:r>
            <a:endParaRPr lang="en-US" sz="2400" b="1" dirty="0"/>
          </a:p>
          <a:p>
            <a:pPr lvl="1" eaLnBrk="1" hangingPunct="1"/>
            <a:r>
              <a:rPr lang="el-GR" dirty="0"/>
              <a:t>Χρήση παραλληλίας για βελτίωση της απόδοσης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40D5AA59-8D72-4676-BD17-C52BB8DC3E35}" type="slidenum">
              <a:rPr lang="en-AU" smtClean="0">
                <a:solidFill>
                  <a:schemeClr val="tx1"/>
                </a:solidFill>
              </a:rPr>
              <a:pPr/>
              <a:t>42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Κατασκευή ολοκληρωμένων</a:t>
            </a:r>
            <a:endParaRPr lang="en-AU"/>
          </a:p>
        </p:txBody>
      </p:sp>
      <p:sp>
        <p:nvSpPr>
          <p:cNvPr id="38916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4213" y="5300663"/>
            <a:ext cx="8270875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/>
              <a:t>Εσοδεία (</a:t>
            </a:r>
            <a:r>
              <a:rPr lang="en-US" sz="2800"/>
              <a:t>yield): </a:t>
            </a:r>
            <a:r>
              <a:rPr lang="el-GR" sz="2800"/>
              <a:t>ποσοστό τσιπ ανά πλακίδιο (</a:t>
            </a:r>
            <a:r>
              <a:rPr lang="en-US" sz="2800"/>
              <a:t>wafer)</a:t>
            </a:r>
            <a:r>
              <a:rPr lang="el-GR" sz="2800"/>
              <a:t> που λειτουργούν σωστά</a:t>
            </a:r>
            <a:endParaRPr lang="en-US" sz="2800"/>
          </a:p>
        </p:txBody>
      </p:sp>
      <p:sp>
        <p:nvSpPr>
          <p:cNvPr id="38917" name="Text Box 18"/>
          <p:cNvSpPr txBox="1">
            <a:spLocks noChangeArrowheads="1"/>
          </p:cNvSpPr>
          <p:nvPr/>
        </p:nvSpPr>
        <p:spPr bwMode="auto">
          <a:xfrm rot="5400000">
            <a:off x="6772275" y="2005013"/>
            <a:ext cx="4376738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§1.7 </a:t>
            </a:r>
            <a:r>
              <a:rPr lang="el-GR">
                <a:solidFill>
                  <a:schemeClr val="folHlink"/>
                </a:solidFill>
              </a:rPr>
              <a:t>Πραγματικότητα</a:t>
            </a:r>
            <a:r>
              <a:rPr lang="en-US">
                <a:solidFill>
                  <a:schemeClr val="folHlink"/>
                </a:solidFill>
              </a:rPr>
              <a:t>: </a:t>
            </a:r>
            <a:r>
              <a:rPr lang="el-GR">
                <a:solidFill>
                  <a:schemeClr val="folHlink"/>
                </a:solidFill>
              </a:rPr>
              <a:t>ο </a:t>
            </a:r>
            <a:r>
              <a:rPr lang="en-US">
                <a:solidFill>
                  <a:schemeClr val="folHlink"/>
                </a:solidFill>
              </a:rPr>
              <a:t>AMD Opteron X4</a:t>
            </a:r>
          </a:p>
        </p:txBody>
      </p:sp>
      <p:pic>
        <p:nvPicPr>
          <p:cNvPr id="38918" name="Picture 7" descr="D:\gizopoulos\Projects\Books\Cod4-Kleidarithmos\Figs-for-PPTs\COD_VOLA_PNGs\CHAPTER 1\01_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25538"/>
            <a:ext cx="78438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083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C3DC39A1-B2F2-4596-92F3-86728DF235A8}" type="slidenum">
              <a:rPr lang="en-AU" smtClean="0">
                <a:solidFill>
                  <a:schemeClr val="tx1"/>
                </a:solidFill>
              </a:rPr>
              <a:pPr/>
              <a:t>43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/>
              <a:t>AMD Opteron X2 Wafer</a:t>
            </a:r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4213" y="5084763"/>
            <a:ext cx="8270875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400"/>
              <a:t>X2: 300mm </a:t>
            </a:r>
            <a:r>
              <a:rPr lang="el-GR" sz="2400"/>
              <a:t>πλακίδιο</a:t>
            </a:r>
            <a:r>
              <a:rPr lang="en-AU" sz="2400"/>
              <a:t>, 117 </a:t>
            </a:r>
            <a:r>
              <a:rPr lang="el-GR" sz="2400"/>
              <a:t>τσιπ</a:t>
            </a:r>
            <a:r>
              <a:rPr lang="en-AU" sz="2400"/>
              <a:t>, </a:t>
            </a:r>
            <a:r>
              <a:rPr lang="el-GR" sz="2400"/>
              <a:t>τεχνολογία </a:t>
            </a:r>
            <a:r>
              <a:rPr lang="en-AU" sz="2400"/>
              <a:t>90nm</a:t>
            </a:r>
          </a:p>
          <a:p>
            <a:pPr eaLnBrk="1" hangingPunct="1">
              <a:lnSpc>
                <a:spcPct val="90000"/>
              </a:lnSpc>
            </a:pPr>
            <a:r>
              <a:rPr lang="en-AU" sz="2400"/>
              <a:t>X4: </a:t>
            </a:r>
            <a:r>
              <a:rPr lang="el-GR" sz="2400"/>
              <a:t>τεχνολογία </a:t>
            </a:r>
            <a:r>
              <a:rPr lang="en-AU" sz="2400"/>
              <a:t>45nm</a:t>
            </a:r>
          </a:p>
        </p:txBody>
      </p:sp>
      <p:pic>
        <p:nvPicPr>
          <p:cNvPr id="39941" name="Picture 5" descr="f01-19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268413"/>
            <a:ext cx="360045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2586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6A3B908C-5003-4EFF-A440-2CE3FA71AFE7}" type="slidenum">
              <a:rPr lang="en-AU" smtClean="0">
                <a:solidFill>
                  <a:schemeClr val="tx1"/>
                </a:solidFill>
              </a:rPr>
              <a:pPr/>
              <a:t>44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Κόστος Ολοκληρωμένων</a:t>
            </a:r>
            <a:endParaRPr lang="en-AU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005263"/>
            <a:ext cx="8270875" cy="2232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400"/>
              <a:t>Μη γραμμική εξάρτηση από την επιφάνεια (</a:t>
            </a:r>
            <a:r>
              <a:rPr lang="en-US" sz="2400"/>
              <a:t>area)</a:t>
            </a:r>
            <a:r>
              <a:rPr lang="el-GR" sz="2400"/>
              <a:t> και το ρυθμό ατελειών (</a:t>
            </a:r>
            <a:r>
              <a:rPr lang="en-AU" sz="2400"/>
              <a:t>defect rate)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000"/>
              <a:t>Κόστος και επιφάνεια πλακιδίου (</a:t>
            </a:r>
            <a:r>
              <a:rPr lang="en-US" sz="2000"/>
              <a:t>w</a:t>
            </a:r>
            <a:r>
              <a:rPr lang="en-AU" sz="2000"/>
              <a:t>afer)</a:t>
            </a:r>
            <a:r>
              <a:rPr lang="en-US" sz="2000"/>
              <a:t>:</a:t>
            </a:r>
            <a:r>
              <a:rPr lang="el-GR" sz="2000"/>
              <a:t> σταθερά</a:t>
            </a:r>
            <a:endParaRPr lang="en-AU" sz="2000"/>
          </a:p>
          <a:p>
            <a:pPr lvl="1" eaLnBrk="1" hangingPunct="1">
              <a:lnSpc>
                <a:spcPct val="80000"/>
              </a:lnSpc>
            </a:pPr>
            <a:r>
              <a:rPr lang="el-GR" sz="2000"/>
              <a:t>Ρυθμός ατελειών (</a:t>
            </a:r>
            <a:r>
              <a:rPr lang="en-US" sz="2000"/>
              <a:t>d</a:t>
            </a:r>
            <a:r>
              <a:rPr lang="en-AU" sz="2000"/>
              <a:t>efect rate) </a:t>
            </a:r>
            <a:r>
              <a:rPr lang="el-GR" sz="2000"/>
              <a:t>εξαρτάται από τη διαδικασία κατασκευής</a:t>
            </a:r>
            <a:endParaRPr lang="en-AU" sz="2000"/>
          </a:p>
          <a:p>
            <a:pPr lvl="1" eaLnBrk="1" hangingPunct="1">
              <a:lnSpc>
                <a:spcPct val="80000"/>
              </a:lnSpc>
            </a:pPr>
            <a:r>
              <a:rPr lang="el-GR" sz="2000"/>
              <a:t>Επιφάνεια τσιπ (</a:t>
            </a:r>
            <a:r>
              <a:rPr lang="en-US" sz="2000"/>
              <a:t>die/chip area):</a:t>
            </a:r>
            <a:r>
              <a:rPr lang="el-GR" sz="2000"/>
              <a:t> εξαρτάται από την αρχιτεκτονική και τη σχεδίαση του κυκλώματος</a:t>
            </a:r>
            <a:endParaRPr lang="en-AU" sz="2000"/>
          </a:p>
        </p:txBody>
      </p:sp>
      <p:graphicFrame>
        <p:nvGraphicFramePr>
          <p:cNvPr id="40965" name="Object 4"/>
          <p:cNvGraphicFramePr>
            <a:graphicFrameLocks noChangeAspect="1"/>
          </p:cNvGraphicFramePr>
          <p:nvPr/>
        </p:nvGraphicFramePr>
        <p:xfrm>
          <a:off x="419100" y="1484313"/>
          <a:ext cx="79502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24400" imgH="1092200" progId="Equation.3">
                  <p:embed/>
                </p:oleObj>
              </mc:Choice>
              <mc:Fallback>
                <p:oleObj name="Equation" r:id="rId3" imgW="4724400" imgH="109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84313"/>
                        <a:ext cx="7950200" cy="183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65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29073F10-1006-46D1-B88E-A4CC8E8AB2C4}" type="slidenum">
              <a:rPr lang="en-AU" smtClean="0">
                <a:solidFill>
                  <a:schemeClr val="tx1"/>
                </a:solidFill>
              </a:rPr>
              <a:pPr/>
              <a:t>45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/>
              <a:t>Μετροπρογράμματα </a:t>
            </a:r>
            <a:r>
              <a:rPr lang="en-US" sz="4000"/>
              <a:t>SPEC CPU</a:t>
            </a:r>
            <a:endParaRPr lang="en-AU" sz="400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000"/>
              <a:t>Χρησιμοποιούνται προγράμματα για τη μέτρηση της απόδοσης</a:t>
            </a:r>
            <a:endParaRPr lang="en-US" sz="2000"/>
          </a:p>
          <a:p>
            <a:pPr lvl="1" eaLnBrk="1" hangingPunct="1">
              <a:lnSpc>
                <a:spcPct val="80000"/>
              </a:lnSpc>
            </a:pPr>
            <a:r>
              <a:rPr lang="el-GR" sz="1800"/>
              <a:t>Υποτίθεται τυπικά για ένα πραγματικό φορτίο εργασίας (</a:t>
            </a:r>
            <a:r>
              <a:rPr lang="en-US" sz="1800"/>
              <a:t>workload)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Standard Performance Evaluation Corp (SPEC)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1800"/>
              <a:t>Αναπτύσσει μετροπρογράμματα (</a:t>
            </a:r>
            <a:r>
              <a:rPr lang="en-US" sz="1800"/>
              <a:t>benchmarks</a:t>
            </a:r>
            <a:r>
              <a:rPr lang="el-GR" sz="1800"/>
              <a:t>)</a:t>
            </a:r>
            <a:r>
              <a:rPr lang="en-US" sz="1800"/>
              <a:t> </a:t>
            </a:r>
            <a:r>
              <a:rPr lang="el-GR" sz="1800"/>
              <a:t>για </a:t>
            </a:r>
            <a:r>
              <a:rPr lang="en-US" sz="1800"/>
              <a:t>CPU, </a:t>
            </a:r>
            <a:r>
              <a:rPr lang="el-GR" sz="1800"/>
              <a:t>είσοδο/έξοδο, Ιστό</a:t>
            </a:r>
            <a:r>
              <a:rPr lang="en-US" sz="1800"/>
              <a:t>, …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/>
              <a:t>SPEC CPU2006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1800"/>
              <a:t>«Παρελθών» (</a:t>
            </a:r>
            <a:r>
              <a:rPr lang="en-US" sz="1800"/>
              <a:t>elapsed)</a:t>
            </a:r>
            <a:r>
              <a:rPr lang="el-GR" sz="1800"/>
              <a:t> χρόνος για την εκτέλεση μιας συλλογής προγραμμάτων</a:t>
            </a:r>
            <a:endParaRPr lang="en-US" sz="1800"/>
          </a:p>
          <a:p>
            <a:pPr lvl="2" eaLnBrk="1" hangingPunct="1">
              <a:lnSpc>
                <a:spcPct val="80000"/>
              </a:lnSpc>
            </a:pPr>
            <a:r>
              <a:rPr lang="el-GR" sz="1600"/>
              <a:t>Αμελητέα είσοδος/έξοδος</a:t>
            </a:r>
            <a:r>
              <a:rPr lang="en-US" sz="1600"/>
              <a:t>, </a:t>
            </a:r>
            <a:r>
              <a:rPr lang="el-GR" sz="1600"/>
              <a:t>άρα εστιάζουν στην απόδοση της </a:t>
            </a:r>
            <a:r>
              <a:rPr lang="en-US" sz="1600"/>
              <a:t>CPU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1800"/>
              <a:t>Κανονικοποίηση σε σχέση με μια μηχανή αναφοράς (</a:t>
            </a:r>
            <a:r>
              <a:rPr lang="en-US" sz="1800"/>
              <a:t>reference machine</a:t>
            </a:r>
            <a:r>
              <a:rPr lang="el-GR" sz="1800"/>
              <a:t>)</a:t>
            </a:r>
            <a:endParaRPr lang="en-US" sz="1800"/>
          </a:p>
          <a:p>
            <a:pPr lvl="1" eaLnBrk="1" hangingPunct="1">
              <a:lnSpc>
                <a:spcPct val="80000"/>
              </a:lnSpc>
            </a:pPr>
            <a:r>
              <a:rPr lang="el-GR" sz="1800"/>
              <a:t>Σύνοψη ως γεωμετρικός μέσος (</a:t>
            </a:r>
            <a:r>
              <a:rPr lang="en-US" sz="1800"/>
              <a:t>geometric mean) </a:t>
            </a:r>
            <a:r>
              <a:rPr lang="el-GR" sz="1800"/>
              <a:t>των λόγων απόδοσης (</a:t>
            </a:r>
            <a:r>
              <a:rPr lang="en-US" sz="1800"/>
              <a:t>performance ratios</a:t>
            </a:r>
            <a:r>
              <a:rPr lang="el-GR" sz="1800"/>
              <a:t>)</a:t>
            </a:r>
            <a:endParaRPr lang="en-US" sz="1800"/>
          </a:p>
          <a:p>
            <a:pPr lvl="2" eaLnBrk="1" hangingPunct="1">
              <a:lnSpc>
                <a:spcPct val="80000"/>
              </a:lnSpc>
            </a:pPr>
            <a:r>
              <a:rPr lang="en-US" sz="1600"/>
              <a:t>CINT2006 (integer) and CFP2006 (floating-point)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2411413" y="5230813"/>
          <a:ext cx="34559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100" imgH="482600" progId="Equation.3">
                  <p:embed/>
                </p:oleObj>
              </mc:Choice>
              <mc:Fallback>
                <p:oleObj name="Equation" r:id="rId3" imgW="2070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230813"/>
                        <a:ext cx="3455987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370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6671E1FD-D4AE-432B-A852-440391BECEFC}" type="slidenum">
              <a:rPr lang="en-AU" smtClean="0">
                <a:solidFill>
                  <a:schemeClr val="tx1"/>
                </a:solidFill>
              </a:rPr>
              <a:pPr/>
              <a:t>46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62000"/>
          </a:xfrm>
        </p:spPr>
        <p:txBody>
          <a:bodyPr/>
          <a:lstStyle/>
          <a:p>
            <a:pPr eaLnBrk="1" hangingPunct="1"/>
            <a:r>
              <a:rPr lang="en-AU" sz="4000"/>
              <a:t>CINT2006 </a:t>
            </a:r>
            <a:r>
              <a:rPr lang="el-GR" sz="4000"/>
              <a:t>για</a:t>
            </a:r>
            <a:r>
              <a:rPr lang="en-AU" sz="4000"/>
              <a:t> Opteron X4 2356</a:t>
            </a:r>
          </a:p>
        </p:txBody>
      </p:sp>
      <p:graphicFrame>
        <p:nvGraphicFramePr>
          <p:cNvPr id="344394" name="Group 330"/>
          <p:cNvGraphicFramePr>
            <a:graphicFrameLocks noGrp="1"/>
          </p:cNvGraphicFramePr>
          <p:nvPr/>
        </p:nvGraphicFramePr>
        <p:xfrm>
          <a:off x="755650" y="1412875"/>
          <a:ext cx="8054975" cy="3860803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Όνομα</a:t>
                      </a:r>
                      <a:endParaRPr kumimoji="0" lang="en-A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Περιγραφή</a:t>
                      </a:r>
                      <a:endParaRPr kumimoji="0" lang="en-A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Tc (ns)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Χρόν. εκτ.</a:t>
                      </a:r>
                      <a:endParaRPr kumimoji="0" lang="en-A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Χρον. ανφ.</a:t>
                      </a:r>
                      <a:endParaRPr kumimoji="0" lang="en-A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Interpreted string processing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bzip2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Block-sorting compression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gcc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GNU C Compiler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mcf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Combinatorial optimization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 game (AI)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 gene sequence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2,783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9,330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sjeng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Chess game (AI)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libquantum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Quantum computer simulation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20,720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h264avc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Video compression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omnetpp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Discrete event simulation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Games/path finding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xalancbmk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XML parsing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Geometric mean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3143" name="AutoShape 328"/>
          <p:cNvSpPr>
            <a:spLocks/>
          </p:cNvSpPr>
          <p:nvPr/>
        </p:nvSpPr>
        <p:spPr bwMode="auto">
          <a:xfrm>
            <a:off x="1763713" y="5661025"/>
            <a:ext cx="3744912" cy="647700"/>
          </a:xfrm>
          <a:prstGeom prst="borderCallout1">
            <a:avLst>
              <a:gd name="adj1" fmla="val 17648"/>
              <a:gd name="adj2" fmla="val 83509"/>
              <a:gd name="adj3" fmla="val -86273"/>
              <a:gd name="adj4" fmla="val 835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el-GR"/>
              <a:t>Υψηλοί ρυθμοί αστοχίας κρυφής μνήμης (</a:t>
            </a:r>
            <a:r>
              <a:rPr lang="en-US"/>
              <a:t>cache misses)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515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794F3741-1295-4BD3-A17D-A0DFE94AAF96}" type="slidenum">
              <a:rPr lang="en-AU" smtClean="0">
                <a:solidFill>
                  <a:schemeClr val="tx1"/>
                </a:solidFill>
              </a:rPr>
              <a:pPr/>
              <a:t>47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/>
              <a:t>Μετροπρογράμματα</a:t>
            </a:r>
            <a:r>
              <a:rPr lang="en-AU" sz="3600"/>
              <a:t> SPEC Power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447925"/>
          </a:xfrm>
        </p:spPr>
        <p:txBody>
          <a:bodyPr/>
          <a:lstStyle/>
          <a:p>
            <a:pPr eaLnBrk="1" hangingPunct="1"/>
            <a:r>
              <a:rPr lang="el-GR"/>
              <a:t>Κατανάλωση ισχύος διακομιστή (</a:t>
            </a:r>
            <a:r>
              <a:rPr lang="en-US"/>
              <a:t>server) </a:t>
            </a:r>
            <a:r>
              <a:rPr lang="el-GR"/>
              <a:t>σε διαφορετικά επίπεδα φορτίου εργασίας</a:t>
            </a:r>
            <a:endParaRPr lang="en-AU"/>
          </a:p>
          <a:p>
            <a:pPr lvl="1" eaLnBrk="1" hangingPunct="1"/>
            <a:r>
              <a:rPr lang="el-GR"/>
              <a:t>Απόδοση</a:t>
            </a:r>
            <a:r>
              <a:rPr lang="en-AU"/>
              <a:t>: ssj_ops/sec</a:t>
            </a:r>
          </a:p>
          <a:p>
            <a:pPr lvl="1" eaLnBrk="1" hangingPunct="1"/>
            <a:r>
              <a:rPr lang="el-GR"/>
              <a:t>Ισχύς</a:t>
            </a:r>
            <a:r>
              <a:rPr lang="en-AU"/>
              <a:t>: Watts (Joules/sec)</a:t>
            </a:r>
          </a:p>
        </p:txBody>
      </p:sp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1116013" y="3500438"/>
          <a:ext cx="684053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44900" imgH="457200" progId="Equation.3">
                  <p:embed/>
                </p:oleObj>
              </mc:Choice>
              <mc:Fallback>
                <p:oleObj name="Equation" r:id="rId3" imgW="364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500438"/>
                        <a:ext cx="6840537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918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5BDCFB65-E68A-4F3B-8722-C24CF7D19204}" type="slidenum">
              <a:rPr lang="en-AU" smtClean="0">
                <a:solidFill>
                  <a:schemeClr val="tx1"/>
                </a:solidFill>
              </a:rPr>
              <a:pPr/>
              <a:t>48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/>
              <a:t>SPECpower_ssj2008 </a:t>
            </a:r>
            <a:r>
              <a:rPr lang="el-GR"/>
              <a:t>για</a:t>
            </a:r>
            <a:r>
              <a:rPr lang="en-AU"/>
              <a:t> X4</a:t>
            </a:r>
          </a:p>
        </p:txBody>
      </p:sp>
      <p:graphicFrame>
        <p:nvGraphicFramePr>
          <p:cNvPr id="45159" name="Group 103"/>
          <p:cNvGraphicFramePr>
            <a:graphicFrameLocks noGrp="1"/>
          </p:cNvGraphicFramePr>
          <p:nvPr/>
        </p:nvGraphicFramePr>
        <p:xfrm>
          <a:off x="971550" y="1341438"/>
          <a:ext cx="7343775" cy="4694242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30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Φορτίο στόχου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Απόδοση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(ssj_ops/sec)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Μέση ισχύς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(Watts)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231,867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211,282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185,803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163,427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140,160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118,324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920,35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70,500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47,126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23,066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Overall sum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1,283,590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2,605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30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∑ssj_ops/ ∑power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685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C7268B70-1837-433E-BF99-C9CEE73C30EA}" type="slidenum">
              <a:rPr lang="en-AU" smtClean="0">
                <a:solidFill>
                  <a:schemeClr val="tx1"/>
                </a:solidFill>
              </a:rPr>
              <a:pPr/>
              <a:t>49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/>
              <a:t>Πλάνη</a:t>
            </a:r>
            <a:r>
              <a:rPr lang="en-AU" sz="4000"/>
              <a:t>: </a:t>
            </a:r>
            <a:r>
              <a:rPr lang="el-GR" sz="4000"/>
              <a:t>Χαμηλή ισχύς αδράνειας</a:t>
            </a:r>
            <a:endParaRPr lang="en-AU" sz="400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800"/>
              <a:t>Δείτε το μετροπρόγραμμα ισχύος στον </a:t>
            </a:r>
            <a:r>
              <a:rPr lang="en-AU" sz="2800"/>
              <a:t>X4</a:t>
            </a:r>
          </a:p>
          <a:p>
            <a:pPr lvl="1" eaLnBrk="1" hangingPunct="1"/>
            <a:r>
              <a:rPr lang="el-GR" sz="2400"/>
              <a:t>Στο </a:t>
            </a:r>
            <a:r>
              <a:rPr lang="en-AU" sz="2400"/>
              <a:t>100% </a:t>
            </a:r>
            <a:r>
              <a:rPr lang="el-GR" sz="2400"/>
              <a:t>του φορτίου</a:t>
            </a:r>
            <a:r>
              <a:rPr lang="en-AU" sz="2400"/>
              <a:t>: 295W</a:t>
            </a:r>
          </a:p>
          <a:p>
            <a:pPr lvl="1" eaLnBrk="1" hangingPunct="1"/>
            <a:r>
              <a:rPr lang="el-GR" sz="2400"/>
              <a:t>Στο </a:t>
            </a:r>
            <a:r>
              <a:rPr lang="en-AU" sz="2400"/>
              <a:t>50% </a:t>
            </a:r>
            <a:r>
              <a:rPr lang="el-GR" sz="2400"/>
              <a:t>του φορτίου</a:t>
            </a:r>
            <a:r>
              <a:rPr lang="en-AU" sz="2400"/>
              <a:t>: 246W (83%)</a:t>
            </a:r>
          </a:p>
          <a:p>
            <a:pPr lvl="1" eaLnBrk="1" hangingPunct="1"/>
            <a:r>
              <a:rPr lang="el-GR" sz="2400"/>
              <a:t>Στο </a:t>
            </a:r>
            <a:r>
              <a:rPr lang="en-AU" sz="2400"/>
              <a:t>10% </a:t>
            </a:r>
            <a:r>
              <a:rPr lang="el-GR" sz="2400"/>
              <a:t>του φορτίου</a:t>
            </a:r>
            <a:r>
              <a:rPr lang="en-AU" sz="2400"/>
              <a:t>: 180W (61%)</a:t>
            </a:r>
          </a:p>
          <a:p>
            <a:pPr eaLnBrk="1" hangingPunct="1"/>
            <a:r>
              <a:rPr lang="el-GR" sz="2800"/>
              <a:t>Κέντρο δεδομένων </a:t>
            </a:r>
            <a:r>
              <a:rPr lang="en-AU" sz="2800"/>
              <a:t>Google</a:t>
            </a:r>
          </a:p>
          <a:p>
            <a:pPr lvl="1" eaLnBrk="1" hangingPunct="1"/>
            <a:r>
              <a:rPr lang="el-GR" sz="2400"/>
              <a:t>Κυρίως λειτουργεί στο </a:t>
            </a:r>
            <a:r>
              <a:rPr lang="en-AU" sz="2400"/>
              <a:t>10% </a:t>
            </a:r>
            <a:r>
              <a:rPr lang="en-AU" sz="2400">
                <a:cs typeface="Arial" charset="0"/>
              </a:rPr>
              <a:t>– 50% </a:t>
            </a:r>
            <a:r>
              <a:rPr lang="el-GR" sz="2400">
                <a:cs typeface="Arial" charset="0"/>
              </a:rPr>
              <a:t>του φορτίου</a:t>
            </a:r>
            <a:endParaRPr lang="en-AU" sz="2400">
              <a:cs typeface="Arial" charset="0"/>
            </a:endParaRPr>
          </a:p>
          <a:p>
            <a:pPr lvl="1" eaLnBrk="1" hangingPunct="1"/>
            <a:r>
              <a:rPr lang="el-GR" sz="2400">
                <a:cs typeface="Arial" charset="0"/>
              </a:rPr>
              <a:t>Με φορτίο </a:t>
            </a:r>
            <a:r>
              <a:rPr lang="en-AU" sz="2400">
                <a:cs typeface="Arial" charset="0"/>
              </a:rPr>
              <a:t>100% </a:t>
            </a:r>
            <a:r>
              <a:rPr lang="el-GR" sz="2400">
                <a:cs typeface="Arial" charset="0"/>
              </a:rPr>
              <a:t>σε λιγότερο από</a:t>
            </a:r>
            <a:r>
              <a:rPr lang="en-AU" sz="2400">
                <a:cs typeface="Arial" charset="0"/>
              </a:rPr>
              <a:t> 1% </a:t>
            </a:r>
            <a:r>
              <a:rPr lang="el-GR" sz="2400">
                <a:cs typeface="Arial" charset="0"/>
              </a:rPr>
              <a:t>του χρόνου</a:t>
            </a:r>
            <a:endParaRPr lang="en-AU" sz="2400">
              <a:cs typeface="Arial" charset="0"/>
            </a:endParaRPr>
          </a:p>
          <a:p>
            <a:pPr eaLnBrk="1" hangingPunct="1"/>
            <a:r>
              <a:rPr lang="el-GR" sz="2800">
                <a:cs typeface="Arial" charset="0"/>
              </a:rPr>
              <a:t>Σκεφθείτε τη σχεδίαση επεξεργαστών με κατανάλωση ισχύος ανάλογη με το φορτίο</a:t>
            </a:r>
            <a:endParaRPr lang="en-AU" sz="2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5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2C3AB124-D1AF-4D32-B2AE-56815F354BA7}" type="slidenum">
              <a:rPr lang="en-AU" smtClean="0">
                <a:solidFill>
                  <a:schemeClr val="tx1"/>
                </a:solidFill>
              </a:rPr>
              <a:pPr/>
              <a:t>5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Η αγορά των επεξεργαστών</a:t>
            </a:r>
            <a:endParaRPr lang="en-AU"/>
          </a:p>
        </p:txBody>
      </p:sp>
      <p:pic>
        <p:nvPicPr>
          <p:cNvPr id="6148" name="Picture 6" descr="D:\gizopoulos\Projects\Books\Cod4-Kleidarithmos\Figs-for-PPTs\COD_VOLA_PNGs\CHAPTER 1\01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196975"/>
            <a:ext cx="638651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82B05417-CA6F-37BC-EE36-8336E51CE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3275"/>
            <a:ext cx="8259762" cy="584775"/>
          </a:xfrm>
        </p:spPr>
        <p:txBody>
          <a:bodyPr wrap="square" anchor="b">
            <a:noAutofit/>
          </a:bodyPr>
          <a:lstStyle/>
          <a:p>
            <a:pPr eaLnBrk="1" hangingPunct="1"/>
            <a:r>
              <a:rPr lang="el-GR" sz="3600" dirty="0">
                <a:solidFill>
                  <a:srgbClr val="C00000"/>
                </a:solidFill>
              </a:rPr>
              <a:t>Η «εποχή μετά τον </a:t>
            </a:r>
            <a:r>
              <a:rPr lang="el-GR" sz="3600" dirty="0" err="1">
                <a:solidFill>
                  <a:srgbClr val="C00000"/>
                </a:solidFill>
              </a:rPr>
              <a:t>PC</a:t>
            </a:r>
            <a:r>
              <a:rPr lang="el-GR" sz="3600" dirty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0750C208-5849-0F23-1F21-E3762DC1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96530" y="1374330"/>
            <a:ext cx="6750939" cy="45411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Footer Placeholder 2">
            <a:extLst>
              <a:ext uri="{FF2B5EF4-FFF2-40B4-BE49-F238E27FC236}">
                <a16:creationId xmlns:a16="http://schemas.microsoft.com/office/drawing/2014/main" id="{33E71A23-8B59-6433-A880-02DC64C008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92275" y="6381750"/>
            <a:ext cx="7272338" cy="358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norm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l-GR" sz="1400" dirty="0">
                <a:solidFill>
                  <a:srgbClr val="CC3300"/>
                </a:solidFill>
              </a:rPr>
              <a:t>Κεφάλαιο 1 – Αφηρημένες έννοιες και τεχνολογία υπολογιστών – </a:t>
            </a:r>
            <a:fld id="{9F9B9937-1438-44CB-B7CC-BE8252A5FCD3}" type="slidenum">
              <a:rPr lang="en-AU" altLang="en-US" sz="1400" smtClean="0">
                <a:solidFill>
                  <a:srgbClr val="CC3300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6</a:t>
            </a:fld>
            <a:endParaRPr lang="en-AU" altLang="en-US" sz="14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26060A3-4EBA-7E81-48B6-2BD017DE7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700" dirty="0">
                <a:solidFill>
                  <a:srgbClr val="C00000"/>
                </a:solidFill>
              </a:rPr>
              <a:t>Η «εποχή μετά τον </a:t>
            </a:r>
            <a:r>
              <a:rPr lang="el-GR" sz="3700" dirty="0" err="1">
                <a:solidFill>
                  <a:srgbClr val="C00000"/>
                </a:solidFill>
              </a:rPr>
              <a:t>PC</a:t>
            </a:r>
            <a:r>
              <a:rPr lang="el-GR" sz="3700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14339" name="Footer Placeholder 2">
            <a:extLst>
              <a:ext uri="{FF2B5EF4-FFF2-40B4-BE49-F238E27FC236}">
                <a16:creationId xmlns:a16="http://schemas.microsoft.com/office/drawing/2014/main" id="{F1FF8408-0837-1FAB-6483-B80E27C6B2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sz="1400" dirty="0">
                <a:solidFill>
                  <a:srgbClr val="CC3300"/>
                </a:solidFill>
              </a:rPr>
              <a:t>Κεφάλαιο 1 – Αφηρημένες έννοιες και τεχνολογία υπολογιστών – </a:t>
            </a:r>
            <a:fld id="{325048D1-62C0-4F9A-B318-1E3DC1CA4D8C}" type="slidenum">
              <a:rPr lang="en-AU" altLang="en-US" sz="1400" smtClean="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AU" altLang="en-US" sz="1400" dirty="0">
              <a:solidFill>
                <a:srgbClr val="CC33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ACE440-DEFF-0C2F-9BA1-7689AE89E83F}"/>
              </a:ext>
            </a:extLst>
          </p:cNvPr>
          <p:cNvSpPr txBox="1">
            <a:spLocks/>
          </p:cNvSpPr>
          <p:nvPr/>
        </p:nvSpPr>
        <p:spPr>
          <a:xfrm>
            <a:off x="684213" y="1125538"/>
            <a:ext cx="8270875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90000"/>
              </a:lnSpc>
              <a:defRPr/>
            </a:pPr>
            <a:r>
              <a:rPr lang="el-GR" sz="2600" dirty="0">
                <a:solidFill>
                  <a:schemeClr val="tx2"/>
                </a:solidFill>
              </a:rPr>
              <a:t>Προσωπική φορητή συσκευή (</a:t>
            </a:r>
            <a:r>
              <a:rPr lang="el-GR" sz="2600" dirty="0" err="1">
                <a:solidFill>
                  <a:srgbClr val="C00000"/>
                </a:solidFill>
              </a:rPr>
              <a:t>Personal</a:t>
            </a:r>
            <a:r>
              <a:rPr lang="el-GR" sz="2600" dirty="0">
                <a:solidFill>
                  <a:srgbClr val="C00000"/>
                </a:solidFill>
              </a:rPr>
              <a:t> </a:t>
            </a:r>
            <a:r>
              <a:rPr lang="el-GR" sz="2600" dirty="0" err="1">
                <a:solidFill>
                  <a:srgbClr val="C00000"/>
                </a:solidFill>
              </a:rPr>
              <a:t>Mobile</a:t>
            </a:r>
            <a:r>
              <a:rPr lang="el-GR" sz="2600" dirty="0">
                <a:solidFill>
                  <a:srgbClr val="C00000"/>
                </a:solidFill>
              </a:rPr>
              <a:t> </a:t>
            </a:r>
            <a:r>
              <a:rPr lang="el-GR" sz="2600" dirty="0" err="1">
                <a:solidFill>
                  <a:srgbClr val="C00000"/>
                </a:solidFill>
              </a:rPr>
              <a:t>Device</a:t>
            </a:r>
            <a:r>
              <a:rPr lang="el-GR" sz="2600" dirty="0">
                <a:solidFill>
                  <a:srgbClr val="C00000"/>
                </a:solidFill>
              </a:rPr>
              <a:t>, PMD</a:t>
            </a:r>
            <a:r>
              <a:rPr lang="el-GR" sz="2600" dirty="0">
                <a:solidFill>
                  <a:schemeClr val="tx2"/>
                </a:solidFill>
              </a:rPr>
              <a:t>)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l-GR" sz="2000" dirty="0"/>
              <a:t>Λειτουργούν με μπαταρία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l-GR" sz="2000" dirty="0"/>
              <a:t>Συνδέονται στο Διαδίκτυο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l-GR" sz="2000" dirty="0"/>
              <a:t>Κοστίζουν εκατοντάδες ευρώ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l-GR" sz="2000" dirty="0"/>
              <a:t>«Έξυπνα τηλέφωνα», υπολογιστές-ταμπλέτες, ηλεκτρονικά γυαλιά</a:t>
            </a:r>
            <a:endParaRPr lang="en-US" sz="2000" dirty="0"/>
          </a:p>
          <a:p>
            <a:pPr lvl="1" algn="just" eaLnBrk="1" hangingPunct="1">
              <a:lnSpc>
                <a:spcPct val="90000"/>
              </a:lnSpc>
              <a:defRPr/>
            </a:pPr>
            <a:endParaRPr lang="el-GR" sz="20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l-GR" sz="2600" dirty="0">
                <a:solidFill>
                  <a:schemeClr val="tx2"/>
                </a:solidFill>
              </a:rPr>
              <a:t>Υπολογιστική νέφους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l-GR" sz="2600" dirty="0">
                <a:solidFill>
                  <a:schemeClr val="tx2"/>
                </a:solidFill>
              </a:rPr>
              <a:t>(</a:t>
            </a:r>
            <a:r>
              <a:rPr lang="en-US" sz="2600" dirty="0">
                <a:solidFill>
                  <a:srgbClr val="C00000"/>
                </a:solidFill>
              </a:rPr>
              <a:t>Cloud Computing</a:t>
            </a:r>
            <a:r>
              <a:rPr lang="el-GR" sz="2600" dirty="0">
                <a:solidFill>
                  <a:schemeClr val="tx2"/>
                </a:solidFill>
              </a:rPr>
              <a:t>)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l-GR" sz="2000" dirty="0"/>
              <a:t>Υπολογιστές κλίμακας αποθήκης (WSC)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l-GR" sz="2000" dirty="0"/>
              <a:t>Λογισμικό ως υπηρεσία (</a:t>
            </a:r>
            <a:r>
              <a:rPr lang="el-GR" sz="2000" dirty="0">
                <a:solidFill>
                  <a:srgbClr val="C00000"/>
                </a:solidFill>
              </a:rPr>
              <a:t>Software </a:t>
            </a:r>
            <a:r>
              <a:rPr lang="el-GR" sz="2000" dirty="0" err="1">
                <a:solidFill>
                  <a:srgbClr val="C00000"/>
                </a:solidFill>
              </a:rPr>
              <a:t>as</a:t>
            </a:r>
            <a:r>
              <a:rPr lang="el-GR" sz="2000" dirty="0">
                <a:solidFill>
                  <a:srgbClr val="C00000"/>
                </a:solidFill>
              </a:rPr>
              <a:t> a </a:t>
            </a:r>
            <a:r>
              <a:rPr lang="el-GR" sz="2000" dirty="0" err="1">
                <a:solidFill>
                  <a:srgbClr val="C00000"/>
                </a:solidFill>
              </a:rPr>
              <a:t>Service</a:t>
            </a:r>
            <a:r>
              <a:rPr lang="el-GR" sz="2000" dirty="0">
                <a:solidFill>
                  <a:srgbClr val="C00000"/>
                </a:solidFill>
              </a:rPr>
              <a:t>, </a:t>
            </a:r>
            <a:r>
              <a:rPr lang="el-GR" sz="2000" dirty="0" err="1">
                <a:solidFill>
                  <a:srgbClr val="C00000"/>
                </a:solidFill>
              </a:rPr>
              <a:t>SaaS</a:t>
            </a:r>
            <a:r>
              <a:rPr lang="el-GR" sz="2000" dirty="0"/>
              <a:t>)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l-GR" sz="2000" dirty="0"/>
              <a:t>Μέρος του λογισμικού εκτελείται στην προσωπική φορητή συσκευή και ένα άλλο μέρος εκτελείται στο Νέφος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l-GR" sz="2000" dirty="0" err="1"/>
              <a:t>Amazon</a:t>
            </a:r>
            <a:r>
              <a:rPr lang="el-GR" sz="2000" dirty="0"/>
              <a:t> και Google</a:t>
            </a:r>
            <a:endParaRPr lang="el-G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70AAAE5A-4E23-4E78-BE6D-3E0564F4D778}" type="slidenum">
              <a:rPr lang="en-AU" smtClean="0">
                <a:solidFill>
                  <a:schemeClr val="tx1"/>
                </a:solidFill>
              </a:rPr>
              <a:pPr/>
              <a:t>8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Τι θα μάθετε</a:t>
            </a:r>
            <a:endParaRPr lang="en-AU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>
                <a:solidFill>
                  <a:schemeClr val="tx2"/>
                </a:solidFill>
              </a:rPr>
              <a:t>Πώς μεταφράζονται τα προγράμματα στη γλώσσα της μηχανής</a:t>
            </a:r>
            <a:endParaRPr lang="en-AU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dirty="0"/>
              <a:t>Και πώς τα εκτελεί το υλικό</a:t>
            </a:r>
            <a:endParaRPr lang="en-AU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l-GR" dirty="0">
                <a:solidFill>
                  <a:schemeClr val="tx2"/>
                </a:solidFill>
              </a:rPr>
              <a:t>Τη διασύνδεση υλικού και λογισμικού</a:t>
            </a:r>
            <a:endParaRPr lang="en-AU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l-GR" dirty="0">
                <a:solidFill>
                  <a:schemeClr val="tx2"/>
                </a:solidFill>
              </a:rPr>
              <a:t>Τι καθορίζει την απόδοση των προγραμμάτων</a:t>
            </a:r>
            <a:endParaRPr lang="en-AU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dirty="0"/>
              <a:t>Και πώς αυτή μπορεί να βελτιωθεί</a:t>
            </a:r>
            <a:endParaRPr lang="en-AU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l-GR" dirty="0">
                <a:solidFill>
                  <a:schemeClr val="tx2"/>
                </a:solidFill>
              </a:rPr>
              <a:t>Πώς βελτιώνουν την απόδοση οι σχεδιαστές του υλικού</a:t>
            </a:r>
            <a:endParaRPr lang="en-AU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Κεφάλαιο 1 — Αφηρημένες έννοιες και τεχνολογία υπολογιστών</a:t>
            </a:r>
            <a:r>
              <a:rPr lang="en-AU">
                <a:solidFill>
                  <a:schemeClr val="tx1"/>
                </a:solidFill>
              </a:rPr>
              <a:t> — </a:t>
            </a:r>
            <a:fld id="{116B1B07-6976-4993-86C4-8254FE928AE0}" type="slidenum">
              <a:rPr lang="en-AU" smtClean="0">
                <a:solidFill>
                  <a:schemeClr val="tx1"/>
                </a:solidFill>
              </a:rPr>
              <a:pPr/>
              <a:t>9</a:t>
            </a:fld>
            <a:endParaRPr lang="en-AU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Κατανόηση της απόδοσης</a:t>
            </a:r>
            <a:endParaRPr lang="en-AU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1052736"/>
            <a:ext cx="8487544" cy="53290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b="1" dirty="0">
                <a:solidFill>
                  <a:schemeClr val="tx2"/>
                </a:solidFill>
              </a:rPr>
              <a:t>Αλγόριθμος</a:t>
            </a:r>
            <a:r>
              <a:rPr lang="el-GR" sz="2800" dirty="0"/>
              <a:t> 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Καθορίζει το πλήθος των λειτουργιών (πράξεων</a:t>
            </a:r>
            <a:r>
              <a:rPr lang="en-US" sz="2200" dirty="0"/>
              <a:t>, </a:t>
            </a:r>
            <a:r>
              <a:rPr lang="el-GR" sz="2200" dirty="0"/>
              <a:t>προσπελάσεις μνήμης)</a:t>
            </a:r>
            <a:r>
              <a:rPr lang="en-US" sz="2200" dirty="0"/>
              <a:t> </a:t>
            </a:r>
            <a:r>
              <a:rPr lang="el-GR" sz="2200" dirty="0"/>
              <a:t>=&gt;</a:t>
            </a:r>
            <a:r>
              <a:rPr lang="en-US" sz="2200" dirty="0"/>
              <a:t> </a:t>
            </a:r>
            <a:r>
              <a:rPr lang="el-GR" sz="2200" dirty="0"/>
              <a:t>Πολυπλοκότητα, χρόνο επίλυσης προβλήματος</a:t>
            </a:r>
            <a:endParaRPr lang="en-US" sz="2200" dirty="0"/>
          </a:p>
          <a:p>
            <a:pPr eaLnBrk="1" hangingPunct="1">
              <a:lnSpc>
                <a:spcPct val="90000"/>
              </a:lnSpc>
            </a:pPr>
            <a:endParaRPr lang="el-GR" sz="1000" b="1" dirty="0"/>
          </a:p>
          <a:p>
            <a:pPr eaLnBrk="1" hangingPunct="1">
              <a:lnSpc>
                <a:spcPct val="90000"/>
              </a:lnSpc>
            </a:pPr>
            <a:r>
              <a:rPr lang="el-GR" sz="2800" b="1" dirty="0">
                <a:solidFill>
                  <a:schemeClr val="tx2"/>
                </a:solidFill>
              </a:rPr>
              <a:t>Αρχιτεκτονική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l-GR" sz="2800" b="1" dirty="0">
                <a:solidFill>
                  <a:schemeClr val="tx2"/>
                </a:solidFill>
              </a:rPr>
              <a:t>επεξ. πρόγραμμα, μεταγλωττιστής </a:t>
            </a:r>
            <a:endParaRPr lang="en-US" sz="2800" b="1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Καθορίζουν το πλήθος των εντολών ανά λειτουργία</a:t>
            </a:r>
            <a:endParaRPr lang="en-US" sz="2200" dirty="0"/>
          </a:p>
          <a:p>
            <a:pPr eaLnBrk="1" hangingPunct="1">
              <a:lnSpc>
                <a:spcPct val="90000"/>
              </a:lnSpc>
            </a:pPr>
            <a:endParaRPr lang="el-GR" sz="1000" b="1" dirty="0"/>
          </a:p>
          <a:p>
            <a:pPr eaLnBrk="1" hangingPunct="1">
              <a:lnSpc>
                <a:spcPct val="90000"/>
              </a:lnSpc>
            </a:pPr>
            <a:r>
              <a:rPr lang="el-GR" sz="2800" b="1" dirty="0">
                <a:solidFill>
                  <a:schemeClr val="tx2"/>
                </a:solidFill>
              </a:rPr>
              <a:t>Επεξεργαστής και μνήμη</a:t>
            </a:r>
            <a:endParaRPr lang="en-US" sz="2800" b="1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Καθορίζουν την ταχύτητα εκτέλεσης των εντολών</a:t>
            </a:r>
            <a:endParaRPr lang="en-US" sz="2200" dirty="0"/>
          </a:p>
          <a:p>
            <a:pPr eaLnBrk="1" hangingPunct="1">
              <a:lnSpc>
                <a:spcPct val="90000"/>
              </a:lnSpc>
            </a:pPr>
            <a:endParaRPr lang="el-GR" sz="1000" b="1" dirty="0"/>
          </a:p>
          <a:p>
            <a:pPr eaLnBrk="1" hangingPunct="1">
              <a:lnSpc>
                <a:spcPct val="90000"/>
              </a:lnSpc>
            </a:pPr>
            <a:r>
              <a:rPr lang="el-GR" sz="2800" b="1" dirty="0">
                <a:solidFill>
                  <a:schemeClr val="tx2"/>
                </a:solidFill>
              </a:rPr>
              <a:t>Σύστημα Εισόδου/Εξόδου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Καθορίζει την ταχύτητα εκτέλεσης των λειτουργιών εισόδου/εξόδου</a:t>
            </a:r>
            <a:endParaRPr lang="el-GR" sz="2200" b="1" dirty="0"/>
          </a:p>
          <a:p>
            <a:pPr eaLnBrk="1" hangingPunct="1">
              <a:lnSpc>
                <a:spcPct val="90000"/>
              </a:lnSpc>
            </a:pPr>
            <a:endParaRPr lang="el-GR" sz="1000" b="1" dirty="0"/>
          </a:p>
          <a:p>
            <a:pPr eaLnBrk="1" hangingPunct="1">
              <a:lnSpc>
                <a:spcPct val="90000"/>
              </a:lnSpc>
            </a:pPr>
            <a:r>
              <a:rPr lang="el-GR" sz="2800" b="1" dirty="0">
                <a:solidFill>
                  <a:schemeClr val="tx2"/>
                </a:solidFill>
              </a:rPr>
              <a:t>Λειτουργικό Σύστημα</a:t>
            </a:r>
            <a:endParaRPr lang="en-US" sz="2800" b="1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200" dirty="0"/>
              <a:t>Καθορίζει το χρονικό διαμερισμό πόρων, διαχείριση πόρων, …</a:t>
            </a:r>
            <a:endParaRPr lang="en-A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theme/theme1.xml><?xml version="1.0" encoding="utf-8"?>
<a:theme xmlns:a="http://schemas.openxmlformats.org/drawingml/2006/main" name="2_Blends">
  <a:themeElements>
    <a:clrScheme name="2_Blends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2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10060</TotalTime>
  <Words>3442</Words>
  <Application>Microsoft Office PowerPoint</Application>
  <PresentationFormat>On-screen Show (4:3)</PresentationFormat>
  <Paragraphs>780</Paragraphs>
  <Slides>49</Slides>
  <Notes>47</Notes>
  <HiddenSlides>11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Arial Black</vt:lpstr>
      <vt:lpstr>Tahoma</vt:lpstr>
      <vt:lpstr>Times New Roman</vt:lpstr>
      <vt:lpstr>Wingdings</vt:lpstr>
      <vt:lpstr>2_Blends</vt:lpstr>
      <vt:lpstr>Equation</vt:lpstr>
      <vt:lpstr>Chart</vt:lpstr>
      <vt:lpstr>Κεφάλαιο 1</vt:lpstr>
      <vt:lpstr>Επανάσταση υπολογιστών</vt:lpstr>
      <vt:lpstr>Κατηγορίες υπολογιστών (1/2)</vt:lpstr>
      <vt:lpstr>Κατηγορίες υπολογιστών</vt:lpstr>
      <vt:lpstr>Η αγορά των επεξεργαστών</vt:lpstr>
      <vt:lpstr>Η «εποχή μετά τον PC»</vt:lpstr>
      <vt:lpstr>Η «εποχή μετά τον PC»</vt:lpstr>
      <vt:lpstr>Τι θα μάθετε</vt:lpstr>
      <vt:lpstr>Κατανόηση της απόδοσης</vt:lpstr>
      <vt:lpstr>Επτά σπουδαίες ιδέες</vt:lpstr>
      <vt:lpstr>Κάτω από το πρόγραμμά σας</vt:lpstr>
      <vt:lpstr>Επίπεδα κώδικα προγράμ/τος</vt:lpstr>
      <vt:lpstr>Μονάδες ενός υπολογιστή</vt:lpstr>
      <vt:lpstr>Ανατομία ενός υπολογιστή</vt:lpstr>
      <vt:lpstr>Το άνοιγμα του κουτιού</vt:lpstr>
      <vt:lpstr>Μέσα στον επεξεργαστή, CPU</vt:lpstr>
      <vt:lpstr>Μέσα στον Επεξεργαστή (1/2)</vt:lpstr>
      <vt:lpstr>Μέσα στον επεξεργαστή (2/2)</vt:lpstr>
      <vt:lpstr>Αφαιρέσεις (Abstractions)</vt:lpstr>
      <vt:lpstr>Ασφαλές μέρος για δεδομένα</vt:lpstr>
      <vt:lpstr>Δίκτυα</vt:lpstr>
      <vt:lpstr>Τάσεις της τεχνολογίας</vt:lpstr>
      <vt:lpstr>Οι τάσεις στην ηλεκτρική ισχύ</vt:lpstr>
      <vt:lpstr>Μείωση της ισχύος</vt:lpstr>
      <vt:lpstr>Απόδοση μονοεπεξεργαστών</vt:lpstr>
      <vt:lpstr>Πολυεπεξεργαστές</vt:lpstr>
      <vt:lpstr>Ορισμός της απόδοσης</vt:lpstr>
      <vt:lpstr>Response time – Throughput</vt:lpstr>
      <vt:lpstr>Σχετική απόδοση</vt:lpstr>
      <vt:lpstr>Μέτρηση χρόνου εκτέλεσης</vt:lpstr>
      <vt:lpstr>Χρονισμός CPU (clocking)</vt:lpstr>
      <vt:lpstr>Χρόνος CPU (CPU time)</vt:lpstr>
      <vt:lpstr>Παράδειγμα χρόνου CPU</vt:lpstr>
      <vt:lpstr>Πλήθος εντολών και CPI (Clocks per Instruction)</vt:lpstr>
      <vt:lpstr>Παράδειγμα CPI</vt:lpstr>
      <vt:lpstr>Το CPI με λεπτομέρεια</vt:lpstr>
      <vt:lpstr>Παράδειγμα CPI</vt:lpstr>
      <vt:lpstr>Σύνοψη της απόδοσης</vt:lpstr>
      <vt:lpstr>Παγίδα: νόμος του Amdahl</vt:lpstr>
      <vt:lpstr>Παγίδα: μέτρο απόδοσης MIPS</vt:lpstr>
      <vt:lpstr>Συμπερασματικές παρατηρήσεις</vt:lpstr>
      <vt:lpstr>Κατασκευή ολοκληρωμένων</vt:lpstr>
      <vt:lpstr>AMD Opteron X2 Wafer</vt:lpstr>
      <vt:lpstr>Κόστος Ολοκληρωμένων</vt:lpstr>
      <vt:lpstr>Μετροπρογράμματα SPEC CPU</vt:lpstr>
      <vt:lpstr>CINT2006 για Opteron X4 2356</vt:lpstr>
      <vt:lpstr>Μετροπρογράμματα SPEC Power</vt:lpstr>
      <vt:lpstr>SPECpower_ssj2008 για X4</vt:lpstr>
      <vt:lpstr>Πλάνη: Χαμηλή ισχύς αδράνειας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COD4e greek slides</dc:title>
  <dc:creator>Dimitris Gizopoulos</dc:creator>
  <cp:lastModifiedBy>Theodoridis Georgios</cp:lastModifiedBy>
  <cp:revision>218</cp:revision>
  <cp:lastPrinted>2011-01-18T12:53:10Z</cp:lastPrinted>
  <dcterms:created xsi:type="dcterms:W3CDTF">2001-07-25T06:45:25Z</dcterms:created>
  <dcterms:modified xsi:type="dcterms:W3CDTF">2026-03-13T14:31:40Z</dcterms:modified>
</cp:coreProperties>
</file>