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56"/>
  </p:notesMasterIdLst>
  <p:handoutMasterIdLst>
    <p:handoutMasterId r:id="rId157"/>
  </p:handoutMasterIdLst>
  <p:sldIdLst>
    <p:sldId id="270" r:id="rId2"/>
    <p:sldId id="271" r:id="rId3"/>
    <p:sldId id="418" r:id="rId4"/>
    <p:sldId id="451" r:id="rId5"/>
    <p:sldId id="424" r:id="rId6"/>
    <p:sldId id="425" r:id="rId7"/>
    <p:sldId id="426" r:id="rId8"/>
    <p:sldId id="427" r:id="rId9"/>
    <p:sldId id="428" r:id="rId10"/>
    <p:sldId id="273" r:id="rId11"/>
    <p:sldId id="429" r:id="rId12"/>
    <p:sldId id="420" r:id="rId13"/>
    <p:sldId id="421" r:id="rId14"/>
    <p:sldId id="422" r:id="rId15"/>
    <p:sldId id="423" r:id="rId16"/>
    <p:sldId id="282" r:id="rId17"/>
    <p:sldId id="284" r:id="rId18"/>
    <p:sldId id="413" r:id="rId19"/>
    <p:sldId id="290" r:id="rId20"/>
    <p:sldId id="291" r:id="rId21"/>
    <p:sldId id="292" r:id="rId22"/>
    <p:sldId id="410" r:id="rId23"/>
    <p:sldId id="412" r:id="rId24"/>
    <p:sldId id="293" r:id="rId25"/>
    <p:sldId id="294" r:id="rId26"/>
    <p:sldId id="452" r:id="rId27"/>
    <p:sldId id="295" r:id="rId28"/>
    <p:sldId id="462" r:id="rId29"/>
    <p:sldId id="296" r:id="rId30"/>
    <p:sldId id="297" r:id="rId31"/>
    <p:sldId id="419" r:id="rId32"/>
    <p:sldId id="465" r:id="rId33"/>
    <p:sldId id="301" r:id="rId34"/>
    <p:sldId id="299" r:id="rId35"/>
    <p:sldId id="300" r:id="rId36"/>
    <p:sldId id="302" r:id="rId37"/>
    <p:sldId id="415" r:id="rId38"/>
    <p:sldId id="416" r:id="rId39"/>
    <p:sldId id="304" r:id="rId40"/>
    <p:sldId id="305" r:id="rId41"/>
    <p:sldId id="306" r:id="rId42"/>
    <p:sldId id="417" r:id="rId43"/>
    <p:sldId id="464" r:id="rId44"/>
    <p:sldId id="307" r:id="rId45"/>
    <p:sldId id="308" r:id="rId46"/>
    <p:sldId id="453" r:id="rId47"/>
    <p:sldId id="303" r:id="rId48"/>
    <p:sldId id="309" r:id="rId49"/>
    <p:sldId id="310" r:id="rId50"/>
    <p:sldId id="450" r:id="rId51"/>
    <p:sldId id="311" r:id="rId52"/>
    <p:sldId id="312" r:id="rId53"/>
    <p:sldId id="313" r:id="rId54"/>
    <p:sldId id="463" r:id="rId55"/>
    <p:sldId id="314" r:id="rId56"/>
    <p:sldId id="430" r:id="rId57"/>
    <p:sldId id="315" r:id="rId58"/>
    <p:sldId id="316" r:id="rId59"/>
    <p:sldId id="487" r:id="rId60"/>
    <p:sldId id="317" r:id="rId61"/>
    <p:sldId id="320" r:id="rId62"/>
    <p:sldId id="318" r:id="rId63"/>
    <p:sldId id="319" r:id="rId64"/>
    <p:sldId id="489" r:id="rId65"/>
    <p:sldId id="321" r:id="rId66"/>
    <p:sldId id="322" r:id="rId67"/>
    <p:sldId id="323" r:id="rId68"/>
    <p:sldId id="414" r:id="rId69"/>
    <p:sldId id="324" r:id="rId70"/>
    <p:sldId id="325" r:id="rId71"/>
    <p:sldId id="326" r:id="rId72"/>
    <p:sldId id="454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488" r:id="rId81"/>
    <p:sldId id="466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4" r:id="rId90"/>
    <p:sldId id="341" r:id="rId91"/>
    <p:sldId id="342" r:id="rId92"/>
    <p:sldId id="343" r:id="rId93"/>
    <p:sldId id="468" r:id="rId94"/>
    <p:sldId id="469" r:id="rId95"/>
    <p:sldId id="471" r:id="rId96"/>
    <p:sldId id="472" r:id="rId97"/>
    <p:sldId id="473" r:id="rId98"/>
    <p:sldId id="474" r:id="rId99"/>
    <p:sldId id="345" r:id="rId100"/>
    <p:sldId id="346" r:id="rId101"/>
    <p:sldId id="467" r:id="rId102"/>
    <p:sldId id="455" r:id="rId103"/>
    <p:sldId id="486" r:id="rId104"/>
    <p:sldId id="347" r:id="rId105"/>
    <p:sldId id="431" r:id="rId106"/>
    <p:sldId id="349" r:id="rId107"/>
    <p:sldId id="348" r:id="rId108"/>
    <p:sldId id="433" r:id="rId109"/>
    <p:sldId id="434" r:id="rId110"/>
    <p:sldId id="351" r:id="rId111"/>
    <p:sldId id="352" r:id="rId112"/>
    <p:sldId id="353" r:id="rId113"/>
    <p:sldId id="475" r:id="rId114"/>
    <p:sldId id="476" r:id="rId115"/>
    <p:sldId id="477" r:id="rId116"/>
    <p:sldId id="478" r:id="rId117"/>
    <p:sldId id="479" r:id="rId118"/>
    <p:sldId id="457" r:id="rId119"/>
    <p:sldId id="458" r:id="rId120"/>
    <p:sldId id="459" r:id="rId121"/>
    <p:sldId id="354" r:id="rId122"/>
    <p:sldId id="355" r:id="rId123"/>
    <p:sldId id="356" r:id="rId124"/>
    <p:sldId id="357" r:id="rId125"/>
    <p:sldId id="358" r:id="rId126"/>
    <p:sldId id="359" r:id="rId127"/>
    <p:sldId id="480" r:id="rId128"/>
    <p:sldId id="481" r:id="rId129"/>
    <p:sldId id="482" r:id="rId130"/>
    <p:sldId id="483" r:id="rId131"/>
    <p:sldId id="484" r:id="rId132"/>
    <p:sldId id="371" r:id="rId133"/>
    <p:sldId id="444" r:id="rId134"/>
    <p:sldId id="461" r:id="rId135"/>
    <p:sldId id="360" r:id="rId136"/>
    <p:sldId id="435" r:id="rId137"/>
    <p:sldId id="436" r:id="rId138"/>
    <p:sldId id="448" r:id="rId139"/>
    <p:sldId id="437" r:id="rId140"/>
    <p:sldId id="438" r:id="rId141"/>
    <p:sldId id="439" r:id="rId142"/>
    <p:sldId id="440" r:id="rId143"/>
    <p:sldId id="442" r:id="rId144"/>
    <p:sldId id="362" r:id="rId145"/>
    <p:sldId id="363" r:id="rId146"/>
    <p:sldId id="443" r:id="rId147"/>
    <p:sldId id="364" r:id="rId148"/>
    <p:sldId id="365" r:id="rId149"/>
    <p:sldId id="366" r:id="rId150"/>
    <p:sldId id="367" r:id="rId151"/>
    <p:sldId id="368" r:id="rId152"/>
    <p:sldId id="369" r:id="rId153"/>
    <p:sldId id="370" r:id="rId154"/>
    <p:sldId id="446" r:id="rId155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qbSrbj0rM93bZrj/aYp9Q==" hashData="E/kYbR3ZzaWklMrhPJIQsGU7a7ZBsDciJ3RNRwie3BiwHh3E3czQO8jczxEneAPciEH04tX/4Vgg8P+L5Gkt6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8000"/>
    <a:srgbClr val="FF0000"/>
    <a:srgbClr val="800080"/>
    <a:srgbClr val="3333FF"/>
    <a:srgbClr val="000099"/>
    <a:srgbClr val="800000"/>
    <a:srgbClr val="A47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6" autoAdjust="0"/>
    <p:restoredTop sz="94691" autoAdjust="0"/>
  </p:normalViewPr>
  <p:slideViewPr>
    <p:cSldViewPr snapToObjects="1">
      <p:cViewPr varScale="1">
        <p:scale>
          <a:sx n="106" d="100"/>
          <a:sy n="106" d="100"/>
        </p:scale>
        <p:origin x="82" y="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245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1D1E42B6-8D3E-47B6-B77D-F9F3C001EF44}"/>
    <pc:docChg chg="modSld">
      <pc:chgData name="THeodoridis Georgios" userId="fc10acf4-7f06-4378-8de5-e69c7f3a77f8" providerId="ADAL" clId="{1D1E42B6-8D3E-47B6-B77D-F9F3C001EF44}" dt="2024-03-20T08:43:14.299" v="3" actId="207"/>
      <pc:docMkLst>
        <pc:docMk/>
      </pc:docMkLst>
      <pc:sldChg chg="modSp">
        <pc:chgData name="THeodoridis Georgios" userId="fc10acf4-7f06-4378-8de5-e69c7f3a77f8" providerId="ADAL" clId="{1D1E42B6-8D3E-47B6-B77D-F9F3C001EF44}" dt="2024-03-20T08:42:22.511" v="0" actId="113"/>
        <pc:sldMkLst>
          <pc:docMk/>
          <pc:sldMk cId="0" sldId="424"/>
        </pc:sldMkLst>
        <pc:spChg chg="mod">
          <ac:chgData name="THeodoridis Georgios" userId="fc10acf4-7f06-4378-8de5-e69c7f3a77f8" providerId="ADAL" clId="{1D1E42B6-8D3E-47B6-B77D-F9F3C001EF44}" dt="2024-03-20T08:42:22.511" v="0" actId="113"/>
          <ac:spMkLst>
            <pc:docMk/>
            <pc:sldMk cId="0" sldId="424"/>
            <ac:spMk id="9221" creationId="{77DFBF97-872A-402D-9397-A3A787405A31}"/>
          </ac:spMkLst>
        </pc:spChg>
      </pc:sldChg>
      <pc:sldChg chg="modSp">
        <pc:chgData name="THeodoridis Georgios" userId="fc10acf4-7f06-4378-8de5-e69c7f3a77f8" providerId="ADAL" clId="{1D1E42B6-8D3E-47B6-B77D-F9F3C001EF44}" dt="2024-03-20T08:43:14.299" v="3" actId="207"/>
        <pc:sldMkLst>
          <pc:docMk/>
          <pc:sldMk cId="0" sldId="428"/>
        </pc:sldMkLst>
        <pc:spChg chg="mod">
          <ac:chgData name="THeodoridis Georgios" userId="fc10acf4-7f06-4378-8de5-e69c7f3a77f8" providerId="ADAL" clId="{1D1E42B6-8D3E-47B6-B77D-F9F3C001EF44}" dt="2024-03-20T08:43:14.299" v="3" actId="207"/>
          <ac:spMkLst>
            <pc:docMk/>
            <pc:sldMk cId="0" sldId="428"/>
            <ac:spMk id="13316" creationId="{C2FCEAAE-6788-40A6-813D-6A5357877DB5}"/>
          </ac:spMkLst>
        </pc:spChg>
      </pc:sldChg>
    </pc:docChg>
  </pc:docChgLst>
  <pc:docChgLst>
    <pc:chgData name="Γεώργιος Θεοδωρίδης" userId="fc10acf4-7f06-4378-8de5-e69c7f3a77f8" providerId="ADAL" clId="{22BC48D2-D3D5-4B52-905C-CE2FC6B23036}"/>
    <pc:docChg chg="modSld">
      <pc:chgData name="Γεώργιος Θεοδωρίδης" userId="fc10acf4-7f06-4378-8de5-e69c7f3a77f8" providerId="ADAL" clId="{22BC48D2-D3D5-4B52-905C-CE2FC6B23036}" dt="2023-04-05T06:52:46.527" v="3" actId="20577"/>
      <pc:docMkLst>
        <pc:docMk/>
      </pc:docMkLst>
      <pc:sldChg chg="modSp">
        <pc:chgData name="Γεώργιος Θεοδωρίδης" userId="fc10acf4-7f06-4378-8de5-e69c7f3a77f8" providerId="ADAL" clId="{22BC48D2-D3D5-4B52-905C-CE2FC6B23036}" dt="2023-03-23T08:58:15.558" v="0" actId="208"/>
        <pc:sldMkLst>
          <pc:docMk/>
          <pc:sldMk cId="0" sldId="292"/>
        </pc:sldMkLst>
        <pc:spChg chg="mod">
          <ac:chgData name="Γεώργιος Θεοδωρίδης" userId="fc10acf4-7f06-4378-8de5-e69c7f3a77f8" providerId="ADAL" clId="{22BC48D2-D3D5-4B52-905C-CE2FC6B23036}" dt="2023-03-23T08:58:15.558" v="0" actId="208"/>
          <ac:spMkLst>
            <pc:docMk/>
            <pc:sldMk cId="0" sldId="292"/>
            <ac:spMk id="35" creationId="{B5C4F616-965C-4332-B5E1-799F0947FB59}"/>
          </ac:spMkLst>
        </pc:spChg>
      </pc:sldChg>
      <pc:sldChg chg="modSp">
        <pc:chgData name="Γεώργιος Θεοδωρίδης" userId="fc10acf4-7f06-4378-8de5-e69c7f3a77f8" providerId="ADAL" clId="{22BC48D2-D3D5-4B52-905C-CE2FC6B23036}" dt="2023-04-05T06:52:46.527" v="3" actId="20577"/>
        <pc:sldMkLst>
          <pc:docMk/>
          <pc:sldMk cId="0" sldId="349"/>
        </pc:sldMkLst>
        <pc:spChg chg="mod">
          <ac:chgData name="Γεώργιος Θεοδωρίδης" userId="fc10acf4-7f06-4378-8de5-e69c7f3a77f8" providerId="ADAL" clId="{22BC48D2-D3D5-4B52-905C-CE2FC6B23036}" dt="2023-04-05T06:52:46.527" v="3" actId="20577"/>
          <ac:spMkLst>
            <pc:docMk/>
            <pc:sldMk cId="0" sldId="349"/>
            <ac:spMk id="73732" creationId="{47B5870A-227A-4547-BBEA-48C48AF4F1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1AB1C1A-E8FA-4130-ABE2-96B597AA9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FA078A3-1B22-4411-AC1A-27B3D4A381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83C384B-98EE-40BF-990A-5A0FB758953B}" type="datetime3">
              <a:rPr lang="en-AU"/>
              <a:pPr>
                <a:defRPr/>
              </a:pPr>
              <a:t>20 March, 2024</a:t>
            </a:fld>
            <a:endParaRPr lang="en-A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F9B1F54-F016-4B74-9652-46B6E88244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84DF1B8-DE1A-48EE-BA09-3AD3BB9D6A3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F9E4F4-7B99-4726-92DA-63FCE2F9461F}" type="slidenum">
              <a:rPr lang="en-AU" altLang="el-GR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F316A1B-9EEA-4335-9AEF-8739F217FC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E3E26DD-ABF0-4E55-8009-11277B49A9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8E49E07-2456-43E8-A39F-DC025BAB95D2}" type="datetime3">
              <a:rPr lang="en-AU"/>
              <a:pPr>
                <a:defRPr/>
              </a:pPr>
              <a:t>20 March, 2024</a:t>
            </a:fld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0ACE39E-D38A-4AE4-969B-B1ED7361BD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D3BC6ED-C068-43E8-A131-81528C5D80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ECC452B-09D6-4C68-A781-980DBB01D4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7C47CC80-7DA5-464A-A212-D90B98C67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DA73B1-DE7B-44B8-BC73-EDA4529C105A}" type="slidenum">
              <a:rPr lang="en-AU" altLang="el-GR"/>
              <a:pPr>
                <a:defRPr/>
              </a:pPr>
              <a:t>‹#›</a:t>
            </a:fld>
            <a:endParaRPr lang="en-AU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F46966-D3C1-4B7A-B968-E0BBA1B256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7D1F364-F785-46DC-B4C5-F400731006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05130-BF65-43EA-B94A-E5B92376BF1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29035D09-6A2B-408D-A9A5-302E0EFE4F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891C5837-C973-44E5-9AA8-D516A80D8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FD0D0B-7237-4933-AC2A-041E432416B5}" type="slidenum">
              <a:rPr lang="en-AU" altLang="el-GR" sz="1300" smtClean="0">
                <a:latin typeface="Times New Roman" panose="02020603050405020304" pitchFamily="18" charset="0"/>
              </a:rPr>
              <a:pPr/>
              <a:t>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4E125E76-D895-4EAB-83AD-1344C316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7CC01E35-0F85-49E9-B28D-B74361ED2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51F2CDC-ACDE-4D48-938C-35F1E28BC8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16B05F5-A60A-473B-A6EA-FF7C5EC1A4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F2481E-B04B-4481-A7DA-E71CF8CC076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49A9F571-B381-4EBC-B7A0-EDD8F75557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6D696F91-42AE-42B7-B8FE-A4E3B3955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918BE0-E293-453C-8CE0-802CB6D54553}" type="slidenum">
              <a:rPr lang="en-AU" altLang="el-GR" sz="1300" smtClean="0">
                <a:latin typeface="Times New Roman" panose="02020603050405020304" pitchFamily="18" charset="0"/>
              </a:rPr>
              <a:pPr/>
              <a:t>10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3EAF0953-1E5E-4F28-9053-E9BA7C8B8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E70ED743-8526-4F80-A0A9-F4CCE14FC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19E7B13-3219-4C19-B785-0F9BFC7E6D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0A47745B-EAFA-4C08-94DA-B95FF67B51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BA26C0-4084-4250-A833-BD6D322A68B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7876" name="Rectangle 6">
            <a:extLst>
              <a:ext uri="{FF2B5EF4-FFF2-40B4-BE49-F238E27FC236}">
                <a16:creationId xmlns:a16="http://schemas.microsoft.com/office/drawing/2014/main" id="{DC1C4E31-0A4D-4184-97C8-2A6655FDD4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7877" name="Rectangle 7">
            <a:extLst>
              <a:ext uri="{FF2B5EF4-FFF2-40B4-BE49-F238E27FC236}">
                <a16:creationId xmlns:a16="http://schemas.microsoft.com/office/drawing/2014/main" id="{9FB6B89D-6266-416B-A6DE-77A1D5015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EC07E8-07A4-4EF5-B844-4E1E274DEBF7}" type="slidenum">
              <a:rPr lang="en-AU" altLang="el-GR" sz="1300" smtClean="0">
                <a:latin typeface="Times New Roman" panose="02020603050405020304" pitchFamily="18" charset="0"/>
              </a:rPr>
              <a:pPr/>
              <a:t>104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7878" name="Rectangle 2">
            <a:extLst>
              <a:ext uri="{FF2B5EF4-FFF2-40B4-BE49-F238E27FC236}">
                <a16:creationId xmlns:a16="http://schemas.microsoft.com/office/drawing/2014/main" id="{3A743601-9AF8-4FAC-8C9F-072D59494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9" name="Rectangle 3">
            <a:extLst>
              <a:ext uri="{FF2B5EF4-FFF2-40B4-BE49-F238E27FC236}">
                <a16:creationId xmlns:a16="http://schemas.microsoft.com/office/drawing/2014/main" id="{B6E516FE-C29C-4288-8879-5644ED7DF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5D98BFF-1310-4AFD-8B5E-0BF501E8C4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CF99FD31-23F8-4B96-856B-529B3F846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98F2F-ED99-46DE-961F-4D04F4D0CC8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9924" name="Rectangle 6">
            <a:extLst>
              <a:ext uri="{FF2B5EF4-FFF2-40B4-BE49-F238E27FC236}">
                <a16:creationId xmlns:a16="http://schemas.microsoft.com/office/drawing/2014/main" id="{D949CB2B-F301-49FD-A24F-77EA1F1B1F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9925" name="Rectangle 7">
            <a:extLst>
              <a:ext uri="{FF2B5EF4-FFF2-40B4-BE49-F238E27FC236}">
                <a16:creationId xmlns:a16="http://schemas.microsoft.com/office/drawing/2014/main" id="{774F5E95-F7EF-4118-BF66-4D5956FC7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83D56E-B04D-4049-B361-04E4AB4A1D68}" type="slidenum">
              <a:rPr lang="en-AU" altLang="el-GR" sz="1300" smtClean="0">
                <a:latin typeface="Times New Roman" panose="02020603050405020304" pitchFamily="18" charset="0"/>
              </a:rPr>
              <a:pPr/>
              <a:t>105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9926" name="Rectangle 2">
            <a:extLst>
              <a:ext uri="{FF2B5EF4-FFF2-40B4-BE49-F238E27FC236}">
                <a16:creationId xmlns:a16="http://schemas.microsoft.com/office/drawing/2014/main" id="{2012861D-1C49-41DB-BFDE-CC7907917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7" name="Rectangle 3">
            <a:extLst>
              <a:ext uri="{FF2B5EF4-FFF2-40B4-BE49-F238E27FC236}">
                <a16:creationId xmlns:a16="http://schemas.microsoft.com/office/drawing/2014/main" id="{F4B244A6-781C-40E0-97F4-695765C5B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F1456AD8-8131-4AED-82CB-59FDA5A314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2E363697-DC8E-4C53-92F3-E55A690D55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CB0F76-C6A9-43C2-BF9E-E3A2FCA0FB5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9694C093-EAA4-4868-B249-E2E3ECCFA1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917F73A7-D3BC-4D2D-B205-97C526586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5549B6-A385-42F3-B6FA-6C411165EDB8}" type="slidenum">
              <a:rPr lang="en-AU" altLang="el-GR" sz="1300" smtClean="0">
                <a:latin typeface="Times New Roman" panose="02020603050405020304" pitchFamily="18" charset="0"/>
              </a:rPr>
              <a:pPr/>
              <a:t>106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8D02BC2A-5402-435F-A8A7-829BDC989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115818BC-8C51-4EF8-B1BB-EF7236AA7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3886DD72-5122-47E8-94D6-2CE923899E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240088CC-19A5-4A96-B55E-089D5DC438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0E0A48-F6CF-4CD5-B2FA-684FA26A4846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4020" name="Rectangle 6">
            <a:extLst>
              <a:ext uri="{FF2B5EF4-FFF2-40B4-BE49-F238E27FC236}">
                <a16:creationId xmlns:a16="http://schemas.microsoft.com/office/drawing/2014/main" id="{05DD034A-5E61-4DCF-84DF-2D54AB9D26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4021" name="Rectangle 7">
            <a:extLst>
              <a:ext uri="{FF2B5EF4-FFF2-40B4-BE49-F238E27FC236}">
                <a16:creationId xmlns:a16="http://schemas.microsoft.com/office/drawing/2014/main" id="{A2DA3C49-2C93-4E5B-9B4F-C20593B8E8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42CA0C-6F1E-4FCD-8ECD-96E6185394C5}" type="slidenum">
              <a:rPr lang="en-AU" altLang="el-GR" sz="1300" smtClean="0">
                <a:latin typeface="Times New Roman" panose="02020603050405020304" pitchFamily="18" charset="0"/>
              </a:rPr>
              <a:pPr/>
              <a:t>107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4022" name="Rectangle 2">
            <a:extLst>
              <a:ext uri="{FF2B5EF4-FFF2-40B4-BE49-F238E27FC236}">
                <a16:creationId xmlns:a16="http://schemas.microsoft.com/office/drawing/2014/main" id="{383D5383-0798-4C97-8622-47780AC69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3" name="Rectangle 3">
            <a:extLst>
              <a:ext uri="{FF2B5EF4-FFF2-40B4-BE49-F238E27FC236}">
                <a16:creationId xmlns:a16="http://schemas.microsoft.com/office/drawing/2014/main" id="{C533AB73-33CF-4BCE-B5FB-41A981727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FA9AF6FE-C133-4D38-8EE5-C52DCD38AE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5DD3CED-212B-49A8-96E9-B611E77CB8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CC00E4-3DA2-4C25-B86D-5B3CBD16709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237C92EB-C44B-456F-A819-1A3187B452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513D53D0-D148-47B8-9692-EF3869DCD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262FB-2981-4539-A58C-B6FC09DB9997}" type="slidenum">
              <a:rPr lang="en-AU" altLang="el-GR" sz="1300" smtClean="0">
                <a:latin typeface="Times New Roman" panose="02020603050405020304" pitchFamily="18" charset="0"/>
              </a:rPr>
              <a:pPr/>
              <a:t>110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A39F406D-6109-4768-80BD-79F05B436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EB7F2C2A-67CF-4580-AECE-5BD3BA2E8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479493DD-02E8-4D66-B611-2FF1B4A12D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CAB1BE38-81EE-4E35-BDDB-849EB9FC03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ECB56-138C-4380-8E61-BBCB279A1A1B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0164" name="Rectangle 6">
            <a:extLst>
              <a:ext uri="{FF2B5EF4-FFF2-40B4-BE49-F238E27FC236}">
                <a16:creationId xmlns:a16="http://schemas.microsoft.com/office/drawing/2014/main" id="{B00B8C5F-6D90-4AB3-A270-C848497FC6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0165" name="Rectangle 7">
            <a:extLst>
              <a:ext uri="{FF2B5EF4-FFF2-40B4-BE49-F238E27FC236}">
                <a16:creationId xmlns:a16="http://schemas.microsoft.com/office/drawing/2014/main" id="{F233ECFA-5201-4C64-9D0C-D1258E13E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4187B3-E662-4047-A113-AF8253BF689D}" type="slidenum">
              <a:rPr lang="en-AU" altLang="el-GR" sz="1300" smtClean="0">
                <a:latin typeface="Times New Roman" panose="02020603050405020304" pitchFamily="18" charset="0"/>
              </a:rPr>
              <a:pPr/>
              <a:t>111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0166" name="Rectangle 2">
            <a:extLst>
              <a:ext uri="{FF2B5EF4-FFF2-40B4-BE49-F238E27FC236}">
                <a16:creationId xmlns:a16="http://schemas.microsoft.com/office/drawing/2014/main" id="{94C9058B-4717-48C5-B3F6-9248645DB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>
            <a:extLst>
              <a:ext uri="{FF2B5EF4-FFF2-40B4-BE49-F238E27FC236}">
                <a16:creationId xmlns:a16="http://schemas.microsoft.com/office/drawing/2014/main" id="{76982451-75F1-4A55-B7A2-4ECB0F816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3F343E40-C9BA-4FF6-B594-E204803C2A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B4E43850-1AF0-4E96-BBF6-D4BB92E327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C0E140-B5F4-4B20-9245-B25976347F0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2212" name="Rectangle 6">
            <a:extLst>
              <a:ext uri="{FF2B5EF4-FFF2-40B4-BE49-F238E27FC236}">
                <a16:creationId xmlns:a16="http://schemas.microsoft.com/office/drawing/2014/main" id="{624F6C2A-431E-4DA1-B88B-80F32F1F92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2213" name="Rectangle 7">
            <a:extLst>
              <a:ext uri="{FF2B5EF4-FFF2-40B4-BE49-F238E27FC236}">
                <a16:creationId xmlns:a16="http://schemas.microsoft.com/office/drawing/2014/main" id="{90B31FD2-8E08-42DE-8D12-125F4FDC8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BCABC-AE73-499C-ABDD-C359621480AA}" type="slidenum">
              <a:rPr lang="en-AU" altLang="el-GR" sz="1300" smtClean="0">
                <a:latin typeface="Times New Roman" panose="02020603050405020304" pitchFamily="18" charset="0"/>
              </a:rPr>
              <a:pPr/>
              <a:t>112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2214" name="Rectangle 2">
            <a:extLst>
              <a:ext uri="{FF2B5EF4-FFF2-40B4-BE49-F238E27FC236}">
                <a16:creationId xmlns:a16="http://schemas.microsoft.com/office/drawing/2014/main" id="{72DCD95B-8B8D-429A-8AC5-2D8A5CCB2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5" name="Rectangle 3">
            <a:extLst>
              <a:ext uri="{FF2B5EF4-FFF2-40B4-BE49-F238E27FC236}">
                <a16:creationId xmlns:a16="http://schemas.microsoft.com/office/drawing/2014/main" id="{2F9E084C-3A7D-474A-9447-51A0377FD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D70D010-F63B-401E-8053-177A3D9D51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9FBB0827-9ACF-45BD-88E1-3972E213B6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86B796-8E3B-4BCA-AC71-535F99FD779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5284" name="Rectangle 6">
            <a:extLst>
              <a:ext uri="{FF2B5EF4-FFF2-40B4-BE49-F238E27FC236}">
                <a16:creationId xmlns:a16="http://schemas.microsoft.com/office/drawing/2014/main" id="{DC87CAB9-9919-4501-80D6-47FFF65825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5285" name="Rectangle 7">
            <a:extLst>
              <a:ext uri="{FF2B5EF4-FFF2-40B4-BE49-F238E27FC236}">
                <a16:creationId xmlns:a16="http://schemas.microsoft.com/office/drawing/2014/main" id="{E4842AFC-3EAE-4C2B-95B3-1C262FDE9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804B0D-C78F-4CC0-9A22-787A4C5B0B04}" type="slidenum">
              <a:rPr lang="en-AU" altLang="el-GR" sz="1300" smtClean="0">
                <a:latin typeface="Times New Roman" panose="02020603050405020304" pitchFamily="18" charset="0"/>
              </a:rPr>
              <a:pPr/>
              <a:t>114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5286" name="Rectangle 2">
            <a:extLst>
              <a:ext uri="{FF2B5EF4-FFF2-40B4-BE49-F238E27FC236}">
                <a16:creationId xmlns:a16="http://schemas.microsoft.com/office/drawing/2014/main" id="{929D0AAF-332C-4640-9051-5D1D788A3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7" name="Rectangle 3">
            <a:extLst>
              <a:ext uri="{FF2B5EF4-FFF2-40B4-BE49-F238E27FC236}">
                <a16:creationId xmlns:a16="http://schemas.microsoft.com/office/drawing/2014/main" id="{F69F71F5-C994-4B97-882E-083855E4A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623139B3-DF47-41AB-A7F3-AA61424A3E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94A8434D-4207-460D-8D84-0767279E26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7E96B4-3969-4031-8071-9CF9761D08E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7332" name="Rectangle 6">
            <a:extLst>
              <a:ext uri="{FF2B5EF4-FFF2-40B4-BE49-F238E27FC236}">
                <a16:creationId xmlns:a16="http://schemas.microsoft.com/office/drawing/2014/main" id="{0686B35A-2EAC-4FEC-BF5F-0CE7A7097B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7333" name="Rectangle 7">
            <a:extLst>
              <a:ext uri="{FF2B5EF4-FFF2-40B4-BE49-F238E27FC236}">
                <a16:creationId xmlns:a16="http://schemas.microsoft.com/office/drawing/2014/main" id="{3C494C23-261B-4A78-80E5-D148952EB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EE3B66-3025-4C4D-984E-ED6BB245EBBE}" type="slidenum">
              <a:rPr lang="en-AU" altLang="el-GR" sz="1300" smtClean="0">
                <a:latin typeface="Times New Roman" panose="02020603050405020304" pitchFamily="18" charset="0"/>
              </a:rPr>
              <a:pPr/>
              <a:t>115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7334" name="Rectangle 2">
            <a:extLst>
              <a:ext uri="{FF2B5EF4-FFF2-40B4-BE49-F238E27FC236}">
                <a16:creationId xmlns:a16="http://schemas.microsoft.com/office/drawing/2014/main" id="{DC165F81-4572-46A3-97C9-7126E1CD4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5" name="Rectangle 3">
            <a:extLst>
              <a:ext uri="{FF2B5EF4-FFF2-40B4-BE49-F238E27FC236}">
                <a16:creationId xmlns:a16="http://schemas.microsoft.com/office/drawing/2014/main" id="{2AA51259-D049-4E0C-88A0-A93BB1740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C8C4B5E-6691-4FE7-A719-565F319E3E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ED0BA68-4F19-4805-9AE5-529024836F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00237B-712F-4C19-BEC2-07EDDCE1846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9380" name="Rectangle 6">
            <a:extLst>
              <a:ext uri="{FF2B5EF4-FFF2-40B4-BE49-F238E27FC236}">
                <a16:creationId xmlns:a16="http://schemas.microsoft.com/office/drawing/2014/main" id="{F1F11976-C3E3-445C-9BD2-E6E23C0B15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29381" name="Rectangle 7">
            <a:extLst>
              <a:ext uri="{FF2B5EF4-FFF2-40B4-BE49-F238E27FC236}">
                <a16:creationId xmlns:a16="http://schemas.microsoft.com/office/drawing/2014/main" id="{46F0975D-6736-4073-9102-E7F521F22D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53D909-5D6A-4489-818C-8CE9FCFE0BFB}" type="slidenum">
              <a:rPr lang="en-AU" altLang="el-GR" sz="1300" smtClean="0">
                <a:latin typeface="Times New Roman" panose="02020603050405020304" pitchFamily="18" charset="0"/>
              </a:rPr>
              <a:pPr/>
              <a:t>116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29382" name="Rectangle 2">
            <a:extLst>
              <a:ext uri="{FF2B5EF4-FFF2-40B4-BE49-F238E27FC236}">
                <a16:creationId xmlns:a16="http://schemas.microsoft.com/office/drawing/2014/main" id="{10BB42F9-7E78-4CC8-B679-56AF7B8E6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3" name="Rectangle 3">
            <a:extLst>
              <a:ext uri="{FF2B5EF4-FFF2-40B4-BE49-F238E27FC236}">
                <a16:creationId xmlns:a16="http://schemas.microsoft.com/office/drawing/2014/main" id="{17775B59-20F6-4342-800E-E19356F18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E9F5F7E-48B9-4F46-9ABA-E7BD975712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2B52DBC-BA13-413F-BFD7-DE84CAE8FF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CE7362-555F-4F0B-81DF-35C1766D11D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63C83593-76C3-480D-A704-F70069B57F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D845D5B5-24EE-4FC3-9151-21A01382D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1030C1-09EA-4578-BB64-37735708D1CD}" type="slidenum">
              <a:rPr lang="en-AU" altLang="el-GR" sz="1300" smtClean="0">
                <a:latin typeface="Times New Roman" panose="02020603050405020304" pitchFamily="18" charset="0"/>
              </a:rPr>
              <a:pPr/>
              <a:t>11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654" name="Rectangle 2">
            <a:extLst>
              <a:ext uri="{FF2B5EF4-FFF2-40B4-BE49-F238E27FC236}">
                <a16:creationId xmlns:a16="http://schemas.microsoft.com/office/drawing/2014/main" id="{6C805740-E523-469C-AC28-6174D426A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>
            <a:extLst>
              <a:ext uri="{FF2B5EF4-FFF2-40B4-BE49-F238E27FC236}">
                <a16:creationId xmlns:a16="http://schemas.microsoft.com/office/drawing/2014/main" id="{C277B197-C8AE-40D8-8C3A-9CEA853E2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E249F18E-88A4-46D9-B2BC-C6F366ECBF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6B8F2959-72DF-4235-82DE-0CA6662414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408CE-914D-41DC-9461-98221B339A2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1428" name="Rectangle 6">
            <a:extLst>
              <a:ext uri="{FF2B5EF4-FFF2-40B4-BE49-F238E27FC236}">
                <a16:creationId xmlns:a16="http://schemas.microsoft.com/office/drawing/2014/main" id="{8310CB3F-402A-4457-AB32-907F17D9E2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1429" name="Rectangle 7">
            <a:extLst>
              <a:ext uri="{FF2B5EF4-FFF2-40B4-BE49-F238E27FC236}">
                <a16:creationId xmlns:a16="http://schemas.microsoft.com/office/drawing/2014/main" id="{583240C6-18C2-4DD4-AB96-921E45499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94A77C-7AB5-43B4-9FD5-ECE3B567156D}" type="slidenum">
              <a:rPr lang="en-AU" altLang="el-GR" sz="1300" smtClean="0">
                <a:latin typeface="Times New Roman" panose="02020603050405020304" pitchFamily="18" charset="0"/>
              </a:rPr>
              <a:pPr/>
              <a:t>117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1430" name="Rectangle 2">
            <a:extLst>
              <a:ext uri="{FF2B5EF4-FFF2-40B4-BE49-F238E27FC236}">
                <a16:creationId xmlns:a16="http://schemas.microsoft.com/office/drawing/2014/main" id="{290E758A-854E-4745-AC70-23F0F8D3F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31" name="Rectangle 3">
            <a:extLst>
              <a:ext uri="{FF2B5EF4-FFF2-40B4-BE49-F238E27FC236}">
                <a16:creationId xmlns:a16="http://schemas.microsoft.com/office/drawing/2014/main" id="{5AA5FDC5-8487-4A81-AEF8-16F0C27C8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DBA7E5E4-831A-4A61-BA79-982A57191D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DA705F25-6924-4B18-AE15-B8AC6764B0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6D8CAC-CF58-4090-8701-C6F3D3D58E6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3476" name="Rectangle 6">
            <a:extLst>
              <a:ext uri="{FF2B5EF4-FFF2-40B4-BE49-F238E27FC236}">
                <a16:creationId xmlns:a16="http://schemas.microsoft.com/office/drawing/2014/main" id="{50DBD2F9-BC24-4055-B2CA-0477A4993E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3477" name="Rectangle 7">
            <a:extLst>
              <a:ext uri="{FF2B5EF4-FFF2-40B4-BE49-F238E27FC236}">
                <a16:creationId xmlns:a16="http://schemas.microsoft.com/office/drawing/2014/main" id="{30BE62B1-CB70-490A-97FD-D3DF4D32F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89FCA-FF7B-4032-B7E0-65AB40F988BC}" type="slidenum">
              <a:rPr lang="en-AU" altLang="el-GR" sz="1300" smtClean="0">
                <a:latin typeface="Times New Roman" panose="02020603050405020304" pitchFamily="18" charset="0"/>
              </a:rPr>
              <a:pPr/>
              <a:t>118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3478" name="Rectangle 2">
            <a:extLst>
              <a:ext uri="{FF2B5EF4-FFF2-40B4-BE49-F238E27FC236}">
                <a16:creationId xmlns:a16="http://schemas.microsoft.com/office/drawing/2014/main" id="{EF0904F4-BAF2-4FBC-B724-F3CAB592C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9" name="Rectangle 3">
            <a:extLst>
              <a:ext uri="{FF2B5EF4-FFF2-40B4-BE49-F238E27FC236}">
                <a16:creationId xmlns:a16="http://schemas.microsoft.com/office/drawing/2014/main" id="{C9F22A84-DF68-494D-A269-2127F2674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96BDA57F-4CD3-4BD2-9B34-19349190B6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3A011882-125D-42BE-B653-194715BE7E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A0214A-84BB-411B-9CD7-D423C815906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5524" name="Rectangle 6">
            <a:extLst>
              <a:ext uri="{FF2B5EF4-FFF2-40B4-BE49-F238E27FC236}">
                <a16:creationId xmlns:a16="http://schemas.microsoft.com/office/drawing/2014/main" id="{40368A52-DE3F-4572-9918-C62C86856D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5525" name="Rectangle 7">
            <a:extLst>
              <a:ext uri="{FF2B5EF4-FFF2-40B4-BE49-F238E27FC236}">
                <a16:creationId xmlns:a16="http://schemas.microsoft.com/office/drawing/2014/main" id="{9CF2418D-CCB6-4303-8D68-52F45FF06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06CCB-62B3-48D0-BC34-5558369D9D17}" type="slidenum">
              <a:rPr lang="en-AU" altLang="el-GR" sz="1300" smtClean="0">
                <a:latin typeface="Times New Roman" panose="02020603050405020304" pitchFamily="18" charset="0"/>
              </a:rPr>
              <a:pPr/>
              <a:t>119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5526" name="Rectangle 2">
            <a:extLst>
              <a:ext uri="{FF2B5EF4-FFF2-40B4-BE49-F238E27FC236}">
                <a16:creationId xmlns:a16="http://schemas.microsoft.com/office/drawing/2014/main" id="{7D0996D2-20CB-49D2-AA63-FC3D7F124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7" name="Rectangle 3">
            <a:extLst>
              <a:ext uri="{FF2B5EF4-FFF2-40B4-BE49-F238E27FC236}">
                <a16:creationId xmlns:a16="http://schemas.microsoft.com/office/drawing/2014/main" id="{21A00DF3-3CF6-4ACF-97AE-77B6D3307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D9EF4EFA-C477-45C2-BCF3-DCD9FCE327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3F9CEB35-EB71-4861-94C5-7233BDD421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9BE0E5-4771-4DA2-A007-A64AE4F05FD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7572" name="Rectangle 6">
            <a:extLst>
              <a:ext uri="{FF2B5EF4-FFF2-40B4-BE49-F238E27FC236}">
                <a16:creationId xmlns:a16="http://schemas.microsoft.com/office/drawing/2014/main" id="{3D4D19AE-FE98-4D6A-8547-7DE1B7BCB1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7573" name="Rectangle 7">
            <a:extLst>
              <a:ext uri="{FF2B5EF4-FFF2-40B4-BE49-F238E27FC236}">
                <a16:creationId xmlns:a16="http://schemas.microsoft.com/office/drawing/2014/main" id="{895725D4-C942-4A3E-A055-EC25DB8C0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B31FEF-C7EE-4F21-B323-B208D0540294}" type="slidenum">
              <a:rPr lang="en-AU" altLang="el-GR" sz="1300" smtClean="0">
                <a:latin typeface="Times New Roman" panose="02020603050405020304" pitchFamily="18" charset="0"/>
              </a:rPr>
              <a:pPr/>
              <a:t>120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7574" name="Rectangle 2">
            <a:extLst>
              <a:ext uri="{FF2B5EF4-FFF2-40B4-BE49-F238E27FC236}">
                <a16:creationId xmlns:a16="http://schemas.microsoft.com/office/drawing/2014/main" id="{80C7FBBE-24AB-4773-A48C-8771BD765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5" name="Rectangle 3">
            <a:extLst>
              <a:ext uri="{FF2B5EF4-FFF2-40B4-BE49-F238E27FC236}">
                <a16:creationId xmlns:a16="http://schemas.microsoft.com/office/drawing/2014/main" id="{BDEC6195-B8C2-48AF-8FE8-9B8FEDDC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FCA7DCD-4B67-4CDB-85B5-FC6DBCCFE7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86392ADB-87B9-43A4-BCE2-2286820B9C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B937B9-4F12-4276-854B-E4C8811FEF3A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9620" name="Rectangle 6">
            <a:extLst>
              <a:ext uri="{FF2B5EF4-FFF2-40B4-BE49-F238E27FC236}">
                <a16:creationId xmlns:a16="http://schemas.microsoft.com/office/drawing/2014/main" id="{D017F59C-F20F-4C11-8B66-067613805F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9621" name="Rectangle 7">
            <a:extLst>
              <a:ext uri="{FF2B5EF4-FFF2-40B4-BE49-F238E27FC236}">
                <a16:creationId xmlns:a16="http://schemas.microsoft.com/office/drawing/2014/main" id="{421104E9-7DC0-418D-AEC0-D081370E2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53AFCF-B77A-4357-BBDA-2E3011AF615A}" type="slidenum">
              <a:rPr lang="en-AU" altLang="el-GR" sz="1300" smtClean="0">
                <a:latin typeface="Times New Roman" panose="02020603050405020304" pitchFamily="18" charset="0"/>
              </a:rPr>
              <a:pPr/>
              <a:t>121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9622" name="Rectangle 2">
            <a:extLst>
              <a:ext uri="{FF2B5EF4-FFF2-40B4-BE49-F238E27FC236}">
                <a16:creationId xmlns:a16="http://schemas.microsoft.com/office/drawing/2014/main" id="{93FCDDAE-36B8-495B-AEDE-584212559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3" name="Rectangle 3">
            <a:extLst>
              <a:ext uri="{FF2B5EF4-FFF2-40B4-BE49-F238E27FC236}">
                <a16:creationId xmlns:a16="http://schemas.microsoft.com/office/drawing/2014/main" id="{F61E47CF-FC68-4624-904B-F4A4ECCD1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AD7D0D59-F3C0-4C84-85AA-412CC9177A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6C5748B3-D175-416D-B171-B013340CDD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F531A0-01EE-4454-A65F-D3528D07F46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1668" name="Rectangle 6">
            <a:extLst>
              <a:ext uri="{FF2B5EF4-FFF2-40B4-BE49-F238E27FC236}">
                <a16:creationId xmlns:a16="http://schemas.microsoft.com/office/drawing/2014/main" id="{6A7B1AD3-ED8C-41C7-8679-844D972781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41669" name="Rectangle 7">
            <a:extLst>
              <a:ext uri="{FF2B5EF4-FFF2-40B4-BE49-F238E27FC236}">
                <a16:creationId xmlns:a16="http://schemas.microsoft.com/office/drawing/2014/main" id="{4E784898-C442-4625-A9AF-73AD22032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052386-B57C-4F7B-A1A2-AA2260D24A91}" type="slidenum">
              <a:rPr lang="en-AU" altLang="el-GR" sz="1300" smtClean="0">
                <a:latin typeface="Times New Roman" panose="02020603050405020304" pitchFamily="18" charset="0"/>
              </a:rPr>
              <a:pPr/>
              <a:t>122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1670" name="Rectangle 2">
            <a:extLst>
              <a:ext uri="{FF2B5EF4-FFF2-40B4-BE49-F238E27FC236}">
                <a16:creationId xmlns:a16="http://schemas.microsoft.com/office/drawing/2014/main" id="{57264BC7-462C-4E76-B426-73F87D4C3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71" name="Rectangle 3">
            <a:extLst>
              <a:ext uri="{FF2B5EF4-FFF2-40B4-BE49-F238E27FC236}">
                <a16:creationId xmlns:a16="http://schemas.microsoft.com/office/drawing/2014/main" id="{E815E242-A550-46A9-9315-2DD0C2369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1D8D498B-022E-4FA1-A388-C2A771F900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F35D8D83-2497-4843-BBF2-400DCF368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4889FF-0E49-42D2-BB85-1F9C09ACD01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3716" name="Rectangle 6">
            <a:extLst>
              <a:ext uri="{FF2B5EF4-FFF2-40B4-BE49-F238E27FC236}">
                <a16:creationId xmlns:a16="http://schemas.microsoft.com/office/drawing/2014/main" id="{5CB62A99-1985-4F81-AA86-08B14A108C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43717" name="Rectangle 7">
            <a:extLst>
              <a:ext uri="{FF2B5EF4-FFF2-40B4-BE49-F238E27FC236}">
                <a16:creationId xmlns:a16="http://schemas.microsoft.com/office/drawing/2014/main" id="{D6B1C9D0-43C3-4750-BCC7-BADA60867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9DAC21-E689-4700-BE67-EEDF9F2CA44A}" type="slidenum">
              <a:rPr lang="en-AU" altLang="el-GR" sz="1300" smtClean="0">
                <a:latin typeface="Times New Roman" panose="02020603050405020304" pitchFamily="18" charset="0"/>
              </a:rPr>
              <a:pPr/>
              <a:t>123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3718" name="Rectangle 2">
            <a:extLst>
              <a:ext uri="{FF2B5EF4-FFF2-40B4-BE49-F238E27FC236}">
                <a16:creationId xmlns:a16="http://schemas.microsoft.com/office/drawing/2014/main" id="{9F344215-5514-4677-A03D-2B1F27BE9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9" name="Rectangle 3">
            <a:extLst>
              <a:ext uri="{FF2B5EF4-FFF2-40B4-BE49-F238E27FC236}">
                <a16:creationId xmlns:a16="http://schemas.microsoft.com/office/drawing/2014/main" id="{A1D3BB51-2799-4756-AB9A-6F974C0EB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5ED5E95D-E7F2-4B58-8C4C-3AC87FA9D2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5914B12D-F1CD-4A51-B98E-58139F2995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81E1EE-9268-461A-BBDF-B57578EC184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5764" name="Rectangle 6">
            <a:extLst>
              <a:ext uri="{FF2B5EF4-FFF2-40B4-BE49-F238E27FC236}">
                <a16:creationId xmlns:a16="http://schemas.microsoft.com/office/drawing/2014/main" id="{81B724CE-453B-49D1-8BE6-AA30DC4254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45765" name="Rectangle 7">
            <a:extLst>
              <a:ext uri="{FF2B5EF4-FFF2-40B4-BE49-F238E27FC236}">
                <a16:creationId xmlns:a16="http://schemas.microsoft.com/office/drawing/2014/main" id="{413A06F8-9DAE-4EBE-B971-CCE1DB03C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8C6E8-CC80-440D-880E-D3411525ECA6}" type="slidenum">
              <a:rPr lang="en-AU" altLang="el-GR" sz="1300" smtClean="0">
                <a:latin typeface="Times New Roman" panose="02020603050405020304" pitchFamily="18" charset="0"/>
              </a:rPr>
              <a:pPr/>
              <a:t>124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5766" name="Rectangle 2">
            <a:extLst>
              <a:ext uri="{FF2B5EF4-FFF2-40B4-BE49-F238E27FC236}">
                <a16:creationId xmlns:a16="http://schemas.microsoft.com/office/drawing/2014/main" id="{BEDC3BE0-ADB7-4DDE-A6C8-8F875113F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7" name="Rectangle 3">
            <a:extLst>
              <a:ext uri="{FF2B5EF4-FFF2-40B4-BE49-F238E27FC236}">
                <a16:creationId xmlns:a16="http://schemas.microsoft.com/office/drawing/2014/main" id="{23019828-17EF-49A3-8B2C-C2E1E4F27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7823B1AE-3D08-45C0-81CD-C1D37421B6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8CA06E07-DCB4-43DA-9101-80BB773803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CEA51-36B3-4630-A8F2-6EE0BECD552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7812" name="Rectangle 6">
            <a:extLst>
              <a:ext uri="{FF2B5EF4-FFF2-40B4-BE49-F238E27FC236}">
                <a16:creationId xmlns:a16="http://schemas.microsoft.com/office/drawing/2014/main" id="{38545BFD-6213-4DB3-BD0A-E4AAE0F534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47813" name="Rectangle 7">
            <a:extLst>
              <a:ext uri="{FF2B5EF4-FFF2-40B4-BE49-F238E27FC236}">
                <a16:creationId xmlns:a16="http://schemas.microsoft.com/office/drawing/2014/main" id="{2D6F3D3F-4234-402E-B5B2-9C6F28D9A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E57C1-1500-4159-8E1C-E339BF55696A}" type="slidenum">
              <a:rPr lang="en-AU" altLang="el-GR" sz="1300" smtClean="0">
                <a:latin typeface="Times New Roman" panose="02020603050405020304" pitchFamily="18" charset="0"/>
              </a:rPr>
              <a:pPr/>
              <a:t>125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7814" name="Rectangle 2">
            <a:extLst>
              <a:ext uri="{FF2B5EF4-FFF2-40B4-BE49-F238E27FC236}">
                <a16:creationId xmlns:a16="http://schemas.microsoft.com/office/drawing/2014/main" id="{B9BD6817-38C3-469A-808D-269E663BE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5" name="Rectangle 3">
            <a:extLst>
              <a:ext uri="{FF2B5EF4-FFF2-40B4-BE49-F238E27FC236}">
                <a16:creationId xmlns:a16="http://schemas.microsoft.com/office/drawing/2014/main" id="{5600C98F-0829-45BD-B48F-CACFE5EAC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9F1674FF-D395-4F5A-A9AA-44A20FAD23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2E7953CE-CECB-482C-AEAE-0B2BF462D8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201F9-54BA-485B-BF07-F65F89E5AD2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9860" name="Rectangle 6">
            <a:extLst>
              <a:ext uri="{FF2B5EF4-FFF2-40B4-BE49-F238E27FC236}">
                <a16:creationId xmlns:a16="http://schemas.microsoft.com/office/drawing/2014/main" id="{5CCA0CC2-27F9-482C-93CE-072265370C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49861" name="Rectangle 7">
            <a:extLst>
              <a:ext uri="{FF2B5EF4-FFF2-40B4-BE49-F238E27FC236}">
                <a16:creationId xmlns:a16="http://schemas.microsoft.com/office/drawing/2014/main" id="{59AAD7A7-6EA8-4927-A484-3FDA02E4C8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33BEB3-D07B-4F64-BFCC-DBFD3E4EADA7}" type="slidenum">
              <a:rPr lang="en-AU" altLang="el-GR" sz="1300" smtClean="0">
                <a:latin typeface="Times New Roman" panose="02020603050405020304" pitchFamily="18" charset="0"/>
              </a:rPr>
              <a:pPr/>
              <a:t>126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49862" name="Rectangle 2">
            <a:extLst>
              <a:ext uri="{FF2B5EF4-FFF2-40B4-BE49-F238E27FC236}">
                <a16:creationId xmlns:a16="http://schemas.microsoft.com/office/drawing/2014/main" id="{495EA336-2F98-417B-AAB5-686CC1E32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3" name="Rectangle 3">
            <a:extLst>
              <a:ext uri="{FF2B5EF4-FFF2-40B4-BE49-F238E27FC236}">
                <a16:creationId xmlns:a16="http://schemas.microsoft.com/office/drawing/2014/main" id="{7DBFF621-CD4E-44F4-8C1C-F4CE1542C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6B79CD8-B367-4D54-888A-D2608AB371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E632FC6-3A1E-4668-9121-5AC525AEF9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5B360B-5E08-43CA-AA45-1D6FA31ACDD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7BF0E123-1694-42FD-9CA7-F1E933BB2B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511EF753-D27E-48EA-8D75-710639696F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70E0D5-4E9E-411C-8133-6BDFB1AA8EE9}" type="slidenum">
              <a:rPr lang="en-AU" altLang="el-GR" sz="1300" smtClean="0">
                <a:latin typeface="Times New Roman" panose="02020603050405020304" pitchFamily="18" charset="0"/>
              </a:rPr>
              <a:pPr/>
              <a:t>12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702" name="Rectangle 2">
            <a:extLst>
              <a:ext uri="{FF2B5EF4-FFF2-40B4-BE49-F238E27FC236}">
                <a16:creationId xmlns:a16="http://schemas.microsoft.com/office/drawing/2014/main" id="{628EC5A4-81E6-4EE3-A44C-B03ECE58E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>
            <a:extLst>
              <a:ext uri="{FF2B5EF4-FFF2-40B4-BE49-F238E27FC236}">
                <a16:creationId xmlns:a16="http://schemas.microsoft.com/office/drawing/2014/main" id="{32756FC8-E187-4021-B35C-DDFFAE9AD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419C72F5-EF0C-4112-9873-FF7CA114EE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50789242-4411-4BA7-B0B2-F69D4242B5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B5A3A2-11A7-4BFC-B082-04C348B84F6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2932" name="Rectangle 6">
            <a:extLst>
              <a:ext uri="{FF2B5EF4-FFF2-40B4-BE49-F238E27FC236}">
                <a16:creationId xmlns:a16="http://schemas.microsoft.com/office/drawing/2014/main" id="{EC4BB348-3916-4FA9-9BE9-CFEA5EADD0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2933" name="Rectangle 7">
            <a:extLst>
              <a:ext uri="{FF2B5EF4-FFF2-40B4-BE49-F238E27FC236}">
                <a16:creationId xmlns:a16="http://schemas.microsoft.com/office/drawing/2014/main" id="{A6EAFD15-73B0-4A23-A3B0-F61248300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3F202A-136A-4C4E-B067-2148D64241F7}" type="slidenum">
              <a:rPr lang="en-AU" altLang="el-GR" sz="1300" smtClean="0">
                <a:latin typeface="Times New Roman" panose="02020603050405020304" pitchFamily="18" charset="0"/>
              </a:rPr>
              <a:pPr/>
              <a:t>128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2934" name="Rectangle 2">
            <a:extLst>
              <a:ext uri="{FF2B5EF4-FFF2-40B4-BE49-F238E27FC236}">
                <a16:creationId xmlns:a16="http://schemas.microsoft.com/office/drawing/2014/main" id="{361A0BDD-8E6D-4EB1-8E4C-5011E4CA9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5" name="Rectangle 3">
            <a:extLst>
              <a:ext uri="{FF2B5EF4-FFF2-40B4-BE49-F238E27FC236}">
                <a16:creationId xmlns:a16="http://schemas.microsoft.com/office/drawing/2014/main" id="{3D3138F2-5834-4CD2-89A3-AB9BF5C4C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842B4A53-6B63-4DA9-9765-A9516F07FC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D7899F8-369A-4D39-B743-3889A2DD04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2A0F80-28F3-4B7B-86F7-C3DF5D2BC5D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4980" name="Rectangle 6">
            <a:extLst>
              <a:ext uri="{FF2B5EF4-FFF2-40B4-BE49-F238E27FC236}">
                <a16:creationId xmlns:a16="http://schemas.microsoft.com/office/drawing/2014/main" id="{7FCDAD44-2188-4A36-AFBA-C827C8E2F8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4981" name="Rectangle 7">
            <a:extLst>
              <a:ext uri="{FF2B5EF4-FFF2-40B4-BE49-F238E27FC236}">
                <a16:creationId xmlns:a16="http://schemas.microsoft.com/office/drawing/2014/main" id="{944A3505-3089-4778-ACC5-BAA9B87FB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C32B08-8237-482E-A24A-1DD52C612A45}" type="slidenum">
              <a:rPr lang="en-AU" altLang="el-GR" sz="1300" smtClean="0">
                <a:latin typeface="Times New Roman" panose="02020603050405020304" pitchFamily="18" charset="0"/>
              </a:rPr>
              <a:pPr/>
              <a:t>129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4982" name="Rectangle 2">
            <a:extLst>
              <a:ext uri="{FF2B5EF4-FFF2-40B4-BE49-F238E27FC236}">
                <a16:creationId xmlns:a16="http://schemas.microsoft.com/office/drawing/2014/main" id="{90695A9E-F434-4DC0-BB3B-88717CB9B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3" name="Rectangle 3">
            <a:extLst>
              <a:ext uri="{FF2B5EF4-FFF2-40B4-BE49-F238E27FC236}">
                <a16:creationId xmlns:a16="http://schemas.microsoft.com/office/drawing/2014/main" id="{2CEB1DF3-2536-44A5-8423-97E28EFB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B55AD8AA-52BA-4BA1-A537-2D05CDC40A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D0C4A133-CA55-4D58-A11F-078AD779F1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EC3F69-8946-47BC-9A1E-C94683E443B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7028" name="Rectangle 6">
            <a:extLst>
              <a:ext uri="{FF2B5EF4-FFF2-40B4-BE49-F238E27FC236}">
                <a16:creationId xmlns:a16="http://schemas.microsoft.com/office/drawing/2014/main" id="{FD8F0FD4-4FAE-44DA-888E-B49A65AA8F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7029" name="Rectangle 7">
            <a:extLst>
              <a:ext uri="{FF2B5EF4-FFF2-40B4-BE49-F238E27FC236}">
                <a16:creationId xmlns:a16="http://schemas.microsoft.com/office/drawing/2014/main" id="{C4BAF914-6FCC-4768-8AAC-7881A68FC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BEB2F2-9B74-4918-B5AE-0097859D2565}" type="slidenum">
              <a:rPr lang="en-AU" altLang="el-GR" sz="1300" smtClean="0">
                <a:latin typeface="Times New Roman" panose="02020603050405020304" pitchFamily="18" charset="0"/>
              </a:rPr>
              <a:pPr/>
              <a:t>130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7030" name="Rectangle 2">
            <a:extLst>
              <a:ext uri="{FF2B5EF4-FFF2-40B4-BE49-F238E27FC236}">
                <a16:creationId xmlns:a16="http://schemas.microsoft.com/office/drawing/2014/main" id="{13755F2E-615B-422A-8F5B-C80585CA3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31" name="Rectangle 3">
            <a:extLst>
              <a:ext uri="{FF2B5EF4-FFF2-40B4-BE49-F238E27FC236}">
                <a16:creationId xmlns:a16="http://schemas.microsoft.com/office/drawing/2014/main" id="{2B733E33-586F-4BC4-8096-E4DAB1AE3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6349E765-7949-4136-AE61-2AE38B152E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7CAE8A44-A3FE-4882-8106-D6AD577944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67B5A-856C-42F9-BF6C-10C7C8A4639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9076" name="Rectangle 6">
            <a:extLst>
              <a:ext uri="{FF2B5EF4-FFF2-40B4-BE49-F238E27FC236}">
                <a16:creationId xmlns:a16="http://schemas.microsoft.com/office/drawing/2014/main" id="{16E06518-D519-4277-A2ED-7E4B336F19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59077" name="Rectangle 7">
            <a:extLst>
              <a:ext uri="{FF2B5EF4-FFF2-40B4-BE49-F238E27FC236}">
                <a16:creationId xmlns:a16="http://schemas.microsoft.com/office/drawing/2014/main" id="{464C074D-CDAE-4491-A39C-11F19825F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7EA9F8-79AF-4CCC-A34E-29F91F04CD33}" type="slidenum">
              <a:rPr lang="en-AU" altLang="el-GR" sz="1300" smtClean="0">
                <a:latin typeface="Times New Roman" panose="02020603050405020304" pitchFamily="18" charset="0"/>
              </a:rPr>
              <a:pPr/>
              <a:t>131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59078" name="Rectangle 2">
            <a:extLst>
              <a:ext uri="{FF2B5EF4-FFF2-40B4-BE49-F238E27FC236}">
                <a16:creationId xmlns:a16="http://schemas.microsoft.com/office/drawing/2014/main" id="{730895CB-4DEC-4034-82BA-65C49DBF7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9" name="Rectangle 3">
            <a:extLst>
              <a:ext uri="{FF2B5EF4-FFF2-40B4-BE49-F238E27FC236}">
                <a16:creationId xmlns:a16="http://schemas.microsoft.com/office/drawing/2014/main" id="{E53C7500-9E2D-43BA-80DD-EDD9CD66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2223FD03-D8E6-4F1A-956B-38184157FA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81DF1FAE-B486-4DA2-BB51-D1F1C975E5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C7406F-0FE8-41A1-A54D-4DEF32A9D1E7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1124" name="Rectangle 6">
            <a:extLst>
              <a:ext uri="{FF2B5EF4-FFF2-40B4-BE49-F238E27FC236}">
                <a16:creationId xmlns:a16="http://schemas.microsoft.com/office/drawing/2014/main" id="{D2C922AE-4F12-4E81-95DB-99F099EC2A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1125" name="Rectangle 7">
            <a:extLst>
              <a:ext uri="{FF2B5EF4-FFF2-40B4-BE49-F238E27FC236}">
                <a16:creationId xmlns:a16="http://schemas.microsoft.com/office/drawing/2014/main" id="{F6D5249C-2E18-4E11-97F8-483C8BAF1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C7DF5-7684-4991-9BDB-0DC85B16E809}" type="slidenum">
              <a:rPr lang="en-AU" altLang="el-GR" sz="1300" smtClean="0">
                <a:latin typeface="Times New Roman" panose="02020603050405020304" pitchFamily="18" charset="0"/>
              </a:rPr>
              <a:pPr/>
              <a:t>132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1126" name="Rectangle 2">
            <a:extLst>
              <a:ext uri="{FF2B5EF4-FFF2-40B4-BE49-F238E27FC236}">
                <a16:creationId xmlns:a16="http://schemas.microsoft.com/office/drawing/2014/main" id="{75A4C6EA-B626-4199-A6FE-CE6295979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7" name="Rectangle 3">
            <a:extLst>
              <a:ext uri="{FF2B5EF4-FFF2-40B4-BE49-F238E27FC236}">
                <a16:creationId xmlns:a16="http://schemas.microsoft.com/office/drawing/2014/main" id="{1CE09323-4D87-4396-A35D-D06D21798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D5A384C1-B689-43C8-BA5D-7DF170E902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4F4B829B-4C3F-4D0F-8600-84E1951A78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7403A1-F477-4916-A646-E8497AFC733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3172" name="Rectangle 6">
            <a:extLst>
              <a:ext uri="{FF2B5EF4-FFF2-40B4-BE49-F238E27FC236}">
                <a16:creationId xmlns:a16="http://schemas.microsoft.com/office/drawing/2014/main" id="{55DDA880-E9BC-4484-9BCA-A6E0A47E38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3173" name="Rectangle 7">
            <a:extLst>
              <a:ext uri="{FF2B5EF4-FFF2-40B4-BE49-F238E27FC236}">
                <a16:creationId xmlns:a16="http://schemas.microsoft.com/office/drawing/2014/main" id="{5317DF3E-6D43-4762-B92D-1BB5250D3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1A11E9-1D7F-4715-9E48-1BC8008DE110}" type="slidenum">
              <a:rPr lang="en-AU" altLang="el-GR" sz="1300" smtClean="0">
                <a:latin typeface="Times New Roman" panose="02020603050405020304" pitchFamily="18" charset="0"/>
              </a:rPr>
              <a:pPr/>
              <a:t>133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3174" name="Rectangle 2">
            <a:extLst>
              <a:ext uri="{FF2B5EF4-FFF2-40B4-BE49-F238E27FC236}">
                <a16:creationId xmlns:a16="http://schemas.microsoft.com/office/drawing/2014/main" id="{5F9589EC-6BC6-4000-9D76-E4C34FAE3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5" name="Rectangle 3">
            <a:extLst>
              <a:ext uri="{FF2B5EF4-FFF2-40B4-BE49-F238E27FC236}">
                <a16:creationId xmlns:a16="http://schemas.microsoft.com/office/drawing/2014/main" id="{19AF249A-7920-4B71-92B7-5C2D9DCAB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8C67AD20-2B59-4294-9E1B-72A41CEE78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575AE598-E7B9-475F-9E24-EFA52CC644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27983B-7A82-41C9-A01D-264F7ACDA1E7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5220" name="Rectangle 6">
            <a:extLst>
              <a:ext uri="{FF2B5EF4-FFF2-40B4-BE49-F238E27FC236}">
                <a16:creationId xmlns:a16="http://schemas.microsoft.com/office/drawing/2014/main" id="{142AD4F7-398D-45CF-B74E-918449677E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5221" name="Rectangle 7">
            <a:extLst>
              <a:ext uri="{FF2B5EF4-FFF2-40B4-BE49-F238E27FC236}">
                <a16:creationId xmlns:a16="http://schemas.microsoft.com/office/drawing/2014/main" id="{CE310361-BCF2-43AE-B15C-884B3CFC6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97AFE8-966E-43A9-8AD8-1273FC96D3E3}" type="slidenum">
              <a:rPr lang="en-AU" altLang="el-GR" sz="1300" smtClean="0">
                <a:latin typeface="Times New Roman" panose="02020603050405020304" pitchFamily="18" charset="0"/>
              </a:rPr>
              <a:pPr/>
              <a:t>134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5222" name="Rectangle 2">
            <a:extLst>
              <a:ext uri="{FF2B5EF4-FFF2-40B4-BE49-F238E27FC236}">
                <a16:creationId xmlns:a16="http://schemas.microsoft.com/office/drawing/2014/main" id="{D906FC00-ECD6-49CC-A41A-96F9E723B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3" name="Rectangle 3">
            <a:extLst>
              <a:ext uri="{FF2B5EF4-FFF2-40B4-BE49-F238E27FC236}">
                <a16:creationId xmlns:a16="http://schemas.microsoft.com/office/drawing/2014/main" id="{A27637AD-2AD8-4D80-9D00-9A52B8D45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995601D5-86C6-42A9-9E59-9B8CC38942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AC6C1E5F-13AA-45E8-89F7-F83DD1B8E4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3EE73E-FD4F-4A52-9E7D-B3B9D4047778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7268" name="Rectangle 6">
            <a:extLst>
              <a:ext uri="{FF2B5EF4-FFF2-40B4-BE49-F238E27FC236}">
                <a16:creationId xmlns:a16="http://schemas.microsoft.com/office/drawing/2014/main" id="{A7B45312-523E-4437-91A1-303337E8F3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67269" name="Rectangle 7">
            <a:extLst>
              <a:ext uri="{FF2B5EF4-FFF2-40B4-BE49-F238E27FC236}">
                <a16:creationId xmlns:a16="http://schemas.microsoft.com/office/drawing/2014/main" id="{5A701704-0E6A-47D4-ABCE-E1F63094B8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DC11FB-8928-4367-8C1B-9A545D9D801C}" type="slidenum">
              <a:rPr lang="en-AU" altLang="el-GR" sz="1300" smtClean="0">
                <a:latin typeface="Times New Roman" panose="02020603050405020304" pitchFamily="18" charset="0"/>
              </a:rPr>
              <a:pPr/>
              <a:t>135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67270" name="Rectangle 2">
            <a:extLst>
              <a:ext uri="{FF2B5EF4-FFF2-40B4-BE49-F238E27FC236}">
                <a16:creationId xmlns:a16="http://schemas.microsoft.com/office/drawing/2014/main" id="{86C301C0-18A4-405A-9832-34C02857A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71" name="Rectangle 3">
            <a:extLst>
              <a:ext uri="{FF2B5EF4-FFF2-40B4-BE49-F238E27FC236}">
                <a16:creationId xmlns:a16="http://schemas.microsoft.com/office/drawing/2014/main" id="{A0960192-CA2C-4FED-BD49-A237D5BAD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2BC7C647-23FC-4815-9CAB-8960538A68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01F96023-6D31-4C09-B0E5-1204168AD9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529EBE-11E8-4F71-B143-44AF555B73D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1364" name="Rectangle 6">
            <a:extLst>
              <a:ext uri="{FF2B5EF4-FFF2-40B4-BE49-F238E27FC236}">
                <a16:creationId xmlns:a16="http://schemas.microsoft.com/office/drawing/2014/main" id="{B94ECAB3-3C05-468B-B7DA-C1EBE503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1365" name="Rectangle 7">
            <a:extLst>
              <a:ext uri="{FF2B5EF4-FFF2-40B4-BE49-F238E27FC236}">
                <a16:creationId xmlns:a16="http://schemas.microsoft.com/office/drawing/2014/main" id="{1DC05D65-95B3-4EBE-97D0-1DBF8CA3B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6905A2-C1C9-4AC6-B163-FE1F9752DB21}" type="slidenum">
              <a:rPr lang="en-AU" altLang="el-GR" sz="1300" smtClean="0">
                <a:latin typeface="Times New Roman" panose="02020603050405020304" pitchFamily="18" charset="0"/>
              </a:rPr>
              <a:pPr/>
              <a:t>138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1366" name="Rectangle 2">
            <a:extLst>
              <a:ext uri="{FF2B5EF4-FFF2-40B4-BE49-F238E27FC236}">
                <a16:creationId xmlns:a16="http://schemas.microsoft.com/office/drawing/2014/main" id="{92FFD9E0-484A-45B7-BABE-849DDA6EC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7" name="Rectangle 3">
            <a:extLst>
              <a:ext uri="{FF2B5EF4-FFF2-40B4-BE49-F238E27FC236}">
                <a16:creationId xmlns:a16="http://schemas.microsoft.com/office/drawing/2014/main" id="{FA279F73-296B-406D-91E5-430CAECF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A362670D-5568-41D9-A654-FBFC6D5AAF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719515B5-447C-47B6-AEEE-CBA3B8C200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28EE76-3457-4CAC-A537-B0D96A2E0E6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7508" name="Rectangle 6">
            <a:extLst>
              <a:ext uri="{FF2B5EF4-FFF2-40B4-BE49-F238E27FC236}">
                <a16:creationId xmlns:a16="http://schemas.microsoft.com/office/drawing/2014/main" id="{AC6AE30A-1921-40B2-AE12-6B68DFE4E3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7509" name="Rectangle 7">
            <a:extLst>
              <a:ext uri="{FF2B5EF4-FFF2-40B4-BE49-F238E27FC236}">
                <a16:creationId xmlns:a16="http://schemas.microsoft.com/office/drawing/2014/main" id="{C923792E-290C-4C05-9EBF-D780B0E13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FE6A1-2771-4364-92AB-3F1EB035B0D0}" type="slidenum">
              <a:rPr lang="en-AU" altLang="el-GR" sz="1300" smtClean="0">
                <a:latin typeface="Times New Roman" panose="02020603050405020304" pitchFamily="18" charset="0"/>
              </a:rPr>
              <a:pPr/>
              <a:t>143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7510" name="Rectangle 2">
            <a:extLst>
              <a:ext uri="{FF2B5EF4-FFF2-40B4-BE49-F238E27FC236}">
                <a16:creationId xmlns:a16="http://schemas.microsoft.com/office/drawing/2014/main" id="{1F79C276-8C91-4D51-AC20-6F3515A2B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11" name="Rectangle 3">
            <a:extLst>
              <a:ext uri="{FF2B5EF4-FFF2-40B4-BE49-F238E27FC236}">
                <a16:creationId xmlns:a16="http://schemas.microsoft.com/office/drawing/2014/main" id="{16C2B002-5256-4F73-9E4E-42C027C1C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FE5BDC-4CC6-4AC0-B1DA-5073067133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A5A4B15-4C25-4275-93D6-0C6FEF01A7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E94ED-DF3C-40AB-BBB4-CA8E2FB3BD1A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DBD007F6-5694-4603-9296-C3DA909F4F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776CACE9-4F57-4DDE-8C67-E4DBCD90B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F571D4-12BD-4466-8B65-A1E7F4026CBC}" type="slidenum">
              <a:rPr lang="en-AU" altLang="el-GR" sz="1300" smtClean="0">
                <a:latin typeface="Times New Roman" panose="02020603050405020304" pitchFamily="18" charset="0"/>
              </a:rPr>
              <a:pPr/>
              <a:t>13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1455D3E7-E17D-4F7B-AEE4-D9F508C0A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E1DCD199-41B4-43D5-AF3D-68CFD71F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C4D2FA8F-662D-4BE6-A3C1-F8C1847653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452D6A4A-1A83-496E-89CC-5095C3BDB1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CE001C-7D03-464F-B1AB-8FA3A078EB5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9556" name="Rectangle 6">
            <a:extLst>
              <a:ext uri="{FF2B5EF4-FFF2-40B4-BE49-F238E27FC236}">
                <a16:creationId xmlns:a16="http://schemas.microsoft.com/office/drawing/2014/main" id="{4CE125BF-B3EE-4107-AF32-24F9D2C81A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79557" name="Rectangle 7">
            <a:extLst>
              <a:ext uri="{FF2B5EF4-FFF2-40B4-BE49-F238E27FC236}">
                <a16:creationId xmlns:a16="http://schemas.microsoft.com/office/drawing/2014/main" id="{DEAC5057-A015-41E3-99FE-A96D87B64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A31E20-9916-4CE5-9BAD-A456C5CD6AA4}" type="slidenum">
              <a:rPr lang="en-AU" altLang="el-GR" sz="1300" smtClean="0">
                <a:latin typeface="Times New Roman" panose="02020603050405020304" pitchFamily="18" charset="0"/>
              </a:rPr>
              <a:pPr/>
              <a:t>144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79558" name="Rectangle 2">
            <a:extLst>
              <a:ext uri="{FF2B5EF4-FFF2-40B4-BE49-F238E27FC236}">
                <a16:creationId xmlns:a16="http://schemas.microsoft.com/office/drawing/2014/main" id="{FA115077-CDE0-459F-A040-8D9CC4065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9" name="Rectangle 3">
            <a:extLst>
              <a:ext uri="{FF2B5EF4-FFF2-40B4-BE49-F238E27FC236}">
                <a16:creationId xmlns:a16="http://schemas.microsoft.com/office/drawing/2014/main" id="{D4506C06-6150-4BA6-A362-5BFBDD3A8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DA6FA3B8-ACF6-4879-9126-5D7591A276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6A7BAA48-AB98-4744-9189-1F91C0219E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EF5DB-FEED-49DB-9AEB-6500ED6A2AB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1604" name="Rectangle 6">
            <a:extLst>
              <a:ext uri="{FF2B5EF4-FFF2-40B4-BE49-F238E27FC236}">
                <a16:creationId xmlns:a16="http://schemas.microsoft.com/office/drawing/2014/main" id="{50364274-95C5-4945-96CE-67A1BC3D72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81605" name="Rectangle 7">
            <a:extLst>
              <a:ext uri="{FF2B5EF4-FFF2-40B4-BE49-F238E27FC236}">
                <a16:creationId xmlns:a16="http://schemas.microsoft.com/office/drawing/2014/main" id="{C73EF11D-1B41-4D3A-B519-941C66B20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352F43-E858-4694-A2D5-08A98D7E910C}" type="slidenum">
              <a:rPr lang="en-AU" altLang="el-GR" sz="1300" smtClean="0">
                <a:latin typeface="Times New Roman" panose="02020603050405020304" pitchFamily="18" charset="0"/>
              </a:rPr>
              <a:pPr/>
              <a:t>145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1606" name="Rectangle 2">
            <a:extLst>
              <a:ext uri="{FF2B5EF4-FFF2-40B4-BE49-F238E27FC236}">
                <a16:creationId xmlns:a16="http://schemas.microsoft.com/office/drawing/2014/main" id="{37CA904A-0587-44E1-9F40-DE93CD771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7" name="Rectangle 3">
            <a:extLst>
              <a:ext uri="{FF2B5EF4-FFF2-40B4-BE49-F238E27FC236}">
                <a16:creationId xmlns:a16="http://schemas.microsoft.com/office/drawing/2014/main" id="{B62A8347-7C81-4509-A3D7-6749307D7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7FBAAC07-F47A-4324-A64F-BBBA27C07C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76EB00C8-0C81-472F-8AF3-2902DBE19B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47DD2-2903-4BCA-9121-C43BD9B8DFF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4676" name="Rectangle 6">
            <a:extLst>
              <a:ext uri="{FF2B5EF4-FFF2-40B4-BE49-F238E27FC236}">
                <a16:creationId xmlns:a16="http://schemas.microsoft.com/office/drawing/2014/main" id="{89DB18AA-88DF-47C5-A136-47AD83EB87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84677" name="Rectangle 7">
            <a:extLst>
              <a:ext uri="{FF2B5EF4-FFF2-40B4-BE49-F238E27FC236}">
                <a16:creationId xmlns:a16="http://schemas.microsoft.com/office/drawing/2014/main" id="{576E1BE5-916C-4883-971D-1E8C11D2F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FB5B42-B03C-404F-B578-DA2481E2BB2C}" type="slidenum">
              <a:rPr lang="en-AU" altLang="el-GR" sz="1300" smtClean="0">
                <a:latin typeface="Times New Roman" panose="02020603050405020304" pitchFamily="18" charset="0"/>
              </a:rPr>
              <a:pPr/>
              <a:t>147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4678" name="Rectangle 2">
            <a:extLst>
              <a:ext uri="{FF2B5EF4-FFF2-40B4-BE49-F238E27FC236}">
                <a16:creationId xmlns:a16="http://schemas.microsoft.com/office/drawing/2014/main" id="{C14A6DB6-1891-425C-9820-09E1FA793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9" name="Rectangle 3">
            <a:extLst>
              <a:ext uri="{FF2B5EF4-FFF2-40B4-BE49-F238E27FC236}">
                <a16:creationId xmlns:a16="http://schemas.microsoft.com/office/drawing/2014/main" id="{9BAA732B-7C49-4F6D-A8F6-418A6BB36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FC404059-182C-49E8-AA9F-3B19B3BDC3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B6D53697-DE4A-4029-B2A8-A87738E7FD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200960-3803-44F1-9EB0-2271EED036D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6724" name="Rectangle 6">
            <a:extLst>
              <a:ext uri="{FF2B5EF4-FFF2-40B4-BE49-F238E27FC236}">
                <a16:creationId xmlns:a16="http://schemas.microsoft.com/office/drawing/2014/main" id="{088474C3-2321-493B-AA87-6D4AE1734B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86725" name="Rectangle 7">
            <a:extLst>
              <a:ext uri="{FF2B5EF4-FFF2-40B4-BE49-F238E27FC236}">
                <a16:creationId xmlns:a16="http://schemas.microsoft.com/office/drawing/2014/main" id="{360178FA-764A-4A8D-B5D6-28563CD42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B6F070-4CC5-40A3-8E74-B6EF9615AF55}" type="slidenum">
              <a:rPr lang="en-AU" altLang="el-GR" sz="1300" smtClean="0">
                <a:latin typeface="Times New Roman" panose="02020603050405020304" pitchFamily="18" charset="0"/>
              </a:rPr>
              <a:pPr/>
              <a:t>148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6726" name="Rectangle 2">
            <a:extLst>
              <a:ext uri="{FF2B5EF4-FFF2-40B4-BE49-F238E27FC236}">
                <a16:creationId xmlns:a16="http://schemas.microsoft.com/office/drawing/2014/main" id="{7567E393-BAFD-497F-92C2-2A5B3F0D8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7" name="Rectangle 3">
            <a:extLst>
              <a:ext uri="{FF2B5EF4-FFF2-40B4-BE49-F238E27FC236}">
                <a16:creationId xmlns:a16="http://schemas.microsoft.com/office/drawing/2014/main" id="{4FFC6551-436B-44A5-B1D3-41B963AD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ACF829E2-2344-44ED-9CD5-F3B95BAE74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D229F744-5BC5-4B0F-B526-5DAD63D1BA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2CA08-AB13-4395-B947-1B6E7DC7B77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8772" name="Rectangle 6">
            <a:extLst>
              <a:ext uri="{FF2B5EF4-FFF2-40B4-BE49-F238E27FC236}">
                <a16:creationId xmlns:a16="http://schemas.microsoft.com/office/drawing/2014/main" id="{08359DE4-C404-4E60-AC8F-882D927319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88773" name="Rectangle 7">
            <a:extLst>
              <a:ext uri="{FF2B5EF4-FFF2-40B4-BE49-F238E27FC236}">
                <a16:creationId xmlns:a16="http://schemas.microsoft.com/office/drawing/2014/main" id="{5883C1AD-D4A3-4D41-928D-2500ECCBA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2A260-914A-452A-8184-9EFAC0940CBE}" type="slidenum">
              <a:rPr lang="en-AU" altLang="el-GR" sz="1300" smtClean="0">
                <a:latin typeface="Times New Roman" panose="02020603050405020304" pitchFamily="18" charset="0"/>
              </a:rPr>
              <a:pPr/>
              <a:t>149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88774" name="Rectangle 2">
            <a:extLst>
              <a:ext uri="{FF2B5EF4-FFF2-40B4-BE49-F238E27FC236}">
                <a16:creationId xmlns:a16="http://schemas.microsoft.com/office/drawing/2014/main" id="{A0BAC099-C73B-4C72-B135-B58BF371A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5" name="Rectangle 3">
            <a:extLst>
              <a:ext uri="{FF2B5EF4-FFF2-40B4-BE49-F238E27FC236}">
                <a16:creationId xmlns:a16="http://schemas.microsoft.com/office/drawing/2014/main" id="{624FF97C-E4B6-4A45-BA37-5490F031A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90124D65-C57A-46BC-98AF-5A7829AA8C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F1B4E691-A881-4180-986E-E44DBDEC3F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CBCEE-19B9-4FD8-A7EA-BEEB98052C3F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0820" name="Rectangle 6">
            <a:extLst>
              <a:ext uri="{FF2B5EF4-FFF2-40B4-BE49-F238E27FC236}">
                <a16:creationId xmlns:a16="http://schemas.microsoft.com/office/drawing/2014/main" id="{9E7D2DF4-D722-4AA4-8A02-45868C4DCE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90821" name="Rectangle 7">
            <a:extLst>
              <a:ext uri="{FF2B5EF4-FFF2-40B4-BE49-F238E27FC236}">
                <a16:creationId xmlns:a16="http://schemas.microsoft.com/office/drawing/2014/main" id="{557FD102-6637-4041-8905-C0C499E50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A59FE-A8B5-46BB-B4F4-4CB440746C04}" type="slidenum">
              <a:rPr lang="en-AU" altLang="el-GR" sz="1300" smtClean="0">
                <a:latin typeface="Times New Roman" panose="02020603050405020304" pitchFamily="18" charset="0"/>
              </a:rPr>
              <a:pPr/>
              <a:t>150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0822" name="Rectangle 2">
            <a:extLst>
              <a:ext uri="{FF2B5EF4-FFF2-40B4-BE49-F238E27FC236}">
                <a16:creationId xmlns:a16="http://schemas.microsoft.com/office/drawing/2014/main" id="{F08DA99C-6B8B-4B5E-9639-2C0C1C254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3" name="Rectangle 3">
            <a:extLst>
              <a:ext uri="{FF2B5EF4-FFF2-40B4-BE49-F238E27FC236}">
                <a16:creationId xmlns:a16="http://schemas.microsoft.com/office/drawing/2014/main" id="{DF0CBB93-68D7-47DD-A103-5F8A5D821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91741015-537E-454D-9486-FC0E795BFD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DEBD98ED-D915-4B19-8EFC-F6B13C1626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802F8-8D8B-46D0-8BAF-B813021036C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2868" name="Rectangle 6">
            <a:extLst>
              <a:ext uri="{FF2B5EF4-FFF2-40B4-BE49-F238E27FC236}">
                <a16:creationId xmlns:a16="http://schemas.microsoft.com/office/drawing/2014/main" id="{BFDF5B41-8F0D-4FF1-BF93-71EE1F26E7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92869" name="Rectangle 7">
            <a:extLst>
              <a:ext uri="{FF2B5EF4-FFF2-40B4-BE49-F238E27FC236}">
                <a16:creationId xmlns:a16="http://schemas.microsoft.com/office/drawing/2014/main" id="{F45FB41A-8E88-4A19-82DC-C5013BC8D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77195-7527-4BF4-AFA7-518EECE250A3}" type="slidenum">
              <a:rPr lang="en-AU" altLang="el-GR" sz="1300" smtClean="0">
                <a:latin typeface="Times New Roman" panose="02020603050405020304" pitchFamily="18" charset="0"/>
              </a:rPr>
              <a:pPr/>
              <a:t>151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2870" name="Rectangle 2">
            <a:extLst>
              <a:ext uri="{FF2B5EF4-FFF2-40B4-BE49-F238E27FC236}">
                <a16:creationId xmlns:a16="http://schemas.microsoft.com/office/drawing/2014/main" id="{64F6DAFB-8033-460D-9401-96E0124F2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71" name="Rectangle 3">
            <a:extLst>
              <a:ext uri="{FF2B5EF4-FFF2-40B4-BE49-F238E27FC236}">
                <a16:creationId xmlns:a16="http://schemas.microsoft.com/office/drawing/2014/main" id="{A93814D7-61A7-4958-BA8A-85DE9D16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8A55D2F9-8423-45C9-ABAF-4B38ECC65F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78616030-5FE0-4925-8BC9-56D93FA282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3E0972-45BF-4CB9-BBD8-2DD0F6B3F176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4916" name="Rectangle 6">
            <a:extLst>
              <a:ext uri="{FF2B5EF4-FFF2-40B4-BE49-F238E27FC236}">
                <a16:creationId xmlns:a16="http://schemas.microsoft.com/office/drawing/2014/main" id="{1B96EB03-703B-4B47-A43F-A9678E10DF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94917" name="Rectangle 7">
            <a:extLst>
              <a:ext uri="{FF2B5EF4-FFF2-40B4-BE49-F238E27FC236}">
                <a16:creationId xmlns:a16="http://schemas.microsoft.com/office/drawing/2014/main" id="{C50510F2-367B-47C6-B6F1-4F6C6EBE7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2C9DFF-8071-4C36-B0C6-895A32B6D9BC}" type="slidenum">
              <a:rPr lang="en-AU" altLang="el-GR" sz="1300" smtClean="0">
                <a:latin typeface="Times New Roman" panose="02020603050405020304" pitchFamily="18" charset="0"/>
              </a:rPr>
              <a:pPr/>
              <a:t>152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4918" name="Rectangle 2">
            <a:extLst>
              <a:ext uri="{FF2B5EF4-FFF2-40B4-BE49-F238E27FC236}">
                <a16:creationId xmlns:a16="http://schemas.microsoft.com/office/drawing/2014/main" id="{50997100-4570-4034-B7ED-BA328CEAA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9" name="Rectangle 3">
            <a:extLst>
              <a:ext uri="{FF2B5EF4-FFF2-40B4-BE49-F238E27FC236}">
                <a16:creationId xmlns:a16="http://schemas.microsoft.com/office/drawing/2014/main" id="{C15A87B2-C246-4B23-AF05-B83988C98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ED693177-41E4-4A1C-92D5-0072B6310B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8318F723-A561-4C56-B5AC-2B895EF6E5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1D9A46-D616-48E7-9893-CC8208ABCF2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6964" name="Rectangle 6">
            <a:extLst>
              <a:ext uri="{FF2B5EF4-FFF2-40B4-BE49-F238E27FC236}">
                <a16:creationId xmlns:a16="http://schemas.microsoft.com/office/drawing/2014/main" id="{DC534F0F-4483-4648-9873-E4CF98AEFF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96965" name="Rectangle 7">
            <a:extLst>
              <a:ext uri="{FF2B5EF4-FFF2-40B4-BE49-F238E27FC236}">
                <a16:creationId xmlns:a16="http://schemas.microsoft.com/office/drawing/2014/main" id="{8C61074D-31FB-4F33-AEA8-DF9953C88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EFABD6-AC69-412E-9DB7-C58360C756B3}" type="slidenum">
              <a:rPr lang="en-AU" altLang="el-GR" sz="1300" smtClean="0">
                <a:latin typeface="Times New Roman" panose="02020603050405020304" pitchFamily="18" charset="0"/>
              </a:rPr>
              <a:pPr/>
              <a:t>153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96966" name="Rectangle 2">
            <a:extLst>
              <a:ext uri="{FF2B5EF4-FFF2-40B4-BE49-F238E27FC236}">
                <a16:creationId xmlns:a16="http://schemas.microsoft.com/office/drawing/2014/main" id="{25B7F205-9110-4644-BCDD-DEBE0C5F3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7" name="Rectangle 3">
            <a:extLst>
              <a:ext uri="{FF2B5EF4-FFF2-40B4-BE49-F238E27FC236}">
                <a16:creationId xmlns:a16="http://schemas.microsoft.com/office/drawing/2014/main" id="{BED17C4A-1A2E-420D-A04E-0C259AA16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B6647EF-64C1-40EC-B480-CFBCB1AB50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83A762-6C1E-4F11-BE86-4A9A617437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1DFCB2-3FAD-4D90-9E55-841F7DA02786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87B616AD-C177-41DD-A45F-B44F5211B7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BD11403B-B6FD-42EC-9AA0-59A6AAB118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49CAE4-5908-4A82-9A0F-59C4CFD67CBE}" type="slidenum">
              <a:rPr lang="en-AU" altLang="el-GR" sz="1300" smtClean="0">
                <a:latin typeface="Times New Roman" panose="02020603050405020304" pitchFamily="18" charset="0"/>
              </a:rPr>
              <a:pPr/>
              <a:t>14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3798" name="Rectangle 2">
            <a:extLst>
              <a:ext uri="{FF2B5EF4-FFF2-40B4-BE49-F238E27FC236}">
                <a16:creationId xmlns:a16="http://schemas.microsoft.com/office/drawing/2014/main" id="{A96E7AC5-5AFD-428D-A3B2-935E2F551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>
            <a:extLst>
              <a:ext uri="{FF2B5EF4-FFF2-40B4-BE49-F238E27FC236}">
                <a16:creationId xmlns:a16="http://schemas.microsoft.com/office/drawing/2014/main" id="{5B82FC6E-B539-41D6-8725-57EE8EEE5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D9B8C2-0CCF-4A30-9C44-0586E3C682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F23EAB7-C98A-4354-AACB-56DF2E1719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A03591-17A0-4200-ACDB-73ACF8B07564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DE75360B-1536-4A67-B6B1-82F63623A0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16C6E464-9E9C-4FCF-9D9D-9782C2445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BA9DAA-6485-4472-BB5C-2745075B858A}" type="slidenum">
              <a:rPr lang="en-AU" altLang="el-GR" sz="1300" smtClean="0">
                <a:latin typeface="Times New Roman" panose="02020603050405020304" pitchFamily="18" charset="0"/>
              </a:rPr>
              <a:pPr/>
              <a:t>15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90ABBFAC-F0A3-4F20-8CD2-4D8811DE2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41842614-6757-464B-A47F-D3CCA1DF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DBAF302-C893-46CD-B5D2-6DD33DE85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AA3AA55-7423-4DBD-ABD9-C7C7FC03AD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B6F780-AB25-4349-9410-769E0CE06C8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4256A11F-8F75-4639-B16F-BDC88FF2DC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C6150769-7F4B-4992-882D-928D84554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1543A3-8CEC-4953-9663-2D25AD2D534D}" type="slidenum">
              <a:rPr lang="en-AU" altLang="el-GR" sz="1300" smtClean="0">
                <a:latin typeface="Times New Roman" panose="02020603050405020304" pitchFamily="18" charset="0"/>
              </a:rPr>
              <a:pPr/>
              <a:t>16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7B4ECBE8-0F26-4398-B83D-4356844B3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F437729C-0BE9-4C58-BA3F-369D4AE27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1E2DA38-ED0F-43A5-A5CF-F1213F67F6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C45A6F4-07BB-4BD7-B0E2-B21E8E2D24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587FA6-66DA-46F3-91B1-CAE8862B49A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AB916C54-996F-4CA9-90EE-0C24C91B09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B8583081-102E-4E4D-B954-4B4A43866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AB2E2-E466-4325-A737-8A74F316AD79}" type="slidenum">
              <a:rPr lang="en-AU" altLang="el-GR" sz="1300" smtClean="0">
                <a:latin typeface="Times New Roman" panose="02020603050405020304" pitchFamily="18" charset="0"/>
              </a:rPr>
              <a:pPr/>
              <a:t>17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39942" name="Rectangle 2">
            <a:extLst>
              <a:ext uri="{FF2B5EF4-FFF2-40B4-BE49-F238E27FC236}">
                <a16:creationId xmlns:a16="http://schemas.microsoft.com/office/drawing/2014/main" id="{6E3C7BCA-C676-4C1C-98F2-D69090DE4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E0431025-555A-42B5-81C2-8C7712E42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C471394-2B73-45A5-9867-1F904CACB9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3B0E89F-0F18-4436-9E87-636EDA9BE0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FCB493-934C-498C-841A-9EF278D3FDEB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8176A62E-0EA3-43F5-A54C-59B73A19E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41989" name="Rectangle 7">
            <a:extLst>
              <a:ext uri="{FF2B5EF4-FFF2-40B4-BE49-F238E27FC236}">
                <a16:creationId xmlns:a16="http://schemas.microsoft.com/office/drawing/2014/main" id="{C657DA27-FE9F-43F6-BD7B-42D049B73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975357-26C6-478D-8B6E-45CC7EB5EB0A}" type="slidenum">
              <a:rPr lang="en-AU" altLang="el-GR" sz="1300" smtClean="0">
                <a:latin typeface="Times New Roman" panose="02020603050405020304" pitchFamily="18" charset="0"/>
              </a:rPr>
              <a:pPr/>
              <a:t>18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1990" name="Rectangle 2">
            <a:extLst>
              <a:ext uri="{FF2B5EF4-FFF2-40B4-BE49-F238E27FC236}">
                <a16:creationId xmlns:a16="http://schemas.microsoft.com/office/drawing/2014/main" id="{88C14FE6-76F9-410B-B5EB-92937E4E2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60C367DF-4C77-42AC-8574-4A69EEB5E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98F4BAA-CC05-4E5D-A371-E4D34AFD62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FCF7B51-71C9-4F4A-B1A1-149AFEE913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6F4252-9E65-483E-80E7-C7D0C36C54B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4036" name="Rectangle 6">
            <a:extLst>
              <a:ext uri="{FF2B5EF4-FFF2-40B4-BE49-F238E27FC236}">
                <a16:creationId xmlns:a16="http://schemas.microsoft.com/office/drawing/2014/main" id="{7FF70893-37F9-4C5F-AF18-399808DD99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8704C311-F992-4147-8A81-EFA83A760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B1A028-1D36-4CA5-939F-6C12833B24AF}" type="slidenum">
              <a:rPr lang="en-AU" altLang="el-GR" sz="1300" smtClean="0">
                <a:latin typeface="Times New Roman" panose="02020603050405020304" pitchFamily="18" charset="0"/>
              </a:rPr>
              <a:pPr/>
              <a:t>19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4038" name="Rectangle 2">
            <a:extLst>
              <a:ext uri="{FF2B5EF4-FFF2-40B4-BE49-F238E27FC236}">
                <a16:creationId xmlns:a16="http://schemas.microsoft.com/office/drawing/2014/main" id="{5BB60D02-38BC-4455-9738-84B1FC266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>
            <a:extLst>
              <a:ext uri="{FF2B5EF4-FFF2-40B4-BE49-F238E27FC236}">
                <a16:creationId xmlns:a16="http://schemas.microsoft.com/office/drawing/2014/main" id="{17A05334-57C4-4CAF-B053-0B9ED8031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BFF5D4-85DF-40CC-B18F-65C5C3FDEF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7771FC5-0EE7-4C61-89AA-C0342B4797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8E0350-F66E-4278-BB4A-B42B78E3AB7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D4F093C4-441F-4419-9F6F-B9CF97DCAF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3410906D-9092-43CA-897E-03BEAE927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EDA59C-BF6E-4509-8530-9F24B374B96C}" type="slidenum">
              <a:rPr lang="en-AU" altLang="el-GR" sz="1300" smtClean="0">
                <a:latin typeface="Times New Roman" panose="02020603050405020304" pitchFamily="18" charset="0"/>
              </a:rPr>
              <a:pPr/>
              <a:t>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222" name="Rectangle 2">
            <a:extLst>
              <a:ext uri="{FF2B5EF4-FFF2-40B4-BE49-F238E27FC236}">
                <a16:creationId xmlns:a16="http://schemas.microsoft.com/office/drawing/2014/main" id="{74CFEC01-9FEF-4F9E-B51A-58441E093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3" name="Rectangle 3">
            <a:extLst>
              <a:ext uri="{FF2B5EF4-FFF2-40B4-BE49-F238E27FC236}">
                <a16:creationId xmlns:a16="http://schemas.microsoft.com/office/drawing/2014/main" id="{72AA5918-2A8E-42B6-BBCB-7B590995C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6D7C3DA-EEB7-4E1C-95A1-75120923C7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AE0B6D-BA02-49AD-8909-A9DED6BE9B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F43572-AC05-4E1A-9189-9206036ACE47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7FAA5EA8-FEDD-4EC6-8E81-109241B703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46085" name="Rectangle 7">
            <a:extLst>
              <a:ext uri="{FF2B5EF4-FFF2-40B4-BE49-F238E27FC236}">
                <a16:creationId xmlns:a16="http://schemas.microsoft.com/office/drawing/2014/main" id="{609262D9-DA69-4460-8366-FCEBF239A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AF9823-6E24-4225-ABC3-51F13C0317E2}" type="slidenum">
              <a:rPr lang="en-AU" altLang="el-GR" sz="1300" smtClean="0">
                <a:latin typeface="Times New Roman" panose="02020603050405020304" pitchFamily="18" charset="0"/>
              </a:rPr>
              <a:pPr/>
              <a:t>20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E71418D4-4206-4792-A655-D1CFE7EDD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0B21C8BE-3C37-4BCF-B191-2AF7A2F74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26DF2E0-C58D-4C10-A4B2-78C95D5EEA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5F06182-6A64-465E-AFDC-BDA263A27B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3BBA5E-4043-4605-86D5-C58EBA0F000F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A1BEE784-E1D3-4BA7-BC5A-3EDCE6D7D3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48133" name="Rectangle 7">
            <a:extLst>
              <a:ext uri="{FF2B5EF4-FFF2-40B4-BE49-F238E27FC236}">
                <a16:creationId xmlns:a16="http://schemas.microsoft.com/office/drawing/2014/main" id="{AB6FBA48-8CF8-4224-A26C-95143899B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BE9AD-47CE-4415-8E2B-E642BC1FB28D}" type="slidenum">
              <a:rPr lang="en-AU" altLang="el-GR" sz="1300" smtClean="0">
                <a:latin typeface="Times New Roman" panose="02020603050405020304" pitchFamily="18" charset="0"/>
              </a:rPr>
              <a:pPr/>
              <a:t>21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48134" name="Rectangle 2">
            <a:extLst>
              <a:ext uri="{FF2B5EF4-FFF2-40B4-BE49-F238E27FC236}">
                <a16:creationId xmlns:a16="http://schemas.microsoft.com/office/drawing/2014/main" id="{AC9A5E9C-4253-4228-93C1-AF226AC31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id="{7EA305C2-66F0-4E2E-BC4D-95A1495B0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CCB6061-DB71-4DFC-A754-019B4966A2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73E4CB4-FD4E-441F-9854-9858D2B531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862AB9-E0AC-4131-B93D-F929CF904E4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BF702E44-5869-4F80-AC48-46104B8BB6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52229" name="Rectangle 7">
            <a:extLst>
              <a:ext uri="{FF2B5EF4-FFF2-40B4-BE49-F238E27FC236}">
                <a16:creationId xmlns:a16="http://schemas.microsoft.com/office/drawing/2014/main" id="{AB9BBA38-473B-4751-9FDE-278CA26DB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F68AE8-8E35-43B4-A61E-786CE09B46B9}" type="slidenum">
              <a:rPr lang="en-AU" altLang="el-GR" sz="1300" smtClean="0">
                <a:latin typeface="Times New Roman" panose="02020603050405020304" pitchFamily="18" charset="0"/>
              </a:rPr>
              <a:pPr/>
              <a:t>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F1A61940-8A2D-40AA-AA94-AE5B2B212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19419B0D-5219-40B9-8093-CC4BC3215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3A5326B-1A43-4263-ADC6-57AE15C7BF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C07C28C-CAC9-42CD-8C2B-0223F071D5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DAE562-5FED-41BF-ACB9-8F4F28115AFA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54276" name="Rectangle 6">
            <a:extLst>
              <a:ext uri="{FF2B5EF4-FFF2-40B4-BE49-F238E27FC236}">
                <a16:creationId xmlns:a16="http://schemas.microsoft.com/office/drawing/2014/main" id="{4B8DC46E-51F5-4523-B60B-F852FA2903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54277" name="Rectangle 7">
            <a:extLst>
              <a:ext uri="{FF2B5EF4-FFF2-40B4-BE49-F238E27FC236}">
                <a16:creationId xmlns:a16="http://schemas.microsoft.com/office/drawing/2014/main" id="{5B8AB0B8-A604-418E-8E75-FC81A7D6F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BACF14-B54F-4759-A4F2-EBADEB063BF4}" type="slidenum">
              <a:rPr lang="en-AU" altLang="el-GR" sz="1300" smtClean="0">
                <a:latin typeface="Times New Roman" panose="02020603050405020304" pitchFamily="18" charset="0"/>
              </a:rPr>
              <a:pPr/>
              <a:t>25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5A9D39A6-84BD-4E9F-9BF6-9B97244C5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F90B4CB4-5BA7-41BD-A5F4-2B1767BA9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1ECC14E-38E8-4A81-B3B9-6E90FDEAF9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FDE8517-16AB-4AAE-BFEE-20CDADC836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C7D95B-6ACE-4A79-9B7E-13297EA8F517}" type="datetime3">
              <a:rPr lang="en-US" altLang="el-GR" sz="1300" smtClean="0">
                <a:latin typeface="Times New Roman" panose="02020603050405020304" pitchFamily="18" charset="0"/>
              </a:rPr>
              <a:pPr/>
              <a:t>20 March 2024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F2A39791-A42C-4B45-B661-A9D1F15006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BBFF203F-8C3C-42E7-AF00-20A469A85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BE55EF-3C85-43AE-85B9-65CE03D94EDB}" type="slidenum">
              <a:rPr lang="en-US" altLang="el-GR" sz="1300" smtClean="0">
                <a:latin typeface="Times New Roman" panose="02020603050405020304" pitchFamily="18" charset="0"/>
              </a:rPr>
              <a:pPr/>
              <a:t>26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  <p:sp>
        <p:nvSpPr>
          <p:cNvPr id="56326" name="Rectangle 2">
            <a:extLst>
              <a:ext uri="{FF2B5EF4-FFF2-40B4-BE49-F238E27FC236}">
                <a16:creationId xmlns:a16="http://schemas.microsoft.com/office/drawing/2014/main" id="{0AB89AE2-FF93-4B82-84E1-E5109B7B8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>
            <a:extLst>
              <a:ext uri="{FF2B5EF4-FFF2-40B4-BE49-F238E27FC236}">
                <a16:creationId xmlns:a16="http://schemas.microsoft.com/office/drawing/2014/main" id="{8E88D98D-2549-4C4F-B134-B31592F73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14EB463-DFAD-4DEA-B041-8581C5E6D1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41FAD95-0B22-48A1-9BBC-025FDC3B0E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E690F-FCC4-455C-B1E7-FFD0A637B8A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61C71540-7354-40C3-9624-3D5334E4EC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2A71B7F9-70AC-4B71-9184-7D5E08EB4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D7EBE9-AEEA-4435-9D79-F6F9CFFC4237}" type="slidenum">
              <a:rPr lang="en-AU" altLang="el-GR" sz="1300" smtClean="0">
                <a:latin typeface="Times New Roman" panose="02020603050405020304" pitchFamily="18" charset="0"/>
              </a:rPr>
              <a:pPr/>
              <a:t>27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58374" name="Rectangle 2">
            <a:extLst>
              <a:ext uri="{FF2B5EF4-FFF2-40B4-BE49-F238E27FC236}">
                <a16:creationId xmlns:a16="http://schemas.microsoft.com/office/drawing/2014/main" id="{78542FBB-6C12-48EA-B91A-75771B4A5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>
            <a:extLst>
              <a:ext uri="{FF2B5EF4-FFF2-40B4-BE49-F238E27FC236}">
                <a16:creationId xmlns:a16="http://schemas.microsoft.com/office/drawing/2014/main" id="{E468AEC6-4246-4464-9ED5-AC2B58FA5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B50350B-C3A2-47D7-91C0-CDB52ECA6E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AB4E862-36FA-4A8B-BD49-30F9F6F3B6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9E6B2B-EFC6-4F58-9D31-A678C90692CF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3B57F207-AECA-4617-89B0-9815C1DE49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60421" name="Rectangle 7">
            <a:extLst>
              <a:ext uri="{FF2B5EF4-FFF2-40B4-BE49-F238E27FC236}">
                <a16:creationId xmlns:a16="http://schemas.microsoft.com/office/drawing/2014/main" id="{EF18A8E0-D24C-450A-8DBA-DD34508FD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E26CCA-63CD-42BC-882F-078FB6402E1B}" type="slidenum">
              <a:rPr lang="en-AU" altLang="el-GR" sz="1300" smtClean="0">
                <a:latin typeface="Times New Roman" panose="02020603050405020304" pitchFamily="18" charset="0"/>
              </a:rPr>
              <a:pPr/>
              <a:t>28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0422" name="Rectangle 2">
            <a:extLst>
              <a:ext uri="{FF2B5EF4-FFF2-40B4-BE49-F238E27FC236}">
                <a16:creationId xmlns:a16="http://schemas.microsoft.com/office/drawing/2014/main" id="{6507DFB3-7872-4C06-9C6D-998BA1F05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>
            <a:extLst>
              <a:ext uri="{FF2B5EF4-FFF2-40B4-BE49-F238E27FC236}">
                <a16:creationId xmlns:a16="http://schemas.microsoft.com/office/drawing/2014/main" id="{633C6007-1669-4C6F-832B-01C2B5A14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3CF8DA3-C46F-437D-A5A2-4188D6A3F3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C62EBA2-CF70-4A65-B764-23E1BBF203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E2040A-7E6D-4ACB-97BC-4AD39C2174B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57A9A81D-6BA0-4B47-896F-5629D11B4E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65FF9F2A-F616-4BC4-90ED-0604FE1B3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D57562-6A27-430F-A686-043BD9238345}" type="slidenum">
              <a:rPr lang="en-AU" altLang="el-GR" sz="1300" smtClean="0">
                <a:latin typeface="Times New Roman" panose="02020603050405020304" pitchFamily="18" charset="0"/>
              </a:rPr>
              <a:pPr/>
              <a:t>29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2470" name="Rectangle 2">
            <a:extLst>
              <a:ext uri="{FF2B5EF4-FFF2-40B4-BE49-F238E27FC236}">
                <a16:creationId xmlns:a16="http://schemas.microsoft.com/office/drawing/2014/main" id="{73464C5C-3913-4CA4-8F5A-5BA62CAF3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>
            <a:extLst>
              <a:ext uri="{FF2B5EF4-FFF2-40B4-BE49-F238E27FC236}">
                <a16:creationId xmlns:a16="http://schemas.microsoft.com/office/drawing/2014/main" id="{A480A35B-4BBB-4374-B935-6E525D088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F6959F7-B6FC-4312-B85E-0FB36E063C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0034B01-8C4D-4560-91FE-DA43A1FCE5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CF827-099C-4FEE-BB8D-7DDA2BEE99D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A165E235-44F6-4FFC-A02B-92C1763950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64517" name="Rectangle 7">
            <a:extLst>
              <a:ext uri="{FF2B5EF4-FFF2-40B4-BE49-F238E27FC236}">
                <a16:creationId xmlns:a16="http://schemas.microsoft.com/office/drawing/2014/main" id="{EEAA482E-5470-4DD1-90C9-A93AFF370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B6896-7122-4297-A953-676362523E5B}" type="slidenum">
              <a:rPr lang="en-AU" altLang="el-GR" sz="1300" smtClean="0">
                <a:latin typeface="Times New Roman" panose="02020603050405020304" pitchFamily="18" charset="0"/>
              </a:rPr>
              <a:pPr/>
              <a:t>30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4518" name="Rectangle 2">
            <a:extLst>
              <a:ext uri="{FF2B5EF4-FFF2-40B4-BE49-F238E27FC236}">
                <a16:creationId xmlns:a16="http://schemas.microsoft.com/office/drawing/2014/main" id="{1FDA8980-D70D-4D5C-A2B3-0EA656B08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>
            <a:extLst>
              <a:ext uri="{FF2B5EF4-FFF2-40B4-BE49-F238E27FC236}">
                <a16:creationId xmlns:a16="http://schemas.microsoft.com/office/drawing/2014/main" id="{A6934066-2C2B-430A-A92A-DD1FEF6E3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875C219-A0C6-458D-AEAD-827B3DBFE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6892858-4C20-4435-89B5-215DC1BF98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970E67-3340-4B71-A2C5-BCA822F4FC4B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07D31ADA-9457-470F-B4ED-C7FD4A78AB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B5452803-505B-46B7-9EB9-ADCDD0A60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2FE23F-F284-4AC8-9B26-46D657F9A8F7}" type="slidenum">
              <a:rPr lang="en-AU" altLang="el-GR" sz="1300" smtClean="0">
                <a:latin typeface="Times New Roman" panose="02020603050405020304" pitchFamily="18" charset="0"/>
              </a:rPr>
              <a:pPr/>
              <a:t>31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4417ACAC-7888-4ABF-AA66-B729769F3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05AB0CE0-D864-4D36-842C-FD2D36FE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D103544-367D-4335-A6E8-623C8B77F0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DFDA346-05B1-4B4B-AD8C-F9CE03A68F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AA20F5-BFED-4281-A23E-8F3C37BA72C6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436FD915-E816-40A1-8118-45F8A93FC9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2613B8C1-1081-4E95-96C4-E140136D2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B97D1-B000-4245-B4C3-8882832863FF}" type="slidenum">
              <a:rPr lang="en-AU" altLang="el-GR" sz="1300" smtClean="0">
                <a:latin typeface="Times New Roman" panose="02020603050405020304" pitchFamily="18" charset="0"/>
              </a:rPr>
              <a:pPr/>
              <a:t>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3C2C78EE-F2CE-498B-974C-CD012236CB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829F8143-93EA-43E7-8D7C-ACCC5FAC4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99EAC46-153D-41F1-86E6-ADFC3503F0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B05F695-058F-4178-996B-5D58493959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15438D-0708-4698-ABFC-C555AAA9B67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ADC48144-DF51-44CD-9EF0-9576BD1118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05DD7EF6-98DD-45D0-8D73-648D87E96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743A1E-7608-469A-A6EC-EB0A0ED6CE52}" type="slidenum">
              <a:rPr lang="en-AU" altLang="el-GR" sz="1300" smtClean="0">
                <a:latin typeface="Times New Roman" panose="02020603050405020304" pitchFamily="18" charset="0"/>
              </a:rPr>
              <a:pPr/>
              <a:t>32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AADFABB7-8304-45A5-A23E-F6548E53A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B482A0A2-BAAE-41BD-B431-6D916D27F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0927BC9-5F70-42E5-BB79-64153EB807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D5CDF31-5F4B-4105-931F-01B71775F2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0E42C-543A-4C6D-9CD0-E24E9DD5A56B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2100ECE3-EEE0-45B6-BF70-741BB4D17A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D7AE883C-80D1-4167-B0E7-FBABB4805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8488BC-D277-4260-BBC0-D82E3B171368}" type="slidenum">
              <a:rPr lang="en-AU" altLang="el-GR" sz="1300" smtClean="0">
                <a:latin typeface="Times New Roman" panose="02020603050405020304" pitchFamily="18" charset="0"/>
              </a:rPr>
              <a:pPr/>
              <a:t>33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7A6A881B-10CC-4D8F-9FF0-7351D2E4C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>
            <a:extLst>
              <a:ext uri="{FF2B5EF4-FFF2-40B4-BE49-F238E27FC236}">
                <a16:creationId xmlns:a16="http://schemas.microsoft.com/office/drawing/2014/main" id="{DDE125C0-F99A-4A13-A7CA-3308D0739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E8EBACF-3996-42D4-A9BC-373BC8EDB8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AF15107-8454-473E-BD64-0A6E4EF2E9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E33DA-B4D7-4ED5-A835-8EB7FBF9341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0660" name="Rectangle 6">
            <a:extLst>
              <a:ext uri="{FF2B5EF4-FFF2-40B4-BE49-F238E27FC236}">
                <a16:creationId xmlns:a16="http://schemas.microsoft.com/office/drawing/2014/main" id="{C0F71277-77F9-4843-8D77-1E64942B92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70661" name="Rectangle 7">
            <a:extLst>
              <a:ext uri="{FF2B5EF4-FFF2-40B4-BE49-F238E27FC236}">
                <a16:creationId xmlns:a16="http://schemas.microsoft.com/office/drawing/2014/main" id="{57BCE2D0-F69C-44D4-A4DA-84593FE7C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C3966C-9C3B-498F-A15A-A7AD242D7F2D}" type="slidenum">
              <a:rPr lang="en-AU" altLang="el-GR" sz="1300" smtClean="0">
                <a:latin typeface="Times New Roman" panose="02020603050405020304" pitchFamily="18" charset="0"/>
              </a:rPr>
              <a:pPr/>
              <a:t>34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B25FDF5F-CA82-4C8C-95CB-D19D4F9C2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>
            <a:extLst>
              <a:ext uri="{FF2B5EF4-FFF2-40B4-BE49-F238E27FC236}">
                <a16:creationId xmlns:a16="http://schemas.microsoft.com/office/drawing/2014/main" id="{4EDF17FB-ED4A-4266-BF87-F8A9F5BEE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8E91C4D-71B3-4B51-828D-B3C12D9F8F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DB2EAE3-3E97-4790-93CB-81A570741C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41173F-5AF4-4E52-AA83-7E60BAED1F4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1A2946DB-BD1F-4B45-9A85-EDABF95AC4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577B0B5A-8134-40FF-AC45-0978B35AC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B0F32D-0B14-476B-8742-9B8AA339DEDF}" type="slidenum">
              <a:rPr lang="en-AU" altLang="el-GR" sz="1300" smtClean="0">
                <a:latin typeface="Times New Roman" panose="02020603050405020304" pitchFamily="18" charset="0"/>
              </a:rPr>
              <a:pPr/>
              <a:t>35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2710" name="Rectangle 2">
            <a:extLst>
              <a:ext uri="{FF2B5EF4-FFF2-40B4-BE49-F238E27FC236}">
                <a16:creationId xmlns:a16="http://schemas.microsoft.com/office/drawing/2014/main" id="{698E7D0B-A7C6-45EE-858F-FB63613AC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>
            <a:extLst>
              <a:ext uri="{FF2B5EF4-FFF2-40B4-BE49-F238E27FC236}">
                <a16:creationId xmlns:a16="http://schemas.microsoft.com/office/drawing/2014/main" id="{7133EF1A-1662-443B-AFA5-F06025BFF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5ED9B2E-AE0F-4ABA-8318-128A97BEF7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7E9670A-1119-49C3-8E65-43EF5F0EC1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6AEF16-BBFA-4490-B9D8-1032B1BB0B6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6804" name="Rectangle 6">
            <a:extLst>
              <a:ext uri="{FF2B5EF4-FFF2-40B4-BE49-F238E27FC236}">
                <a16:creationId xmlns:a16="http://schemas.microsoft.com/office/drawing/2014/main" id="{E8053DEE-262F-4BF8-82A1-795C4B50F8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76805" name="Rectangle 7">
            <a:extLst>
              <a:ext uri="{FF2B5EF4-FFF2-40B4-BE49-F238E27FC236}">
                <a16:creationId xmlns:a16="http://schemas.microsoft.com/office/drawing/2014/main" id="{62077FF3-1DB5-44D0-A247-32B0280EB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1970FD-8764-40EC-8F55-2CAA39EB644C}" type="slidenum">
              <a:rPr lang="en-AU" altLang="el-GR" sz="1300" smtClean="0">
                <a:latin typeface="Times New Roman" panose="02020603050405020304" pitchFamily="18" charset="0"/>
              </a:rPr>
              <a:pPr/>
              <a:t>36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6806" name="Rectangle 2">
            <a:extLst>
              <a:ext uri="{FF2B5EF4-FFF2-40B4-BE49-F238E27FC236}">
                <a16:creationId xmlns:a16="http://schemas.microsoft.com/office/drawing/2014/main" id="{46E03BDE-421E-4BAE-8B07-31C32B4C0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>
            <a:extLst>
              <a:ext uri="{FF2B5EF4-FFF2-40B4-BE49-F238E27FC236}">
                <a16:creationId xmlns:a16="http://schemas.microsoft.com/office/drawing/2014/main" id="{6E382BAC-16A7-4E5E-B294-85A71373E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C257503-B5EF-4C42-97E7-C275B0B5CF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F1A1E08-3847-4343-AC9E-BBE8AC9548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297986-D9E6-42C0-9072-59CF6200350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D8583772-46F1-423B-9B95-A45B69E03F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78853" name="Rectangle 7">
            <a:extLst>
              <a:ext uri="{FF2B5EF4-FFF2-40B4-BE49-F238E27FC236}">
                <a16:creationId xmlns:a16="http://schemas.microsoft.com/office/drawing/2014/main" id="{33D8CBF4-39FE-408C-A435-B5E2B4996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0856A7-CF3C-4761-968F-7FEE2A605A4F}" type="slidenum">
              <a:rPr lang="en-AU" altLang="el-GR" sz="1300" smtClean="0">
                <a:latin typeface="Times New Roman" panose="02020603050405020304" pitchFamily="18" charset="0"/>
              </a:rPr>
              <a:pPr/>
              <a:t>37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78854" name="Rectangle 2">
            <a:extLst>
              <a:ext uri="{FF2B5EF4-FFF2-40B4-BE49-F238E27FC236}">
                <a16:creationId xmlns:a16="http://schemas.microsoft.com/office/drawing/2014/main" id="{21253633-C25E-4D07-B073-3B7B0CFC0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>
            <a:extLst>
              <a:ext uri="{FF2B5EF4-FFF2-40B4-BE49-F238E27FC236}">
                <a16:creationId xmlns:a16="http://schemas.microsoft.com/office/drawing/2014/main" id="{DBE8ED67-04BB-432E-8CFF-931C8CE7A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7A1E358-52B9-4880-80BE-3D775724A9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CE4ACB4-EC6F-4A69-B515-F40B0FDADA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5859B9-37B7-46B8-A485-05DAAA86143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0900" name="Rectangle 6">
            <a:extLst>
              <a:ext uri="{FF2B5EF4-FFF2-40B4-BE49-F238E27FC236}">
                <a16:creationId xmlns:a16="http://schemas.microsoft.com/office/drawing/2014/main" id="{E7CE616E-583A-46A9-B44B-13BD4B8D63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80901" name="Rectangle 7">
            <a:extLst>
              <a:ext uri="{FF2B5EF4-FFF2-40B4-BE49-F238E27FC236}">
                <a16:creationId xmlns:a16="http://schemas.microsoft.com/office/drawing/2014/main" id="{2A6612D7-66A8-4EEB-B736-24AC70712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898EC7-B98A-41DF-AA83-6257364F5916}" type="slidenum">
              <a:rPr lang="en-AU" altLang="el-GR" sz="1300" smtClean="0">
                <a:latin typeface="Times New Roman" panose="02020603050405020304" pitchFamily="18" charset="0"/>
              </a:rPr>
              <a:pPr/>
              <a:t>38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0902" name="Rectangle 2">
            <a:extLst>
              <a:ext uri="{FF2B5EF4-FFF2-40B4-BE49-F238E27FC236}">
                <a16:creationId xmlns:a16="http://schemas.microsoft.com/office/drawing/2014/main" id="{99E92C1C-5920-4717-8D86-D6E6761D1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>
            <a:extLst>
              <a:ext uri="{FF2B5EF4-FFF2-40B4-BE49-F238E27FC236}">
                <a16:creationId xmlns:a16="http://schemas.microsoft.com/office/drawing/2014/main" id="{57EF8980-258F-417E-B481-24A48B423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AA1ACD0-40B1-4FAB-9CC3-9139F09792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D1F3FFE-887D-48BF-A04A-9740C8D974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F1C8C1-30CD-4730-A56E-6D697B42F63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2948" name="Rectangle 6">
            <a:extLst>
              <a:ext uri="{FF2B5EF4-FFF2-40B4-BE49-F238E27FC236}">
                <a16:creationId xmlns:a16="http://schemas.microsoft.com/office/drawing/2014/main" id="{0440182B-CCD3-4FDC-A0B0-3B7CFBCE7A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82949" name="Rectangle 7">
            <a:extLst>
              <a:ext uri="{FF2B5EF4-FFF2-40B4-BE49-F238E27FC236}">
                <a16:creationId xmlns:a16="http://schemas.microsoft.com/office/drawing/2014/main" id="{783DFF68-CCEF-4D5D-883E-567A089D2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763BF7-7A47-4CC9-ACDA-2926092125F8}" type="slidenum">
              <a:rPr lang="en-AU" altLang="el-GR" sz="1300" smtClean="0">
                <a:latin typeface="Times New Roman" panose="02020603050405020304" pitchFamily="18" charset="0"/>
              </a:rPr>
              <a:pPr/>
              <a:t>39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2950" name="Rectangle 2">
            <a:extLst>
              <a:ext uri="{FF2B5EF4-FFF2-40B4-BE49-F238E27FC236}">
                <a16:creationId xmlns:a16="http://schemas.microsoft.com/office/drawing/2014/main" id="{C77269CF-B7A6-47E1-8D4A-3FA09AA1D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>
            <a:extLst>
              <a:ext uri="{FF2B5EF4-FFF2-40B4-BE49-F238E27FC236}">
                <a16:creationId xmlns:a16="http://schemas.microsoft.com/office/drawing/2014/main" id="{92C04A48-619B-49EA-A123-8833F67C0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DE9A56D-9E86-4D12-B5F2-D9E11D475C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030136-03C5-4DDD-8E75-9CD3D07548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93C297-79B8-4697-8C43-3CD94F2FF4B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43E590CF-9A52-4C55-AB3E-D460E4385C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E3E3E4F6-428C-4331-9E94-F1C1A7CF1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C06211-EA96-4BDE-BE1A-A23A11801487}" type="slidenum">
              <a:rPr lang="en-AU" altLang="el-GR" sz="1300" smtClean="0">
                <a:latin typeface="Times New Roman" panose="02020603050405020304" pitchFamily="18" charset="0"/>
              </a:rPr>
              <a:pPr/>
              <a:t>40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4998" name="Rectangle 2">
            <a:extLst>
              <a:ext uri="{FF2B5EF4-FFF2-40B4-BE49-F238E27FC236}">
                <a16:creationId xmlns:a16="http://schemas.microsoft.com/office/drawing/2014/main" id="{7BA21BF6-1D2C-43A6-9AB3-43A47FCAD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>
            <a:extLst>
              <a:ext uri="{FF2B5EF4-FFF2-40B4-BE49-F238E27FC236}">
                <a16:creationId xmlns:a16="http://schemas.microsoft.com/office/drawing/2014/main" id="{5DC6AD14-9417-4E72-99B6-3142AAD84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80039A5-A463-41BE-9887-5F3BC061D5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97C4F-1231-4CA6-9206-32D65DB715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B426F2-6F90-4711-AA07-46DD495F958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F95787BF-F56E-4901-8F1E-ED1A15A99C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87045" name="Rectangle 7">
            <a:extLst>
              <a:ext uri="{FF2B5EF4-FFF2-40B4-BE49-F238E27FC236}">
                <a16:creationId xmlns:a16="http://schemas.microsoft.com/office/drawing/2014/main" id="{DF4EB180-1F15-4128-A9F9-8A651249D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06963-9C3C-446D-8DD9-C45EEC92EC38}" type="slidenum">
              <a:rPr lang="en-AU" altLang="el-GR" sz="1300" smtClean="0">
                <a:latin typeface="Times New Roman" panose="02020603050405020304" pitchFamily="18" charset="0"/>
              </a:rPr>
              <a:pPr/>
              <a:t>41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7046" name="Rectangle 2">
            <a:extLst>
              <a:ext uri="{FF2B5EF4-FFF2-40B4-BE49-F238E27FC236}">
                <a16:creationId xmlns:a16="http://schemas.microsoft.com/office/drawing/2014/main" id="{B355B3D6-30A0-458B-87DA-85CBC5321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>
            <a:extLst>
              <a:ext uri="{FF2B5EF4-FFF2-40B4-BE49-F238E27FC236}">
                <a16:creationId xmlns:a16="http://schemas.microsoft.com/office/drawing/2014/main" id="{41DE08F4-3167-4D86-AB34-90E2524F2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6FE3BAE-F645-4ECE-A1AD-93EFEF512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F59F66B-9FD1-4B9C-A9CC-77F1592605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B7590A-0EE9-4226-B3ED-8009F563272C}" type="datetime3">
              <a:rPr lang="en-US" altLang="el-GR" sz="1300" smtClean="0">
                <a:latin typeface="Times New Roman" panose="02020603050405020304" pitchFamily="18" charset="0"/>
              </a:rPr>
              <a:pPr/>
              <a:t>20 March 2024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E6659E6A-ECB3-4D4B-9BEE-AB5BC421EF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82B4B7C6-5717-43D2-BA02-98BBBAF75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1B16A0-A1C8-4174-8AFA-0064780AC225}" type="slidenum">
              <a:rPr lang="en-US" altLang="el-GR" sz="1300" smtClean="0">
                <a:latin typeface="Times New Roman" panose="02020603050405020304" pitchFamily="18" charset="0"/>
              </a:rPr>
              <a:pPr/>
              <a:t>4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  <p:sp>
        <p:nvSpPr>
          <p:cNvPr id="13318" name="Rectangle 2">
            <a:extLst>
              <a:ext uri="{FF2B5EF4-FFF2-40B4-BE49-F238E27FC236}">
                <a16:creationId xmlns:a16="http://schemas.microsoft.com/office/drawing/2014/main" id="{0234ED82-C4D3-49DB-97A3-2092B3A3A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F8CE1A4C-E4F4-4915-A088-B859E5CBB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F5D2930-F3CA-426E-9473-26D9007D16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882DFCE-4587-4D56-9E59-874DD392B5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57CD4E-D93A-49ED-962B-0E4C2E76968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9092" name="Rectangle 6">
            <a:extLst>
              <a:ext uri="{FF2B5EF4-FFF2-40B4-BE49-F238E27FC236}">
                <a16:creationId xmlns:a16="http://schemas.microsoft.com/office/drawing/2014/main" id="{2BB017AF-337B-445F-B71E-1C723DFD9D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89093" name="Rectangle 7">
            <a:extLst>
              <a:ext uri="{FF2B5EF4-FFF2-40B4-BE49-F238E27FC236}">
                <a16:creationId xmlns:a16="http://schemas.microsoft.com/office/drawing/2014/main" id="{378D2715-0F14-4A49-8C22-108717138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324179-9E0F-4543-9109-F9937EC3CB7D}" type="slidenum">
              <a:rPr lang="en-AU" altLang="el-GR" sz="1300" smtClean="0">
                <a:latin typeface="Times New Roman" panose="02020603050405020304" pitchFamily="18" charset="0"/>
              </a:rPr>
              <a:pPr/>
              <a:t>42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89094" name="Rectangle 2">
            <a:extLst>
              <a:ext uri="{FF2B5EF4-FFF2-40B4-BE49-F238E27FC236}">
                <a16:creationId xmlns:a16="http://schemas.microsoft.com/office/drawing/2014/main" id="{9285A5C4-7892-4D42-9CA5-B2771E739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>
            <a:extLst>
              <a:ext uri="{FF2B5EF4-FFF2-40B4-BE49-F238E27FC236}">
                <a16:creationId xmlns:a16="http://schemas.microsoft.com/office/drawing/2014/main" id="{B3F9E888-B4FA-4E92-8F6A-FC5DD8ABF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03B1A30-ED87-4B66-9F46-22CDF1F27F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0FD9656-50AC-431B-8B3D-A205DBBD58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03806-C785-47FC-8D11-0083B1A22A16}" type="datetime3">
              <a:rPr lang="en-US" altLang="el-GR" sz="1300" smtClean="0">
                <a:latin typeface="Times New Roman" panose="02020603050405020304" pitchFamily="18" charset="0"/>
              </a:rPr>
              <a:pPr/>
              <a:t>20 March 2024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  <p:sp>
        <p:nvSpPr>
          <p:cNvPr id="91140" name="Rectangle 6">
            <a:extLst>
              <a:ext uri="{FF2B5EF4-FFF2-40B4-BE49-F238E27FC236}">
                <a16:creationId xmlns:a16="http://schemas.microsoft.com/office/drawing/2014/main" id="{51AF57F5-1A2B-4B11-B090-2F8442BEAB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91141" name="Rectangle 7">
            <a:extLst>
              <a:ext uri="{FF2B5EF4-FFF2-40B4-BE49-F238E27FC236}">
                <a16:creationId xmlns:a16="http://schemas.microsoft.com/office/drawing/2014/main" id="{578A9054-9898-4137-B392-37082348E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17D1A-F00E-440C-932C-7467263932DE}" type="slidenum">
              <a:rPr lang="en-US" altLang="el-GR" sz="1300" smtClean="0">
                <a:latin typeface="Times New Roman" panose="02020603050405020304" pitchFamily="18" charset="0"/>
              </a:rPr>
              <a:pPr/>
              <a:t>43</a:t>
            </a:fld>
            <a:endParaRPr lang="en-US" altLang="el-GR" sz="1300">
              <a:latin typeface="Times New Roman" panose="02020603050405020304" pitchFamily="18" charset="0"/>
            </a:endParaRPr>
          </a:p>
        </p:txBody>
      </p:sp>
      <p:sp>
        <p:nvSpPr>
          <p:cNvPr id="91142" name="Rectangle 2">
            <a:extLst>
              <a:ext uri="{FF2B5EF4-FFF2-40B4-BE49-F238E27FC236}">
                <a16:creationId xmlns:a16="http://schemas.microsoft.com/office/drawing/2014/main" id="{1EE928FF-1417-48A2-B8B9-F7E1EE445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>
            <a:extLst>
              <a:ext uri="{FF2B5EF4-FFF2-40B4-BE49-F238E27FC236}">
                <a16:creationId xmlns:a16="http://schemas.microsoft.com/office/drawing/2014/main" id="{E2CE21E4-F276-495E-8882-A0656A129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01CD14D-20E2-41DB-B5FC-4052B81390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4D412D-41AF-416C-9376-0A482C7045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2DF3D-F924-45F8-A497-88B98A8B43C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86DDBB3D-245D-4CAB-80EA-8AEBA9DD6F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93189" name="Rectangle 7">
            <a:extLst>
              <a:ext uri="{FF2B5EF4-FFF2-40B4-BE49-F238E27FC236}">
                <a16:creationId xmlns:a16="http://schemas.microsoft.com/office/drawing/2014/main" id="{07075337-BA87-4E5D-B286-FCF9ACE1F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A68306-7C6D-49BA-B9A3-60ABA077AE48}" type="slidenum">
              <a:rPr lang="en-AU" altLang="el-GR" sz="1300" smtClean="0">
                <a:latin typeface="Times New Roman" panose="02020603050405020304" pitchFamily="18" charset="0"/>
              </a:rPr>
              <a:pPr/>
              <a:t>44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3190" name="Rectangle 2">
            <a:extLst>
              <a:ext uri="{FF2B5EF4-FFF2-40B4-BE49-F238E27FC236}">
                <a16:creationId xmlns:a16="http://schemas.microsoft.com/office/drawing/2014/main" id="{109529D1-81F8-4C98-BEA7-A101DF9D4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>
            <a:extLst>
              <a:ext uri="{FF2B5EF4-FFF2-40B4-BE49-F238E27FC236}">
                <a16:creationId xmlns:a16="http://schemas.microsoft.com/office/drawing/2014/main" id="{92A9866C-07EC-400E-8E51-C357DB3C5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6E4FBA5-FD00-4B67-AC76-36947C2298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F485140-B429-41EC-BD63-22CEB86664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7BAFEA-84C6-4D54-B59E-3C22DF0DDFEF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5236" name="Rectangle 6">
            <a:extLst>
              <a:ext uri="{FF2B5EF4-FFF2-40B4-BE49-F238E27FC236}">
                <a16:creationId xmlns:a16="http://schemas.microsoft.com/office/drawing/2014/main" id="{26399B6F-32F8-4BD2-9D2C-F5D9F8885B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95237" name="Rectangle 7">
            <a:extLst>
              <a:ext uri="{FF2B5EF4-FFF2-40B4-BE49-F238E27FC236}">
                <a16:creationId xmlns:a16="http://schemas.microsoft.com/office/drawing/2014/main" id="{BAD87306-1ADD-4EAC-80C2-DFB4AFDFE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186844-FFB5-48BD-8817-8B3D029A3D06}" type="slidenum">
              <a:rPr lang="en-AU" altLang="el-GR" sz="1300" smtClean="0">
                <a:latin typeface="Times New Roman" panose="02020603050405020304" pitchFamily="18" charset="0"/>
              </a:rPr>
              <a:pPr/>
              <a:t>45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5238" name="Rectangle 2">
            <a:extLst>
              <a:ext uri="{FF2B5EF4-FFF2-40B4-BE49-F238E27FC236}">
                <a16:creationId xmlns:a16="http://schemas.microsoft.com/office/drawing/2014/main" id="{76232DEB-25A9-41F5-A70A-69C77253E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>
            <a:extLst>
              <a:ext uri="{FF2B5EF4-FFF2-40B4-BE49-F238E27FC236}">
                <a16:creationId xmlns:a16="http://schemas.microsoft.com/office/drawing/2014/main" id="{FB6D10AF-CB10-46DA-A7D8-0A5C66452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381CF3F-AEBE-43B2-A642-14AF9DCD28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BA39BD2-BEC4-41B9-9BF7-1004C3B052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70DB7-DC4E-4553-A38D-F66A2437D9E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7284" name="Rectangle 6">
            <a:extLst>
              <a:ext uri="{FF2B5EF4-FFF2-40B4-BE49-F238E27FC236}">
                <a16:creationId xmlns:a16="http://schemas.microsoft.com/office/drawing/2014/main" id="{1515887A-4DC1-4796-9E61-54152C2695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97285" name="Rectangle 7">
            <a:extLst>
              <a:ext uri="{FF2B5EF4-FFF2-40B4-BE49-F238E27FC236}">
                <a16:creationId xmlns:a16="http://schemas.microsoft.com/office/drawing/2014/main" id="{CEDF17D5-628C-48A4-97C3-37307D89A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647E63-5777-4C8E-BB07-9EDFA9D23FD3}" type="slidenum">
              <a:rPr lang="en-AU" altLang="el-GR" sz="1300" smtClean="0">
                <a:latin typeface="Times New Roman" panose="02020603050405020304" pitchFamily="18" charset="0"/>
              </a:rPr>
              <a:pPr/>
              <a:t>46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7286" name="Rectangle 2">
            <a:extLst>
              <a:ext uri="{FF2B5EF4-FFF2-40B4-BE49-F238E27FC236}">
                <a16:creationId xmlns:a16="http://schemas.microsoft.com/office/drawing/2014/main" id="{6A67D125-1E29-4828-9F24-76DD689B3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>
            <a:extLst>
              <a:ext uri="{FF2B5EF4-FFF2-40B4-BE49-F238E27FC236}">
                <a16:creationId xmlns:a16="http://schemas.microsoft.com/office/drawing/2014/main" id="{28909727-7095-4FEC-8370-B569CCE01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C959FDB-D602-4BAF-8035-ACD7E7955F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EF39853-1E40-4FD3-93E2-B98E421DA8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88069C-4E5D-47F4-9813-F56D4A17573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9332" name="Rectangle 6">
            <a:extLst>
              <a:ext uri="{FF2B5EF4-FFF2-40B4-BE49-F238E27FC236}">
                <a16:creationId xmlns:a16="http://schemas.microsoft.com/office/drawing/2014/main" id="{7A30CA76-B12F-4DB8-B9DE-A874AC52AC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99333" name="Rectangle 7">
            <a:extLst>
              <a:ext uri="{FF2B5EF4-FFF2-40B4-BE49-F238E27FC236}">
                <a16:creationId xmlns:a16="http://schemas.microsoft.com/office/drawing/2014/main" id="{8B859A0E-7583-4047-B4E6-81228635E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64D90-7E93-4A07-A33D-82D1C7B2AD43}" type="slidenum">
              <a:rPr lang="en-AU" altLang="el-GR" sz="1300" smtClean="0">
                <a:latin typeface="Times New Roman" panose="02020603050405020304" pitchFamily="18" charset="0"/>
              </a:rPr>
              <a:pPr/>
              <a:t>47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99334" name="Rectangle 2">
            <a:extLst>
              <a:ext uri="{FF2B5EF4-FFF2-40B4-BE49-F238E27FC236}">
                <a16:creationId xmlns:a16="http://schemas.microsoft.com/office/drawing/2014/main" id="{F5B06DCB-8F8C-4618-914B-92844C9D0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>
            <a:extLst>
              <a:ext uri="{FF2B5EF4-FFF2-40B4-BE49-F238E27FC236}">
                <a16:creationId xmlns:a16="http://schemas.microsoft.com/office/drawing/2014/main" id="{5065EE7B-038C-4CE8-BD60-227368182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D1E724D-9935-48FC-BEEA-489F0A06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59319D0-993C-4938-B4E2-D469D5F50D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1BE5BD-CAEE-4C43-A727-2B8530543AB6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1380" name="Rectangle 6">
            <a:extLst>
              <a:ext uri="{FF2B5EF4-FFF2-40B4-BE49-F238E27FC236}">
                <a16:creationId xmlns:a16="http://schemas.microsoft.com/office/drawing/2014/main" id="{4338120D-FCF2-48E4-BAAE-41EE1C776D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01381" name="Rectangle 7">
            <a:extLst>
              <a:ext uri="{FF2B5EF4-FFF2-40B4-BE49-F238E27FC236}">
                <a16:creationId xmlns:a16="http://schemas.microsoft.com/office/drawing/2014/main" id="{2F2E5939-920D-4C9B-B625-25B351AF8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F761AD-146C-464A-A570-AFD0E414CCC2}" type="slidenum">
              <a:rPr lang="en-AU" altLang="el-GR" sz="1300" smtClean="0">
                <a:latin typeface="Times New Roman" panose="02020603050405020304" pitchFamily="18" charset="0"/>
              </a:rPr>
              <a:pPr/>
              <a:t>48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1382" name="Rectangle 2">
            <a:extLst>
              <a:ext uri="{FF2B5EF4-FFF2-40B4-BE49-F238E27FC236}">
                <a16:creationId xmlns:a16="http://schemas.microsoft.com/office/drawing/2014/main" id="{AF1AEE84-96AE-49AC-92AE-CB0C7AD19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>
            <a:extLst>
              <a:ext uri="{FF2B5EF4-FFF2-40B4-BE49-F238E27FC236}">
                <a16:creationId xmlns:a16="http://schemas.microsoft.com/office/drawing/2014/main" id="{036F79A4-DDFF-4685-AAD6-84462EB7B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F4E12B6-B737-4414-AAC3-9831C56CA1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B5A8514-68A4-49DD-B9B1-6E46D186B4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BA56B-F155-41DA-AD82-5F2AF43C08B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3428" name="Rectangle 6">
            <a:extLst>
              <a:ext uri="{FF2B5EF4-FFF2-40B4-BE49-F238E27FC236}">
                <a16:creationId xmlns:a16="http://schemas.microsoft.com/office/drawing/2014/main" id="{6DC36A1A-1716-408F-AE4B-4550B091F4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03429" name="Rectangle 7">
            <a:extLst>
              <a:ext uri="{FF2B5EF4-FFF2-40B4-BE49-F238E27FC236}">
                <a16:creationId xmlns:a16="http://schemas.microsoft.com/office/drawing/2014/main" id="{69C15962-D9D7-4383-8745-152980DDA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F479FB-EDF8-4FF2-A794-571A8F4E37BC}" type="slidenum">
              <a:rPr lang="en-AU" altLang="el-GR" sz="1300" smtClean="0">
                <a:latin typeface="Times New Roman" panose="02020603050405020304" pitchFamily="18" charset="0"/>
              </a:rPr>
              <a:pPr/>
              <a:t>49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3430" name="Rectangle 2">
            <a:extLst>
              <a:ext uri="{FF2B5EF4-FFF2-40B4-BE49-F238E27FC236}">
                <a16:creationId xmlns:a16="http://schemas.microsoft.com/office/drawing/2014/main" id="{273C563F-9EE6-4860-BEBC-6D00BE4D9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1" name="Rectangle 3">
            <a:extLst>
              <a:ext uri="{FF2B5EF4-FFF2-40B4-BE49-F238E27FC236}">
                <a16:creationId xmlns:a16="http://schemas.microsoft.com/office/drawing/2014/main" id="{471F4C26-EA50-46DF-B7F8-5ED093369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7267B7FF-4FAE-46FF-94EC-644CE9F2DE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E21658E-A271-46BA-8F7F-7BD200C3F0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01B896-2C20-4FD7-B6E4-433AE46A3DE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5476" name="Rectangle 6">
            <a:extLst>
              <a:ext uri="{FF2B5EF4-FFF2-40B4-BE49-F238E27FC236}">
                <a16:creationId xmlns:a16="http://schemas.microsoft.com/office/drawing/2014/main" id="{7FBFAEEF-A792-4F5F-96B4-7745154077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05477" name="Rectangle 7">
            <a:extLst>
              <a:ext uri="{FF2B5EF4-FFF2-40B4-BE49-F238E27FC236}">
                <a16:creationId xmlns:a16="http://schemas.microsoft.com/office/drawing/2014/main" id="{738ED76F-CAEA-4357-9F78-2E18091A43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31D9E3-6A92-4BA1-BCE0-8E7FC1568937}" type="slidenum">
              <a:rPr lang="en-AU" altLang="el-GR" sz="1300" smtClean="0">
                <a:latin typeface="Times New Roman" panose="02020603050405020304" pitchFamily="18" charset="0"/>
              </a:rPr>
              <a:pPr/>
              <a:t>50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5478" name="Rectangle 2">
            <a:extLst>
              <a:ext uri="{FF2B5EF4-FFF2-40B4-BE49-F238E27FC236}">
                <a16:creationId xmlns:a16="http://schemas.microsoft.com/office/drawing/2014/main" id="{673D5A5A-B1CE-4205-AFEE-3AB117A4E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>
            <a:extLst>
              <a:ext uri="{FF2B5EF4-FFF2-40B4-BE49-F238E27FC236}">
                <a16:creationId xmlns:a16="http://schemas.microsoft.com/office/drawing/2014/main" id="{7D3065E1-6656-4314-AEF0-6E0906489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252ED5A-693D-4789-B116-21AF73A119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8D8F715-83E4-4125-B170-947A8D0230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9731C9-C8C5-4F0D-8D0B-FA004C0345E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7524" name="Rectangle 6">
            <a:extLst>
              <a:ext uri="{FF2B5EF4-FFF2-40B4-BE49-F238E27FC236}">
                <a16:creationId xmlns:a16="http://schemas.microsoft.com/office/drawing/2014/main" id="{B48AD880-FD4E-4549-8E36-F314B8E5EA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07525" name="Rectangle 7">
            <a:extLst>
              <a:ext uri="{FF2B5EF4-FFF2-40B4-BE49-F238E27FC236}">
                <a16:creationId xmlns:a16="http://schemas.microsoft.com/office/drawing/2014/main" id="{8EEE6046-1365-4397-B344-B431E6992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FCB15-12D2-4DFC-A41A-420110BF7BDE}" type="slidenum">
              <a:rPr lang="en-AU" altLang="el-GR" sz="1300" smtClean="0">
                <a:latin typeface="Times New Roman" panose="02020603050405020304" pitchFamily="18" charset="0"/>
              </a:rPr>
              <a:pPr/>
              <a:t>51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7526" name="Rectangle 2">
            <a:extLst>
              <a:ext uri="{FF2B5EF4-FFF2-40B4-BE49-F238E27FC236}">
                <a16:creationId xmlns:a16="http://schemas.microsoft.com/office/drawing/2014/main" id="{0C04BF0D-DF18-4235-A9EC-DFA36B67B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7" name="Rectangle 3">
            <a:extLst>
              <a:ext uri="{FF2B5EF4-FFF2-40B4-BE49-F238E27FC236}">
                <a16:creationId xmlns:a16="http://schemas.microsoft.com/office/drawing/2014/main" id="{C9EF3725-5837-4722-B209-2E9C9F71B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CAA338-B92C-49BF-BD7C-4C87850AB6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59B8290-59FD-49C4-AD8E-C902A4B496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F7CDC1-76E4-4343-B257-21A190588B2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F2F9D4D5-50ED-4176-9887-160C88E53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E403D229-C50B-420B-AA6A-37A0817D1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78266-4536-4499-9122-AE2231F69D22}" type="slidenum">
              <a:rPr lang="en-AU" altLang="el-GR" sz="1300" smtClean="0">
                <a:latin typeface="Times New Roman" panose="02020603050405020304" pitchFamily="18" charset="0"/>
              </a:rPr>
              <a:pPr/>
              <a:t>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366" name="Rectangle 2">
            <a:extLst>
              <a:ext uri="{FF2B5EF4-FFF2-40B4-BE49-F238E27FC236}">
                <a16:creationId xmlns:a16="http://schemas.microsoft.com/office/drawing/2014/main" id="{08D65AB1-8DA8-46EF-8954-5A78B1D78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A272EEEC-9F14-487B-AE96-C7206BDF3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5A31BE2-D129-4BDC-B0C6-7BE76F1EC5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17FBB33-85E1-41D2-89F9-12B3C4CB50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A343A0-7FA1-4805-BBBE-717837D11DA4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9572" name="Rectangle 6">
            <a:extLst>
              <a:ext uri="{FF2B5EF4-FFF2-40B4-BE49-F238E27FC236}">
                <a16:creationId xmlns:a16="http://schemas.microsoft.com/office/drawing/2014/main" id="{CAACDA3E-FBBF-4941-A4F5-07B1FF23C5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09573" name="Rectangle 7">
            <a:extLst>
              <a:ext uri="{FF2B5EF4-FFF2-40B4-BE49-F238E27FC236}">
                <a16:creationId xmlns:a16="http://schemas.microsoft.com/office/drawing/2014/main" id="{313A9FAD-59BF-4871-B506-49FEDDFC3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4353FA-F01E-4409-96B4-685A214CD701}" type="slidenum">
              <a:rPr lang="en-AU" altLang="el-GR" sz="1300" smtClean="0">
                <a:latin typeface="Times New Roman" panose="02020603050405020304" pitchFamily="18" charset="0"/>
              </a:rPr>
              <a:pPr/>
              <a:t>52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09574" name="Rectangle 2">
            <a:extLst>
              <a:ext uri="{FF2B5EF4-FFF2-40B4-BE49-F238E27FC236}">
                <a16:creationId xmlns:a16="http://schemas.microsoft.com/office/drawing/2014/main" id="{5DBFC413-89B3-475B-8564-B5E466852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5" name="Rectangle 3">
            <a:extLst>
              <a:ext uri="{FF2B5EF4-FFF2-40B4-BE49-F238E27FC236}">
                <a16:creationId xmlns:a16="http://schemas.microsoft.com/office/drawing/2014/main" id="{E7A4C995-09F8-4F1A-B60B-22FB529BC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077CB75-6EBD-47C5-A578-5B60316F7C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39ED9578-BBBF-497D-915F-44AFC725DB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A8EAED-6EF4-47DE-B295-C68AB8D0CBB8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1620" name="Rectangle 6">
            <a:extLst>
              <a:ext uri="{FF2B5EF4-FFF2-40B4-BE49-F238E27FC236}">
                <a16:creationId xmlns:a16="http://schemas.microsoft.com/office/drawing/2014/main" id="{97FFC570-5382-44A7-AAA3-653093770F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11621" name="Rectangle 7">
            <a:extLst>
              <a:ext uri="{FF2B5EF4-FFF2-40B4-BE49-F238E27FC236}">
                <a16:creationId xmlns:a16="http://schemas.microsoft.com/office/drawing/2014/main" id="{0C17829F-30B7-4892-B823-6EB0C9950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EE8402-EB38-485F-B5F3-537E415090A0}" type="slidenum">
              <a:rPr lang="en-AU" altLang="el-GR" sz="1300" smtClean="0">
                <a:latin typeface="Times New Roman" panose="02020603050405020304" pitchFamily="18" charset="0"/>
              </a:rPr>
              <a:pPr/>
              <a:t>53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1622" name="Rectangle 2">
            <a:extLst>
              <a:ext uri="{FF2B5EF4-FFF2-40B4-BE49-F238E27FC236}">
                <a16:creationId xmlns:a16="http://schemas.microsoft.com/office/drawing/2014/main" id="{CDAE552B-2171-4758-97F0-2A119C175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>
            <a:extLst>
              <a:ext uri="{FF2B5EF4-FFF2-40B4-BE49-F238E27FC236}">
                <a16:creationId xmlns:a16="http://schemas.microsoft.com/office/drawing/2014/main" id="{58B0D4C5-BCA7-489F-A937-4059EC9F4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C2E4C2C-E9A7-472E-BE3C-3E20E45120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F39706D-7692-4F31-A428-B63F2C9D9A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60D66B-FFB5-47E8-A166-49CA12413CE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3668" name="Rectangle 6">
            <a:extLst>
              <a:ext uri="{FF2B5EF4-FFF2-40B4-BE49-F238E27FC236}">
                <a16:creationId xmlns:a16="http://schemas.microsoft.com/office/drawing/2014/main" id="{6DEB6DFF-6462-4A2A-B330-7E64738861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13669" name="Rectangle 7">
            <a:extLst>
              <a:ext uri="{FF2B5EF4-FFF2-40B4-BE49-F238E27FC236}">
                <a16:creationId xmlns:a16="http://schemas.microsoft.com/office/drawing/2014/main" id="{BC2FC592-33B2-4869-895B-35617FE26C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979A2-D536-495D-B831-602916BB921C}" type="slidenum">
              <a:rPr lang="en-AU" altLang="el-GR" sz="1300" smtClean="0">
                <a:latin typeface="Times New Roman" panose="02020603050405020304" pitchFamily="18" charset="0"/>
              </a:rPr>
              <a:pPr/>
              <a:t>54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3670" name="Rectangle 2">
            <a:extLst>
              <a:ext uri="{FF2B5EF4-FFF2-40B4-BE49-F238E27FC236}">
                <a16:creationId xmlns:a16="http://schemas.microsoft.com/office/drawing/2014/main" id="{C9DFC9B8-1642-49F9-B828-4559CCBE9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>
            <a:extLst>
              <a:ext uri="{FF2B5EF4-FFF2-40B4-BE49-F238E27FC236}">
                <a16:creationId xmlns:a16="http://schemas.microsoft.com/office/drawing/2014/main" id="{86401DC2-A462-4D3B-99AD-3716DF077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0E0DC77-F918-43BB-9D66-20305F9EEF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0FE4F3F-5DD4-403E-87C5-8396451094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3A1EBE-129F-4FC3-9F5C-E81AE071853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5716" name="Rectangle 6">
            <a:extLst>
              <a:ext uri="{FF2B5EF4-FFF2-40B4-BE49-F238E27FC236}">
                <a16:creationId xmlns:a16="http://schemas.microsoft.com/office/drawing/2014/main" id="{1BCEC3B0-A0FF-49C7-B842-CDD3F16087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15717" name="Rectangle 7">
            <a:extLst>
              <a:ext uri="{FF2B5EF4-FFF2-40B4-BE49-F238E27FC236}">
                <a16:creationId xmlns:a16="http://schemas.microsoft.com/office/drawing/2014/main" id="{CA2D3E17-0480-4F47-A6B7-DB5B2CF80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3245E-65AB-4E08-A4A4-1D3DFE94FE37}" type="slidenum">
              <a:rPr lang="en-AU" altLang="el-GR" sz="1300" smtClean="0">
                <a:latin typeface="Times New Roman" panose="02020603050405020304" pitchFamily="18" charset="0"/>
              </a:rPr>
              <a:pPr/>
              <a:t>55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5718" name="Rectangle 2">
            <a:extLst>
              <a:ext uri="{FF2B5EF4-FFF2-40B4-BE49-F238E27FC236}">
                <a16:creationId xmlns:a16="http://schemas.microsoft.com/office/drawing/2014/main" id="{AA01DD7D-6631-49B5-8422-EA022BAF2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9" name="Rectangle 3">
            <a:extLst>
              <a:ext uri="{FF2B5EF4-FFF2-40B4-BE49-F238E27FC236}">
                <a16:creationId xmlns:a16="http://schemas.microsoft.com/office/drawing/2014/main" id="{C9BBDE1F-4250-4547-9D72-83D0278A2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F8548675-07C1-4690-B468-BE127B05A9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471BF28-0687-4517-A36D-6912CDE554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5BA293F-CB93-4A60-95D6-583557B687C1}" type="datetime3">
              <a:rPr lang="en-AU" altLang="el-GR" sz="1300">
                <a:latin typeface="Times New Roman" panose="02020603050405020304" pitchFamily="18" charset="0"/>
              </a:rPr>
              <a:pPr algn="r"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7764" name="Rectangle 6">
            <a:extLst>
              <a:ext uri="{FF2B5EF4-FFF2-40B4-BE49-F238E27FC236}">
                <a16:creationId xmlns:a16="http://schemas.microsoft.com/office/drawing/2014/main" id="{00C14873-453B-4B24-A55F-E27E1184E1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17765" name="Rectangle 7">
            <a:extLst>
              <a:ext uri="{FF2B5EF4-FFF2-40B4-BE49-F238E27FC236}">
                <a16:creationId xmlns:a16="http://schemas.microsoft.com/office/drawing/2014/main" id="{9F23C5F1-2B53-4A38-8E4B-43ECDAE7CE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3E45EBA-8C3A-4711-BD59-4BA7CAAE02AC}" type="slidenum">
              <a:rPr lang="en-AU" altLang="el-GR" sz="1300">
                <a:latin typeface="Times New Roman" panose="02020603050405020304" pitchFamily="18" charset="0"/>
              </a:rPr>
              <a:pPr algn="r"/>
              <a:t>56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7766" name="Rectangle 2">
            <a:extLst>
              <a:ext uri="{FF2B5EF4-FFF2-40B4-BE49-F238E27FC236}">
                <a16:creationId xmlns:a16="http://schemas.microsoft.com/office/drawing/2014/main" id="{865A018C-6942-4E12-A6BD-C64529987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7" name="Rectangle 3">
            <a:extLst>
              <a:ext uri="{FF2B5EF4-FFF2-40B4-BE49-F238E27FC236}">
                <a16:creationId xmlns:a16="http://schemas.microsoft.com/office/drawing/2014/main" id="{8CFFBC63-C8BE-41ED-9C1C-EDC41A1EA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7CE1F7C-8522-43B5-9E0C-783FC37D1F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52ADD95-7FF8-45FC-A70D-3448FBC4F1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1AAC24-0DD4-4E0F-9DAD-7FF0A7FA856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9812" name="Rectangle 6">
            <a:extLst>
              <a:ext uri="{FF2B5EF4-FFF2-40B4-BE49-F238E27FC236}">
                <a16:creationId xmlns:a16="http://schemas.microsoft.com/office/drawing/2014/main" id="{24DC71A6-8ECE-437F-8130-2020EE1175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19813" name="Rectangle 7">
            <a:extLst>
              <a:ext uri="{FF2B5EF4-FFF2-40B4-BE49-F238E27FC236}">
                <a16:creationId xmlns:a16="http://schemas.microsoft.com/office/drawing/2014/main" id="{F8026CA4-F5EA-459B-85AE-18D6290C3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0C62F2-9A36-4470-9077-BEB982B76AA3}" type="slidenum">
              <a:rPr lang="en-AU" altLang="el-GR" sz="1300" smtClean="0">
                <a:latin typeface="Times New Roman" panose="02020603050405020304" pitchFamily="18" charset="0"/>
              </a:rPr>
              <a:pPr/>
              <a:t>57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9814" name="Rectangle 2">
            <a:extLst>
              <a:ext uri="{FF2B5EF4-FFF2-40B4-BE49-F238E27FC236}">
                <a16:creationId xmlns:a16="http://schemas.microsoft.com/office/drawing/2014/main" id="{5ADFEADA-01A0-4217-9BB0-5D7A99668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5" name="Rectangle 3">
            <a:extLst>
              <a:ext uri="{FF2B5EF4-FFF2-40B4-BE49-F238E27FC236}">
                <a16:creationId xmlns:a16="http://schemas.microsoft.com/office/drawing/2014/main" id="{0FB48AC8-CD9A-4EB4-B608-6A1AA3B40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83D017A-DDF8-4B91-BF8E-573342D79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CAED80F-7611-486F-B6EA-F4F2A8A532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6A1E8E-E3A2-446C-BD13-7275A7A84BE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1860" name="Rectangle 6">
            <a:extLst>
              <a:ext uri="{FF2B5EF4-FFF2-40B4-BE49-F238E27FC236}">
                <a16:creationId xmlns:a16="http://schemas.microsoft.com/office/drawing/2014/main" id="{6784B2B4-836F-4E7F-B706-B337E54C1A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21861" name="Rectangle 7">
            <a:extLst>
              <a:ext uri="{FF2B5EF4-FFF2-40B4-BE49-F238E27FC236}">
                <a16:creationId xmlns:a16="http://schemas.microsoft.com/office/drawing/2014/main" id="{F12D1ED7-0EA6-49E0-9928-F2CC46D32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06B77A-2682-49B2-A295-3EA4EE408A8A}" type="slidenum">
              <a:rPr lang="en-AU" altLang="el-GR" sz="1300" smtClean="0">
                <a:latin typeface="Times New Roman" panose="02020603050405020304" pitchFamily="18" charset="0"/>
              </a:rPr>
              <a:pPr/>
              <a:t>58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1862" name="Rectangle 2">
            <a:extLst>
              <a:ext uri="{FF2B5EF4-FFF2-40B4-BE49-F238E27FC236}">
                <a16:creationId xmlns:a16="http://schemas.microsoft.com/office/drawing/2014/main" id="{3F3AF236-BE68-4585-91D1-E87185343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3" name="Rectangle 3">
            <a:extLst>
              <a:ext uri="{FF2B5EF4-FFF2-40B4-BE49-F238E27FC236}">
                <a16:creationId xmlns:a16="http://schemas.microsoft.com/office/drawing/2014/main" id="{9484C7CD-D5A5-4EA8-987C-6B48E954E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EB812C1-45E4-4A3E-93D2-E6699E8BAA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E06B80C-502F-4A69-B9A7-B7AD2B9B02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BFE60E-B024-4D00-8803-748DB4443C9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5108" name="Rectangle 6">
            <a:extLst>
              <a:ext uri="{FF2B5EF4-FFF2-40B4-BE49-F238E27FC236}">
                <a16:creationId xmlns:a16="http://schemas.microsoft.com/office/drawing/2014/main" id="{030F7A3D-ABBB-451F-875C-BFD2A40123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5109" name="Rectangle 7">
            <a:extLst>
              <a:ext uri="{FF2B5EF4-FFF2-40B4-BE49-F238E27FC236}">
                <a16:creationId xmlns:a16="http://schemas.microsoft.com/office/drawing/2014/main" id="{751BE4FA-81DF-4F25-ABF9-AE4EA27E3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E33E1A-8B40-4090-94AF-E27FFEF75F30}" type="slidenum">
              <a:rPr lang="en-AU" altLang="el-GR" sz="1300" smtClean="0">
                <a:latin typeface="Times New Roman" panose="02020603050405020304" pitchFamily="18" charset="0"/>
              </a:rPr>
              <a:pPr/>
              <a:t>59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5110" name="Rectangle 2">
            <a:extLst>
              <a:ext uri="{FF2B5EF4-FFF2-40B4-BE49-F238E27FC236}">
                <a16:creationId xmlns:a16="http://schemas.microsoft.com/office/drawing/2014/main" id="{2B6BC8C0-D181-43A3-8174-8FED0E62F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>
            <a:extLst>
              <a:ext uri="{FF2B5EF4-FFF2-40B4-BE49-F238E27FC236}">
                <a16:creationId xmlns:a16="http://schemas.microsoft.com/office/drawing/2014/main" id="{F4663B29-2EFE-4878-BFAA-95C9EC62B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712203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3539E06-A316-4A94-B2E8-6F8C12AEA1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7F4A0A3-DE00-4026-A40C-9F224FD51A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28230F-CB08-4B07-A7ED-62D34E1F4C8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3908" name="Rectangle 6">
            <a:extLst>
              <a:ext uri="{FF2B5EF4-FFF2-40B4-BE49-F238E27FC236}">
                <a16:creationId xmlns:a16="http://schemas.microsoft.com/office/drawing/2014/main" id="{E77DC9AD-3226-4DDF-9783-721DA84933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23909" name="Rectangle 7">
            <a:extLst>
              <a:ext uri="{FF2B5EF4-FFF2-40B4-BE49-F238E27FC236}">
                <a16:creationId xmlns:a16="http://schemas.microsoft.com/office/drawing/2014/main" id="{211C3EF3-0E1A-46E2-B278-56BD9A226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5089E5-E932-4277-8D7B-B8AB0D2F2154}" type="slidenum">
              <a:rPr lang="en-AU" altLang="el-GR" sz="1300" smtClean="0">
                <a:latin typeface="Times New Roman" panose="02020603050405020304" pitchFamily="18" charset="0"/>
              </a:rPr>
              <a:pPr/>
              <a:t>60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3910" name="Rectangle 2">
            <a:extLst>
              <a:ext uri="{FF2B5EF4-FFF2-40B4-BE49-F238E27FC236}">
                <a16:creationId xmlns:a16="http://schemas.microsoft.com/office/drawing/2014/main" id="{F57807B1-F378-4ABB-8134-C6C7C27A5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1" name="Rectangle 3">
            <a:extLst>
              <a:ext uri="{FF2B5EF4-FFF2-40B4-BE49-F238E27FC236}">
                <a16:creationId xmlns:a16="http://schemas.microsoft.com/office/drawing/2014/main" id="{4262E962-025E-4374-B91F-C303F87D3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00E2BFB-720F-49CC-988F-E96E2CC354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AEA9CC1-E9B1-465D-8F69-EFB6F56B23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4690AD-6AC5-4F8E-8F9A-C87CECAE99F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5956" name="Rectangle 6">
            <a:extLst>
              <a:ext uri="{FF2B5EF4-FFF2-40B4-BE49-F238E27FC236}">
                <a16:creationId xmlns:a16="http://schemas.microsoft.com/office/drawing/2014/main" id="{13D846E0-B258-4C8A-8B2D-777482A76D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25957" name="Rectangle 7">
            <a:extLst>
              <a:ext uri="{FF2B5EF4-FFF2-40B4-BE49-F238E27FC236}">
                <a16:creationId xmlns:a16="http://schemas.microsoft.com/office/drawing/2014/main" id="{D0C69341-5F5E-4C8C-B27F-7AEF2E7CD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000787-6D29-45F0-B58B-271CDD1C1922}" type="slidenum">
              <a:rPr lang="en-AU" altLang="el-GR" sz="1300" smtClean="0">
                <a:latin typeface="Times New Roman" panose="02020603050405020304" pitchFamily="18" charset="0"/>
              </a:rPr>
              <a:pPr/>
              <a:t>61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5958" name="Rectangle 2">
            <a:extLst>
              <a:ext uri="{FF2B5EF4-FFF2-40B4-BE49-F238E27FC236}">
                <a16:creationId xmlns:a16="http://schemas.microsoft.com/office/drawing/2014/main" id="{AC50C3CA-4E95-47C6-8360-8819B7E45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9" name="Rectangle 3">
            <a:extLst>
              <a:ext uri="{FF2B5EF4-FFF2-40B4-BE49-F238E27FC236}">
                <a16:creationId xmlns:a16="http://schemas.microsoft.com/office/drawing/2014/main" id="{89BE6608-E600-4990-9D8F-347EEB7E5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5774F23-CC2A-495D-B233-55413235F1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293B1B2-3818-44DD-9466-F4CF5F82CE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6A8282-1FBE-47D9-B222-B596E1A75D04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8C62B91D-AABF-4964-AC93-4AC0D6317D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F970D968-0018-471A-B235-604A204FD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0166D-B9F3-400A-AA40-BF7ABE3A5524}" type="slidenum">
              <a:rPr lang="en-AU" altLang="el-GR" sz="1300" smtClean="0">
                <a:latin typeface="Times New Roman" panose="02020603050405020304" pitchFamily="18" charset="0"/>
              </a:rPr>
              <a:pPr/>
              <a:t>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E5A0074C-EE90-4296-8996-A48AEB4E0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8AEBDB46-CB3B-4225-BAEE-00DEEA0EF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E3BB8A3-7CD3-4239-AAEE-C880CCBB06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C7D07831-DFCB-4B19-9DBC-D70514EB38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51CA0-E9A0-4FB4-8169-6ADF3E5BFE4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8004" name="Rectangle 6">
            <a:extLst>
              <a:ext uri="{FF2B5EF4-FFF2-40B4-BE49-F238E27FC236}">
                <a16:creationId xmlns:a16="http://schemas.microsoft.com/office/drawing/2014/main" id="{F2F59435-19CC-49E1-A36B-9C0DF12A61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28005" name="Rectangle 7">
            <a:extLst>
              <a:ext uri="{FF2B5EF4-FFF2-40B4-BE49-F238E27FC236}">
                <a16:creationId xmlns:a16="http://schemas.microsoft.com/office/drawing/2014/main" id="{4246BD0C-D8CF-4F9A-853F-FDA61031B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7E06B4-2B3D-433D-9839-299ADDC0AE53}" type="slidenum">
              <a:rPr lang="en-AU" altLang="el-GR" sz="1300" smtClean="0">
                <a:latin typeface="Times New Roman" panose="02020603050405020304" pitchFamily="18" charset="0"/>
              </a:rPr>
              <a:pPr/>
              <a:t>62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28006" name="Rectangle 2">
            <a:extLst>
              <a:ext uri="{FF2B5EF4-FFF2-40B4-BE49-F238E27FC236}">
                <a16:creationId xmlns:a16="http://schemas.microsoft.com/office/drawing/2014/main" id="{327FCDB7-7782-4DE9-B1CB-BF1ED795E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7" name="Rectangle 3">
            <a:extLst>
              <a:ext uri="{FF2B5EF4-FFF2-40B4-BE49-F238E27FC236}">
                <a16:creationId xmlns:a16="http://schemas.microsoft.com/office/drawing/2014/main" id="{D83E71E0-2973-4164-82BC-9BE16FCD1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B4549D8-8C6F-4F61-B602-CFE1DF436E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CAF7251-2F9F-4263-A42A-D4A1111611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BC09A6-5172-4EB1-AB37-FE241F9A365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0052" name="Rectangle 6">
            <a:extLst>
              <a:ext uri="{FF2B5EF4-FFF2-40B4-BE49-F238E27FC236}">
                <a16:creationId xmlns:a16="http://schemas.microsoft.com/office/drawing/2014/main" id="{F2B55C47-F161-49DF-B11A-8BB7B9D489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30053" name="Rectangle 7">
            <a:extLst>
              <a:ext uri="{FF2B5EF4-FFF2-40B4-BE49-F238E27FC236}">
                <a16:creationId xmlns:a16="http://schemas.microsoft.com/office/drawing/2014/main" id="{8EF87542-DF9C-40EC-96E8-A545EBDB3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D0D13-942F-4970-8237-0F2BB0AB248E}" type="slidenum">
              <a:rPr lang="en-AU" altLang="el-GR" sz="1300" smtClean="0">
                <a:latin typeface="Times New Roman" panose="02020603050405020304" pitchFamily="18" charset="0"/>
              </a:rPr>
              <a:pPr/>
              <a:t>63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0054" name="Rectangle 2">
            <a:extLst>
              <a:ext uri="{FF2B5EF4-FFF2-40B4-BE49-F238E27FC236}">
                <a16:creationId xmlns:a16="http://schemas.microsoft.com/office/drawing/2014/main" id="{2C98B2A4-5D64-4063-B5F4-68AA9A64D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>
            <a:extLst>
              <a:ext uri="{FF2B5EF4-FFF2-40B4-BE49-F238E27FC236}">
                <a16:creationId xmlns:a16="http://schemas.microsoft.com/office/drawing/2014/main" id="{414464F8-4587-4F36-A205-D7097F190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C2E4C2C-E9A7-472E-BE3C-3E20E45120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F39706D-7692-4F31-A428-B63F2C9D9A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60D66B-FFB5-47E8-A166-49CA12413CE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3668" name="Rectangle 6">
            <a:extLst>
              <a:ext uri="{FF2B5EF4-FFF2-40B4-BE49-F238E27FC236}">
                <a16:creationId xmlns:a16="http://schemas.microsoft.com/office/drawing/2014/main" id="{6DEB6DFF-6462-4A2A-B330-7E64738861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13669" name="Rectangle 7">
            <a:extLst>
              <a:ext uri="{FF2B5EF4-FFF2-40B4-BE49-F238E27FC236}">
                <a16:creationId xmlns:a16="http://schemas.microsoft.com/office/drawing/2014/main" id="{BC2FC592-33B2-4869-895B-35617FE26C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979A2-D536-495D-B831-602916BB921C}" type="slidenum">
              <a:rPr lang="en-AU" altLang="el-GR" sz="1300" smtClean="0">
                <a:latin typeface="Times New Roman" panose="02020603050405020304" pitchFamily="18" charset="0"/>
              </a:rPr>
              <a:pPr/>
              <a:t>64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13670" name="Rectangle 2">
            <a:extLst>
              <a:ext uri="{FF2B5EF4-FFF2-40B4-BE49-F238E27FC236}">
                <a16:creationId xmlns:a16="http://schemas.microsoft.com/office/drawing/2014/main" id="{C9DFC9B8-1642-49F9-B828-4559CCBE9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>
            <a:extLst>
              <a:ext uri="{FF2B5EF4-FFF2-40B4-BE49-F238E27FC236}">
                <a16:creationId xmlns:a16="http://schemas.microsoft.com/office/drawing/2014/main" id="{86401DC2-A462-4D3B-99AD-3716DF077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960859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55AB884-611F-4C07-A91D-97ABA4C119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AE7353A-3AE0-48AA-ABDC-A9383683AD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11A64D-1E3A-4341-836C-04A9BF23E750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2100" name="Rectangle 6">
            <a:extLst>
              <a:ext uri="{FF2B5EF4-FFF2-40B4-BE49-F238E27FC236}">
                <a16:creationId xmlns:a16="http://schemas.microsoft.com/office/drawing/2014/main" id="{0DB28CB6-41B5-4093-8A1C-BECF0CC30E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32101" name="Rectangle 7">
            <a:extLst>
              <a:ext uri="{FF2B5EF4-FFF2-40B4-BE49-F238E27FC236}">
                <a16:creationId xmlns:a16="http://schemas.microsoft.com/office/drawing/2014/main" id="{D25D2020-5DF0-42BF-9929-CACC9AB96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94A297-C0C4-484A-AFB8-2E1099BFFADF}" type="slidenum">
              <a:rPr lang="en-AU" altLang="el-GR" sz="1300" smtClean="0">
                <a:latin typeface="Times New Roman" panose="02020603050405020304" pitchFamily="18" charset="0"/>
              </a:rPr>
              <a:pPr/>
              <a:t>65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2102" name="Rectangle 2">
            <a:extLst>
              <a:ext uri="{FF2B5EF4-FFF2-40B4-BE49-F238E27FC236}">
                <a16:creationId xmlns:a16="http://schemas.microsoft.com/office/drawing/2014/main" id="{CAB87915-8D20-472A-9B4A-20460138D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3" name="Rectangle 3">
            <a:extLst>
              <a:ext uri="{FF2B5EF4-FFF2-40B4-BE49-F238E27FC236}">
                <a16:creationId xmlns:a16="http://schemas.microsoft.com/office/drawing/2014/main" id="{1D174198-0808-4B03-B116-E987BD6AD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1C3E7D35-D6EA-4A51-AA67-E8AC6CFD48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AC8323C-F340-4F89-BC4B-DCF2D62247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841A15-4287-4DFA-B0F3-D0F0152C0038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4148" name="Rectangle 6">
            <a:extLst>
              <a:ext uri="{FF2B5EF4-FFF2-40B4-BE49-F238E27FC236}">
                <a16:creationId xmlns:a16="http://schemas.microsoft.com/office/drawing/2014/main" id="{7DCFB51D-E020-4206-A46F-BA68386B2D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34149" name="Rectangle 7">
            <a:extLst>
              <a:ext uri="{FF2B5EF4-FFF2-40B4-BE49-F238E27FC236}">
                <a16:creationId xmlns:a16="http://schemas.microsoft.com/office/drawing/2014/main" id="{80E82C3B-9469-4214-A32E-47CE91CB9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1D06C8-6CDC-4527-B765-FCDBFD7DC8FC}" type="slidenum">
              <a:rPr lang="en-AU" altLang="el-GR" sz="1300" smtClean="0">
                <a:latin typeface="Times New Roman" panose="02020603050405020304" pitchFamily="18" charset="0"/>
              </a:rPr>
              <a:pPr/>
              <a:t>66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4150" name="Rectangle 2">
            <a:extLst>
              <a:ext uri="{FF2B5EF4-FFF2-40B4-BE49-F238E27FC236}">
                <a16:creationId xmlns:a16="http://schemas.microsoft.com/office/drawing/2014/main" id="{44642BFD-10C3-4B98-93B5-4115E78C8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1" name="Rectangle 3">
            <a:extLst>
              <a:ext uri="{FF2B5EF4-FFF2-40B4-BE49-F238E27FC236}">
                <a16:creationId xmlns:a16="http://schemas.microsoft.com/office/drawing/2014/main" id="{B3EB36F3-B9EB-4B8B-9642-0E0BA4BD6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1E3C91BF-AF26-4D60-92FE-6AF207A386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197C2F25-6180-477F-8159-2E0F03B24B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C7B2DB-BD77-4C21-AD73-B0A37AA6FA3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6196" name="Rectangle 6">
            <a:extLst>
              <a:ext uri="{FF2B5EF4-FFF2-40B4-BE49-F238E27FC236}">
                <a16:creationId xmlns:a16="http://schemas.microsoft.com/office/drawing/2014/main" id="{0446BFBA-6AB3-4504-A115-C41F353319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36197" name="Rectangle 7">
            <a:extLst>
              <a:ext uri="{FF2B5EF4-FFF2-40B4-BE49-F238E27FC236}">
                <a16:creationId xmlns:a16="http://schemas.microsoft.com/office/drawing/2014/main" id="{8D79BAA6-A54C-4EBB-AB52-423E67248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595BD3-6712-4D3E-A0AF-AB3230B870DA}" type="slidenum">
              <a:rPr lang="en-AU" altLang="el-GR" sz="1300" smtClean="0">
                <a:latin typeface="Times New Roman" panose="02020603050405020304" pitchFamily="18" charset="0"/>
              </a:rPr>
              <a:pPr/>
              <a:t>67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6198" name="Rectangle 2">
            <a:extLst>
              <a:ext uri="{FF2B5EF4-FFF2-40B4-BE49-F238E27FC236}">
                <a16:creationId xmlns:a16="http://schemas.microsoft.com/office/drawing/2014/main" id="{00578741-BCD9-4C7B-B120-B791E4506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>
            <a:extLst>
              <a:ext uri="{FF2B5EF4-FFF2-40B4-BE49-F238E27FC236}">
                <a16:creationId xmlns:a16="http://schemas.microsoft.com/office/drawing/2014/main" id="{13B0EC98-5937-403A-929A-DD34C00D6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A0D48DA5-CE63-428A-BDF9-94D6F76013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1B50F5E-3F2C-4429-BC3B-B4EEC07EB5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110342-A60B-4394-A537-0095D149AE07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8244" name="Rectangle 6">
            <a:extLst>
              <a:ext uri="{FF2B5EF4-FFF2-40B4-BE49-F238E27FC236}">
                <a16:creationId xmlns:a16="http://schemas.microsoft.com/office/drawing/2014/main" id="{8CAE875F-7C01-459C-9FB3-F54FC64417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38245" name="Rectangle 7">
            <a:extLst>
              <a:ext uri="{FF2B5EF4-FFF2-40B4-BE49-F238E27FC236}">
                <a16:creationId xmlns:a16="http://schemas.microsoft.com/office/drawing/2014/main" id="{F6EAD5B0-1788-48F4-8BAD-A67D57FCE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AF9F45-AD33-4EC6-BA66-79E792AE8B83}" type="slidenum">
              <a:rPr lang="en-AU" altLang="el-GR" sz="1300" smtClean="0">
                <a:latin typeface="Times New Roman" panose="02020603050405020304" pitchFamily="18" charset="0"/>
              </a:rPr>
              <a:pPr/>
              <a:t>68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38246" name="Rectangle 2">
            <a:extLst>
              <a:ext uri="{FF2B5EF4-FFF2-40B4-BE49-F238E27FC236}">
                <a16:creationId xmlns:a16="http://schemas.microsoft.com/office/drawing/2014/main" id="{0ABD82FA-5AE8-4EA4-9CD7-D23241D99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7" name="Rectangle 3">
            <a:extLst>
              <a:ext uri="{FF2B5EF4-FFF2-40B4-BE49-F238E27FC236}">
                <a16:creationId xmlns:a16="http://schemas.microsoft.com/office/drawing/2014/main" id="{DC08F576-9D7A-4402-832F-813A799AB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FD3EB1DA-1C21-4F0D-BD2D-9219ECE8B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77C236D2-C383-46C8-811C-26DCE4C634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62C64-BA10-4F5B-8C57-8ED40C3BA29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0292" name="Rectangle 6">
            <a:extLst>
              <a:ext uri="{FF2B5EF4-FFF2-40B4-BE49-F238E27FC236}">
                <a16:creationId xmlns:a16="http://schemas.microsoft.com/office/drawing/2014/main" id="{43B6BDA8-3A57-4401-AA3E-712535443A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0293" name="Rectangle 7">
            <a:extLst>
              <a:ext uri="{FF2B5EF4-FFF2-40B4-BE49-F238E27FC236}">
                <a16:creationId xmlns:a16="http://schemas.microsoft.com/office/drawing/2014/main" id="{FA6F2F28-3FC4-46A7-B8AF-6BFF24ADA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53D245-DEBF-4756-BCD6-8ABE68A9E2A3}" type="slidenum">
              <a:rPr lang="en-AU" altLang="el-GR" sz="1300" smtClean="0">
                <a:latin typeface="Times New Roman" panose="02020603050405020304" pitchFamily="18" charset="0"/>
              </a:rPr>
              <a:pPr/>
              <a:t>69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0294" name="Rectangle 2">
            <a:extLst>
              <a:ext uri="{FF2B5EF4-FFF2-40B4-BE49-F238E27FC236}">
                <a16:creationId xmlns:a16="http://schemas.microsoft.com/office/drawing/2014/main" id="{DE532F0F-1F52-43A0-86AC-ACD1FA5A97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5" name="Rectangle 3">
            <a:extLst>
              <a:ext uri="{FF2B5EF4-FFF2-40B4-BE49-F238E27FC236}">
                <a16:creationId xmlns:a16="http://schemas.microsoft.com/office/drawing/2014/main" id="{420535F9-DF6D-4492-9BAD-367E15AB6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2ACB3E85-6AC3-47A6-9AC0-46266981F4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0ED551EE-59AA-46DB-9859-98A3520382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29BF5-AB48-44FB-8886-58935A4B4B6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2340" name="Rectangle 6">
            <a:extLst>
              <a:ext uri="{FF2B5EF4-FFF2-40B4-BE49-F238E27FC236}">
                <a16:creationId xmlns:a16="http://schemas.microsoft.com/office/drawing/2014/main" id="{CB03B6B5-62CF-4BAA-B74D-8B135264F8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2341" name="Rectangle 7">
            <a:extLst>
              <a:ext uri="{FF2B5EF4-FFF2-40B4-BE49-F238E27FC236}">
                <a16:creationId xmlns:a16="http://schemas.microsoft.com/office/drawing/2014/main" id="{B4573E47-5CFC-4CA2-86D9-CB753169D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C73786-B127-4F02-9A6A-95A5057F9D6F}" type="slidenum">
              <a:rPr lang="en-AU" altLang="el-GR" sz="1300" smtClean="0">
                <a:latin typeface="Times New Roman" panose="02020603050405020304" pitchFamily="18" charset="0"/>
              </a:rPr>
              <a:pPr/>
              <a:t>70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2342" name="Rectangle 2">
            <a:extLst>
              <a:ext uri="{FF2B5EF4-FFF2-40B4-BE49-F238E27FC236}">
                <a16:creationId xmlns:a16="http://schemas.microsoft.com/office/drawing/2014/main" id="{49634A65-80D4-4BD8-942A-46396B342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3" name="Rectangle 3">
            <a:extLst>
              <a:ext uri="{FF2B5EF4-FFF2-40B4-BE49-F238E27FC236}">
                <a16:creationId xmlns:a16="http://schemas.microsoft.com/office/drawing/2014/main" id="{AB6C542A-58A5-4A29-8925-09303CF0D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F7C3C7E-2BA8-4D5C-BBED-5BF6AD9F18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D0AB1D14-64DD-4035-9241-DE23B42785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F3979-2DE2-4C80-BF63-B46260471C53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4388" name="Rectangle 6">
            <a:extLst>
              <a:ext uri="{FF2B5EF4-FFF2-40B4-BE49-F238E27FC236}">
                <a16:creationId xmlns:a16="http://schemas.microsoft.com/office/drawing/2014/main" id="{98ED0193-9FF2-46F2-8C2C-479C929674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4389" name="Rectangle 7">
            <a:extLst>
              <a:ext uri="{FF2B5EF4-FFF2-40B4-BE49-F238E27FC236}">
                <a16:creationId xmlns:a16="http://schemas.microsoft.com/office/drawing/2014/main" id="{0C532F8B-ADDC-4D14-90E8-07C329EEE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EAD806-8DAC-4D30-98FC-A7DBE678D461}" type="slidenum">
              <a:rPr lang="en-AU" altLang="el-GR" sz="1300" smtClean="0">
                <a:latin typeface="Times New Roman" panose="02020603050405020304" pitchFamily="18" charset="0"/>
              </a:rPr>
              <a:pPr/>
              <a:t>71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4390" name="Rectangle 2">
            <a:extLst>
              <a:ext uri="{FF2B5EF4-FFF2-40B4-BE49-F238E27FC236}">
                <a16:creationId xmlns:a16="http://schemas.microsoft.com/office/drawing/2014/main" id="{DE438B55-859A-4348-8491-3DDF4F212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1" name="Rectangle 3">
            <a:extLst>
              <a:ext uri="{FF2B5EF4-FFF2-40B4-BE49-F238E27FC236}">
                <a16:creationId xmlns:a16="http://schemas.microsoft.com/office/drawing/2014/main" id="{58128F0B-B92F-4094-9762-67A3EDA91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675F50C-552F-4FE1-931D-FBE4E2911D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4A1577B-C7A0-41E3-BE41-C7B9574082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B0A08A-D2B2-4B0D-914B-B674FB3FB0F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C0981829-94D6-444F-8E63-61511BF4D3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6065C455-2003-42ED-940B-B180C348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50D9F5-FFA0-4773-B9B7-FD2818F1DCBF}" type="slidenum">
              <a:rPr lang="en-AU" altLang="el-GR" sz="1300" smtClean="0">
                <a:latin typeface="Times New Roman" panose="02020603050405020304" pitchFamily="18" charset="0"/>
              </a:rPr>
              <a:pPr/>
              <a:t>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74FFE669-4502-4801-96D3-81F8377CA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2AD75279-DE54-4389-9D13-23A54D404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0E74A8A4-AA79-4A69-9E0F-B4412EB361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ADA0DB10-66C2-4AC8-A647-C642289BB6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027B38-AA1E-4C68-BA89-7B575591E11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6436" name="Rectangle 6">
            <a:extLst>
              <a:ext uri="{FF2B5EF4-FFF2-40B4-BE49-F238E27FC236}">
                <a16:creationId xmlns:a16="http://schemas.microsoft.com/office/drawing/2014/main" id="{FEE69AAE-6DBA-448D-9D70-E84B3370AB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6437" name="Rectangle 7">
            <a:extLst>
              <a:ext uri="{FF2B5EF4-FFF2-40B4-BE49-F238E27FC236}">
                <a16:creationId xmlns:a16="http://schemas.microsoft.com/office/drawing/2014/main" id="{2B3D7B27-66D1-4AB3-A435-7A5AD58C4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1D5CC3-44DA-4346-960C-836AEF06E2E9}" type="slidenum">
              <a:rPr lang="en-AU" altLang="el-GR" sz="1300" smtClean="0">
                <a:latin typeface="Times New Roman" panose="02020603050405020304" pitchFamily="18" charset="0"/>
              </a:rPr>
              <a:pPr/>
              <a:t>72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6438" name="Rectangle 2">
            <a:extLst>
              <a:ext uri="{FF2B5EF4-FFF2-40B4-BE49-F238E27FC236}">
                <a16:creationId xmlns:a16="http://schemas.microsoft.com/office/drawing/2014/main" id="{C587B5B1-8728-477B-BBB5-F32435924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>
            <a:extLst>
              <a:ext uri="{FF2B5EF4-FFF2-40B4-BE49-F238E27FC236}">
                <a16:creationId xmlns:a16="http://schemas.microsoft.com/office/drawing/2014/main" id="{D23F2583-4071-412C-9982-57E5FB82D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72BA5B2A-DF57-4A60-8036-6EDFB93A05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D012A2E-FCB9-4356-A8B0-C9FE333710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F3535-582D-4F1C-9313-E9168BD9E368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8484" name="Rectangle 6">
            <a:extLst>
              <a:ext uri="{FF2B5EF4-FFF2-40B4-BE49-F238E27FC236}">
                <a16:creationId xmlns:a16="http://schemas.microsoft.com/office/drawing/2014/main" id="{BE6D2C58-5587-4FC7-926F-1752832820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8485" name="Rectangle 7">
            <a:extLst>
              <a:ext uri="{FF2B5EF4-FFF2-40B4-BE49-F238E27FC236}">
                <a16:creationId xmlns:a16="http://schemas.microsoft.com/office/drawing/2014/main" id="{ACBC6942-A042-450B-836D-AEE0F113C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AB31DF-3B60-4802-8402-C7C43EDB8D16}" type="slidenum">
              <a:rPr lang="en-AU" altLang="el-GR" sz="1300" smtClean="0">
                <a:latin typeface="Times New Roman" panose="02020603050405020304" pitchFamily="18" charset="0"/>
              </a:rPr>
              <a:pPr/>
              <a:t>73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48486" name="Rectangle 2">
            <a:extLst>
              <a:ext uri="{FF2B5EF4-FFF2-40B4-BE49-F238E27FC236}">
                <a16:creationId xmlns:a16="http://schemas.microsoft.com/office/drawing/2014/main" id="{A8D3E336-A5D3-44E2-987D-E8AF7EF94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>
            <a:extLst>
              <a:ext uri="{FF2B5EF4-FFF2-40B4-BE49-F238E27FC236}">
                <a16:creationId xmlns:a16="http://schemas.microsoft.com/office/drawing/2014/main" id="{4B131DD0-E3E5-4976-863F-2AD86918D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4B41902B-402A-4690-BB12-0267A5D590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AA9B83C-0E2A-47E2-8F1A-15550BB3FD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292A53-E54F-49D9-B1E6-28BD973EAA7F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0532" name="Rectangle 6">
            <a:extLst>
              <a:ext uri="{FF2B5EF4-FFF2-40B4-BE49-F238E27FC236}">
                <a16:creationId xmlns:a16="http://schemas.microsoft.com/office/drawing/2014/main" id="{7830C059-962E-47F9-8227-DFBEB7A215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0533" name="Rectangle 7">
            <a:extLst>
              <a:ext uri="{FF2B5EF4-FFF2-40B4-BE49-F238E27FC236}">
                <a16:creationId xmlns:a16="http://schemas.microsoft.com/office/drawing/2014/main" id="{A0F64339-6526-4591-9587-AA942CAE1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16D06-4956-48DC-96DF-ED2AC979F54D}" type="slidenum">
              <a:rPr lang="en-AU" altLang="el-GR" sz="1300" smtClean="0">
                <a:latin typeface="Times New Roman" panose="02020603050405020304" pitchFamily="18" charset="0"/>
              </a:rPr>
              <a:pPr/>
              <a:t>74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0534" name="Rectangle 2">
            <a:extLst>
              <a:ext uri="{FF2B5EF4-FFF2-40B4-BE49-F238E27FC236}">
                <a16:creationId xmlns:a16="http://schemas.microsoft.com/office/drawing/2014/main" id="{932AFC53-ABCD-490D-B305-381793468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>
            <a:extLst>
              <a:ext uri="{FF2B5EF4-FFF2-40B4-BE49-F238E27FC236}">
                <a16:creationId xmlns:a16="http://schemas.microsoft.com/office/drawing/2014/main" id="{02290288-C265-42E3-B30C-57E3F2514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9AF9E28F-62A1-45FE-88B9-F1D8662415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984BE43-BF19-4162-90BF-60F4BAC583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F25704-22C4-4F56-8D0A-97E2805A0FFA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2580" name="Rectangle 6">
            <a:extLst>
              <a:ext uri="{FF2B5EF4-FFF2-40B4-BE49-F238E27FC236}">
                <a16:creationId xmlns:a16="http://schemas.microsoft.com/office/drawing/2014/main" id="{DD97C4C4-0DEF-4FC1-BED6-AF410BB17D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2581" name="Rectangle 7">
            <a:extLst>
              <a:ext uri="{FF2B5EF4-FFF2-40B4-BE49-F238E27FC236}">
                <a16:creationId xmlns:a16="http://schemas.microsoft.com/office/drawing/2014/main" id="{C17D1DD2-0523-4C60-A8A8-BD785C835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E98178-3B5B-4B12-962A-66048246396A}" type="slidenum">
              <a:rPr lang="en-AU" altLang="el-GR" sz="1300" smtClean="0">
                <a:latin typeface="Times New Roman" panose="02020603050405020304" pitchFamily="18" charset="0"/>
              </a:rPr>
              <a:pPr/>
              <a:t>75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2582" name="Rectangle 2">
            <a:extLst>
              <a:ext uri="{FF2B5EF4-FFF2-40B4-BE49-F238E27FC236}">
                <a16:creationId xmlns:a16="http://schemas.microsoft.com/office/drawing/2014/main" id="{79CC9DA3-EF3C-4E5E-B112-189471FF2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>
            <a:extLst>
              <a:ext uri="{FF2B5EF4-FFF2-40B4-BE49-F238E27FC236}">
                <a16:creationId xmlns:a16="http://schemas.microsoft.com/office/drawing/2014/main" id="{B485CA5A-83A0-416D-A385-41E7203A8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5E042070-400B-4C3D-AC55-513C4243D3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026366B5-8F6B-4BCE-A2C7-D73509B946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FCF01-666C-4C7D-ADB2-999C847CBC4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4628" name="Rectangle 6">
            <a:extLst>
              <a:ext uri="{FF2B5EF4-FFF2-40B4-BE49-F238E27FC236}">
                <a16:creationId xmlns:a16="http://schemas.microsoft.com/office/drawing/2014/main" id="{94691FE6-4BE8-4780-95D3-C621D6AD93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4629" name="Rectangle 7">
            <a:extLst>
              <a:ext uri="{FF2B5EF4-FFF2-40B4-BE49-F238E27FC236}">
                <a16:creationId xmlns:a16="http://schemas.microsoft.com/office/drawing/2014/main" id="{EE0F6D99-D5D7-4C2D-8548-C665FC5E5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B9B1EF-6B6D-4BB7-974C-4FCC9C072633}" type="slidenum">
              <a:rPr lang="en-AU" altLang="el-GR" sz="1300" smtClean="0">
                <a:latin typeface="Times New Roman" panose="02020603050405020304" pitchFamily="18" charset="0"/>
              </a:rPr>
              <a:pPr/>
              <a:t>76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4630" name="Rectangle 2">
            <a:extLst>
              <a:ext uri="{FF2B5EF4-FFF2-40B4-BE49-F238E27FC236}">
                <a16:creationId xmlns:a16="http://schemas.microsoft.com/office/drawing/2014/main" id="{CE798A98-9377-40D8-87BD-5DE38C24A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>
            <a:extLst>
              <a:ext uri="{FF2B5EF4-FFF2-40B4-BE49-F238E27FC236}">
                <a16:creationId xmlns:a16="http://schemas.microsoft.com/office/drawing/2014/main" id="{606CBEC2-4BA9-4B40-A15B-37F1A35D0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F03B305-48E0-4ABB-9C6B-CEB1D725A4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0D4C9A64-91B7-4EFB-A50E-3BBDF2B9F7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0C33A-26A9-425E-9960-0759A214462A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6676" name="Rectangle 6">
            <a:extLst>
              <a:ext uri="{FF2B5EF4-FFF2-40B4-BE49-F238E27FC236}">
                <a16:creationId xmlns:a16="http://schemas.microsoft.com/office/drawing/2014/main" id="{B948373F-CCE4-4F6F-8776-0381E1DFFB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6677" name="Rectangle 7">
            <a:extLst>
              <a:ext uri="{FF2B5EF4-FFF2-40B4-BE49-F238E27FC236}">
                <a16:creationId xmlns:a16="http://schemas.microsoft.com/office/drawing/2014/main" id="{A8561058-3176-4467-847D-BAA4DD161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1C8CF-8E12-4793-B21F-ADBCD0FC172E}" type="slidenum">
              <a:rPr lang="en-AU" altLang="el-GR" sz="1300" smtClean="0">
                <a:latin typeface="Times New Roman" panose="02020603050405020304" pitchFamily="18" charset="0"/>
              </a:rPr>
              <a:pPr/>
              <a:t>77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6678" name="Rectangle 2">
            <a:extLst>
              <a:ext uri="{FF2B5EF4-FFF2-40B4-BE49-F238E27FC236}">
                <a16:creationId xmlns:a16="http://schemas.microsoft.com/office/drawing/2014/main" id="{DF60BEAC-69B0-4753-A3B2-1C543ECA1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>
            <a:extLst>
              <a:ext uri="{FF2B5EF4-FFF2-40B4-BE49-F238E27FC236}">
                <a16:creationId xmlns:a16="http://schemas.microsoft.com/office/drawing/2014/main" id="{C4C6215A-C8E6-4001-A6C9-F0B79F2C6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2278BFA-78EB-4751-AF42-7BD5CF028C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A80221CC-5A04-4EA4-A445-A3FBE8B5E9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C1A11-5821-4127-B374-76FA94084A0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8724" name="Rectangle 6">
            <a:extLst>
              <a:ext uri="{FF2B5EF4-FFF2-40B4-BE49-F238E27FC236}">
                <a16:creationId xmlns:a16="http://schemas.microsoft.com/office/drawing/2014/main" id="{72F5ACF3-58D4-4BA9-9C12-6B54713E7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8725" name="Rectangle 7">
            <a:extLst>
              <a:ext uri="{FF2B5EF4-FFF2-40B4-BE49-F238E27FC236}">
                <a16:creationId xmlns:a16="http://schemas.microsoft.com/office/drawing/2014/main" id="{1C92C102-70F4-4C62-859D-7C023E03A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64C1EB-E868-45AF-9F7C-B273635560EF}" type="slidenum">
              <a:rPr lang="en-AU" altLang="el-GR" sz="1300" smtClean="0">
                <a:latin typeface="Times New Roman" panose="02020603050405020304" pitchFamily="18" charset="0"/>
              </a:rPr>
              <a:pPr/>
              <a:t>78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58726" name="Rectangle 2">
            <a:extLst>
              <a:ext uri="{FF2B5EF4-FFF2-40B4-BE49-F238E27FC236}">
                <a16:creationId xmlns:a16="http://schemas.microsoft.com/office/drawing/2014/main" id="{08300295-A2D0-4F9E-9227-83E3619E9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>
            <a:extLst>
              <a:ext uri="{FF2B5EF4-FFF2-40B4-BE49-F238E27FC236}">
                <a16:creationId xmlns:a16="http://schemas.microsoft.com/office/drawing/2014/main" id="{F7C5903D-E649-4BF1-BFBA-15F33A7E3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E1B4FC8F-F1D7-47D9-81D2-D5C2088468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0220C39-8685-4E31-BA9C-DC8F32FC47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6D178-D3D7-4FB3-BA6B-38FB87CCFBF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0772" name="Rectangle 6">
            <a:extLst>
              <a:ext uri="{FF2B5EF4-FFF2-40B4-BE49-F238E27FC236}">
                <a16:creationId xmlns:a16="http://schemas.microsoft.com/office/drawing/2014/main" id="{BB04EB70-CFD0-4B40-BD1D-9490F02022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0773" name="Rectangle 7">
            <a:extLst>
              <a:ext uri="{FF2B5EF4-FFF2-40B4-BE49-F238E27FC236}">
                <a16:creationId xmlns:a16="http://schemas.microsoft.com/office/drawing/2014/main" id="{06B2918C-58B5-46E6-B1E4-BBB4A5336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CD69E2-ED4E-493C-8D08-4B92564279CD}" type="slidenum">
              <a:rPr lang="en-AU" altLang="el-GR" sz="1300" smtClean="0">
                <a:latin typeface="Times New Roman" panose="02020603050405020304" pitchFamily="18" charset="0"/>
              </a:rPr>
              <a:pPr/>
              <a:t>79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0774" name="Rectangle 2">
            <a:extLst>
              <a:ext uri="{FF2B5EF4-FFF2-40B4-BE49-F238E27FC236}">
                <a16:creationId xmlns:a16="http://schemas.microsoft.com/office/drawing/2014/main" id="{ABD5A20F-F822-4C07-9843-5A31E8872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>
            <a:extLst>
              <a:ext uri="{FF2B5EF4-FFF2-40B4-BE49-F238E27FC236}">
                <a16:creationId xmlns:a16="http://schemas.microsoft.com/office/drawing/2014/main" id="{BBDF1CDC-C1F6-4CEC-975A-2C4CF3D30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C2AD7740-C019-4F9C-AC65-E5F592882A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8F1ADC3-A903-42FA-B4C8-35A875DA1C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F3014-75D8-4E3A-A273-045DF95EA3EF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F53F9086-F2C9-4A99-AFB4-4EE5E5F644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BC1B695A-0EFE-4AD5-B6A2-CE040C9A8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2A87B-8F3A-4846-80FD-F585A79D4C73}" type="slidenum">
              <a:rPr lang="en-AU" altLang="el-GR" sz="1300" smtClean="0">
                <a:latin typeface="Times New Roman" panose="02020603050405020304" pitchFamily="18" charset="0"/>
              </a:rPr>
              <a:pPr/>
              <a:t>80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7027C203-7BD4-4AE4-933C-7532C3C32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64DC0EEC-604D-404B-9604-35816BE34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643172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268BA8D4-1542-4E3C-8347-B9980321C2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83768BF4-6432-4514-A48C-BE2DB4AE7C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7698CA-EDE6-44A7-9ABB-DD9EEFA5BC2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4868" name="Rectangle 6">
            <a:extLst>
              <a:ext uri="{FF2B5EF4-FFF2-40B4-BE49-F238E27FC236}">
                <a16:creationId xmlns:a16="http://schemas.microsoft.com/office/drawing/2014/main" id="{7382D0E6-4C39-491F-88D5-351E1ED0F4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4869" name="Rectangle 7">
            <a:extLst>
              <a:ext uri="{FF2B5EF4-FFF2-40B4-BE49-F238E27FC236}">
                <a16:creationId xmlns:a16="http://schemas.microsoft.com/office/drawing/2014/main" id="{858E50A9-1B75-4844-A6BD-D900B8886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15BDE5-4028-457E-9E15-C9CF5A097230}" type="slidenum">
              <a:rPr lang="en-AU" altLang="el-GR" sz="1300" smtClean="0">
                <a:latin typeface="Times New Roman" panose="02020603050405020304" pitchFamily="18" charset="0"/>
              </a:rPr>
              <a:pPr/>
              <a:t>81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4870" name="Rectangle 2">
            <a:extLst>
              <a:ext uri="{FF2B5EF4-FFF2-40B4-BE49-F238E27FC236}">
                <a16:creationId xmlns:a16="http://schemas.microsoft.com/office/drawing/2014/main" id="{D904E0E6-5934-4FF0-9B57-D89079805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71" name="Rectangle 3">
            <a:extLst>
              <a:ext uri="{FF2B5EF4-FFF2-40B4-BE49-F238E27FC236}">
                <a16:creationId xmlns:a16="http://schemas.microsoft.com/office/drawing/2014/main" id="{B5BF058A-F561-4E5E-8575-B39C75550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0D54DA1-5386-464C-A371-DF1D2A55D6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23BCE63-520D-4BD1-8ED1-781753EFC1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19D222-EB01-4098-866B-5201A15645D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4492756B-139B-42E1-90F9-6866A0DF7B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61DBC29E-D4D4-44D0-8884-183E1C9FBA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3643BB-BC09-4428-ACEA-91933A07D270}" type="slidenum">
              <a:rPr lang="en-AU" altLang="el-GR" sz="1300" smtClean="0">
                <a:latin typeface="Times New Roman" panose="02020603050405020304" pitchFamily="18" charset="0"/>
              </a:rPr>
              <a:pPr/>
              <a:t>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C68C22D8-86D5-410D-85E7-B1C8AAA950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F8429E0E-7961-421D-A3C4-0E9D2F2C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CE9EDF42-4E3B-44A0-AFD3-7803644F32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85899C92-3E22-436E-9D7A-5A9A926513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952F10-958B-4D13-B984-95F58B249E0A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2820" name="Rectangle 6">
            <a:extLst>
              <a:ext uri="{FF2B5EF4-FFF2-40B4-BE49-F238E27FC236}">
                <a16:creationId xmlns:a16="http://schemas.microsoft.com/office/drawing/2014/main" id="{5A896B5D-C3EB-4194-A854-757338919D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2821" name="Rectangle 7">
            <a:extLst>
              <a:ext uri="{FF2B5EF4-FFF2-40B4-BE49-F238E27FC236}">
                <a16:creationId xmlns:a16="http://schemas.microsoft.com/office/drawing/2014/main" id="{511577CA-A16F-4CEB-8397-1E662AC68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18E050-4E54-4887-ABCB-DEA19FF7B7A7}" type="slidenum">
              <a:rPr lang="en-AU" altLang="el-GR" sz="1300" smtClean="0">
                <a:latin typeface="Times New Roman" panose="02020603050405020304" pitchFamily="18" charset="0"/>
              </a:rPr>
              <a:pPr/>
              <a:t>82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2822" name="Rectangle 2">
            <a:extLst>
              <a:ext uri="{FF2B5EF4-FFF2-40B4-BE49-F238E27FC236}">
                <a16:creationId xmlns:a16="http://schemas.microsoft.com/office/drawing/2014/main" id="{9534AE8A-678E-47D9-BD88-DD53F511A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3" name="Rectangle 3">
            <a:extLst>
              <a:ext uri="{FF2B5EF4-FFF2-40B4-BE49-F238E27FC236}">
                <a16:creationId xmlns:a16="http://schemas.microsoft.com/office/drawing/2014/main" id="{626D4FD9-EC29-4DF7-903E-1FFE3C1F9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C7AE44F1-9AA6-4A76-B03A-532E9526D2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9088B563-F7F3-4F90-8996-0967D5996B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6AE03D-0539-4B61-A5AF-5BC01AF6F5F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6916" name="Rectangle 6">
            <a:extLst>
              <a:ext uri="{FF2B5EF4-FFF2-40B4-BE49-F238E27FC236}">
                <a16:creationId xmlns:a16="http://schemas.microsoft.com/office/drawing/2014/main" id="{6740FBFA-3AA5-4146-B084-7475C3521A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6917" name="Rectangle 7">
            <a:extLst>
              <a:ext uri="{FF2B5EF4-FFF2-40B4-BE49-F238E27FC236}">
                <a16:creationId xmlns:a16="http://schemas.microsoft.com/office/drawing/2014/main" id="{1937C166-C7C0-48A6-83BC-91F5E190B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29CF9-4653-4286-A833-0EB11A0EF1A1}" type="slidenum">
              <a:rPr lang="en-AU" altLang="el-GR" sz="1300" smtClean="0">
                <a:latin typeface="Times New Roman" panose="02020603050405020304" pitchFamily="18" charset="0"/>
              </a:rPr>
              <a:pPr/>
              <a:t>83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6918" name="Rectangle 2">
            <a:extLst>
              <a:ext uri="{FF2B5EF4-FFF2-40B4-BE49-F238E27FC236}">
                <a16:creationId xmlns:a16="http://schemas.microsoft.com/office/drawing/2014/main" id="{DC5B20F1-5E4F-4770-8900-3C7315F9D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>
            <a:extLst>
              <a:ext uri="{FF2B5EF4-FFF2-40B4-BE49-F238E27FC236}">
                <a16:creationId xmlns:a16="http://schemas.microsoft.com/office/drawing/2014/main" id="{75296934-9793-4027-8542-33C4298C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CF62D76F-7274-4740-A340-A3AF960053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4AD106BA-43A3-45BB-A888-FB5F883054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9B2330-1498-4567-BC3A-18406DAA7352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8964" name="Rectangle 6">
            <a:extLst>
              <a:ext uri="{FF2B5EF4-FFF2-40B4-BE49-F238E27FC236}">
                <a16:creationId xmlns:a16="http://schemas.microsoft.com/office/drawing/2014/main" id="{000945DB-8DE9-4F5C-972B-884EF98FFC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8965" name="Rectangle 7">
            <a:extLst>
              <a:ext uri="{FF2B5EF4-FFF2-40B4-BE49-F238E27FC236}">
                <a16:creationId xmlns:a16="http://schemas.microsoft.com/office/drawing/2014/main" id="{1177A39B-E3BD-4F9B-893A-3A742DCB6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9E5E8C-0CC6-4A01-BB18-987125E07857}" type="slidenum">
              <a:rPr lang="en-AU" altLang="el-GR" sz="1300" smtClean="0">
                <a:latin typeface="Times New Roman" panose="02020603050405020304" pitchFamily="18" charset="0"/>
              </a:rPr>
              <a:pPr/>
              <a:t>84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68966" name="Rectangle 2">
            <a:extLst>
              <a:ext uri="{FF2B5EF4-FFF2-40B4-BE49-F238E27FC236}">
                <a16:creationId xmlns:a16="http://schemas.microsoft.com/office/drawing/2014/main" id="{2D940780-7E82-4197-93CA-9102043FB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>
            <a:extLst>
              <a:ext uri="{FF2B5EF4-FFF2-40B4-BE49-F238E27FC236}">
                <a16:creationId xmlns:a16="http://schemas.microsoft.com/office/drawing/2014/main" id="{A7F67F24-8AE8-4CDF-B4C9-9E0E34AB1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077C922-278B-4DDF-AD6B-962549AF9A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9456EC7-78D2-4E02-82B8-94062E37F2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3CC2E6-666C-4E05-9947-A47B8F543A4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1012" name="Rectangle 6">
            <a:extLst>
              <a:ext uri="{FF2B5EF4-FFF2-40B4-BE49-F238E27FC236}">
                <a16:creationId xmlns:a16="http://schemas.microsoft.com/office/drawing/2014/main" id="{26F9FCE3-2F13-44C1-BFDA-D9E14757A8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1013" name="Rectangle 7">
            <a:extLst>
              <a:ext uri="{FF2B5EF4-FFF2-40B4-BE49-F238E27FC236}">
                <a16:creationId xmlns:a16="http://schemas.microsoft.com/office/drawing/2014/main" id="{A857FEB9-1DE2-4AEC-9AE9-75A4ED177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201756-7FE2-41BB-922D-0F31CB2CB5B1}" type="slidenum">
              <a:rPr lang="en-AU" altLang="el-GR" sz="1300" smtClean="0">
                <a:latin typeface="Times New Roman" panose="02020603050405020304" pitchFamily="18" charset="0"/>
              </a:rPr>
              <a:pPr/>
              <a:t>85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1014" name="Rectangle 2">
            <a:extLst>
              <a:ext uri="{FF2B5EF4-FFF2-40B4-BE49-F238E27FC236}">
                <a16:creationId xmlns:a16="http://schemas.microsoft.com/office/drawing/2014/main" id="{9A1FFC90-2F66-477C-B601-AF8B7C6BC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>
            <a:extLst>
              <a:ext uri="{FF2B5EF4-FFF2-40B4-BE49-F238E27FC236}">
                <a16:creationId xmlns:a16="http://schemas.microsoft.com/office/drawing/2014/main" id="{576905E9-B0A5-4BB5-9105-088E7B9F5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1F5D602-6272-4F57-A0A9-91F02B03F8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EB88479-1C96-4072-BEE3-94BBFC5036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5D23EB-9F02-46B2-B6AD-F962E72F20FA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3060" name="Rectangle 6">
            <a:extLst>
              <a:ext uri="{FF2B5EF4-FFF2-40B4-BE49-F238E27FC236}">
                <a16:creationId xmlns:a16="http://schemas.microsoft.com/office/drawing/2014/main" id="{4EA242FC-8B96-4A33-A655-D6FF6EC3FC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3061" name="Rectangle 7">
            <a:extLst>
              <a:ext uri="{FF2B5EF4-FFF2-40B4-BE49-F238E27FC236}">
                <a16:creationId xmlns:a16="http://schemas.microsoft.com/office/drawing/2014/main" id="{1D9D9F7E-5999-4916-B5F5-626556B6F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BA595D-E93B-4265-9EDE-DE6CD0EE5C4A}" type="slidenum">
              <a:rPr lang="en-AU" altLang="el-GR" sz="1300" smtClean="0">
                <a:latin typeface="Times New Roman" panose="02020603050405020304" pitchFamily="18" charset="0"/>
              </a:rPr>
              <a:pPr/>
              <a:t>86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3062" name="Rectangle 2">
            <a:extLst>
              <a:ext uri="{FF2B5EF4-FFF2-40B4-BE49-F238E27FC236}">
                <a16:creationId xmlns:a16="http://schemas.microsoft.com/office/drawing/2014/main" id="{C1349FDF-421E-4CAE-91AA-E66877518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>
            <a:extLst>
              <a:ext uri="{FF2B5EF4-FFF2-40B4-BE49-F238E27FC236}">
                <a16:creationId xmlns:a16="http://schemas.microsoft.com/office/drawing/2014/main" id="{3CA87098-E2F2-4127-95A6-8630F7EC8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EB812C1-45E4-4A3E-93D2-E6699E8BAA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E06B80C-502F-4A69-B9A7-B7AD2B9B02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BFE60E-B024-4D00-8803-748DB4443C9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5108" name="Rectangle 6">
            <a:extLst>
              <a:ext uri="{FF2B5EF4-FFF2-40B4-BE49-F238E27FC236}">
                <a16:creationId xmlns:a16="http://schemas.microsoft.com/office/drawing/2014/main" id="{030F7A3D-ABBB-451F-875C-BFD2A40123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5109" name="Rectangle 7">
            <a:extLst>
              <a:ext uri="{FF2B5EF4-FFF2-40B4-BE49-F238E27FC236}">
                <a16:creationId xmlns:a16="http://schemas.microsoft.com/office/drawing/2014/main" id="{751BE4FA-81DF-4F25-ABF9-AE4EA27E3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E33E1A-8B40-4090-94AF-E27FFEF75F30}" type="slidenum">
              <a:rPr lang="en-AU" altLang="el-GR" sz="1300" smtClean="0">
                <a:latin typeface="Times New Roman" panose="02020603050405020304" pitchFamily="18" charset="0"/>
              </a:rPr>
              <a:pPr/>
              <a:t>87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5110" name="Rectangle 2">
            <a:extLst>
              <a:ext uri="{FF2B5EF4-FFF2-40B4-BE49-F238E27FC236}">
                <a16:creationId xmlns:a16="http://schemas.microsoft.com/office/drawing/2014/main" id="{2B6BC8C0-D181-43A3-8174-8FED0E62F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>
            <a:extLst>
              <a:ext uri="{FF2B5EF4-FFF2-40B4-BE49-F238E27FC236}">
                <a16:creationId xmlns:a16="http://schemas.microsoft.com/office/drawing/2014/main" id="{F4663B29-2EFE-4878-BFAA-95C9EC62B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F9FCA52E-2DF8-4863-8739-EF0C364D86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A9C13B95-EACA-42A0-A2D6-63DB7FDA42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C5FD9-CD26-486A-90BD-08C13B2FEB19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7156" name="Rectangle 6">
            <a:extLst>
              <a:ext uri="{FF2B5EF4-FFF2-40B4-BE49-F238E27FC236}">
                <a16:creationId xmlns:a16="http://schemas.microsoft.com/office/drawing/2014/main" id="{B528BF76-2181-4335-B7E3-B79B7F701C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7157" name="Rectangle 7">
            <a:extLst>
              <a:ext uri="{FF2B5EF4-FFF2-40B4-BE49-F238E27FC236}">
                <a16:creationId xmlns:a16="http://schemas.microsoft.com/office/drawing/2014/main" id="{10764C83-21F8-4DA5-A1E8-801A742D0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151B0-CEDA-49EB-9C47-7BCD8B367EC1}" type="slidenum">
              <a:rPr lang="en-AU" altLang="el-GR" sz="1300" smtClean="0">
                <a:latin typeface="Times New Roman" panose="02020603050405020304" pitchFamily="18" charset="0"/>
              </a:rPr>
              <a:pPr/>
              <a:t>88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7158" name="Rectangle 2">
            <a:extLst>
              <a:ext uri="{FF2B5EF4-FFF2-40B4-BE49-F238E27FC236}">
                <a16:creationId xmlns:a16="http://schemas.microsoft.com/office/drawing/2014/main" id="{6A567CF9-837C-441F-AEAE-4E3B8913F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>
            <a:extLst>
              <a:ext uri="{FF2B5EF4-FFF2-40B4-BE49-F238E27FC236}">
                <a16:creationId xmlns:a16="http://schemas.microsoft.com/office/drawing/2014/main" id="{7F0B3166-9125-42F8-B2B2-715D027FD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62116820-D2DD-4045-9A2C-A2C50D4940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17E17597-DD38-4B9F-90C3-9108ACB5B5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682F03-80B2-48A3-9097-737D72D55EDE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9204" name="Rectangle 6">
            <a:extLst>
              <a:ext uri="{FF2B5EF4-FFF2-40B4-BE49-F238E27FC236}">
                <a16:creationId xmlns:a16="http://schemas.microsoft.com/office/drawing/2014/main" id="{AD7A0F1F-C84D-4452-AE9B-40385C4C87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9205" name="Rectangle 7">
            <a:extLst>
              <a:ext uri="{FF2B5EF4-FFF2-40B4-BE49-F238E27FC236}">
                <a16:creationId xmlns:a16="http://schemas.microsoft.com/office/drawing/2014/main" id="{5A22CC73-938A-4552-B499-DE9D2C6C4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6EA42-4A0F-4FC0-AA58-967C480C3FB1}" type="slidenum">
              <a:rPr lang="en-AU" altLang="el-GR" sz="1300" smtClean="0">
                <a:latin typeface="Times New Roman" panose="02020603050405020304" pitchFamily="18" charset="0"/>
              </a:rPr>
              <a:pPr/>
              <a:t>89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79206" name="Rectangle 2">
            <a:extLst>
              <a:ext uri="{FF2B5EF4-FFF2-40B4-BE49-F238E27FC236}">
                <a16:creationId xmlns:a16="http://schemas.microsoft.com/office/drawing/2014/main" id="{A559FD7E-E7BA-4273-9822-AB3C4661A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3">
            <a:extLst>
              <a:ext uri="{FF2B5EF4-FFF2-40B4-BE49-F238E27FC236}">
                <a16:creationId xmlns:a16="http://schemas.microsoft.com/office/drawing/2014/main" id="{5AD71010-911D-41A9-8AE4-EF8249DA1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E64C3A0E-75BD-4D4D-8964-954FB7975E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DE66A6B0-39ED-45FE-BBE0-94AD565C1D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338B7E-3981-4D39-AC89-C4C3D8CFAAA5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1252" name="Rectangle 6">
            <a:extLst>
              <a:ext uri="{FF2B5EF4-FFF2-40B4-BE49-F238E27FC236}">
                <a16:creationId xmlns:a16="http://schemas.microsoft.com/office/drawing/2014/main" id="{3DB93CCE-EDBB-41A6-A75A-19DBC714A9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1253" name="Rectangle 7">
            <a:extLst>
              <a:ext uri="{FF2B5EF4-FFF2-40B4-BE49-F238E27FC236}">
                <a16:creationId xmlns:a16="http://schemas.microsoft.com/office/drawing/2014/main" id="{3F4B916E-0D97-4429-8B04-4D74DA68A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3864BF-C774-4E48-9732-A8319194BCF2}" type="slidenum">
              <a:rPr lang="en-AU" altLang="el-GR" sz="1300" smtClean="0">
                <a:latin typeface="Times New Roman" panose="02020603050405020304" pitchFamily="18" charset="0"/>
              </a:rPr>
              <a:pPr/>
              <a:t>90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1254" name="Rectangle 2">
            <a:extLst>
              <a:ext uri="{FF2B5EF4-FFF2-40B4-BE49-F238E27FC236}">
                <a16:creationId xmlns:a16="http://schemas.microsoft.com/office/drawing/2014/main" id="{7FEEB213-B310-45A6-AB4A-E85E6E2F8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>
            <a:extLst>
              <a:ext uri="{FF2B5EF4-FFF2-40B4-BE49-F238E27FC236}">
                <a16:creationId xmlns:a16="http://schemas.microsoft.com/office/drawing/2014/main" id="{186B3F41-3632-48C8-A910-E9874EE59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8392CD3-31D4-482D-99B6-31A8F5A9DA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DFFCE82A-7DA4-4489-B009-62F81F0B2F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AD6B0F-B510-4A09-810E-D5AA8593EC94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3300" name="Rectangle 6">
            <a:extLst>
              <a:ext uri="{FF2B5EF4-FFF2-40B4-BE49-F238E27FC236}">
                <a16:creationId xmlns:a16="http://schemas.microsoft.com/office/drawing/2014/main" id="{DFAACEB5-95D5-43F8-B932-D2149FA48E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3301" name="Rectangle 7">
            <a:extLst>
              <a:ext uri="{FF2B5EF4-FFF2-40B4-BE49-F238E27FC236}">
                <a16:creationId xmlns:a16="http://schemas.microsoft.com/office/drawing/2014/main" id="{BE833D2C-60B2-4A70-9E49-9BF890AEA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2B389F-9B65-4261-859E-14D21D309A1F}" type="slidenum">
              <a:rPr lang="en-AU" altLang="el-GR" sz="1300" smtClean="0">
                <a:latin typeface="Times New Roman" panose="02020603050405020304" pitchFamily="18" charset="0"/>
              </a:rPr>
              <a:pPr/>
              <a:t>91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3302" name="Rectangle 2">
            <a:extLst>
              <a:ext uri="{FF2B5EF4-FFF2-40B4-BE49-F238E27FC236}">
                <a16:creationId xmlns:a16="http://schemas.microsoft.com/office/drawing/2014/main" id="{153A4AAE-D636-4018-809D-3FF4AE87F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>
            <a:extLst>
              <a:ext uri="{FF2B5EF4-FFF2-40B4-BE49-F238E27FC236}">
                <a16:creationId xmlns:a16="http://schemas.microsoft.com/office/drawing/2014/main" id="{8763A434-2438-4029-B0FF-0621FB8BD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212AB1E-E8AD-462B-A540-89C9CA2C21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0BB3549-0571-4BC7-8006-9228FF7DC4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DD131B-D604-4B15-99A7-D9A9AEDFFE84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C13926C1-51B4-488B-888D-61D7844086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B0B7D781-4C48-4FFD-8444-AEC910216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4FA53-F636-4B56-A333-1B30B242B9B0}" type="slidenum">
              <a:rPr lang="en-AU" altLang="el-GR" sz="1300" smtClean="0">
                <a:latin typeface="Times New Roman" panose="02020603050405020304" pitchFamily="18" charset="0"/>
              </a:rPr>
              <a:pPr/>
              <a:t>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3558" name="Rectangle 2">
            <a:extLst>
              <a:ext uri="{FF2B5EF4-FFF2-40B4-BE49-F238E27FC236}">
                <a16:creationId xmlns:a16="http://schemas.microsoft.com/office/drawing/2014/main" id="{3643D4B7-83EA-4B34-8702-43D7B6A5C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53255C0C-9E33-4180-98E6-6F8E6F92D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2BE210EB-ED3D-4202-9E06-5C80A6FEA7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50F3E19E-16CD-43CA-95A1-261764FF0B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3D0E8A-4225-4B14-BAE3-9C86AB29682D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5348" name="Rectangle 6">
            <a:extLst>
              <a:ext uri="{FF2B5EF4-FFF2-40B4-BE49-F238E27FC236}">
                <a16:creationId xmlns:a16="http://schemas.microsoft.com/office/drawing/2014/main" id="{BF49D297-CC67-42EF-94B5-CD291DD561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5349" name="Rectangle 7">
            <a:extLst>
              <a:ext uri="{FF2B5EF4-FFF2-40B4-BE49-F238E27FC236}">
                <a16:creationId xmlns:a16="http://schemas.microsoft.com/office/drawing/2014/main" id="{19EC6F5D-3FBA-4D09-931C-E0FD4AAA0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0A72F9-BE05-4628-A0E4-093247DDE213}" type="slidenum">
              <a:rPr lang="en-AU" altLang="el-GR" sz="1300" smtClean="0">
                <a:latin typeface="Times New Roman" panose="02020603050405020304" pitchFamily="18" charset="0"/>
              </a:rPr>
              <a:pPr/>
              <a:t>92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5350" name="Rectangle 2">
            <a:extLst>
              <a:ext uri="{FF2B5EF4-FFF2-40B4-BE49-F238E27FC236}">
                <a16:creationId xmlns:a16="http://schemas.microsoft.com/office/drawing/2014/main" id="{C2BA15CE-9B86-4092-AE31-A7F05F9C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51" name="Rectangle 3">
            <a:extLst>
              <a:ext uri="{FF2B5EF4-FFF2-40B4-BE49-F238E27FC236}">
                <a16:creationId xmlns:a16="http://schemas.microsoft.com/office/drawing/2014/main" id="{0D2CE281-8732-43C0-BFCD-77E1A3824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136BDA55-557F-4D5B-95E7-F5BDF07FF4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71DDF08D-1AF0-4E92-8CF4-7514D40F2D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4B9482-DF70-4424-9230-D2393283320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8420" name="Rectangle 6">
            <a:extLst>
              <a:ext uri="{FF2B5EF4-FFF2-40B4-BE49-F238E27FC236}">
                <a16:creationId xmlns:a16="http://schemas.microsoft.com/office/drawing/2014/main" id="{54FA6C41-DF7F-4907-8A05-5E8179E089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8421" name="Rectangle 7">
            <a:extLst>
              <a:ext uri="{FF2B5EF4-FFF2-40B4-BE49-F238E27FC236}">
                <a16:creationId xmlns:a16="http://schemas.microsoft.com/office/drawing/2014/main" id="{D3305D47-72CD-46CF-913D-272DC4672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6F19C1-809A-4FAD-AB55-625B9D8FF6DD}" type="slidenum">
              <a:rPr lang="en-AU" altLang="el-GR" sz="1300" smtClean="0">
                <a:latin typeface="Times New Roman" panose="02020603050405020304" pitchFamily="18" charset="0"/>
              </a:rPr>
              <a:pPr/>
              <a:t>94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88422" name="Rectangle 2">
            <a:extLst>
              <a:ext uri="{FF2B5EF4-FFF2-40B4-BE49-F238E27FC236}">
                <a16:creationId xmlns:a16="http://schemas.microsoft.com/office/drawing/2014/main" id="{CCD85315-3801-43A3-A9D9-A8566FC53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3" name="Rectangle 3">
            <a:extLst>
              <a:ext uri="{FF2B5EF4-FFF2-40B4-BE49-F238E27FC236}">
                <a16:creationId xmlns:a16="http://schemas.microsoft.com/office/drawing/2014/main" id="{58FD7157-E2EB-4F07-992A-370B48DBD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6F93FBB1-344B-4C5F-B6C8-5C753F79E1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CBFC425F-A694-428A-9457-6E38D41C9E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996B3A-87AD-407D-B997-40F2421BFACB}" type="datetime3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468" name="Rectangle 6">
            <a:extLst>
              <a:ext uri="{FF2B5EF4-FFF2-40B4-BE49-F238E27FC236}">
                <a16:creationId xmlns:a16="http://schemas.microsoft.com/office/drawing/2014/main" id="{69831739-78A2-4587-B5A3-F0DC6D6A56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0469" name="Rectangle 7">
            <a:extLst>
              <a:ext uri="{FF2B5EF4-FFF2-40B4-BE49-F238E27FC236}">
                <a16:creationId xmlns:a16="http://schemas.microsoft.com/office/drawing/2014/main" id="{B35768D9-BCED-490E-B206-B4D98B63A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8A679-DA95-46CD-9887-0D3E9E19D6A4}" type="slidenum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95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470" name="Rectangle 2">
            <a:extLst>
              <a:ext uri="{FF2B5EF4-FFF2-40B4-BE49-F238E27FC236}">
                <a16:creationId xmlns:a16="http://schemas.microsoft.com/office/drawing/2014/main" id="{95E6B9A1-6EBC-41F2-B179-675312995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>
            <a:extLst>
              <a:ext uri="{FF2B5EF4-FFF2-40B4-BE49-F238E27FC236}">
                <a16:creationId xmlns:a16="http://schemas.microsoft.com/office/drawing/2014/main" id="{0B61E182-01DF-4239-9A71-EEF64A814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31847852-0B2F-47BF-8080-5EC13CF4F3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6117E3CD-25F2-4F31-8032-C0C5628F0D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EF1F68-234F-49E0-A20A-E33536DEA9CF}" type="datetime3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516" name="Rectangle 6">
            <a:extLst>
              <a:ext uri="{FF2B5EF4-FFF2-40B4-BE49-F238E27FC236}">
                <a16:creationId xmlns:a16="http://schemas.microsoft.com/office/drawing/2014/main" id="{A377D90D-F212-4913-9334-CDB1C90518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2517" name="Rectangle 7">
            <a:extLst>
              <a:ext uri="{FF2B5EF4-FFF2-40B4-BE49-F238E27FC236}">
                <a16:creationId xmlns:a16="http://schemas.microsoft.com/office/drawing/2014/main" id="{616F7A3E-D3F1-4406-B209-11AF5BEBC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3B28FC-DB28-4846-B05F-D37BD0885FD2}" type="slidenum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96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518" name="Rectangle 2">
            <a:extLst>
              <a:ext uri="{FF2B5EF4-FFF2-40B4-BE49-F238E27FC236}">
                <a16:creationId xmlns:a16="http://schemas.microsoft.com/office/drawing/2014/main" id="{1313311F-705B-41E5-98F9-C8E3CB032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9" name="Rectangle 3">
            <a:extLst>
              <a:ext uri="{FF2B5EF4-FFF2-40B4-BE49-F238E27FC236}">
                <a16:creationId xmlns:a16="http://schemas.microsoft.com/office/drawing/2014/main" id="{6D220175-9A31-46BC-BDB1-2E728A225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7C764731-C59C-4E58-BB17-7594D3C877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922C09AC-C5B9-460B-BBAC-27A4C7462E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E5B0F9-E9FE-4D34-8817-60358B277C3C}" type="datetime3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4" name="Rectangle 6">
            <a:extLst>
              <a:ext uri="{FF2B5EF4-FFF2-40B4-BE49-F238E27FC236}">
                <a16:creationId xmlns:a16="http://schemas.microsoft.com/office/drawing/2014/main" id="{BA78675D-5512-4E80-8ECA-1D6BF85B33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4565" name="Rectangle 7">
            <a:extLst>
              <a:ext uri="{FF2B5EF4-FFF2-40B4-BE49-F238E27FC236}">
                <a16:creationId xmlns:a16="http://schemas.microsoft.com/office/drawing/2014/main" id="{7421DAE7-9250-48FB-8F55-EB7201E36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6160B5-67F5-430C-9B77-706B332642C7}" type="slidenum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97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6" name="Rectangle 2">
            <a:extLst>
              <a:ext uri="{FF2B5EF4-FFF2-40B4-BE49-F238E27FC236}">
                <a16:creationId xmlns:a16="http://schemas.microsoft.com/office/drawing/2014/main" id="{205E409A-4F3C-40E3-B004-660991EFE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>
            <a:extLst>
              <a:ext uri="{FF2B5EF4-FFF2-40B4-BE49-F238E27FC236}">
                <a16:creationId xmlns:a16="http://schemas.microsoft.com/office/drawing/2014/main" id="{7EE2F41C-8943-478C-B15D-07772ED33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955A25D-27DB-43EF-933C-ED6095392D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AACBD217-8033-4EB9-8721-2CCCD2922D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7848C-29A3-4D72-8FE7-7FCC81F93B4C}" type="datetime3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F6ED7438-A9E6-430F-972A-F9218521D6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solidFill>
                  <a:srgbClr val="000000"/>
                </a:solidFill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6613" name="Rectangle 7">
            <a:extLst>
              <a:ext uri="{FF2B5EF4-FFF2-40B4-BE49-F238E27FC236}">
                <a16:creationId xmlns:a16="http://schemas.microsoft.com/office/drawing/2014/main" id="{B302B8CE-63C2-4DC4-AEC9-BE8D87FB3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D9A4A4-144C-4A4D-B7FC-2BC4A7D99C40}" type="slidenum">
              <a:rPr lang="en-AU" altLang="el-G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98</a:t>
            </a:fld>
            <a:endParaRPr lang="en-AU" altLang="el-G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4" name="Rectangle 2">
            <a:extLst>
              <a:ext uri="{FF2B5EF4-FFF2-40B4-BE49-F238E27FC236}">
                <a16:creationId xmlns:a16="http://schemas.microsoft.com/office/drawing/2014/main" id="{95C32665-DF9F-4F05-8CC4-3C8DAE2E5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>
            <a:extLst>
              <a:ext uri="{FF2B5EF4-FFF2-40B4-BE49-F238E27FC236}">
                <a16:creationId xmlns:a16="http://schemas.microsoft.com/office/drawing/2014/main" id="{AAE8AED4-BE5F-48FE-8875-835F1A5B6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769037B5-D38D-4094-9662-497D0F905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50FB5948-6552-401C-A4D5-5C9D0A6543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478FE1-C3F0-48C8-90AF-C697717DB7F1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95A1157D-88BD-42D3-86B4-3109B00E1E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1D87225F-1F85-4637-8B74-B1A9A7B95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2551EA-1BB6-4CB1-9319-E4DB220316E5}" type="slidenum">
              <a:rPr lang="en-AU" altLang="el-GR" sz="1300" smtClean="0">
                <a:latin typeface="Times New Roman" panose="02020603050405020304" pitchFamily="18" charset="0"/>
              </a:rPr>
              <a:pPr/>
              <a:t>99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EB78C9D5-141D-4E7A-8D34-F25B6A4CA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31A3DD67-DD49-4179-BD5E-F7FCC4996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A98C3D09-F8F9-438C-9967-E04A80EEC4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DC9983C5-06D5-496D-B1DC-47DC6366F5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8EB5F2-4858-473D-81E5-E34228DABF3C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74CF2481-E725-4B62-BFEA-116F82996D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C14B9F71-F595-45FC-A929-F888246EE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BE64E9-E3C9-44C5-A60D-FA3A0ECA9335}" type="slidenum">
              <a:rPr lang="en-AU" altLang="el-GR" sz="1300" smtClean="0">
                <a:latin typeface="Times New Roman" panose="02020603050405020304" pitchFamily="18" charset="0"/>
              </a:rPr>
              <a:pPr/>
              <a:t>100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6AE16303-027B-4F03-88AE-A0C27BBCC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027697EB-2676-49B1-AA06-741E603A3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C2AD7740-C019-4F9C-AC65-E5F592882A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8F1ADC3-A903-42FA-B4C8-35A875DA1C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F3014-75D8-4E3A-A273-045DF95EA3EF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F53F9086-F2C9-4A99-AFB4-4EE5E5F644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BC1B695A-0EFE-4AD5-B6A2-CE040C9A8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2A87B-8F3A-4846-80FD-F585A79D4C73}" type="slidenum">
              <a:rPr lang="en-AU" altLang="el-GR" sz="1300" smtClean="0">
                <a:latin typeface="Times New Roman" panose="02020603050405020304" pitchFamily="18" charset="0"/>
              </a:rPr>
              <a:pPr/>
              <a:t>102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7027C203-7BD4-4AE4-933C-7532C3C32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64DC0EEC-604D-404B-9604-35816BE34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1F8B2AF-731E-4141-A14D-8ED58BFAAA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C6FC2FD-8ED0-4F5F-8C72-4898C5A5C3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C4603A-D17E-4ABF-A8F2-872A2A18AB78}" type="datetime3">
              <a:rPr lang="en-AU" altLang="el-GR" sz="1300" smtClean="0">
                <a:latin typeface="Times New Roman" panose="02020603050405020304" pitchFamily="18" charset="0"/>
              </a:rPr>
              <a:pPr/>
              <a:t>20 March, 2024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5828" name="Rectangle 6">
            <a:extLst>
              <a:ext uri="{FF2B5EF4-FFF2-40B4-BE49-F238E27FC236}">
                <a16:creationId xmlns:a16="http://schemas.microsoft.com/office/drawing/2014/main" id="{1832C473-6B20-4285-8F21-DD776813DC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l-GR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205829" name="Rectangle 7">
            <a:extLst>
              <a:ext uri="{FF2B5EF4-FFF2-40B4-BE49-F238E27FC236}">
                <a16:creationId xmlns:a16="http://schemas.microsoft.com/office/drawing/2014/main" id="{DD3ED426-7592-438A-B0CE-EC8CA9939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CF5A0A-45A0-4F82-B934-180D9E1537E7}" type="slidenum">
              <a:rPr lang="en-AU" altLang="el-GR" sz="1300" smtClean="0">
                <a:latin typeface="Times New Roman" panose="02020603050405020304" pitchFamily="18" charset="0"/>
              </a:rPr>
              <a:pPr/>
              <a:t>103</a:t>
            </a:fld>
            <a:endParaRPr lang="en-AU" altLang="el-GR" sz="1300">
              <a:latin typeface="Times New Roman" panose="02020603050405020304" pitchFamily="18" charset="0"/>
            </a:endParaRPr>
          </a:p>
        </p:txBody>
      </p:sp>
      <p:sp>
        <p:nvSpPr>
          <p:cNvPr id="205830" name="Rectangle 2">
            <a:extLst>
              <a:ext uri="{FF2B5EF4-FFF2-40B4-BE49-F238E27FC236}">
                <a16:creationId xmlns:a16="http://schemas.microsoft.com/office/drawing/2014/main" id="{5714EAC1-66EF-4FBA-8187-5FAF9113A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31" name="Rectangle 3">
            <a:extLst>
              <a:ext uri="{FF2B5EF4-FFF2-40B4-BE49-F238E27FC236}">
                <a16:creationId xmlns:a16="http://schemas.microsoft.com/office/drawing/2014/main" id="{79142E3B-FFC1-4DF9-AF68-3D94142C8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AF7E9A93-0BB8-462B-A17D-2138E906A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A9D5FC7B-17BE-4E4E-A921-413351B2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9AFB0E5-06BD-40A5-A23B-96A9483C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C485E3E5-3A7A-40D1-B1C2-81B84E59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pic>
        <p:nvPicPr>
          <p:cNvPr id="8" name="Picture 40" descr="MKP-logo-white-transparent">
            <a:extLst>
              <a:ext uri="{FF2B5EF4-FFF2-40B4-BE49-F238E27FC236}">
                <a16:creationId xmlns:a16="http://schemas.microsoft.com/office/drawing/2014/main" id="{6D0B5B82-F14A-440D-A10D-6A51D42E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9725"/>
            <a:ext cx="13604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6">
            <a:extLst>
              <a:ext uri="{FF2B5EF4-FFF2-40B4-BE49-F238E27FC236}">
                <a16:creationId xmlns:a16="http://schemas.microsoft.com/office/drawing/2014/main" id="{DEE1ABA4-B93E-4D7B-A854-15A721F6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AC94CEA9-63EB-4F77-88D3-79D09F4F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pic>
        <p:nvPicPr>
          <p:cNvPr id="11" name="Picture 51" descr="Title">
            <a:extLst>
              <a:ext uri="{FF2B5EF4-FFF2-40B4-BE49-F238E27FC236}">
                <a16:creationId xmlns:a16="http://schemas.microsoft.com/office/drawing/2014/main" id="{40A7C902-F335-4EC8-9922-978DBE8C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6424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4th-edition">
            <a:extLst>
              <a:ext uri="{FF2B5EF4-FFF2-40B4-BE49-F238E27FC236}">
                <a16:creationId xmlns:a16="http://schemas.microsoft.com/office/drawing/2014/main" id="{D716D66C-3C46-497E-B357-C0C81487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188913"/>
            <a:ext cx="7302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7428ECB-B7E0-44AC-B477-3944FE6C9BB2}"/>
              </a:ext>
            </a:extLst>
          </p:cNvPr>
          <p:cNvSpPr txBox="1">
            <a:spLocks/>
          </p:cNvSpPr>
          <p:nvPr userDrawn="1"/>
        </p:nvSpPr>
        <p:spPr>
          <a:xfrm>
            <a:off x="4932363" y="6454775"/>
            <a:ext cx="4176712" cy="3587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του πρωτότυπου βιβλίου μεταφρασμένες στα ελληνικά </a:t>
            </a:r>
            <a:b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2CDE844D-3975-464D-BB9C-35B0DD58AA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074" r="2798" b="938"/>
          <a:stretch>
            <a:fillRect/>
          </a:stretch>
        </p:blipFill>
        <p:spPr bwMode="auto">
          <a:xfrm>
            <a:off x="341313" y="1187450"/>
            <a:ext cx="7016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0F4DD3B9-01C4-4FE6-8C74-CA786AE961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55763" y="1125538"/>
            <a:ext cx="6588125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2400" dirty="0">
                <a:solidFill>
                  <a:srgbClr val="800080"/>
                </a:solidFill>
                <a:latin typeface="Arial Black" pitchFamily="34" charset="0"/>
              </a:rPr>
              <a:t>Οργάνωση και Σχεδίαση Υπολογιστών </a:t>
            </a:r>
          </a:p>
          <a:p>
            <a:pPr>
              <a:defRPr/>
            </a:pPr>
            <a:r>
              <a:rPr lang="el-GR" sz="1800" dirty="0">
                <a:solidFill>
                  <a:srgbClr val="800080"/>
                </a:solidFill>
                <a:latin typeface="Arial Black" pitchFamily="34" charset="0"/>
              </a:rPr>
              <a:t>Η Διασύνδεση Υλικού και Λογισμικού, </a:t>
            </a:r>
            <a:r>
              <a:rPr lang="en-US" sz="2000" dirty="0">
                <a:solidFill>
                  <a:srgbClr val="800080"/>
                </a:solidFill>
                <a:latin typeface="Arial Black" pitchFamily="34" charset="0"/>
              </a:rPr>
              <a:t>4</a:t>
            </a:r>
            <a:r>
              <a:rPr lang="el-GR" sz="2000" baseline="30000" dirty="0">
                <a:solidFill>
                  <a:srgbClr val="800080"/>
                </a:solidFill>
                <a:latin typeface="Arial Black" pitchFamily="34" charset="0"/>
              </a:rPr>
              <a:t>η</a:t>
            </a:r>
            <a:r>
              <a:rPr lang="el-GR" sz="2000" dirty="0">
                <a:solidFill>
                  <a:srgbClr val="800080"/>
                </a:solidFill>
                <a:latin typeface="Arial Black" pitchFamily="34" charset="0"/>
              </a:rPr>
              <a:t> έκδοση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1613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CD03976-240F-4B9D-B7C1-CEEC3AE77E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4C39355E-EE41-4F76-AE04-92E6E7215854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1287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9B0CF65-C7AE-4AF2-88D7-5807676AA1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8F5832E1-2390-4201-913D-4DABD2A37101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252505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id="{02BFB7C1-79DE-4D05-BFC6-04B433843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9E67E72-9853-47E7-93DE-269AF1A3F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pic>
        <p:nvPicPr>
          <p:cNvPr id="6" name="Picture 6" descr="MKP-logo">
            <a:extLst>
              <a:ext uri="{FF2B5EF4-FFF2-40B4-BE49-F238E27FC236}">
                <a16:creationId xmlns:a16="http://schemas.microsoft.com/office/drawing/2014/main" id="{0AC76AB5-6D4A-4CC3-A5B0-7A46DEB1C3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53188"/>
            <a:ext cx="8651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3BD4E48-C408-4539-BB72-CB99D023B4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3510" r="-369" b="-421"/>
          <a:stretch>
            <a:fillRect/>
          </a:stretch>
        </p:blipFill>
        <p:spPr bwMode="auto">
          <a:xfrm>
            <a:off x="982663" y="64436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DC0FDA-8799-468C-A33C-774706D713CC}"/>
              </a:ext>
            </a:extLst>
          </p:cNvPr>
          <p:cNvSpPr txBox="1">
            <a:spLocks/>
          </p:cNvSpPr>
          <p:nvPr userDrawn="1"/>
        </p:nvSpPr>
        <p:spPr>
          <a:xfrm>
            <a:off x="2268538" y="6634163"/>
            <a:ext cx="6840537" cy="1793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πρωτότυπου βιβλίου μεταφρασμένες στα ελληνικά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1719"/>
            <a:ext cx="8259762" cy="646331"/>
          </a:xfrm>
        </p:spPr>
        <p:txBody>
          <a:bodyPr/>
          <a:lstStyle>
            <a:lvl1pPr>
              <a:defRPr sz="36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algn="just">
              <a:defRPr>
                <a:latin typeface="Times New Roman" pitchFamily="18" charset="0"/>
                <a:cs typeface="Times New Roman" pitchFamily="18" charset="0"/>
              </a:defRPr>
            </a:lvl2pPr>
            <a:lvl3pPr algn="just">
              <a:defRPr>
                <a:latin typeface="Times New Roman" pitchFamily="18" charset="0"/>
                <a:cs typeface="Times New Roman" pitchFamily="18" charset="0"/>
              </a:defRPr>
            </a:lvl3pPr>
            <a:lvl4pPr algn="just"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29CFB74-6147-4608-9700-F023CA0D1B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FD5A64F4-55BA-49D7-9676-03FA825D1AC3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343840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EBCD583-004F-4416-A48D-96744D389E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D55A4A17-3C06-42D3-B84C-C88D19922C90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153712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5B1842D-4C3B-498A-AB81-C1F636F3AB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09953036-96CA-499F-BDEC-582C00F9E67E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257343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5B27667-3659-481A-BB06-142B485828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A6358391-76C4-4BE1-A197-6BDA671A81D0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75136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1719"/>
            <a:ext cx="8259762" cy="646331"/>
          </a:xfrm>
        </p:spPr>
        <p:txBody>
          <a:bodyPr/>
          <a:lstStyle>
            <a:lvl1pPr>
              <a:defRPr sz="36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E48B2186-6E33-4265-9E2D-5B089BDAAA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25B3F5D2-3D48-40B7-9A8E-B0647678CC62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42564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E987DAFF-2858-40A4-BF3F-E37EBDD038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F515F7E0-59B7-42B1-A2D2-7D60E2BDD35C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235575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7749236-0FFD-4C65-9EE8-7C30BBFF14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54EC074D-FAA0-400E-BDE7-9D7755883105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298287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C611937-8EC3-45AF-B513-929B548EA6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93D8F86B-1958-4EF6-B56E-B23A28A83207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</p:spTree>
    <p:extLst>
      <p:ext uri="{BB962C8B-B14F-4D97-AF65-F5344CB8AC3E}">
        <p14:creationId xmlns:p14="http://schemas.microsoft.com/office/powerpoint/2010/main" val="109129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7771D469-EA05-4415-9AC8-1AF077335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F0B5F04E-E34C-4DB4-9744-9D2A5C5F3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1938"/>
            <a:ext cx="8259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l-GR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3A3DF1AE-D828-46B9-B297-B77356177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l-GR"/>
              <a:t>Click to edit Master text styles</a:t>
            </a:r>
          </a:p>
          <a:p>
            <a:pPr lvl="1"/>
            <a:r>
              <a:rPr lang="en-AU" altLang="el-GR"/>
              <a:t>Second level</a:t>
            </a:r>
          </a:p>
          <a:p>
            <a:pPr lvl="2"/>
            <a:r>
              <a:rPr lang="en-AU" altLang="el-GR"/>
              <a:t>Third level</a:t>
            </a:r>
          </a:p>
          <a:p>
            <a:pPr lvl="3"/>
            <a:r>
              <a:rPr lang="en-AU" altLang="el-GR"/>
              <a:t>Fourth level</a:t>
            </a:r>
          </a:p>
          <a:p>
            <a:pPr lvl="4"/>
            <a:r>
              <a:rPr lang="en-AU" altLang="el-GR"/>
              <a:t>Fifth level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E63419D4-9CDD-4927-830A-0D26191C56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AU" altLang="el-GR"/>
              <a:t>Κεφάλαιο 4 — Ο επεξεργαστής — </a:t>
            </a:r>
            <a:fld id="{1DC07E16-425D-4E5F-BF93-CE230D9F9E76}" type="slidenum">
              <a:rPr lang="en-AU" altLang="el-GR" smtClean="0"/>
              <a:pPr>
                <a:defRPr/>
              </a:pPr>
              <a:t>‹#›</a:t>
            </a:fld>
            <a:endParaRPr lang="en-AU" altLang="el-GR"/>
          </a:p>
        </p:txBody>
      </p:sp>
      <p:sp>
        <p:nvSpPr>
          <p:cNvPr id="1030" name="Rectangle 25">
            <a:extLst>
              <a:ext uri="{FF2B5EF4-FFF2-40B4-BE49-F238E27FC236}">
                <a16:creationId xmlns:a16="http://schemas.microsoft.com/office/drawing/2014/main" id="{BF66D606-3308-47FF-9C74-E100D254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l-GR" altLang="el-GR"/>
          </a:p>
        </p:txBody>
      </p:sp>
      <p:pic>
        <p:nvPicPr>
          <p:cNvPr id="1031" name="Picture 6" descr="MKP-logo">
            <a:extLst>
              <a:ext uri="{FF2B5EF4-FFF2-40B4-BE49-F238E27FC236}">
                <a16:creationId xmlns:a16="http://schemas.microsoft.com/office/drawing/2014/main" id="{FC5BDA86-527D-4986-8EBB-EE8CE84460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53188"/>
            <a:ext cx="8651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>
            <a:extLst>
              <a:ext uri="{FF2B5EF4-FFF2-40B4-BE49-F238E27FC236}">
                <a16:creationId xmlns:a16="http://schemas.microsoft.com/office/drawing/2014/main" id="{013AF791-09B7-49C5-ADD6-5B81D76E28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3510" r="-369" b="-421"/>
          <a:stretch>
            <a:fillRect/>
          </a:stretch>
        </p:blipFill>
        <p:spPr bwMode="auto">
          <a:xfrm>
            <a:off x="982663" y="64436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B0A920A-B1D6-4EF8-A6C4-2B6751461842}"/>
              </a:ext>
            </a:extLst>
          </p:cNvPr>
          <p:cNvSpPr txBox="1">
            <a:spLocks/>
          </p:cNvSpPr>
          <p:nvPr userDrawn="1"/>
        </p:nvSpPr>
        <p:spPr>
          <a:xfrm>
            <a:off x="2268538" y="6634163"/>
            <a:ext cx="6840537" cy="1793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πρωτότυπου βιβλίου μεταφρασμένες στα ελληνικά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C9C681C2-44DB-4B2B-92AF-3046FBDEAB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olidFill>
                  <a:schemeClr val="tx1"/>
                </a:solidFill>
              </a:rPr>
              <a:t>Κεφάλαιο</a:t>
            </a:r>
            <a:r>
              <a:rPr lang="en-AU" altLang="el-GR">
                <a:solidFill>
                  <a:schemeClr val="tx1"/>
                </a:solidFill>
              </a:rPr>
              <a:t> 4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96844900-D826-4C14-9BB4-7CE83EE86F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Ο</a:t>
            </a:r>
            <a:r>
              <a:rPr lang="en-US" altLang="el-GR"/>
              <a:t> </a:t>
            </a:r>
            <a:r>
              <a:rPr lang="el-GR" altLang="el-GR"/>
              <a:t>επεξεργαστής</a:t>
            </a:r>
            <a:endParaRPr lang="en-AU" alt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1D1A785F-25F0-47D8-80BB-8E177CFBC7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EDCE6156-4B6C-4567-ACE3-B49212B60BF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8671D6B-AFB5-4D26-A24B-9200DAD46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pPr algn="ctr" eaLnBrk="1" hangingPunct="1"/>
            <a:r>
              <a:rPr lang="el-GR" altLang="el-GR" sz="3200"/>
              <a:t>Στάδια Εκτέλεσης Εντολής </a:t>
            </a:r>
            <a:endParaRPr lang="en-AU" altLang="el-GR" sz="32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11D83B9-5426-4D59-9E70-DC21935B6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86775" cy="5400675"/>
          </a:xfrm>
        </p:spPr>
        <p:txBody>
          <a:bodyPr/>
          <a:lstStyle/>
          <a:p>
            <a:pPr eaLnBrk="1" hangingPunct="1"/>
            <a:r>
              <a:rPr lang="el-GR" altLang="el-GR" sz="2200" b="1">
                <a:sym typeface="Symbol" panose="05050102010706020507" pitchFamily="18" charset="2"/>
              </a:rPr>
              <a:t>Προσκόμιση (</a:t>
            </a:r>
            <a:r>
              <a:rPr lang="en-US" altLang="el-GR" sz="2200" b="1">
                <a:sym typeface="Symbol" panose="05050102010706020507" pitchFamily="18" charset="2"/>
              </a:rPr>
              <a:t>fetch)</a:t>
            </a:r>
            <a:r>
              <a:rPr lang="el-GR" altLang="el-GR" sz="2200" b="1">
                <a:sym typeface="Symbol" panose="05050102010706020507" pitchFamily="18" charset="2"/>
              </a:rPr>
              <a:t> εντολής από τη μνήμη </a:t>
            </a:r>
          </a:p>
          <a:p>
            <a:pPr lvl="1" eaLnBrk="1" hangingPunct="1"/>
            <a:r>
              <a:rPr lang="en-US" altLang="el-GR" sz="2000"/>
              <a:t>PC </a:t>
            </a:r>
            <a:r>
              <a:rPr lang="en-US" altLang="el-GR" sz="2000">
                <a:sym typeface="Symbol" panose="05050102010706020507" pitchFamily="18" charset="2"/>
              </a:rPr>
              <a:t> </a:t>
            </a:r>
            <a:r>
              <a:rPr lang="el-GR" altLang="el-GR" sz="2000">
                <a:sym typeface="Symbol" panose="05050102010706020507" pitchFamily="18" charset="2"/>
              </a:rPr>
              <a:t>μνήμη εντολών,  μεταφορά ψηφιών εντολής στη </a:t>
            </a:r>
            <a:r>
              <a:rPr lang="en-US" altLang="el-GR" sz="2000">
                <a:sym typeface="Symbol" panose="05050102010706020507" pitchFamily="18" charset="2"/>
              </a:rPr>
              <a:t>CPU, </a:t>
            </a:r>
            <a:r>
              <a:rPr lang="en-US" altLang="el-GR" sz="2000"/>
              <a:t>PC </a:t>
            </a:r>
            <a:r>
              <a:rPr lang="el-GR" altLang="el-GR" sz="2000"/>
              <a:t>=</a:t>
            </a:r>
            <a:r>
              <a:rPr lang="en-US" altLang="el-GR" sz="2000"/>
              <a:t> PC </a:t>
            </a:r>
            <a:r>
              <a:rPr lang="el-GR" altLang="el-GR" sz="2000"/>
              <a:t>+4</a:t>
            </a:r>
            <a:endParaRPr lang="en-US" altLang="el-GR" sz="2000">
              <a:sym typeface="Symbol" panose="05050102010706020507" pitchFamily="18" charset="2"/>
            </a:endParaRPr>
          </a:p>
          <a:p>
            <a:pPr eaLnBrk="1" hangingPunct="1"/>
            <a:endParaRPr lang="el-GR" altLang="el-GR" sz="600" b="1">
              <a:sym typeface="Symbol" panose="05050102010706020507" pitchFamily="18" charset="2"/>
            </a:endParaRPr>
          </a:p>
          <a:p>
            <a:pPr eaLnBrk="1" hangingPunct="1"/>
            <a:r>
              <a:rPr lang="el-GR" altLang="el-GR" sz="2200" b="1">
                <a:sym typeface="Symbol" panose="05050102010706020507" pitchFamily="18" charset="2"/>
              </a:rPr>
              <a:t>Αποκωδικ. Εντολής &amp; Ανάγνωση ορισμάτων (καταχωρητών)</a:t>
            </a:r>
          </a:p>
          <a:p>
            <a:pPr lvl="1" eaLnBrk="1" hangingPunct="1"/>
            <a:r>
              <a:rPr lang="el-GR" altLang="el-GR" sz="2000">
                <a:sym typeface="Symbol" panose="05050102010706020507" pitchFamily="18" charset="2"/>
              </a:rPr>
              <a:t>Αποκωδικοποίηση εντολής</a:t>
            </a:r>
            <a:endParaRPr lang="en-US" altLang="el-GR" sz="2000">
              <a:sym typeface="Symbol" panose="05050102010706020507" pitchFamily="18" charset="2"/>
            </a:endParaRPr>
          </a:p>
          <a:p>
            <a:pPr lvl="1" eaLnBrk="1" hangingPunct="1"/>
            <a:r>
              <a:rPr lang="el-GR" altLang="el-GR" sz="2000">
                <a:sym typeface="Symbol" panose="05050102010706020507" pitchFamily="18" charset="2"/>
              </a:rPr>
              <a:t>Ανάγνωση καταχωρητών από το αρχείο καταχωρητών (</a:t>
            </a:r>
            <a:r>
              <a:rPr lang="en-US" altLang="el-GR" sz="2000">
                <a:sym typeface="Symbol" panose="05050102010706020507" pitchFamily="18" charset="2"/>
              </a:rPr>
              <a:t>Register File)</a:t>
            </a:r>
            <a:endParaRPr lang="el-GR" altLang="el-GR" sz="2000">
              <a:sym typeface="Symbol" panose="05050102010706020507" pitchFamily="18" charset="2"/>
            </a:endParaRPr>
          </a:p>
          <a:p>
            <a:pPr eaLnBrk="1" hangingPunct="1"/>
            <a:endParaRPr lang="el-GR" altLang="el-GR" sz="600" b="1">
              <a:sym typeface="Symbol" panose="05050102010706020507" pitchFamily="18" charset="2"/>
            </a:endParaRPr>
          </a:p>
          <a:p>
            <a:pPr eaLnBrk="1" hangingPunct="1"/>
            <a:r>
              <a:rPr lang="el-GR" altLang="el-GR" sz="2200" b="1">
                <a:sym typeface="Symbol" panose="05050102010706020507" pitchFamily="18" charset="2"/>
              </a:rPr>
              <a:t>Εκτέλεση πράξης. Χρήση της </a:t>
            </a:r>
            <a:r>
              <a:rPr lang="en-US" altLang="el-GR" sz="2200" b="1">
                <a:sym typeface="Symbol" panose="05050102010706020507" pitchFamily="18" charset="2"/>
              </a:rPr>
              <a:t>ALU </a:t>
            </a:r>
            <a:r>
              <a:rPr lang="el-GR" altLang="el-GR" sz="2200" b="1">
                <a:sym typeface="Symbol" panose="05050102010706020507" pitchFamily="18" charset="2"/>
              </a:rPr>
              <a:t>ανάλογα με την εντολή</a:t>
            </a:r>
          </a:p>
          <a:p>
            <a:pPr marL="715963" lvl="2" indent="-269875" eaLnBrk="1" hangingPunct="1"/>
            <a:r>
              <a:rPr lang="el-GR" altLang="el-GR" sz="2000">
                <a:sym typeface="Symbol" panose="05050102010706020507" pitchFamily="18" charset="2"/>
              </a:rPr>
              <a:t>Υπολογισμός Αριθμητικού</a:t>
            </a:r>
            <a:r>
              <a:rPr lang="en-US" altLang="el-GR" sz="2000">
                <a:sym typeface="Symbol" panose="05050102010706020507" pitchFamily="18" charset="2"/>
              </a:rPr>
              <a:t> / </a:t>
            </a:r>
            <a:r>
              <a:rPr lang="el-GR" altLang="el-GR" sz="2000">
                <a:sym typeface="Symbol" panose="05050102010706020507" pitchFamily="18" charset="2"/>
              </a:rPr>
              <a:t>λογικού αποτελέσματος</a:t>
            </a:r>
            <a:endParaRPr lang="en-US" altLang="el-GR" sz="2000">
              <a:sym typeface="Symbol" panose="05050102010706020507" pitchFamily="18" charset="2"/>
            </a:endParaRPr>
          </a:p>
          <a:p>
            <a:pPr marL="715963" lvl="2" indent="-269875" eaLnBrk="1" hangingPunct="1"/>
            <a:r>
              <a:rPr lang="el-GR" altLang="el-GR" sz="2000">
                <a:sym typeface="Symbol" panose="05050102010706020507" pitchFamily="18" charset="2"/>
              </a:rPr>
              <a:t>Υπολογισμός διεύθυνσης μνήμης για εντολές </a:t>
            </a:r>
            <a:r>
              <a:rPr lang="en-US" altLang="el-GR" sz="2000">
                <a:sym typeface="Symbol" panose="05050102010706020507" pitchFamily="18" charset="2"/>
              </a:rPr>
              <a:t>lw/sw</a:t>
            </a:r>
          </a:p>
          <a:p>
            <a:pPr marL="715963" lvl="2" indent="-269875" eaLnBrk="1" hangingPunct="1"/>
            <a:r>
              <a:rPr lang="el-GR" altLang="el-GR" sz="2000">
                <a:sym typeface="Symbol" panose="05050102010706020507" pitchFamily="18" charset="2"/>
              </a:rPr>
              <a:t>Υπολογισμός διεύθυνσης προορισμού διακλάδωσης</a:t>
            </a:r>
            <a:endParaRPr lang="en-US" altLang="el-GR" sz="2000">
              <a:sym typeface="Symbol" panose="05050102010706020507" pitchFamily="18" charset="2"/>
            </a:endParaRPr>
          </a:p>
          <a:p>
            <a:pPr eaLnBrk="1" hangingPunct="1"/>
            <a:endParaRPr lang="el-GR" altLang="el-GR" sz="600" b="1">
              <a:sym typeface="Symbol" panose="05050102010706020507" pitchFamily="18" charset="2"/>
            </a:endParaRPr>
          </a:p>
          <a:p>
            <a:pPr eaLnBrk="1" hangingPunct="1"/>
            <a:r>
              <a:rPr lang="el-GR" altLang="el-GR" sz="2200" b="1">
                <a:sym typeface="Symbol" panose="05050102010706020507" pitchFamily="18" charset="2"/>
              </a:rPr>
              <a:t>Προσπέλαση μνήμης δεδομένων για εντολές </a:t>
            </a:r>
            <a:r>
              <a:rPr lang="en-US" altLang="el-GR" sz="2200" b="1">
                <a:sym typeface="Symbol" panose="05050102010706020507" pitchFamily="18" charset="2"/>
              </a:rPr>
              <a:t>load / store</a:t>
            </a:r>
            <a:endParaRPr lang="el-GR" altLang="el-GR" sz="2200" b="1">
              <a:sym typeface="Symbol" panose="05050102010706020507" pitchFamily="18" charset="2"/>
            </a:endParaRPr>
          </a:p>
          <a:p>
            <a:pPr eaLnBrk="1" hangingPunct="1"/>
            <a:endParaRPr lang="el-GR" altLang="el-GR" sz="600" b="1">
              <a:sym typeface="Symbol" panose="05050102010706020507" pitchFamily="18" charset="2"/>
            </a:endParaRPr>
          </a:p>
          <a:p>
            <a:pPr eaLnBrk="1" hangingPunct="1"/>
            <a:r>
              <a:rPr lang="el-GR" altLang="el-GR" sz="2200" b="1">
                <a:sym typeface="Symbol" panose="05050102010706020507" pitchFamily="18" charset="2"/>
              </a:rPr>
              <a:t>Αποθήκευση αποτελέσματος σε καταχωρητή</a:t>
            </a:r>
            <a:r>
              <a:rPr lang="en-US" altLang="el-GR" sz="2200" b="1">
                <a:sym typeface="Symbol" panose="05050102010706020507" pitchFamily="18" charset="2"/>
              </a:rPr>
              <a:t>, </a:t>
            </a:r>
            <a:r>
              <a:rPr lang="el-GR" altLang="el-GR" sz="2200" b="1">
                <a:sym typeface="Symbol" panose="05050102010706020507" pitchFamily="18" charset="2"/>
              </a:rPr>
              <a:t>μνήμη</a:t>
            </a:r>
          </a:p>
          <a:p>
            <a:pPr lvl="1" eaLnBrk="1" hangingPunct="1"/>
            <a:r>
              <a:rPr lang="el-GR" altLang="el-GR" sz="2000">
                <a:sym typeface="Symbol" panose="05050102010706020507" pitchFamily="18" charset="2"/>
              </a:rPr>
              <a:t>Αρχείο καταχωρητών (αριθμητικές/λογικές εντολές και εντολή </a:t>
            </a:r>
            <a:r>
              <a:rPr lang="en-US" altLang="el-GR" sz="2000">
                <a:sym typeface="Symbol" panose="05050102010706020507" pitchFamily="18" charset="2"/>
              </a:rPr>
              <a:t>lw</a:t>
            </a:r>
            <a:r>
              <a:rPr lang="el-GR" altLang="el-GR" sz="2000">
                <a:sym typeface="Symbol" panose="05050102010706020507" pitchFamily="18" charset="2"/>
              </a:rPr>
              <a:t>)</a:t>
            </a:r>
          </a:p>
          <a:p>
            <a:pPr lvl="1" eaLnBrk="1" hangingPunct="1"/>
            <a:r>
              <a:rPr lang="el-GR" altLang="el-GR" sz="2000">
                <a:sym typeface="Symbol" panose="05050102010706020507" pitchFamily="18" charset="2"/>
              </a:rPr>
              <a:t>Μνήμη (εντολή </a:t>
            </a:r>
            <a:r>
              <a:rPr lang="en-US" altLang="el-GR" sz="2000">
                <a:sym typeface="Symbol" panose="05050102010706020507" pitchFamily="18" charset="2"/>
              </a:rPr>
              <a:t>sw</a:t>
            </a:r>
            <a:r>
              <a:rPr lang="el-GR" altLang="el-GR" sz="2000">
                <a:sym typeface="Symbol" panose="05050102010706020507" pitchFamily="18" charset="2"/>
              </a:rPr>
              <a:t>)</a:t>
            </a:r>
            <a:endParaRPr lang="en-US" altLang="el-G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7" descr="D:\gizopoulos\Projects\Books\Cod4-Kleidarithmos\Figs-for-PPTs\COD_VOLA_PNGs\CHAPTER 4\04_52.png">
            <a:extLst>
              <a:ext uri="{FF2B5EF4-FFF2-40B4-BE49-F238E27FC236}">
                <a16:creationId xmlns:a16="http://schemas.microsoft.com/office/drawing/2014/main" id="{187E81BA-C68A-4AE8-A282-C7953FA1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16013"/>
            <a:ext cx="748823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Footer Placeholder 2">
            <a:extLst>
              <a:ext uri="{FF2B5EF4-FFF2-40B4-BE49-F238E27FC236}">
                <a16:creationId xmlns:a16="http://schemas.microsoft.com/office/drawing/2014/main" id="{CA586D07-BA62-4B59-84D8-A5BE900657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A685F8A6-11B7-449A-8F35-F7D7A81C1F7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99684" name="Rectangle 2">
            <a:extLst>
              <a:ext uri="{FF2B5EF4-FFF2-40B4-BE49-F238E27FC236}">
                <a16:creationId xmlns:a16="http://schemas.microsoft.com/office/drawing/2014/main" id="{4057E82F-D050-4AE4-B9B9-CD5B577FC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Εξαρτήσεις και προώθηση (1/2)</a:t>
            </a:r>
            <a:endParaRPr lang="en-AU" altLang="el-GR"/>
          </a:p>
        </p:txBody>
      </p:sp>
      <p:sp>
        <p:nvSpPr>
          <p:cNvPr id="199685" name="Line 4">
            <a:extLst>
              <a:ext uri="{FF2B5EF4-FFF2-40B4-BE49-F238E27FC236}">
                <a16:creationId xmlns:a16="http://schemas.microsoft.com/office/drawing/2014/main" id="{C157B248-8DB9-45D2-9BA1-8022F5614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9938" y="2852738"/>
            <a:ext cx="136525" cy="631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686" name="Line 5">
            <a:extLst>
              <a:ext uri="{FF2B5EF4-FFF2-40B4-BE49-F238E27FC236}">
                <a16:creationId xmlns:a16="http://schemas.microsoft.com/office/drawing/2014/main" id="{94218D28-7BF0-4117-B7CA-79123CEEB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488" y="2835275"/>
            <a:ext cx="138112" cy="1601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Box 1">
            <a:extLst>
              <a:ext uri="{FF2B5EF4-FFF2-40B4-BE49-F238E27FC236}">
                <a16:creationId xmlns:a16="http://schemas.microsoft.com/office/drawing/2014/main" id="{EE5B139D-A182-4E5F-A3BE-516A8F53C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846263"/>
            <a:ext cx="631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 dirty="0">
                <a:solidFill>
                  <a:srgbClr val="990000"/>
                </a:solidFill>
              </a:rPr>
              <a:t>H sub </a:t>
            </a:r>
            <a:r>
              <a:rPr lang="el-GR" altLang="el-GR" sz="1600" b="1" dirty="0">
                <a:solidFill>
                  <a:srgbClr val="990000"/>
                </a:solidFill>
              </a:rPr>
              <a:t>αλλάζει την τιμή του </a:t>
            </a:r>
            <a:r>
              <a:rPr lang="en-US" altLang="el-GR" sz="1600" b="1" dirty="0">
                <a:solidFill>
                  <a:srgbClr val="990000"/>
                </a:solidFill>
              </a:rPr>
              <a:t>$2 </a:t>
            </a:r>
            <a:r>
              <a:rPr lang="el-GR" altLang="el-GR" sz="1600" b="1" dirty="0">
                <a:solidFill>
                  <a:srgbClr val="990000"/>
                </a:solidFill>
              </a:rPr>
              <a:t>από 10 σε -20 στον κύκλο </a:t>
            </a:r>
            <a:r>
              <a:rPr lang="en-GB" altLang="el-GR" sz="1600" b="1" dirty="0">
                <a:solidFill>
                  <a:srgbClr val="990000"/>
                </a:solidFill>
              </a:rPr>
              <a:t>3 </a:t>
            </a:r>
            <a:r>
              <a:rPr lang="el-GR" altLang="el-GR" sz="1600" b="1" dirty="0">
                <a:solidFill>
                  <a:srgbClr val="990000"/>
                </a:solidFill>
              </a:rPr>
              <a:t>και η νέα τιμή εγγράφεται στο αρχείο καταχωρητών στον κύκλο 5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E30A191-04FF-4C35-8198-99A9CC49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351088"/>
            <a:ext cx="136842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008000"/>
                </a:solidFill>
              </a:rPr>
              <a:t>Χωρίς προώθηση: Πρόβλημα =&gt; </a:t>
            </a:r>
            <a:r>
              <a:rPr lang="en-GB" altLang="el-GR" sz="1600" b="1" dirty="0">
                <a:solidFill>
                  <a:srgbClr val="008000"/>
                </a:solidFill>
              </a:rPr>
              <a:t>stall</a:t>
            </a:r>
            <a:endParaRPr lang="el-GR" altLang="el-GR" sz="1600" b="1" dirty="0">
              <a:solidFill>
                <a:srgbClr val="008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E7568E-0E62-4CD7-80DD-5678DD2F0E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3500438"/>
            <a:ext cx="800100" cy="720725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345FFC-9E25-4990-8FB6-59A821692B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4588" y="3168650"/>
            <a:ext cx="379412" cy="331788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8730EE-89B5-4D38-934A-A858B5A8A0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4588" y="3189288"/>
            <a:ext cx="3074987" cy="331788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335439-1DF7-40FE-A75A-E5FFC16873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3500438"/>
            <a:ext cx="4313239" cy="720725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">
            <a:extLst>
              <a:ext uri="{FF2B5EF4-FFF2-40B4-BE49-F238E27FC236}">
                <a16:creationId xmlns:a16="http://schemas.microsoft.com/office/drawing/2014/main" id="{97F4347F-921F-478F-A49D-242010BBA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447925"/>
            <a:ext cx="2160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FFC000"/>
                </a:solidFill>
              </a:rPr>
              <a:t>Με  προώθηση: Αποφυγή </a:t>
            </a:r>
            <a:r>
              <a:rPr lang="en-GB" altLang="el-GR" sz="1600" b="1" dirty="0">
                <a:solidFill>
                  <a:srgbClr val="FFC000"/>
                </a:solidFill>
              </a:rPr>
              <a:t>stalls</a:t>
            </a:r>
            <a:endParaRPr lang="el-GR" altLang="el-GR" sz="1600" b="1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FC5C29-E509-47B5-88F3-CD48C6EFAD8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57725" y="2765425"/>
            <a:ext cx="2513013" cy="463550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B125AD-2D64-464A-867D-E2177C27854C}"/>
              </a:ext>
            </a:extLst>
          </p:cNvPr>
          <p:cNvCxnSpPr>
            <a:cxnSpLocks noChangeShapeType="1"/>
            <a:stCxn id="20" idx="2"/>
          </p:cNvCxnSpPr>
          <p:nvPr/>
        </p:nvCxnSpPr>
        <p:spPr bwMode="auto">
          <a:xfrm flipH="1">
            <a:off x="5402263" y="3033713"/>
            <a:ext cx="2482850" cy="917575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9" grpId="0"/>
      <p:bldP spid="2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558C0384-41FE-465C-8C9F-F6F68B2E2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Εξαρτήσεις και προώθηση (2/2)</a:t>
            </a:r>
            <a:endParaRPr lang="en-GB" altLang="en-US"/>
          </a:p>
        </p:txBody>
      </p:sp>
      <p:sp>
        <p:nvSpPr>
          <p:cNvPr id="201731" name="Content Placeholder 3">
            <a:extLst>
              <a:ext uri="{FF2B5EF4-FFF2-40B4-BE49-F238E27FC236}">
                <a16:creationId xmlns:a16="http://schemas.microsoft.com/office/drawing/2014/main" id="{D56D0EE0-E83B-45F9-8D9E-EC1B3606BE6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95325" y="4724400"/>
            <a:ext cx="8259763" cy="1730375"/>
          </a:xfrm>
        </p:spPr>
        <p:txBody>
          <a:bodyPr/>
          <a:lstStyle/>
          <a:p>
            <a:pPr algn="just"/>
            <a:r>
              <a:rPr lang="el-GR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 της </a:t>
            </a:r>
            <a:r>
              <a:rPr lang="en-GB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el-GR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έχει υπολογιστεί στο κύκλο 3 και χρησιμοποιείται από τις εντολές </a:t>
            </a:r>
            <a:r>
              <a:rPr lang="en-GB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or </a:t>
            </a:r>
            <a:r>
              <a:rPr lang="el-GR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στους κύκλους 4 και 5</a:t>
            </a:r>
          </a:p>
          <a:p>
            <a:pPr algn="just"/>
            <a:r>
              <a:rPr lang="el-GR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Προώθηση των δεδομένων χωρίς να περιμένουμε να εγγραφούν στο αρχείο καταχωρητών</a:t>
            </a:r>
          </a:p>
          <a:p>
            <a:pPr algn="just"/>
            <a:endParaRPr lang="en-GB" alt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732" name="Footer Placeholder 4">
            <a:extLst>
              <a:ext uri="{FF2B5EF4-FFF2-40B4-BE49-F238E27FC236}">
                <a16:creationId xmlns:a16="http://schemas.microsoft.com/office/drawing/2014/main" id="{CCDCF992-9F88-4DAF-85A9-19E374B92E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6015C70-6FB7-4B3B-B9FD-82C53696456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01733" name="Content Placeholder 2">
            <a:extLst>
              <a:ext uri="{FF2B5EF4-FFF2-40B4-BE49-F238E27FC236}">
                <a16:creationId xmlns:a16="http://schemas.microsoft.com/office/drawing/2014/main" id="{C8EA2556-C16D-407D-997B-48D97E5F02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052513"/>
            <a:ext cx="5975350" cy="3529012"/>
          </a:xfr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oter Placeholder 3">
            <a:extLst>
              <a:ext uri="{FF2B5EF4-FFF2-40B4-BE49-F238E27FC236}">
                <a16:creationId xmlns:a16="http://schemas.microsoft.com/office/drawing/2014/main" id="{5594E71F-B6E5-40B4-ACFD-89C96175F4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769F9DE1-8A1F-4A50-BA8A-91CA427E43D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750140AF-594C-40F2-B5DE-676607E67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Η κύρια μονάδα ελέγχου</a:t>
            </a:r>
            <a:endParaRPr lang="en-AU" altLang="el-GR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94E5C10-C2DD-4C27-A44B-7B31A17B9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/>
            <a:r>
              <a:rPr lang="el-GR" altLang="el-GR"/>
              <a:t>Σήματα ελέγχου που εξάγονται από εντολή</a:t>
            </a:r>
            <a:endParaRPr lang="en-AU" altLang="el-GR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CC10606-3593-4F0D-B0AD-0619E9559BD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60575"/>
            <a:ext cx="7993063" cy="773113"/>
            <a:chOff x="539750" y="2060575"/>
            <a:chExt cx="7993063" cy="773113"/>
          </a:xfrm>
        </p:grpSpPr>
        <p:grpSp>
          <p:nvGrpSpPr>
            <p:cNvPr id="202797" name="Group 4">
              <a:extLst>
                <a:ext uri="{FF2B5EF4-FFF2-40B4-BE49-F238E27FC236}">
                  <a16:creationId xmlns:a16="http://schemas.microsoft.com/office/drawing/2014/main" id="{6383461C-7CB9-4AA5-86D3-61EEB18AE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202799" name="Text Box 5">
                <a:extLst>
                  <a:ext uri="{FF2B5EF4-FFF2-40B4-BE49-F238E27FC236}">
                    <a16:creationId xmlns:a16="http://schemas.microsoft.com/office/drawing/2014/main" id="{8AAAE117-AEBD-4D4B-ADA1-450CABE5C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0</a:t>
                </a:r>
                <a:endParaRPr lang="en-AU" altLang="el-GR" sz="2000"/>
              </a:p>
            </p:txBody>
          </p:sp>
          <p:sp>
            <p:nvSpPr>
              <p:cNvPr id="202800" name="Text Box 6">
                <a:extLst>
                  <a:ext uri="{FF2B5EF4-FFF2-40B4-BE49-F238E27FC236}">
                    <a16:creationId xmlns:a16="http://schemas.microsoft.com/office/drawing/2014/main" id="{7D9C2C0F-2F2F-482B-87A0-2085EF925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202801" name="Text Box 7">
                <a:extLst>
                  <a:ext uri="{FF2B5EF4-FFF2-40B4-BE49-F238E27FC236}">
                    <a16:creationId xmlns:a16="http://schemas.microsoft.com/office/drawing/2014/main" id="{1703679D-DFCF-459A-BAB4-8D6DEC53E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202802" name="Text Box 8">
                <a:extLst>
                  <a:ext uri="{FF2B5EF4-FFF2-40B4-BE49-F238E27FC236}">
                    <a16:creationId xmlns:a16="http://schemas.microsoft.com/office/drawing/2014/main" id="{F3EAB950-FCA5-4F01-B1EE-0F7C1FCC9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202803" name="Text Box 9">
                <a:extLst>
                  <a:ext uri="{FF2B5EF4-FFF2-40B4-BE49-F238E27FC236}">
                    <a16:creationId xmlns:a16="http://schemas.microsoft.com/office/drawing/2014/main" id="{1ED7375B-6E63-44ED-9D2D-82404B0FE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202804" name="Text Box 10">
                <a:extLst>
                  <a:ext uri="{FF2B5EF4-FFF2-40B4-BE49-F238E27FC236}">
                    <a16:creationId xmlns:a16="http://schemas.microsoft.com/office/drawing/2014/main" id="{5A751467-520F-46CC-BEC4-6F3167D05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202805" name="Text Box 11">
                <a:extLst>
                  <a:ext uri="{FF2B5EF4-FFF2-40B4-BE49-F238E27FC236}">
                    <a16:creationId xmlns:a16="http://schemas.microsoft.com/office/drawing/2014/main" id="{38D277ED-E247-4732-95EC-ED7E235E6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202806" name="Text Box 12">
                <a:extLst>
                  <a:ext uri="{FF2B5EF4-FFF2-40B4-BE49-F238E27FC236}">
                    <a16:creationId xmlns:a16="http://schemas.microsoft.com/office/drawing/2014/main" id="{BED0BA9C-2AFE-4CCD-9673-41D995127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202807" name="Text Box 13">
                <a:extLst>
                  <a:ext uri="{FF2B5EF4-FFF2-40B4-BE49-F238E27FC236}">
                    <a16:creationId xmlns:a16="http://schemas.microsoft.com/office/drawing/2014/main" id="{819FAEA4-2879-46DC-9DD6-D59D2FDD0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202808" name="Text Box 14">
                <a:extLst>
                  <a:ext uri="{FF2B5EF4-FFF2-40B4-BE49-F238E27FC236}">
                    <a16:creationId xmlns:a16="http://schemas.microsoft.com/office/drawing/2014/main" id="{8765507B-11FB-4C68-B6BD-F7B375D85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202809" name="Text Box 15">
                <a:extLst>
                  <a:ext uri="{FF2B5EF4-FFF2-40B4-BE49-F238E27FC236}">
                    <a16:creationId xmlns:a16="http://schemas.microsoft.com/office/drawing/2014/main" id="{1F8759A8-5BCB-4A52-AAD6-3513A2B6E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202810" name="Text Box 16">
                <a:extLst>
                  <a:ext uri="{FF2B5EF4-FFF2-40B4-BE49-F238E27FC236}">
                    <a16:creationId xmlns:a16="http://schemas.microsoft.com/office/drawing/2014/main" id="{99828715-EDCA-4EBC-B237-B6297E486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202798" name="Text Box 35">
              <a:extLst>
                <a:ext uri="{FF2B5EF4-FFF2-40B4-BE49-F238E27FC236}">
                  <a16:creationId xmlns:a16="http://schemas.microsoft.com/office/drawing/2014/main" id="{8D465028-474D-4F5E-8996-32044B439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id="{1770163C-DAD8-46ED-A69C-9347EA281204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2978150"/>
            <a:ext cx="7937500" cy="863600"/>
            <a:chOff x="595313" y="2978150"/>
            <a:chExt cx="7937500" cy="863600"/>
          </a:xfrm>
        </p:grpSpPr>
        <p:grpSp>
          <p:nvGrpSpPr>
            <p:cNvPr id="202787" name="Group 17">
              <a:extLst>
                <a:ext uri="{FF2B5EF4-FFF2-40B4-BE49-F238E27FC236}">
                  <a16:creationId xmlns:a16="http://schemas.microsoft.com/office/drawing/2014/main" id="{ABBEF723-7C3E-4D64-B3DB-9C674968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202789" name="Text Box 18">
                <a:extLst>
                  <a:ext uri="{FF2B5EF4-FFF2-40B4-BE49-F238E27FC236}">
                    <a16:creationId xmlns:a16="http://schemas.microsoft.com/office/drawing/2014/main" id="{A7BD92C2-59CC-41EF-B4F0-1FA7C8D0D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 or 43</a:t>
                </a:r>
                <a:endParaRPr lang="en-AU" altLang="el-GR" sz="2000"/>
              </a:p>
            </p:txBody>
          </p:sp>
          <p:sp>
            <p:nvSpPr>
              <p:cNvPr id="202790" name="Text Box 19">
                <a:extLst>
                  <a:ext uri="{FF2B5EF4-FFF2-40B4-BE49-F238E27FC236}">
                    <a16:creationId xmlns:a16="http://schemas.microsoft.com/office/drawing/2014/main" id="{66801697-8AB9-446C-BDCB-713302C59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202791" name="Text Box 20">
                <a:extLst>
                  <a:ext uri="{FF2B5EF4-FFF2-40B4-BE49-F238E27FC236}">
                    <a16:creationId xmlns:a16="http://schemas.microsoft.com/office/drawing/2014/main" id="{91B3316C-4643-4D8B-A754-F71AE9FED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202792" name="Text Box 21">
                <a:extLst>
                  <a:ext uri="{FF2B5EF4-FFF2-40B4-BE49-F238E27FC236}">
                    <a16:creationId xmlns:a16="http://schemas.microsoft.com/office/drawing/2014/main" id="{9F0707F2-C6BD-4524-BA6D-A56E92C0C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202793" name="Text Box 22">
                <a:extLst>
                  <a:ext uri="{FF2B5EF4-FFF2-40B4-BE49-F238E27FC236}">
                    <a16:creationId xmlns:a16="http://schemas.microsoft.com/office/drawing/2014/main" id="{825CD92D-8BA8-4353-BAFA-D941C0864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202794" name="Text Box 23">
                <a:extLst>
                  <a:ext uri="{FF2B5EF4-FFF2-40B4-BE49-F238E27FC236}">
                    <a16:creationId xmlns:a16="http://schemas.microsoft.com/office/drawing/2014/main" id="{4C476429-870F-46A6-90B4-C83E30D1C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202795" name="Text Box 24">
                <a:extLst>
                  <a:ext uri="{FF2B5EF4-FFF2-40B4-BE49-F238E27FC236}">
                    <a16:creationId xmlns:a16="http://schemas.microsoft.com/office/drawing/2014/main" id="{BCF053F3-32BE-4588-8647-F41660C9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202796" name="Text Box 25">
                <a:extLst>
                  <a:ext uri="{FF2B5EF4-FFF2-40B4-BE49-F238E27FC236}">
                    <a16:creationId xmlns:a16="http://schemas.microsoft.com/office/drawing/2014/main" id="{DFE3B8D0-1481-4355-B3D5-2F68AC08F6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202788" name="Text Box 36">
              <a:extLst>
                <a:ext uri="{FF2B5EF4-FFF2-40B4-BE49-F238E27FC236}">
                  <a16:creationId xmlns:a16="http://schemas.microsoft.com/office/drawing/2014/main" id="{ED583E51-2A28-4AC0-A62A-2B5C94049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Load/</a:t>
              </a:r>
              <a:br>
                <a:rPr lang="en-US" altLang="el-GR" sz="1800"/>
              </a:b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8EB18C3B-D6B2-4E48-97C9-13495F202FD6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052888"/>
            <a:ext cx="7937500" cy="773112"/>
            <a:chOff x="595313" y="4052888"/>
            <a:chExt cx="7937500" cy="773112"/>
          </a:xfrm>
        </p:grpSpPr>
        <p:grpSp>
          <p:nvGrpSpPr>
            <p:cNvPr id="202777" name="Group 26">
              <a:extLst>
                <a:ext uri="{FF2B5EF4-FFF2-40B4-BE49-F238E27FC236}">
                  <a16:creationId xmlns:a16="http://schemas.microsoft.com/office/drawing/2014/main" id="{4A581515-4C34-4298-BFFF-DE0DF4E8F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4052888"/>
              <a:ext cx="6913563" cy="773112"/>
              <a:chOff x="884" y="981"/>
              <a:chExt cx="4355" cy="487"/>
            </a:xfrm>
          </p:grpSpPr>
          <p:sp>
            <p:nvSpPr>
              <p:cNvPr id="202779" name="Text Box 27">
                <a:extLst>
                  <a:ext uri="{FF2B5EF4-FFF2-40B4-BE49-F238E27FC236}">
                    <a16:creationId xmlns:a16="http://schemas.microsoft.com/office/drawing/2014/main" id="{A0B2D813-1FCC-476D-9AD5-17777861E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4</a:t>
                </a:r>
                <a:endParaRPr lang="en-AU" altLang="el-GR" sz="2000"/>
              </a:p>
            </p:txBody>
          </p:sp>
          <p:sp>
            <p:nvSpPr>
              <p:cNvPr id="202780" name="Text Box 28">
                <a:extLst>
                  <a:ext uri="{FF2B5EF4-FFF2-40B4-BE49-F238E27FC236}">
                    <a16:creationId xmlns:a16="http://schemas.microsoft.com/office/drawing/2014/main" id="{2C80802E-95EF-42DF-857D-1C5F48C3C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202781" name="Text Box 29">
                <a:extLst>
                  <a:ext uri="{FF2B5EF4-FFF2-40B4-BE49-F238E27FC236}">
                    <a16:creationId xmlns:a16="http://schemas.microsoft.com/office/drawing/2014/main" id="{9F4D4C6C-BA35-44A1-87F4-D23CA576CE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202782" name="Text Box 30">
                <a:extLst>
                  <a:ext uri="{FF2B5EF4-FFF2-40B4-BE49-F238E27FC236}">
                    <a16:creationId xmlns:a16="http://schemas.microsoft.com/office/drawing/2014/main" id="{B1877EBF-BD79-45E8-8CFE-A24BC9B24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202783" name="Text Box 31">
                <a:extLst>
                  <a:ext uri="{FF2B5EF4-FFF2-40B4-BE49-F238E27FC236}">
                    <a16:creationId xmlns:a16="http://schemas.microsoft.com/office/drawing/2014/main" id="{95AF3FDC-421C-47F1-9468-E6689E5C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202784" name="Text Box 32">
                <a:extLst>
                  <a:ext uri="{FF2B5EF4-FFF2-40B4-BE49-F238E27FC236}">
                    <a16:creationId xmlns:a16="http://schemas.microsoft.com/office/drawing/2014/main" id="{18B8903B-DCA7-45A1-9272-55D60346A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202785" name="Text Box 33">
                <a:extLst>
                  <a:ext uri="{FF2B5EF4-FFF2-40B4-BE49-F238E27FC236}">
                    <a16:creationId xmlns:a16="http://schemas.microsoft.com/office/drawing/2014/main" id="{FC6701BE-E259-47A5-9D03-3CD4B9E14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202786" name="Text Box 34">
                <a:extLst>
                  <a:ext uri="{FF2B5EF4-FFF2-40B4-BE49-F238E27FC236}">
                    <a16:creationId xmlns:a16="http://schemas.microsoft.com/office/drawing/2014/main" id="{6CCB10E1-1550-4FB9-8305-0EE6D578E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202778" name="Text Box 37">
              <a:extLst>
                <a:ext uri="{FF2B5EF4-FFF2-40B4-BE49-F238E27FC236}">
                  <a16:creationId xmlns:a16="http://schemas.microsoft.com/office/drawing/2014/main" id="{23EFBF4E-7A34-4E36-B6F9-AF3096052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412908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Branch</a:t>
              </a:r>
              <a:endParaRPr lang="en-AU" altLang="el-GR" sz="1800"/>
            </a:p>
          </p:txBody>
        </p:sp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id="{DA72F0AF-26C0-474D-9253-124DFC6D1AE8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989513"/>
            <a:ext cx="1152525" cy="592137"/>
            <a:chOff x="1692275" y="4989513"/>
            <a:chExt cx="1152525" cy="592137"/>
          </a:xfrm>
        </p:grpSpPr>
        <p:sp>
          <p:nvSpPr>
            <p:cNvPr id="202775" name="AutoShape 38">
              <a:extLst>
                <a:ext uri="{FF2B5EF4-FFF2-40B4-BE49-F238E27FC236}">
                  <a16:creationId xmlns:a16="http://schemas.microsoft.com/office/drawing/2014/main" id="{6A8DE0AE-51B8-4708-AD32-E4E198EFEAE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96307" y="4485481"/>
              <a:ext cx="144462" cy="1152525"/>
            </a:xfrm>
            <a:prstGeom prst="leftBrace">
              <a:avLst>
                <a:gd name="adj1" fmla="val 664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02776" name="Text Box 41">
              <a:extLst>
                <a:ext uri="{FF2B5EF4-FFF2-40B4-BE49-F238E27FC236}">
                  <a16:creationId xmlns:a16="http://schemas.microsoft.com/office/drawing/2014/main" id="{CB7D6F0A-011B-47DD-9745-97C3A167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300" y="5205413"/>
              <a:ext cx="1008063" cy="376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opcode</a:t>
              </a:r>
              <a:endParaRPr lang="en-AU" altLang="el-GR" sz="1800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4178EA2D-5199-477A-9950-338C361D7106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989513"/>
            <a:ext cx="1008062" cy="1141412"/>
            <a:chOff x="2916238" y="4989513"/>
            <a:chExt cx="1008062" cy="1141412"/>
          </a:xfrm>
        </p:grpSpPr>
        <p:sp>
          <p:nvSpPr>
            <p:cNvPr id="202773" name="AutoShape 39">
              <a:extLst>
                <a:ext uri="{FF2B5EF4-FFF2-40B4-BE49-F238E27FC236}">
                  <a16:creationId xmlns:a16="http://schemas.microsoft.com/office/drawing/2014/main" id="{55E7B54B-029A-415E-B127-92FD5CA7AA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384551" y="4594225"/>
              <a:ext cx="144462" cy="935037"/>
            </a:xfrm>
            <a:prstGeom prst="leftBrace">
              <a:avLst>
                <a:gd name="adj1" fmla="val 53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02774" name="Text Box 42">
              <a:extLst>
                <a:ext uri="{FF2B5EF4-FFF2-40B4-BE49-F238E27FC236}">
                  <a16:creationId xmlns:a16="http://schemas.microsoft.com/office/drawing/2014/main" id="{9D6CFEB5-6693-4B8D-B255-E93B511CE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238" y="5205413"/>
              <a:ext cx="1008062" cy="925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πάντα ανά-γνωση</a:t>
              </a:r>
              <a:endParaRPr lang="en-AU" altLang="el-GR" sz="1800"/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973EBFE4-013E-48C6-ABCB-02B14A8BC9B3}"/>
              </a:ext>
            </a:extLst>
          </p:cNvPr>
          <p:cNvGrpSpPr>
            <a:grpSpLocks/>
          </p:cNvGrpSpPr>
          <p:nvPr/>
        </p:nvGrpSpPr>
        <p:grpSpPr bwMode="auto">
          <a:xfrm>
            <a:off x="4068763" y="4989513"/>
            <a:ext cx="1512887" cy="1141412"/>
            <a:chOff x="4068763" y="4989513"/>
            <a:chExt cx="1512887" cy="1141412"/>
          </a:xfrm>
        </p:grpSpPr>
        <p:sp>
          <p:nvSpPr>
            <p:cNvPr id="202771" name="AutoShape 40">
              <a:extLst>
                <a:ext uri="{FF2B5EF4-FFF2-40B4-BE49-F238E27FC236}">
                  <a16:creationId xmlns:a16="http://schemas.microsoft.com/office/drawing/2014/main" id="{C521A549-0933-4EEA-BC2F-4B18C700C27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64051" y="4594225"/>
              <a:ext cx="144462" cy="935037"/>
            </a:xfrm>
            <a:prstGeom prst="leftBrace">
              <a:avLst>
                <a:gd name="adj1" fmla="val 53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02772" name="Text Box 43">
              <a:extLst>
                <a:ext uri="{FF2B5EF4-FFF2-40B4-BE49-F238E27FC236}">
                  <a16:creationId xmlns:a16="http://schemas.microsoft.com/office/drawing/2014/main" id="{067E9A7F-AED2-4E02-B8D7-616D261E6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763" y="5205413"/>
              <a:ext cx="1512887" cy="925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ανάγνωση</a:t>
              </a:r>
              <a:r>
                <a:rPr lang="en-US" altLang="el-GR" sz="1800"/>
                <a:t>, </a:t>
              </a:r>
              <a:r>
                <a:rPr lang="el-GR" altLang="el-GR" sz="1800"/>
                <a:t>εκτός από τη </a:t>
              </a:r>
              <a:r>
                <a:rPr lang="en-US" altLang="el-GR" sz="1800"/>
                <a:t>load</a:t>
              </a:r>
              <a:endParaRPr lang="en-AU" altLang="el-GR" sz="1800"/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416F9EB7-2CE3-492D-BA92-1D603582F5A6}"/>
              </a:ext>
            </a:extLst>
          </p:cNvPr>
          <p:cNvGrpSpPr>
            <a:grpSpLocks/>
          </p:cNvGrpSpPr>
          <p:nvPr/>
        </p:nvGrpSpPr>
        <p:grpSpPr bwMode="auto">
          <a:xfrm>
            <a:off x="5005388" y="2540000"/>
            <a:ext cx="1870075" cy="3590925"/>
            <a:chOff x="5005388" y="2540000"/>
            <a:chExt cx="1870075" cy="3590925"/>
          </a:xfrm>
        </p:grpSpPr>
        <p:sp>
          <p:nvSpPr>
            <p:cNvPr id="202768" name="Text Box 44">
              <a:extLst>
                <a:ext uri="{FF2B5EF4-FFF2-40B4-BE49-F238E27FC236}">
                  <a16:creationId xmlns:a16="http://schemas.microsoft.com/office/drawing/2014/main" id="{462C382C-F3CB-49F0-8870-2A006410E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5205413"/>
              <a:ext cx="1223963" cy="925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εγγραφή για τύπου </a:t>
              </a:r>
              <a:r>
                <a:rPr lang="en-US" altLang="el-GR" sz="1800"/>
                <a:t>R</a:t>
              </a:r>
              <a:r>
                <a:rPr lang="el-GR" altLang="el-GR" sz="1800"/>
                <a:t> και </a:t>
              </a:r>
              <a:r>
                <a:rPr lang="en-US" altLang="el-GR" sz="1800"/>
                <a:t>load</a:t>
              </a:r>
              <a:endParaRPr lang="en-AU" altLang="el-GR" sz="1800"/>
            </a:p>
          </p:txBody>
        </p:sp>
        <p:sp>
          <p:nvSpPr>
            <p:cNvPr id="202769" name="Line 45">
              <a:extLst>
                <a:ext uri="{FF2B5EF4-FFF2-40B4-BE49-F238E27FC236}">
                  <a16:creationId xmlns:a16="http://schemas.microsoft.com/office/drawing/2014/main" id="{291AEA80-0F4A-417D-80AF-6E627C257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5388" y="3548063"/>
              <a:ext cx="646112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0" name="Line 46">
              <a:extLst>
                <a:ext uri="{FF2B5EF4-FFF2-40B4-BE49-F238E27FC236}">
                  <a16:creationId xmlns:a16="http://schemas.microsoft.com/office/drawing/2014/main" id="{55247BB7-211B-44E7-AD5A-50457D99F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92725" y="2540000"/>
              <a:ext cx="682625" cy="2592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9280E43-B3FF-4A33-A42A-FC3B70FB15EC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3548063"/>
            <a:ext cx="1439863" cy="2857500"/>
            <a:chOff x="7308850" y="3548063"/>
            <a:chExt cx="1439863" cy="2857500"/>
          </a:xfrm>
        </p:grpSpPr>
        <p:sp>
          <p:nvSpPr>
            <p:cNvPr id="202765" name="Text Box 47">
              <a:extLst>
                <a:ext uri="{FF2B5EF4-FFF2-40B4-BE49-F238E27FC236}">
                  <a16:creationId xmlns:a16="http://schemas.microsoft.com/office/drawing/2014/main" id="{82FC6AFD-BEF4-4249-9B03-7E6D94028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850" y="5205413"/>
              <a:ext cx="1439863" cy="1200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επέκταση προσήμου και πρόσθεση</a:t>
              </a:r>
              <a:endParaRPr lang="en-AU" altLang="el-GR" sz="1800"/>
            </a:p>
          </p:txBody>
        </p:sp>
        <p:sp>
          <p:nvSpPr>
            <p:cNvPr id="202766" name="Line 48">
              <a:extLst>
                <a:ext uri="{FF2B5EF4-FFF2-40B4-BE49-F238E27FC236}">
                  <a16:creationId xmlns:a16="http://schemas.microsoft.com/office/drawing/2014/main" id="{ABF7AD95-EBB7-4B8C-9344-FCA4A0A20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53313" y="4556125"/>
              <a:ext cx="71437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7" name="Line 49">
              <a:extLst>
                <a:ext uri="{FF2B5EF4-FFF2-40B4-BE49-F238E27FC236}">
                  <a16:creationId xmlns:a16="http://schemas.microsoft.com/office/drawing/2014/main" id="{A2C01B86-A38D-419E-A17D-376B2EAAC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3548063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oter Placeholder 2">
            <a:extLst>
              <a:ext uri="{FF2B5EF4-FFF2-40B4-BE49-F238E27FC236}">
                <a16:creationId xmlns:a16="http://schemas.microsoft.com/office/drawing/2014/main" id="{15F04BD7-AD72-4859-95FC-2FCFD0C3C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9BF62C6-95FC-4226-9CDF-BCA02730FF2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FB471344-A5DD-47DF-A91E-303782639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Έλεγχος διοχέτευσης</a:t>
            </a:r>
            <a:endParaRPr lang="en-AU" altLang="el-GR"/>
          </a:p>
        </p:txBody>
      </p:sp>
      <p:pic>
        <p:nvPicPr>
          <p:cNvPr id="204804" name="Picture 5" descr="D:\gizopoulos\Projects\Books\Cod4-Kleidarithmos\Figs-for-PPTs\COD_VOLA_PNGs\CHAPTER 4\04_51.png">
            <a:extLst>
              <a:ext uri="{FF2B5EF4-FFF2-40B4-BE49-F238E27FC236}">
                <a16:creationId xmlns:a16="http://schemas.microsoft.com/office/drawing/2014/main" id="{B84A0FBB-2E88-469A-9E8F-3A2C7BC39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654925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Footer Placeholder 3">
            <a:extLst>
              <a:ext uri="{FF2B5EF4-FFF2-40B4-BE49-F238E27FC236}">
                <a16:creationId xmlns:a16="http://schemas.microsoft.com/office/drawing/2014/main" id="{630B7A4E-011E-468D-B215-35376BA44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C409D0A-0897-4860-990E-09777222DA4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E9123E61-C768-4FD9-8015-BB047D18F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algn="ctr" eaLnBrk="1" hangingPunct="1"/>
            <a:r>
              <a:rPr lang="el-GR" altLang="el-GR"/>
              <a:t>Ανίχνευση για προώθηση</a:t>
            </a:r>
            <a:r>
              <a:rPr lang="en-GB" altLang="el-GR"/>
              <a:t> (1/3)</a:t>
            </a:r>
            <a:endParaRPr lang="en-AU" altLang="el-GR"/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1ED397C-631A-42A5-A3D5-5A2FA650A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341438"/>
            <a:ext cx="7772400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/>
              <a:t>Μεταβίβαση των αριθμών των καταχωρητών μέσα στη διοχέτευση</a:t>
            </a:r>
            <a:endParaRPr lang="en-US" altLang="el-GR" sz="2800"/>
          </a:p>
          <a:p>
            <a:pPr lvl="1" eaLnBrk="1" hangingPunct="1">
              <a:lnSpc>
                <a:spcPct val="80000"/>
              </a:lnSpc>
            </a:pPr>
            <a:r>
              <a:rPr lang="el-GR" altLang="el-GR"/>
              <a:t>π.χ.</a:t>
            </a:r>
            <a:r>
              <a:rPr lang="en-US" altLang="el-GR"/>
              <a:t>, </a:t>
            </a:r>
            <a:r>
              <a:rPr lang="en-US" altLang="el-GR" b="1"/>
              <a:t>ID/EX.RegisterRs</a:t>
            </a:r>
            <a:r>
              <a:rPr lang="en-US" altLang="el-GR"/>
              <a:t> = </a:t>
            </a:r>
            <a:r>
              <a:rPr lang="el-GR" altLang="el-GR"/>
              <a:t>αριθμός καταχωρητή για το πεδίο </a:t>
            </a:r>
            <a:r>
              <a:rPr lang="en-US" altLang="el-GR"/>
              <a:t>Rs </a:t>
            </a:r>
            <a:r>
              <a:rPr lang="el-GR" altLang="el-GR"/>
              <a:t>που βρίσκεται στον καταχωρητή </a:t>
            </a:r>
            <a:r>
              <a:rPr lang="en-US" altLang="el-GR"/>
              <a:t>ID/EX</a:t>
            </a: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l-GR" altLang="el-GR" sz="2800"/>
              <a:t>Οι αριθμοί καταχωρητών των τελεστέων της </a:t>
            </a:r>
            <a:r>
              <a:rPr lang="en-US" altLang="el-GR" sz="2800"/>
              <a:t>ALU</a:t>
            </a:r>
            <a:r>
              <a:rPr lang="el-GR" altLang="el-GR" sz="2800"/>
              <a:t> στο στάδιο </a:t>
            </a:r>
            <a:r>
              <a:rPr lang="en-US" altLang="el-GR" sz="2800"/>
              <a:t>EX </a:t>
            </a:r>
            <a:r>
              <a:rPr lang="el-GR" altLang="el-GR" sz="2800"/>
              <a:t>δίνονται από τα</a:t>
            </a:r>
            <a:endParaRPr lang="en-US" altLang="el-GR" sz="2800"/>
          </a:p>
          <a:p>
            <a:pPr lvl="1" eaLnBrk="1" hangingPunct="1">
              <a:lnSpc>
                <a:spcPct val="80000"/>
              </a:lnSpc>
            </a:pPr>
            <a:r>
              <a:rPr lang="en-US" altLang="el-GR"/>
              <a:t>ID/EX.RegisterRs, ID/EX.RegisterRt</a:t>
            </a: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l-GR" altLang="el-GR" sz="2800"/>
              <a:t>Κίνδυνοι δεδομένων όταν</a:t>
            </a:r>
            <a:endParaRPr lang="en-US" altLang="el-GR" sz="28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hlink"/>
                </a:solidFill>
              </a:rPr>
              <a:t>1</a:t>
            </a:r>
            <a:r>
              <a:rPr lang="el-GR" altLang="el-GR">
                <a:solidFill>
                  <a:schemeClr val="hlink"/>
                </a:solidFill>
              </a:rPr>
              <a:t>α</a:t>
            </a:r>
            <a:r>
              <a:rPr lang="en-US" altLang="el-GR">
                <a:solidFill>
                  <a:schemeClr val="hlink"/>
                </a:solidFill>
              </a:rPr>
              <a:t>.</a:t>
            </a:r>
            <a:r>
              <a:rPr lang="en-US" altLang="el-GR"/>
              <a:t> EX/MEM.RegisterRd = ID/EX.RegisterRs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hlink"/>
                </a:solidFill>
              </a:rPr>
              <a:t>1</a:t>
            </a:r>
            <a:r>
              <a:rPr lang="el-GR" altLang="el-GR">
                <a:solidFill>
                  <a:schemeClr val="hlink"/>
                </a:solidFill>
              </a:rPr>
              <a:t>β</a:t>
            </a:r>
            <a:r>
              <a:rPr lang="en-US" altLang="el-GR">
                <a:solidFill>
                  <a:schemeClr val="hlink"/>
                </a:solidFill>
              </a:rPr>
              <a:t>.</a:t>
            </a:r>
            <a:r>
              <a:rPr lang="en-US" altLang="el-GR"/>
              <a:t> EX/MEM.RegisterRd = ID/EX.RegisterRt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hlink"/>
                </a:solidFill>
              </a:rPr>
              <a:t>2</a:t>
            </a:r>
            <a:r>
              <a:rPr lang="el-GR" altLang="el-GR">
                <a:solidFill>
                  <a:schemeClr val="hlink"/>
                </a:solidFill>
              </a:rPr>
              <a:t>α</a:t>
            </a:r>
            <a:r>
              <a:rPr lang="en-US" altLang="el-GR">
                <a:solidFill>
                  <a:schemeClr val="hlink"/>
                </a:solidFill>
              </a:rPr>
              <a:t>.</a:t>
            </a:r>
            <a:r>
              <a:rPr lang="en-US" altLang="el-GR"/>
              <a:t> MEM/WB.RegisterRd = ID/EX.RegisterRs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hlink"/>
                </a:solidFill>
              </a:rPr>
              <a:t>2</a:t>
            </a:r>
            <a:r>
              <a:rPr lang="el-GR" altLang="el-GR">
                <a:solidFill>
                  <a:schemeClr val="hlink"/>
                </a:solidFill>
              </a:rPr>
              <a:t>β</a:t>
            </a:r>
            <a:r>
              <a:rPr lang="en-US" altLang="el-GR">
                <a:solidFill>
                  <a:schemeClr val="hlink"/>
                </a:solidFill>
              </a:rPr>
              <a:t>.</a:t>
            </a:r>
            <a:r>
              <a:rPr lang="en-US" altLang="el-GR"/>
              <a:t> MEM/WB.RegisterRd = ID/EX.RegisterRt</a:t>
            </a:r>
            <a:endParaRPr lang="en-AU" altLang="el-G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5753B-4856-4963-9ECE-6FFB560AF2C2}"/>
              </a:ext>
            </a:extLst>
          </p:cNvPr>
          <p:cNvGrpSpPr>
            <a:grpSpLocks/>
          </p:cNvGrpSpPr>
          <p:nvPr/>
        </p:nvGrpSpPr>
        <p:grpSpPr bwMode="auto">
          <a:xfrm>
            <a:off x="7110413" y="4487863"/>
            <a:ext cx="1619250" cy="882650"/>
            <a:chOff x="7110306" y="4488019"/>
            <a:chExt cx="1619090" cy="882196"/>
          </a:xfrm>
        </p:grpSpPr>
        <p:sp>
          <p:nvSpPr>
            <p:cNvPr id="206857" name="Text Box 4">
              <a:extLst>
                <a:ext uri="{FF2B5EF4-FFF2-40B4-BE49-F238E27FC236}">
                  <a16:creationId xmlns:a16="http://schemas.microsoft.com/office/drawing/2014/main" id="{051B943A-E74A-4FF3-8D66-5E5F0FF8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421" y="4488019"/>
              <a:ext cx="1323975" cy="835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/>
                <a:t>Προωθ. από</a:t>
              </a:r>
              <a:br>
                <a:rPr lang="en-US" altLang="el-GR" sz="1600"/>
              </a:br>
              <a:r>
                <a:rPr lang="en-US" altLang="el-GR" sz="1600"/>
                <a:t>EX/MEM</a:t>
              </a:r>
              <a:br>
                <a:rPr lang="en-US" altLang="el-GR" sz="1600"/>
              </a:br>
              <a:r>
                <a:rPr lang="el-GR" altLang="el-GR" sz="1600"/>
                <a:t>καταχ. διοχ.</a:t>
              </a:r>
              <a:endParaRPr lang="en-AU" altLang="el-GR" sz="1600"/>
            </a:p>
          </p:txBody>
        </p:sp>
        <p:sp>
          <p:nvSpPr>
            <p:cNvPr id="206858" name="AutoShape 5">
              <a:extLst>
                <a:ext uri="{FF2B5EF4-FFF2-40B4-BE49-F238E27FC236}">
                  <a16:creationId xmlns:a16="http://schemas.microsoft.com/office/drawing/2014/main" id="{3542BFF6-3042-4B19-A2DD-9EC90B53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306" y="4725144"/>
              <a:ext cx="148661" cy="645071"/>
            </a:xfrm>
            <a:prstGeom prst="rightBrace">
              <a:avLst>
                <a:gd name="adj1" fmla="val 4246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C67C2B-3255-433A-B454-CBAF87218CDC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5370513"/>
            <a:ext cx="1584325" cy="873125"/>
            <a:chOff x="7119701" y="5370216"/>
            <a:chExt cx="1584586" cy="874215"/>
          </a:xfrm>
        </p:grpSpPr>
        <p:sp>
          <p:nvSpPr>
            <p:cNvPr id="206855" name="AutoShape 6">
              <a:extLst>
                <a:ext uri="{FF2B5EF4-FFF2-40B4-BE49-F238E27FC236}">
                  <a16:creationId xmlns:a16="http://schemas.microsoft.com/office/drawing/2014/main" id="{4153D1E4-B169-4514-9456-E9026B8E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701" y="5370216"/>
              <a:ext cx="139266" cy="762298"/>
            </a:xfrm>
            <a:prstGeom prst="rightBrace">
              <a:avLst>
                <a:gd name="adj1" fmla="val 4247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06856" name="Text Box 7">
              <a:extLst>
                <a:ext uri="{FF2B5EF4-FFF2-40B4-BE49-F238E27FC236}">
                  <a16:creationId xmlns:a16="http://schemas.microsoft.com/office/drawing/2014/main" id="{915663B9-F304-468E-B612-152469D31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0312" y="5409406"/>
              <a:ext cx="1323975" cy="835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/>
                <a:t>Προώθ. από</a:t>
              </a:r>
              <a:br>
                <a:rPr lang="en-US" altLang="el-GR" sz="1600"/>
              </a:br>
              <a:r>
                <a:rPr lang="en-US" altLang="el-GR" sz="1600"/>
                <a:t>MEM/WB</a:t>
              </a:r>
              <a:br>
                <a:rPr lang="en-US" altLang="el-GR" sz="1600"/>
              </a:br>
              <a:r>
                <a:rPr lang="el-GR" altLang="el-GR" sz="1600"/>
                <a:t>καταχ. διοχ.</a:t>
              </a:r>
              <a:endParaRPr lang="en-AU" altLang="el-G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18456B88-058A-4FF5-8097-C7E596827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Ανίχνευση για προώθηση</a:t>
            </a:r>
            <a:r>
              <a:rPr lang="en-GB" altLang="el-GR"/>
              <a:t> (2/3)</a:t>
            </a:r>
            <a:endParaRPr lang="en-AU" alt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72ECF-B715-4E05-BE8B-CF7A721C7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92213"/>
            <a:ext cx="4059238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>
                <a:solidFill>
                  <a:srgbClr val="002060"/>
                </a:solidFill>
              </a:rPr>
              <a:t>Κίνδυνοι δεδομένων όταν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400" dirty="0">
              <a:solidFill>
                <a:srgbClr val="990000"/>
              </a:solidFill>
            </a:endParaRPr>
          </a:p>
          <a:p>
            <a:pPr marL="447675" lvl="1" indent="-174625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l-GR" dirty="0">
                <a:solidFill>
                  <a:schemeClr val="hlink"/>
                </a:solidFill>
              </a:rPr>
              <a:t>α</a:t>
            </a:r>
            <a:r>
              <a:rPr lang="en-US" dirty="0">
                <a:solidFill>
                  <a:schemeClr val="hlink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rgbClr val="990000"/>
                </a:solidFill>
              </a:rPr>
              <a:t>EX/</a:t>
            </a:r>
            <a:r>
              <a:rPr lang="en-US" dirty="0" err="1">
                <a:solidFill>
                  <a:srgbClr val="990000"/>
                </a:solidFill>
              </a:rPr>
              <a:t>MEM.RegisterRd</a:t>
            </a:r>
            <a:r>
              <a:rPr lang="en-US" dirty="0">
                <a:solidFill>
                  <a:srgbClr val="990000"/>
                </a:solidFill>
              </a:rPr>
              <a:t> = ID/</a:t>
            </a:r>
            <a:r>
              <a:rPr lang="en-US" dirty="0" err="1">
                <a:solidFill>
                  <a:srgbClr val="990000"/>
                </a:solidFill>
              </a:rPr>
              <a:t>EX.RegisterRs</a:t>
            </a:r>
            <a:endParaRPr lang="en-US" dirty="0">
              <a:solidFill>
                <a:srgbClr val="990000"/>
              </a:solidFill>
            </a:endParaRPr>
          </a:p>
          <a:p>
            <a:pPr marL="27305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400" dirty="0">
              <a:solidFill>
                <a:srgbClr val="990000"/>
              </a:solidFill>
            </a:endParaRPr>
          </a:p>
          <a:p>
            <a:pPr marL="447675" lvl="1" indent="-174625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990000"/>
                </a:solidFill>
              </a:rPr>
              <a:t>1</a:t>
            </a:r>
            <a:r>
              <a:rPr lang="el-GR" dirty="0">
                <a:solidFill>
                  <a:srgbClr val="990000"/>
                </a:solidFill>
              </a:rPr>
              <a:t>β</a:t>
            </a:r>
            <a:r>
              <a:rPr lang="en-US" dirty="0">
                <a:solidFill>
                  <a:srgbClr val="990000"/>
                </a:solidFill>
              </a:rPr>
              <a:t>. EX/</a:t>
            </a:r>
            <a:r>
              <a:rPr lang="en-US" dirty="0" err="1">
                <a:solidFill>
                  <a:srgbClr val="990000"/>
                </a:solidFill>
              </a:rPr>
              <a:t>MEM.RegisterRd</a:t>
            </a:r>
            <a:r>
              <a:rPr lang="en-US" dirty="0">
                <a:solidFill>
                  <a:srgbClr val="990000"/>
                </a:solidFill>
              </a:rPr>
              <a:t> = ID/</a:t>
            </a:r>
            <a:r>
              <a:rPr lang="en-US" dirty="0" err="1">
                <a:solidFill>
                  <a:srgbClr val="990000"/>
                </a:solidFill>
              </a:rPr>
              <a:t>EX.RegisterRt</a:t>
            </a:r>
            <a:endParaRPr lang="en-US" dirty="0">
              <a:solidFill>
                <a:srgbClr val="990000"/>
              </a:solidFill>
            </a:endParaRPr>
          </a:p>
          <a:p>
            <a:pPr marL="447675" lvl="1" indent="-174625" eaLnBrk="1" hangingPunct="1">
              <a:lnSpc>
                <a:spcPct val="80000"/>
              </a:lnSpc>
              <a:defRPr/>
            </a:pPr>
            <a:endParaRPr lang="en-US" dirty="0"/>
          </a:p>
          <a:p>
            <a:pPr marL="27305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47675" lvl="1" indent="-174625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hlink"/>
                </a:solidFill>
              </a:rPr>
              <a:t>2</a:t>
            </a:r>
            <a:r>
              <a:rPr lang="el-GR" dirty="0">
                <a:solidFill>
                  <a:schemeClr val="hlink"/>
                </a:solidFill>
              </a:rPr>
              <a:t>α</a:t>
            </a:r>
            <a:r>
              <a:rPr lang="en-US" dirty="0">
                <a:solidFill>
                  <a:schemeClr val="hlink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MEM/</a:t>
            </a:r>
            <a:r>
              <a:rPr lang="en-US" dirty="0" err="1">
                <a:solidFill>
                  <a:srgbClr val="008000"/>
                </a:solidFill>
              </a:rPr>
              <a:t>WB.RegisterRd</a:t>
            </a:r>
            <a:r>
              <a:rPr lang="en-US" dirty="0">
                <a:solidFill>
                  <a:srgbClr val="008000"/>
                </a:solidFill>
              </a:rPr>
              <a:t> = ID/</a:t>
            </a:r>
            <a:r>
              <a:rPr lang="en-US" dirty="0" err="1">
                <a:solidFill>
                  <a:srgbClr val="008000"/>
                </a:solidFill>
              </a:rPr>
              <a:t>EX.RegisterRs</a:t>
            </a:r>
            <a:endParaRPr lang="en-US" dirty="0">
              <a:solidFill>
                <a:srgbClr val="008000"/>
              </a:solidFill>
            </a:endParaRPr>
          </a:p>
          <a:p>
            <a:pPr marL="447675" lvl="1" indent="-174625" eaLnBrk="1" hangingPunct="1">
              <a:lnSpc>
                <a:spcPct val="80000"/>
              </a:lnSpc>
              <a:defRPr/>
            </a:pPr>
            <a:endParaRPr lang="en-US" sz="1400" dirty="0">
              <a:solidFill>
                <a:srgbClr val="008000"/>
              </a:solidFill>
            </a:endParaRPr>
          </a:p>
          <a:p>
            <a:pPr marL="447675" lvl="1" indent="-174625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l-GR" dirty="0">
                <a:solidFill>
                  <a:srgbClr val="008000"/>
                </a:solidFill>
              </a:rPr>
              <a:t>β</a:t>
            </a:r>
            <a:r>
              <a:rPr lang="en-US" dirty="0">
                <a:solidFill>
                  <a:srgbClr val="008000"/>
                </a:solidFill>
              </a:rPr>
              <a:t>. MEM/</a:t>
            </a:r>
            <a:r>
              <a:rPr lang="en-US" dirty="0" err="1">
                <a:solidFill>
                  <a:srgbClr val="008000"/>
                </a:solidFill>
              </a:rPr>
              <a:t>WB.RegisterRd</a:t>
            </a:r>
            <a:r>
              <a:rPr lang="en-US" dirty="0">
                <a:solidFill>
                  <a:srgbClr val="008000"/>
                </a:solidFill>
              </a:rPr>
              <a:t> = ID/</a:t>
            </a:r>
            <a:r>
              <a:rPr lang="en-US" dirty="0" err="1">
                <a:solidFill>
                  <a:srgbClr val="008000"/>
                </a:solidFill>
              </a:rPr>
              <a:t>EX.RegisterRt</a:t>
            </a:r>
            <a:endParaRPr lang="en-AU" dirty="0">
              <a:solidFill>
                <a:srgbClr val="008000"/>
              </a:solidFill>
            </a:endParaRPr>
          </a:p>
          <a:p>
            <a:pPr>
              <a:defRPr/>
            </a:pPr>
            <a:endParaRPr lang="el-GR" dirty="0"/>
          </a:p>
        </p:txBody>
      </p:sp>
      <p:sp>
        <p:nvSpPr>
          <p:cNvPr id="208900" name="Footer Placeholder 2">
            <a:extLst>
              <a:ext uri="{FF2B5EF4-FFF2-40B4-BE49-F238E27FC236}">
                <a16:creationId xmlns:a16="http://schemas.microsoft.com/office/drawing/2014/main" id="{62C21A7F-33B5-468A-8ADE-A97331877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C3E66F7B-C091-4975-B0AF-A684DEEFA22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11" name="Picture 7" descr="D:\gizopoulos\Projects\Books\Cod4-Kleidarithmos\Figs-for-PPTs\COD_VOLA_PNGs\CHAPTER 4\04_52.png">
            <a:extLst>
              <a:ext uri="{FF2B5EF4-FFF2-40B4-BE49-F238E27FC236}">
                <a16:creationId xmlns:a16="http://schemas.microsoft.com/office/drawing/2014/main" id="{D9D239CE-12C7-4D4B-8C8A-5B62C6A83A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184275"/>
            <a:ext cx="4824412" cy="5119688"/>
          </a:xfrm>
          <a:noFill/>
        </p:spPr>
      </p:pic>
      <p:sp>
        <p:nvSpPr>
          <p:cNvPr id="87045" name="Line 4">
            <a:extLst>
              <a:ext uri="{FF2B5EF4-FFF2-40B4-BE49-F238E27FC236}">
                <a16:creationId xmlns:a16="http://schemas.microsoft.com/office/drawing/2014/main" id="{EA7F2801-93D7-4E86-BB5F-6D1F2E333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852738"/>
            <a:ext cx="21590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" name="Line 5">
            <a:extLst>
              <a:ext uri="{FF2B5EF4-FFF2-40B4-BE49-F238E27FC236}">
                <a16:creationId xmlns:a16="http://schemas.microsoft.com/office/drawing/2014/main" id="{D9D15262-E6A6-42A7-BA71-5CA21F9F7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852738"/>
            <a:ext cx="217487" cy="14398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Footer Placeholder 3">
            <a:extLst>
              <a:ext uri="{FF2B5EF4-FFF2-40B4-BE49-F238E27FC236}">
                <a16:creationId xmlns:a16="http://schemas.microsoft.com/office/drawing/2014/main" id="{B18A426E-7947-420A-A2F2-9F4943B3D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F165043-C837-451F-BB20-1263F22E35B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4A21C8E7-AC36-4E94-A8AE-5EBD7718E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algn="ctr" eaLnBrk="1" hangingPunct="1"/>
            <a:r>
              <a:rPr lang="el-GR" altLang="el-GR"/>
              <a:t>Ανίχνευση για προώθηση</a:t>
            </a:r>
            <a:r>
              <a:rPr lang="en-GB" altLang="el-GR"/>
              <a:t> (3/3)</a:t>
            </a:r>
            <a:endParaRPr lang="en-AU" altLang="el-GR"/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7B5870A-227A-4547-BBEA-48C48AF4F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399087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Αλλά μόνο αν η εντολή που προωθεί πρόκειται να γράψει σε κάποιο </a:t>
            </a:r>
            <a:r>
              <a:rPr lang="el-GR" dirty="0" err="1"/>
              <a:t>καταχωρητή</a:t>
            </a:r>
            <a:r>
              <a:rPr lang="el-GR" dirty="0"/>
              <a:t>!</a:t>
            </a:r>
            <a:endParaRPr lang="en-US" dirty="0"/>
          </a:p>
          <a:p>
            <a:pPr lvl="1" eaLnBrk="1" hangingPunct="1">
              <a:defRPr/>
            </a:pPr>
            <a:r>
              <a:rPr lang="el-GR" dirty="0"/>
              <a:t>Τα σήματα ελέγχου </a:t>
            </a:r>
            <a:r>
              <a:rPr lang="en-US" dirty="0"/>
              <a:t>EX/</a:t>
            </a:r>
            <a:r>
              <a:rPr lang="en-US" dirty="0" err="1"/>
              <a:t>MEM.RegWrite</a:t>
            </a:r>
            <a:r>
              <a:rPr lang="en-US" dirty="0"/>
              <a:t>, MEM/</a:t>
            </a:r>
            <a:r>
              <a:rPr lang="en-US" dirty="0" err="1"/>
              <a:t>WB.RegWrite</a:t>
            </a:r>
            <a:r>
              <a:rPr lang="el-GR" dirty="0"/>
              <a:t> πρέπει να είναι σε ενεργά</a:t>
            </a:r>
            <a:endParaRPr lang="en-US" dirty="0"/>
          </a:p>
          <a:p>
            <a:pPr eaLnBrk="1" hangingPunct="1">
              <a:defRPr/>
            </a:pPr>
            <a:endParaRPr lang="el-GR" sz="1400" dirty="0"/>
          </a:p>
          <a:p>
            <a:pPr eaLnBrk="1" hangingPunct="1">
              <a:defRPr/>
            </a:pPr>
            <a:r>
              <a:rPr lang="el-GR" dirty="0"/>
              <a:t>Και μόνο αν το </a:t>
            </a:r>
            <a:r>
              <a:rPr lang="en-US" dirty="0"/>
              <a:t>Rd </a:t>
            </a:r>
            <a:r>
              <a:rPr lang="el-GR" dirty="0"/>
              <a:t>της εντολής δεν είναι </a:t>
            </a:r>
            <a:r>
              <a:rPr lang="en-US" dirty="0"/>
              <a:t>$zero</a:t>
            </a:r>
          </a:p>
          <a:p>
            <a:pPr lvl="1" algn="l" eaLnBrk="1" hangingPunct="1">
              <a:defRPr/>
            </a:pPr>
            <a:r>
              <a:rPr lang="el-GR" dirty="0"/>
              <a:t>Δηλ., αν τα σήματα ελέγχου είναι </a:t>
            </a:r>
            <a:r>
              <a:rPr lang="en-US" dirty="0"/>
              <a:t>EX/</a:t>
            </a:r>
            <a:r>
              <a:rPr lang="en-US" dirty="0" err="1"/>
              <a:t>MEM.RegisterRd</a:t>
            </a:r>
            <a:r>
              <a:rPr lang="en-US" dirty="0"/>
              <a:t> ≠ 0,</a:t>
            </a:r>
            <a:r>
              <a:rPr lang="el-GR" dirty="0"/>
              <a:t> </a:t>
            </a:r>
            <a:r>
              <a:rPr lang="en-US" dirty="0"/>
              <a:t>MEM/</a:t>
            </a:r>
            <a:r>
              <a:rPr lang="en-US" dirty="0" err="1"/>
              <a:t>WB.RegisterRd</a:t>
            </a:r>
            <a:r>
              <a:rPr lang="en-US" dirty="0"/>
              <a:t> ≠ 0</a:t>
            </a:r>
          </a:p>
          <a:p>
            <a:pPr lvl="1" eaLnBrk="1" hangingPunct="1">
              <a:defRPr/>
            </a:pPr>
            <a:r>
              <a:rPr lang="el-GR" dirty="0"/>
              <a:t>Θα μπορούσε να λαμβάνεται υπόψη από τον προγραμματιστή</a:t>
            </a:r>
            <a:r>
              <a:rPr lang="en-GB" dirty="0"/>
              <a:t>/</a:t>
            </a:r>
            <a:r>
              <a:rPr lang="el-GR" dirty="0"/>
              <a:t>μεταγλωττιστή (μη εγγραφή στον</a:t>
            </a:r>
            <a:r>
              <a:rPr lang="en-US" dirty="0"/>
              <a:t> $0)</a:t>
            </a:r>
            <a:r>
              <a:rPr lang="el-GR" dirty="0"/>
              <a:t> </a:t>
            </a:r>
          </a:p>
          <a:p>
            <a:pPr lvl="1" eaLnBrk="1" hangingPunct="1">
              <a:defRPr/>
            </a:pPr>
            <a:r>
              <a:rPr lang="el-GR" dirty="0"/>
              <a:t>Η κυκλωματική αντιμετώπιση απλοποιεί το φόρτο του προγραμματιστή</a:t>
            </a:r>
            <a:r>
              <a:rPr lang="en-GB" dirty="0"/>
              <a:t>/</a:t>
            </a:r>
            <a:r>
              <a:rPr lang="el-GR" dirty="0"/>
              <a:t>μεταγλωττιστή </a:t>
            </a:r>
            <a:endParaRPr lang="en-US" dirty="0"/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Footer Placeholder 2">
            <a:extLst>
              <a:ext uri="{FF2B5EF4-FFF2-40B4-BE49-F238E27FC236}">
                <a16:creationId xmlns:a16="http://schemas.microsoft.com/office/drawing/2014/main" id="{E6B896C8-4E0D-4CDE-91A7-276BB9781E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684D1C5-C8FF-4A4B-B50C-3F971B8EE8C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D8878936-3494-400E-A7A2-DEFA1B6CF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Διαδρομές προώθησης</a:t>
            </a:r>
            <a:endParaRPr lang="en-AU" altLang="el-GR"/>
          </a:p>
        </p:txBody>
      </p:sp>
      <p:pic>
        <p:nvPicPr>
          <p:cNvPr id="212996" name="Picture 5" descr="D:\gizopoulos\Projects\Books\Cod4-Kleidarithmos\Figs-for-PPTs\COD_VOLA_PNGs\CHAPTER 4\04_54.png">
            <a:extLst>
              <a:ext uri="{FF2B5EF4-FFF2-40B4-BE49-F238E27FC236}">
                <a16:creationId xmlns:a16="http://schemas.microsoft.com/office/drawing/2014/main" id="{0A584CF2-6B4C-4C2C-8416-14CD9AF6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5"/>
          <a:stretch>
            <a:fillRect/>
          </a:stretch>
        </p:blipFill>
        <p:spPr bwMode="auto">
          <a:xfrm>
            <a:off x="900113" y="1196975"/>
            <a:ext cx="727233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3">
            <a:extLst>
              <a:ext uri="{FF2B5EF4-FFF2-40B4-BE49-F238E27FC236}">
                <a16:creationId xmlns:a16="http://schemas.microsoft.com/office/drawing/2014/main" id="{51A032AC-E064-47CD-8A3E-588AE5C11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Συνθήκες προώθησης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606B6-701B-4AD1-9548-141022A33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25538"/>
            <a:ext cx="4067175" cy="4535487"/>
          </a:xfrm>
        </p:spPr>
        <p:txBody>
          <a:bodyPr/>
          <a:lstStyle/>
          <a:p>
            <a:pPr marL="176213" indent="-176213" eaLnBrk="1" hangingPunct="1">
              <a:defRPr/>
            </a:pP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Κίνδυνος στο στάδιο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endParaRPr lang="en-A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lvl="1" indent="-263525" eaLnBrk="1" hangingPunct="1">
              <a:defRPr/>
            </a:pP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(EX/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MEM.RegWrite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273050" lvl="1" indent="0" eaLnBrk="1" hangingPunct="1">
              <a:buFont typeface="Wingdings" panose="05000000000000000000" pitchFamily="2" charset="2"/>
              <a:buNone/>
              <a:defRPr/>
            </a:pP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(EX/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MEM.RegisterRd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≠ 0)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6575" lvl="1" indent="-263525" eaLnBrk="1" hangingPunct="1">
              <a:buFont typeface="Wingdings" panose="05000000000000000000" pitchFamily="2" charset="2"/>
              <a:buNone/>
              <a:tabLst>
                <a:tab pos="536575" algn="l"/>
              </a:tabLst>
              <a:defRPr/>
            </a:pP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(EX/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MEM.RegisterRd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= ID/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EX.RegisterRs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2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ForwardA</a:t>
            </a:r>
            <a:r>
              <a:rPr lang="en-A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</a:p>
          <a:p>
            <a:pPr lvl="1" eaLnBrk="1" hangingPunct="1">
              <a:defRPr/>
            </a:pPr>
            <a:endParaRPr lang="en-AU" sz="2000" dirty="0">
              <a:latin typeface="Times New Roman" pitchFamily="18" charset="0"/>
              <a:cs typeface="Times New Roman" pitchFamily="18" charset="0"/>
            </a:endParaRPr>
          </a:p>
          <a:p>
            <a:pPr marL="536575" lvl="1" indent="-360363" eaLnBrk="1" hangingPunct="1">
              <a:tabLst>
                <a:tab pos="809625" algn="l"/>
              </a:tabLst>
              <a:defRPr/>
            </a:pP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(EX/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MEM.RegWrite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(EX/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MEM.RegisterRd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≠ 0)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(EX/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MEM.RegisterRd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= ID/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EX.RegisterRt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ForwardB</a:t>
            </a:r>
            <a:r>
              <a:rPr lang="en-A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44" name="Footer Placeholder 2">
            <a:extLst>
              <a:ext uri="{FF2B5EF4-FFF2-40B4-BE49-F238E27FC236}">
                <a16:creationId xmlns:a16="http://schemas.microsoft.com/office/drawing/2014/main" id="{A7FF028B-E1B3-4552-B125-8F7A3C83E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CAFA595-1DC1-48D2-9554-528D42D29B2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7" name="Picture 5" descr="D:\gizopoulos\Projects\Books\Cod4-Kleidarithmos\Figs-for-PPTs\COD_VOLA_PNGs\CHAPTER 4\04_54.png">
            <a:extLst>
              <a:ext uri="{FF2B5EF4-FFF2-40B4-BE49-F238E27FC236}">
                <a16:creationId xmlns:a16="http://schemas.microsoft.com/office/drawing/2014/main" id="{B849060C-926D-4832-966A-00C4145EE3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5"/>
          <a:stretch>
            <a:fillRect/>
          </a:stretch>
        </p:blipFill>
        <p:spPr>
          <a:xfrm>
            <a:off x="4175125" y="1052513"/>
            <a:ext cx="4951413" cy="4103687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C2A73B-6328-48D0-9229-6A3CC775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844675"/>
            <a:ext cx="142875" cy="2159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C9D4BD-710C-465C-8BCD-ABB401AD0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2816225"/>
            <a:ext cx="144463" cy="2159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BDA252-919F-465A-AC65-55A10D87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2084388"/>
            <a:ext cx="144463" cy="2159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2449C0-783F-45B7-A8B0-4F7DE16ED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3662363"/>
            <a:ext cx="993775" cy="2540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6CAB2-2FCC-4A7D-ACC3-272069CC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3544888"/>
            <a:ext cx="119063" cy="1635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AB6E30-64C6-419C-813C-8D5D4840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3694113"/>
            <a:ext cx="107950" cy="134937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E6FF73E-3A76-4806-946A-409F8F122046}"/>
              </a:ext>
            </a:extLst>
          </p:cNvPr>
          <p:cNvSpPr txBox="1">
            <a:spLocks/>
          </p:cNvSpPr>
          <p:nvPr/>
        </p:nvSpPr>
        <p:spPr bwMode="auto">
          <a:xfrm>
            <a:off x="4140200" y="5229225"/>
            <a:ext cx="4824413" cy="1187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76213" eaLnBrk="1" hangingPunct="1">
              <a:defRPr/>
            </a:pPr>
            <a:r>
              <a:rPr lang="en-GB" sz="2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ForwardA</a:t>
            </a:r>
            <a:r>
              <a:rPr lang="el-GR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Forward</a:t>
            </a:r>
            <a:r>
              <a:rPr lang="el-GR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Β)</a:t>
            </a:r>
            <a:r>
              <a:rPr lang="en-GB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=10: </a:t>
            </a:r>
            <a:r>
              <a:rPr lang="el-GR" sz="2200" kern="0" dirty="0">
                <a:latin typeface="Times New Roman" pitchFamily="18" charset="0"/>
                <a:cs typeface="Times New Roman" pitchFamily="18" charset="0"/>
              </a:rPr>
              <a:t>Ο 1</a:t>
            </a:r>
            <a:r>
              <a:rPr lang="el-GR" sz="2200" kern="0" baseline="30000" dirty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sz="2200" kern="0" dirty="0">
                <a:latin typeface="Times New Roman" pitchFamily="18" charset="0"/>
                <a:cs typeface="Times New Roman" pitchFamily="18" charset="0"/>
              </a:rPr>
              <a:t>  (2</a:t>
            </a:r>
            <a:r>
              <a:rPr lang="el-GR" sz="2200" kern="0" baseline="30000" dirty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sz="2200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200" kern="0" dirty="0" err="1">
                <a:latin typeface="Times New Roman" pitchFamily="18" charset="0"/>
                <a:cs typeface="Times New Roman" pitchFamily="18" charset="0"/>
              </a:rPr>
              <a:t>τελεστέος</a:t>
            </a:r>
            <a:r>
              <a:rPr lang="el-GR" sz="2200" kern="0" dirty="0">
                <a:latin typeface="Times New Roman" pitchFamily="18" charset="0"/>
                <a:cs typeface="Times New Roman" pitchFamily="18" charset="0"/>
              </a:rPr>
              <a:t> της </a:t>
            </a:r>
            <a:r>
              <a:rPr lang="en-GB" sz="2200" kern="0" dirty="0">
                <a:latin typeface="Times New Roman" pitchFamily="18" charset="0"/>
                <a:cs typeface="Times New Roman" pitchFamily="18" charset="0"/>
              </a:rPr>
              <a:t>ALU </a:t>
            </a:r>
            <a:r>
              <a:rPr lang="el-GR" sz="2200" kern="0" dirty="0">
                <a:latin typeface="Times New Roman" pitchFamily="18" charset="0"/>
                <a:cs typeface="Times New Roman" pitchFamily="18" charset="0"/>
              </a:rPr>
              <a:t>προωθείται με το προηγούμενο αποτέλεσμα της </a:t>
            </a:r>
            <a:r>
              <a:rPr lang="en-GB" sz="2200" kern="0" dirty="0">
                <a:latin typeface="Times New Roman" pitchFamily="18" charset="0"/>
                <a:cs typeface="Times New Roman" pitchFamily="18" charset="0"/>
              </a:rPr>
              <a:t>ALU</a:t>
            </a:r>
            <a:endParaRPr lang="el-GR" sz="22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3">
            <a:extLst>
              <a:ext uri="{FF2B5EF4-FFF2-40B4-BE49-F238E27FC236}">
                <a16:creationId xmlns:a16="http://schemas.microsoft.com/office/drawing/2014/main" id="{3DD93BF1-344F-4D40-96F3-4AAFFD7BA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Συνθήκες προώθησης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4E2B0C-BF1C-45F2-A840-42CA7EC25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25538"/>
            <a:ext cx="4067175" cy="51117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Κίνδυνος στο στάδιο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</a:t>
            </a:r>
          </a:p>
          <a:p>
            <a:pPr marL="360363" lvl="1" indent="-184150" eaLnBrk="1" hangingPunct="1">
              <a:tabLst>
                <a:tab pos="87313" algn="l"/>
              </a:tabLst>
              <a:defRPr/>
            </a:pP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if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(MEM/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WB.RegWrite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176213" lvl="1" indent="0" eaLnBrk="1" hangingPunct="1">
              <a:buFont typeface="Wingdings" panose="05000000000000000000" pitchFamily="2" charset="2"/>
              <a:buNone/>
              <a:tabLst>
                <a:tab pos="87313" algn="l"/>
              </a:tabLst>
              <a:defRPr/>
            </a:pP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(MEM/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WB.RegisterRd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≠ 0)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6575" lvl="1" indent="-360363" eaLnBrk="1" hangingPunct="1">
              <a:buFont typeface="Wingdings" panose="05000000000000000000" pitchFamily="2" charset="2"/>
              <a:buNone/>
              <a:tabLst>
                <a:tab pos="87313" algn="l"/>
              </a:tabLst>
              <a:defRPr/>
            </a:pP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 (MEM/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WB.RegisterRd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=      ID/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EX.RegisterRs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ForwardA</a:t>
            </a:r>
            <a:r>
              <a:rPr lang="en-A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= 01</a:t>
            </a:r>
          </a:p>
          <a:p>
            <a:pPr lvl="1" eaLnBrk="1" hangingPunct="1">
              <a:defRPr/>
            </a:pPr>
            <a:endParaRPr lang="en-AU" sz="2000" dirty="0">
              <a:latin typeface="Times New Roman" pitchFamily="18" charset="0"/>
              <a:cs typeface="Times New Roman" pitchFamily="18" charset="0"/>
            </a:endParaRPr>
          </a:p>
          <a:p>
            <a:pPr marL="360363" lvl="1" indent="-184150" eaLnBrk="1" hangingPunct="1">
              <a:defRPr/>
            </a:pP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(MEM/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WB.RegWrite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176213" lvl="1" indent="0" eaLnBrk="1" hangingPunct="1">
              <a:buFont typeface="Wingdings" panose="05000000000000000000" pitchFamily="2" charset="2"/>
              <a:buNone/>
              <a:defRPr/>
            </a:pP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(MEM/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WB.RegisterRd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≠ 0)  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363" lvl="1" indent="-184150" eaLnBrk="1" hangingPunct="1">
              <a:buFont typeface="Wingdings" panose="05000000000000000000" pitchFamily="2" charset="2"/>
              <a:buNone/>
              <a:defRPr/>
            </a:pP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 (MEM/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WB.RegisterRd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=  ID/</a:t>
            </a:r>
            <a:r>
              <a:rPr lang="en-AU" sz="2000" dirty="0" err="1">
                <a:latin typeface="Times New Roman" pitchFamily="18" charset="0"/>
                <a:cs typeface="Times New Roman" pitchFamily="18" charset="0"/>
              </a:rPr>
              <a:t>EX.RegisterRt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ForwardB</a:t>
            </a:r>
            <a:r>
              <a:rPr lang="en-A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= 01</a:t>
            </a:r>
          </a:p>
          <a:p>
            <a:pPr>
              <a:defRPr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68" name="Footer Placeholder 2">
            <a:extLst>
              <a:ext uri="{FF2B5EF4-FFF2-40B4-BE49-F238E27FC236}">
                <a16:creationId xmlns:a16="http://schemas.microsoft.com/office/drawing/2014/main" id="{9D0E8B4F-975B-41CF-B85F-20A6BBB97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CF75663-D62A-424A-9678-4B385766F76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7" name="Picture 5" descr="D:\gizopoulos\Projects\Books\Cod4-Kleidarithmos\Figs-for-PPTs\COD_VOLA_PNGs\CHAPTER 4\04_54.png">
            <a:extLst>
              <a:ext uri="{FF2B5EF4-FFF2-40B4-BE49-F238E27FC236}">
                <a16:creationId xmlns:a16="http://schemas.microsoft.com/office/drawing/2014/main" id="{D47EF207-6D39-4980-9E4A-936468547D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5"/>
          <a:stretch>
            <a:fillRect/>
          </a:stretch>
        </p:blipFill>
        <p:spPr>
          <a:xfrm>
            <a:off x="4175125" y="1628775"/>
            <a:ext cx="4951413" cy="4103688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510B187-ED8B-4121-9772-718ABF736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2170113"/>
            <a:ext cx="144463" cy="2159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4D4C9D-40B0-40DE-9BA8-60CC8C47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3171825"/>
            <a:ext cx="144463" cy="2159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C9A5FB-7712-40DA-8441-1D671133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300413"/>
            <a:ext cx="144463" cy="2159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858C4F-F002-459D-9BA1-0A8BF896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868863"/>
            <a:ext cx="993775" cy="255587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39979B-EC6A-4307-8168-59DF4BEE4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4121150"/>
            <a:ext cx="119063" cy="1635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C2842D-111C-4602-BA76-4B64132E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4270375"/>
            <a:ext cx="107950" cy="134938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D033938F-8C40-4BD7-861E-D403A63C6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D981B35-0434-47F4-B38A-07983B590B8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4C1050F-89A4-42AF-B8B0-21FD85983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Επισκόπηση της </a:t>
            </a:r>
            <a:r>
              <a:rPr lang="en-US" altLang="el-GR"/>
              <a:t>CPU</a:t>
            </a:r>
            <a:endParaRPr lang="en-AU" altLang="el-GR"/>
          </a:p>
        </p:txBody>
      </p:sp>
      <p:pic>
        <p:nvPicPr>
          <p:cNvPr id="6148" name="Picture 5" descr="D:\gizopoulos\Projects\Books\Cod4-Kleidarithmos\Figs-for-PPTs\COD_VOLA_PNGs\CHAPTER 4\04_01.png">
            <a:extLst>
              <a:ext uri="{FF2B5EF4-FFF2-40B4-BE49-F238E27FC236}">
                <a16:creationId xmlns:a16="http://schemas.microsoft.com/office/drawing/2014/main" id="{C82B930E-68FB-49BE-B6C5-6437DCF1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220788"/>
            <a:ext cx="83248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E40D552-FE42-4A94-97B2-E93DC176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76700"/>
            <a:ext cx="647700" cy="4318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42F9A7-63F3-4AC8-B9CF-BD27E14E7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2963"/>
            <a:ext cx="936625" cy="57626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6D51AC-3F75-482C-94B0-F270BBE9A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4149725"/>
            <a:ext cx="1512887" cy="287338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59E3EB-F014-44FF-8FB6-D20CC6C3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45013"/>
            <a:ext cx="1512887" cy="496887"/>
          </a:xfrm>
          <a:prstGeom prst="ellips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356D16-FB64-45DB-8772-AD4A3118E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013200"/>
            <a:ext cx="720725" cy="4953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81D1D8E-E50C-40C0-9ADE-28416B94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557338"/>
            <a:ext cx="863600" cy="1439862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F3CA1A19-6331-4F83-8AC9-6EEE815F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412875"/>
            <a:ext cx="865188" cy="1439863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Footer Placeholder 3">
            <a:extLst>
              <a:ext uri="{FF2B5EF4-FFF2-40B4-BE49-F238E27FC236}">
                <a16:creationId xmlns:a16="http://schemas.microsoft.com/office/drawing/2014/main" id="{1D4D5961-7BC3-490A-A2D7-F3E2921EE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35E0F02-3156-4501-9E2B-A2EB111B1F19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8C8B0920-F68F-4F22-8232-492196909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Διπλός κίνδυνος δεδομένων</a:t>
            </a:r>
            <a:endParaRPr lang="en-AU" altLang="el-GR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2B18943-512B-4645-9143-09BF61219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Θεωρήστε την ακολουθία</a:t>
            </a:r>
            <a:r>
              <a:rPr lang="en-US" altLang="el-GR"/>
              <a:t>: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>
                <a:latin typeface="Lucida Console" panose="020B0609040504020204" pitchFamily="49" charset="0"/>
              </a:rPr>
              <a:t>	add </a:t>
            </a:r>
            <a:r>
              <a:rPr lang="en-US" altLang="el-GR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>
                <a:latin typeface="Lucida Console" panose="020B0609040504020204" pitchFamily="49" charset="0"/>
              </a:rPr>
              <a:t>,$1,$2</a:t>
            </a:r>
            <a:br>
              <a:rPr lang="en-US" altLang="el-GR">
                <a:latin typeface="Lucida Console" panose="020B0609040504020204" pitchFamily="49" charset="0"/>
              </a:rPr>
            </a:br>
            <a:r>
              <a:rPr lang="en-US" altLang="el-GR">
                <a:latin typeface="Lucida Console" panose="020B0609040504020204" pitchFamily="49" charset="0"/>
              </a:rPr>
              <a:t>add </a:t>
            </a:r>
            <a:r>
              <a:rPr lang="en-US" altLang="el-GR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>
                <a:latin typeface="Lucida Console" panose="020B0609040504020204" pitchFamily="49" charset="0"/>
              </a:rPr>
              <a:t>,</a:t>
            </a:r>
            <a:r>
              <a:rPr lang="en-US" altLang="el-GR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>
                <a:latin typeface="Lucida Console" panose="020B0609040504020204" pitchFamily="49" charset="0"/>
              </a:rPr>
              <a:t>,$3</a:t>
            </a:r>
            <a:br>
              <a:rPr lang="en-US" altLang="el-GR">
                <a:latin typeface="Lucida Console" panose="020B0609040504020204" pitchFamily="49" charset="0"/>
              </a:rPr>
            </a:br>
            <a:r>
              <a:rPr lang="en-US" altLang="el-GR">
                <a:latin typeface="Lucida Console" panose="020B0609040504020204" pitchFamily="49" charset="0"/>
              </a:rPr>
              <a:t>add $1,</a:t>
            </a:r>
            <a:r>
              <a:rPr lang="en-US" altLang="el-GR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>
                <a:latin typeface="Lucida Console" panose="020B0609040504020204" pitchFamily="49" charset="0"/>
              </a:rPr>
              <a:t>,$4</a:t>
            </a:r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Συμβαίνουν και οι δύο κίνδυνοι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Θέλουμε να χρησιμοποιήσουμε τον πιο πρόσφατο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Η προώθηση γίνεται από το στάδιο ΜΕΜ</a:t>
            </a:r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Αναθεώρηση της συνθήκης προώθησης του </a:t>
            </a:r>
            <a:r>
              <a:rPr lang="en-US" altLang="el-GR"/>
              <a:t>MEM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Προώθηση μόνο αν η συνθήκη κινδύνου του σταδίου </a:t>
            </a:r>
            <a:r>
              <a:rPr lang="en-US" altLang="el-GR"/>
              <a:t>EX </a:t>
            </a:r>
            <a:r>
              <a:rPr lang="el-GR" altLang="el-GR"/>
              <a:t>δεν είναι αληθής</a:t>
            </a:r>
            <a:endParaRPr lang="en-AU" alt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ooter Placeholder 3">
            <a:extLst>
              <a:ext uri="{FF2B5EF4-FFF2-40B4-BE49-F238E27FC236}">
                <a16:creationId xmlns:a16="http://schemas.microsoft.com/office/drawing/2014/main" id="{06322857-857B-4FD4-A6A2-651E44ABE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5DFAF40-966E-4E0B-96BA-8A3E7A4296A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CDCEC306-2B6C-4B1D-8CB1-0BC7A63DB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Αναθεωρημένη συνθήκη προώθησης </a:t>
            </a:r>
            <a:endParaRPr lang="en-AU" altLang="el-GR" sz="3200"/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29D8D21-EB3E-4D9D-B57F-AAB12BF90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2400"/>
              <a:t>Κίνδυνος στο στάδιο </a:t>
            </a:r>
            <a:r>
              <a:rPr lang="en-US" altLang="el-GR" sz="2400"/>
              <a:t>MEM</a:t>
            </a:r>
          </a:p>
          <a:p>
            <a:pPr lvl="1" algn="l" eaLnBrk="1" hangingPunct="1">
              <a:lnSpc>
                <a:spcPct val="120000"/>
              </a:lnSpc>
            </a:pPr>
            <a:r>
              <a:rPr lang="en-AU" altLang="el-GR" sz="2000"/>
              <a:t>if (MEM/WB.RegWrite and (MEM/WB.RegisterRd ≠ 0)</a:t>
            </a:r>
            <a:br>
              <a:rPr lang="en-AU" altLang="el-GR" sz="2000"/>
            </a:br>
            <a:r>
              <a:rPr lang="en-AU" altLang="el-GR" sz="2000"/>
              <a:t>    </a:t>
            </a:r>
            <a:r>
              <a:rPr lang="en-AU" altLang="el-GR" sz="2000">
                <a:solidFill>
                  <a:schemeClr val="hlink"/>
                </a:solidFill>
              </a:rPr>
              <a:t>and not (EX/MEM.RegWrite and (EX/MEM.RegisterRd ≠ 0)</a:t>
            </a:r>
            <a:br>
              <a:rPr lang="en-AU" altLang="el-GR" sz="2000">
                <a:solidFill>
                  <a:schemeClr val="hlink"/>
                </a:solidFill>
              </a:rPr>
            </a:br>
            <a:r>
              <a:rPr lang="en-AU" altLang="el-GR" sz="2000">
                <a:solidFill>
                  <a:schemeClr val="hlink"/>
                </a:solidFill>
              </a:rPr>
              <a:t>                 and (EX/MEM.RegisterRd = ID/EX.RegisterRs))</a:t>
            </a:r>
            <a:br>
              <a:rPr lang="en-AU" altLang="el-GR" sz="2000"/>
            </a:br>
            <a:r>
              <a:rPr lang="en-AU" altLang="el-GR" sz="2000"/>
              <a:t>    and (MEM/WB.RegisterRd = ID/EX.RegisterRs))</a:t>
            </a:r>
            <a:br>
              <a:rPr lang="en-AU" altLang="el-GR" sz="2000"/>
            </a:br>
            <a:r>
              <a:rPr lang="en-AU" altLang="el-GR" sz="2000"/>
              <a:t>  ForwardA = 01</a:t>
            </a:r>
          </a:p>
          <a:p>
            <a:pPr lvl="1" algn="l" eaLnBrk="1" hangingPunct="1">
              <a:lnSpc>
                <a:spcPct val="120000"/>
              </a:lnSpc>
            </a:pPr>
            <a:endParaRPr lang="el-GR" altLang="el-GR" sz="2000"/>
          </a:p>
          <a:p>
            <a:pPr lvl="1" algn="l" eaLnBrk="1" hangingPunct="1">
              <a:lnSpc>
                <a:spcPct val="120000"/>
              </a:lnSpc>
            </a:pPr>
            <a:r>
              <a:rPr lang="en-AU" altLang="el-GR" sz="2000"/>
              <a:t>if (MEM/WB.RegWrite and (MEM/WB.RegisterRd ≠ 0)</a:t>
            </a:r>
            <a:br>
              <a:rPr lang="en-AU" altLang="el-GR" sz="2000"/>
            </a:br>
            <a:r>
              <a:rPr lang="en-AU" altLang="el-GR" sz="2000"/>
              <a:t>    </a:t>
            </a:r>
            <a:r>
              <a:rPr lang="en-AU" altLang="el-GR" sz="2000">
                <a:solidFill>
                  <a:schemeClr val="hlink"/>
                </a:solidFill>
              </a:rPr>
              <a:t>and not (EX/MEM.RegWrite and (EX/MEM.RegisterRd ≠ 0)</a:t>
            </a:r>
            <a:br>
              <a:rPr lang="en-AU" altLang="el-GR" sz="2000">
                <a:solidFill>
                  <a:schemeClr val="hlink"/>
                </a:solidFill>
              </a:rPr>
            </a:br>
            <a:r>
              <a:rPr lang="en-AU" altLang="el-GR" sz="2000">
                <a:solidFill>
                  <a:schemeClr val="hlink"/>
                </a:solidFill>
              </a:rPr>
              <a:t>                 and (EX/MEM.RegisterRd = ID/EX.RegisterRt))</a:t>
            </a:r>
            <a:br>
              <a:rPr lang="en-AU" altLang="el-GR" sz="2000"/>
            </a:br>
            <a:r>
              <a:rPr lang="en-AU" altLang="el-GR" sz="2000"/>
              <a:t>    and (MEM/WB.RegisterRd = ID/EX.RegisterRt))</a:t>
            </a:r>
            <a:br>
              <a:rPr lang="en-AU" altLang="el-GR" sz="2000"/>
            </a:br>
            <a:r>
              <a:rPr lang="en-AU" altLang="el-GR" sz="2000"/>
              <a:t>  ForwardB = 01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ooter Placeholder 2">
            <a:extLst>
              <a:ext uri="{FF2B5EF4-FFF2-40B4-BE49-F238E27FC236}">
                <a16:creationId xmlns:a16="http://schemas.microsoft.com/office/drawing/2014/main" id="{FC5CE51D-1A1E-4F44-84AE-0065A009C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CCFFAF9-CA60-4281-886F-F0DE6B64A4C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413701" name="Rectangle 5">
            <a:extLst>
              <a:ext uri="{FF2B5EF4-FFF2-40B4-BE49-F238E27FC236}">
                <a16:creationId xmlns:a16="http://schemas.microsoft.com/office/drawing/2014/main" id="{F0B7DBEC-789B-47C0-9ACA-FDEBC0CD2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360363" cy="187166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221188" name="Rectangle 2">
            <a:extLst>
              <a:ext uri="{FF2B5EF4-FFF2-40B4-BE49-F238E27FC236}">
                <a16:creationId xmlns:a16="http://schemas.microsoft.com/office/drawing/2014/main" id="{4A8F9E03-577C-4FA7-8744-52875E15F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με προώθηση</a:t>
            </a:r>
            <a:endParaRPr lang="en-AU" altLang="el-GR"/>
          </a:p>
        </p:txBody>
      </p:sp>
      <p:pic>
        <p:nvPicPr>
          <p:cNvPr id="221189" name="Picture 6" descr="D:\gizopoulos\Projects\Books\Cod4-Kleidarithmos\Figs-for-PPTs\COD_VOLA_PNGs\CHAPTER 4\04_56.png">
            <a:extLst>
              <a:ext uri="{FF2B5EF4-FFF2-40B4-BE49-F238E27FC236}">
                <a16:creationId xmlns:a16="http://schemas.microsoft.com/office/drawing/2014/main" id="{55E08B8E-0B48-4A11-9276-FDF513E2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19188"/>
            <a:ext cx="883285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0153171-B96D-4B6B-ABD1-02F28C53B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013325"/>
            <a:ext cx="1368425" cy="719138"/>
          </a:xfrm>
          <a:prstGeom prst="ellips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>
            <a:extLst>
              <a:ext uri="{FF2B5EF4-FFF2-40B4-BE49-F238E27FC236}">
                <a16:creationId xmlns:a16="http://schemas.microsoft.com/office/drawing/2014/main" id="{475F96F4-CDD6-434D-BEC1-E68F2D8CD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GB" altLang="en-US"/>
              <a:t>Pipeline </a:t>
            </a:r>
            <a:r>
              <a:rPr lang="el-GR" altLang="en-US"/>
              <a:t>με κινδύνους – Προώθηση </a:t>
            </a:r>
            <a:endParaRPr lang="en-US" altLang="en-US"/>
          </a:p>
        </p:txBody>
      </p:sp>
      <p:sp>
        <p:nvSpPr>
          <p:cNvPr id="223235" name="Content Placeholder 2">
            <a:extLst>
              <a:ext uri="{FF2B5EF4-FFF2-40B4-BE49-F238E27FC236}">
                <a16:creationId xmlns:a16="http://schemas.microsoft.com/office/drawing/2014/main" id="{CF827CA8-EDA3-4F90-9B1F-57FD24BBA8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Έστω ο παρακάτω κώδικας </a:t>
            </a:r>
            <a:r>
              <a:rPr lang="en-GB" altLang="en-US" dirty="0"/>
              <a:t>MIPS</a:t>
            </a:r>
          </a:p>
          <a:p>
            <a:endParaRPr lang="en-GB" altLang="en-US" dirty="0"/>
          </a:p>
          <a:p>
            <a:r>
              <a:rPr lang="en-GB" altLang="en-US" dirty="0"/>
              <a:t>sub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</a:t>
            </a:r>
            <a:r>
              <a:rPr lang="el-GR" altLang="en-US" dirty="0"/>
              <a:t>1</a:t>
            </a:r>
            <a:r>
              <a:rPr lang="en-GB" altLang="en-US" dirty="0"/>
              <a:t>, $3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altLang="en-US" dirty="0"/>
          </a:p>
        </p:txBody>
      </p:sp>
      <p:sp>
        <p:nvSpPr>
          <p:cNvPr id="223236" name="Footer Placeholder 3">
            <a:extLst>
              <a:ext uri="{FF2B5EF4-FFF2-40B4-BE49-F238E27FC236}">
                <a16:creationId xmlns:a16="http://schemas.microsoft.com/office/drawing/2014/main" id="{7417CED2-9293-4866-95CE-E1CFFC79B0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44282B1-A766-4AAD-87C9-E7149508B4D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113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66315565-6BBA-40F9-B55C-827A31C49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Προώθηση – Λεπτομέρειες (1/4)</a:t>
            </a:r>
            <a:endParaRPr lang="en-AU" altLang="el-GR" sz="3200"/>
          </a:p>
        </p:txBody>
      </p:sp>
      <p:sp>
        <p:nvSpPr>
          <p:cNvPr id="224259" name="Footer Placeholder 2">
            <a:extLst>
              <a:ext uri="{FF2B5EF4-FFF2-40B4-BE49-F238E27FC236}">
                <a16:creationId xmlns:a16="http://schemas.microsoft.com/office/drawing/2014/main" id="{14A29882-65DC-4571-BB83-D47C7F43B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734837F-9D66-405A-AF2E-F3E7F4FF04F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24260" name="Content Placeholder 2">
            <a:extLst>
              <a:ext uri="{FF2B5EF4-FFF2-40B4-BE49-F238E27FC236}">
                <a16:creationId xmlns:a16="http://schemas.microsoft.com/office/drawing/2014/main" id="{DE12906E-229C-4ABD-94C5-92718BE09C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92238"/>
            <a:ext cx="8270875" cy="457835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CBDD81-B71B-4D7A-AF87-FAA65169A8FE}"/>
              </a:ext>
            </a:extLst>
          </p:cNvPr>
          <p:cNvSpPr/>
          <p:nvPr/>
        </p:nvSpPr>
        <p:spPr>
          <a:xfrm>
            <a:off x="-36512" y="1700808"/>
            <a:ext cx="2358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sub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</a:t>
            </a:r>
            <a:r>
              <a:rPr lang="el-GR" altLang="en-US" dirty="0"/>
              <a:t>1</a:t>
            </a:r>
            <a:r>
              <a:rPr lang="en-GB" altLang="en-US" dirty="0"/>
              <a:t>, $3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C55A82D-8199-408C-BDA5-CB2612A0E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Προώθηση – Λεπτομέρειες (2/4)</a:t>
            </a:r>
            <a:endParaRPr lang="en-AU" altLang="el-GR" sz="3200"/>
          </a:p>
        </p:txBody>
      </p:sp>
      <p:sp>
        <p:nvSpPr>
          <p:cNvPr id="226307" name="Footer Placeholder 2">
            <a:extLst>
              <a:ext uri="{FF2B5EF4-FFF2-40B4-BE49-F238E27FC236}">
                <a16:creationId xmlns:a16="http://schemas.microsoft.com/office/drawing/2014/main" id="{D3E111A8-538E-4532-BA33-79065C1D5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69DD293-EDBD-417A-9DB0-0B6E2C6DA31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26308" name="Content Placeholder 3">
            <a:extLst>
              <a:ext uri="{FF2B5EF4-FFF2-40B4-BE49-F238E27FC236}">
                <a16:creationId xmlns:a16="http://schemas.microsoft.com/office/drawing/2014/main" id="{48D72C1A-7623-4541-811A-58C3AAFB40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4613"/>
            <a:ext cx="8270875" cy="4673600"/>
          </a:xfrm>
        </p:spPr>
      </p:pic>
      <p:sp>
        <p:nvSpPr>
          <p:cNvPr id="226309" name="Oval 1">
            <a:extLst>
              <a:ext uri="{FF2B5EF4-FFF2-40B4-BE49-F238E27FC236}">
                <a16:creationId xmlns:a16="http://schemas.microsoft.com/office/drawing/2014/main" id="{34010A79-8F0C-4388-A564-C1F12C38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11675"/>
            <a:ext cx="215900" cy="174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6310" name="Oval 5">
            <a:extLst>
              <a:ext uri="{FF2B5EF4-FFF2-40B4-BE49-F238E27FC236}">
                <a16:creationId xmlns:a16="http://schemas.microsoft.com/office/drawing/2014/main" id="{564C9F65-9898-408B-AA97-53400C1B0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805363"/>
            <a:ext cx="215900" cy="174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6311" name="Oval 6">
            <a:extLst>
              <a:ext uri="{FF2B5EF4-FFF2-40B4-BE49-F238E27FC236}">
                <a16:creationId xmlns:a16="http://schemas.microsoft.com/office/drawing/2014/main" id="{9AE8F9F3-30A1-4C6E-93A8-E2DC7A40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3535363"/>
            <a:ext cx="315913" cy="1730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6312" name="Oval 7">
            <a:extLst>
              <a:ext uri="{FF2B5EF4-FFF2-40B4-BE49-F238E27FC236}">
                <a16:creationId xmlns:a16="http://schemas.microsoft.com/office/drawing/2014/main" id="{2863AE05-6709-462E-B005-49B692A11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1425575"/>
            <a:ext cx="288925" cy="23177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6313" name="Oval 8">
            <a:extLst>
              <a:ext uri="{FF2B5EF4-FFF2-40B4-BE49-F238E27FC236}">
                <a16:creationId xmlns:a16="http://schemas.microsoft.com/office/drawing/2014/main" id="{995D6FAE-B17B-4348-9500-84B19019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1408113"/>
            <a:ext cx="287337" cy="23177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8D273F-D6DC-4361-8322-4A9E0992F5F3}"/>
              </a:ext>
            </a:extLst>
          </p:cNvPr>
          <p:cNvSpPr/>
          <p:nvPr/>
        </p:nvSpPr>
        <p:spPr>
          <a:xfrm>
            <a:off x="30726" y="179482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/>
              <a:t>sub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</a:t>
            </a:r>
            <a:r>
              <a:rPr lang="el-GR" altLang="en-US" dirty="0"/>
              <a:t>1</a:t>
            </a:r>
            <a:r>
              <a:rPr lang="en-GB" altLang="en-US" dirty="0"/>
              <a:t>, $3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dirty="0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192669D4-F67C-41BD-A9A0-2935E2B8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831" y="3733746"/>
            <a:ext cx="315913" cy="1730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nimBg="1"/>
      <p:bldP spid="226310" grpId="0" animBg="1"/>
      <p:bldP spid="226311" grpId="0" animBg="1"/>
      <p:bldP spid="226312" grpId="0" animBg="1"/>
      <p:bldP spid="226313" grpId="0" animBg="1"/>
      <p:bldP spid="1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09A8C994-44CA-4DB6-8D9D-2FDE925C7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Προώθηση – Λεπτομέρειες (3/4)</a:t>
            </a:r>
            <a:endParaRPr lang="en-AU" altLang="el-GR" sz="3200"/>
          </a:p>
        </p:txBody>
      </p:sp>
      <p:sp>
        <p:nvSpPr>
          <p:cNvPr id="228355" name="Footer Placeholder 2">
            <a:extLst>
              <a:ext uri="{FF2B5EF4-FFF2-40B4-BE49-F238E27FC236}">
                <a16:creationId xmlns:a16="http://schemas.microsoft.com/office/drawing/2014/main" id="{56BBBA44-B0B5-4103-BB73-175EDFFA5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93B7F11-A559-4C7F-8DBA-2E3F7E0CB03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28356" name="Content Placeholder 2">
            <a:extLst>
              <a:ext uri="{FF2B5EF4-FFF2-40B4-BE49-F238E27FC236}">
                <a16:creationId xmlns:a16="http://schemas.microsoft.com/office/drawing/2014/main" id="{D43D93ED-90BA-45FE-A30A-7D616604E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1412875"/>
            <a:ext cx="8239125" cy="4537075"/>
          </a:xfrm>
          <a:ln>
            <a:solidFill>
              <a:srgbClr val="000099"/>
            </a:solidFill>
          </a:ln>
        </p:spPr>
      </p:pic>
      <p:sp>
        <p:nvSpPr>
          <p:cNvPr id="228357" name="Oval 4">
            <a:extLst>
              <a:ext uri="{FF2B5EF4-FFF2-40B4-BE49-F238E27FC236}">
                <a16:creationId xmlns:a16="http://schemas.microsoft.com/office/drawing/2014/main" id="{845CA6BC-A1D9-4A59-B275-ED923B63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4775200"/>
            <a:ext cx="215900" cy="17462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58" name="Oval 5">
            <a:extLst>
              <a:ext uri="{FF2B5EF4-FFF2-40B4-BE49-F238E27FC236}">
                <a16:creationId xmlns:a16="http://schemas.microsoft.com/office/drawing/2014/main" id="{06DB64F6-1EF0-4DBD-82B9-F5D6B6F78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4773613"/>
            <a:ext cx="215900" cy="174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59" name="Oval 6">
            <a:extLst>
              <a:ext uri="{FF2B5EF4-FFF2-40B4-BE49-F238E27FC236}">
                <a16:creationId xmlns:a16="http://schemas.microsoft.com/office/drawing/2014/main" id="{B480791B-D582-4A88-9E9A-F65FC5D5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98988"/>
            <a:ext cx="215900" cy="174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0" name="Oval 7">
            <a:extLst>
              <a:ext uri="{FF2B5EF4-FFF2-40B4-BE49-F238E27FC236}">
                <a16:creationId xmlns:a16="http://schemas.microsoft.com/office/drawing/2014/main" id="{DC841FDA-024C-4A80-B4F4-283102325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437063"/>
            <a:ext cx="215900" cy="17462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1" name="Oval 8">
            <a:extLst>
              <a:ext uri="{FF2B5EF4-FFF2-40B4-BE49-F238E27FC236}">
                <a16:creationId xmlns:a16="http://schemas.microsoft.com/office/drawing/2014/main" id="{3AAD5DFE-C93D-4659-A998-B98815A03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3470275"/>
            <a:ext cx="315913" cy="17462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2" name="Oval 9">
            <a:extLst>
              <a:ext uri="{FF2B5EF4-FFF2-40B4-BE49-F238E27FC236}">
                <a16:creationId xmlns:a16="http://schemas.microsoft.com/office/drawing/2014/main" id="{31516920-01F0-4D22-AF21-37CEE28C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4076700"/>
            <a:ext cx="315913" cy="174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3" name="Oval 10">
            <a:extLst>
              <a:ext uri="{FF2B5EF4-FFF2-40B4-BE49-F238E27FC236}">
                <a16:creationId xmlns:a16="http://schemas.microsoft.com/office/drawing/2014/main" id="{A9DD7038-A1FF-4110-A75F-62282701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3860800"/>
            <a:ext cx="317500" cy="174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4" name="Oval 11">
            <a:extLst>
              <a:ext uri="{FF2B5EF4-FFF2-40B4-BE49-F238E27FC236}">
                <a16:creationId xmlns:a16="http://schemas.microsoft.com/office/drawing/2014/main" id="{65C7477D-1DD1-44CC-A858-0BF850E2A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3686175"/>
            <a:ext cx="315912" cy="17462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5" name="Oval 12">
            <a:extLst>
              <a:ext uri="{FF2B5EF4-FFF2-40B4-BE49-F238E27FC236}">
                <a16:creationId xmlns:a16="http://schemas.microsoft.com/office/drawing/2014/main" id="{758F72A7-590F-40BB-A9DF-FD77D4AE8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1408113"/>
            <a:ext cx="287338" cy="23177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6" name="Oval 13">
            <a:extLst>
              <a:ext uri="{FF2B5EF4-FFF2-40B4-BE49-F238E27FC236}">
                <a16:creationId xmlns:a16="http://schemas.microsoft.com/office/drawing/2014/main" id="{759A00A9-4300-4843-A7BD-395864AB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1400175"/>
            <a:ext cx="287338" cy="2333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7" name="Oval 14">
            <a:extLst>
              <a:ext uri="{FF2B5EF4-FFF2-40B4-BE49-F238E27FC236}">
                <a16:creationId xmlns:a16="http://schemas.microsoft.com/office/drawing/2014/main" id="{349E4B82-B89E-46EA-B30A-55FA016A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38" y="1400175"/>
            <a:ext cx="287337" cy="23336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28368" name="Oval 15">
            <a:extLst>
              <a:ext uri="{FF2B5EF4-FFF2-40B4-BE49-F238E27FC236}">
                <a16:creationId xmlns:a16="http://schemas.microsoft.com/office/drawing/2014/main" id="{DBBB6FDF-FF87-4C32-BE5F-925C37673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1400175"/>
            <a:ext cx="287338" cy="23336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CBCFDD-187C-459D-85E3-4D4BAFCDCF07}"/>
              </a:ext>
            </a:extLst>
          </p:cNvPr>
          <p:cNvSpPr/>
          <p:nvPr/>
        </p:nvSpPr>
        <p:spPr>
          <a:xfrm>
            <a:off x="71438" y="1639888"/>
            <a:ext cx="2052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sub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</a:t>
            </a:r>
            <a:r>
              <a:rPr lang="el-GR" altLang="en-US" dirty="0"/>
              <a:t>1</a:t>
            </a:r>
            <a:r>
              <a:rPr lang="en-GB" altLang="en-US" dirty="0"/>
              <a:t>, $3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nimBg="1"/>
      <p:bldP spid="228358" grpId="0" animBg="1"/>
      <p:bldP spid="228359" grpId="0" animBg="1"/>
      <p:bldP spid="228360" grpId="0" animBg="1"/>
      <p:bldP spid="228361" grpId="0" animBg="1"/>
      <p:bldP spid="228362" grpId="0" animBg="1"/>
      <p:bldP spid="228363" grpId="0" animBg="1"/>
      <p:bldP spid="228364" grpId="0" animBg="1"/>
      <p:bldP spid="228365" grpId="0" animBg="1"/>
      <p:bldP spid="228366" grpId="0" animBg="1"/>
      <p:bldP spid="228367" grpId="0" animBg="1"/>
      <p:bldP spid="22836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4666838A-491D-4C85-89D8-149EF3D97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Προώθηση – Λεπτομέρειες (4/4)</a:t>
            </a:r>
            <a:endParaRPr lang="en-AU" altLang="el-GR" sz="3200"/>
          </a:p>
        </p:txBody>
      </p:sp>
      <p:sp>
        <p:nvSpPr>
          <p:cNvPr id="230403" name="Footer Placeholder 2">
            <a:extLst>
              <a:ext uri="{FF2B5EF4-FFF2-40B4-BE49-F238E27FC236}">
                <a16:creationId xmlns:a16="http://schemas.microsoft.com/office/drawing/2014/main" id="{85E67125-6202-41EB-BB62-D2E4E09AE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CEDCE520-6CE0-4C74-A194-6327419102A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30404" name="Content Placeholder 3">
            <a:extLst>
              <a:ext uri="{FF2B5EF4-FFF2-40B4-BE49-F238E27FC236}">
                <a16:creationId xmlns:a16="http://schemas.microsoft.com/office/drawing/2014/main" id="{F7B25549-FD97-4187-ACCE-895B92295A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27163"/>
            <a:ext cx="8270875" cy="4508500"/>
          </a:xfrm>
        </p:spPr>
      </p:pic>
      <p:sp>
        <p:nvSpPr>
          <p:cNvPr id="230405" name="Oval 4">
            <a:extLst>
              <a:ext uri="{FF2B5EF4-FFF2-40B4-BE49-F238E27FC236}">
                <a16:creationId xmlns:a16="http://schemas.microsoft.com/office/drawing/2014/main" id="{CA22A600-0753-4F76-9072-1ECD65FD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1460500"/>
            <a:ext cx="287337" cy="2333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30406" name="Oval 5">
            <a:extLst>
              <a:ext uri="{FF2B5EF4-FFF2-40B4-BE49-F238E27FC236}">
                <a16:creationId xmlns:a16="http://schemas.microsoft.com/office/drawing/2014/main" id="{235159BD-FB75-4C4A-8DF7-675793B4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1450975"/>
            <a:ext cx="287337" cy="23177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30407" name="Oval 6">
            <a:extLst>
              <a:ext uri="{FF2B5EF4-FFF2-40B4-BE49-F238E27FC236}">
                <a16:creationId xmlns:a16="http://schemas.microsoft.com/office/drawing/2014/main" id="{AAFEDC90-5632-4486-9064-3760686C8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4470400"/>
            <a:ext cx="261938" cy="211138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30408" name="Oval 7">
            <a:extLst>
              <a:ext uri="{FF2B5EF4-FFF2-40B4-BE49-F238E27FC236}">
                <a16:creationId xmlns:a16="http://schemas.microsoft.com/office/drawing/2014/main" id="{C3B907B3-496F-41A5-A4C2-C247DE38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3" y="3716338"/>
            <a:ext cx="287337" cy="23336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30409" name="Oval 8">
            <a:extLst>
              <a:ext uri="{FF2B5EF4-FFF2-40B4-BE49-F238E27FC236}">
                <a16:creationId xmlns:a16="http://schemas.microsoft.com/office/drawing/2014/main" id="{9AA0A5BF-92B1-4436-B4A3-CC8DBE6BF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819650"/>
            <a:ext cx="260350" cy="20955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CCDF9B-7871-4E0D-94B8-F590B1A27486}"/>
              </a:ext>
            </a:extLst>
          </p:cNvPr>
          <p:cNvSpPr/>
          <p:nvPr/>
        </p:nvSpPr>
        <p:spPr>
          <a:xfrm>
            <a:off x="0" y="181317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/>
              <a:t>sub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</a:t>
            </a:r>
            <a:r>
              <a:rPr lang="el-GR" altLang="en-US" dirty="0"/>
              <a:t>1</a:t>
            </a:r>
            <a:r>
              <a:rPr lang="en-GB" altLang="en-US" dirty="0"/>
              <a:t>, $3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6A26D9DA-A7A1-45B1-9271-DC05D7EDE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294" y="3482976"/>
            <a:ext cx="287337" cy="23336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nimBg="1"/>
      <p:bldP spid="230406" grpId="0" animBg="1"/>
      <p:bldP spid="230407" grpId="0" animBg="1"/>
      <p:bldP spid="230408" grpId="0" animBg="1"/>
      <p:bldP spid="230409" grpId="0" animBg="1"/>
      <p:bldP spid="1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8AA47EED-016C-4C12-8278-A0CEBDFD2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Επιπλέον ζητήματα – Επιλογή άμεσης τιμής</a:t>
            </a:r>
            <a:endParaRPr lang="en-AU" altLang="el-GR" sz="2800"/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F4F31B5-2C89-4D29-9ABC-61F714E7E4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400"/>
              <a:t>H </a:t>
            </a:r>
            <a:r>
              <a:rPr lang="el-GR" altLang="el-GR" sz="2400"/>
              <a:t>προσημασμένη είσοδος για τις </a:t>
            </a:r>
            <a:r>
              <a:rPr lang="en-US" altLang="el-GR" sz="2400"/>
              <a:t>lw, sw </a:t>
            </a:r>
            <a:r>
              <a:rPr lang="el-GR" altLang="el-GR" sz="2400"/>
              <a:t>λείπει από τη μέχρι τώρα υλοποίηση </a:t>
            </a:r>
          </a:p>
          <a:p>
            <a:pPr eaLnBrk="1" hangingPunct="1"/>
            <a:endParaRPr lang="el-GR" altLang="el-GR" sz="1400"/>
          </a:p>
          <a:p>
            <a:pPr eaLnBrk="1" hangingPunct="1"/>
            <a:r>
              <a:rPr lang="el-GR" altLang="el-GR" sz="2400"/>
              <a:t>Για τη δεύτερη είσοδο της </a:t>
            </a:r>
            <a:r>
              <a:rPr lang="en-US" altLang="el-GR" sz="2400"/>
              <a:t>ALU, </a:t>
            </a:r>
            <a:r>
              <a:rPr lang="el-GR" altLang="el-GR" sz="2400"/>
              <a:t>ο κεντρικός έλεγχος αποφασίζει ανάμεσα σε καταχωρητή και άμεση τιμή</a:t>
            </a:r>
          </a:p>
          <a:p>
            <a:pPr eaLnBrk="1" hangingPunct="1"/>
            <a:endParaRPr lang="el-GR" altLang="el-GR" sz="1400"/>
          </a:p>
          <a:p>
            <a:pPr eaLnBrk="1" hangingPunct="1"/>
            <a:r>
              <a:rPr lang="el-GR" altLang="el-GR" sz="2400"/>
              <a:t>Όμως, η μονάδα προώθησης επιλέγει τον καταχωρητή διοχέτευσης ως είσοδο στην </a:t>
            </a:r>
            <a:r>
              <a:rPr lang="en-US" altLang="el-GR" sz="2400"/>
              <a:t>ALU</a:t>
            </a:r>
            <a:endParaRPr lang="el-GR" altLang="el-GR" sz="2400"/>
          </a:p>
          <a:p>
            <a:pPr eaLnBrk="1" hangingPunct="1"/>
            <a:endParaRPr lang="el-GR" altLang="el-GR" sz="1400"/>
          </a:p>
          <a:p>
            <a:pPr eaLnBrk="1" hangingPunct="1"/>
            <a:r>
              <a:rPr lang="el-GR" altLang="el-GR" sz="2400">
                <a:solidFill>
                  <a:srgbClr val="990000"/>
                </a:solidFill>
              </a:rPr>
              <a:t>Λύση</a:t>
            </a:r>
            <a:r>
              <a:rPr lang="el-GR" altLang="el-GR" sz="2400"/>
              <a:t>: χρήση ενός επιπλέον πολυπλέκτη που να επιλέγει μεταξύ του πολυπλέκτη </a:t>
            </a:r>
            <a:r>
              <a:rPr lang="en-US" altLang="el-GR" sz="2400"/>
              <a:t>FowrwardB </a:t>
            </a:r>
            <a:r>
              <a:rPr lang="el-GR" altLang="el-GR" sz="2400"/>
              <a:t>και της προσημασμένης τιμής της μονάδας επέκτασης προσήμου</a:t>
            </a:r>
            <a:endParaRPr lang="en-US" altLang="el-GR" sz="2400"/>
          </a:p>
          <a:p>
            <a:pPr eaLnBrk="1" hangingPunct="1"/>
            <a:endParaRPr lang="en-AU" altLang="el-GR" sz="2400"/>
          </a:p>
        </p:txBody>
      </p:sp>
      <p:sp>
        <p:nvSpPr>
          <p:cNvPr id="232452" name="Footer Placeholder 3">
            <a:extLst>
              <a:ext uri="{FF2B5EF4-FFF2-40B4-BE49-F238E27FC236}">
                <a16:creationId xmlns:a16="http://schemas.microsoft.com/office/drawing/2014/main" id="{936E900E-E836-4DAD-B228-E34A900E3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560267A-027A-47AC-B4BD-0C9B47B7413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oter Placeholder 3">
            <a:extLst>
              <a:ext uri="{FF2B5EF4-FFF2-40B4-BE49-F238E27FC236}">
                <a16:creationId xmlns:a16="http://schemas.microsoft.com/office/drawing/2014/main" id="{21B26FBF-707F-4423-9676-3F9002BA4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5353F6D-7EA5-4D09-8DFF-066C1452566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34499" name="Rectangle 2">
            <a:extLst>
              <a:ext uri="{FF2B5EF4-FFF2-40B4-BE49-F238E27FC236}">
                <a16:creationId xmlns:a16="http://schemas.microsoft.com/office/drawing/2014/main" id="{FFFAD362-1A4F-4058-B3F9-D98E8F36A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Επιπλέον ζητήματα – Επιλογή άμεσης τιμής</a:t>
            </a:r>
            <a:endParaRPr lang="en-AU" altLang="el-GR" sz="2800"/>
          </a:p>
        </p:txBody>
      </p:sp>
      <p:pic>
        <p:nvPicPr>
          <p:cNvPr id="234500" name="Picture 3">
            <a:extLst>
              <a:ext uri="{FF2B5EF4-FFF2-40B4-BE49-F238E27FC236}">
                <a16:creationId xmlns:a16="http://schemas.microsoft.com/office/drawing/2014/main" id="{208349E0-403B-4ED2-9A2A-889DD029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7011988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1" name="Oval 1">
            <a:extLst>
              <a:ext uri="{FF2B5EF4-FFF2-40B4-BE49-F238E27FC236}">
                <a16:creationId xmlns:a16="http://schemas.microsoft.com/office/drawing/2014/main" id="{9395D946-97B0-48C9-9309-7B841A9D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924175"/>
            <a:ext cx="360362" cy="1009650"/>
          </a:xfrm>
          <a:prstGeom prst="ellipse">
            <a:avLst/>
          </a:prstGeom>
          <a:noFill/>
          <a:ln w="3810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F1107E96-FB89-4F81-954A-728A7A42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384" y="3528218"/>
            <a:ext cx="287337" cy="2333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A5E28DB3-36A4-4062-A6D0-187EA9D0F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628" y="2173237"/>
            <a:ext cx="287337" cy="2333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5E4C25E6-B868-4845-9261-33525F976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121" y="3294855"/>
            <a:ext cx="287337" cy="2333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20C296C6-8D8B-438B-A48E-C059979C0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2408738"/>
            <a:ext cx="287337" cy="23336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A41BC0FC-30FD-4B10-B735-F8E1B2B8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067" y="3532222"/>
            <a:ext cx="287337" cy="23336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699D2DC8-2948-4582-988B-837DF39B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2777485"/>
            <a:ext cx="287337" cy="23336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1B106678-05F7-4F61-ADFC-FD18724F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077072"/>
            <a:ext cx="287337" cy="233363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gizopoulos\Projects\Books\Cod4-Kleidarithmos\Figs-for-PPTs\COD_VOLA_PNGs\CHAPTER 4\04_01.png">
            <a:extLst>
              <a:ext uri="{FF2B5EF4-FFF2-40B4-BE49-F238E27FC236}">
                <a16:creationId xmlns:a16="http://schemas.microsoft.com/office/drawing/2014/main" id="{F45A4AF1-9044-4947-AAF8-DC6E6777F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00" y="1196975"/>
            <a:ext cx="8280400" cy="3455988"/>
          </a:xfrm>
          <a:noFill/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6DA9DD25-7681-4FDD-A8CF-08CEB3A76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7859713" cy="522287"/>
          </a:xfrm>
        </p:spPr>
        <p:txBody>
          <a:bodyPr/>
          <a:lstStyle/>
          <a:p>
            <a:pPr eaLnBrk="1" hangingPunct="1"/>
            <a:r>
              <a:rPr lang="el-GR" altLang="el-GR" sz="2800"/>
              <a:t>Προσκόμιση Εντολής</a:t>
            </a:r>
            <a:endParaRPr lang="en-AU" altLang="el-GR" sz="280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5CFEC6-CFD5-4A7F-8833-A4554F02002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92663"/>
            <a:ext cx="8507413" cy="1589087"/>
          </a:xfrm>
        </p:spPr>
        <p:txBody>
          <a:bodyPr/>
          <a:lstStyle/>
          <a:p>
            <a:r>
              <a:rPr lang="en-US" altLang="el-GR" sz="1800">
                <a:solidFill>
                  <a:srgbClr val="990000"/>
                </a:solidFill>
              </a:rPr>
              <a:t>PC </a:t>
            </a:r>
            <a:r>
              <a:rPr lang="en-US" altLang="el-GR" sz="1800">
                <a:solidFill>
                  <a:srgbClr val="990000"/>
                </a:solidFill>
                <a:sym typeface="Symbol" panose="05050102010706020507" pitchFamily="18" charset="2"/>
              </a:rPr>
              <a:t> </a:t>
            </a:r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Διεύθυνση για τη μνήμη εντολών</a:t>
            </a:r>
          </a:p>
          <a:p>
            <a:endParaRPr lang="el-GR" altLang="el-GR" sz="12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Προσπέλαση μνήμης – προσκόμιση (</a:t>
            </a:r>
            <a:r>
              <a:rPr lang="en-US" altLang="el-GR" sz="1800">
                <a:solidFill>
                  <a:srgbClr val="000099"/>
                </a:solidFill>
                <a:sym typeface="Symbol" panose="05050102010706020507" pitchFamily="18" charset="2"/>
              </a:rPr>
              <a:t>fetch)</a:t>
            </a:r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 εντολής στη </a:t>
            </a:r>
            <a:r>
              <a:rPr lang="en-US" altLang="el-GR" sz="1800">
                <a:solidFill>
                  <a:srgbClr val="000099"/>
                </a:solidFill>
                <a:sym typeface="Symbol" panose="05050102010706020507" pitchFamily="18" charset="2"/>
              </a:rPr>
              <a:t>CPU</a:t>
            </a:r>
            <a:endParaRPr lang="el-GR" altLang="el-GR" sz="18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endParaRPr lang="el-GR" altLang="el-GR" sz="12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Ενημέρωση του </a:t>
            </a:r>
            <a:r>
              <a:rPr lang="en-US" altLang="el-GR" sz="1800">
                <a:solidFill>
                  <a:srgbClr val="000099"/>
                </a:solidFill>
                <a:sym typeface="Symbol" panose="05050102010706020507" pitchFamily="18" charset="2"/>
              </a:rPr>
              <a:t>PC </a:t>
            </a:r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με την τιμή της διεύθυνσης της επόμενης εντολής – </a:t>
            </a:r>
            <a:r>
              <a:rPr lang="en-US" altLang="el-GR" sz="1800">
                <a:solidFill>
                  <a:srgbClr val="990000"/>
                </a:solidFill>
                <a:sym typeface="Symbol" panose="05050102010706020507" pitchFamily="18" charset="2"/>
              </a:rPr>
              <a:t>PC=PC+4</a:t>
            </a:r>
            <a:endParaRPr lang="el-GR" altLang="el-GR" sz="1800">
              <a:solidFill>
                <a:srgbClr val="990000"/>
              </a:solidFill>
              <a:sym typeface="Symbol" panose="05050102010706020507" pitchFamily="18" charset="2"/>
            </a:endParaRPr>
          </a:p>
          <a:p>
            <a:endParaRPr lang="en-US" altLang="el-GR" sz="1800">
              <a:sym typeface="Symbol" panose="05050102010706020507" pitchFamily="18" charset="2"/>
            </a:endParaRPr>
          </a:p>
          <a:p>
            <a:endParaRPr lang="el-GR" altLang="el-GR" sz="1800"/>
          </a:p>
        </p:txBody>
      </p:sp>
      <p:sp>
        <p:nvSpPr>
          <p:cNvPr id="28677" name="Footer Placeholder 2">
            <a:extLst>
              <a:ext uri="{FF2B5EF4-FFF2-40B4-BE49-F238E27FC236}">
                <a16:creationId xmlns:a16="http://schemas.microsoft.com/office/drawing/2014/main" id="{C7597229-D282-492D-8CE0-6B7D51292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1164E80-2F6A-472A-AA0C-48AE33A0F0E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97F441-C4FE-4A84-8D11-86524C577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360363" cy="4318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FCB51D-79F6-4FEB-B1E9-D76201667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1701800"/>
            <a:ext cx="720725" cy="7207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061DC8-6E56-4F82-B74A-B3D44498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3357563"/>
            <a:ext cx="973138" cy="350837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44D35-D251-4C92-B8A6-584900CE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3429000"/>
            <a:ext cx="720725" cy="2794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2" grpId="0" animBg="1"/>
      <p:bldP spid="2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3413069E-4D25-4DBB-B357-3F2DF0731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Επιπλέον ζητήματα – </a:t>
            </a:r>
            <a:r>
              <a:rPr lang="en-US" altLang="el-GR" sz="2800"/>
              <a:t>lw </a:t>
            </a:r>
            <a:r>
              <a:rPr lang="el-GR" altLang="el-GR" sz="2800"/>
              <a:t>και μετά </a:t>
            </a:r>
            <a:r>
              <a:rPr lang="en-US" altLang="el-GR" sz="2800"/>
              <a:t>sw</a:t>
            </a:r>
            <a:endParaRPr lang="en-AU" altLang="el-GR" sz="2800"/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61528B7-6F13-4B56-BBD9-DC1A4F600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Τι γίνεται αν μια </a:t>
            </a:r>
            <a:r>
              <a:rPr lang="en-US" altLang="el-GR"/>
              <a:t>lw </a:t>
            </a:r>
            <a:r>
              <a:rPr lang="el-GR" altLang="el-GR"/>
              <a:t>ακολουθείται από μία </a:t>
            </a:r>
            <a:r>
              <a:rPr lang="en-US" altLang="el-GR"/>
              <a:t>sw </a:t>
            </a:r>
            <a:r>
              <a:rPr lang="el-GR" altLang="el-GR"/>
              <a:t>με εξάρτηση δεδομενων??</a:t>
            </a:r>
          </a:p>
          <a:p>
            <a:pPr lvl="1" eaLnBrk="1" hangingPunct="1"/>
            <a:r>
              <a:rPr lang="en-US" altLang="el-GR"/>
              <a:t>lw $5, 10($10)</a:t>
            </a:r>
          </a:p>
          <a:p>
            <a:pPr lvl="1" eaLnBrk="1" hangingPunct="1"/>
            <a:r>
              <a:rPr lang="en-US" altLang="el-GR"/>
              <a:t>sw $5, 100($11)</a:t>
            </a:r>
          </a:p>
          <a:p>
            <a:pPr eaLnBrk="1" hangingPunct="1"/>
            <a:endParaRPr lang="el-GR" altLang="el-GR"/>
          </a:p>
          <a:p>
            <a:pPr eaLnBrk="1" hangingPunct="1"/>
            <a:r>
              <a:rPr lang="en-US" altLang="el-GR"/>
              <a:t>H </a:t>
            </a:r>
            <a:r>
              <a:rPr lang="el-GR" altLang="el-GR"/>
              <a:t>νέα τιμή του </a:t>
            </a:r>
            <a:r>
              <a:rPr lang="en-US" altLang="el-GR"/>
              <a:t>$5 </a:t>
            </a:r>
            <a:r>
              <a:rPr lang="el-GR" altLang="el-GR"/>
              <a:t>είναι διαθέσιμη στο στάδιο </a:t>
            </a:r>
            <a:r>
              <a:rPr lang="en-GB" altLang="el-GR"/>
              <a:t>WB</a:t>
            </a:r>
            <a:r>
              <a:rPr lang="el-GR" altLang="el-GR"/>
              <a:t>, ενώ η </a:t>
            </a:r>
            <a:r>
              <a:rPr lang="en-US" altLang="el-GR"/>
              <a:t>sw </a:t>
            </a:r>
            <a:r>
              <a:rPr lang="el-GR" altLang="el-GR"/>
              <a:t>τη χρειάζεται στο στάδιο </a:t>
            </a:r>
            <a:r>
              <a:rPr lang="en-GB" altLang="el-GR"/>
              <a:t>MEM</a:t>
            </a:r>
            <a:endParaRPr lang="el-GR" altLang="el-GR"/>
          </a:p>
          <a:p>
            <a:pPr lvl="1" eaLnBrk="1" hangingPunct="1"/>
            <a:r>
              <a:rPr lang="el-GR" altLang="el-GR"/>
              <a:t>Εισαγωγή καθυστέρησης</a:t>
            </a:r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Για την αποφυγή της καθυστέρησης, χρειάζεται να ενσωματωθεί μονάδα προώθησης στο στάδιο ΜΕΜ</a:t>
            </a:r>
            <a:endParaRPr lang="en-US" altLang="el-GR"/>
          </a:p>
          <a:p>
            <a:pPr eaLnBrk="1" hangingPunct="1"/>
            <a:endParaRPr lang="en-AU" altLang="el-GR" sz="2400"/>
          </a:p>
        </p:txBody>
      </p:sp>
      <p:sp>
        <p:nvSpPr>
          <p:cNvPr id="236548" name="Footer Placeholder 3">
            <a:extLst>
              <a:ext uri="{FF2B5EF4-FFF2-40B4-BE49-F238E27FC236}">
                <a16:creationId xmlns:a16="http://schemas.microsoft.com/office/drawing/2014/main" id="{F9633706-4840-4D51-9971-8BAEDF1034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B6C9CE31-8214-4E52-B63D-81E5A08C1A3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7" descr="D:\gizopoulos\Projects\Books\Cod4-Kleidarithmos\Figs-for-PPTs\COD_VOLA_PNGs\CHAPTER 4\04_58.png">
            <a:extLst>
              <a:ext uri="{FF2B5EF4-FFF2-40B4-BE49-F238E27FC236}">
                <a16:creationId xmlns:a16="http://schemas.microsoft.com/office/drawing/2014/main" id="{5F7C546E-7766-4489-93D3-BDAFD699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74750"/>
            <a:ext cx="7559675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Footer Placeholder 2">
            <a:extLst>
              <a:ext uri="{FF2B5EF4-FFF2-40B4-BE49-F238E27FC236}">
                <a16:creationId xmlns:a16="http://schemas.microsoft.com/office/drawing/2014/main" id="{186F0CD2-8BF1-4A0C-B43A-33784F480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DCFFE99-F38B-46A8-90CC-11682B26100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38596" name="Rectangle 2">
            <a:extLst>
              <a:ext uri="{FF2B5EF4-FFF2-40B4-BE49-F238E27FC236}">
                <a16:creationId xmlns:a16="http://schemas.microsoft.com/office/drawing/2014/main" id="{1F35A87E-F82B-4DE5-A33E-288C71741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Κίνδυνος δεδομένων φόρτωσης-χρήσης</a:t>
            </a:r>
            <a:endParaRPr lang="en-AU" altLang="el-GR" sz="3200"/>
          </a:p>
        </p:txBody>
      </p:sp>
      <p:sp>
        <p:nvSpPr>
          <p:cNvPr id="238597" name="Oval 6">
            <a:extLst>
              <a:ext uri="{FF2B5EF4-FFF2-40B4-BE49-F238E27FC236}">
                <a16:creationId xmlns:a16="http://schemas.microsoft.com/office/drawing/2014/main" id="{5504144C-CB4D-4036-8B0C-B75E424A2ADF}"/>
              </a:ext>
            </a:extLst>
          </p:cNvPr>
          <p:cNvSpPr>
            <a:spLocks noChangeArrowheads="1"/>
          </p:cNvSpPr>
          <p:nvPr/>
        </p:nvSpPr>
        <p:spPr bwMode="auto">
          <a:xfrm rot="2714808">
            <a:off x="4352131" y="2715419"/>
            <a:ext cx="360363" cy="1069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38598" name="AutoShape 7">
            <a:extLst>
              <a:ext uri="{FF2B5EF4-FFF2-40B4-BE49-F238E27FC236}">
                <a16:creationId xmlns:a16="http://schemas.microsoft.com/office/drawing/2014/main" id="{B3F7B4AB-E712-4B10-B464-0F1BEB25AA72}"/>
              </a:ext>
            </a:extLst>
          </p:cNvPr>
          <p:cNvSpPr>
            <a:spLocks/>
          </p:cNvSpPr>
          <p:nvPr/>
        </p:nvSpPr>
        <p:spPr bwMode="auto">
          <a:xfrm>
            <a:off x="6953250" y="2593975"/>
            <a:ext cx="1579563" cy="1195388"/>
          </a:xfrm>
          <a:prstGeom prst="borderCallout1">
            <a:avLst>
              <a:gd name="adj1" fmla="val 9560"/>
              <a:gd name="adj2" fmla="val -4824"/>
              <a:gd name="adj3" fmla="val 44093"/>
              <a:gd name="adj4" fmla="val -101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Απαιτείται καθυστέρηση για έναν κύκλο</a:t>
            </a:r>
            <a:endParaRPr lang="en-AU" altLang="el-GR" sz="180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Footer Placeholder 3">
            <a:extLst>
              <a:ext uri="{FF2B5EF4-FFF2-40B4-BE49-F238E27FC236}">
                <a16:creationId xmlns:a16="http://schemas.microsoft.com/office/drawing/2014/main" id="{B40CB0B9-E555-467B-A52E-C9FC36620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1D847A3-7844-43D1-96DF-A6A443F25FC5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40643" name="Rectangle 2">
            <a:extLst>
              <a:ext uri="{FF2B5EF4-FFF2-40B4-BE49-F238E27FC236}">
                <a16:creationId xmlns:a16="http://schemas.microsoft.com/office/drawing/2014/main" id="{EE07BFF9-4E3E-4080-8D8A-FF7834D28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Ανίχνευση κινδύνου φόρτωσης-χρήσης</a:t>
            </a:r>
            <a:endParaRPr lang="en-AU" altLang="el-GR" sz="3200"/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1175340-41AE-4414-885F-DA8F1E78F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Έλεγχος όταν η εντολή που κάνει χρήση των δεδομένων της  </a:t>
            </a:r>
            <a:r>
              <a:rPr lang="en-GB" altLang="el-GR"/>
              <a:t>lw </a:t>
            </a:r>
            <a:r>
              <a:rPr lang="el-GR" altLang="el-GR"/>
              <a:t>βρίσκεται (αποκωδικοποιείται) στο στάδιο </a:t>
            </a:r>
            <a:r>
              <a:rPr lang="en-US" altLang="el-GR"/>
              <a:t>ID</a:t>
            </a:r>
          </a:p>
          <a:p>
            <a:pPr eaLnBrk="1" hangingPunct="1"/>
            <a:r>
              <a:rPr lang="el-GR" altLang="el-GR"/>
              <a:t>Οι αριθμοί των καταχωρητών τελεστέων της </a:t>
            </a:r>
            <a:r>
              <a:rPr lang="en-US" altLang="el-GR"/>
              <a:t>ALU</a:t>
            </a:r>
            <a:r>
              <a:rPr lang="el-GR" altLang="el-GR"/>
              <a:t> στο στάδιο </a:t>
            </a:r>
            <a:r>
              <a:rPr lang="en-US" altLang="el-GR"/>
              <a:t>ID</a:t>
            </a:r>
            <a:r>
              <a:rPr lang="el-GR" altLang="el-GR"/>
              <a:t> δίνονται από τα</a:t>
            </a:r>
            <a:endParaRPr lang="en-US" altLang="el-GR"/>
          </a:p>
          <a:p>
            <a:pPr lvl="1" eaLnBrk="1" hangingPunct="1"/>
            <a:r>
              <a:rPr lang="en-US" altLang="el-GR"/>
              <a:t>IF/ID.RegisterRs, IF/ID.RegisterRt</a:t>
            </a:r>
          </a:p>
          <a:p>
            <a:pPr eaLnBrk="1" hangingPunct="1"/>
            <a:r>
              <a:rPr lang="el-GR" altLang="el-GR"/>
              <a:t>Κίνδυνος φόρτωσης-χρήσης όταν</a:t>
            </a:r>
            <a:endParaRPr lang="en-US" altLang="el-GR"/>
          </a:p>
          <a:p>
            <a:pPr lvl="1" algn="l" eaLnBrk="1" hangingPunct="1"/>
            <a:r>
              <a:rPr lang="en-US" altLang="el-GR"/>
              <a:t>ID/EX.MemRead and</a:t>
            </a:r>
            <a:br>
              <a:rPr lang="en-US" altLang="el-GR"/>
            </a:br>
            <a:r>
              <a:rPr lang="en-US" altLang="el-GR"/>
              <a:t>  ((ID/EX.RegisterRt = IF/ID.RegisterRs) or</a:t>
            </a:r>
            <a:br>
              <a:rPr lang="en-US" altLang="el-GR"/>
            </a:br>
            <a:r>
              <a:rPr lang="en-US" altLang="el-GR"/>
              <a:t>   (ID/EX.RegisterRt = IF/ID.RegisterRt))</a:t>
            </a:r>
            <a:endParaRPr lang="en-AU" altLang="el-GR"/>
          </a:p>
          <a:p>
            <a:pPr eaLnBrk="1" hangingPunct="1"/>
            <a:endParaRPr lang="el-GR" altLang="el-GR" sz="2800"/>
          </a:p>
          <a:p>
            <a:pPr eaLnBrk="1" hangingPunct="1"/>
            <a:r>
              <a:rPr lang="el-GR" altLang="el-GR" sz="2800"/>
              <a:t>Αν ανιχνευθεί, γίνεται καθυστέρηση της διοχέτευσης</a:t>
            </a:r>
            <a:endParaRPr lang="en-AU" altLang="el-GR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D0322-F32F-48A2-9278-729BED56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4267200"/>
            <a:ext cx="982662" cy="4000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solidFill>
                  <a:srgbClr val="990000"/>
                </a:solidFill>
              </a:rPr>
              <a:t>lw instr</a:t>
            </a:r>
            <a:endParaRPr lang="el-GR" altLang="el-GR" sz="2000">
              <a:solidFill>
                <a:srgbClr val="99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88279A-2A68-418A-824D-EF86F701B19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47750" y="4122738"/>
            <a:ext cx="1436688" cy="315912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858D3D-C2B6-4F6B-942A-365695C3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4949825"/>
            <a:ext cx="173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solidFill>
                  <a:srgbClr val="990000"/>
                </a:solidFill>
              </a:rPr>
              <a:t>lw destination</a:t>
            </a:r>
            <a:endParaRPr lang="el-GR" altLang="el-GR" sz="2000">
              <a:solidFill>
                <a:srgbClr val="99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EF8EB0-0072-41E9-81D9-D6E0A164EC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19250" y="4852988"/>
            <a:ext cx="2232025" cy="384175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183BF8-AF08-403D-9202-51C6856BE0E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19250" y="4467225"/>
            <a:ext cx="2305050" cy="769938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CF11D9-442F-49FE-9F48-FA65CF50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3573463"/>
            <a:ext cx="2389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solidFill>
                  <a:srgbClr val="990000"/>
                </a:solidFill>
              </a:rPr>
              <a:t>source of next instr</a:t>
            </a:r>
            <a:endParaRPr lang="el-GR" altLang="el-GR" sz="2000">
              <a:solidFill>
                <a:srgbClr val="99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BF559D-A3BA-4911-A714-23CA1D6D58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27763" y="3854450"/>
            <a:ext cx="1803400" cy="498475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012871-BF6A-4913-8EA6-84AE7B264D8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83325" y="3854450"/>
            <a:ext cx="1741488" cy="942975"/>
          </a:xfrm>
          <a:prstGeom prst="straightConnector1">
            <a:avLst/>
          </a:prstGeom>
          <a:noFill/>
          <a:ln w="1905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3">
            <a:extLst>
              <a:ext uri="{FF2B5EF4-FFF2-40B4-BE49-F238E27FC236}">
                <a16:creationId xmlns:a16="http://schemas.microsoft.com/office/drawing/2014/main" id="{D5B734E4-1DEC-43CB-A7EA-28AD7EB08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2626D1DE-4DE1-43D4-9A28-D46FE11AE03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42691" name="Rectangle 2">
            <a:extLst>
              <a:ext uri="{FF2B5EF4-FFF2-40B4-BE49-F238E27FC236}">
                <a16:creationId xmlns:a16="http://schemas.microsoft.com/office/drawing/2014/main" id="{9CD009EC-A1DF-4630-B4F3-A5C117CFE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Πώς καθυστερεί η διοχέτευση</a:t>
            </a:r>
            <a:endParaRPr lang="en-AU" altLang="el-GR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8C9ED18-9F0C-4AA2-95AD-440C23050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Οι τιμές ελέγχου στον καταχωρητή </a:t>
            </a:r>
            <a:r>
              <a:rPr lang="en-US" altLang="el-GR" sz="2800"/>
              <a:t>ID/EX</a:t>
            </a:r>
            <a:r>
              <a:rPr lang="el-GR" altLang="el-GR" sz="2800"/>
              <a:t> γίνονται 0</a:t>
            </a:r>
            <a:endParaRPr lang="en-US" altLang="el-GR" sz="2800"/>
          </a:p>
          <a:p>
            <a:pPr lvl="1" eaLnBrk="1" hangingPunct="1"/>
            <a:r>
              <a:rPr lang="el-GR" altLang="el-GR"/>
              <a:t>Τα </a:t>
            </a:r>
            <a:r>
              <a:rPr lang="en-US" altLang="el-GR"/>
              <a:t>EX, MEM </a:t>
            </a:r>
            <a:r>
              <a:rPr lang="el-GR" altLang="el-GR"/>
              <a:t>και</a:t>
            </a:r>
            <a:r>
              <a:rPr lang="en-US" altLang="el-GR"/>
              <a:t> WB </a:t>
            </a:r>
            <a:r>
              <a:rPr lang="el-GR" altLang="el-GR"/>
              <a:t>εκτελούν </a:t>
            </a:r>
            <a:r>
              <a:rPr lang="en-US" altLang="el-GR" b="1"/>
              <a:t>nop</a:t>
            </a:r>
            <a:r>
              <a:rPr lang="en-US" altLang="el-GR"/>
              <a:t> (no-operation)</a:t>
            </a:r>
            <a:endParaRPr lang="en-AU" altLang="el-GR"/>
          </a:p>
          <a:p>
            <a:pPr eaLnBrk="1" hangingPunct="1"/>
            <a:endParaRPr lang="en-GB" altLang="el-GR" sz="1200" b="1"/>
          </a:p>
          <a:p>
            <a:pPr eaLnBrk="1" hangingPunct="1"/>
            <a:r>
              <a:rPr lang="el-GR" altLang="el-GR" sz="2800"/>
              <a:t>Αποτρέπεται η ενημέρωση του </a:t>
            </a:r>
            <a:r>
              <a:rPr lang="en-US" altLang="el-GR" sz="2800"/>
              <a:t>PC </a:t>
            </a:r>
            <a:r>
              <a:rPr lang="el-GR" altLang="el-GR" sz="2800"/>
              <a:t>και του καταχωρητή </a:t>
            </a:r>
            <a:r>
              <a:rPr lang="en-US" altLang="el-GR" sz="2800"/>
              <a:t>IF/ID </a:t>
            </a:r>
          </a:p>
          <a:p>
            <a:pPr lvl="1" eaLnBrk="1" hangingPunct="1"/>
            <a:r>
              <a:rPr lang="el-GR" altLang="el-GR"/>
              <a:t>Η εντολή που χρησιμοποιεί τα δεδομένα της </a:t>
            </a:r>
            <a:r>
              <a:rPr lang="en-GB" altLang="el-GR"/>
              <a:t>lw</a:t>
            </a:r>
            <a:r>
              <a:rPr lang="el-GR" altLang="el-GR"/>
              <a:t> αποκωδικοποιείται και πάλι</a:t>
            </a:r>
            <a:endParaRPr lang="en-US" altLang="el-GR"/>
          </a:p>
          <a:p>
            <a:pPr lvl="1" eaLnBrk="1" hangingPunct="1"/>
            <a:r>
              <a:rPr lang="el-GR" altLang="el-GR"/>
              <a:t>Η επόμενη εντολή προσκομίζεται και πάλι</a:t>
            </a:r>
            <a:endParaRPr lang="en-US" altLang="el-GR"/>
          </a:p>
          <a:p>
            <a:pPr eaLnBrk="1" hangingPunct="1"/>
            <a:endParaRPr lang="en-GB" altLang="el-GR" sz="1200"/>
          </a:p>
          <a:p>
            <a:pPr eaLnBrk="1" hangingPunct="1"/>
            <a:r>
              <a:rPr lang="el-GR" altLang="el-GR"/>
              <a:t>Η καθυστέρηση ενός κύκλου επιτρέπει στο στάδιο </a:t>
            </a:r>
            <a:r>
              <a:rPr lang="en-US" altLang="el-GR"/>
              <a:t>MEM </a:t>
            </a:r>
            <a:r>
              <a:rPr lang="el-GR" altLang="el-GR"/>
              <a:t>να διαβάσει τα δεδομένα για την εντολή </a:t>
            </a:r>
            <a:r>
              <a:rPr lang="en-US" altLang="el-GR"/>
              <a:t>lw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6" descr="D:\gizopoulos\Projects\Books\Cod4-Kleidarithmos\Figs-for-PPTs\COD_VOLA_PNGs\CHAPTER 4\04_59.png">
            <a:extLst>
              <a:ext uri="{FF2B5EF4-FFF2-40B4-BE49-F238E27FC236}">
                <a16:creationId xmlns:a16="http://schemas.microsoft.com/office/drawing/2014/main" id="{E3C51C52-EAF5-4F95-8569-721A79C9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268413"/>
            <a:ext cx="78787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39" name="Footer Placeholder 2">
            <a:extLst>
              <a:ext uri="{FF2B5EF4-FFF2-40B4-BE49-F238E27FC236}">
                <a16:creationId xmlns:a16="http://schemas.microsoft.com/office/drawing/2014/main" id="{FF7502CD-1B5C-4D5C-AA6B-6A2B05E43A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894D71D-47AB-4D2F-91EF-B6F5F52DD82C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44740" name="Rectangle 2">
            <a:extLst>
              <a:ext uri="{FF2B5EF4-FFF2-40B4-BE49-F238E27FC236}">
                <a16:creationId xmlns:a16="http://schemas.microsoft.com/office/drawing/2014/main" id="{40F786D9-1BBC-4078-961D-0DAA4806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Καθυστέρηση/φυσαλίδα στη διοχέτευση</a:t>
            </a:r>
            <a:endParaRPr lang="en-AU" altLang="el-GR" sz="3200"/>
          </a:p>
        </p:txBody>
      </p:sp>
      <p:sp>
        <p:nvSpPr>
          <p:cNvPr id="244741" name="AutoShape 6">
            <a:extLst>
              <a:ext uri="{FF2B5EF4-FFF2-40B4-BE49-F238E27FC236}">
                <a16:creationId xmlns:a16="http://schemas.microsoft.com/office/drawing/2014/main" id="{5AA65C02-B024-43B3-8E6D-859C46A0C966}"/>
              </a:ext>
            </a:extLst>
          </p:cNvPr>
          <p:cNvSpPr>
            <a:spLocks/>
          </p:cNvSpPr>
          <p:nvPr/>
        </p:nvSpPr>
        <p:spPr bwMode="auto">
          <a:xfrm>
            <a:off x="7235825" y="3068638"/>
            <a:ext cx="1579563" cy="936625"/>
          </a:xfrm>
          <a:prstGeom prst="borderCallout1">
            <a:avLst>
              <a:gd name="adj1" fmla="val 12204"/>
              <a:gd name="adj2" fmla="val -4824"/>
              <a:gd name="adj3" fmla="val 54407"/>
              <a:gd name="adj4" fmla="val -6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Η καθυστέρηση εισάγεται εδώ</a:t>
            </a:r>
            <a:endParaRPr lang="en-AU" altLang="el-GR" sz="18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6" descr="D:\gizopoulos\Projects\Books\Cod4-Kleidarithmos\Figs-for-PPTs\COD_VOLA_PNGs\CHAPTER 4\04_59.png">
            <a:extLst>
              <a:ext uri="{FF2B5EF4-FFF2-40B4-BE49-F238E27FC236}">
                <a16:creationId xmlns:a16="http://schemas.microsoft.com/office/drawing/2014/main" id="{C8A77325-C004-4C54-81CD-B7DB98CD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8787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Footer Placeholder 2">
            <a:extLst>
              <a:ext uri="{FF2B5EF4-FFF2-40B4-BE49-F238E27FC236}">
                <a16:creationId xmlns:a16="http://schemas.microsoft.com/office/drawing/2014/main" id="{A2E968F1-585C-49AF-B4CB-48E49BC81D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B2E93469-412F-4BC3-BF68-2B24829ADA2C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46788" name="Rectangle 2">
            <a:extLst>
              <a:ext uri="{FF2B5EF4-FFF2-40B4-BE49-F238E27FC236}">
                <a16:creationId xmlns:a16="http://schemas.microsoft.com/office/drawing/2014/main" id="{A29DF1FB-EF71-4FC3-A7DB-18D33EB94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Καθυστέρηση/φυσαλίδα στη διοχέτευση</a:t>
            </a:r>
            <a:endParaRPr lang="en-AU" altLang="el-GR" sz="3200"/>
          </a:p>
        </p:txBody>
      </p:sp>
      <p:sp>
        <p:nvSpPr>
          <p:cNvPr id="246789" name="AutoShape 6">
            <a:extLst>
              <a:ext uri="{FF2B5EF4-FFF2-40B4-BE49-F238E27FC236}">
                <a16:creationId xmlns:a16="http://schemas.microsoft.com/office/drawing/2014/main" id="{C06C9292-CDCA-4A46-83F2-C55A88AB6928}"/>
              </a:ext>
            </a:extLst>
          </p:cNvPr>
          <p:cNvSpPr>
            <a:spLocks/>
          </p:cNvSpPr>
          <p:nvPr/>
        </p:nvSpPr>
        <p:spPr bwMode="auto">
          <a:xfrm>
            <a:off x="2051050" y="5949950"/>
            <a:ext cx="1579563" cy="690563"/>
          </a:xfrm>
          <a:prstGeom prst="borderCallout1">
            <a:avLst>
              <a:gd name="adj1" fmla="val 16551"/>
              <a:gd name="adj2" fmla="val 104824"/>
              <a:gd name="adj3" fmla="val -80000"/>
              <a:gd name="adj4" fmla="val 111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Ή, για την ακρίβεια </a:t>
            </a:r>
            <a:r>
              <a:rPr lang="en-AU" altLang="el-GR" sz="1800"/>
              <a:t>…</a:t>
            </a:r>
          </a:p>
        </p:txBody>
      </p:sp>
      <p:pic>
        <p:nvPicPr>
          <p:cNvPr id="246790" name="Picture 6" descr="D:\gizopoulos\Projects\Books\Cod4-Kleidarithmos\Figs-for-PPTs\COD_VOLA_PNGs\CHAPTER 4\04_59.png">
            <a:extLst>
              <a:ext uri="{FF2B5EF4-FFF2-40B4-BE49-F238E27FC236}">
                <a16:creationId xmlns:a16="http://schemas.microsoft.com/office/drawing/2014/main" id="{BECC4A12-77E9-4C52-B58F-EA12E2B3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2" t="72113" r="50133" b="18143"/>
          <a:stretch>
            <a:fillRect/>
          </a:stretch>
        </p:blipFill>
        <p:spPr bwMode="auto">
          <a:xfrm>
            <a:off x="3398838" y="4738688"/>
            <a:ext cx="4524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B01189-DEE2-4F27-8BD6-44FC3B0328CE}"/>
              </a:ext>
            </a:extLst>
          </p:cNvPr>
          <p:cNvSpPr/>
          <p:nvPr/>
        </p:nvSpPr>
        <p:spPr bwMode="auto">
          <a:xfrm>
            <a:off x="3276600" y="4005263"/>
            <a:ext cx="574675" cy="5032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46792" name="Footer Placeholder 2">
            <a:extLst>
              <a:ext uri="{FF2B5EF4-FFF2-40B4-BE49-F238E27FC236}">
                <a16:creationId xmlns:a16="http://schemas.microsoft.com/office/drawing/2014/main" id="{7F1EF2C4-4140-44D4-A4F8-007D8A1FDC98}"/>
              </a:ext>
            </a:extLst>
          </p:cNvPr>
          <p:cNvSpPr txBox="1">
            <a:spLocks/>
          </p:cNvSpPr>
          <p:nvPr/>
        </p:nvSpPr>
        <p:spPr bwMode="auto">
          <a:xfrm>
            <a:off x="1619250" y="4006850"/>
            <a:ext cx="1482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100">
                <a:solidFill>
                  <a:srgbClr val="3333FF"/>
                </a:solidFill>
              </a:rPr>
              <a:t>καθυστερεί στο </a:t>
            </a:r>
            <a:r>
              <a:rPr lang="en-US" altLang="el-GR" sz="1100">
                <a:solidFill>
                  <a:srgbClr val="3333FF"/>
                </a:solidFill>
              </a:rPr>
              <a:t>ID</a:t>
            </a:r>
            <a:endParaRPr lang="en-AU" altLang="el-GR" sz="1100">
              <a:solidFill>
                <a:srgbClr val="3333FF"/>
              </a:solidFill>
            </a:endParaRPr>
          </a:p>
        </p:txBody>
      </p:sp>
      <p:sp>
        <p:nvSpPr>
          <p:cNvPr id="246793" name="Footer Placeholder 2">
            <a:extLst>
              <a:ext uri="{FF2B5EF4-FFF2-40B4-BE49-F238E27FC236}">
                <a16:creationId xmlns:a16="http://schemas.microsoft.com/office/drawing/2014/main" id="{1CCE5724-6F26-4B6E-8FD6-244CC3BD6310}"/>
              </a:ext>
            </a:extLst>
          </p:cNvPr>
          <p:cNvSpPr txBox="1">
            <a:spLocks/>
          </p:cNvSpPr>
          <p:nvPr/>
        </p:nvSpPr>
        <p:spPr bwMode="auto">
          <a:xfrm>
            <a:off x="1619250" y="4725988"/>
            <a:ext cx="1482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100">
                <a:solidFill>
                  <a:srgbClr val="3333FF"/>
                </a:solidFill>
              </a:rPr>
              <a:t>καθυστερεί στο </a:t>
            </a:r>
            <a:r>
              <a:rPr lang="en-US" altLang="el-GR" sz="1100">
                <a:solidFill>
                  <a:srgbClr val="3333FF"/>
                </a:solidFill>
              </a:rPr>
              <a:t>IF</a:t>
            </a:r>
            <a:endParaRPr lang="en-AU" altLang="el-GR" sz="110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oter Placeholder 2">
            <a:extLst>
              <a:ext uri="{FF2B5EF4-FFF2-40B4-BE49-F238E27FC236}">
                <a16:creationId xmlns:a16="http://schemas.microsoft.com/office/drawing/2014/main" id="{C46BFE7C-21DD-4380-8461-B96ADB697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1489846-C369-4C67-AA28-AEC3E1A7586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48835" name="Rectangle 2">
            <a:extLst>
              <a:ext uri="{FF2B5EF4-FFF2-40B4-BE49-F238E27FC236}">
                <a16:creationId xmlns:a16="http://schemas.microsoft.com/office/drawing/2014/main" id="{60054845-D91B-4DC7-8AAB-27DB46A12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8938"/>
            <a:ext cx="8259762" cy="519112"/>
          </a:xfrm>
        </p:spPr>
        <p:txBody>
          <a:bodyPr/>
          <a:lstStyle/>
          <a:p>
            <a:pPr eaLnBrk="1" hangingPunct="1"/>
            <a:r>
              <a:rPr lang="el-GR" altLang="el-GR" sz="2800"/>
              <a:t>Διαδρομή δεδομένων με ανίχνευση κινδύνων</a:t>
            </a:r>
            <a:endParaRPr lang="en-AU" altLang="el-GR" sz="2800"/>
          </a:p>
        </p:txBody>
      </p:sp>
      <p:pic>
        <p:nvPicPr>
          <p:cNvPr id="248836" name="Picture 5" descr="D:\gizopoulos\Projects\Books\Cod4-Kleidarithmos\Figs-for-PPTs\COD_VOLA_PNGs\CHAPTER 4\04_60.png">
            <a:extLst>
              <a:ext uri="{FF2B5EF4-FFF2-40B4-BE49-F238E27FC236}">
                <a16:creationId xmlns:a16="http://schemas.microsoft.com/office/drawing/2014/main" id="{420F46F5-EC99-4B5A-B7B9-FD80D43A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16013"/>
            <a:ext cx="82851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6CC7EA2-35C8-4779-849E-ED179B9F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908050"/>
            <a:ext cx="1512887" cy="865188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0F0FBA-1B71-485F-87A7-13E5BEB7A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00663"/>
            <a:ext cx="936625" cy="576262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>
            <a:extLst>
              <a:ext uri="{FF2B5EF4-FFF2-40B4-BE49-F238E27FC236}">
                <a16:creationId xmlns:a16="http://schemas.microsoft.com/office/drawing/2014/main" id="{2221C986-5AF3-40EA-A3E1-3D20CD346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GB" altLang="en-US"/>
              <a:t>Pipeline </a:t>
            </a:r>
            <a:r>
              <a:rPr lang="el-GR" altLang="en-US"/>
              <a:t>με κινδύνους – </a:t>
            </a:r>
            <a:r>
              <a:rPr lang="en-GB" altLang="en-US"/>
              <a:t>Stall</a:t>
            </a:r>
            <a:r>
              <a:rPr lang="el-GR" altLang="en-US"/>
              <a:t> </a:t>
            </a:r>
            <a:endParaRPr lang="en-US" altLang="en-US"/>
          </a:p>
        </p:txBody>
      </p:sp>
      <p:sp>
        <p:nvSpPr>
          <p:cNvPr id="250883" name="Content Placeholder 2">
            <a:extLst>
              <a:ext uri="{FF2B5EF4-FFF2-40B4-BE49-F238E27FC236}">
                <a16:creationId xmlns:a16="http://schemas.microsoft.com/office/drawing/2014/main" id="{D2385752-F275-4FA7-AFF2-507D26427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Έστω ο παρακάτω κώδικας </a:t>
            </a:r>
            <a:r>
              <a:rPr lang="en-GB" altLang="en-US" dirty="0"/>
              <a:t>MIPS</a:t>
            </a:r>
          </a:p>
          <a:p>
            <a:endParaRPr lang="en-GB" altLang="en-US" dirty="0"/>
          </a:p>
          <a:p>
            <a:r>
              <a:rPr lang="en-GB" altLang="en-US" dirty="0" err="1"/>
              <a:t>lw</a:t>
            </a:r>
            <a:r>
              <a:rPr lang="en-GB" altLang="en-US" dirty="0"/>
              <a:t>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</a:t>
            </a:r>
            <a:r>
              <a:rPr lang="en-US" altLang="en-US" dirty="0"/>
              <a:t>20 (</a:t>
            </a:r>
            <a:r>
              <a:rPr lang="en-GB" altLang="en-US" dirty="0"/>
              <a:t>$1)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altLang="en-US" dirty="0"/>
          </a:p>
        </p:txBody>
      </p:sp>
      <p:sp>
        <p:nvSpPr>
          <p:cNvPr id="250884" name="Footer Placeholder 3">
            <a:extLst>
              <a:ext uri="{FF2B5EF4-FFF2-40B4-BE49-F238E27FC236}">
                <a16:creationId xmlns:a16="http://schemas.microsoft.com/office/drawing/2014/main" id="{BAB2D1F3-B555-438D-823F-310203602B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FBE02D8-D990-4DA3-BE50-9544B53B894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127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F5D5614C-712D-4656-93EA-84FDC60C7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Stall</a:t>
            </a:r>
            <a:r>
              <a:rPr lang="el-GR" altLang="en-US" sz="3200"/>
              <a:t> – Λεπτομέρειες (1/</a:t>
            </a:r>
            <a:r>
              <a:rPr lang="en-US" altLang="en-US" sz="3200"/>
              <a:t>4</a:t>
            </a:r>
            <a:r>
              <a:rPr lang="el-GR" altLang="en-US" sz="3200"/>
              <a:t>)</a:t>
            </a:r>
            <a:endParaRPr lang="en-AU" altLang="el-GR" sz="3200"/>
          </a:p>
        </p:txBody>
      </p:sp>
      <p:sp>
        <p:nvSpPr>
          <p:cNvPr id="251907" name="Footer Placeholder 2">
            <a:extLst>
              <a:ext uri="{FF2B5EF4-FFF2-40B4-BE49-F238E27FC236}">
                <a16:creationId xmlns:a16="http://schemas.microsoft.com/office/drawing/2014/main" id="{D2722A95-F4B4-44E7-ADAF-5441FA6D81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0D42EA7-DFF4-48D8-9CC7-5A128DD8BB8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51908" name="Content Placeholder 3">
            <a:extLst>
              <a:ext uri="{FF2B5EF4-FFF2-40B4-BE49-F238E27FC236}">
                <a16:creationId xmlns:a16="http://schemas.microsoft.com/office/drawing/2014/main" id="{8C6AF90F-078F-4A4C-98A4-1954D45B1F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913" y="1470025"/>
            <a:ext cx="7991475" cy="44227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B11672-8509-4EEA-9237-BD64C443A6BE}"/>
              </a:ext>
            </a:extLst>
          </p:cNvPr>
          <p:cNvSpPr/>
          <p:nvPr/>
        </p:nvSpPr>
        <p:spPr>
          <a:xfrm>
            <a:off x="34098" y="4437112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/>
              <a:t>lw</a:t>
            </a:r>
            <a:r>
              <a:rPr lang="en-GB" altLang="en-US" dirty="0"/>
              <a:t>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</a:t>
            </a:r>
            <a:r>
              <a:rPr lang="en-US" altLang="en-US" dirty="0"/>
              <a:t>20 (</a:t>
            </a:r>
            <a:r>
              <a:rPr lang="en-GB" altLang="en-US" dirty="0"/>
              <a:t>$1)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alt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04EB6EAF-016E-44DE-B00C-A9928E08D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Stall</a:t>
            </a:r>
            <a:r>
              <a:rPr lang="el-GR" altLang="en-US" sz="3200"/>
              <a:t> – Λεπτομέρειες (</a:t>
            </a:r>
            <a:r>
              <a:rPr lang="en-US" altLang="en-US" sz="3200"/>
              <a:t>2</a:t>
            </a:r>
            <a:r>
              <a:rPr lang="el-GR" altLang="en-US" sz="3200"/>
              <a:t>/</a:t>
            </a:r>
            <a:r>
              <a:rPr lang="en-US" altLang="en-US" sz="3200"/>
              <a:t>4</a:t>
            </a:r>
            <a:r>
              <a:rPr lang="el-GR" altLang="en-US" sz="3200"/>
              <a:t>)</a:t>
            </a:r>
            <a:endParaRPr lang="en-AU" altLang="el-GR" sz="3200"/>
          </a:p>
        </p:txBody>
      </p:sp>
      <p:sp>
        <p:nvSpPr>
          <p:cNvPr id="253955" name="Footer Placeholder 2">
            <a:extLst>
              <a:ext uri="{FF2B5EF4-FFF2-40B4-BE49-F238E27FC236}">
                <a16:creationId xmlns:a16="http://schemas.microsoft.com/office/drawing/2014/main" id="{E61B1EE3-B062-478B-90CF-50566E26C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19D4CA6-0326-41F0-ACAD-2668FD4CD0A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53956" name="Content Placeholder 2">
            <a:extLst>
              <a:ext uri="{FF2B5EF4-FFF2-40B4-BE49-F238E27FC236}">
                <a16:creationId xmlns:a16="http://schemas.microsoft.com/office/drawing/2014/main" id="{F13E5D0C-C612-48DF-A748-4C4FA49E67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88" y="1477963"/>
            <a:ext cx="7883525" cy="4406900"/>
          </a:xfrm>
        </p:spPr>
      </p:pic>
      <p:sp>
        <p:nvSpPr>
          <p:cNvPr id="253957" name="Oval 4">
            <a:extLst>
              <a:ext uri="{FF2B5EF4-FFF2-40B4-BE49-F238E27FC236}">
                <a16:creationId xmlns:a16="http://schemas.microsoft.com/office/drawing/2014/main" id="{E13A8124-F5CC-438C-893F-96B13DDE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1881188"/>
            <a:ext cx="195262" cy="1587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53958" name="Oval 5">
            <a:extLst>
              <a:ext uri="{FF2B5EF4-FFF2-40B4-BE49-F238E27FC236}">
                <a16:creationId xmlns:a16="http://schemas.microsoft.com/office/drawing/2014/main" id="{603E0549-3408-4850-B80F-AA94C6FC4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4740275"/>
            <a:ext cx="196850" cy="1587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53959" name="Oval 6">
            <a:extLst>
              <a:ext uri="{FF2B5EF4-FFF2-40B4-BE49-F238E27FC236}">
                <a16:creationId xmlns:a16="http://schemas.microsoft.com/office/drawing/2014/main" id="{09384E1A-7240-4E04-BA24-9467A13D8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1500188"/>
            <a:ext cx="261938" cy="2111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53960" name="Oval 7">
            <a:extLst>
              <a:ext uri="{FF2B5EF4-FFF2-40B4-BE49-F238E27FC236}">
                <a16:creationId xmlns:a16="http://schemas.microsoft.com/office/drawing/2014/main" id="{D2A5D8AA-F74F-454B-91A6-6728C0823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1477963"/>
            <a:ext cx="260350" cy="2111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253961" name="Oval 8">
            <a:extLst>
              <a:ext uri="{FF2B5EF4-FFF2-40B4-BE49-F238E27FC236}">
                <a16:creationId xmlns:a16="http://schemas.microsoft.com/office/drawing/2014/main" id="{18AAE2FC-1429-48AF-8BC9-034925D49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1714500"/>
            <a:ext cx="871537" cy="280988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FB46B-BC1F-46C5-A031-28E714DA336D}"/>
              </a:ext>
            </a:extLst>
          </p:cNvPr>
          <p:cNvSpPr/>
          <p:nvPr/>
        </p:nvSpPr>
        <p:spPr>
          <a:xfrm>
            <a:off x="34098" y="4437112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/>
              <a:t>lw</a:t>
            </a:r>
            <a:r>
              <a:rPr lang="en-GB" altLang="en-US" dirty="0"/>
              <a:t>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</a:t>
            </a:r>
            <a:r>
              <a:rPr lang="en-US" altLang="en-US" dirty="0"/>
              <a:t>20 (</a:t>
            </a:r>
            <a:r>
              <a:rPr lang="en-GB" altLang="en-US" dirty="0"/>
              <a:t>$1)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altLang="en-US" dirty="0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CCD20882-6BFA-4F85-88A6-557273985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321" y="2066980"/>
            <a:ext cx="261938" cy="2111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68B57075-A4A1-4CF9-8C95-B8177B5B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796" y="2118584"/>
            <a:ext cx="261938" cy="174494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gizopoulos\Projects\Books\Cod4-Kleidarithmos\Figs-for-PPTs\COD_VOLA_PNGs\CHAPTER 4\04_01.png">
            <a:extLst>
              <a:ext uri="{FF2B5EF4-FFF2-40B4-BE49-F238E27FC236}">
                <a16:creationId xmlns:a16="http://schemas.microsoft.com/office/drawing/2014/main" id="{168E1ADB-D136-40ED-A6E1-341835A34D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00" y="1196975"/>
            <a:ext cx="8280400" cy="3455988"/>
          </a:xfrm>
          <a:noFill/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3C44357C-9871-4B2F-9582-DBF0A52C6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7859713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Προσπέλαση αρχείου καταχωρητών</a:t>
            </a:r>
            <a:endParaRPr lang="en-AU" altLang="el-GR" sz="280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9405880-FB19-4660-ADBB-5C10883B46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92663"/>
            <a:ext cx="8075613" cy="1589087"/>
          </a:xfrm>
        </p:spPr>
        <p:txBody>
          <a:bodyPr/>
          <a:lstStyle/>
          <a:p>
            <a:pPr eaLnBrk="1" hangingPunct="1"/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Πλήθος εσωτερικών καταχωρητών</a:t>
            </a:r>
            <a:r>
              <a:rPr lang="en-US" altLang="el-GR" sz="1800">
                <a:solidFill>
                  <a:srgbClr val="000099"/>
                </a:solidFill>
              </a:rPr>
              <a:t> </a:t>
            </a:r>
            <a:r>
              <a:rPr lang="en-US" altLang="el-GR" sz="1800">
                <a:solidFill>
                  <a:srgbClr val="000099"/>
                </a:solidFill>
                <a:sym typeface="Symbol" panose="05050102010706020507" pitchFamily="18" charset="2"/>
              </a:rPr>
              <a:t> </a:t>
            </a:r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αρχείο καταχωρητών (</a:t>
            </a:r>
            <a:r>
              <a:rPr lang="en-US" altLang="el-GR" sz="1800">
                <a:solidFill>
                  <a:srgbClr val="000099"/>
                </a:solidFill>
                <a:sym typeface="Symbol" panose="05050102010706020507" pitchFamily="18" charset="2"/>
              </a:rPr>
              <a:t>register file), </a:t>
            </a:r>
            <a:endParaRPr lang="el-GR" altLang="el-GR" sz="18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 eaLnBrk="1" hangingPunct="1"/>
            <a:endParaRPr lang="el-GR" altLang="el-GR" sz="12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Ανάγνωση καταχωρητών </a:t>
            </a:r>
          </a:p>
          <a:p>
            <a:pPr eaLnBrk="1" hangingPunct="1"/>
            <a:endParaRPr lang="el-GR" altLang="el-GR" sz="12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l-GR" altLang="el-GR" sz="1800">
                <a:solidFill>
                  <a:srgbClr val="000099"/>
                </a:solidFill>
                <a:sym typeface="Symbol" panose="05050102010706020507" pitchFamily="18" charset="2"/>
              </a:rPr>
              <a:t>Εγγραφή αποτελέσματος σε καταχωρητή </a:t>
            </a:r>
            <a:endParaRPr lang="en-US" altLang="el-GR" sz="18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endParaRPr lang="en-US" altLang="el-GR" sz="1800">
              <a:solidFill>
                <a:srgbClr val="002060"/>
              </a:solidFill>
              <a:sym typeface="Symbol" panose="05050102010706020507" pitchFamily="18" charset="2"/>
            </a:endParaRPr>
          </a:p>
          <a:p>
            <a:endParaRPr lang="el-GR" altLang="el-GR" sz="1800">
              <a:solidFill>
                <a:srgbClr val="002060"/>
              </a:solidFill>
            </a:endParaRPr>
          </a:p>
        </p:txBody>
      </p:sp>
      <p:sp>
        <p:nvSpPr>
          <p:cNvPr id="30725" name="Footer Placeholder 2">
            <a:extLst>
              <a:ext uri="{FF2B5EF4-FFF2-40B4-BE49-F238E27FC236}">
                <a16:creationId xmlns:a16="http://schemas.microsoft.com/office/drawing/2014/main" id="{43439720-DECD-419E-BC5E-3E7ECA0911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2247326-0886-4C54-A2E8-A4FE9DD796A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268E71-A797-4513-AB8D-910084D2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33738"/>
            <a:ext cx="1439863" cy="2619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30A3C8-2CC5-46D0-93FC-8439A93B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979738"/>
            <a:ext cx="720725" cy="277812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721E8A-0E99-4886-8246-4BAE7B385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648075"/>
            <a:ext cx="1439863" cy="261938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1FBFDE-30AD-442A-8B48-315E0B37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770313"/>
            <a:ext cx="720725" cy="2778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804A7-9348-441E-A748-DFBF1F1E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4044950"/>
            <a:ext cx="1439862" cy="261938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DD2F80-4550-4D70-9357-8AD5D242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849563"/>
            <a:ext cx="1439863" cy="261937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76704CED-CE6B-430C-B0BF-1B710DE4F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Stall</a:t>
            </a:r>
            <a:r>
              <a:rPr lang="el-GR" altLang="en-US" sz="3200"/>
              <a:t> – Λεπτομέρειες (</a:t>
            </a:r>
            <a:r>
              <a:rPr lang="en-US" altLang="en-US" sz="3200"/>
              <a:t>3</a:t>
            </a:r>
            <a:r>
              <a:rPr lang="el-GR" altLang="en-US" sz="3200"/>
              <a:t>/</a:t>
            </a:r>
            <a:r>
              <a:rPr lang="en-US" altLang="en-US" sz="3200"/>
              <a:t>4</a:t>
            </a:r>
            <a:r>
              <a:rPr lang="el-GR" altLang="en-US" sz="3200"/>
              <a:t>)</a:t>
            </a:r>
            <a:endParaRPr lang="en-AU" altLang="el-GR" sz="3200"/>
          </a:p>
        </p:txBody>
      </p:sp>
      <p:sp>
        <p:nvSpPr>
          <p:cNvPr id="256003" name="Footer Placeholder 2">
            <a:extLst>
              <a:ext uri="{FF2B5EF4-FFF2-40B4-BE49-F238E27FC236}">
                <a16:creationId xmlns:a16="http://schemas.microsoft.com/office/drawing/2014/main" id="{B80EFD4F-8F83-4608-8D0B-B27AB47D9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73AF68A-783D-4D94-B30D-02A1EFFFD79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56004" name="Content Placeholder 3">
            <a:extLst>
              <a:ext uri="{FF2B5EF4-FFF2-40B4-BE49-F238E27FC236}">
                <a16:creationId xmlns:a16="http://schemas.microsoft.com/office/drawing/2014/main" id="{D901E0B4-3CB4-46A1-91F9-1A21AF4409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12888"/>
            <a:ext cx="7962900" cy="433705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15E6E0-F0D1-4D9D-8073-28CA1FE47513}"/>
              </a:ext>
            </a:extLst>
          </p:cNvPr>
          <p:cNvSpPr/>
          <p:nvPr/>
        </p:nvSpPr>
        <p:spPr>
          <a:xfrm>
            <a:off x="34098" y="4437112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/>
              <a:t>lw</a:t>
            </a:r>
            <a:r>
              <a:rPr lang="en-GB" altLang="en-US" dirty="0"/>
              <a:t>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</a:t>
            </a:r>
            <a:r>
              <a:rPr lang="en-US" altLang="en-US" dirty="0"/>
              <a:t>20 (</a:t>
            </a:r>
            <a:r>
              <a:rPr lang="en-GB" altLang="en-US" dirty="0"/>
              <a:t>$1)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altLang="en-US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4C62CA0A-85B6-4F19-877B-BD990B519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207" y="2173698"/>
            <a:ext cx="261938" cy="211137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5F784-5A9E-4AF8-97BD-B908752E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258" y="2170057"/>
            <a:ext cx="261938" cy="2111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7123EF85-C79E-405A-94CC-732B6FF04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23850"/>
            <a:ext cx="8404225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Stall</a:t>
            </a:r>
            <a:r>
              <a:rPr lang="el-GR" altLang="en-US" sz="3200"/>
              <a:t> – Λεπτομέρειες (</a:t>
            </a:r>
            <a:r>
              <a:rPr lang="en-US" altLang="en-US" sz="3200"/>
              <a:t>4</a:t>
            </a:r>
            <a:r>
              <a:rPr lang="el-GR" altLang="en-US" sz="3200"/>
              <a:t>/</a:t>
            </a:r>
            <a:r>
              <a:rPr lang="en-US" altLang="en-US" sz="3200"/>
              <a:t>4</a:t>
            </a:r>
            <a:r>
              <a:rPr lang="el-GR" altLang="en-US" sz="3200"/>
              <a:t>)</a:t>
            </a:r>
            <a:endParaRPr lang="en-AU" altLang="el-GR" sz="3200"/>
          </a:p>
        </p:txBody>
      </p:sp>
      <p:sp>
        <p:nvSpPr>
          <p:cNvPr id="258051" name="Footer Placeholder 2">
            <a:extLst>
              <a:ext uri="{FF2B5EF4-FFF2-40B4-BE49-F238E27FC236}">
                <a16:creationId xmlns:a16="http://schemas.microsoft.com/office/drawing/2014/main" id="{E3A50548-AFF9-4BF3-BEB6-91CAFB6011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EE1831D-C587-4FB9-A248-D2B1B6F3210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58052" name="Content Placeholder 2">
            <a:extLst>
              <a:ext uri="{FF2B5EF4-FFF2-40B4-BE49-F238E27FC236}">
                <a16:creationId xmlns:a16="http://schemas.microsoft.com/office/drawing/2014/main" id="{C2B15A74-EA22-452B-B858-3FC6759988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9388"/>
            <a:ext cx="7962900" cy="446405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57AA0-598A-4021-9601-E5A78E9E87F2}"/>
              </a:ext>
            </a:extLst>
          </p:cNvPr>
          <p:cNvSpPr/>
          <p:nvPr/>
        </p:nvSpPr>
        <p:spPr>
          <a:xfrm>
            <a:off x="34098" y="4437112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/>
              <a:t>lw</a:t>
            </a:r>
            <a:r>
              <a:rPr lang="en-GB" altLang="en-US" dirty="0"/>
              <a:t> 	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</a:t>
            </a:r>
            <a:r>
              <a:rPr lang="en-US" altLang="en-US" dirty="0"/>
              <a:t>20 (</a:t>
            </a:r>
            <a:r>
              <a:rPr lang="en-GB" altLang="en-US" dirty="0"/>
              <a:t>$1)</a:t>
            </a:r>
            <a:endParaRPr lang="en-US" altLang="en-US" dirty="0"/>
          </a:p>
          <a:p>
            <a:r>
              <a:rPr lang="en-GB" altLang="en-US" dirty="0"/>
              <a:t>and </a:t>
            </a:r>
            <a:r>
              <a:rPr lang="en-GB" altLang="en-US" dirty="0">
                <a:solidFill>
                  <a:srgbClr val="008000"/>
                </a:solidFill>
              </a:rPr>
              <a:t>	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, $5 </a:t>
            </a:r>
          </a:p>
          <a:p>
            <a:r>
              <a:rPr lang="en-GB" altLang="en-US" dirty="0"/>
              <a:t>or 	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FF0000"/>
                </a:solidFill>
              </a:rPr>
              <a:t>$</a:t>
            </a:r>
            <a:r>
              <a:rPr lang="el-GR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add 	$</a:t>
            </a:r>
            <a:r>
              <a:rPr lang="el-GR" altLang="en-US" dirty="0"/>
              <a:t>9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rgbClr val="008000"/>
                </a:solidFill>
              </a:rPr>
              <a:t>$</a:t>
            </a:r>
            <a:r>
              <a:rPr lang="el-GR" altLang="en-US" dirty="0">
                <a:solidFill>
                  <a:srgbClr val="008000"/>
                </a:solidFill>
              </a:rPr>
              <a:t>4</a:t>
            </a:r>
            <a:r>
              <a:rPr lang="en-GB" altLang="en-US" dirty="0"/>
              <a:t>, $</a:t>
            </a:r>
            <a:r>
              <a:rPr lang="el-GR" altLang="en-US" dirty="0"/>
              <a:t>2</a:t>
            </a:r>
            <a:endParaRPr lang="en-US" altLang="en-US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D0639AA-E08A-4DBF-85B4-BFCC431A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4836" y="2114961"/>
            <a:ext cx="261938" cy="211137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4155E9-E1D5-47A9-9D9F-25AEB484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340" y="2114960"/>
            <a:ext cx="261938" cy="211137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Footer Placeholder 3">
            <a:extLst>
              <a:ext uri="{FF2B5EF4-FFF2-40B4-BE49-F238E27FC236}">
                <a16:creationId xmlns:a16="http://schemas.microsoft.com/office/drawing/2014/main" id="{61AD9E9A-99A7-4E62-8111-0649BA790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1CC96DA-391C-48D4-A6D4-AAB07632479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id="{6FE664BF-06C6-4B62-8CE7-4CB3396DD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Καθυστερήσεις και απόδοση</a:t>
            </a:r>
            <a:endParaRPr lang="en-AU" altLang="el-GR"/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3A26CF8-328C-4C15-97A0-D283CD28D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pPr eaLnBrk="1" hangingPunct="1"/>
            <a:r>
              <a:rPr lang="el-GR" altLang="el-GR"/>
              <a:t>Οι καθυστερήσεις μειώνουν την απόδοση</a:t>
            </a:r>
          </a:p>
          <a:p>
            <a:pPr lvl="1" eaLnBrk="1" hangingPunct="1"/>
            <a:r>
              <a:rPr lang="el-GR" altLang="el-GR"/>
              <a:t>Αλλά είναι απαραίτητες για να πάρουμε σωστά αποτελέσματα</a:t>
            </a:r>
            <a:endParaRPr lang="en-AU" altLang="el-GR"/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Ο μεταγλωττιστής μπορεί να αναδιατάξει τον κώδικα για να αποφευχθούν οι κίνδυνοι και οι καθυστερήσεις</a:t>
            </a:r>
            <a:endParaRPr lang="en-AU" altLang="el-GR"/>
          </a:p>
          <a:p>
            <a:pPr lvl="1" eaLnBrk="1" hangingPunct="1"/>
            <a:r>
              <a:rPr lang="el-GR" altLang="el-GR"/>
              <a:t>Απαιτεί γνώση της δομής της διοχέτευσης</a:t>
            </a:r>
            <a:endParaRPr lang="en-AU" altLang="el-GR"/>
          </a:p>
        </p:txBody>
      </p:sp>
      <p:sp>
        <p:nvSpPr>
          <p:cNvPr id="260101" name="Text Box 4">
            <a:extLst>
              <a:ext uri="{FF2B5EF4-FFF2-40B4-BE49-F238E27FC236}">
                <a16:creationId xmlns:a16="http://schemas.microsoft.com/office/drawing/2014/main" id="{162329B5-8163-4EDC-AC20-0DD27BA42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58888"/>
            <a:ext cx="26574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solidFill>
                  <a:schemeClr val="folHlink"/>
                </a:solidFill>
                <a:latin typeface="Arial Black" panose="020B0A04020102020204" pitchFamily="34" charset="0"/>
              </a:rPr>
              <a:t>ΓΕΝΙΚΗ εικόνα</a:t>
            </a:r>
            <a:endParaRPr lang="en-US" altLang="el-GR" sz="2400" b="1">
              <a:solidFill>
                <a:schemeClr val="folHlink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Footer Placeholder 3">
            <a:extLst>
              <a:ext uri="{FF2B5EF4-FFF2-40B4-BE49-F238E27FC236}">
                <a16:creationId xmlns:a16="http://schemas.microsoft.com/office/drawing/2014/main" id="{3C515603-EAEA-4E22-BA6E-F822339B4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7C08685C-6A03-4D2D-9837-898D26CCBB3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62147" name="Rectangle 2">
            <a:extLst>
              <a:ext uri="{FF2B5EF4-FFF2-40B4-BE49-F238E27FC236}">
                <a16:creationId xmlns:a16="http://schemas.microsoft.com/office/drawing/2014/main" id="{8C4979F3-0F12-4873-B89B-1121ACFD9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50850"/>
            <a:ext cx="8259762" cy="457200"/>
          </a:xfrm>
        </p:spPr>
        <p:txBody>
          <a:bodyPr/>
          <a:lstStyle/>
          <a:p>
            <a:pPr eaLnBrk="1" hangingPunct="1"/>
            <a:r>
              <a:rPr lang="el-GR" altLang="el-GR" sz="2400"/>
              <a:t>Χρονοπρογρ/μός κώδικα για αποφυγή καθυστερήσεων</a:t>
            </a:r>
            <a:endParaRPr lang="en-AU" altLang="el-GR" sz="2400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F659CDA-FAA9-4114-BC7D-5E3F73F14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pPr eaLnBrk="1" hangingPunct="1"/>
            <a:r>
              <a:rPr lang="el-GR" altLang="el-GR" sz="2800"/>
              <a:t>Αναδιάταξη κώδικα για αποφυγή χρήσης του αποτελέσματος της </a:t>
            </a:r>
            <a:r>
              <a:rPr lang="en-US" altLang="el-GR" sz="2800" dirty="0"/>
              <a:t>load </a:t>
            </a:r>
            <a:r>
              <a:rPr lang="el-GR" altLang="el-GR" sz="2800" dirty="0"/>
              <a:t>στην επόμενη εντολή</a:t>
            </a:r>
            <a:endParaRPr lang="en-US" altLang="el-GR" sz="2800" dirty="0"/>
          </a:p>
          <a:p>
            <a:pPr eaLnBrk="1" hangingPunct="1"/>
            <a:r>
              <a:rPr lang="el-GR" altLang="el-GR" sz="2800" dirty="0"/>
              <a:t>Κώδικας </a:t>
            </a:r>
            <a:r>
              <a:rPr lang="en-US" altLang="el-GR" sz="2800" dirty="0"/>
              <a:t>C </a:t>
            </a:r>
            <a:r>
              <a:rPr lang="el-GR" altLang="el-GR" sz="2800" dirty="0"/>
              <a:t>για το</a:t>
            </a:r>
            <a:r>
              <a:rPr lang="en-US" altLang="el-GR" sz="2800" dirty="0"/>
              <a:t> </a:t>
            </a:r>
            <a:r>
              <a:rPr lang="en-US" altLang="el-GR" sz="2800" dirty="0">
                <a:solidFill>
                  <a:schemeClr val="tx1"/>
                </a:solidFill>
                <a:latin typeface="Lucida Console" panose="020B0609040504020204" pitchFamily="49" charset="0"/>
              </a:rPr>
              <a:t>A = B + E; C = B + F;</a:t>
            </a:r>
            <a:endParaRPr lang="en-AU" altLang="el-GR" sz="28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199CFB92-E218-4269-BEFC-A31EC52D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3225800"/>
            <a:ext cx="2819400" cy="2616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28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lw	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$t1</a:t>
            </a:r>
            <a:r>
              <a:rPr lang="en-US" altLang="el-GR" sz="2000">
                <a:latin typeface="Lucida Console" panose="020B0609040504020204" pitchFamily="49" charset="0"/>
              </a:rPr>
              <a:t>, 0($t0)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lw	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  <a:r>
              <a:rPr lang="en-US" altLang="el-GR" sz="2000">
                <a:latin typeface="Lucida Console" panose="020B0609040504020204" pitchFamily="49" charset="0"/>
              </a:rPr>
              <a:t>, 4($t0)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add	$t3, 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$t1</a:t>
            </a:r>
            <a:r>
              <a:rPr lang="en-US" altLang="el-GR" sz="2000">
                <a:latin typeface="Lucida Console" panose="020B0609040504020204" pitchFamily="49" charset="0"/>
              </a:rPr>
              <a:t>, 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sw	$t3, 12($t0)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lw	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  <a:r>
              <a:rPr lang="en-US" altLang="el-GR" sz="2000">
                <a:latin typeface="Lucida Console" panose="020B0609040504020204" pitchFamily="49" charset="0"/>
              </a:rPr>
              <a:t>, 8($t0)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add	$t5, $t1, 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sw	$t5, 16($t0)</a:t>
            </a:r>
            <a:endParaRPr lang="en-AU" altLang="el-GR" sz="2000">
              <a:latin typeface="Lucida Console" panose="020B0609040504020204" pitchFamily="49" charset="0"/>
            </a:endParaRPr>
          </a:p>
        </p:txBody>
      </p:sp>
      <p:sp>
        <p:nvSpPr>
          <p:cNvPr id="50182" name="AutoShape 5">
            <a:extLst>
              <a:ext uri="{FF2B5EF4-FFF2-40B4-BE49-F238E27FC236}">
                <a16:creationId xmlns:a16="http://schemas.microsoft.com/office/drawing/2014/main" id="{81E40B09-44F7-4542-BC2B-F53AB0F0EEFD}"/>
              </a:ext>
            </a:extLst>
          </p:cNvPr>
          <p:cNvSpPr>
            <a:spLocks/>
          </p:cNvSpPr>
          <p:nvPr/>
        </p:nvSpPr>
        <p:spPr bwMode="auto">
          <a:xfrm>
            <a:off x="107950" y="4078288"/>
            <a:ext cx="1584325" cy="401637"/>
          </a:xfrm>
          <a:prstGeom prst="borderCallout1">
            <a:avLst>
              <a:gd name="adj1" fmla="val 28458"/>
              <a:gd name="adj2" fmla="val 104810"/>
              <a:gd name="adj3" fmla="val 25296"/>
              <a:gd name="adj4" fmla="val 12765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καθυστέρηση</a:t>
            </a:r>
            <a:endParaRPr lang="en-AU" altLang="el-GR" sz="1800"/>
          </a:p>
        </p:txBody>
      </p:sp>
      <p:sp>
        <p:nvSpPr>
          <p:cNvPr id="50183" name="AutoShape 6">
            <a:extLst>
              <a:ext uri="{FF2B5EF4-FFF2-40B4-BE49-F238E27FC236}">
                <a16:creationId xmlns:a16="http://schemas.microsoft.com/office/drawing/2014/main" id="{5BDE1A17-F5DF-48FC-817C-8726D535E68A}"/>
              </a:ext>
            </a:extLst>
          </p:cNvPr>
          <p:cNvSpPr>
            <a:spLocks/>
          </p:cNvSpPr>
          <p:nvPr/>
        </p:nvSpPr>
        <p:spPr bwMode="auto">
          <a:xfrm>
            <a:off x="107950" y="5157788"/>
            <a:ext cx="1584325" cy="401637"/>
          </a:xfrm>
          <a:prstGeom prst="borderCallout1">
            <a:avLst>
              <a:gd name="adj1" fmla="val 28458"/>
              <a:gd name="adj2" fmla="val 104810"/>
              <a:gd name="adj3" fmla="val 25296"/>
              <a:gd name="adj4" fmla="val 12765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καθυστέρηση</a:t>
            </a:r>
            <a:endParaRPr lang="en-AU" altLang="el-GR" sz="1600"/>
          </a:p>
        </p:txBody>
      </p:sp>
      <p:sp>
        <p:nvSpPr>
          <p:cNvPr id="50185" name="Line 8">
            <a:extLst>
              <a:ext uri="{FF2B5EF4-FFF2-40B4-BE49-F238E27FC236}">
                <a16:creationId xmlns:a16="http://schemas.microsoft.com/office/drawing/2014/main" id="{D8AAA37F-9D23-4DB9-87F2-208F5B562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365625"/>
            <a:ext cx="792163" cy="5032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25A53-F192-4BAD-9CB1-07D567831A50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573463"/>
            <a:ext cx="2160588" cy="792162"/>
            <a:chOff x="2771775" y="3573463"/>
            <a:chExt cx="2160588" cy="792162"/>
          </a:xfrm>
        </p:grpSpPr>
        <p:sp>
          <p:nvSpPr>
            <p:cNvPr id="262176" name="Oval 9">
              <a:extLst>
                <a:ext uri="{FF2B5EF4-FFF2-40B4-BE49-F238E27FC236}">
                  <a16:creationId xmlns:a16="http://schemas.microsoft.com/office/drawing/2014/main" id="{1FF66ACB-E111-4B39-B02A-617688261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77" name="Oval 10">
              <a:extLst>
                <a:ext uri="{FF2B5EF4-FFF2-40B4-BE49-F238E27FC236}">
                  <a16:creationId xmlns:a16="http://schemas.microsoft.com/office/drawing/2014/main" id="{06CA2F17-D7E7-4FD6-AAA8-CA0E83D3A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78" name="Line 17">
              <a:extLst>
                <a:ext uri="{FF2B5EF4-FFF2-40B4-BE49-F238E27FC236}">
                  <a16:creationId xmlns:a16="http://schemas.microsoft.com/office/drawing/2014/main" id="{E9AB1E9D-2A79-4441-B0A6-C937BB4D7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950" y="3819525"/>
              <a:ext cx="879475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E7FAD-3F0D-4900-A832-A3F5DA2F9ABC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4652963"/>
            <a:ext cx="2160588" cy="792162"/>
            <a:chOff x="2771775" y="4652963"/>
            <a:chExt cx="2160588" cy="792162"/>
          </a:xfrm>
        </p:grpSpPr>
        <p:sp>
          <p:nvSpPr>
            <p:cNvPr id="262173" name="Oval 11">
              <a:extLst>
                <a:ext uri="{FF2B5EF4-FFF2-40B4-BE49-F238E27FC236}">
                  <a16:creationId xmlns:a16="http://schemas.microsoft.com/office/drawing/2014/main" id="{3F984C0D-FC1A-4116-939D-CA5110BC9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46529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74" name="Oval 12">
              <a:extLst>
                <a:ext uri="{FF2B5EF4-FFF2-40B4-BE49-F238E27FC236}">
                  <a16:creationId xmlns:a16="http://schemas.microsoft.com/office/drawing/2014/main" id="{B0534A72-D86E-48E7-AEA6-AF8FB85D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75" name="Line 18">
              <a:extLst>
                <a:ext uri="{FF2B5EF4-FFF2-40B4-BE49-F238E27FC236}">
                  <a16:creationId xmlns:a16="http://schemas.microsoft.com/office/drawing/2014/main" id="{D7186547-3093-42F4-87EB-38A56980E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0425" y="4918075"/>
              <a:ext cx="90328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881DD5-5E68-4D5F-80DC-19F9B6268ADE}"/>
              </a:ext>
            </a:extLst>
          </p:cNvPr>
          <p:cNvGrpSpPr>
            <a:grpSpLocks/>
          </p:cNvGrpSpPr>
          <p:nvPr/>
        </p:nvGrpSpPr>
        <p:grpSpPr bwMode="auto">
          <a:xfrm>
            <a:off x="5457825" y="3225800"/>
            <a:ext cx="2819400" cy="3021013"/>
            <a:chOff x="5457825" y="3225800"/>
            <a:chExt cx="2820003" cy="3020457"/>
          </a:xfrm>
        </p:grpSpPr>
        <p:sp>
          <p:nvSpPr>
            <p:cNvPr id="262165" name="Text Box 7">
              <a:extLst>
                <a:ext uri="{FF2B5EF4-FFF2-40B4-BE49-F238E27FC236}">
                  <a16:creationId xmlns:a16="http://schemas.microsoft.com/office/drawing/2014/main" id="{24FC0259-D894-4BCA-AB35-FDA625D21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825" y="3225800"/>
              <a:ext cx="2820003" cy="261610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286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286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286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286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2865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lw	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$t1</a:t>
              </a:r>
              <a:r>
                <a:rPr lang="en-US" altLang="el-GR" sz="2000">
                  <a:latin typeface="Lucida Console" panose="020B0609040504020204" pitchFamily="49" charset="0"/>
                </a:rPr>
                <a:t>, 0($t0)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lw	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$t2</a:t>
              </a:r>
              <a:r>
                <a:rPr lang="en-US" altLang="el-GR" sz="2000">
                  <a:latin typeface="Lucida Console" panose="020B0609040504020204" pitchFamily="49" charset="0"/>
                </a:rPr>
                <a:t>, 4($t0)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lw	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$t4</a:t>
              </a:r>
              <a:r>
                <a:rPr lang="en-US" altLang="el-GR" sz="2000">
                  <a:latin typeface="Lucida Console" panose="020B0609040504020204" pitchFamily="49" charset="0"/>
                </a:rPr>
                <a:t>, 8($t0)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add	$t3, 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$t1</a:t>
              </a:r>
              <a:r>
                <a:rPr lang="en-US" altLang="el-GR" sz="2000">
                  <a:latin typeface="Lucida Console" panose="020B0609040504020204" pitchFamily="49" charset="0"/>
                </a:rPr>
                <a:t>, 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$t2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sw	$t3, 12($t0)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add	$t5, $t1, 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$t4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sw	$t5, 16($t0)</a:t>
              </a:r>
              <a:endParaRPr lang="en-AU" altLang="el-GR" sz="2000">
                <a:latin typeface="Lucida Console" panose="020B0609040504020204" pitchFamily="49" charset="0"/>
              </a:endParaRPr>
            </a:p>
          </p:txBody>
        </p:sp>
        <p:sp>
          <p:nvSpPr>
            <p:cNvPr id="262166" name="Oval 13">
              <a:extLst>
                <a:ext uri="{FF2B5EF4-FFF2-40B4-BE49-F238E27FC236}">
                  <a16:creationId xmlns:a16="http://schemas.microsoft.com/office/drawing/2014/main" id="{1E2CE4B2-49A5-4BB4-88FE-B225A6ED9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67" name="Oval 14">
              <a:extLst>
                <a:ext uri="{FF2B5EF4-FFF2-40B4-BE49-F238E27FC236}">
                  <a16:creationId xmlns:a16="http://schemas.microsoft.com/office/drawing/2014/main" id="{9262E63B-B813-409A-AB76-67DE6DBA1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4292600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68" name="Oval 15">
              <a:extLst>
                <a:ext uri="{FF2B5EF4-FFF2-40B4-BE49-F238E27FC236}">
                  <a16:creationId xmlns:a16="http://schemas.microsoft.com/office/drawing/2014/main" id="{0C217766-D53A-4616-8348-0AC89AB3A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69" name="Oval 16">
              <a:extLst>
                <a:ext uri="{FF2B5EF4-FFF2-40B4-BE49-F238E27FC236}">
                  <a16:creationId xmlns:a16="http://schemas.microsoft.com/office/drawing/2014/main" id="{618982D8-1C48-4A92-9597-90C45DB0E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70" name="Line 19">
              <a:extLst>
                <a:ext uri="{FF2B5EF4-FFF2-40B4-BE49-F238E27FC236}">
                  <a16:creationId xmlns:a16="http://schemas.microsoft.com/office/drawing/2014/main" id="{156455E5-0C6B-49CF-9D5F-F6CC85408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6238" y="3829050"/>
              <a:ext cx="895350" cy="6080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71" name="Line 20">
              <a:extLst>
                <a:ext uri="{FF2B5EF4-FFF2-40B4-BE49-F238E27FC236}">
                  <a16:creationId xmlns:a16="http://schemas.microsoft.com/office/drawing/2014/main" id="{F530FFDD-6BBC-4F26-95BE-D5780C9B3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4800" y="4287838"/>
              <a:ext cx="966788" cy="846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72" name="Text Box 21">
              <a:extLst>
                <a:ext uri="{FF2B5EF4-FFF2-40B4-BE49-F238E27FC236}">
                  <a16:creationId xmlns:a16="http://schemas.microsoft.com/office/drawing/2014/main" id="{2A9C27C5-5907-4848-8F29-5B1634A5E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788" y="5876925"/>
              <a:ext cx="1025987" cy="369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7 κύκλοι</a:t>
              </a:r>
              <a:endParaRPr lang="en-AU" altLang="el-GR" sz="1800"/>
            </a:p>
          </p:txBody>
        </p:sp>
      </p:grpSp>
      <p:sp>
        <p:nvSpPr>
          <p:cNvPr id="50199" name="Text Box 22">
            <a:extLst>
              <a:ext uri="{FF2B5EF4-FFF2-40B4-BE49-F238E27FC236}">
                <a16:creationId xmlns:a16="http://schemas.microsoft.com/office/drawing/2014/main" id="{3513A390-1B15-4B1F-9E13-BFE25607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876925"/>
            <a:ext cx="2303463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11 κύκλοι</a:t>
            </a:r>
            <a:endParaRPr lang="en-GB" altLang="el-GR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Εντολές:7, </a:t>
            </a:r>
            <a:r>
              <a:rPr lang="en-GB" altLang="el-GR" sz="1800"/>
              <a:t>Stalls</a:t>
            </a:r>
            <a:r>
              <a:rPr lang="el-GR" altLang="el-GR" sz="1800"/>
              <a:t>:4</a:t>
            </a:r>
            <a:endParaRPr lang="en-AU" altLang="el-GR" sz="1800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FCBAD915-E2F0-4C91-BDDD-0B4BD78622DA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3225800"/>
            <a:ext cx="1446213" cy="1211263"/>
            <a:chOff x="2771775" y="3573463"/>
            <a:chExt cx="1444626" cy="1211263"/>
          </a:xfrm>
        </p:grpSpPr>
        <p:sp>
          <p:nvSpPr>
            <p:cNvPr id="262162" name="Oval 9">
              <a:extLst>
                <a:ext uri="{FF2B5EF4-FFF2-40B4-BE49-F238E27FC236}">
                  <a16:creationId xmlns:a16="http://schemas.microsoft.com/office/drawing/2014/main" id="{A1B7FE6D-3E4C-4566-9AE7-3983F5884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63" name="Oval 10">
              <a:extLst>
                <a:ext uri="{FF2B5EF4-FFF2-40B4-BE49-F238E27FC236}">
                  <a16:creationId xmlns:a16="http://schemas.microsoft.com/office/drawing/2014/main" id="{2305F670-8E03-4F6C-94EC-69A41B1D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1" y="4352926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64" name="Line 17">
              <a:extLst>
                <a:ext uri="{FF2B5EF4-FFF2-40B4-BE49-F238E27FC236}">
                  <a16:creationId xmlns:a16="http://schemas.microsoft.com/office/drawing/2014/main" id="{88CEB84A-1048-43CE-B2D0-DB6A8802A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951" y="3819525"/>
              <a:ext cx="300336" cy="6064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3D4AE6D5-68A9-4B95-99D9-35B5C34E8796}"/>
              </a:ext>
            </a:extLst>
          </p:cNvPr>
          <p:cNvGrpSpPr>
            <a:grpSpLocks/>
          </p:cNvGrpSpPr>
          <p:nvPr/>
        </p:nvGrpSpPr>
        <p:grpSpPr bwMode="auto">
          <a:xfrm>
            <a:off x="6062663" y="3227388"/>
            <a:ext cx="1444625" cy="1390650"/>
            <a:chOff x="2771775" y="3573463"/>
            <a:chExt cx="1444626" cy="1134777"/>
          </a:xfrm>
        </p:grpSpPr>
        <p:sp>
          <p:nvSpPr>
            <p:cNvPr id="262159" name="Oval 9">
              <a:extLst>
                <a:ext uri="{FF2B5EF4-FFF2-40B4-BE49-F238E27FC236}">
                  <a16:creationId xmlns:a16="http://schemas.microsoft.com/office/drawing/2014/main" id="{45CDC67F-C20B-47DB-B373-C37F489C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3573463"/>
              <a:ext cx="647700" cy="282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60" name="Oval 10">
              <a:extLst>
                <a:ext uri="{FF2B5EF4-FFF2-40B4-BE49-F238E27FC236}">
                  <a16:creationId xmlns:a16="http://schemas.microsoft.com/office/drawing/2014/main" id="{4DB3EA71-E782-4047-BFE5-C3EB070D1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1" y="4425951"/>
              <a:ext cx="647700" cy="282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62161" name="Line 17">
              <a:extLst>
                <a:ext uri="{FF2B5EF4-FFF2-40B4-BE49-F238E27FC236}">
                  <a16:creationId xmlns:a16="http://schemas.microsoft.com/office/drawing/2014/main" id="{00E1DE14-836E-4EF1-81A0-A60BA11D8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951" y="3819525"/>
              <a:ext cx="300336" cy="6064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  <p:bldP spid="50181" grpId="0" animBg="1"/>
      <p:bldP spid="50182" grpId="0" animBg="1"/>
      <p:bldP spid="50183" grpId="0" animBg="1"/>
      <p:bldP spid="50199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Footer Placeholder 2">
            <a:extLst>
              <a:ext uri="{FF2B5EF4-FFF2-40B4-BE49-F238E27FC236}">
                <a16:creationId xmlns:a16="http://schemas.microsoft.com/office/drawing/2014/main" id="{26C95284-455A-41BD-9534-70A616122B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C15F564-E2D2-47AC-9872-B1CF864105B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54D039B6-2332-43F6-93FB-9B0E26B67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Έλεγχος διοχέτευσης</a:t>
            </a:r>
            <a:endParaRPr lang="en-AU" altLang="el-GR"/>
          </a:p>
        </p:txBody>
      </p:sp>
      <p:pic>
        <p:nvPicPr>
          <p:cNvPr id="264196" name="Picture 5" descr="D:\gizopoulos\Projects\Books\Cod4-Kleidarithmos\Figs-for-PPTs\COD_VOLA_PNGs\CHAPTER 4\04_51.png">
            <a:extLst>
              <a:ext uri="{FF2B5EF4-FFF2-40B4-BE49-F238E27FC236}">
                <a16:creationId xmlns:a16="http://schemas.microsoft.com/office/drawing/2014/main" id="{274FFE16-A403-4AF8-83B8-A202D816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52513"/>
            <a:ext cx="7654925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7" name="Oval 1">
            <a:extLst>
              <a:ext uri="{FF2B5EF4-FFF2-40B4-BE49-F238E27FC236}">
                <a16:creationId xmlns:a16="http://schemas.microsoft.com/office/drawing/2014/main" id="{94CF57EA-56CC-4F16-89B5-BFC7019D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213100"/>
            <a:ext cx="504825" cy="534988"/>
          </a:xfrm>
          <a:prstGeom prst="ellips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80BCB239-35DF-47E1-B987-0E52AF4E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692" y="2924944"/>
            <a:ext cx="1177460" cy="720080"/>
          </a:xfrm>
          <a:prstGeom prst="ellips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animBg="1"/>
      <p:bldP spid="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10" descr="D:\gizopoulos\Projects\Books\Cod4-Kleidarithmos\Figs-for-PPTs\COD_VOLA_PNGs\CHAPTER 4\04_61.png">
            <a:extLst>
              <a:ext uri="{FF2B5EF4-FFF2-40B4-BE49-F238E27FC236}">
                <a16:creationId xmlns:a16="http://schemas.microsoft.com/office/drawing/2014/main" id="{FFD68914-A6EE-4268-BC55-F3942065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668463"/>
            <a:ext cx="67437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Footer Placeholder 3">
            <a:extLst>
              <a:ext uri="{FF2B5EF4-FFF2-40B4-BE49-F238E27FC236}">
                <a16:creationId xmlns:a16="http://schemas.microsoft.com/office/drawing/2014/main" id="{1382A29A-ABB7-4AD5-A9F8-1DA1BDCF63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2D77917-4760-4775-8264-F73BA4D897D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66244" name="Rectangle 2">
            <a:extLst>
              <a:ext uri="{FF2B5EF4-FFF2-40B4-BE49-F238E27FC236}">
                <a16:creationId xmlns:a16="http://schemas.microsoft.com/office/drawing/2014/main" id="{CCA6731D-FACD-4607-8175-EE4A3AB2F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Κίνδυνοι διακλάδωσης</a:t>
            </a:r>
            <a:endParaRPr lang="en-AU" altLang="el-GR"/>
          </a:p>
        </p:txBody>
      </p:sp>
      <p:sp>
        <p:nvSpPr>
          <p:cNvPr id="266245" name="Rectangle 3">
            <a:extLst>
              <a:ext uri="{FF2B5EF4-FFF2-40B4-BE49-F238E27FC236}">
                <a16:creationId xmlns:a16="http://schemas.microsoft.com/office/drawing/2014/main" id="{DBD3A086-6E3D-4229-818D-818952F0B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/>
              <a:t>Αν το αποτέλεσμα της διακλάδωσης καθορίζεται στο </a:t>
            </a:r>
            <a:r>
              <a:rPr lang="en-US" altLang="el-GR" sz="2400"/>
              <a:t>MEM</a:t>
            </a:r>
            <a:endParaRPr lang="en-AU" altLang="el-GR" sz="2400"/>
          </a:p>
        </p:txBody>
      </p:sp>
      <p:sp>
        <p:nvSpPr>
          <p:cNvPr id="266246" name="Text Box 4">
            <a:extLst>
              <a:ext uri="{FF2B5EF4-FFF2-40B4-BE49-F238E27FC236}">
                <a16:creationId xmlns:a16="http://schemas.microsoft.com/office/drawing/2014/main" id="{2B80ECA4-F711-4857-A250-DB11E10BA8A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749381" y="1027907"/>
            <a:ext cx="242252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§4.8 </a:t>
            </a:r>
            <a:r>
              <a:rPr lang="el-GR" altLang="el-GR" sz="1800">
                <a:solidFill>
                  <a:schemeClr val="folHlink"/>
                </a:solidFill>
              </a:rPr>
              <a:t>Κίνδυνοι ελέγχου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sp>
        <p:nvSpPr>
          <p:cNvPr id="266247" name="AutoShape 6">
            <a:extLst>
              <a:ext uri="{FF2B5EF4-FFF2-40B4-BE49-F238E27FC236}">
                <a16:creationId xmlns:a16="http://schemas.microsoft.com/office/drawing/2014/main" id="{F330F4DE-564D-42A3-ACCB-F2F192977DF6}"/>
              </a:ext>
            </a:extLst>
          </p:cNvPr>
          <p:cNvSpPr>
            <a:spLocks/>
          </p:cNvSpPr>
          <p:nvPr/>
        </p:nvSpPr>
        <p:spPr bwMode="auto">
          <a:xfrm>
            <a:off x="3203575" y="5949950"/>
            <a:ext cx="501650" cy="330200"/>
          </a:xfrm>
          <a:prstGeom prst="borderCallout1">
            <a:avLst>
              <a:gd name="adj1" fmla="val 34616"/>
              <a:gd name="adj2" fmla="val 115190"/>
              <a:gd name="adj3" fmla="val -43269"/>
              <a:gd name="adj4" fmla="val 243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PC</a:t>
            </a:r>
            <a:endParaRPr lang="en-AU" altLang="el-GR" sz="1400"/>
          </a:p>
        </p:txBody>
      </p:sp>
      <p:sp>
        <p:nvSpPr>
          <p:cNvPr id="266248" name="Text Box 7">
            <a:extLst>
              <a:ext uri="{FF2B5EF4-FFF2-40B4-BE49-F238E27FC236}">
                <a16:creationId xmlns:a16="http://schemas.microsoft.com/office/drawing/2014/main" id="{9766ADA8-41DB-4F41-A21C-3C667640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010025"/>
            <a:ext cx="18049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Εκκένωση αυτών </a:t>
            </a:r>
            <a:br>
              <a:rPr lang="el-GR" altLang="el-GR" sz="1600"/>
            </a:br>
            <a:r>
              <a:rPr lang="el-GR" altLang="el-GR" sz="1600"/>
              <a:t>των εντολών </a:t>
            </a:r>
            <a:br>
              <a:rPr lang="el-GR" altLang="el-GR" sz="1600"/>
            </a:br>
            <a:r>
              <a:rPr lang="el-GR" altLang="el-GR" sz="1600"/>
              <a:t>(τιμές ελέγχου </a:t>
            </a:r>
            <a:br>
              <a:rPr lang="el-GR" altLang="el-GR" sz="1600"/>
            </a:br>
            <a:r>
              <a:rPr lang="el-GR" altLang="el-GR" sz="1600"/>
              <a:t>στο 0)</a:t>
            </a:r>
            <a:endParaRPr lang="en-AU" altLang="el-GR" sz="1600"/>
          </a:p>
        </p:txBody>
      </p:sp>
      <p:sp>
        <p:nvSpPr>
          <p:cNvPr id="266249" name="AutoShape 8">
            <a:extLst>
              <a:ext uri="{FF2B5EF4-FFF2-40B4-BE49-F238E27FC236}">
                <a16:creationId xmlns:a16="http://schemas.microsoft.com/office/drawing/2014/main" id="{282A9946-C6BB-4C25-B6DD-5ACFDF68A09C}"/>
              </a:ext>
            </a:extLst>
          </p:cNvPr>
          <p:cNvSpPr>
            <a:spLocks/>
          </p:cNvSpPr>
          <p:nvPr/>
        </p:nvSpPr>
        <p:spPr bwMode="auto">
          <a:xfrm>
            <a:off x="7092950" y="3644900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>
            <a:extLst>
              <a:ext uri="{FF2B5EF4-FFF2-40B4-BE49-F238E27FC236}">
                <a16:creationId xmlns:a16="http://schemas.microsoft.com/office/drawing/2014/main" id="{1E25EEB6-27BF-41D8-A1F6-5AF611071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r>
              <a:rPr lang="el-GR" altLang="el-GR" sz="3200"/>
              <a:t>Υπόθεση μη λαμβανόμενης διακλάδωσης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35E41-0482-4FA3-8F62-395924952D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/>
              <a:t>Υποθέτουμε ότι </a:t>
            </a:r>
            <a:r>
              <a:rPr lang="el-GR" altLang="el-GR" b="1">
                <a:solidFill>
                  <a:srgbClr val="990000"/>
                </a:solidFill>
              </a:rPr>
              <a:t>η διακλάδωση δε λαμβάνεται </a:t>
            </a:r>
            <a:r>
              <a:rPr lang="el-GR" altLang="el-GR"/>
              <a:t>=&gt; οι εντολές εκτελούνται σειριακά</a:t>
            </a:r>
          </a:p>
          <a:p>
            <a:endParaRPr lang="el-GR" altLang="el-GR"/>
          </a:p>
          <a:p>
            <a:r>
              <a:rPr lang="el-GR" altLang="el-GR"/>
              <a:t>Αν ληφθεί η διακλάδωση, οι εντολές που προσκομίστηκαν και εκτελούνται πρέπει να απορριφθούν</a:t>
            </a:r>
          </a:p>
          <a:p>
            <a:pPr lvl="1"/>
            <a:r>
              <a:rPr lang="el-GR" altLang="el-GR"/>
              <a:t>Η εκτέλεση του προγράμματος συνεχίζεται από τον προορισμό της διακλάδωσης</a:t>
            </a:r>
          </a:p>
          <a:p>
            <a:endParaRPr lang="el-GR" altLang="el-GR"/>
          </a:p>
          <a:p>
            <a:r>
              <a:rPr lang="el-GR" altLang="el-GR" b="1">
                <a:solidFill>
                  <a:srgbClr val="990000"/>
                </a:solidFill>
              </a:rPr>
              <a:t>Αν οι διακλαδώσεις δε λαμβάνονται τις μισές φορές =&gt; μείωση στο μισό του κόστους ελέγχου κινδύνων</a:t>
            </a:r>
          </a:p>
        </p:txBody>
      </p:sp>
      <p:sp>
        <p:nvSpPr>
          <p:cNvPr id="268292" name="Footer Placeholder 3">
            <a:extLst>
              <a:ext uri="{FF2B5EF4-FFF2-40B4-BE49-F238E27FC236}">
                <a16:creationId xmlns:a16="http://schemas.microsoft.com/office/drawing/2014/main" id="{9110B343-1844-4F5A-9194-9A451A170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72216088-9C8D-458B-9903-ACB5C799703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136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>
            <a:extLst>
              <a:ext uri="{FF2B5EF4-FFF2-40B4-BE49-F238E27FC236}">
                <a16:creationId xmlns:a16="http://schemas.microsoft.com/office/drawing/2014/main" id="{40D66BF9-0BC4-4DFA-8ABA-F3A617810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r>
              <a:rPr lang="el-GR" altLang="el-GR" sz="3200"/>
              <a:t>Εκκένωση εντολών</a:t>
            </a:r>
            <a:r>
              <a:rPr lang="en-US" altLang="el-GR" sz="3200"/>
              <a:t> –</a:t>
            </a:r>
            <a:r>
              <a:rPr lang="el-GR" altLang="el-GR" sz="3200"/>
              <a:t> </a:t>
            </a:r>
            <a:r>
              <a:rPr lang="en-US" altLang="el-GR" sz="3200"/>
              <a:t>Instructions flush</a:t>
            </a:r>
            <a:endParaRPr lang="el-GR" altLang="el-GR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FFEF-6D5A-46CA-888D-E41782DF5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8270875" cy="5327650"/>
          </a:xfrm>
        </p:spPr>
        <p:txBody>
          <a:bodyPr/>
          <a:lstStyle/>
          <a:p>
            <a:r>
              <a:rPr lang="el-GR" altLang="el-GR" sz="2400" dirty="0"/>
              <a:t>Πρέπει να αλλάξουμε τις τιμές των σημάτων ελέγχου σε 0</a:t>
            </a:r>
          </a:p>
          <a:p>
            <a:pPr lvl="1"/>
            <a:r>
              <a:rPr lang="el-GR" altLang="el-GR" sz="2000" dirty="0"/>
              <a:t>Όπως στους κινδύνους δεδομένων</a:t>
            </a:r>
          </a:p>
          <a:p>
            <a:r>
              <a:rPr lang="el-GR" altLang="el-GR" sz="2400" dirty="0"/>
              <a:t>Δεδομένου ότι το αποτέλεσμα της διακλάδωσης καθορίζεται στο </a:t>
            </a:r>
            <a:r>
              <a:rPr lang="en-US" altLang="el-GR" sz="2400" dirty="0"/>
              <a:t>MEM</a:t>
            </a:r>
            <a:r>
              <a:rPr lang="el-GR" altLang="el-GR" sz="2400" dirty="0"/>
              <a:t>, έχουν ήδη προσκομιστεί 3 εντολές στο </a:t>
            </a:r>
            <a:r>
              <a:rPr lang="en-US" altLang="el-GR" sz="2400" dirty="0"/>
              <a:t>pipeline</a:t>
            </a:r>
          </a:p>
          <a:p>
            <a:pPr lvl="1"/>
            <a:r>
              <a:rPr lang="el-GR" altLang="el-GR" sz="2000" dirty="0"/>
              <a:t>Πρέπει να εκκενωθούν 3 εντολές (</a:t>
            </a:r>
            <a:r>
              <a:rPr lang="en-US" altLang="el-GR" sz="2000" dirty="0"/>
              <a:t>instructions flush) </a:t>
            </a:r>
            <a:r>
              <a:rPr lang="el-GR" altLang="el-GR" sz="2000" dirty="0"/>
              <a:t>στα στάδια </a:t>
            </a:r>
            <a:r>
              <a:rPr lang="en-US" altLang="el-GR" sz="2000" dirty="0"/>
              <a:t>IF, ID, EX</a:t>
            </a:r>
            <a:endParaRPr lang="el-GR" altLang="el-GR" sz="2000" dirty="0"/>
          </a:p>
          <a:p>
            <a:pPr lvl="1"/>
            <a:r>
              <a:rPr lang="el-GR" altLang="el-GR" sz="2000" dirty="0"/>
              <a:t>Στους κινδύνους φόρτωσης-χρήσης δεδομένων αλλάζαμε μόνο το έλεγχο σε 0 στο στάδιο </a:t>
            </a:r>
            <a:r>
              <a:rPr lang="en-US" altLang="el-GR" sz="2000" dirty="0"/>
              <a:t>ID </a:t>
            </a:r>
            <a:r>
              <a:rPr lang="el-GR" altLang="el-GR" sz="2000" dirty="0"/>
              <a:t>και τον αφήναμε να περάσει στα </a:t>
            </a:r>
            <a:r>
              <a:rPr lang="en-US" altLang="el-GR" sz="2000" dirty="0"/>
              <a:t>pipeline stages</a:t>
            </a:r>
          </a:p>
          <a:p>
            <a:r>
              <a:rPr lang="el-GR" altLang="el-GR" sz="2400" dirty="0"/>
              <a:t>Εκκένωση εντολών στο στάδιο </a:t>
            </a:r>
            <a:r>
              <a:rPr lang="en-US" altLang="el-GR" sz="2400" dirty="0"/>
              <a:t>IF</a:t>
            </a:r>
            <a:endParaRPr lang="el-GR" altLang="el-GR" sz="2400" dirty="0"/>
          </a:p>
          <a:p>
            <a:pPr lvl="1"/>
            <a:r>
              <a:rPr lang="el-GR" altLang="el-GR" sz="2000" dirty="0"/>
              <a:t>Εισαγωγή γραμμής ελέγχου </a:t>
            </a:r>
            <a:r>
              <a:rPr lang="en-GB" altLang="el-GR" sz="2000" dirty="0" err="1"/>
              <a:t>IF.Flush</a:t>
            </a:r>
            <a:r>
              <a:rPr lang="en-GB" altLang="el-GR" sz="2000" dirty="0"/>
              <a:t> </a:t>
            </a:r>
            <a:r>
              <a:rPr lang="el-GR" altLang="el-GR" sz="2000" dirty="0"/>
              <a:t>που μηδενίζει το πεδίο εντολής του καταχωρητή </a:t>
            </a:r>
            <a:r>
              <a:rPr lang="en-GB" altLang="el-GR" sz="2000" dirty="0"/>
              <a:t>IF/ID</a:t>
            </a:r>
            <a:endParaRPr lang="en-US" altLang="el-GR" sz="2000" dirty="0"/>
          </a:p>
          <a:p>
            <a:pPr lvl="1"/>
            <a:r>
              <a:rPr lang="el-GR" altLang="el-GR" sz="2000" dirty="0"/>
              <a:t>Μετασχηματίζει την προσκομισθείσα εντολή σε </a:t>
            </a:r>
            <a:r>
              <a:rPr lang="en-GB" altLang="el-GR" sz="2000" dirty="0" err="1"/>
              <a:t>nop</a:t>
            </a:r>
            <a:r>
              <a:rPr lang="el-GR" altLang="el-GR" sz="2000" dirty="0"/>
              <a:t>, η οποία δεν κάνει τίποτε, δεν αλλάζει καμία κατάσταση (δεν αλλάζει τιμή καταχωρητή ή μνήμης)</a:t>
            </a:r>
            <a:endParaRPr lang="en-GB" altLang="el-GR" sz="2000" dirty="0"/>
          </a:p>
          <a:p>
            <a:pPr lvl="1"/>
            <a:endParaRPr lang="el-GR" altLang="el-GR" sz="2000" dirty="0"/>
          </a:p>
          <a:p>
            <a:endParaRPr lang="el-GR" altLang="el-GR" dirty="0"/>
          </a:p>
        </p:txBody>
      </p:sp>
      <p:sp>
        <p:nvSpPr>
          <p:cNvPr id="269316" name="Footer Placeholder 3">
            <a:extLst>
              <a:ext uri="{FF2B5EF4-FFF2-40B4-BE49-F238E27FC236}">
                <a16:creationId xmlns:a16="http://schemas.microsoft.com/office/drawing/2014/main" id="{4D68B600-D298-4CAF-AB92-2780DED370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83A6768-1D13-4FDD-BB5E-3CC1C73DDE6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137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10" descr="D:\gizopoulos\Projects\Books\Cod4-Kleidarithmos\Figs-for-PPTs\COD_VOLA_PNGs\CHAPTER 4\04_61.png">
            <a:extLst>
              <a:ext uri="{FF2B5EF4-FFF2-40B4-BE49-F238E27FC236}">
                <a16:creationId xmlns:a16="http://schemas.microsoft.com/office/drawing/2014/main" id="{CB8FC40A-D97F-49E4-B83F-235B0F1B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668463"/>
            <a:ext cx="67437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Footer Placeholder 3">
            <a:extLst>
              <a:ext uri="{FF2B5EF4-FFF2-40B4-BE49-F238E27FC236}">
                <a16:creationId xmlns:a16="http://schemas.microsoft.com/office/drawing/2014/main" id="{F6973104-B67B-4530-B17C-3A0376C21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7DAEBC4-CD37-430F-AD71-FDFBDB9CBB8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70340" name="Rectangle 2">
            <a:extLst>
              <a:ext uri="{FF2B5EF4-FFF2-40B4-BE49-F238E27FC236}">
                <a16:creationId xmlns:a16="http://schemas.microsoft.com/office/drawing/2014/main" id="{CFF47004-60EB-4F1E-8F7B-EBB4FC50F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Κίνδυνοι διακλάδωσης</a:t>
            </a:r>
            <a:endParaRPr lang="en-AU" altLang="el-GR"/>
          </a:p>
        </p:txBody>
      </p:sp>
      <p:sp>
        <p:nvSpPr>
          <p:cNvPr id="270341" name="Rectangle 3">
            <a:extLst>
              <a:ext uri="{FF2B5EF4-FFF2-40B4-BE49-F238E27FC236}">
                <a16:creationId xmlns:a16="http://schemas.microsoft.com/office/drawing/2014/main" id="{BFF36888-D1D2-40EF-981C-B4ADD3CD8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/>
              <a:t>Αν το αποτέλεσμα της διακλάδωσης καθορίζεται στο </a:t>
            </a:r>
            <a:r>
              <a:rPr lang="en-US" altLang="el-GR" sz="2400"/>
              <a:t>MEM</a:t>
            </a:r>
            <a:endParaRPr lang="en-AU" altLang="el-GR" sz="2400"/>
          </a:p>
        </p:txBody>
      </p:sp>
      <p:sp>
        <p:nvSpPr>
          <p:cNvPr id="270342" name="Text Box 4">
            <a:extLst>
              <a:ext uri="{FF2B5EF4-FFF2-40B4-BE49-F238E27FC236}">
                <a16:creationId xmlns:a16="http://schemas.microsoft.com/office/drawing/2014/main" id="{D676B4E2-7123-4F2D-8197-30BBB319FA3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749381" y="1027907"/>
            <a:ext cx="242252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§4.8 </a:t>
            </a:r>
            <a:r>
              <a:rPr lang="el-GR" altLang="el-GR" sz="1800">
                <a:solidFill>
                  <a:schemeClr val="folHlink"/>
                </a:solidFill>
              </a:rPr>
              <a:t>Κίνδυνοι ελέγχου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sp>
        <p:nvSpPr>
          <p:cNvPr id="270343" name="AutoShape 6">
            <a:extLst>
              <a:ext uri="{FF2B5EF4-FFF2-40B4-BE49-F238E27FC236}">
                <a16:creationId xmlns:a16="http://schemas.microsoft.com/office/drawing/2014/main" id="{6E555846-9D7E-421A-8E25-102DF1BA0FBD}"/>
              </a:ext>
            </a:extLst>
          </p:cNvPr>
          <p:cNvSpPr>
            <a:spLocks/>
          </p:cNvSpPr>
          <p:nvPr/>
        </p:nvSpPr>
        <p:spPr bwMode="auto">
          <a:xfrm>
            <a:off x="3203575" y="5949950"/>
            <a:ext cx="501650" cy="330200"/>
          </a:xfrm>
          <a:prstGeom prst="borderCallout1">
            <a:avLst>
              <a:gd name="adj1" fmla="val 34616"/>
              <a:gd name="adj2" fmla="val 115190"/>
              <a:gd name="adj3" fmla="val -43269"/>
              <a:gd name="adj4" fmla="val 243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PC</a:t>
            </a:r>
            <a:endParaRPr lang="en-AU" altLang="el-GR" sz="1400"/>
          </a:p>
        </p:txBody>
      </p:sp>
      <p:sp>
        <p:nvSpPr>
          <p:cNvPr id="270344" name="Text Box 7">
            <a:extLst>
              <a:ext uri="{FF2B5EF4-FFF2-40B4-BE49-F238E27FC236}">
                <a16:creationId xmlns:a16="http://schemas.microsoft.com/office/drawing/2014/main" id="{69E1A67B-610F-4643-86AF-8EB60718F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010025"/>
            <a:ext cx="18049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Εκκένωση αυτών </a:t>
            </a:r>
            <a:br>
              <a:rPr lang="el-GR" altLang="el-GR" sz="1600"/>
            </a:br>
            <a:r>
              <a:rPr lang="el-GR" altLang="el-GR" sz="1600"/>
              <a:t>των εντολών </a:t>
            </a:r>
            <a:br>
              <a:rPr lang="el-GR" altLang="el-GR" sz="1600"/>
            </a:br>
            <a:r>
              <a:rPr lang="el-GR" altLang="el-GR" sz="1600"/>
              <a:t>(τιμές ελέγχου </a:t>
            </a:r>
            <a:br>
              <a:rPr lang="el-GR" altLang="el-GR" sz="1600"/>
            </a:br>
            <a:r>
              <a:rPr lang="el-GR" altLang="el-GR" sz="1600"/>
              <a:t>στο 0)</a:t>
            </a:r>
            <a:endParaRPr lang="en-AU" altLang="el-GR" sz="1600"/>
          </a:p>
        </p:txBody>
      </p:sp>
      <p:sp>
        <p:nvSpPr>
          <p:cNvPr id="270345" name="AutoShape 8">
            <a:extLst>
              <a:ext uri="{FF2B5EF4-FFF2-40B4-BE49-F238E27FC236}">
                <a16:creationId xmlns:a16="http://schemas.microsoft.com/office/drawing/2014/main" id="{75B41300-F1CA-40A2-BCEA-708DA50A92F1}"/>
              </a:ext>
            </a:extLst>
          </p:cNvPr>
          <p:cNvSpPr>
            <a:spLocks/>
          </p:cNvSpPr>
          <p:nvPr/>
        </p:nvSpPr>
        <p:spPr bwMode="auto">
          <a:xfrm>
            <a:off x="7092950" y="3644900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>
            <a:extLst>
              <a:ext uri="{FF2B5EF4-FFF2-40B4-BE49-F238E27FC236}">
                <a16:creationId xmlns:a16="http://schemas.microsoft.com/office/drawing/2014/main" id="{85F6F4D3-FF2F-468E-A2A8-6ED2B9A86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r>
              <a:rPr lang="el-GR" altLang="el-GR" sz="2800"/>
              <a:t>Μείωση καθυστέρησης διακλαδώσεων (1/5)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2BBB-91CB-403C-BB62-F1D82A1DF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8270875" cy="5327650"/>
          </a:xfrm>
        </p:spPr>
        <p:txBody>
          <a:bodyPr/>
          <a:lstStyle/>
          <a:p>
            <a:r>
              <a:rPr lang="el-GR" altLang="el-GR"/>
              <a:t>Μέχρι τώρα θωρούσαμε ότι η επόμενη τιμή του </a:t>
            </a:r>
            <a:r>
              <a:rPr lang="en-US" altLang="el-GR"/>
              <a:t>PC </a:t>
            </a:r>
            <a:r>
              <a:rPr lang="el-GR" altLang="el-GR"/>
              <a:t> για μία διακλάδωση καθορίζεται στο ΜΕΜ</a:t>
            </a:r>
          </a:p>
          <a:p>
            <a:endParaRPr lang="el-GR" altLang="el-GR" sz="1200"/>
          </a:p>
          <a:p>
            <a:r>
              <a:rPr lang="el-GR" altLang="el-GR" u="sng"/>
              <a:t>Αν μεταφέρουμε τον έλεγχο νωρίτερα, θα απορριφθούν λιγότερες εντολές</a:t>
            </a:r>
          </a:p>
          <a:p>
            <a:endParaRPr lang="el-GR" altLang="el-GR" sz="1600"/>
          </a:p>
          <a:p>
            <a:r>
              <a:rPr lang="el-GR" altLang="el-GR" b="1">
                <a:solidFill>
                  <a:srgbClr val="990000"/>
                </a:solidFill>
              </a:rPr>
              <a:t>Βασική ιδιότητα: </a:t>
            </a:r>
            <a:r>
              <a:rPr lang="el-GR" altLang="el-GR" u="sng"/>
              <a:t>Οι περισσότερες διακλαδώσεις αφορούν απλούς ελέγχους (ισότητα, πρόσημο)</a:t>
            </a:r>
          </a:p>
          <a:p>
            <a:endParaRPr lang="el-GR" altLang="el-GR" sz="1600"/>
          </a:p>
          <a:p>
            <a:r>
              <a:rPr lang="el-GR" altLang="el-GR" b="1"/>
              <a:t>Δεν απαιτούν μία πλήρη λειτουργία </a:t>
            </a:r>
            <a:r>
              <a:rPr lang="en-US" altLang="el-GR" b="1"/>
              <a:t>ALU</a:t>
            </a:r>
          </a:p>
          <a:p>
            <a:pPr lvl="1"/>
            <a:r>
              <a:rPr lang="el-GR" altLang="el-GR"/>
              <a:t>Μπορούν να γίνουν με απλά κυκλώματα και μικρή καθυστέρηση</a:t>
            </a:r>
          </a:p>
        </p:txBody>
      </p:sp>
      <p:sp>
        <p:nvSpPr>
          <p:cNvPr id="272388" name="Footer Placeholder 3">
            <a:extLst>
              <a:ext uri="{FF2B5EF4-FFF2-40B4-BE49-F238E27FC236}">
                <a16:creationId xmlns:a16="http://schemas.microsoft.com/office/drawing/2014/main" id="{2128BAD0-8314-4CD1-AFCB-A2A2B952E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070D0D3-8439-4341-8ABD-7A90A87F1A95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139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gizopoulos\Projects\Books\Cod4-Kleidarithmos\Figs-for-PPTs\COD_VOLA_PNGs\CHAPTER 4\04_01.png">
            <a:extLst>
              <a:ext uri="{FF2B5EF4-FFF2-40B4-BE49-F238E27FC236}">
                <a16:creationId xmlns:a16="http://schemas.microsoft.com/office/drawing/2014/main" id="{B2AF12C9-9145-497C-BA38-E3F82341E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25" y="1196975"/>
            <a:ext cx="7050088" cy="2943225"/>
          </a:xfrm>
          <a:noFill/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724F3CFD-88B6-47A4-9CA4-4A339A62E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18488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Εκτέλεση πράξης </a:t>
            </a:r>
            <a:r>
              <a:rPr lang="en-US" altLang="el-GR" sz="2800"/>
              <a:t>ALU</a:t>
            </a:r>
            <a:endParaRPr lang="en-AU" altLang="el-GR" sz="280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EF1312-62B3-41E4-BAC3-B2C89D7D1A3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21163"/>
            <a:ext cx="8075613" cy="2160587"/>
          </a:xfrm>
        </p:spPr>
        <p:txBody>
          <a:bodyPr/>
          <a:lstStyle/>
          <a:p>
            <a:pPr eaLnBrk="1" hangingPunct="1"/>
            <a:r>
              <a:rPr lang="el-GR" altLang="el-GR" sz="2400">
                <a:solidFill>
                  <a:srgbClr val="000099"/>
                </a:solidFill>
                <a:sym typeface="Symbol" panose="05050102010706020507" pitchFamily="18" charset="2"/>
              </a:rPr>
              <a:t>Ανάλογα με τη κατηγορία της εντολής</a:t>
            </a:r>
            <a:r>
              <a:rPr lang="en-US" altLang="el-GR" sz="2400">
                <a:solidFill>
                  <a:srgbClr val="000099"/>
                </a:solidFill>
                <a:sym typeface="Symbol" panose="05050102010706020507" pitchFamily="18" charset="2"/>
              </a:rPr>
              <a:t> -</a:t>
            </a:r>
            <a:r>
              <a:rPr lang="el-GR" altLang="el-GR" sz="2400">
                <a:solidFill>
                  <a:srgbClr val="000099"/>
                </a:solidFill>
                <a:sym typeface="Symbol" panose="05050102010706020507" pitchFamily="18" charset="2"/>
              </a:rPr>
              <a:t>Χρήση της </a:t>
            </a:r>
            <a:r>
              <a:rPr lang="en-US" altLang="el-GR" sz="2400">
                <a:solidFill>
                  <a:srgbClr val="000099"/>
                </a:solidFill>
                <a:sym typeface="Symbol" panose="05050102010706020507" pitchFamily="18" charset="2"/>
              </a:rPr>
              <a:t>ALU </a:t>
            </a:r>
            <a:r>
              <a:rPr lang="el-GR" altLang="el-GR" sz="2400">
                <a:solidFill>
                  <a:srgbClr val="000099"/>
                </a:solidFill>
                <a:sym typeface="Symbol" panose="05050102010706020507" pitchFamily="18" charset="2"/>
              </a:rPr>
              <a:t>για τον υπολογισμό</a:t>
            </a:r>
            <a:endParaRPr lang="en-US" altLang="el-GR" sz="24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 lvl="2" eaLnBrk="1" hangingPunct="1"/>
            <a:r>
              <a:rPr lang="el-GR" altLang="el-GR" sz="2000">
                <a:sym typeface="Symbol" panose="05050102010706020507" pitchFamily="18" charset="2"/>
              </a:rPr>
              <a:t>Αριθμητικού</a:t>
            </a:r>
            <a:r>
              <a:rPr lang="en-US" altLang="el-GR" sz="2000">
                <a:sym typeface="Symbol" panose="05050102010706020507" pitchFamily="18" charset="2"/>
              </a:rPr>
              <a:t> / </a:t>
            </a:r>
            <a:r>
              <a:rPr lang="el-GR" altLang="el-GR" sz="2000">
                <a:sym typeface="Symbol" panose="05050102010706020507" pitchFamily="18" charset="2"/>
              </a:rPr>
              <a:t>λογικού αποτελέσματος</a:t>
            </a:r>
            <a:endParaRPr lang="en-US" altLang="el-GR" sz="2000">
              <a:sym typeface="Symbol" panose="05050102010706020507" pitchFamily="18" charset="2"/>
            </a:endParaRPr>
          </a:p>
          <a:p>
            <a:pPr lvl="2" eaLnBrk="1" hangingPunct="1"/>
            <a:r>
              <a:rPr lang="el-GR" altLang="el-GR" sz="2000">
                <a:sym typeface="Symbol" panose="05050102010706020507" pitchFamily="18" charset="2"/>
              </a:rPr>
              <a:t>Διεύθυνσης μνήμης για εντολές </a:t>
            </a:r>
            <a:r>
              <a:rPr lang="en-US" altLang="el-GR" sz="2000">
                <a:sym typeface="Symbol" panose="05050102010706020507" pitchFamily="18" charset="2"/>
              </a:rPr>
              <a:t>load</a:t>
            </a:r>
            <a:r>
              <a:rPr lang="el-GR" altLang="el-GR" sz="2000">
                <a:sym typeface="Symbol" panose="05050102010706020507" pitchFamily="18" charset="2"/>
              </a:rPr>
              <a:t> </a:t>
            </a:r>
            <a:r>
              <a:rPr lang="en-US" altLang="el-GR" sz="2000">
                <a:sym typeface="Symbol" panose="05050102010706020507" pitchFamily="18" charset="2"/>
              </a:rPr>
              <a:t>/</a:t>
            </a:r>
            <a:r>
              <a:rPr lang="el-GR" altLang="el-GR" sz="2000">
                <a:sym typeface="Symbol" panose="05050102010706020507" pitchFamily="18" charset="2"/>
              </a:rPr>
              <a:t> </a:t>
            </a:r>
            <a:r>
              <a:rPr lang="en-US" altLang="el-GR" sz="2000">
                <a:sym typeface="Symbol" panose="05050102010706020507" pitchFamily="18" charset="2"/>
              </a:rPr>
              <a:t>store</a:t>
            </a:r>
          </a:p>
          <a:p>
            <a:pPr lvl="2" eaLnBrk="1" hangingPunct="1"/>
            <a:r>
              <a:rPr lang="el-GR" altLang="el-GR" sz="2000">
                <a:sym typeface="Symbol" panose="05050102010706020507" pitchFamily="18" charset="2"/>
              </a:rPr>
              <a:t>Διεύθυνση προορισμού διακλάδωσης</a:t>
            </a:r>
            <a:endParaRPr lang="en-US" altLang="el-GR" sz="2000">
              <a:sym typeface="Symbol" panose="05050102010706020507" pitchFamily="18" charset="2"/>
            </a:endParaRPr>
          </a:p>
          <a:p>
            <a:endParaRPr lang="en-US" altLang="el-GR" sz="1800">
              <a:sym typeface="Symbol" panose="05050102010706020507" pitchFamily="18" charset="2"/>
            </a:endParaRPr>
          </a:p>
          <a:p>
            <a:endParaRPr lang="el-GR" altLang="el-GR" sz="1800"/>
          </a:p>
        </p:txBody>
      </p:sp>
      <p:sp>
        <p:nvSpPr>
          <p:cNvPr id="32773" name="Footer Placeholder 2">
            <a:extLst>
              <a:ext uri="{FF2B5EF4-FFF2-40B4-BE49-F238E27FC236}">
                <a16:creationId xmlns:a16="http://schemas.microsoft.com/office/drawing/2014/main" id="{82379163-9743-4095-956B-B3D285445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AD63ABC6-402F-4594-AA8B-9B505C9E667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1416F5-BA74-478E-A443-2A502936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3054350"/>
            <a:ext cx="595313" cy="25241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963660-5A0A-4CA0-AD0C-0696C79D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598863"/>
            <a:ext cx="1431925" cy="261937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F5A653-A63F-40CC-88D2-A885E79C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586038"/>
            <a:ext cx="1152525" cy="261937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1">
            <a:extLst>
              <a:ext uri="{FF2B5EF4-FFF2-40B4-BE49-F238E27FC236}">
                <a16:creationId xmlns:a16="http://schemas.microsoft.com/office/drawing/2014/main" id="{573A384C-D92F-4D42-85DE-50FDD6E94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r>
              <a:rPr lang="el-GR" altLang="el-GR" sz="2800"/>
              <a:t>Μείωση καθυστέρησης διακλαδώσεων (2/5)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ED03-D59B-46BC-8198-0A50E68BC7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8270875" cy="5327650"/>
          </a:xfrm>
        </p:spPr>
        <p:txBody>
          <a:bodyPr/>
          <a:lstStyle/>
          <a:p>
            <a:r>
              <a:rPr lang="el-GR" altLang="el-GR"/>
              <a:t>Η μετακίνηση της απόφασης για τη διακλάδωση απαιτεί</a:t>
            </a:r>
          </a:p>
          <a:p>
            <a:pPr lvl="1"/>
            <a:r>
              <a:rPr lang="el-GR" altLang="el-GR" b="1"/>
              <a:t>Υπολογισμό της διεύθυνσης διακλάδωσης</a:t>
            </a:r>
          </a:p>
          <a:p>
            <a:pPr lvl="1"/>
            <a:r>
              <a:rPr lang="el-GR" altLang="el-GR" b="1"/>
              <a:t>Απόφαση για τον αν η διακλάδωση θα παρθεί ή όχι</a:t>
            </a:r>
          </a:p>
          <a:p>
            <a:endParaRPr lang="el-GR" altLang="el-GR"/>
          </a:p>
          <a:p>
            <a:r>
              <a:rPr lang="en-US" altLang="el-GR"/>
              <a:t>O </a:t>
            </a:r>
            <a:r>
              <a:rPr lang="el-GR" altLang="el-GR"/>
              <a:t>υπολογισμός της διεύθυνσης  είναι εύκολος</a:t>
            </a:r>
          </a:p>
          <a:p>
            <a:pPr lvl="1"/>
            <a:r>
              <a:rPr lang="el-GR" altLang="el-GR"/>
              <a:t>Η τιμή του </a:t>
            </a:r>
            <a:r>
              <a:rPr lang="en-US" altLang="el-GR"/>
              <a:t>PC </a:t>
            </a:r>
            <a:r>
              <a:rPr lang="el-GR" altLang="el-GR"/>
              <a:t>είναι διαθέσιμη στον καταχωρητή </a:t>
            </a:r>
            <a:r>
              <a:rPr lang="en-US" altLang="el-GR"/>
              <a:t>ID/IF</a:t>
            </a:r>
            <a:endParaRPr lang="el-GR" altLang="el-GR"/>
          </a:p>
          <a:p>
            <a:pPr lvl="1"/>
            <a:r>
              <a:rPr lang="el-GR" altLang="el-GR"/>
              <a:t>Το </a:t>
            </a:r>
            <a:r>
              <a:rPr lang="en-US" altLang="el-GR"/>
              <a:t>offset </a:t>
            </a:r>
            <a:r>
              <a:rPr lang="el-GR" altLang="el-GR"/>
              <a:t>είναι διαθέσιμο στο πεδίο </a:t>
            </a:r>
            <a:r>
              <a:rPr lang="en-US" altLang="el-GR"/>
              <a:t>offset </a:t>
            </a:r>
            <a:r>
              <a:rPr lang="el-GR" altLang="el-GR"/>
              <a:t>της εντολής διακλάδωσης</a:t>
            </a:r>
          </a:p>
          <a:p>
            <a:endParaRPr lang="el-GR" altLang="el-GR"/>
          </a:p>
          <a:p>
            <a:r>
              <a:rPr lang="el-GR" altLang="el-GR"/>
              <a:t>Χρειάζεται μετακίνηση του αθροιστή υπολογισμού της διεύθυνσης διακλάδωσης από το στάδιο ΕΧ στο </a:t>
            </a:r>
            <a:r>
              <a:rPr lang="en-US" altLang="el-GR"/>
              <a:t>ID</a:t>
            </a:r>
            <a:endParaRPr lang="el-GR" altLang="el-GR"/>
          </a:p>
          <a:p>
            <a:pPr lvl="1"/>
            <a:endParaRPr lang="el-GR" altLang="el-GR"/>
          </a:p>
        </p:txBody>
      </p:sp>
      <p:sp>
        <p:nvSpPr>
          <p:cNvPr id="273412" name="Footer Placeholder 3">
            <a:extLst>
              <a:ext uri="{FF2B5EF4-FFF2-40B4-BE49-F238E27FC236}">
                <a16:creationId xmlns:a16="http://schemas.microsoft.com/office/drawing/2014/main" id="{F9918914-72D5-4952-8E2C-1D27322A0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F8193EA-D970-4708-8468-66B0828CF51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140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1">
            <a:extLst>
              <a:ext uri="{FF2B5EF4-FFF2-40B4-BE49-F238E27FC236}">
                <a16:creationId xmlns:a16="http://schemas.microsoft.com/office/drawing/2014/main" id="{811586E3-5727-4D18-A181-95C126B93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r>
              <a:rPr lang="el-GR" altLang="el-GR" sz="2800"/>
              <a:t>Μείωση καθυστέρησης διακλαδώσεων (3/5)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EFC1-92C1-45CE-A2D8-D3B6A7DEAB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8270875" cy="5327650"/>
          </a:xfrm>
        </p:spPr>
        <p:txBody>
          <a:bodyPr/>
          <a:lstStyle/>
          <a:p>
            <a:r>
              <a:rPr lang="en-US" altLang="el-GR"/>
              <a:t>|H</a:t>
            </a:r>
            <a:r>
              <a:rPr lang="el-GR" altLang="el-GR"/>
              <a:t> απόφαση για τη διακλάδωση</a:t>
            </a:r>
            <a:r>
              <a:rPr lang="en-US" altLang="el-GR"/>
              <a:t> </a:t>
            </a:r>
            <a:r>
              <a:rPr lang="el-GR" altLang="el-GR"/>
              <a:t>απαιτεί</a:t>
            </a:r>
          </a:p>
          <a:p>
            <a:pPr lvl="1"/>
            <a:r>
              <a:rPr lang="el-GR" altLang="el-GR"/>
              <a:t>Σύγκριση τιμών καταχωρητών (</a:t>
            </a:r>
            <a:r>
              <a:rPr lang="en-US" altLang="el-GR"/>
              <a:t>xor , or)</a:t>
            </a:r>
            <a:endParaRPr lang="el-GR" altLang="el-GR"/>
          </a:p>
          <a:p>
            <a:endParaRPr lang="en-US" altLang="el-GR"/>
          </a:p>
          <a:p>
            <a:r>
              <a:rPr lang="el-GR" altLang="el-GR"/>
              <a:t>Η μετακίνηση στο </a:t>
            </a:r>
            <a:r>
              <a:rPr lang="en-US" altLang="el-GR"/>
              <a:t>ID </a:t>
            </a:r>
            <a:r>
              <a:rPr lang="el-GR" altLang="el-GR"/>
              <a:t>σημαίνει επιπλέον υλικό προώθησης και ανίχνευσης κινδύνων</a:t>
            </a:r>
          </a:p>
          <a:p>
            <a:pPr lvl="1"/>
            <a:r>
              <a:rPr lang="el-GR" altLang="el-GR"/>
              <a:t>Μία διακλάδωση που εξαρτάται από αποτελέσματα που βρίσκονται ακόμη μέσα στο </a:t>
            </a:r>
            <a:r>
              <a:rPr lang="en-US" altLang="el-GR"/>
              <a:t>pipeline </a:t>
            </a:r>
            <a:r>
              <a:rPr lang="el-GR" altLang="el-GR"/>
              <a:t>πρέπει να δουλεύει σωστά</a:t>
            </a:r>
          </a:p>
          <a:p>
            <a:pPr lvl="1"/>
            <a:r>
              <a:rPr lang="el-GR" altLang="el-GR"/>
              <a:t>Για μία</a:t>
            </a:r>
            <a:r>
              <a:rPr lang="en-US" altLang="el-GR"/>
              <a:t> </a:t>
            </a:r>
            <a:r>
              <a:rPr lang="el-GR" altLang="el-GR"/>
              <a:t>εντολή </a:t>
            </a:r>
            <a:r>
              <a:rPr lang="en-US" altLang="el-GR"/>
              <a:t>beq</a:t>
            </a:r>
            <a:r>
              <a:rPr lang="el-GR" altLang="el-GR"/>
              <a:t>, θα χρειαστεί προώθηση των αποτελεσμάτων στο στάδιο </a:t>
            </a:r>
            <a:r>
              <a:rPr lang="en-US" altLang="el-GR"/>
              <a:t>ID</a:t>
            </a:r>
            <a:endParaRPr lang="el-GR" altLang="el-GR"/>
          </a:p>
          <a:p>
            <a:pPr lvl="1"/>
            <a:endParaRPr lang="el-GR" altLang="el-GR"/>
          </a:p>
        </p:txBody>
      </p:sp>
      <p:sp>
        <p:nvSpPr>
          <p:cNvPr id="274436" name="Footer Placeholder 3">
            <a:extLst>
              <a:ext uri="{FF2B5EF4-FFF2-40B4-BE49-F238E27FC236}">
                <a16:creationId xmlns:a16="http://schemas.microsoft.com/office/drawing/2014/main" id="{5FE0B1E9-D4B3-4FD0-87EB-FBA13E0F4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3B26431-38E3-4E4A-ACE0-DB9AF20B1D6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141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>
            <a:extLst>
              <a:ext uri="{FF2B5EF4-FFF2-40B4-BE49-F238E27FC236}">
                <a16:creationId xmlns:a16="http://schemas.microsoft.com/office/drawing/2014/main" id="{004DC690-5774-44D1-8414-E60A6B0D8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r>
              <a:rPr lang="el-GR" altLang="el-GR" sz="2800"/>
              <a:t>Μείωση καθυστέρησης διακλαδώσεων (4/5)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D2A7B-4860-44CF-AC58-AE58E5B24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8270875" cy="5327650"/>
          </a:xfrm>
        </p:spPr>
        <p:txBody>
          <a:bodyPr/>
          <a:lstStyle/>
          <a:p>
            <a:r>
              <a:rPr lang="el-GR" altLang="el-GR"/>
              <a:t>Στο στάδιο </a:t>
            </a:r>
            <a:r>
              <a:rPr lang="en-US" altLang="el-GR"/>
              <a:t>ID </a:t>
            </a:r>
            <a:r>
              <a:rPr lang="el-GR" altLang="el-GR"/>
              <a:t>πρέπει να γίνουν</a:t>
            </a:r>
            <a:r>
              <a:rPr lang="en-US" altLang="el-GR"/>
              <a:t> </a:t>
            </a:r>
          </a:p>
          <a:p>
            <a:pPr lvl="1"/>
            <a:r>
              <a:rPr lang="el-GR" altLang="el-GR"/>
              <a:t>Αποκωδικοποίηση εντολής</a:t>
            </a:r>
          </a:p>
          <a:p>
            <a:pPr lvl="1"/>
            <a:r>
              <a:rPr lang="el-GR" altLang="el-GR"/>
              <a:t>Σύγκριση ισότητας αν πρόκειται για εντολή διακλάδωσης</a:t>
            </a:r>
          </a:p>
          <a:p>
            <a:pPr lvl="1"/>
            <a:r>
              <a:rPr lang="el-GR" altLang="el-GR"/>
              <a:t>Ενημέρωση του </a:t>
            </a:r>
            <a:r>
              <a:rPr lang="en-US" altLang="el-GR"/>
              <a:t>PC </a:t>
            </a:r>
            <a:r>
              <a:rPr lang="el-GR" altLang="el-GR"/>
              <a:t>με νέα τιμή</a:t>
            </a:r>
          </a:p>
          <a:p>
            <a:pPr lvl="1"/>
            <a:r>
              <a:rPr lang="el-GR" altLang="el-GR"/>
              <a:t>Νέα λογική προώθησης. Πριν γινόταν στο στάδιο της </a:t>
            </a:r>
            <a:r>
              <a:rPr lang="en-US" altLang="el-GR"/>
              <a:t>ALU</a:t>
            </a:r>
            <a:endParaRPr lang="el-GR" altLang="el-GR"/>
          </a:p>
        </p:txBody>
      </p:sp>
      <p:sp>
        <p:nvSpPr>
          <p:cNvPr id="275460" name="Footer Placeholder 3">
            <a:extLst>
              <a:ext uri="{FF2B5EF4-FFF2-40B4-BE49-F238E27FC236}">
                <a16:creationId xmlns:a16="http://schemas.microsoft.com/office/drawing/2014/main" id="{9F3E5F25-67C2-4A6F-B5DF-61D6EBC0B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AA48C8F-B71F-4B0E-A6C0-DC2F12646C8C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142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Footer Placeholder 3">
            <a:extLst>
              <a:ext uri="{FF2B5EF4-FFF2-40B4-BE49-F238E27FC236}">
                <a16:creationId xmlns:a16="http://schemas.microsoft.com/office/drawing/2014/main" id="{4A51B712-F8EC-4CF1-9FD9-00B2F725D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86FC8D0-5BF3-4459-BD11-A85AD3A29B7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76483" name="Rectangle 2">
            <a:extLst>
              <a:ext uri="{FF2B5EF4-FFF2-40B4-BE49-F238E27FC236}">
                <a16:creationId xmlns:a16="http://schemas.microsoft.com/office/drawing/2014/main" id="{2D326F95-CB89-4252-8A91-2C95F5086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Μείωση καθυστέρησης διακλάδωσης (5/5)</a:t>
            </a:r>
            <a:endParaRPr lang="en-AU" altLang="el-GR" sz="280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F101C087-C38E-4773-AFFC-FCED049CF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dirty="0">
                <a:solidFill>
                  <a:srgbClr val="990000"/>
                </a:solidFill>
              </a:rPr>
              <a:t>Μεταφορά υλικού για προσδιορισμό αποτελέσματος στο στάδιο </a:t>
            </a:r>
            <a:r>
              <a:rPr lang="en-US" altLang="el-GR" dirty="0">
                <a:solidFill>
                  <a:srgbClr val="990000"/>
                </a:solidFill>
              </a:rPr>
              <a:t>ID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/>
              <a:t>Αθροιστής διεύθυνσης προορισμού </a:t>
            </a:r>
            <a:endParaRPr lang="en-US" altLang="el-GR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err="1"/>
              <a:t>Συγκριτής</a:t>
            </a:r>
            <a:r>
              <a:rPr lang="el-GR" altLang="el-GR" dirty="0"/>
              <a:t> καταχωρητών</a:t>
            </a:r>
            <a:endParaRPr lang="en-US" altLang="el-GR" dirty="0"/>
          </a:p>
          <a:p>
            <a:pPr eaLnBrk="1" hangingPunct="1">
              <a:lnSpc>
                <a:spcPct val="80000"/>
              </a:lnSpc>
            </a:pPr>
            <a:endParaRPr lang="en-US" altLang="el-GR" dirty="0"/>
          </a:p>
          <a:p>
            <a:pPr eaLnBrk="1" hangingPunct="1">
              <a:lnSpc>
                <a:spcPct val="80000"/>
              </a:lnSpc>
            </a:pPr>
            <a:r>
              <a:rPr lang="el-GR" altLang="el-GR" dirty="0"/>
              <a:t>Παράδειγμα</a:t>
            </a:r>
            <a:r>
              <a:rPr lang="en-US" altLang="el-GR" dirty="0"/>
              <a:t>:</a:t>
            </a:r>
            <a:r>
              <a:rPr lang="el-GR" altLang="el-GR" dirty="0"/>
              <a:t> λαμβανόμενη διακλάδωση</a:t>
            </a:r>
            <a:endParaRPr lang="en-US" altLang="el-GR" dirty="0"/>
          </a:p>
          <a:p>
            <a:pPr lvl="1"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dirty="0"/>
              <a:t>	</a:t>
            </a:r>
            <a:r>
              <a:rPr lang="en-US" altLang="el-GR" dirty="0">
                <a:latin typeface="Lucida Console" panose="020B0609040504020204" pitchFamily="49" charset="0"/>
              </a:rPr>
              <a:t>36:  sub  $10, $4, $8</a:t>
            </a:r>
            <a:br>
              <a:rPr lang="en-US" altLang="el-GR" dirty="0">
                <a:latin typeface="Lucida Console" panose="020B0609040504020204" pitchFamily="49" charset="0"/>
              </a:rPr>
            </a:br>
            <a:r>
              <a:rPr lang="en-US" altLang="el-GR" dirty="0">
                <a:latin typeface="Lucida Console" panose="020B0609040504020204" pitchFamily="49" charset="0"/>
              </a:rPr>
              <a:t>40:  </a:t>
            </a:r>
            <a:r>
              <a:rPr lang="en-US" altLang="el-GR" dirty="0" err="1">
                <a:latin typeface="Lucida Console" panose="020B0609040504020204" pitchFamily="49" charset="0"/>
              </a:rPr>
              <a:t>beq</a:t>
            </a:r>
            <a:r>
              <a:rPr lang="en-US" altLang="el-GR" dirty="0">
                <a:latin typeface="Lucida Console" panose="020B0609040504020204" pitchFamily="49" charset="0"/>
              </a:rPr>
              <a:t>  $1,  $3, 7</a:t>
            </a:r>
            <a:br>
              <a:rPr lang="en-US" altLang="el-GR" dirty="0">
                <a:latin typeface="Lucida Console" panose="020B0609040504020204" pitchFamily="49" charset="0"/>
              </a:rPr>
            </a:br>
            <a:r>
              <a:rPr lang="en-US" altLang="el-GR" dirty="0">
                <a:latin typeface="Lucida Console" panose="020B0609040504020204" pitchFamily="49" charset="0"/>
              </a:rPr>
              <a:t>44:  and  $12, $2, $5</a:t>
            </a:r>
            <a:br>
              <a:rPr lang="en-US" altLang="el-GR" dirty="0">
                <a:latin typeface="Lucida Console" panose="020B0609040504020204" pitchFamily="49" charset="0"/>
              </a:rPr>
            </a:br>
            <a:r>
              <a:rPr lang="en-US" altLang="el-GR" dirty="0">
                <a:latin typeface="Lucida Console" panose="020B0609040504020204" pitchFamily="49" charset="0"/>
              </a:rPr>
              <a:t>48:  or   $13, $2, $6</a:t>
            </a:r>
            <a:br>
              <a:rPr lang="en-US" altLang="el-GR" dirty="0">
                <a:latin typeface="Lucida Console" panose="020B0609040504020204" pitchFamily="49" charset="0"/>
              </a:rPr>
            </a:br>
            <a:r>
              <a:rPr lang="en-US" altLang="el-GR" dirty="0">
                <a:latin typeface="Lucida Console" panose="020B0609040504020204" pitchFamily="49" charset="0"/>
              </a:rPr>
              <a:t>52:  add  $14, $4, $2</a:t>
            </a:r>
            <a:br>
              <a:rPr lang="en-US" altLang="el-GR" dirty="0">
                <a:latin typeface="Lucida Console" panose="020B0609040504020204" pitchFamily="49" charset="0"/>
              </a:rPr>
            </a:br>
            <a:r>
              <a:rPr lang="en-US" altLang="el-GR" dirty="0">
                <a:latin typeface="Lucida Console" panose="020B0609040504020204" pitchFamily="49" charset="0"/>
              </a:rPr>
              <a:t>56:  </a:t>
            </a:r>
            <a:r>
              <a:rPr lang="en-US" altLang="el-GR" dirty="0" err="1">
                <a:latin typeface="Lucida Console" panose="020B0609040504020204" pitchFamily="49" charset="0"/>
              </a:rPr>
              <a:t>slt</a:t>
            </a:r>
            <a:r>
              <a:rPr lang="en-US" altLang="el-GR" dirty="0">
                <a:latin typeface="Lucida Console" panose="020B0609040504020204" pitchFamily="49" charset="0"/>
              </a:rPr>
              <a:t>  $15, $6, $7</a:t>
            </a:r>
            <a:br>
              <a:rPr lang="en-US" altLang="el-GR" dirty="0">
                <a:latin typeface="Lucida Console" panose="020B0609040504020204" pitchFamily="49" charset="0"/>
              </a:rPr>
            </a:br>
            <a:r>
              <a:rPr lang="en-US" altLang="el-GR" dirty="0">
                <a:latin typeface="Lucida Console" panose="020B0609040504020204" pitchFamily="49" charset="0"/>
              </a:rPr>
              <a:t>     ...</a:t>
            </a:r>
            <a:br>
              <a:rPr lang="en-US" altLang="el-GR" dirty="0">
                <a:latin typeface="Lucida Console" panose="020B0609040504020204" pitchFamily="49" charset="0"/>
              </a:rPr>
            </a:br>
            <a:r>
              <a:rPr lang="en-US" altLang="el-GR" dirty="0">
                <a:latin typeface="Lucida Console" panose="020B0609040504020204" pitchFamily="49" charset="0"/>
              </a:rPr>
              <a:t>72:  </a:t>
            </a:r>
            <a:r>
              <a:rPr lang="en-US" altLang="el-GR" dirty="0" err="1">
                <a:latin typeface="Lucida Console" panose="020B0609040504020204" pitchFamily="49" charset="0"/>
              </a:rPr>
              <a:t>lw</a:t>
            </a:r>
            <a:r>
              <a:rPr lang="en-US" altLang="el-GR" dirty="0">
                <a:latin typeface="Lucida Console" panose="020B0609040504020204" pitchFamily="49" charset="0"/>
              </a:rPr>
              <a:t>   $4, 50($7)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Footer Placeholder 2">
            <a:extLst>
              <a:ext uri="{FF2B5EF4-FFF2-40B4-BE49-F238E27FC236}">
                <a16:creationId xmlns:a16="http://schemas.microsoft.com/office/drawing/2014/main" id="{BE43D803-4B66-4259-A65A-6E1B46ED1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D62C6AB-EC46-4D0B-AFF1-7ED3CCBDDDE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78531" name="Rectangle 4">
            <a:extLst>
              <a:ext uri="{FF2B5EF4-FFF2-40B4-BE49-F238E27FC236}">
                <a16:creationId xmlns:a16="http://schemas.microsoft.com/office/drawing/2014/main" id="{7BDD7FE3-0F26-40F1-89C9-5F97FC0C6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 dirty="0"/>
              <a:t>Λαμβανόμενη διακλάδωση</a:t>
            </a:r>
            <a:endParaRPr lang="en-AU" altLang="el-GR" sz="3200" dirty="0"/>
          </a:p>
        </p:txBody>
      </p:sp>
      <p:pic>
        <p:nvPicPr>
          <p:cNvPr id="278532" name="Picture 5" descr="D:\gizopoulos\Projects\Books\Cod4-Kleidarithmos\Figs-for-PPTs\COD_VOLA_PNGs\CHAPTER 4\04_62.png">
            <a:extLst>
              <a:ext uri="{FF2B5EF4-FFF2-40B4-BE49-F238E27FC236}">
                <a16:creationId xmlns:a16="http://schemas.microsoft.com/office/drawing/2014/main" id="{A88A13BE-3176-4941-9301-96E428D6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75"/>
          <a:stretch>
            <a:fillRect/>
          </a:stretch>
        </p:blipFill>
        <p:spPr bwMode="auto">
          <a:xfrm>
            <a:off x="971600" y="1502620"/>
            <a:ext cx="7346900" cy="49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879CE5-5F22-466B-88FF-68C85DE76078}"/>
              </a:ext>
            </a:extLst>
          </p:cNvPr>
          <p:cNvSpPr/>
          <p:nvPr/>
        </p:nvSpPr>
        <p:spPr>
          <a:xfrm>
            <a:off x="6444208" y="0"/>
            <a:ext cx="2499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200" dirty="0">
                <a:latin typeface="Lucida Console" panose="020B0609040504020204" pitchFamily="49" charset="0"/>
              </a:rPr>
              <a:t>36:  sub  $10, $4, $8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40:  </a:t>
            </a:r>
            <a:r>
              <a:rPr lang="en-US" altLang="el-GR" sz="1200" dirty="0" err="1">
                <a:latin typeface="Lucida Console" panose="020B0609040504020204" pitchFamily="49" charset="0"/>
              </a:rPr>
              <a:t>beq</a:t>
            </a:r>
            <a:r>
              <a:rPr lang="en-US" altLang="el-GR" sz="1200" dirty="0">
                <a:latin typeface="Lucida Console" panose="020B0609040504020204" pitchFamily="49" charset="0"/>
              </a:rPr>
              <a:t>  $1,  $3, 7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44:  and  $12, $2, $5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48:  or   $13, $2, $6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52:  add  $14, $4, $2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56:  </a:t>
            </a:r>
            <a:r>
              <a:rPr lang="en-US" altLang="el-GR" sz="1200" dirty="0" err="1">
                <a:latin typeface="Lucida Console" panose="020B0609040504020204" pitchFamily="49" charset="0"/>
              </a:rPr>
              <a:t>slt</a:t>
            </a:r>
            <a:r>
              <a:rPr lang="en-US" altLang="el-GR" sz="1200" dirty="0">
                <a:latin typeface="Lucida Console" panose="020B0609040504020204" pitchFamily="49" charset="0"/>
              </a:rPr>
              <a:t>  $15, $6, $7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     ...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72:  </a:t>
            </a:r>
            <a:r>
              <a:rPr lang="en-US" altLang="el-GR" sz="1200" dirty="0" err="1">
                <a:latin typeface="Lucida Console" panose="020B0609040504020204" pitchFamily="49" charset="0"/>
              </a:rPr>
              <a:t>lw</a:t>
            </a:r>
            <a:r>
              <a:rPr lang="en-US" altLang="el-GR" sz="1200" dirty="0">
                <a:latin typeface="Lucida Console" panose="020B0609040504020204" pitchFamily="49" charset="0"/>
              </a:rPr>
              <a:t>   $4, 50($7)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8DD449-09EB-42D0-AD3C-6DF68F01C55A}"/>
              </a:ext>
            </a:extLst>
          </p:cNvPr>
          <p:cNvSpPr/>
          <p:nvPr/>
        </p:nvSpPr>
        <p:spPr bwMode="auto">
          <a:xfrm>
            <a:off x="803935" y="1990105"/>
            <a:ext cx="720080" cy="358775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DE2550-8BB4-440D-A41E-4157A2BAAB02}"/>
              </a:ext>
            </a:extLst>
          </p:cNvPr>
          <p:cNvSpPr/>
          <p:nvPr/>
        </p:nvSpPr>
        <p:spPr bwMode="auto">
          <a:xfrm>
            <a:off x="2748151" y="3524657"/>
            <a:ext cx="216024" cy="22330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216D23-C979-4084-8F87-B079A72611D3}"/>
              </a:ext>
            </a:extLst>
          </p:cNvPr>
          <p:cNvSpPr/>
          <p:nvPr/>
        </p:nvSpPr>
        <p:spPr bwMode="auto">
          <a:xfrm>
            <a:off x="3640847" y="3549540"/>
            <a:ext cx="216024" cy="22330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364C98-C859-4029-B398-8073C2258B66}"/>
              </a:ext>
            </a:extLst>
          </p:cNvPr>
          <p:cNvSpPr/>
          <p:nvPr/>
        </p:nvSpPr>
        <p:spPr bwMode="auto">
          <a:xfrm>
            <a:off x="3444475" y="3280466"/>
            <a:ext cx="216024" cy="22330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F366C2-A82B-4695-9167-7AF2F1562014}"/>
              </a:ext>
            </a:extLst>
          </p:cNvPr>
          <p:cNvSpPr/>
          <p:nvPr/>
        </p:nvSpPr>
        <p:spPr bwMode="auto">
          <a:xfrm>
            <a:off x="1307991" y="4509120"/>
            <a:ext cx="216024" cy="22330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E32C49-BAB3-459A-89BA-36A59B32FE79}"/>
              </a:ext>
            </a:extLst>
          </p:cNvPr>
          <p:cNvSpPr/>
          <p:nvPr/>
        </p:nvSpPr>
        <p:spPr bwMode="auto">
          <a:xfrm>
            <a:off x="3004508" y="1502620"/>
            <a:ext cx="720080" cy="358775"/>
          </a:xfrm>
          <a:prstGeom prst="ellips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Footer Placeholder 2">
            <a:extLst>
              <a:ext uri="{FF2B5EF4-FFF2-40B4-BE49-F238E27FC236}">
                <a16:creationId xmlns:a16="http://schemas.microsoft.com/office/drawing/2014/main" id="{9FE235E3-5D2B-43DD-92F6-313CE90AF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A9E995E6-AC72-44C2-8E9C-E0B4CF3AA38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80579" name="Rectangle 4">
            <a:extLst>
              <a:ext uri="{FF2B5EF4-FFF2-40B4-BE49-F238E27FC236}">
                <a16:creationId xmlns:a16="http://schemas.microsoft.com/office/drawing/2014/main" id="{5140EE68-1C37-4E06-AEA6-B7511BFFF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 dirty="0"/>
              <a:t>Λαμβανόμενη διακλάδωση</a:t>
            </a:r>
            <a:endParaRPr lang="en-AU" altLang="el-GR" sz="3200" dirty="0"/>
          </a:p>
        </p:txBody>
      </p:sp>
      <p:pic>
        <p:nvPicPr>
          <p:cNvPr id="280580" name="Picture 5" descr="D:\gizopoulos\Projects\Books\Cod4-Kleidarithmos\Figs-for-PPTs\COD_VOLA_PNGs\CHAPTER 4\04_62.png">
            <a:extLst>
              <a:ext uri="{FF2B5EF4-FFF2-40B4-BE49-F238E27FC236}">
                <a16:creationId xmlns:a16="http://schemas.microsoft.com/office/drawing/2014/main" id="{0B900938-B40F-4E3E-9940-23EFAF3C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3"/>
          <a:stretch>
            <a:fillRect/>
          </a:stretch>
        </p:blipFill>
        <p:spPr bwMode="auto">
          <a:xfrm>
            <a:off x="827584" y="1514311"/>
            <a:ext cx="7686179" cy="48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C56D8D-4D00-4AE2-A4EB-67EE13012426}"/>
              </a:ext>
            </a:extLst>
          </p:cNvPr>
          <p:cNvSpPr/>
          <p:nvPr/>
        </p:nvSpPr>
        <p:spPr>
          <a:xfrm>
            <a:off x="6444208" y="0"/>
            <a:ext cx="2499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200" dirty="0">
                <a:latin typeface="Lucida Console" panose="020B0609040504020204" pitchFamily="49" charset="0"/>
              </a:rPr>
              <a:t>36:  sub  $10, $4, $8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40:  </a:t>
            </a:r>
            <a:r>
              <a:rPr lang="en-US" altLang="el-GR" sz="1200" dirty="0" err="1">
                <a:latin typeface="Lucida Console" panose="020B0609040504020204" pitchFamily="49" charset="0"/>
              </a:rPr>
              <a:t>beq</a:t>
            </a:r>
            <a:r>
              <a:rPr lang="en-US" altLang="el-GR" sz="1200" dirty="0">
                <a:latin typeface="Lucida Console" panose="020B0609040504020204" pitchFamily="49" charset="0"/>
              </a:rPr>
              <a:t>  $1,  $3, 7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44:  and  $12, $2, $5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48:  or   $13, $2, $6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52:  add  $14, $4, $2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56:  </a:t>
            </a:r>
            <a:r>
              <a:rPr lang="en-US" altLang="el-GR" sz="1200" dirty="0" err="1">
                <a:latin typeface="Lucida Console" panose="020B0609040504020204" pitchFamily="49" charset="0"/>
              </a:rPr>
              <a:t>slt</a:t>
            </a:r>
            <a:r>
              <a:rPr lang="en-US" altLang="el-GR" sz="1200" dirty="0">
                <a:latin typeface="Lucida Console" panose="020B0609040504020204" pitchFamily="49" charset="0"/>
              </a:rPr>
              <a:t>  $15, $6, $7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     ...</a:t>
            </a:r>
            <a:br>
              <a:rPr lang="en-US" altLang="el-GR" sz="1200" dirty="0">
                <a:latin typeface="Lucida Console" panose="020B0609040504020204" pitchFamily="49" charset="0"/>
              </a:rPr>
            </a:br>
            <a:r>
              <a:rPr lang="en-US" altLang="el-GR" sz="1200" dirty="0">
                <a:latin typeface="Lucida Console" panose="020B0609040504020204" pitchFamily="49" charset="0"/>
              </a:rPr>
              <a:t>72:  </a:t>
            </a:r>
            <a:r>
              <a:rPr lang="en-US" altLang="el-GR" sz="1200" dirty="0" err="1">
                <a:latin typeface="Lucida Console" panose="020B0609040504020204" pitchFamily="49" charset="0"/>
              </a:rPr>
              <a:t>lw</a:t>
            </a:r>
            <a:r>
              <a:rPr lang="en-US" altLang="el-GR" sz="1200" dirty="0">
                <a:latin typeface="Lucida Console" panose="020B0609040504020204" pitchFamily="49" charset="0"/>
              </a:rPr>
              <a:t>   $4, 50($7)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9B8C29-322F-49C8-9143-443007B78ACE}"/>
              </a:ext>
            </a:extLst>
          </p:cNvPr>
          <p:cNvSpPr/>
          <p:nvPr/>
        </p:nvSpPr>
        <p:spPr bwMode="auto">
          <a:xfrm>
            <a:off x="2939465" y="1457379"/>
            <a:ext cx="792088" cy="358775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A39D7E-911F-4FE5-93B4-12EE3916E9F5}"/>
              </a:ext>
            </a:extLst>
          </p:cNvPr>
          <p:cNvSpPr/>
          <p:nvPr/>
        </p:nvSpPr>
        <p:spPr bwMode="auto">
          <a:xfrm>
            <a:off x="1187094" y="1430391"/>
            <a:ext cx="792088" cy="358775"/>
          </a:xfrm>
          <a:prstGeom prst="ellips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4AF385-377C-4C9D-9295-23A7DCB4FFD0}"/>
              </a:ext>
            </a:extLst>
          </p:cNvPr>
          <p:cNvSpPr/>
          <p:nvPr/>
        </p:nvSpPr>
        <p:spPr bwMode="auto">
          <a:xfrm>
            <a:off x="1501479" y="4285818"/>
            <a:ext cx="216024" cy="223302"/>
          </a:xfrm>
          <a:prstGeom prst="ellips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le 1">
            <a:extLst>
              <a:ext uri="{FF2B5EF4-FFF2-40B4-BE49-F238E27FC236}">
                <a16:creationId xmlns:a16="http://schemas.microsoft.com/office/drawing/2014/main" id="{84AEBDE3-A712-4E12-AFC5-BA270A9F7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r>
              <a:rPr lang="el-GR" altLang="el-GR" sz="2800"/>
              <a:t>Κίνδυνοι δεδομένων για διακλαδώσεις (1/4)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94AA7-2399-43DC-B664-F3ADE82AA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052513"/>
            <a:ext cx="8415338" cy="5400675"/>
          </a:xfrm>
        </p:spPr>
        <p:txBody>
          <a:bodyPr/>
          <a:lstStyle/>
          <a:p>
            <a:r>
              <a:rPr lang="el-GR" altLang="el-GR" sz="2400" b="1"/>
              <a:t>Αν οι τιμές σύγκρισης που χρειάζονται στο </a:t>
            </a:r>
            <a:r>
              <a:rPr lang="en-US" altLang="el-GR" sz="2400" b="1"/>
              <a:t>ID </a:t>
            </a:r>
            <a:r>
              <a:rPr lang="el-GR" altLang="el-GR" sz="2400" b="1"/>
              <a:t>παράγονται αργότερα στο χρόνο, μπορεί να υπάρξει κίνδυνος δεδομένων</a:t>
            </a:r>
            <a:endParaRPr lang="el-GR" altLang="el-GR" sz="1400" b="1"/>
          </a:p>
          <a:p>
            <a:endParaRPr lang="el-GR" altLang="el-GR" sz="1200"/>
          </a:p>
          <a:p>
            <a:r>
              <a:rPr lang="el-GR" altLang="el-GR" sz="2400">
                <a:solidFill>
                  <a:srgbClr val="990000"/>
                </a:solidFill>
              </a:rPr>
              <a:t>Αν μία εντολή </a:t>
            </a:r>
            <a:r>
              <a:rPr lang="en-US" altLang="el-GR" sz="2400">
                <a:solidFill>
                  <a:srgbClr val="990000"/>
                </a:solidFill>
              </a:rPr>
              <a:t>ALU </a:t>
            </a:r>
            <a:r>
              <a:rPr lang="el-GR" altLang="el-GR" sz="2400">
                <a:solidFill>
                  <a:srgbClr val="990000"/>
                </a:solidFill>
              </a:rPr>
              <a:t>προηγείται μίας εντολής διακλάδωσης </a:t>
            </a:r>
            <a:r>
              <a:rPr lang="el-GR" altLang="el-GR" sz="2400"/>
              <a:t>και παράγει ένα τελεστέο που χρησιμοποιείται στην εντολή διακλάδωσης =&gt; </a:t>
            </a:r>
            <a:r>
              <a:rPr lang="el-GR" altLang="el-GR" sz="2400">
                <a:solidFill>
                  <a:srgbClr val="990000"/>
                </a:solidFill>
              </a:rPr>
              <a:t>εισαγωγή ενός κύκλου καθυστέρησης</a:t>
            </a:r>
          </a:p>
          <a:p>
            <a:pPr lvl="1"/>
            <a:r>
              <a:rPr lang="el-GR" altLang="el-GR" sz="2200"/>
              <a:t>Το στάδιο </a:t>
            </a:r>
            <a:r>
              <a:rPr lang="en-US" altLang="el-GR" sz="2200"/>
              <a:t>EX </a:t>
            </a:r>
            <a:r>
              <a:rPr lang="el-GR" altLang="el-GR" sz="2200"/>
              <a:t>για την εντολή </a:t>
            </a:r>
            <a:r>
              <a:rPr lang="en-US" altLang="el-GR" sz="2200"/>
              <a:t>ALU </a:t>
            </a:r>
            <a:r>
              <a:rPr lang="el-GR" altLang="el-GR" sz="2200"/>
              <a:t>όπου παράγεται η τιμή θα συμβεί μετά τον κύκλο </a:t>
            </a:r>
            <a:r>
              <a:rPr lang="en-US" altLang="el-GR" sz="2200"/>
              <a:t>ID </a:t>
            </a:r>
            <a:r>
              <a:rPr lang="el-GR" altLang="el-GR" sz="2200"/>
              <a:t>της εντολής διακλάδωσης</a:t>
            </a:r>
          </a:p>
          <a:p>
            <a:endParaRPr lang="el-GR" altLang="el-GR" sz="1400"/>
          </a:p>
          <a:p>
            <a:r>
              <a:rPr lang="el-GR" altLang="el-GR" sz="2400">
                <a:solidFill>
                  <a:srgbClr val="990000"/>
                </a:solidFill>
              </a:rPr>
              <a:t>Αν μία εντολή </a:t>
            </a:r>
            <a:r>
              <a:rPr lang="en-US" altLang="el-GR" sz="2400">
                <a:solidFill>
                  <a:srgbClr val="990000"/>
                </a:solidFill>
              </a:rPr>
              <a:t>lw </a:t>
            </a:r>
            <a:r>
              <a:rPr lang="el-GR" altLang="el-GR" sz="2400">
                <a:solidFill>
                  <a:srgbClr val="990000"/>
                </a:solidFill>
              </a:rPr>
              <a:t>προηγείται μίας εντολής διακλάδωσης </a:t>
            </a:r>
            <a:r>
              <a:rPr lang="el-GR" altLang="el-GR" sz="2400"/>
              <a:t>και παράγει ένα τελεστέο που χρησιμοποιείται στην εντολή διακλάδωσης =&gt; </a:t>
            </a:r>
            <a:r>
              <a:rPr lang="el-GR" altLang="el-GR" sz="2400">
                <a:solidFill>
                  <a:srgbClr val="990000"/>
                </a:solidFill>
              </a:rPr>
              <a:t>εισαγωγή δύο κύκλων καθυστέρησης</a:t>
            </a:r>
          </a:p>
          <a:p>
            <a:pPr lvl="1"/>
            <a:r>
              <a:rPr lang="en-US" altLang="el-GR" sz="2200"/>
              <a:t>H lw </a:t>
            </a:r>
            <a:r>
              <a:rPr lang="el-GR" altLang="el-GR" sz="2200"/>
              <a:t>διαβάζει τη μνήμη στο στάδιο ΜΕΜ, αλλά η τιμή που διαβάζεται από τη </a:t>
            </a:r>
            <a:r>
              <a:rPr lang="en-US" altLang="el-GR" sz="2200"/>
              <a:t>lw</a:t>
            </a:r>
            <a:r>
              <a:rPr lang="el-GR" altLang="el-GR" sz="2200"/>
              <a:t> τη χρειάζεται η εντολή διακλάδωσης  στο στάδιο Ι</a:t>
            </a:r>
            <a:r>
              <a:rPr lang="en-US" altLang="el-GR" sz="2200"/>
              <a:t>D</a:t>
            </a:r>
            <a:r>
              <a:rPr lang="el-GR" altLang="el-GR" sz="2200"/>
              <a:t> </a:t>
            </a:r>
            <a:endParaRPr lang="el-GR" altLang="el-GR"/>
          </a:p>
        </p:txBody>
      </p:sp>
      <p:sp>
        <p:nvSpPr>
          <p:cNvPr id="282628" name="Footer Placeholder 3">
            <a:extLst>
              <a:ext uri="{FF2B5EF4-FFF2-40B4-BE49-F238E27FC236}">
                <a16:creationId xmlns:a16="http://schemas.microsoft.com/office/drawing/2014/main" id="{CC542379-1044-4535-B1AF-6D99C15002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FED26E8-9487-47B0-9865-FE6A2731789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146</a:t>
            </a:fld>
            <a:endParaRPr lang="en-AU" altLang="el-G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Footer Placeholder 3">
            <a:extLst>
              <a:ext uri="{FF2B5EF4-FFF2-40B4-BE49-F238E27FC236}">
                <a16:creationId xmlns:a16="http://schemas.microsoft.com/office/drawing/2014/main" id="{31CE90C2-2CBD-4CDF-94B0-F41EAA673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A93FCB1-ED99-4663-9DE0-676A62EE414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83651" name="Rectangle 2">
            <a:extLst>
              <a:ext uri="{FF2B5EF4-FFF2-40B4-BE49-F238E27FC236}">
                <a16:creationId xmlns:a16="http://schemas.microsoft.com/office/drawing/2014/main" id="{62A499B6-2D8F-404D-AF7D-72521E2F5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Κίνδυνοι δεδομένων για διακλαδώσεις (2/4) </a:t>
            </a:r>
            <a:endParaRPr lang="en-US" altLang="el-GR" sz="2800"/>
          </a:p>
        </p:txBody>
      </p:sp>
      <p:sp>
        <p:nvSpPr>
          <p:cNvPr id="283652" name="Rectangle 3">
            <a:extLst>
              <a:ext uri="{FF2B5EF4-FFF2-40B4-BE49-F238E27FC236}">
                <a16:creationId xmlns:a16="http://schemas.microsoft.com/office/drawing/2014/main" id="{B78021AB-3627-46DA-AC84-084CDF147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/>
              <a:t>Αν ένας καταχωρητής σύγκρισης είναι προορισμός εντολής </a:t>
            </a:r>
            <a:r>
              <a:rPr lang="en-US" altLang="el-GR" sz="2800"/>
              <a:t>ALU</a:t>
            </a:r>
            <a:r>
              <a:rPr lang="el-GR" altLang="el-GR" sz="2800"/>
              <a:t> που προηγείται κατά 2 ή 3 θέσεις</a:t>
            </a:r>
            <a:endParaRPr lang="en-US" altLang="el-GR" sz="2800"/>
          </a:p>
        </p:txBody>
      </p:sp>
      <p:sp>
        <p:nvSpPr>
          <p:cNvPr id="283653" name="Rectangle 4">
            <a:extLst>
              <a:ext uri="{FF2B5EF4-FFF2-40B4-BE49-F238E27FC236}">
                <a16:creationId xmlns:a16="http://schemas.microsoft.com/office/drawing/2014/main" id="{D9E6E679-27EB-4C08-9564-C749616BD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870325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…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grpSp>
        <p:nvGrpSpPr>
          <p:cNvPr id="283654" name="Group 5">
            <a:extLst>
              <a:ext uri="{FF2B5EF4-FFF2-40B4-BE49-F238E27FC236}">
                <a16:creationId xmlns:a16="http://schemas.microsoft.com/office/drawing/2014/main" id="{89731420-558A-4F2D-A2FD-36D654652C8A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2636838"/>
            <a:ext cx="3024187" cy="504825"/>
            <a:chOff x="2018" y="2341"/>
            <a:chExt cx="1905" cy="318"/>
          </a:xfrm>
        </p:grpSpPr>
        <p:sp>
          <p:nvSpPr>
            <p:cNvPr id="283691" name="Rectangle 6">
              <a:extLst>
                <a:ext uri="{FF2B5EF4-FFF2-40B4-BE49-F238E27FC236}">
                  <a16:creationId xmlns:a16="http://schemas.microsoft.com/office/drawing/2014/main" id="{4860C138-DB86-48EE-9DE7-989D4D051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IF</a:t>
              </a:r>
              <a:endParaRPr lang="en-AU" altLang="el-GR" sz="1400"/>
            </a:p>
          </p:txBody>
        </p:sp>
        <p:sp>
          <p:nvSpPr>
            <p:cNvPr id="283692" name="Rectangle 7">
              <a:extLst>
                <a:ext uri="{FF2B5EF4-FFF2-40B4-BE49-F238E27FC236}">
                  <a16:creationId xmlns:a16="http://schemas.microsoft.com/office/drawing/2014/main" id="{ADCACDB7-BA2A-4F7C-9D9B-C93A1443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ID</a:t>
              </a:r>
              <a:endParaRPr lang="en-AU" altLang="el-GR" sz="1400"/>
            </a:p>
          </p:txBody>
        </p:sp>
        <p:sp>
          <p:nvSpPr>
            <p:cNvPr id="283693" name="Rectangle 8">
              <a:extLst>
                <a:ext uri="{FF2B5EF4-FFF2-40B4-BE49-F238E27FC236}">
                  <a16:creationId xmlns:a16="http://schemas.microsoft.com/office/drawing/2014/main" id="{BD2052D2-99AF-41F6-BCCB-A1DD80502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EX</a:t>
              </a:r>
              <a:endParaRPr lang="en-AU" altLang="el-GR" sz="1400"/>
            </a:p>
          </p:txBody>
        </p:sp>
        <p:sp>
          <p:nvSpPr>
            <p:cNvPr id="283694" name="Rectangle 9">
              <a:extLst>
                <a:ext uri="{FF2B5EF4-FFF2-40B4-BE49-F238E27FC236}">
                  <a16:creationId xmlns:a16="http://schemas.microsoft.com/office/drawing/2014/main" id="{72CB0A94-E6A8-4F60-82B6-C781F9219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MEM</a:t>
              </a:r>
              <a:endParaRPr lang="en-AU" altLang="el-GR" sz="1400"/>
            </a:p>
          </p:txBody>
        </p:sp>
        <p:sp>
          <p:nvSpPr>
            <p:cNvPr id="283695" name="Rectangle 10">
              <a:extLst>
                <a:ext uri="{FF2B5EF4-FFF2-40B4-BE49-F238E27FC236}">
                  <a16:creationId xmlns:a16="http://schemas.microsoft.com/office/drawing/2014/main" id="{8782CEFA-8F16-4222-8FD2-6961A2185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WB</a:t>
              </a:r>
              <a:endParaRPr lang="en-AU" altLang="el-GR" sz="1400"/>
            </a:p>
          </p:txBody>
        </p:sp>
        <p:sp>
          <p:nvSpPr>
            <p:cNvPr id="283696" name="Rectangle 11">
              <a:extLst>
                <a:ext uri="{FF2B5EF4-FFF2-40B4-BE49-F238E27FC236}">
                  <a16:creationId xmlns:a16="http://schemas.microsoft.com/office/drawing/2014/main" id="{25292712-1CD5-4E11-A4F4-4EABC09A2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97" name="Rectangle 12">
              <a:extLst>
                <a:ext uri="{FF2B5EF4-FFF2-40B4-BE49-F238E27FC236}">
                  <a16:creationId xmlns:a16="http://schemas.microsoft.com/office/drawing/2014/main" id="{661F9D26-6AD2-4467-AA38-C0DA4E5B3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98" name="Rectangle 13">
              <a:extLst>
                <a:ext uri="{FF2B5EF4-FFF2-40B4-BE49-F238E27FC236}">
                  <a16:creationId xmlns:a16="http://schemas.microsoft.com/office/drawing/2014/main" id="{264ABB1F-A2D1-4338-B0AC-E7F6FB731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99" name="Rectangle 14">
              <a:extLst>
                <a:ext uri="{FF2B5EF4-FFF2-40B4-BE49-F238E27FC236}">
                  <a16:creationId xmlns:a16="http://schemas.microsoft.com/office/drawing/2014/main" id="{648348AB-6F15-4F82-B350-4DF32157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grpSp>
        <p:nvGrpSpPr>
          <p:cNvPr id="283655" name="Group 15">
            <a:extLst>
              <a:ext uri="{FF2B5EF4-FFF2-40B4-BE49-F238E27FC236}">
                <a16:creationId xmlns:a16="http://schemas.microsoft.com/office/drawing/2014/main" id="{46C37765-6497-4D95-B3F4-9EFFD262F154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3213100"/>
            <a:ext cx="3024187" cy="504825"/>
            <a:chOff x="2018" y="2341"/>
            <a:chExt cx="1905" cy="318"/>
          </a:xfrm>
        </p:grpSpPr>
        <p:sp>
          <p:nvSpPr>
            <p:cNvPr id="283682" name="Rectangle 16">
              <a:extLst>
                <a:ext uri="{FF2B5EF4-FFF2-40B4-BE49-F238E27FC236}">
                  <a16:creationId xmlns:a16="http://schemas.microsoft.com/office/drawing/2014/main" id="{AC601920-2E11-4155-9EDC-052DEF7DC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IF</a:t>
              </a:r>
              <a:endParaRPr lang="en-AU" altLang="el-GR" sz="1400"/>
            </a:p>
          </p:txBody>
        </p:sp>
        <p:sp>
          <p:nvSpPr>
            <p:cNvPr id="283683" name="Rectangle 17">
              <a:extLst>
                <a:ext uri="{FF2B5EF4-FFF2-40B4-BE49-F238E27FC236}">
                  <a16:creationId xmlns:a16="http://schemas.microsoft.com/office/drawing/2014/main" id="{B645F385-9D6C-4DEA-9225-35D976F51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ID</a:t>
              </a:r>
              <a:endParaRPr lang="en-AU" altLang="el-GR" sz="1400"/>
            </a:p>
          </p:txBody>
        </p:sp>
        <p:sp>
          <p:nvSpPr>
            <p:cNvPr id="283684" name="Rectangle 18">
              <a:extLst>
                <a:ext uri="{FF2B5EF4-FFF2-40B4-BE49-F238E27FC236}">
                  <a16:creationId xmlns:a16="http://schemas.microsoft.com/office/drawing/2014/main" id="{2E101F3E-A64E-4857-BCCA-4BCD6AA22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EX</a:t>
              </a:r>
              <a:endParaRPr lang="en-AU" altLang="el-GR" sz="1400"/>
            </a:p>
          </p:txBody>
        </p:sp>
        <p:sp>
          <p:nvSpPr>
            <p:cNvPr id="283685" name="Rectangle 19">
              <a:extLst>
                <a:ext uri="{FF2B5EF4-FFF2-40B4-BE49-F238E27FC236}">
                  <a16:creationId xmlns:a16="http://schemas.microsoft.com/office/drawing/2014/main" id="{653221FC-A90A-4441-936B-634271A4C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MEM</a:t>
              </a:r>
              <a:endParaRPr lang="en-AU" altLang="el-GR" sz="1400"/>
            </a:p>
          </p:txBody>
        </p:sp>
        <p:sp>
          <p:nvSpPr>
            <p:cNvPr id="283686" name="Rectangle 20">
              <a:extLst>
                <a:ext uri="{FF2B5EF4-FFF2-40B4-BE49-F238E27FC236}">
                  <a16:creationId xmlns:a16="http://schemas.microsoft.com/office/drawing/2014/main" id="{98C79F7C-5D00-4C6B-8926-05D5F0072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WB</a:t>
              </a:r>
              <a:endParaRPr lang="en-AU" altLang="el-GR" sz="1400"/>
            </a:p>
          </p:txBody>
        </p:sp>
        <p:sp>
          <p:nvSpPr>
            <p:cNvPr id="283687" name="Rectangle 21">
              <a:extLst>
                <a:ext uri="{FF2B5EF4-FFF2-40B4-BE49-F238E27FC236}">
                  <a16:creationId xmlns:a16="http://schemas.microsoft.com/office/drawing/2014/main" id="{3CDB0355-2A15-40FB-B200-81369F90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88" name="Rectangle 22">
              <a:extLst>
                <a:ext uri="{FF2B5EF4-FFF2-40B4-BE49-F238E27FC236}">
                  <a16:creationId xmlns:a16="http://schemas.microsoft.com/office/drawing/2014/main" id="{79F39D55-4893-44DD-8457-DC69C88EC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89" name="Rectangle 23">
              <a:extLst>
                <a:ext uri="{FF2B5EF4-FFF2-40B4-BE49-F238E27FC236}">
                  <a16:creationId xmlns:a16="http://schemas.microsoft.com/office/drawing/2014/main" id="{C729D759-538D-4C58-A083-2C35816D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90" name="Rectangle 24">
              <a:extLst>
                <a:ext uri="{FF2B5EF4-FFF2-40B4-BE49-F238E27FC236}">
                  <a16:creationId xmlns:a16="http://schemas.microsoft.com/office/drawing/2014/main" id="{F87E1A7F-DF1F-410B-930E-89279A1DC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grpSp>
        <p:nvGrpSpPr>
          <p:cNvPr id="283656" name="Group 25">
            <a:extLst>
              <a:ext uri="{FF2B5EF4-FFF2-40B4-BE49-F238E27FC236}">
                <a16:creationId xmlns:a16="http://schemas.microsoft.com/office/drawing/2014/main" id="{BCA20EDA-D918-4514-A53E-8EDF9AD3F909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3787775"/>
            <a:ext cx="3024187" cy="504825"/>
            <a:chOff x="2018" y="2341"/>
            <a:chExt cx="1905" cy="318"/>
          </a:xfrm>
        </p:grpSpPr>
        <p:sp>
          <p:nvSpPr>
            <p:cNvPr id="283673" name="Rectangle 26">
              <a:extLst>
                <a:ext uri="{FF2B5EF4-FFF2-40B4-BE49-F238E27FC236}">
                  <a16:creationId xmlns:a16="http://schemas.microsoft.com/office/drawing/2014/main" id="{C952610D-9DE4-432F-93E6-69093768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IF</a:t>
              </a:r>
              <a:endParaRPr lang="en-AU" altLang="el-GR" sz="1400"/>
            </a:p>
          </p:txBody>
        </p:sp>
        <p:sp>
          <p:nvSpPr>
            <p:cNvPr id="283674" name="Rectangle 27">
              <a:extLst>
                <a:ext uri="{FF2B5EF4-FFF2-40B4-BE49-F238E27FC236}">
                  <a16:creationId xmlns:a16="http://schemas.microsoft.com/office/drawing/2014/main" id="{3084966E-4A68-4644-9C1B-D42186383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ID</a:t>
              </a:r>
              <a:endParaRPr lang="en-AU" altLang="el-GR" sz="1400"/>
            </a:p>
          </p:txBody>
        </p:sp>
        <p:sp>
          <p:nvSpPr>
            <p:cNvPr id="283675" name="Rectangle 28">
              <a:extLst>
                <a:ext uri="{FF2B5EF4-FFF2-40B4-BE49-F238E27FC236}">
                  <a16:creationId xmlns:a16="http://schemas.microsoft.com/office/drawing/2014/main" id="{45A243CA-386D-40CE-A5EE-90C9C9DA2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EX</a:t>
              </a:r>
              <a:endParaRPr lang="en-AU" altLang="el-GR" sz="1400"/>
            </a:p>
          </p:txBody>
        </p:sp>
        <p:sp>
          <p:nvSpPr>
            <p:cNvPr id="283676" name="Rectangle 29">
              <a:extLst>
                <a:ext uri="{FF2B5EF4-FFF2-40B4-BE49-F238E27FC236}">
                  <a16:creationId xmlns:a16="http://schemas.microsoft.com/office/drawing/2014/main" id="{A34DC496-C4F0-4013-A7DD-FEE58979C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MEM</a:t>
              </a:r>
              <a:endParaRPr lang="en-AU" altLang="el-GR" sz="1400"/>
            </a:p>
          </p:txBody>
        </p:sp>
        <p:sp>
          <p:nvSpPr>
            <p:cNvPr id="283677" name="Rectangle 30">
              <a:extLst>
                <a:ext uri="{FF2B5EF4-FFF2-40B4-BE49-F238E27FC236}">
                  <a16:creationId xmlns:a16="http://schemas.microsoft.com/office/drawing/2014/main" id="{58F6DBF9-CAD8-47ED-AA8E-F71C4A8D7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WB</a:t>
              </a:r>
              <a:endParaRPr lang="en-AU" altLang="el-GR" sz="1400"/>
            </a:p>
          </p:txBody>
        </p:sp>
        <p:sp>
          <p:nvSpPr>
            <p:cNvPr id="283678" name="Rectangle 31">
              <a:extLst>
                <a:ext uri="{FF2B5EF4-FFF2-40B4-BE49-F238E27FC236}">
                  <a16:creationId xmlns:a16="http://schemas.microsoft.com/office/drawing/2014/main" id="{4C29F2CD-A0E4-4B1C-B401-68AE85C0B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79" name="Rectangle 32">
              <a:extLst>
                <a:ext uri="{FF2B5EF4-FFF2-40B4-BE49-F238E27FC236}">
                  <a16:creationId xmlns:a16="http://schemas.microsoft.com/office/drawing/2014/main" id="{C0AB477D-FBA0-4AB1-884B-DA6C47FF0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80" name="Rectangle 33">
              <a:extLst>
                <a:ext uri="{FF2B5EF4-FFF2-40B4-BE49-F238E27FC236}">
                  <a16:creationId xmlns:a16="http://schemas.microsoft.com/office/drawing/2014/main" id="{23B46825-866C-4F8A-90F2-165A9886A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81" name="Rectangle 34">
              <a:extLst>
                <a:ext uri="{FF2B5EF4-FFF2-40B4-BE49-F238E27FC236}">
                  <a16:creationId xmlns:a16="http://schemas.microsoft.com/office/drawing/2014/main" id="{7A0411DD-4DA7-474D-90BC-25EE899EE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grpSp>
        <p:nvGrpSpPr>
          <p:cNvPr id="283657" name="Group 35">
            <a:extLst>
              <a:ext uri="{FF2B5EF4-FFF2-40B4-BE49-F238E27FC236}">
                <a16:creationId xmlns:a16="http://schemas.microsoft.com/office/drawing/2014/main" id="{ADCBC89E-A230-4F7A-95E2-E6A22B719361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364038"/>
            <a:ext cx="3024188" cy="504825"/>
            <a:chOff x="2018" y="2341"/>
            <a:chExt cx="1905" cy="318"/>
          </a:xfrm>
        </p:grpSpPr>
        <p:sp>
          <p:nvSpPr>
            <p:cNvPr id="283664" name="Rectangle 36">
              <a:extLst>
                <a:ext uri="{FF2B5EF4-FFF2-40B4-BE49-F238E27FC236}">
                  <a16:creationId xmlns:a16="http://schemas.microsoft.com/office/drawing/2014/main" id="{0F3DDBAD-AE18-4BF0-967C-C2672D265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IF</a:t>
              </a:r>
              <a:endParaRPr lang="en-AU" altLang="el-GR" sz="1400"/>
            </a:p>
          </p:txBody>
        </p:sp>
        <p:sp>
          <p:nvSpPr>
            <p:cNvPr id="283665" name="Rectangle 37">
              <a:extLst>
                <a:ext uri="{FF2B5EF4-FFF2-40B4-BE49-F238E27FC236}">
                  <a16:creationId xmlns:a16="http://schemas.microsoft.com/office/drawing/2014/main" id="{7FAA26C6-BB41-4366-BFC8-4C5EE9057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ID</a:t>
              </a:r>
              <a:endParaRPr lang="en-AU" altLang="el-GR" sz="1400"/>
            </a:p>
          </p:txBody>
        </p:sp>
        <p:sp>
          <p:nvSpPr>
            <p:cNvPr id="283666" name="Rectangle 38">
              <a:extLst>
                <a:ext uri="{FF2B5EF4-FFF2-40B4-BE49-F238E27FC236}">
                  <a16:creationId xmlns:a16="http://schemas.microsoft.com/office/drawing/2014/main" id="{487211EC-98AE-49DA-857D-334AFBC0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EX</a:t>
              </a:r>
              <a:endParaRPr lang="en-AU" altLang="el-GR" sz="1400"/>
            </a:p>
          </p:txBody>
        </p:sp>
        <p:sp>
          <p:nvSpPr>
            <p:cNvPr id="283667" name="Rectangle 39">
              <a:extLst>
                <a:ext uri="{FF2B5EF4-FFF2-40B4-BE49-F238E27FC236}">
                  <a16:creationId xmlns:a16="http://schemas.microsoft.com/office/drawing/2014/main" id="{2D81D068-FAB4-4C86-82DF-0EDDE7C46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MEM</a:t>
              </a:r>
              <a:endParaRPr lang="en-AU" altLang="el-GR" sz="1400"/>
            </a:p>
          </p:txBody>
        </p:sp>
        <p:sp>
          <p:nvSpPr>
            <p:cNvPr id="283668" name="Rectangle 40">
              <a:extLst>
                <a:ext uri="{FF2B5EF4-FFF2-40B4-BE49-F238E27FC236}">
                  <a16:creationId xmlns:a16="http://schemas.microsoft.com/office/drawing/2014/main" id="{7323C319-79A8-4FBA-B63C-903988AFE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WB</a:t>
              </a:r>
              <a:endParaRPr lang="en-AU" altLang="el-GR" sz="1400"/>
            </a:p>
          </p:txBody>
        </p:sp>
        <p:sp>
          <p:nvSpPr>
            <p:cNvPr id="283669" name="Rectangle 41">
              <a:extLst>
                <a:ext uri="{FF2B5EF4-FFF2-40B4-BE49-F238E27FC236}">
                  <a16:creationId xmlns:a16="http://schemas.microsoft.com/office/drawing/2014/main" id="{FF3ACBCD-5F77-42B6-8A79-BA150C36F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70" name="Rectangle 42">
              <a:extLst>
                <a:ext uri="{FF2B5EF4-FFF2-40B4-BE49-F238E27FC236}">
                  <a16:creationId xmlns:a16="http://schemas.microsoft.com/office/drawing/2014/main" id="{FE39994D-4D9B-4AB9-A0CA-C974DD197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71" name="Rectangle 43">
              <a:extLst>
                <a:ext uri="{FF2B5EF4-FFF2-40B4-BE49-F238E27FC236}">
                  <a16:creationId xmlns:a16="http://schemas.microsoft.com/office/drawing/2014/main" id="{5B955513-D029-4516-98C4-B7784809F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3672" name="Rectangle 44">
              <a:extLst>
                <a:ext uri="{FF2B5EF4-FFF2-40B4-BE49-F238E27FC236}">
                  <a16:creationId xmlns:a16="http://schemas.microsoft.com/office/drawing/2014/main" id="{9A8F640C-B050-408F-9C96-2F4C0919E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sp>
        <p:nvSpPr>
          <p:cNvPr id="283658" name="Rectangle 45">
            <a:extLst>
              <a:ext uri="{FF2B5EF4-FFF2-40B4-BE49-F238E27FC236}">
                <a16:creationId xmlns:a16="http://schemas.microsoft.com/office/drawing/2014/main" id="{C50D61C6-A2E6-4862-8086-FB888D3AC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94063"/>
            <a:ext cx="211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add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l-GR" sz="1800">
                <a:latin typeface="Lucida Console" panose="020B0609040504020204" pitchFamily="49" charset="0"/>
              </a:rPr>
              <a:t>, $5, $6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3659" name="Rectangle 46">
            <a:extLst>
              <a:ext uri="{FF2B5EF4-FFF2-40B4-BE49-F238E27FC236}">
                <a16:creationId xmlns:a16="http://schemas.microsoft.com/office/drawing/2014/main" id="{FDBDFF13-1E52-4C55-BECE-CBCF1C0F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17800"/>
            <a:ext cx="211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add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 sz="1800">
                <a:latin typeface="Lucida Console" panose="020B0609040504020204" pitchFamily="49" charset="0"/>
              </a:rPr>
              <a:t>, $2, $3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3660" name="Rectangle 47">
            <a:extLst>
              <a:ext uri="{FF2B5EF4-FFF2-40B4-BE49-F238E27FC236}">
                <a16:creationId xmlns:a16="http://schemas.microsoft.com/office/drawing/2014/main" id="{8944D03E-C507-4E87-BD49-49601657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46588"/>
            <a:ext cx="267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beq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 sz="1800">
                <a:latin typeface="Lucida Console" panose="020B0609040504020204" pitchFamily="49" charset="0"/>
              </a:rPr>
              <a:t>,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l-GR" sz="1800">
                <a:latin typeface="Lucida Console" panose="020B0609040504020204" pitchFamily="49" charset="0"/>
              </a:rPr>
              <a:t>, target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3661" name="Line 48">
            <a:extLst>
              <a:ext uri="{FF2B5EF4-FFF2-40B4-BE49-F238E27FC236}">
                <a16:creationId xmlns:a16="http://schemas.microsoft.com/office/drawing/2014/main" id="{15BC4B4E-2D07-419E-B4B6-C7CE90F35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2852738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62" name="Line 49">
            <a:extLst>
              <a:ext uri="{FF2B5EF4-FFF2-40B4-BE49-F238E27FC236}">
                <a16:creationId xmlns:a16="http://schemas.microsoft.com/office/drawing/2014/main" id="{431A5276-B0A9-43B6-B61B-96E4D684A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3429000"/>
            <a:ext cx="433388" cy="12239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63" name="Rectangle 50">
            <a:extLst>
              <a:ext uri="{FF2B5EF4-FFF2-40B4-BE49-F238E27FC236}">
                <a16:creationId xmlns:a16="http://schemas.microsoft.com/office/drawing/2014/main" id="{91488564-0A41-4670-9AB5-73704664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157788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λυθεί με προώθηση</a:t>
            </a:r>
            <a:endParaRPr lang="en-US" altLang="el-GR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Footer Placeholder 3">
            <a:extLst>
              <a:ext uri="{FF2B5EF4-FFF2-40B4-BE49-F238E27FC236}">
                <a16:creationId xmlns:a16="http://schemas.microsoft.com/office/drawing/2014/main" id="{94704E84-BE33-4086-BEB6-A8F1CFBD8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65679B3-DEF6-4D88-B4DF-20B275D18D3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85699" name="Rectangle 2">
            <a:extLst>
              <a:ext uri="{FF2B5EF4-FFF2-40B4-BE49-F238E27FC236}">
                <a16:creationId xmlns:a16="http://schemas.microsoft.com/office/drawing/2014/main" id="{CFF1D6A4-D382-4668-90A5-F980CB7D2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Κίνδυνοι δεδομένων για διακλαδώσεις (3/4) </a:t>
            </a:r>
            <a:endParaRPr lang="en-US" altLang="el-GR" sz="2800"/>
          </a:p>
        </p:txBody>
      </p:sp>
      <p:sp>
        <p:nvSpPr>
          <p:cNvPr id="285700" name="Rectangle 3">
            <a:extLst>
              <a:ext uri="{FF2B5EF4-FFF2-40B4-BE49-F238E27FC236}">
                <a16:creationId xmlns:a16="http://schemas.microsoft.com/office/drawing/2014/main" id="{413D1DB7-ABDB-4C66-A702-EFA8CDB92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Αν ένας καταχωρητής σύγκρισης είναι προορισμός εντολής </a:t>
            </a:r>
            <a:r>
              <a:rPr lang="en-US" altLang="el-GR"/>
              <a:t>ALU</a:t>
            </a:r>
            <a:r>
              <a:rPr lang="el-GR" altLang="el-GR"/>
              <a:t> που προηγείται αμέσως ή εντολής φόρτωσης που προηγείται κατά 2 θέσεις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Χρειάζεται 1 κύκλος καθυστέρησης</a:t>
            </a:r>
            <a:endParaRPr lang="en-US" altLang="el-GR"/>
          </a:p>
        </p:txBody>
      </p:sp>
      <p:sp>
        <p:nvSpPr>
          <p:cNvPr id="285701" name="Rectangle 4">
            <a:extLst>
              <a:ext uri="{FF2B5EF4-FFF2-40B4-BE49-F238E27FC236}">
                <a16:creationId xmlns:a16="http://schemas.microsoft.com/office/drawing/2014/main" id="{9D214021-843E-41B4-9726-57910E77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48225"/>
            <a:ext cx="170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beq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stalled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grpSp>
        <p:nvGrpSpPr>
          <p:cNvPr id="285702" name="Group 5">
            <a:extLst>
              <a:ext uri="{FF2B5EF4-FFF2-40B4-BE49-F238E27FC236}">
                <a16:creationId xmlns:a16="http://schemas.microsoft.com/office/drawing/2014/main" id="{274CBC3B-0735-460D-A293-1163C4EFDAC6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285738" name="Rectangle 6">
              <a:extLst>
                <a:ext uri="{FF2B5EF4-FFF2-40B4-BE49-F238E27FC236}">
                  <a16:creationId xmlns:a16="http://schemas.microsoft.com/office/drawing/2014/main" id="{3BE2BA00-D55E-489B-82A0-F048EE7B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IF</a:t>
              </a:r>
              <a:endParaRPr lang="en-AU" altLang="el-GR" sz="1400"/>
            </a:p>
          </p:txBody>
        </p:sp>
        <p:sp>
          <p:nvSpPr>
            <p:cNvPr id="285739" name="Rectangle 7">
              <a:extLst>
                <a:ext uri="{FF2B5EF4-FFF2-40B4-BE49-F238E27FC236}">
                  <a16:creationId xmlns:a16="http://schemas.microsoft.com/office/drawing/2014/main" id="{70D0A0EE-C446-46B3-B75E-EC05D0F33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ID</a:t>
              </a:r>
              <a:endParaRPr lang="en-AU" altLang="el-GR" sz="1400"/>
            </a:p>
          </p:txBody>
        </p:sp>
        <p:sp>
          <p:nvSpPr>
            <p:cNvPr id="285740" name="Rectangle 8">
              <a:extLst>
                <a:ext uri="{FF2B5EF4-FFF2-40B4-BE49-F238E27FC236}">
                  <a16:creationId xmlns:a16="http://schemas.microsoft.com/office/drawing/2014/main" id="{D27CF296-01D0-4093-9CB4-548FD0DCC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EX</a:t>
              </a:r>
              <a:endParaRPr lang="en-AU" altLang="el-GR" sz="1400"/>
            </a:p>
          </p:txBody>
        </p:sp>
        <p:sp>
          <p:nvSpPr>
            <p:cNvPr id="285741" name="Rectangle 9">
              <a:extLst>
                <a:ext uri="{FF2B5EF4-FFF2-40B4-BE49-F238E27FC236}">
                  <a16:creationId xmlns:a16="http://schemas.microsoft.com/office/drawing/2014/main" id="{907606AA-9D4B-4EA8-A4B0-85F5BCE22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MEM</a:t>
              </a:r>
              <a:endParaRPr lang="en-AU" altLang="el-GR" sz="1400"/>
            </a:p>
          </p:txBody>
        </p:sp>
        <p:sp>
          <p:nvSpPr>
            <p:cNvPr id="285742" name="Rectangle 10">
              <a:extLst>
                <a:ext uri="{FF2B5EF4-FFF2-40B4-BE49-F238E27FC236}">
                  <a16:creationId xmlns:a16="http://schemas.microsoft.com/office/drawing/2014/main" id="{8950BA4D-DC82-4326-82CB-799C5A924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WB</a:t>
              </a:r>
              <a:endParaRPr lang="en-AU" altLang="el-GR" sz="1400"/>
            </a:p>
          </p:txBody>
        </p:sp>
        <p:sp>
          <p:nvSpPr>
            <p:cNvPr id="285743" name="Rectangle 11">
              <a:extLst>
                <a:ext uri="{FF2B5EF4-FFF2-40B4-BE49-F238E27FC236}">
                  <a16:creationId xmlns:a16="http://schemas.microsoft.com/office/drawing/2014/main" id="{A39D1986-23B7-4DC4-9F5E-21F9E9D41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5744" name="Rectangle 12">
              <a:extLst>
                <a:ext uri="{FF2B5EF4-FFF2-40B4-BE49-F238E27FC236}">
                  <a16:creationId xmlns:a16="http://schemas.microsoft.com/office/drawing/2014/main" id="{52BA0D6F-06C2-410A-A62C-9A064C94A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5745" name="Rectangle 13">
              <a:extLst>
                <a:ext uri="{FF2B5EF4-FFF2-40B4-BE49-F238E27FC236}">
                  <a16:creationId xmlns:a16="http://schemas.microsoft.com/office/drawing/2014/main" id="{98040BE1-3EB0-4932-BD5C-FC6790B85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5746" name="Rectangle 14">
              <a:extLst>
                <a:ext uri="{FF2B5EF4-FFF2-40B4-BE49-F238E27FC236}">
                  <a16:creationId xmlns:a16="http://schemas.microsoft.com/office/drawing/2014/main" id="{E2F069A7-41E4-4EE8-8472-FC17E93EC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grpSp>
        <p:nvGrpSpPr>
          <p:cNvPr id="285703" name="Group 15">
            <a:extLst>
              <a:ext uri="{FF2B5EF4-FFF2-40B4-BE49-F238E27FC236}">
                <a16:creationId xmlns:a16="http://schemas.microsoft.com/office/drawing/2014/main" id="{C9D1A258-E48B-4088-AA91-A23F53413D93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4221163"/>
            <a:ext cx="3024187" cy="504825"/>
            <a:chOff x="2018" y="2341"/>
            <a:chExt cx="1905" cy="318"/>
          </a:xfrm>
        </p:grpSpPr>
        <p:sp>
          <p:nvSpPr>
            <p:cNvPr id="285729" name="Rectangle 16">
              <a:extLst>
                <a:ext uri="{FF2B5EF4-FFF2-40B4-BE49-F238E27FC236}">
                  <a16:creationId xmlns:a16="http://schemas.microsoft.com/office/drawing/2014/main" id="{4DF9E51D-C371-4ABB-8000-3D6E544D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IF</a:t>
              </a:r>
              <a:endParaRPr lang="en-AU" altLang="el-GR" sz="1400"/>
            </a:p>
          </p:txBody>
        </p:sp>
        <p:sp>
          <p:nvSpPr>
            <p:cNvPr id="285730" name="Rectangle 17">
              <a:extLst>
                <a:ext uri="{FF2B5EF4-FFF2-40B4-BE49-F238E27FC236}">
                  <a16:creationId xmlns:a16="http://schemas.microsoft.com/office/drawing/2014/main" id="{7324F9D5-7D3F-499E-BE12-15F4B01B9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ID</a:t>
              </a:r>
              <a:endParaRPr lang="en-AU" altLang="el-GR" sz="1400"/>
            </a:p>
          </p:txBody>
        </p:sp>
        <p:sp>
          <p:nvSpPr>
            <p:cNvPr id="285731" name="Rectangle 18">
              <a:extLst>
                <a:ext uri="{FF2B5EF4-FFF2-40B4-BE49-F238E27FC236}">
                  <a16:creationId xmlns:a16="http://schemas.microsoft.com/office/drawing/2014/main" id="{AA6C9B6F-CC85-4D20-9E1C-F4C96AF1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EX</a:t>
              </a:r>
              <a:endParaRPr lang="en-AU" altLang="el-GR" sz="1400"/>
            </a:p>
          </p:txBody>
        </p:sp>
        <p:sp>
          <p:nvSpPr>
            <p:cNvPr id="285732" name="Rectangle 19">
              <a:extLst>
                <a:ext uri="{FF2B5EF4-FFF2-40B4-BE49-F238E27FC236}">
                  <a16:creationId xmlns:a16="http://schemas.microsoft.com/office/drawing/2014/main" id="{FA5E297C-3CD6-4BD3-BE06-80762B525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MEM</a:t>
              </a:r>
              <a:endParaRPr lang="en-AU" altLang="el-GR" sz="1400"/>
            </a:p>
          </p:txBody>
        </p:sp>
        <p:sp>
          <p:nvSpPr>
            <p:cNvPr id="285733" name="Rectangle 20">
              <a:extLst>
                <a:ext uri="{FF2B5EF4-FFF2-40B4-BE49-F238E27FC236}">
                  <a16:creationId xmlns:a16="http://schemas.microsoft.com/office/drawing/2014/main" id="{CEBB3AA7-4AD0-4C48-8A26-DD580D8FD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WB</a:t>
              </a:r>
              <a:endParaRPr lang="en-AU" altLang="el-GR" sz="1400"/>
            </a:p>
          </p:txBody>
        </p:sp>
        <p:sp>
          <p:nvSpPr>
            <p:cNvPr id="285734" name="Rectangle 21">
              <a:extLst>
                <a:ext uri="{FF2B5EF4-FFF2-40B4-BE49-F238E27FC236}">
                  <a16:creationId xmlns:a16="http://schemas.microsoft.com/office/drawing/2014/main" id="{625E5F6A-6FEA-444E-AECF-B5CEA3FD0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5735" name="Rectangle 22">
              <a:extLst>
                <a:ext uri="{FF2B5EF4-FFF2-40B4-BE49-F238E27FC236}">
                  <a16:creationId xmlns:a16="http://schemas.microsoft.com/office/drawing/2014/main" id="{B62D047B-82BD-4FF2-80BD-250D911FC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5736" name="Rectangle 23">
              <a:extLst>
                <a:ext uri="{FF2B5EF4-FFF2-40B4-BE49-F238E27FC236}">
                  <a16:creationId xmlns:a16="http://schemas.microsoft.com/office/drawing/2014/main" id="{EC9CF337-8BE6-4C04-842E-6471EC5B0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5737" name="Rectangle 24">
              <a:extLst>
                <a:ext uri="{FF2B5EF4-FFF2-40B4-BE49-F238E27FC236}">
                  <a16:creationId xmlns:a16="http://schemas.microsoft.com/office/drawing/2014/main" id="{77C016C6-249A-4573-803D-F47F807F2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sp>
        <p:nvSpPr>
          <p:cNvPr id="285704" name="Rectangle 25">
            <a:extLst>
              <a:ext uri="{FF2B5EF4-FFF2-40B4-BE49-F238E27FC236}">
                <a16:creationId xmlns:a16="http://schemas.microsoft.com/office/drawing/2014/main" id="{DE7CA556-6477-4D75-BE5B-A12CF8AFF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IF</a:t>
            </a:r>
            <a:endParaRPr lang="en-AU" altLang="el-GR" sz="1400"/>
          </a:p>
        </p:txBody>
      </p:sp>
      <p:sp>
        <p:nvSpPr>
          <p:cNvPr id="285705" name="Rectangle 26">
            <a:extLst>
              <a:ext uri="{FF2B5EF4-FFF2-40B4-BE49-F238E27FC236}">
                <a16:creationId xmlns:a16="http://schemas.microsoft.com/office/drawing/2014/main" id="{4AF6A99C-011D-46AB-87CE-B83D1462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ID</a:t>
            </a:r>
            <a:endParaRPr lang="en-AU" altLang="el-GR" sz="1400"/>
          </a:p>
        </p:txBody>
      </p:sp>
      <p:sp>
        <p:nvSpPr>
          <p:cNvPr id="285706" name="Rectangle 27">
            <a:extLst>
              <a:ext uri="{FF2B5EF4-FFF2-40B4-BE49-F238E27FC236}">
                <a16:creationId xmlns:a16="http://schemas.microsoft.com/office/drawing/2014/main" id="{51426D56-C3E6-4B08-AADC-C6A14EE42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07" name="Rectangle 28">
            <a:extLst>
              <a:ext uri="{FF2B5EF4-FFF2-40B4-BE49-F238E27FC236}">
                <a16:creationId xmlns:a16="http://schemas.microsoft.com/office/drawing/2014/main" id="{596AB1D8-1130-4917-85E6-7C8C78B5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08" name="Rectangle 29">
            <a:extLst>
              <a:ext uri="{FF2B5EF4-FFF2-40B4-BE49-F238E27FC236}">
                <a16:creationId xmlns:a16="http://schemas.microsoft.com/office/drawing/2014/main" id="{EFF536F0-FD7D-4FAE-ABE8-309ACEA5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09" name="Rectangle 30">
            <a:extLst>
              <a:ext uri="{FF2B5EF4-FFF2-40B4-BE49-F238E27FC236}">
                <a16:creationId xmlns:a16="http://schemas.microsoft.com/office/drawing/2014/main" id="{F092B156-5A48-4F55-BF43-F20352E7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10" name="Rectangle 31">
            <a:extLst>
              <a:ext uri="{FF2B5EF4-FFF2-40B4-BE49-F238E27FC236}">
                <a16:creationId xmlns:a16="http://schemas.microsoft.com/office/drawing/2014/main" id="{AADE4189-9B40-4C8E-9985-8AFA4622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ID</a:t>
            </a:r>
            <a:endParaRPr lang="en-AU" altLang="el-GR" sz="1400"/>
          </a:p>
        </p:txBody>
      </p:sp>
      <p:sp>
        <p:nvSpPr>
          <p:cNvPr id="285711" name="Rectangle 32">
            <a:extLst>
              <a:ext uri="{FF2B5EF4-FFF2-40B4-BE49-F238E27FC236}">
                <a16:creationId xmlns:a16="http://schemas.microsoft.com/office/drawing/2014/main" id="{EFDBEB72-B7B5-4915-A12F-FF3AD6851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EX</a:t>
            </a:r>
            <a:endParaRPr lang="en-AU" altLang="el-GR" sz="1400"/>
          </a:p>
        </p:txBody>
      </p:sp>
      <p:sp>
        <p:nvSpPr>
          <p:cNvPr id="285712" name="Rectangle 33">
            <a:extLst>
              <a:ext uri="{FF2B5EF4-FFF2-40B4-BE49-F238E27FC236}">
                <a16:creationId xmlns:a16="http://schemas.microsoft.com/office/drawing/2014/main" id="{6AF0626A-2BEC-4627-8C96-A22A0C62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MEM</a:t>
            </a:r>
            <a:endParaRPr lang="en-AU" altLang="el-GR" sz="1400"/>
          </a:p>
        </p:txBody>
      </p:sp>
      <p:sp>
        <p:nvSpPr>
          <p:cNvPr id="285713" name="Rectangle 34">
            <a:extLst>
              <a:ext uri="{FF2B5EF4-FFF2-40B4-BE49-F238E27FC236}">
                <a16:creationId xmlns:a16="http://schemas.microsoft.com/office/drawing/2014/main" id="{694A2D75-CBB8-4DCC-B649-A4E4A899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WB</a:t>
            </a:r>
            <a:endParaRPr lang="en-AU" altLang="el-GR" sz="1400"/>
          </a:p>
        </p:txBody>
      </p:sp>
      <p:sp>
        <p:nvSpPr>
          <p:cNvPr id="285714" name="Rectangle 35">
            <a:extLst>
              <a:ext uri="{FF2B5EF4-FFF2-40B4-BE49-F238E27FC236}">
                <a16:creationId xmlns:a16="http://schemas.microsoft.com/office/drawing/2014/main" id="{E0C56B68-EE82-4023-9396-DC9671C66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15" name="Rectangle 36">
            <a:extLst>
              <a:ext uri="{FF2B5EF4-FFF2-40B4-BE49-F238E27FC236}">
                <a16:creationId xmlns:a16="http://schemas.microsoft.com/office/drawing/2014/main" id="{BD77FED3-2AA4-4880-B337-6C66D767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16" name="Rectangle 37">
            <a:extLst>
              <a:ext uri="{FF2B5EF4-FFF2-40B4-BE49-F238E27FC236}">
                <a16:creationId xmlns:a16="http://schemas.microsoft.com/office/drawing/2014/main" id="{F393DC52-7F17-4BD1-ADEA-5684E8177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17" name="Rectangle 38">
            <a:extLst>
              <a:ext uri="{FF2B5EF4-FFF2-40B4-BE49-F238E27FC236}">
                <a16:creationId xmlns:a16="http://schemas.microsoft.com/office/drawing/2014/main" id="{EFDF899A-CA30-465D-A904-5587ABC91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5718" name="Rectangle 39">
            <a:extLst>
              <a:ext uri="{FF2B5EF4-FFF2-40B4-BE49-F238E27FC236}">
                <a16:creationId xmlns:a16="http://schemas.microsoft.com/office/drawing/2014/main" id="{B798D67B-493F-495A-9775-6E14E81E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302125"/>
            <a:ext cx="211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add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l-GR" sz="1800">
                <a:latin typeface="Lucida Console" panose="020B0609040504020204" pitchFamily="49" charset="0"/>
              </a:rPr>
              <a:t>, $5, $6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5719" name="Rectangle 40">
            <a:extLst>
              <a:ext uri="{FF2B5EF4-FFF2-40B4-BE49-F238E27FC236}">
                <a16:creationId xmlns:a16="http://schemas.microsoft.com/office/drawing/2014/main" id="{6DF4EFC0-8247-41D1-BE21-93AB8DF9F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lw 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 sz="1800">
                <a:latin typeface="Lucida Console" panose="020B0609040504020204" pitchFamily="49" charset="0"/>
              </a:rPr>
              <a:t>, addr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5720" name="Rectangle 41">
            <a:extLst>
              <a:ext uri="{FF2B5EF4-FFF2-40B4-BE49-F238E27FC236}">
                <a16:creationId xmlns:a16="http://schemas.microsoft.com/office/drawing/2014/main" id="{F7091F51-6B3D-4FAB-958B-5D9409D5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beq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 sz="1800">
                <a:latin typeface="Lucida Console" panose="020B0609040504020204" pitchFamily="49" charset="0"/>
              </a:rPr>
              <a:t>,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$4</a:t>
            </a:r>
            <a:r>
              <a:rPr lang="en-US" altLang="el-GR" sz="1800">
                <a:latin typeface="Lucida Console" panose="020B0609040504020204" pitchFamily="49" charset="0"/>
              </a:rPr>
              <a:t>, target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5721" name="Line 42">
            <a:extLst>
              <a:ext uri="{FF2B5EF4-FFF2-40B4-BE49-F238E27FC236}">
                <a16:creationId xmlns:a16="http://schemas.microsoft.com/office/drawing/2014/main" id="{114A664E-1971-4F53-B61A-2DFDDC8A1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2" name="Line 43">
            <a:extLst>
              <a:ext uri="{FF2B5EF4-FFF2-40B4-BE49-F238E27FC236}">
                <a16:creationId xmlns:a16="http://schemas.microsoft.com/office/drawing/2014/main" id="{6147711D-08D7-461D-8B8C-49459ECB5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4437063"/>
            <a:ext cx="433388" cy="12239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3" name="AutoShape 44">
            <a:extLst>
              <a:ext uri="{FF2B5EF4-FFF2-40B4-BE49-F238E27FC236}">
                <a16:creationId xmlns:a16="http://schemas.microsoft.com/office/drawing/2014/main" id="{BAA80BB8-269F-4C88-82B8-77269D20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5724" name="AutoShape 45">
            <a:extLst>
              <a:ext uri="{FF2B5EF4-FFF2-40B4-BE49-F238E27FC236}">
                <a16:creationId xmlns:a16="http://schemas.microsoft.com/office/drawing/2014/main" id="{3856CABD-22CD-453E-AA84-9D03FA4D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5725" name="AutoShape 46">
            <a:extLst>
              <a:ext uri="{FF2B5EF4-FFF2-40B4-BE49-F238E27FC236}">
                <a16:creationId xmlns:a16="http://schemas.microsoft.com/office/drawing/2014/main" id="{4171B63A-1265-46DE-B544-630E96B1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cxnSp>
        <p:nvCxnSpPr>
          <p:cNvPr id="285726" name="Curved Connector 7">
            <a:extLst>
              <a:ext uri="{FF2B5EF4-FFF2-40B4-BE49-F238E27FC236}">
                <a16:creationId xmlns:a16="http://schemas.microsoft.com/office/drawing/2014/main" id="{C816062F-F7DF-4590-94B8-438048D07547}"/>
              </a:ext>
            </a:extLst>
          </p:cNvPr>
          <p:cNvCxnSpPr>
            <a:cxnSpLocks noChangeShapeType="1"/>
            <a:stCxn id="285705" idx="2"/>
            <a:endCxn id="285710" idx="1"/>
          </p:cNvCxnSpPr>
          <p:nvPr/>
        </p:nvCxnSpPr>
        <p:spPr bwMode="auto">
          <a:xfrm rot="16200000" flipH="1">
            <a:off x="5309394" y="5210969"/>
            <a:ext cx="396875" cy="433387"/>
          </a:xfrm>
          <a:prstGeom prst="curvedConnector2">
            <a:avLst/>
          </a:prstGeom>
          <a:noFill/>
          <a:ln w="3810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27" name="Curved Connector 57">
            <a:extLst>
              <a:ext uri="{FF2B5EF4-FFF2-40B4-BE49-F238E27FC236}">
                <a16:creationId xmlns:a16="http://schemas.microsoft.com/office/drawing/2014/main" id="{312027A9-D478-49CC-84EB-53DD69FC5FC2}"/>
              </a:ext>
            </a:extLst>
          </p:cNvPr>
          <p:cNvCxnSpPr>
            <a:cxnSpLocks noChangeShapeType="1"/>
            <a:stCxn id="285701" idx="1"/>
          </p:cNvCxnSpPr>
          <p:nvPr/>
        </p:nvCxnSpPr>
        <p:spPr bwMode="auto">
          <a:xfrm rot="10800000" flipH="1" flipV="1">
            <a:off x="755650" y="5032375"/>
            <a:ext cx="36513" cy="561975"/>
          </a:xfrm>
          <a:prstGeom prst="curvedConnector4">
            <a:avLst>
              <a:gd name="adj1" fmla="val -619361"/>
              <a:gd name="adj2" fmla="val 56917"/>
            </a:avLst>
          </a:prstGeom>
          <a:noFill/>
          <a:ln w="3810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5728" name="Oval 21">
            <a:extLst>
              <a:ext uri="{FF2B5EF4-FFF2-40B4-BE49-F238E27FC236}">
                <a16:creationId xmlns:a16="http://schemas.microsoft.com/office/drawing/2014/main" id="{20089C1D-30C1-4324-B8DE-1972C245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795838"/>
            <a:ext cx="1666875" cy="517525"/>
          </a:xfrm>
          <a:prstGeom prst="ellips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Footer Placeholder 3">
            <a:extLst>
              <a:ext uri="{FF2B5EF4-FFF2-40B4-BE49-F238E27FC236}">
                <a16:creationId xmlns:a16="http://schemas.microsoft.com/office/drawing/2014/main" id="{AC6D6A6F-B2C8-4664-939D-2EF0942F0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7EE9583-4952-4798-B31E-A79E2CEC6C5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87747" name="Rectangle 2">
            <a:extLst>
              <a:ext uri="{FF2B5EF4-FFF2-40B4-BE49-F238E27FC236}">
                <a16:creationId xmlns:a16="http://schemas.microsoft.com/office/drawing/2014/main" id="{0732E393-AE4F-46BB-8773-1FA48F291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Κίνδυνοι δεδομένων για διακλαδώσεις (4/4) </a:t>
            </a:r>
            <a:endParaRPr lang="en-US" altLang="el-GR" sz="2800"/>
          </a:p>
        </p:txBody>
      </p:sp>
      <p:sp>
        <p:nvSpPr>
          <p:cNvPr id="287748" name="Rectangle 3">
            <a:extLst>
              <a:ext uri="{FF2B5EF4-FFF2-40B4-BE49-F238E27FC236}">
                <a16:creationId xmlns:a16="http://schemas.microsoft.com/office/drawing/2014/main" id="{38C54EF6-02A1-4881-BDB0-0F6FCD6C1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/>
            <a:r>
              <a:rPr lang="el-GR" altLang="el-GR"/>
              <a:t>Αν ένας καταχωρητής σύγκρισης είναι προορισμός μιας εντολής φόρτωσης που προηγείται αμέσως</a:t>
            </a:r>
            <a:endParaRPr lang="en-US" altLang="el-GR"/>
          </a:p>
          <a:p>
            <a:pPr lvl="1" eaLnBrk="1" hangingPunct="1"/>
            <a:r>
              <a:rPr lang="el-GR" altLang="el-GR"/>
              <a:t>Χρειάζονται </a:t>
            </a:r>
            <a:r>
              <a:rPr lang="en-US" altLang="el-GR"/>
              <a:t>2 </a:t>
            </a:r>
            <a:r>
              <a:rPr lang="el-GR" altLang="el-GR"/>
              <a:t>κύκλοι καθυστέρησης</a:t>
            </a:r>
            <a:endParaRPr lang="en-US" altLang="el-GR"/>
          </a:p>
        </p:txBody>
      </p:sp>
      <p:sp>
        <p:nvSpPr>
          <p:cNvPr id="287749" name="Rectangle 4">
            <a:extLst>
              <a:ext uri="{FF2B5EF4-FFF2-40B4-BE49-F238E27FC236}">
                <a16:creationId xmlns:a16="http://schemas.microsoft.com/office/drawing/2014/main" id="{0049F60F-F043-468B-B85F-0CB476B3F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beq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stalled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grpSp>
        <p:nvGrpSpPr>
          <p:cNvPr id="287750" name="Group 5">
            <a:extLst>
              <a:ext uri="{FF2B5EF4-FFF2-40B4-BE49-F238E27FC236}">
                <a16:creationId xmlns:a16="http://schemas.microsoft.com/office/drawing/2014/main" id="{BC17373A-B0D1-47A8-97E7-388672D13DDA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287783" name="Rectangle 6">
              <a:extLst>
                <a:ext uri="{FF2B5EF4-FFF2-40B4-BE49-F238E27FC236}">
                  <a16:creationId xmlns:a16="http://schemas.microsoft.com/office/drawing/2014/main" id="{85429494-64F4-4787-A270-F744FC3F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IF</a:t>
              </a:r>
              <a:endParaRPr lang="en-AU" altLang="el-GR" sz="1400"/>
            </a:p>
          </p:txBody>
        </p:sp>
        <p:sp>
          <p:nvSpPr>
            <p:cNvPr id="287784" name="Rectangle 7">
              <a:extLst>
                <a:ext uri="{FF2B5EF4-FFF2-40B4-BE49-F238E27FC236}">
                  <a16:creationId xmlns:a16="http://schemas.microsoft.com/office/drawing/2014/main" id="{BA33ED66-DCE4-4865-84D6-B68746D1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ID</a:t>
              </a:r>
              <a:endParaRPr lang="en-AU" altLang="el-GR" sz="1400"/>
            </a:p>
          </p:txBody>
        </p:sp>
        <p:sp>
          <p:nvSpPr>
            <p:cNvPr id="287785" name="Rectangle 8">
              <a:extLst>
                <a:ext uri="{FF2B5EF4-FFF2-40B4-BE49-F238E27FC236}">
                  <a16:creationId xmlns:a16="http://schemas.microsoft.com/office/drawing/2014/main" id="{663B8103-2DE6-46B6-B8AD-CA761437C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EX</a:t>
              </a:r>
              <a:endParaRPr lang="en-AU" altLang="el-GR" sz="1400"/>
            </a:p>
          </p:txBody>
        </p:sp>
        <p:sp>
          <p:nvSpPr>
            <p:cNvPr id="287786" name="Rectangle 9">
              <a:extLst>
                <a:ext uri="{FF2B5EF4-FFF2-40B4-BE49-F238E27FC236}">
                  <a16:creationId xmlns:a16="http://schemas.microsoft.com/office/drawing/2014/main" id="{37EAF399-6933-4947-8B02-8D59C56F2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MEM</a:t>
              </a:r>
              <a:endParaRPr lang="en-AU" altLang="el-GR" sz="1400"/>
            </a:p>
          </p:txBody>
        </p:sp>
        <p:sp>
          <p:nvSpPr>
            <p:cNvPr id="287787" name="Rectangle 10">
              <a:extLst>
                <a:ext uri="{FF2B5EF4-FFF2-40B4-BE49-F238E27FC236}">
                  <a16:creationId xmlns:a16="http://schemas.microsoft.com/office/drawing/2014/main" id="{9E57C510-23F4-4517-8923-0CAE2347D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WB</a:t>
              </a:r>
              <a:endParaRPr lang="en-AU" altLang="el-GR" sz="1400"/>
            </a:p>
          </p:txBody>
        </p:sp>
        <p:sp>
          <p:nvSpPr>
            <p:cNvPr id="287788" name="Rectangle 11">
              <a:extLst>
                <a:ext uri="{FF2B5EF4-FFF2-40B4-BE49-F238E27FC236}">
                  <a16:creationId xmlns:a16="http://schemas.microsoft.com/office/drawing/2014/main" id="{AD2DF6CC-1295-4F0A-BF10-39857B696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7789" name="Rectangle 12">
              <a:extLst>
                <a:ext uri="{FF2B5EF4-FFF2-40B4-BE49-F238E27FC236}">
                  <a16:creationId xmlns:a16="http://schemas.microsoft.com/office/drawing/2014/main" id="{9D895BDE-36E2-421A-BD24-DA3DCB810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7790" name="Rectangle 13">
              <a:extLst>
                <a:ext uri="{FF2B5EF4-FFF2-40B4-BE49-F238E27FC236}">
                  <a16:creationId xmlns:a16="http://schemas.microsoft.com/office/drawing/2014/main" id="{32593284-6DD2-48FF-91BA-73D9F121B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287791" name="Rectangle 14">
              <a:extLst>
                <a:ext uri="{FF2B5EF4-FFF2-40B4-BE49-F238E27FC236}">
                  <a16:creationId xmlns:a16="http://schemas.microsoft.com/office/drawing/2014/main" id="{E9F8F7D5-4A20-4C54-AE2C-ABAC255B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</p:grpSp>
      <p:sp>
        <p:nvSpPr>
          <p:cNvPr id="287751" name="Rectangle 15">
            <a:extLst>
              <a:ext uri="{FF2B5EF4-FFF2-40B4-BE49-F238E27FC236}">
                <a16:creationId xmlns:a16="http://schemas.microsoft.com/office/drawing/2014/main" id="{9EA06D41-0107-4C4F-82D2-968D840DE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IF</a:t>
            </a:r>
            <a:endParaRPr lang="en-AU" altLang="el-GR" sz="1400"/>
          </a:p>
        </p:txBody>
      </p:sp>
      <p:sp>
        <p:nvSpPr>
          <p:cNvPr id="287752" name="Rectangle 16">
            <a:extLst>
              <a:ext uri="{FF2B5EF4-FFF2-40B4-BE49-F238E27FC236}">
                <a16:creationId xmlns:a16="http://schemas.microsoft.com/office/drawing/2014/main" id="{EE71FE06-8BC4-4202-BF4F-8AF8371B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ID</a:t>
            </a:r>
            <a:endParaRPr lang="en-AU" altLang="el-GR" sz="1400"/>
          </a:p>
        </p:txBody>
      </p:sp>
      <p:sp>
        <p:nvSpPr>
          <p:cNvPr id="287753" name="Rectangle 17">
            <a:extLst>
              <a:ext uri="{FF2B5EF4-FFF2-40B4-BE49-F238E27FC236}">
                <a16:creationId xmlns:a16="http://schemas.microsoft.com/office/drawing/2014/main" id="{FA1DC32E-10EB-4CFF-8DD0-850748C2B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54" name="Rectangle 18">
            <a:extLst>
              <a:ext uri="{FF2B5EF4-FFF2-40B4-BE49-F238E27FC236}">
                <a16:creationId xmlns:a16="http://schemas.microsoft.com/office/drawing/2014/main" id="{249303C8-3CF8-4121-90CD-29C28B856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55" name="Rectangle 19">
            <a:extLst>
              <a:ext uri="{FF2B5EF4-FFF2-40B4-BE49-F238E27FC236}">
                <a16:creationId xmlns:a16="http://schemas.microsoft.com/office/drawing/2014/main" id="{BAF5D40B-328B-4F02-B592-3BE42A28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56" name="Rectangle 20">
            <a:extLst>
              <a:ext uri="{FF2B5EF4-FFF2-40B4-BE49-F238E27FC236}">
                <a16:creationId xmlns:a16="http://schemas.microsoft.com/office/drawing/2014/main" id="{DC9351F9-F563-4884-9291-18D1BAA3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57" name="Rectangle 21">
            <a:extLst>
              <a:ext uri="{FF2B5EF4-FFF2-40B4-BE49-F238E27FC236}">
                <a16:creationId xmlns:a16="http://schemas.microsoft.com/office/drawing/2014/main" id="{4ABAF517-10B7-4AD2-AC13-B46AB699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ID</a:t>
            </a:r>
            <a:endParaRPr lang="en-AU" altLang="el-GR" sz="1400"/>
          </a:p>
        </p:txBody>
      </p:sp>
      <p:sp>
        <p:nvSpPr>
          <p:cNvPr id="287758" name="Rectangle 22">
            <a:extLst>
              <a:ext uri="{FF2B5EF4-FFF2-40B4-BE49-F238E27FC236}">
                <a16:creationId xmlns:a16="http://schemas.microsoft.com/office/drawing/2014/main" id="{F5785E82-19F1-4C90-ACFA-BEC064ED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59" name="Rectangle 23">
            <a:extLst>
              <a:ext uri="{FF2B5EF4-FFF2-40B4-BE49-F238E27FC236}">
                <a16:creationId xmlns:a16="http://schemas.microsoft.com/office/drawing/2014/main" id="{CE9F8A2F-8DBB-4061-BF19-F8BCB56B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60" name="Rectangle 24">
            <a:extLst>
              <a:ext uri="{FF2B5EF4-FFF2-40B4-BE49-F238E27FC236}">
                <a16:creationId xmlns:a16="http://schemas.microsoft.com/office/drawing/2014/main" id="{BFF7A266-556E-4B2B-80B5-4FC50C2F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61" name="Rectangle 25">
            <a:extLst>
              <a:ext uri="{FF2B5EF4-FFF2-40B4-BE49-F238E27FC236}">
                <a16:creationId xmlns:a16="http://schemas.microsoft.com/office/drawing/2014/main" id="{86C40C02-DB9C-412E-841F-E115DB42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62" name="Rectangle 26">
            <a:extLst>
              <a:ext uri="{FF2B5EF4-FFF2-40B4-BE49-F238E27FC236}">
                <a16:creationId xmlns:a16="http://schemas.microsoft.com/office/drawing/2014/main" id="{611378E7-95C7-4023-914F-0E6030B7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ID</a:t>
            </a:r>
            <a:endParaRPr lang="en-AU" altLang="el-GR" sz="1400"/>
          </a:p>
        </p:txBody>
      </p:sp>
      <p:sp>
        <p:nvSpPr>
          <p:cNvPr id="287763" name="Rectangle 27">
            <a:extLst>
              <a:ext uri="{FF2B5EF4-FFF2-40B4-BE49-F238E27FC236}">
                <a16:creationId xmlns:a16="http://schemas.microsoft.com/office/drawing/2014/main" id="{B35CC1D0-806C-41FC-8B6A-B3144519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EX</a:t>
            </a:r>
            <a:endParaRPr lang="en-AU" altLang="el-GR" sz="1400"/>
          </a:p>
        </p:txBody>
      </p:sp>
      <p:sp>
        <p:nvSpPr>
          <p:cNvPr id="287764" name="Rectangle 28">
            <a:extLst>
              <a:ext uri="{FF2B5EF4-FFF2-40B4-BE49-F238E27FC236}">
                <a16:creationId xmlns:a16="http://schemas.microsoft.com/office/drawing/2014/main" id="{3A8F06F3-82F1-453C-ABD1-6A513033B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MEM</a:t>
            </a:r>
            <a:endParaRPr lang="en-AU" altLang="el-GR" sz="1400"/>
          </a:p>
        </p:txBody>
      </p:sp>
      <p:sp>
        <p:nvSpPr>
          <p:cNvPr id="287765" name="Rectangle 29">
            <a:extLst>
              <a:ext uri="{FF2B5EF4-FFF2-40B4-BE49-F238E27FC236}">
                <a16:creationId xmlns:a16="http://schemas.microsoft.com/office/drawing/2014/main" id="{6A90448D-6A11-46C3-ACF5-B914A12B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WB</a:t>
            </a:r>
            <a:endParaRPr lang="en-AU" altLang="el-GR" sz="1400"/>
          </a:p>
        </p:txBody>
      </p:sp>
      <p:sp>
        <p:nvSpPr>
          <p:cNvPr id="287766" name="Rectangle 30">
            <a:extLst>
              <a:ext uri="{FF2B5EF4-FFF2-40B4-BE49-F238E27FC236}">
                <a16:creationId xmlns:a16="http://schemas.microsoft.com/office/drawing/2014/main" id="{88666751-175E-4357-9BEB-B4B533E2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67" name="Rectangle 31">
            <a:extLst>
              <a:ext uri="{FF2B5EF4-FFF2-40B4-BE49-F238E27FC236}">
                <a16:creationId xmlns:a16="http://schemas.microsoft.com/office/drawing/2014/main" id="{494B7428-4EF4-43C8-B934-2FAC1B26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68" name="Rectangle 32">
            <a:extLst>
              <a:ext uri="{FF2B5EF4-FFF2-40B4-BE49-F238E27FC236}">
                <a16:creationId xmlns:a16="http://schemas.microsoft.com/office/drawing/2014/main" id="{CA528910-6683-45A5-9E0C-BCBCE690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69" name="Rectangle 33">
            <a:extLst>
              <a:ext uri="{FF2B5EF4-FFF2-40B4-BE49-F238E27FC236}">
                <a16:creationId xmlns:a16="http://schemas.microsoft.com/office/drawing/2014/main" id="{DF95CD09-1358-4C63-87FE-811C58F3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70" name="Rectangle 34">
            <a:extLst>
              <a:ext uri="{FF2B5EF4-FFF2-40B4-BE49-F238E27FC236}">
                <a16:creationId xmlns:a16="http://schemas.microsoft.com/office/drawing/2014/main" id="{67AC0FDB-207A-4840-8E9E-C45A0CF39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302125"/>
            <a:ext cx="170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beq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stalled</a:t>
            </a:r>
            <a:endParaRPr lang="en-AU" altLang="el-GR" sz="1800">
              <a:solidFill>
                <a:schemeClr val="hlink"/>
              </a:solidFill>
              <a:latin typeface="Lucida Console" panose="020B0609040504020204" pitchFamily="49" charset="0"/>
            </a:endParaRPr>
          </a:p>
        </p:txBody>
      </p:sp>
      <p:sp>
        <p:nvSpPr>
          <p:cNvPr id="287771" name="Rectangle 35">
            <a:extLst>
              <a:ext uri="{FF2B5EF4-FFF2-40B4-BE49-F238E27FC236}">
                <a16:creationId xmlns:a16="http://schemas.microsoft.com/office/drawing/2014/main" id="{694D8BF3-ECB9-4ABC-9166-3B75C0B8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lw 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 sz="1800">
                <a:latin typeface="Lucida Console" panose="020B0609040504020204" pitchFamily="49" charset="0"/>
              </a:rPr>
              <a:t>, addr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7772" name="Rectangle 36">
            <a:extLst>
              <a:ext uri="{FF2B5EF4-FFF2-40B4-BE49-F238E27FC236}">
                <a16:creationId xmlns:a16="http://schemas.microsoft.com/office/drawing/2014/main" id="{8CE2742F-CCB7-4442-A343-51D964090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beq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el-GR" sz="1800">
                <a:latin typeface="Lucida Console" panose="020B0609040504020204" pitchFamily="49" charset="0"/>
              </a:rPr>
              <a:t>, </a:t>
            </a:r>
            <a:r>
              <a:rPr lang="en-US" altLang="el-GR" sz="1800">
                <a:solidFill>
                  <a:schemeClr val="hlink"/>
                </a:solidFill>
                <a:latin typeface="Lucida Console" panose="020B0609040504020204" pitchFamily="49" charset="0"/>
              </a:rPr>
              <a:t>$0</a:t>
            </a:r>
            <a:r>
              <a:rPr lang="en-US" altLang="el-GR" sz="1800">
                <a:latin typeface="Lucida Console" panose="020B0609040504020204" pitchFamily="49" charset="0"/>
              </a:rPr>
              <a:t>, target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  <p:sp>
        <p:nvSpPr>
          <p:cNvPr id="287773" name="Line 37">
            <a:extLst>
              <a:ext uri="{FF2B5EF4-FFF2-40B4-BE49-F238E27FC236}">
                <a16:creationId xmlns:a16="http://schemas.microsoft.com/office/drawing/2014/main" id="{D1A21131-4E24-44F0-826E-9D0BB29E9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74" name="AutoShape 38">
            <a:extLst>
              <a:ext uri="{FF2B5EF4-FFF2-40B4-BE49-F238E27FC236}">
                <a16:creationId xmlns:a16="http://schemas.microsoft.com/office/drawing/2014/main" id="{988CE812-7D68-407D-BA93-3EA34587D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7775" name="AutoShape 39">
            <a:extLst>
              <a:ext uri="{FF2B5EF4-FFF2-40B4-BE49-F238E27FC236}">
                <a16:creationId xmlns:a16="http://schemas.microsoft.com/office/drawing/2014/main" id="{12AE8253-9228-49F1-B320-DE8BB756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7776" name="AutoShape 40">
            <a:extLst>
              <a:ext uri="{FF2B5EF4-FFF2-40B4-BE49-F238E27FC236}">
                <a16:creationId xmlns:a16="http://schemas.microsoft.com/office/drawing/2014/main" id="{50DAE3BA-91D8-4D27-8E9D-3D25CFC7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7777" name="AutoShape 41">
            <a:extLst>
              <a:ext uri="{FF2B5EF4-FFF2-40B4-BE49-F238E27FC236}">
                <a16:creationId xmlns:a16="http://schemas.microsoft.com/office/drawing/2014/main" id="{8C15C51F-6E35-4D1A-8D9B-B4CF448C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364038"/>
            <a:ext cx="360363" cy="287337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7778" name="AutoShape 42">
            <a:extLst>
              <a:ext uri="{FF2B5EF4-FFF2-40B4-BE49-F238E27FC236}">
                <a16:creationId xmlns:a16="http://schemas.microsoft.com/office/drawing/2014/main" id="{A9681723-E444-4EF6-AE08-69C7ED37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7779" name="AutoShape 43">
            <a:extLst>
              <a:ext uri="{FF2B5EF4-FFF2-40B4-BE49-F238E27FC236}">
                <a16:creationId xmlns:a16="http://schemas.microsoft.com/office/drawing/2014/main" id="{3C279095-D752-45A3-B827-B45C18E3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87780" name="Oval 1">
            <a:extLst>
              <a:ext uri="{FF2B5EF4-FFF2-40B4-BE49-F238E27FC236}">
                <a16:creationId xmlns:a16="http://schemas.microsoft.com/office/drawing/2014/main" id="{518998C5-43FD-427A-8104-4C79E80B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717925"/>
            <a:ext cx="576262" cy="4318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87781" name="Oval 45">
            <a:extLst>
              <a:ext uri="{FF2B5EF4-FFF2-40B4-BE49-F238E27FC236}">
                <a16:creationId xmlns:a16="http://schemas.microsoft.com/office/drawing/2014/main" id="{507EF9E9-309D-4E61-86A8-B3A29B25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429250"/>
            <a:ext cx="576262" cy="4318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cxnSp>
        <p:nvCxnSpPr>
          <p:cNvPr id="287782" name="Curved Connector 46">
            <a:extLst>
              <a:ext uri="{FF2B5EF4-FFF2-40B4-BE49-F238E27FC236}">
                <a16:creationId xmlns:a16="http://schemas.microsoft.com/office/drawing/2014/main" id="{256551AA-60F3-4E51-8907-30C7B3453965}"/>
              </a:ext>
            </a:extLst>
          </p:cNvPr>
          <p:cNvCxnSpPr>
            <a:cxnSpLocks noChangeShapeType="1"/>
            <a:stCxn id="287752" idx="2"/>
            <a:endCxn id="287762" idx="1"/>
          </p:cNvCxnSpPr>
          <p:nvPr/>
        </p:nvCxnSpPr>
        <p:spPr bwMode="auto">
          <a:xfrm rot="16200000" flipH="1">
            <a:off x="4699000" y="4598988"/>
            <a:ext cx="969963" cy="1081087"/>
          </a:xfrm>
          <a:prstGeom prst="curvedConnector2">
            <a:avLst/>
          </a:prstGeom>
          <a:noFill/>
          <a:ln w="38100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gizopoulos\Projects\Books\Cod4-Kleidarithmos\Figs-for-PPTs\COD_VOLA_PNGs\CHAPTER 4\04_01.png">
            <a:extLst>
              <a:ext uri="{FF2B5EF4-FFF2-40B4-BE49-F238E27FC236}">
                <a16:creationId xmlns:a16="http://schemas.microsoft.com/office/drawing/2014/main" id="{5A8B72F8-4DFD-45F5-A4D3-3AE384746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25" y="1196975"/>
            <a:ext cx="7050088" cy="2943225"/>
          </a:xfrm>
          <a:noFill/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A342BDC1-76AB-4AA4-9D17-037D8CCAE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18488" cy="522287"/>
          </a:xfrm>
        </p:spPr>
        <p:txBody>
          <a:bodyPr/>
          <a:lstStyle/>
          <a:p>
            <a:pPr eaLnBrk="1" hangingPunct="1"/>
            <a:r>
              <a:rPr lang="el-GR" altLang="el-GR" sz="2800"/>
              <a:t>Προσπέλαση μνήμης</a:t>
            </a:r>
            <a:endParaRPr lang="en-AU" altLang="el-GR" sz="280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DEA486A-4C55-4D42-945D-D175C50C722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7863" y="4479925"/>
            <a:ext cx="8077200" cy="1368425"/>
          </a:xfrm>
        </p:spPr>
        <p:txBody>
          <a:bodyPr/>
          <a:lstStyle/>
          <a:p>
            <a:pPr eaLnBrk="1" hangingPunct="1"/>
            <a:r>
              <a:rPr lang="el-GR" altLang="el-GR" sz="2400">
                <a:solidFill>
                  <a:srgbClr val="000099"/>
                </a:solidFill>
                <a:sym typeface="Symbol" panose="05050102010706020507" pitchFamily="18" charset="2"/>
              </a:rPr>
              <a:t>Προσπέλαση μνήμης δεδομένων για </a:t>
            </a:r>
            <a:r>
              <a:rPr lang="en-US" altLang="el-GR" sz="2400">
                <a:solidFill>
                  <a:srgbClr val="000099"/>
                </a:solidFill>
                <a:sym typeface="Symbol" panose="05050102010706020507" pitchFamily="18" charset="2"/>
              </a:rPr>
              <a:t>load/store</a:t>
            </a:r>
            <a:endParaRPr lang="el-GR" altLang="el-GR" sz="24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altLang="el-GR" sz="2400">
                <a:solidFill>
                  <a:srgbClr val="990000"/>
                </a:solidFill>
                <a:sym typeface="Symbol" panose="05050102010706020507" pitchFamily="18" charset="2"/>
              </a:rPr>
              <a:t>Load</a:t>
            </a:r>
            <a:r>
              <a:rPr lang="en-US" altLang="el-GR" sz="2400">
                <a:solidFill>
                  <a:srgbClr val="002060"/>
                </a:solidFill>
                <a:sym typeface="Symbol" panose="05050102010706020507" pitchFamily="18" charset="2"/>
              </a:rPr>
              <a:t>: </a:t>
            </a:r>
            <a:r>
              <a:rPr lang="el-GR" altLang="el-GR" sz="2400">
                <a:solidFill>
                  <a:srgbClr val="000099"/>
                </a:solidFill>
                <a:sym typeface="Symbol" panose="05050102010706020507" pitchFamily="18" charset="2"/>
              </a:rPr>
              <a:t>Αποθήκευση δεδομένων μνήμης σε καταχωρητή</a:t>
            </a:r>
          </a:p>
          <a:p>
            <a:pPr eaLnBrk="1" hangingPunct="1"/>
            <a:r>
              <a:rPr lang="en-US" altLang="el-GR" sz="2400">
                <a:solidFill>
                  <a:srgbClr val="990000"/>
                </a:solidFill>
                <a:sym typeface="Symbol" panose="05050102010706020507" pitchFamily="18" charset="2"/>
              </a:rPr>
              <a:t>Store</a:t>
            </a:r>
            <a:r>
              <a:rPr lang="en-US" altLang="el-GR" sz="2400">
                <a:solidFill>
                  <a:srgbClr val="002060"/>
                </a:solidFill>
                <a:sym typeface="Symbol" panose="05050102010706020507" pitchFamily="18" charset="2"/>
              </a:rPr>
              <a:t>: </a:t>
            </a:r>
            <a:r>
              <a:rPr lang="el-GR" altLang="el-GR" sz="2400">
                <a:solidFill>
                  <a:srgbClr val="000099"/>
                </a:solidFill>
                <a:sym typeface="Symbol" panose="05050102010706020507" pitchFamily="18" charset="2"/>
              </a:rPr>
              <a:t>Αποθήκευση δεδομένων καταχωρητή σε μνήμη</a:t>
            </a:r>
            <a:endParaRPr lang="en-US" altLang="el-GR" sz="2400">
              <a:solidFill>
                <a:srgbClr val="000099"/>
              </a:solidFill>
              <a:sym typeface="Symbol" panose="05050102010706020507" pitchFamily="18" charset="2"/>
            </a:endParaRPr>
          </a:p>
          <a:p>
            <a:endParaRPr lang="en-US" altLang="el-GR" sz="1800">
              <a:sym typeface="Symbol" panose="05050102010706020507" pitchFamily="18" charset="2"/>
            </a:endParaRPr>
          </a:p>
          <a:p>
            <a:endParaRPr lang="el-GR" altLang="el-GR" sz="1800"/>
          </a:p>
        </p:txBody>
      </p:sp>
      <p:sp>
        <p:nvSpPr>
          <p:cNvPr id="34821" name="Footer Placeholder 2">
            <a:extLst>
              <a:ext uri="{FF2B5EF4-FFF2-40B4-BE49-F238E27FC236}">
                <a16:creationId xmlns:a16="http://schemas.microsoft.com/office/drawing/2014/main" id="{8657DF11-887B-4E14-B8E5-AED9500A1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C438CCA-873D-46E0-87E3-AB0D0328E87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A40216-9C7F-4921-88DC-CA88F2D53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054350"/>
            <a:ext cx="865188" cy="25241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75D25C-D585-49B6-8094-5D37E35F0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3789363"/>
            <a:ext cx="863600" cy="2524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94638E-1164-43CC-825E-45EAD805D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565400"/>
            <a:ext cx="863600" cy="252413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475B23-1AE5-45D0-9310-C85B03BC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3570288"/>
            <a:ext cx="1265238" cy="2540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 animBg="1"/>
      <p:bldP spid="9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Footer Placeholder 3">
            <a:extLst>
              <a:ext uri="{FF2B5EF4-FFF2-40B4-BE49-F238E27FC236}">
                <a16:creationId xmlns:a16="http://schemas.microsoft.com/office/drawing/2014/main" id="{85ED3F38-5446-4A7B-8E40-5F4DEA86B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3D9483F-FEF1-4555-B460-C10E4A009FA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89795" name="Rectangle 2">
            <a:extLst>
              <a:ext uri="{FF2B5EF4-FFF2-40B4-BE49-F238E27FC236}">
                <a16:creationId xmlns:a16="http://schemas.microsoft.com/office/drawing/2014/main" id="{2E53AB17-79C0-49B9-8CB0-745056415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Δυναμική πρόβλεψη διακλάδωσης</a:t>
            </a:r>
            <a:endParaRPr lang="en-US" altLang="el-GR"/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1F81310C-788F-4275-8C30-79C6E7ECD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415338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Σε μεγάλες διοχετεύσεις, η ποινή της διακλάδωσης είναι πιο σημαντική =&gt; </a:t>
            </a:r>
            <a:r>
              <a:rPr lang="el-GR" altLang="el-GR">
                <a:solidFill>
                  <a:srgbClr val="990000"/>
                </a:solidFill>
              </a:rPr>
              <a:t>δυναμική πρόβλεψη διακλάδωσης</a:t>
            </a:r>
            <a:endParaRPr lang="en-US" altLang="el-GR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l-GR" sz="1200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Προσωρινή μνήμη πρόβλεψης διακλάδωσης (</a:t>
            </a:r>
            <a:r>
              <a:rPr lang="en-US" altLang="el-GR" b="1">
                <a:solidFill>
                  <a:srgbClr val="990000"/>
                </a:solidFill>
              </a:rPr>
              <a:t>branch prediction buffer</a:t>
            </a:r>
            <a:r>
              <a:rPr lang="en-US" altLang="el-GR"/>
              <a:t>), </a:t>
            </a:r>
            <a:r>
              <a:rPr lang="el-GR" altLang="el-GR"/>
              <a:t>λέγεται και πίνακας ιστορικού διακλάδωσης (</a:t>
            </a:r>
            <a:r>
              <a:rPr lang="en-US" altLang="el-GR" b="1">
                <a:solidFill>
                  <a:srgbClr val="990000"/>
                </a:solidFill>
              </a:rPr>
              <a:t>branch history table</a:t>
            </a:r>
            <a:r>
              <a:rPr lang="en-US" altLang="el-GR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Δεικτοδοτείται από τις διευθύνσεις της πρόσφατης εντολής διακλάδωσης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endParaRPr lang="en-US" altLang="el-GR" sz="12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Αποθηκεύει το αποτέλεσμα (λήψη/μη λήψη</a:t>
            </a:r>
            <a:r>
              <a:rPr lang="en-US" altLang="el-GR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12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Για εκτέλεση μιας διακλάδωσης</a:t>
            </a:r>
            <a:endParaRPr lang="en-US" altLang="el-GR"/>
          </a:p>
          <a:p>
            <a:pPr lvl="2" eaLnBrk="1" hangingPunct="1">
              <a:lnSpc>
                <a:spcPct val="90000"/>
              </a:lnSpc>
            </a:pPr>
            <a:r>
              <a:rPr lang="el-GR" altLang="el-GR" sz="2000"/>
              <a:t>Έλεγχος του πίνακα, υπόθεση του ίδιου αποτελέσματος</a:t>
            </a:r>
            <a:endParaRPr lang="en-US" altLang="el-GR" sz="2000"/>
          </a:p>
          <a:p>
            <a:pPr lvl="2" eaLnBrk="1" hangingPunct="1">
              <a:lnSpc>
                <a:spcPct val="90000"/>
              </a:lnSpc>
            </a:pPr>
            <a:r>
              <a:rPr lang="el-GR" altLang="el-GR" sz="2000"/>
              <a:t>Εκκίνηση προσκόμισης από την επόμενη ή τον προορισμό</a:t>
            </a:r>
            <a:endParaRPr lang="en-US" altLang="el-GR" sz="2000"/>
          </a:p>
          <a:p>
            <a:pPr lvl="2" eaLnBrk="1" hangingPunct="1">
              <a:lnSpc>
                <a:spcPct val="90000"/>
              </a:lnSpc>
            </a:pPr>
            <a:r>
              <a:rPr lang="el-GR" altLang="el-GR" sz="2000"/>
              <a:t>Αν λάθος, εκκένωση διοχέτευσης και αντιστροφή πρόβλεψης</a:t>
            </a:r>
            <a:endParaRPr lang="en-AU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Footer Placeholder 3">
            <a:extLst>
              <a:ext uri="{FF2B5EF4-FFF2-40B4-BE49-F238E27FC236}">
                <a16:creationId xmlns:a16="http://schemas.microsoft.com/office/drawing/2014/main" id="{40CE4197-0837-4102-A081-6A9F7B7E95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2CC443D-E2BE-42F5-B098-69CA44D888E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91843" name="Rectangle 2">
            <a:extLst>
              <a:ext uri="{FF2B5EF4-FFF2-40B4-BE49-F238E27FC236}">
                <a16:creationId xmlns:a16="http://schemas.microsoft.com/office/drawing/2014/main" id="{A12B8134-13E4-4BD5-85AB-07BFAE1E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140075"/>
            <a:ext cx="24479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91844" name="Rectangle 3">
            <a:extLst>
              <a:ext uri="{FF2B5EF4-FFF2-40B4-BE49-F238E27FC236}">
                <a16:creationId xmlns:a16="http://schemas.microsoft.com/office/drawing/2014/main" id="{790B2C05-D68B-4307-9D39-8AABAC541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Διάταξη πρόβλεψης </a:t>
            </a:r>
            <a:r>
              <a:rPr lang="en-US" altLang="el-GR" sz="3200"/>
              <a:t>1</a:t>
            </a:r>
            <a:r>
              <a:rPr lang="el-GR" altLang="el-GR" sz="3200"/>
              <a:t> </a:t>
            </a:r>
            <a:r>
              <a:rPr lang="en-US" altLang="el-GR" sz="3200"/>
              <a:t>bit: </a:t>
            </a:r>
            <a:r>
              <a:rPr lang="el-GR" altLang="el-GR" sz="3200"/>
              <a:t>μειονέκτημα</a:t>
            </a:r>
            <a:endParaRPr lang="en-AU" altLang="el-GR" sz="3200"/>
          </a:p>
        </p:txBody>
      </p:sp>
      <p:sp>
        <p:nvSpPr>
          <p:cNvPr id="291845" name="Rectangle 4">
            <a:extLst>
              <a:ext uri="{FF2B5EF4-FFF2-40B4-BE49-F238E27FC236}">
                <a16:creationId xmlns:a16="http://schemas.microsoft.com/office/drawing/2014/main" id="{3FF49D75-8692-4201-BD2E-36E62E72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/>
              <a:t>Οι διακλαδώσεις του εσωτερικού βρόχου προβλέπονται λανθασμένα δύο φορές</a:t>
            </a:r>
            <a:endParaRPr lang="en-AU" altLang="el-GR"/>
          </a:p>
        </p:txBody>
      </p:sp>
      <p:sp>
        <p:nvSpPr>
          <p:cNvPr id="291846" name="Text Box 5">
            <a:extLst>
              <a:ext uri="{FF2B5EF4-FFF2-40B4-BE49-F238E27FC236}">
                <a16:creationId xmlns:a16="http://schemas.microsoft.com/office/drawing/2014/main" id="{867647E7-25ED-47E4-9F5E-2288423F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916113"/>
            <a:ext cx="3536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outer: …</a:t>
            </a:r>
            <a:br>
              <a:rPr lang="en-US" altLang="el-GR" sz="2000">
                <a:latin typeface="Lucida Console" panose="020B0609040504020204" pitchFamily="49" charset="0"/>
              </a:rPr>
            </a:br>
            <a:r>
              <a:rPr lang="en-US" altLang="el-GR" sz="2000">
                <a:latin typeface="Lucida Console" panose="020B0609040504020204" pitchFamily="49" charset="0"/>
              </a:rPr>
              <a:t>       …</a:t>
            </a:r>
            <a:br>
              <a:rPr lang="en-US" altLang="el-GR" sz="2000">
                <a:latin typeface="Lucida Console" panose="020B0609040504020204" pitchFamily="49" charset="0"/>
              </a:rPr>
            </a:br>
            <a:r>
              <a:rPr lang="en-US" altLang="el-GR" sz="2000">
                <a:latin typeface="Lucida Console" panose="020B0609040504020204" pitchFamily="49" charset="0"/>
              </a:rPr>
              <a:t>inner: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beq …, …, inner</a:t>
            </a:r>
            <a:br>
              <a:rPr lang="en-US" altLang="el-GR" sz="2000">
                <a:latin typeface="Lucida Console" panose="020B0609040504020204" pitchFamily="49" charset="0"/>
              </a:rPr>
            </a:br>
            <a:r>
              <a:rPr lang="en-US" altLang="el-GR" sz="2000">
                <a:latin typeface="Lucida Console" panose="020B0609040504020204" pitchFamily="49" charset="0"/>
              </a:rPr>
              <a:t>       …</a:t>
            </a:r>
            <a:br>
              <a:rPr lang="en-US" altLang="el-GR" sz="2000">
                <a:latin typeface="Lucida Console" panose="020B0609040504020204" pitchFamily="49" charset="0"/>
              </a:rPr>
            </a:br>
            <a:r>
              <a:rPr lang="en-US" altLang="el-GR" sz="2000">
                <a:latin typeface="Lucida Console" panose="020B0609040504020204" pitchFamily="49" charset="0"/>
              </a:rPr>
              <a:t>       beq …, …, outer</a:t>
            </a:r>
            <a:endParaRPr lang="en-AU" altLang="el-GR" sz="2000">
              <a:latin typeface="Lucida Console" panose="020B0609040504020204" pitchFamily="49" charset="0"/>
            </a:endParaRPr>
          </a:p>
        </p:txBody>
      </p:sp>
      <p:sp>
        <p:nvSpPr>
          <p:cNvPr id="291847" name="Line 6">
            <a:extLst>
              <a:ext uri="{FF2B5EF4-FFF2-40B4-BE49-F238E27FC236}">
                <a16:creationId xmlns:a16="http://schemas.microsoft.com/office/drawing/2014/main" id="{0B517476-4EBC-4CDC-AC00-724CFEF7D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378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8" name="Line 7">
            <a:extLst>
              <a:ext uri="{FF2B5EF4-FFF2-40B4-BE49-F238E27FC236}">
                <a16:creationId xmlns:a16="http://schemas.microsoft.com/office/drawing/2014/main" id="{E6EA4FC3-A4E8-4FBF-BC37-27CC40631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2730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9" name="Line 8">
            <a:extLst>
              <a:ext uri="{FF2B5EF4-FFF2-40B4-BE49-F238E27FC236}">
                <a16:creationId xmlns:a16="http://schemas.microsoft.com/office/drawing/2014/main" id="{FD7DF139-3293-42DC-B966-C006F3329D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27305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0" name="Line 9">
            <a:extLst>
              <a:ext uri="{FF2B5EF4-FFF2-40B4-BE49-F238E27FC236}">
                <a16:creationId xmlns:a16="http://schemas.microsoft.com/office/drawing/2014/main" id="{29BCDC8D-6CE0-4D96-9C15-E2BD61A81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9544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1" name="Line 10">
            <a:extLst>
              <a:ext uri="{FF2B5EF4-FFF2-40B4-BE49-F238E27FC236}">
                <a16:creationId xmlns:a16="http://schemas.microsoft.com/office/drawing/2014/main" id="{3D5163DD-4C98-40C1-AAE0-5461DB2A8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0425" y="20828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2" name="Line 11">
            <a:extLst>
              <a:ext uri="{FF2B5EF4-FFF2-40B4-BE49-F238E27FC236}">
                <a16:creationId xmlns:a16="http://schemas.microsoft.com/office/drawing/2014/main" id="{A798C215-6329-434C-B449-DDAD292DD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2082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3" name="Rectangle 12">
            <a:extLst>
              <a:ext uri="{FF2B5EF4-FFF2-40B4-BE49-F238E27FC236}">
                <a16:creationId xmlns:a16="http://schemas.microsoft.com/office/drawing/2014/main" id="{2F68A389-DC1B-487F-95C6-B2AC1679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4364038"/>
            <a:ext cx="82708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/>
            <a:r>
              <a:rPr lang="el-GR" altLang="el-GR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Λανθασμένη πρόβλεψη λήψης στην τελευταία επανάληψη του εσωτερικού βρόχου</a:t>
            </a:r>
            <a:endParaRPr lang="en-US" altLang="el-GR" sz="2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l-GR" altLang="el-GR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Μετά λανθασμένη πρόβλεψη μη λήψης στην πρώτη επανάληψη του εσωτερικού βρόχου την επόμενη φορά που θα εκτελεστεί</a:t>
            </a:r>
            <a:endParaRPr lang="en-AU" altLang="el-GR" sz="2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Footer Placeholder 3">
            <a:extLst>
              <a:ext uri="{FF2B5EF4-FFF2-40B4-BE49-F238E27FC236}">
                <a16:creationId xmlns:a16="http://schemas.microsoft.com/office/drawing/2014/main" id="{2617C094-3761-4B27-8C55-371FDC7C3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BD70E62-5899-4693-BFE7-480D1EEC2E2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93891" name="Rectangle 2">
            <a:extLst>
              <a:ext uri="{FF2B5EF4-FFF2-40B4-BE49-F238E27FC236}">
                <a16:creationId xmlns:a16="http://schemas.microsoft.com/office/drawing/2014/main" id="{D3E42604-B697-4D1F-8768-DCD9810F5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Διάταξη πρόβλεψης των </a:t>
            </a:r>
            <a:r>
              <a:rPr lang="en-US" altLang="el-GR"/>
              <a:t>2</a:t>
            </a:r>
            <a:r>
              <a:rPr lang="el-GR" altLang="el-GR"/>
              <a:t> </a:t>
            </a:r>
            <a:r>
              <a:rPr lang="en-US" altLang="el-GR"/>
              <a:t>bit</a:t>
            </a:r>
            <a:endParaRPr lang="en-AU" altLang="el-GR"/>
          </a:p>
        </p:txBody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id="{07469CAA-9918-420F-81F9-D7B67E9F3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951162"/>
          </a:xfrm>
        </p:spPr>
        <p:txBody>
          <a:bodyPr/>
          <a:lstStyle/>
          <a:p>
            <a:pPr eaLnBrk="1" hangingPunct="1"/>
            <a:r>
              <a:rPr lang="el-GR" altLang="el-GR"/>
              <a:t>Αλλάζει η πρόβλεψη μόνο μετά από δύο διαδοχικές λανθασμένες προβλέψεις</a:t>
            </a:r>
            <a:endParaRPr lang="en-AU" altLang="el-GR"/>
          </a:p>
        </p:txBody>
      </p:sp>
      <p:pic>
        <p:nvPicPr>
          <p:cNvPr id="293893" name="Picture 6" descr="D:\gizopoulos\Projects\Books\Cod4-Kleidarithmos\Figs-for-PPTs\COD_VOLA_PNGs\CHAPTER 4\04_63.png">
            <a:extLst>
              <a:ext uri="{FF2B5EF4-FFF2-40B4-BE49-F238E27FC236}">
                <a16:creationId xmlns:a16="http://schemas.microsoft.com/office/drawing/2014/main" id="{F6ED69C0-AEA4-4CA0-A421-6021201C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274888"/>
            <a:ext cx="641032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Footer Placeholder 3">
            <a:extLst>
              <a:ext uri="{FF2B5EF4-FFF2-40B4-BE49-F238E27FC236}">
                <a16:creationId xmlns:a16="http://schemas.microsoft.com/office/drawing/2014/main" id="{55B94E76-5492-4906-B0C6-7C946D349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D3C281A-E235-483C-A655-B04C3CC5CD4C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95939" name="Rectangle 2">
            <a:extLst>
              <a:ext uri="{FF2B5EF4-FFF2-40B4-BE49-F238E27FC236}">
                <a16:creationId xmlns:a16="http://schemas.microsoft.com/office/drawing/2014/main" id="{4248940B-8DA7-4D83-AF89-1589C27B1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Υπολογισμός προορισμού διακλάδωσης</a:t>
            </a:r>
            <a:endParaRPr lang="en-AU" altLang="el-GR" sz="3200"/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41250EE-82E9-4646-9366-35A741410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Ακόμη και με πρόβλεψη, πρέπει ακόμη να υπολογιστεί η διεύθυνση διακλάδωσης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/>
              <a:t>Ποινή </a:t>
            </a:r>
            <a:r>
              <a:rPr lang="en-US" dirty="0"/>
              <a:t>1</a:t>
            </a:r>
            <a:r>
              <a:rPr lang="el-GR" dirty="0"/>
              <a:t> κύκλου για λαμβανόμενη διακλάδωση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/>
              <a:t>Προσωρινή μνήμη προορισμού διακλάδωσης </a:t>
            </a:r>
            <a:r>
              <a:rPr lang="el-GR" dirty="0">
                <a:solidFill>
                  <a:srgbClr val="990000"/>
                </a:solidFill>
              </a:rPr>
              <a:t>(</a:t>
            </a:r>
            <a:r>
              <a:rPr lang="en-US" b="1" dirty="0">
                <a:solidFill>
                  <a:srgbClr val="990000"/>
                </a:solidFill>
              </a:rPr>
              <a:t>branch target buffer</a:t>
            </a:r>
            <a:r>
              <a:rPr lang="en-US" dirty="0">
                <a:solidFill>
                  <a:srgbClr val="99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/>
              <a:t>Κρυφή μνήμη για διευθύνσεις προορισμού</a:t>
            </a:r>
            <a:endParaRPr lang="en-US" dirty="0"/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12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/>
              <a:t>Δεικτοδοτείται από τον </a:t>
            </a:r>
            <a:r>
              <a:rPr lang="en-US" dirty="0"/>
              <a:t>PC </a:t>
            </a:r>
            <a:r>
              <a:rPr lang="el-GR" dirty="0"/>
              <a:t>όταν προσκομίζεται η εντολή</a:t>
            </a:r>
            <a:endParaRPr lang="en-US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/>
              <a:t>Αν υπάρχει ευστοχία (</a:t>
            </a:r>
            <a:r>
              <a:rPr lang="en-US" dirty="0"/>
              <a:t>hit)</a:t>
            </a:r>
            <a:r>
              <a:rPr lang="el-GR" dirty="0"/>
              <a:t> και η εντολή είναι διακλάδωση με πρόβλεψη λήψης, μπορεί να γίνει άμεση προσκόμιση του προορισμού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itle 1">
            <a:extLst>
              <a:ext uri="{FF2B5EF4-FFF2-40B4-BE49-F238E27FC236}">
                <a16:creationId xmlns:a16="http://schemas.microsoft.com/office/drawing/2014/main" id="{2BCDBB97-62AB-4E3B-98DB-E679A531B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algn="ctr"/>
            <a:r>
              <a:rPr lang="en-US" altLang="el-GR"/>
              <a:t>Branch Delay Slots</a:t>
            </a:r>
            <a:endParaRPr lang="el-GR" altLang="el-GR"/>
          </a:p>
        </p:txBody>
      </p:sp>
      <p:sp>
        <p:nvSpPr>
          <p:cNvPr id="297987" name="Content Placeholder 2">
            <a:extLst>
              <a:ext uri="{FF2B5EF4-FFF2-40B4-BE49-F238E27FC236}">
                <a16:creationId xmlns:a16="http://schemas.microsoft.com/office/drawing/2014/main" id="{54916B62-D99F-4642-A1F2-1432AA8BB2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4365625"/>
            <a:ext cx="8270875" cy="1871663"/>
          </a:xfrm>
        </p:spPr>
        <p:txBody>
          <a:bodyPr/>
          <a:lstStyle/>
          <a:p>
            <a:r>
              <a:rPr lang="en-US" altLang="el-GR"/>
              <a:t>H </a:t>
            </a:r>
            <a:r>
              <a:rPr lang="el-GR" altLang="el-GR"/>
              <a:t>υποδοχή αμέσως μετά από μία καθυστερημένη διακλάδωση </a:t>
            </a:r>
          </a:p>
          <a:p>
            <a:r>
              <a:rPr lang="el-GR" altLang="el-GR"/>
              <a:t>Στην αρχιτεκτ. </a:t>
            </a:r>
            <a:r>
              <a:rPr lang="en-US" altLang="el-GR"/>
              <a:t>MIPS </a:t>
            </a:r>
            <a:r>
              <a:rPr lang="el-GR" altLang="el-GR"/>
              <a:t>γεμίζει με μία εντολή που δεν επηρεάζεται από τη διακλάδωση</a:t>
            </a:r>
          </a:p>
        </p:txBody>
      </p:sp>
      <p:sp>
        <p:nvSpPr>
          <p:cNvPr id="297988" name="Footer Placeholder 3">
            <a:extLst>
              <a:ext uri="{FF2B5EF4-FFF2-40B4-BE49-F238E27FC236}">
                <a16:creationId xmlns:a16="http://schemas.microsoft.com/office/drawing/2014/main" id="{5D7D79B7-7278-4A0E-9AFF-628C559C6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6C604C9-2751-436D-A997-1907DAB43F5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97989" name="Picture 2">
            <a:extLst>
              <a:ext uri="{FF2B5EF4-FFF2-40B4-BE49-F238E27FC236}">
                <a16:creationId xmlns:a16="http://schemas.microsoft.com/office/drawing/2014/main" id="{810C4819-E0C4-4033-BA27-94491B90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849313"/>
            <a:ext cx="4991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D:\gizopoulos\Projects\Books\Cod4-Kleidarithmos\Figs-for-PPTs\COD_VOLA_PNGs\CHAPTER 4\04_01.png">
            <a:extLst>
              <a:ext uri="{FF2B5EF4-FFF2-40B4-BE49-F238E27FC236}">
                <a16:creationId xmlns:a16="http://schemas.microsoft.com/office/drawing/2014/main" id="{ABC3AA33-148E-4625-B046-EC028979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509713"/>
            <a:ext cx="8326437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ooter Placeholder 2">
            <a:extLst>
              <a:ext uri="{FF2B5EF4-FFF2-40B4-BE49-F238E27FC236}">
                <a16:creationId xmlns:a16="http://schemas.microsoft.com/office/drawing/2014/main" id="{A78887CC-FD6F-4BE7-BC2D-3F6897269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272ED77-3A7F-4924-8F16-F4B0F3CA803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6F1CF1D0-6255-4A92-A514-35D8B4180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Πολυπλέκτες</a:t>
            </a:r>
            <a:endParaRPr lang="en-AU" altLang="el-GR"/>
          </a:p>
        </p:txBody>
      </p:sp>
      <p:sp>
        <p:nvSpPr>
          <p:cNvPr id="36869" name="Rectangle 13">
            <a:extLst>
              <a:ext uri="{FF2B5EF4-FFF2-40B4-BE49-F238E27FC236}">
                <a16:creationId xmlns:a16="http://schemas.microsoft.com/office/drawing/2014/main" id="{E912FB1E-3731-4276-8A0D-08BA4882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1196975"/>
            <a:ext cx="36734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Δεν μπορούμε απλώς να ενώσουμε καλώδια μαζί</a:t>
            </a:r>
            <a:endParaRPr lang="en-US" alt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l-GR" sz="22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πολυπλεκτών</a:t>
            </a:r>
            <a:endParaRPr lang="en-AU" altLang="el-GR" sz="22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Oval 4">
            <a:extLst>
              <a:ext uri="{FF2B5EF4-FFF2-40B4-BE49-F238E27FC236}">
                <a16:creationId xmlns:a16="http://schemas.microsoft.com/office/drawing/2014/main" id="{60F6ED7A-E2FC-4B99-BAC5-CE372F21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1125538"/>
            <a:ext cx="936625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6871" name="Line 6">
            <a:extLst>
              <a:ext uri="{FF2B5EF4-FFF2-40B4-BE49-F238E27FC236}">
                <a16:creationId xmlns:a16="http://schemas.microsoft.com/office/drawing/2014/main" id="{667E67B9-0504-4EEF-8BD6-4DEA84B41B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8813" y="1414463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Arc 7">
            <a:extLst>
              <a:ext uri="{FF2B5EF4-FFF2-40B4-BE49-F238E27FC236}">
                <a16:creationId xmlns:a16="http://schemas.microsoft.com/office/drawing/2014/main" id="{8F0B6C01-079A-4243-B3FA-84C6C541CD1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198813" y="1630363"/>
            <a:ext cx="287337" cy="2159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3">
            <a:extLst>
              <a:ext uri="{FF2B5EF4-FFF2-40B4-BE49-F238E27FC236}">
                <a16:creationId xmlns:a16="http://schemas.microsoft.com/office/drawing/2014/main" id="{84E8A65A-4BE0-4BDC-97B3-B3BB1EF97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068638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6874" name="Line 8">
            <a:extLst>
              <a:ext uri="{FF2B5EF4-FFF2-40B4-BE49-F238E27FC236}">
                <a16:creationId xmlns:a16="http://schemas.microsoft.com/office/drawing/2014/main" id="{4E3B7094-B6B5-41B4-9CC4-493E1C4A9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3975" y="3357563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Arc 9">
            <a:extLst>
              <a:ext uri="{FF2B5EF4-FFF2-40B4-BE49-F238E27FC236}">
                <a16:creationId xmlns:a16="http://schemas.microsoft.com/office/drawing/2014/main" id="{EEDCBAE4-B683-4CA2-AB5B-FCFEA402E55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403975" y="3573463"/>
            <a:ext cx="287338" cy="2159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0">
            <a:extLst>
              <a:ext uri="{FF2B5EF4-FFF2-40B4-BE49-F238E27FC236}">
                <a16:creationId xmlns:a16="http://schemas.microsoft.com/office/drawing/2014/main" id="{B1F9E692-43F9-4A2B-90D0-99CE2E600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4797425"/>
            <a:ext cx="936625" cy="865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6877" name="Line 11">
            <a:extLst>
              <a:ext uri="{FF2B5EF4-FFF2-40B4-BE49-F238E27FC236}">
                <a16:creationId xmlns:a16="http://schemas.microsoft.com/office/drawing/2014/main" id="{1E248FFD-85AF-4C17-B939-1DE40F7BB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5" y="5013325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Arc 12">
            <a:extLst>
              <a:ext uri="{FF2B5EF4-FFF2-40B4-BE49-F238E27FC236}">
                <a16:creationId xmlns:a16="http://schemas.microsoft.com/office/drawing/2014/main" id="{F59EECA0-E7D7-474B-8A2A-10868D674A5F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895975" y="5229225"/>
            <a:ext cx="144463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:\gizopoulos\Projects\Books\Cod4-Kleidarithmos\Figs-for-PPTs\COD_VOLA_PNGs\CHAPTER 4\04_02.png">
            <a:extLst>
              <a:ext uri="{FF2B5EF4-FFF2-40B4-BE49-F238E27FC236}">
                <a16:creationId xmlns:a16="http://schemas.microsoft.com/office/drawing/2014/main" id="{C88B8FC5-DADB-41F4-88AA-3420DD54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33475"/>
            <a:ext cx="74644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Footer Placeholder 2">
            <a:extLst>
              <a:ext uri="{FF2B5EF4-FFF2-40B4-BE49-F238E27FC236}">
                <a16:creationId xmlns:a16="http://schemas.microsoft.com/office/drawing/2014/main" id="{21958C50-BC04-4B06-8488-AA24A2AB1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A9E2B8CB-7676-43B5-803C-4BDD7FC2475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B85C5F64-478A-47D7-8B10-6BF58FBD9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n-US" altLang="el-GR"/>
              <a:t>MUXes </a:t>
            </a:r>
            <a:r>
              <a:rPr lang="el-GR" altLang="el-GR"/>
              <a:t>&amp; Έλεγχος </a:t>
            </a:r>
            <a:r>
              <a:rPr lang="en-US" altLang="el-GR"/>
              <a:t>MUXes/ALU/Mem</a:t>
            </a:r>
            <a:r>
              <a:rPr lang="el-GR" altLang="el-GR"/>
              <a:t> </a:t>
            </a:r>
            <a:endParaRPr lang="en-AU" altLang="el-GR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E763D8-C3A9-417E-BB34-47CD3AD18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341438"/>
            <a:ext cx="647700" cy="115093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E46FBB-29A4-4450-91DD-200DB7963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65400"/>
            <a:ext cx="503237" cy="935038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743CFB-7323-49A4-859A-B21D9E646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149725"/>
            <a:ext cx="503237" cy="935038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9E4980-E970-4BEC-A4EF-8D172A8C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876925"/>
            <a:ext cx="720725" cy="50482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A2B328-31E5-42DB-A19F-C05662919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013325"/>
            <a:ext cx="719137" cy="2159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6DB200-081F-4E72-9889-C9C58C62E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268913"/>
            <a:ext cx="792163" cy="2159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433CB8-DF3F-41E4-BF40-22F356A1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3973513"/>
            <a:ext cx="792163" cy="2159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196EAD-537B-4C8D-BE11-713DDA20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116013"/>
            <a:ext cx="792163" cy="2159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8913D6-5EA8-4BD2-8A8E-0B4F6451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492500"/>
            <a:ext cx="1008063" cy="2159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A49D4225-B1E7-4F5D-A186-E23438047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7EC4421-6B5E-4613-AAD5-85C88547203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93AA1183-0172-4BE3-937C-8F6DFDA49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40964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FD49EF94-D28E-40F5-9AC7-93C36F08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69AD9CD-E705-43B3-BD3F-8ECCE0E6A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781300"/>
            <a:ext cx="863600" cy="36036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C5D961-5A31-4061-9202-491C9338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632200"/>
            <a:ext cx="863600" cy="3603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5A2988-1B85-477D-B65A-A18706216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092575"/>
            <a:ext cx="863600" cy="29845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DAF6B7-6CED-4C59-9042-247842A2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632325"/>
            <a:ext cx="863600" cy="29845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D50E1-9290-4D82-BA55-6F9A7B30B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5470525"/>
            <a:ext cx="863600" cy="29686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3329D1-8A10-4ACA-9C2E-4D43A44C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21175"/>
            <a:ext cx="487363" cy="360363"/>
          </a:xfrm>
          <a:prstGeom prst="ellips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>
            <a:extLst>
              <a:ext uri="{FF2B5EF4-FFF2-40B4-BE49-F238E27FC236}">
                <a16:creationId xmlns:a16="http://schemas.microsoft.com/office/drawing/2014/main" id="{852F1F35-34EE-49D1-AE6B-77EFD8A3E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EBD045CD-73F3-4416-AA54-2843ADCA011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6B2B48C-D26E-4C8F-8E1B-0961DB21A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Κατασκευή διαδρομής δεδομένων</a:t>
            </a:r>
            <a:endParaRPr lang="en-AU" altLang="el-GR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F9B2E1F-FCF5-4D93-B172-A49BF7981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Διαδρομή δεδομένων (</a:t>
            </a:r>
            <a:r>
              <a:rPr lang="en-US" altLang="el-GR"/>
              <a:t>datapath)</a:t>
            </a:r>
          </a:p>
          <a:p>
            <a:pPr lvl="1" eaLnBrk="1" hangingPunct="1"/>
            <a:r>
              <a:rPr lang="el-GR" altLang="el-GR"/>
              <a:t>Στοιχεία που επεξεργάζονται δεδομένα και διευθύνσεις στη </a:t>
            </a:r>
            <a:r>
              <a:rPr lang="en-US" altLang="el-GR"/>
              <a:t>CPU</a:t>
            </a:r>
          </a:p>
          <a:p>
            <a:pPr lvl="2" eaLnBrk="1" hangingPunct="1"/>
            <a:r>
              <a:rPr lang="el-GR" altLang="el-GR"/>
              <a:t>Καταχωρητές</a:t>
            </a:r>
            <a:r>
              <a:rPr lang="en-US" altLang="el-GR"/>
              <a:t>, ALU, </a:t>
            </a:r>
            <a:r>
              <a:rPr lang="el-GR" altLang="el-GR"/>
              <a:t>πολυπλέκτες,</a:t>
            </a:r>
            <a:r>
              <a:rPr lang="en-US" altLang="el-GR"/>
              <a:t> </a:t>
            </a:r>
            <a:r>
              <a:rPr lang="el-GR" altLang="el-GR"/>
              <a:t>μνήμες</a:t>
            </a:r>
            <a:r>
              <a:rPr lang="en-US" altLang="el-GR"/>
              <a:t>, …</a:t>
            </a:r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Θα κατασκευάσουμε μια διαδρομή δεδομένων </a:t>
            </a:r>
            <a:r>
              <a:rPr lang="en-US" altLang="el-GR"/>
              <a:t>MIPS</a:t>
            </a:r>
            <a:r>
              <a:rPr lang="el-GR" altLang="el-GR"/>
              <a:t> με διαδοχικά βήματα</a:t>
            </a:r>
            <a:endParaRPr lang="en-US" altLang="el-GR"/>
          </a:p>
          <a:p>
            <a:pPr lvl="1" eaLnBrk="1" hangingPunct="1"/>
            <a:r>
              <a:rPr lang="el-GR" altLang="el-GR"/>
              <a:t>Θα κάνουμε πιο αναλυτικό το συνολικό σχέδιο</a:t>
            </a:r>
            <a:endParaRPr lang="en-AU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97B3E4B5-258B-4241-B043-FB2F31157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35DEBDE-A176-403B-B3B5-5DD5CEE8194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FA3438F-B171-4F67-A1FC-166B3E0EC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Παράγοντες απόδοσης της </a:t>
            </a:r>
            <a:r>
              <a:rPr lang="en-US" altLang="el-GR"/>
              <a:t>CPU</a:t>
            </a:r>
            <a:endParaRPr lang="en-AU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83DF669-350A-46D2-A5C9-C04263CD1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 dirty="0"/>
              <a:t>Πλήθος και τύποι εντολών </a:t>
            </a:r>
            <a:endParaRPr lang="en-US" altLang="el-GR" sz="2400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sz="2200" dirty="0"/>
              <a:t>Καθορίζεται από</a:t>
            </a:r>
            <a:r>
              <a:rPr lang="en-US" altLang="el-GR" sz="2200" dirty="0"/>
              <a:t> </a:t>
            </a:r>
            <a:r>
              <a:rPr lang="el-GR" altLang="el-GR" sz="2200" dirty="0"/>
              <a:t>την αρχιτεκτονική του επεξεργαστή</a:t>
            </a:r>
            <a:endParaRPr lang="en-US" altLang="el-GR" sz="2200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sz="2200" dirty="0"/>
              <a:t>Μεγάλο ρεπερτόριο εντολών </a:t>
            </a:r>
            <a:r>
              <a:rPr lang="en-US" altLang="el-GR" sz="2200" dirty="0"/>
              <a:t>&amp; </a:t>
            </a:r>
            <a:r>
              <a:rPr lang="el-GR" altLang="el-GR" sz="2200" dirty="0"/>
              <a:t>πολύπλοκες εντολές =&gt; </a:t>
            </a:r>
            <a:r>
              <a:rPr lang="el-GR" altLang="el-GR" sz="2200" b="1" dirty="0"/>
              <a:t>λιγότερες προσπελάσεις μνήμης εντολών</a:t>
            </a:r>
            <a:endParaRPr lang="en-US" altLang="el-GR" sz="2200" b="1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sz="2200" b="1" dirty="0"/>
              <a:t>Μια</a:t>
            </a:r>
            <a:r>
              <a:rPr lang="en-US" altLang="el-GR" sz="2200" b="1" dirty="0"/>
              <a:t> </a:t>
            </a:r>
            <a:r>
              <a:rPr lang="el-GR" altLang="el-GR" sz="2200" b="1" dirty="0"/>
              <a:t>πολύπλοκη λειτουργία εκτελείται από μία εντολή</a:t>
            </a:r>
            <a:r>
              <a:rPr lang="en-US" altLang="el-GR" sz="2200" dirty="0"/>
              <a:t> – ADD-MUL-STORE (1 </a:t>
            </a:r>
            <a:r>
              <a:rPr lang="el-GR" altLang="el-GR" sz="2200" dirty="0"/>
              <a:t>εντολή)</a:t>
            </a:r>
            <a:endParaRPr lang="en-US" altLang="el-GR" sz="2200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sz="2200" b="1" dirty="0">
                <a:solidFill>
                  <a:srgbClr val="C00000"/>
                </a:solidFill>
              </a:rPr>
              <a:t>Είναι έργο του μεταγλωττιστή να γεννήσει τις εντολές που απαιτούνται και τη σειρά εκτέλεσης τους</a:t>
            </a:r>
            <a:endParaRPr lang="en-US" altLang="el-GR" sz="22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400" dirty="0"/>
              <a:t>CPI </a:t>
            </a:r>
            <a:r>
              <a:rPr lang="el-GR" altLang="el-GR" sz="2400" dirty="0"/>
              <a:t>(</a:t>
            </a:r>
            <a:r>
              <a:rPr lang="en-US" altLang="el-GR" sz="2400" dirty="0"/>
              <a:t>Clocks per Instruction)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200" dirty="0"/>
              <a:t>Καθορίζεται από την κυκλωματική υλοποίηση της </a:t>
            </a:r>
            <a:r>
              <a:rPr lang="en-US" altLang="el-GR" sz="2200" dirty="0"/>
              <a:t>CPU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200" dirty="0"/>
              <a:t>Διαφορετικός αριθμός κύκλων ανάλογα με την εντολή</a:t>
            </a:r>
          </a:p>
          <a:p>
            <a:pPr eaLnBrk="1" hangingPunct="1">
              <a:lnSpc>
                <a:spcPct val="80000"/>
              </a:lnSpc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/>
              <a:t>Χρόνος κύκλου (Περίοδος ρολογιού)</a:t>
            </a:r>
            <a:endParaRPr lang="en-US" altLang="el-GR" sz="2400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sz="2200" dirty="0"/>
              <a:t>Καθορίζεται από την κυκλωματική υλοποίηση της </a:t>
            </a:r>
            <a:r>
              <a:rPr lang="en-US" altLang="el-GR" sz="2200" dirty="0"/>
              <a:t>CPU</a:t>
            </a:r>
          </a:p>
          <a:p>
            <a:pPr lvl="2" eaLnBrk="1" hangingPunct="1">
              <a:lnSpc>
                <a:spcPct val="80000"/>
              </a:lnSpc>
            </a:pPr>
            <a:endParaRPr lang="en-US" altLang="el-GR" sz="2000" dirty="0"/>
          </a:p>
          <a:p>
            <a:pPr eaLnBrk="1" hangingPunct="1">
              <a:lnSpc>
                <a:spcPct val="80000"/>
              </a:lnSpc>
            </a:pPr>
            <a:endParaRPr lang="en-US" alt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D:\gizopoulos\Projects\Books\Cod4-Kleidarithmos\Figs-for-PPTs\COD_VOLA_PNGs\CHAPTER 4\04_06.png">
            <a:extLst>
              <a:ext uri="{FF2B5EF4-FFF2-40B4-BE49-F238E27FC236}">
                <a16:creationId xmlns:a16="http://schemas.microsoft.com/office/drawing/2014/main" id="{F8604BC9-947F-404E-824D-EDDBE8D5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1871663"/>
            <a:ext cx="48355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Footer Placeholder 2">
            <a:extLst>
              <a:ext uri="{FF2B5EF4-FFF2-40B4-BE49-F238E27FC236}">
                <a16:creationId xmlns:a16="http://schemas.microsoft.com/office/drawing/2014/main" id="{46BF60C2-C377-417B-8EBF-69A59EB92F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72C260F-96FA-478B-A7A6-9AF492C621B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5C07C96B-02B9-494D-BD05-4831DC29D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Προσκόμιση εντολής (</a:t>
            </a:r>
            <a:r>
              <a:rPr lang="en-US" altLang="el-GR" sz="3200"/>
              <a:t>Instruction Fetch</a:t>
            </a:r>
            <a:r>
              <a:rPr lang="el-GR" altLang="el-GR" sz="3200"/>
              <a:t>)</a:t>
            </a:r>
            <a:endParaRPr lang="en-AU" altLang="el-GR" sz="3200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818B1A15-0DAF-4631-9987-AACAE056A717}"/>
              </a:ext>
            </a:extLst>
          </p:cNvPr>
          <p:cNvSpPr>
            <a:spLocks/>
          </p:cNvSpPr>
          <p:nvPr/>
        </p:nvSpPr>
        <p:spPr bwMode="auto">
          <a:xfrm>
            <a:off x="107950" y="4437063"/>
            <a:ext cx="1417638" cy="609600"/>
          </a:xfrm>
          <a:prstGeom prst="borderCallout1">
            <a:avLst>
              <a:gd name="adj1" fmla="val 18750"/>
              <a:gd name="adj2" fmla="val 105375"/>
              <a:gd name="adj3" fmla="val -16667"/>
              <a:gd name="adj4" fmla="val 146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καταχωρητής  </a:t>
            </a:r>
            <a:r>
              <a:rPr lang="en-US" altLang="el-GR" sz="1600"/>
              <a:t>32</a:t>
            </a:r>
            <a:r>
              <a:rPr lang="el-GR" altLang="el-GR" sz="1600"/>
              <a:t> </a:t>
            </a:r>
            <a:r>
              <a:rPr lang="en-US" altLang="el-GR" sz="1600"/>
              <a:t>bit</a:t>
            </a:r>
            <a:endParaRPr lang="en-AU" altLang="el-GR" sz="1600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F71B0433-B447-424D-9D76-FF630A12C0D2}"/>
              </a:ext>
            </a:extLst>
          </p:cNvPr>
          <p:cNvSpPr>
            <a:spLocks/>
          </p:cNvSpPr>
          <p:nvPr/>
        </p:nvSpPr>
        <p:spPr bwMode="auto">
          <a:xfrm>
            <a:off x="7308850" y="3860800"/>
            <a:ext cx="1439863" cy="1081088"/>
          </a:xfrm>
          <a:prstGeom prst="borderCallout1">
            <a:avLst>
              <a:gd name="adj1" fmla="val 10574"/>
              <a:gd name="adj2" fmla="val -5292"/>
              <a:gd name="adj3" fmla="val -33481"/>
              <a:gd name="adj4" fmla="val -55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Αύξηση κατά 4 για την επόμενη εντολή</a:t>
            </a:r>
            <a:endParaRPr lang="en-AU" altLang="el-GR" sz="16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053737-9549-4B3B-A988-35B9B815C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767138"/>
            <a:ext cx="574675" cy="525462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A2B6B9-543E-4C7D-89EC-AC126118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65550"/>
            <a:ext cx="1111250" cy="6715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1C052C-5FCD-4AE3-BF79-BD81EE44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4364038"/>
            <a:ext cx="762000" cy="504825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2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262ACF1F-386D-4587-8DEE-2D961874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2668588"/>
            <a:ext cx="1079500" cy="415925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A5273BF-62FE-4C18-99D8-C3456189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2668588"/>
            <a:ext cx="1079500" cy="415925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7FDE231-5477-49BE-832B-E3FD401B3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38" y="2647950"/>
            <a:ext cx="1079500" cy="415925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D7ADD24-769D-4163-9F1E-03F9E0B4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647950"/>
            <a:ext cx="1079500" cy="415925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E03A15-64FC-4B25-BF9D-FC7042542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673350"/>
            <a:ext cx="1079500" cy="415925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070DB3-2FF6-47ED-92B4-96724F97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2673350"/>
            <a:ext cx="1079500" cy="415925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7112" name="Footer Placeholder 3">
            <a:extLst>
              <a:ext uri="{FF2B5EF4-FFF2-40B4-BE49-F238E27FC236}">
                <a16:creationId xmlns:a16="http://schemas.microsoft.com/office/drawing/2014/main" id="{EBAA0145-F26E-4E8D-9F00-105FFE821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13FA63C-5BF2-492E-A211-9A453B13B1C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47113" name="Rectangle 2">
            <a:extLst>
              <a:ext uri="{FF2B5EF4-FFF2-40B4-BE49-F238E27FC236}">
                <a16:creationId xmlns:a16="http://schemas.microsoft.com/office/drawing/2014/main" id="{991F1C0C-07B3-4897-AED2-D537C7704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330200"/>
            <a:ext cx="8259763" cy="646113"/>
          </a:xfrm>
        </p:spPr>
        <p:txBody>
          <a:bodyPr/>
          <a:lstStyle/>
          <a:p>
            <a:pPr eaLnBrk="1" hangingPunct="1"/>
            <a:r>
              <a:rPr lang="el-GR" altLang="el-GR"/>
              <a:t>Εντολές μορφής </a:t>
            </a:r>
            <a:r>
              <a:rPr lang="en-US" altLang="el-GR"/>
              <a:t>R</a:t>
            </a:r>
            <a:endParaRPr lang="en-AU" altLang="el-GR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2F69F60-E632-46B3-A335-7EE83F49F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3738" y="1087438"/>
            <a:ext cx="6913562" cy="1404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/>
              <a:t>Ανάγνωση δύο καταχωρητών</a:t>
            </a:r>
            <a:r>
              <a:rPr lang="en-US" altLang="el-GR" dirty="0"/>
              <a:t> </a:t>
            </a:r>
            <a:r>
              <a:rPr lang="en-US" altLang="el-GR" b="1" i="1" dirty="0" err="1">
                <a:solidFill>
                  <a:srgbClr val="990000"/>
                </a:solidFill>
              </a:rPr>
              <a:t>rs</a:t>
            </a:r>
            <a:r>
              <a:rPr lang="en-US" altLang="el-GR" b="1" i="1" dirty="0"/>
              <a:t>, </a:t>
            </a:r>
            <a:r>
              <a:rPr lang="en-US" altLang="el-GR" b="1" i="1" dirty="0">
                <a:solidFill>
                  <a:srgbClr val="990000"/>
                </a:solidFill>
              </a:rPr>
              <a:t>rt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Εκτέλεση αριθμητικής/λογικής λειτουργίας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Εγγραφή αποτελέσματος στον καταχωρητή </a:t>
            </a:r>
            <a:r>
              <a:rPr lang="en-US" altLang="el-GR" b="1" i="1" dirty="0" err="1">
                <a:solidFill>
                  <a:srgbClr val="990000"/>
                </a:solidFill>
              </a:rPr>
              <a:t>rd</a:t>
            </a:r>
            <a:endParaRPr lang="en-AU" altLang="el-GR" b="1" i="1" dirty="0">
              <a:solidFill>
                <a:srgbClr val="990000"/>
              </a:solidFill>
            </a:endParaRPr>
          </a:p>
        </p:txBody>
      </p:sp>
      <p:pic>
        <p:nvPicPr>
          <p:cNvPr id="16389" name="Picture 6" descr="D:\gizopoulos\Projects\Books\Cod4-Kleidarithmos\Figs-for-PPTs\COD_VOLA_PNGs\CHAPTER 4\04_07.png">
            <a:extLst>
              <a:ext uri="{FF2B5EF4-FFF2-40B4-BE49-F238E27FC236}">
                <a16:creationId xmlns:a16="http://schemas.microsoft.com/office/drawing/2014/main" id="{0E37FE59-1BEC-495D-9638-6B2A444E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51250"/>
            <a:ext cx="68961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4">
            <a:extLst>
              <a:ext uri="{FF2B5EF4-FFF2-40B4-BE49-F238E27FC236}">
                <a16:creationId xmlns:a16="http://schemas.microsoft.com/office/drawing/2014/main" id="{3BDF963D-46F0-49B7-BD54-4020F5906486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2659063"/>
            <a:ext cx="7993063" cy="773112"/>
            <a:chOff x="539750" y="2060575"/>
            <a:chExt cx="7993063" cy="773113"/>
          </a:xfrm>
        </p:grpSpPr>
        <p:grpSp>
          <p:nvGrpSpPr>
            <p:cNvPr id="47128" name="Group 4">
              <a:extLst>
                <a:ext uri="{FF2B5EF4-FFF2-40B4-BE49-F238E27FC236}">
                  <a16:creationId xmlns:a16="http://schemas.microsoft.com/office/drawing/2014/main" id="{2BBD4D53-0FC3-4A6A-9494-C4F1E9801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47130" name="Text Box 5">
                <a:extLst>
                  <a:ext uri="{FF2B5EF4-FFF2-40B4-BE49-F238E27FC236}">
                    <a16:creationId xmlns:a16="http://schemas.microsoft.com/office/drawing/2014/main" id="{F7852E9F-B154-47F2-A121-9879044D8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 dirty="0"/>
                  <a:t>0</a:t>
                </a:r>
                <a:endParaRPr lang="en-AU" altLang="el-GR" sz="2000" dirty="0"/>
              </a:p>
            </p:txBody>
          </p:sp>
          <p:sp>
            <p:nvSpPr>
              <p:cNvPr id="47131" name="Text Box 6">
                <a:extLst>
                  <a:ext uri="{FF2B5EF4-FFF2-40B4-BE49-F238E27FC236}">
                    <a16:creationId xmlns:a16="http://schemas.microsoft.com/office/drawing/2014/main" id="{F6EEE927-451E-4742-8F51-C5BDD9331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47132" name="Text Box 7">
                <a:extLst>
                  <a:ext uri="{FF2B5EF4-FFF2-40B4-BE49-F238E27FC236}">
                    <a16:creationId xmlns:a16="http://schemas.microsoft.com/office/drawing/2014/main" id="{3E52E570-C207-4430-9F10-37FC0DF3AC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47133" name="Text Box 8">
                <a:extLst>
                  <a:ext uri="{FF2B5EF4-FFF2-40B4-BE49-F238E27FC236}">
                    <a16:creationId xmlns:a16="http://schemas.microsoft.com/office/drawing/2014/main" id="{E24E924E-9FE4-41F0-B7AB-FBAEB5EA3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47134" name="Text Box 9">
                <a:extLst>
                  <a:ext uri="{FF2B5EF4-FFF2-40B4-BE49-F238E27FC236}">
                    <a16:creationId xmlns:a16="http://schemas.microsoft.com/office/drawing/2014/main" id="{428FC6E6-2794-4061-948E-AE8BB7E60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47135" name="Text Box 10">
                <a:extLst>
                  <a:ext uri="{FF2B5EF4-FFF2-40B4-BE49-F238E27FC236}">
                    <a16:creationId xmlns:a16="http://schemas.microsoft.com/office/drawing/2014/main" id="{992A8A77-BC42-4115-823D-90AB92A02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47136" name="Text Box 11">
                <a:extLst>
                  <a:ext uri="{FF2B5EF4-FFF2-40B4-BE49-F238E27FC236}">
                    <a16:creationId xmlns:a16="http://schemas.microsoft.com/office/drawing/2014/main" id="{421D1B9E-612B-476A-B86C-471879B86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47137" name="Text Box 12">
                <a:extLst>
                  <a:ext uri="{FF2B5EF4-FFF2-40B4-BE49-F238E27FC236}">
                    <a16:creationId xmlns:a16="http://schemas.microsoft.com/office/drawing/2014/main" id="{CB1EFDB9-92CC-47CF-8EDD-969979DF38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47138" name="Text Box 13">
                <a:extLst>
                  <a:ext uri="{FF2B5EF4-FFF2-40B4-BE49-F238E27FC236}">
                    <a16:creationId xmlns:a16="http://schemas.microsoft.com/office/drawing/2014/main" id="{4F1BF2C0-7163-4AB3-9C74-39014DB74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47139" name="Text Box 14">
                <a:extLst>
                  <a:ext uri="{FF2B5EF4-FFF2-40B4-BE49-F238E27FC236}">
                    <a16:creationId xmlns:a16="http://schemas.microsoft.com/office/drawing/2014/main" id="{EDD13E49-BDD3-4FB2-A1EC-586FDB69E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47140" name="Text Box 15">
                <a:extLst>
                  <a:ext uri="{FF2B5EF4-FFF2-40B4-BE49-F238E27FC236}">
                    <a16:creationId xmlns:a16="http://schemas.microsoft.com/office/drawing/2014/main" id="{48047111-7768-4FFF-AB7A-C981D9187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47141" name="Text Box 16">
                <a:extLst>
                  <a:ext uri="{FF2B5EF4-FFF2-40B4-BE49-F238E27FC236}">
                    <a16:creationId xmlns:a16="http://schemas.microsoft.com/office/drawing/2014/main" id="{0BDA1476-5AC9-4769-A5CD-954BDF2AB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47129" name="Text Box 35">
              <a:extLst>
                <a:ext uri="{FF2B5EF4-FFF2-40B4-BE49-F238E27FC236}">
                  <a16:creationId xmlns:a16="http://schemas.microsoft.com/office/drawing/2014/main" id="{46A76C34-A3A4-47C2-9A25-EC531D53D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71FD72-9126-461F-B1E0-51E770BB83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01888" y="3084513"/>
            <a:ext cx="657225" cy="704850"/>
          </a:xfrm>
          <a:prstGeom prst="straightConnector1">
            <a:avLst/>
          </a:prstGeom>
          <a:noFill/>
          <a:ln w="15875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BD7A2C-9EA8-47D4-9A5E-820975810C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01888" y="3109913"/>
            <a:ext cx="1881187" cy="1255712"/>
          </a:xfrm>
          <a:prstGeom prst="straightConnector1">
            <a:avLst/>
          </a:prstGeom>
          <a:noFill/>
          <a:ln w="15875" algn="ctr">
            <a:solidFill>
              <a:srgbClr val="3333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CC4695-06A6-4210-BD5E-BACA452749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3095625"/>
            <a:ext cx="3036888" cy="1846263"/>
          </a:xfrm>
          <a:prstGeom prst="straightConnector1">
            <a:avLst/>
          </a:prstGeom>
          <a:noFill/>
          <a:ln w="158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4" name="Oval 32">
            <a:extLst>
              <a:ext uri="{FF2B5EF4-FFF2-40B4-BE49-F238E27FC236}">
                <a16:creationId xmlns:a16="http://schemas.microsoft.com/office/drawing/2014/main" id="{3F3C907E-B206-468D-B0F9-9C7DE925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5" y="3605213"/>
            <a:ext cx="1552575" cy="4826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E29EB4-981C-4E87-BEE6-997CFF0F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17963"/>
            <a:ext cx="522288" cy="347662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0CEE857-DDE7-422C-87A1-F137C0B6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010150"/>
            <a:ext cx="522288" cy="347663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AD5708-3B4F-427B-9BA3-F559D056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4664075"/>
            <a:ext cx="466725" cy="346075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C4F616-965C-4332-B5E1-799F0947F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5734050"/>
            <a:ext cx="735013" cy="3476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45E5E4-CAAC-451D-9EBD-0601A4CEC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5314950"/>
            <a:ext cx="469900" cy="346075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537C3FA-A525-4F02-B974-878240A81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33838"/>
            <a:ext cx="522288" cy="347662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AAF70C-512E-416A-9A94-9A3823C8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011738"/>
            <a:ext cx="522288" cy="347662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uiExpand="1" animBg="1"/>
      <p:bldP spid="64" grpId="0" uiExpand="1" animBg="1"/>
      <p:bldP spid="65" grpId="0" uiExpand="1" animBg="1"/>
      <p:bldP spid="61" grpId="0" uiExpand="1" animBg="1"/>
      <p:bldP spid="43" grpId="0" uiExpand="1" animBg="1"/>
      <p:bldP spid="16388" grpId="0" uiExpand="1" build="p"/>
      <p:bldP spid="18464" grpId="0" uiExpand="1" animBg="1"/>
      <p:bldP spid="2" grpId="0" uiExpand="1" animBg="1"/>
      <p:bldP spid="33" grpId="0" uiExpand="1" animBg="1"/>
      <p:bldP spid="34" grpId="0" uiExpand="1" animBg="1"/>
      <p:bldP spid="35" grpId="0" uiExpand="1" animBg="1"/>
      <p:bldP spid="36" grpId="0" uiExpand="1" animBg="1"/>
      <p:bldP spid="37" grpId="0" uiExpand="1" animBg="1"/>
      <p:bldP spid="38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445BD54-96AA-40E1-B279-2D17C1912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r>
              <a:rPr lang="en-US" altLang="el-GR" sz="3200"/>
              <a:t>Register File</a:t>
            </a:r>
            <a:endParaRPr lang="el-GR" altLang="el-GR" sz="3200"/>
          </a:p>
        </p:txBody>
      </p:sp>
      <p:sp>
        <p:nvSpPr>
          <p:cNvPr id="49155" name="Footer Placeholder 3">
            <a:extLst>
              <a:ext uri="{FF2B5EF4-FFF2-40B4-BE49-F238E27FC236}">
                <a16:creationId xmlns:a16="http://schemas.microsoft.com/office/drawing/2014/main" id="{AA7F9FBD-1D82-45C7-A917-27847B33C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E47A59D-9F79-4746-9AD8-C340A6B8B91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56825FB-BA90-42E0-9470-4E7838F0CF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267200" cy="4105275"/>
          </a:xfrm>
          <a:noFill/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7C0A69E7-0B50-4D70-9E34-B6C0035D8C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550" y="1844675"/>
            <a:ext cx="4554538" cy="3887788"/>
          </a:xfr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60CB49D-2925-4C84-8CB6-5F0DA72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44675"/>
            <a:ext cx="792162" cy="5048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73212-AED9-4ECA-91A0-31AC99C9A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2636838"/>
            <a:ext cx="792162" cy="5048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55654C-D004-449B-8F08-639DBF3B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536825"/>
            <a:ext cx="790575" cy="2524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65FCDD-AC58-40F5-BB47-98AAE6BB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6338"/>
            <a:ext cx="792162" cy="504825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ADF35-7601-41C6-BA54-614EC5CC6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068638"/>
            <a:ext cx="790575" cy="252412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016A73-AE9B-4F91-AB35-BDF99CB5F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4652963"/>
            <a:ext cx="792163" cy="252412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57A871-8AAF-4BD7-936F-F7A34EFD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084763"/>
            <a:ext cx="792163" cy="5048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D40C06-3897-47EB-98D5-24418F834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2662238"/>
            <a:ext cx="250825" cy="252412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3EAA2B-F88C-43FD-BFD2-47B5294D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321050"/>
            <a:ext cx="252413" cy="2524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2810A0-0780-4E21-9F61-F2B74CE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5211763"/>
            <a:ext cx="250825" cy="2508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0D9E2C-DAF8-4E43-B522-F750A939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536825"/>
            <a:ext cx="250825" cy="252413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F2E1F2-8AB3-4474-86DB-D418839FA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4567238"/>
            <a:ext cx="250825" cy="252412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99ABD2-D4BF-4D0F-A689-B77C0FA7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787650"/>
            <a:ext cx="1008062" cy="252413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B57CD8-1506-4946-A84B-5A3738FE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844675"/>
            <a:ext cx="503238" cy="360363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5CB04B-6125-4AF5-A255-DF6BE142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2836863"/>
            <a:ext cx="358775" cy="200025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D465A4-006F-4077-BD34-9529017F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914650"/>
            <a:ext cx="360363" cy="198438"/>
          </a:xfrm>
          <a:prstGeom prst="ellipse">
            <a:avLst/>
          </a:prstGeom>
          <a:noFill/>
          <a:ln w="19050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4C50CB-EFDA-4882-AE67-13EA6C59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3" y="2974975"/>
            <a:ext cx="790575" cy="504825"/>
          </a:xfrm>
          <a:prstGeom prst="ellipse">
            <a:avLst/>
          </a:prstGeom>
          <a:noFill/>
          <a:ln w="19050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ACD00-0A7E-401A-83D1-6DB6D05E5123}"/>
              </a:ext>
            </a:extLst>
          </p:cNvPr>
          <p:cNvSpPr txBox="1"/>
          <p:nvPr/>
        </p:nvSpPr>
        <p:spPr>
          <a:xfrm>
            <a:off x="7511988" y="2863642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333FF"/>
                </a:solidFill>
              </a:rPr>
              <a:t>1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20A089-814D-4849-8213-E5AEA2098660}"/>
              </a:ext>
            </a:extLst>
          </p:cNvPr>
          <p:cNvSpPr txBox="1"/>
          <p:nvPr/>
        </p:nvSpPr>
        <p:spPr>
          <a:xfrm>
            <a:off x="5677198" y="1797217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333FF"/>
                </a:solidFill>
              </a:rPr>
              <a:t>1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93BB62-B217-473B-AA8F-0F510869AFB2}"/>
              </a:ext>
            </a:extLst>
          </p:cNvPr>
          <p:cNvSpPr txBox="1"/>
          <p:nvPr/>
        </p:nvSpPr>
        <p:spPr>
          <a:xfrm>
            <a:off x="6438275" y="2812714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333FF"/>
                </a:solidFill>
              </a:rPr>
              <a:t>1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/>
      <p:bldP spid="25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>
            <a:extLst>
              <a:ext uri="{FF2B5EF4-FFF2-40B4-BE49-F238E27FC236}">
                <a16:creationId xmlns:a16="http://schemas.microsoft.com/office/drawing/2014/main" id="{9693F1AF-5073-43BD-BD94-90518D5D7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ALU Design</a:t>
            </a:r>
            <a:endParaRPr lang="el-GR" altLang="el-GR"/>
          </a:p>
        </p:txBody>
      </p:sp>
      <p:sp>
        <p:nvSpPr>
          <p:cNvPr id="50179" name="Footer Placeholder 4">
            <a:extLst>
              <a:ext uri="{FF2B5EF4-FFF2-40B4-BE49-F238E27FC236}">
                <a16:creationId xmlns:a16="http://schemas.microsoft.com/office/drawing/2014/main" id="{F4202288-F3EE-4491-AE60-5C5060E19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94D7278-0C90-4E0C-99E0-F849FDD5DB0C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184A6C2E-AE19-4945-A566-3BBEF1AF5C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" y="1989138"/>
            <a:ext cx="4529138" cy="3311525"/>
          </a:xfrm>
          <a:noFill/>
        </p:spPr>
      </p:pic>
      <p:pic>
        <p:nvPicPr>
          <p:cNvPr id="20485" name="Picture 8">
            <a:extLst>
              <a:ext uri="{FF2B5EF4-FFF2-40B4-BE49-F238E27FC236}">
                <a16:creationId xmlns:a16="http://schemas.microsoft.com/office/drawing/2014/main" id="{30F2166D-E2BA-416F-A310-FB9DBA5BE5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035050"/>
            <a:ext cx="4014787" cy="532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C00ACC75-4FBB-489E-96F8-738BBBB75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E44C63B3-4345-4485-BEA3-2AD41A26FE1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BDC0EFA-2504-4A62-A2C9-B18DEFEE5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Εντολές </a:t>
            </a:r>
            <a:r>
              <a:rPr lang="en-US" altLang="el-GR"/>
              <a:t>Load/Store</a:t>
            </a:r>
            <a:endParaRPr lang="en-AU" altLang="el-GR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101BE52-73F6-4367-BD3C-16765A972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04200" cy="2611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/>
              <a:t>Ανάγνωση τελεστέων καταχωρητών</a:t>
            </a:r>
            <a:endParaRPr lang="en-US" altLang="el-GR" sz="2400"/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Υπολογισμός διεύθυνσης με χρήση της σχετικής απόστασης (</a:t>
            </a:r>
            <a:r>
              <a:rPr lang="en-US" altLang="el-GR" sz="2400"/>
              <a:t>offset) </a:t>
            </a:r>
            <a:r>
              <a:rPr lang="el-GR" altLang="el-GR" sz="2400"/>
              <a:t>των 1</a:t>
            </a:r>
            <a:r>
              <a:rPr lang="en-US" altLang="el-GR" sz="2400"/>
              <a:t>6</a:t>
            </a:r>
            <a:r>
              <a:rPr lang="el-GR" altLang="el-GR" sz="2400"/>
              <a:t> </a:t>
            </a:r>
            <a:r>
              <a:rPr lang="en-US" altLang="el-GR" sz="2400"/>
              <a:t>bit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Χρήση της </a:t>
            </a:r>
            <a:r>
              <a:rPr lang="en-US" altLang="el-GR" sz="2000"/>
              <a:t>ALU, </a:t>
            </a:r>
            <a:r>
              <a:rPr lang="el-GR" altLang="el-GR" sz="2000"/>
              <a:t>αλλά με επέκταση προσήμου του </a:t>
            </a:r>
            <a:r>
              <a:rPr lang="en-US" altLang="el-GR" sz="2000"/>
              <a:t>offset</a:t>
            </a:r>
            <a:r>
              <a:rPr lang="el-GR" altLang="el-GR" sz="2000"/>
              <a:t> (</a:t>
            </a:r>
            <a:r>
              <a:rPr lang="en-US" altLang="el-GR" sz="2000"/>
              <a:t>address)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>
                <a:solidFill>
                  <a:srgbClr val="990000"/>
                </a:solidFill>
              </a:rPr>
              <a:t>Εντολή </a:t>
            </a:r>
            <a:r>
              <a:rPr lang="en-US" altLang="el-GR" sz="2400">
                <a:solidFill>
                  <a:srgbClr val="990000"/>
                </a:solidFill>
              </a:rPr>
              <a:t>Load</a:t>
            </a:r>
            <a:r>
              <a:rPr lang="en-US" altLang="el-GR" sz="2400"/>
              <a:t>:</a:t>
            </a:r>
            <a:r>
              <a:rPr lang="el-GR" altLang="el-GR" sz="2400"/>
              <a:t> ανάγνωση μνήμης και ενημέρωση καταχωρητή</a:t>
            </a:r>
            <a:endParaRPr lang="en-US" altLang="el-GR" sz="2400"/>
          </a:p>
          <a:p>
            <a:pPr eaLnBrk="1" hangingPunct="1">
              <a:lnSpc>
                <a:spcPct val="90000"/>
              </a:lnSpc>
            </a:pPr>
            <a:r>
              <a:rPr lang="el-GR" altLang="el-GR" sz="2400">
                <a:solidFill>
                  <a:srgbClr val="990000"/>
                </a:solidFill>
              </a:rPr>
              <a:t>Εντολή </a:t>
            </a:r>
            <a:r>
              <a:rPr lang="en-US" altLang="el-GR" sz="2400">
                <a:solidFill>
                  <a:srgbClr val="990000"/>
                </a:solidFill>
              </a:rPr>
              <a:t>Store</a:t>
            </a:r>
            <a:r>
              <a:rPr lang="en-US" altLang="el-GR" sz="2400"/>
              <a:t>: </a:t>
            </a:r>
            <a:r>
              <a:rPr lang="el-GR" altLang="el-GR" sz="2400"/>
              <a:t>εγγραφή τιμής καταχωρητή στη μνήμη</a:t>
            </a:r>
            <a:endParaRPr lang="en-AU" altLang="el-GR" sz="2400"/>
          </a:p>
        </p:txBody>
      </p:sp>
      <p:pic>
        <p:nvPicPr>
          <p:cNvPr id="17413" name="Picture 6" descr="D:\gizopoulos\Projects\Books\Cod4-Kleidarithmos\Figs-for-PPTs\COD_VOLA_PNGs\CHAPTER 4\04_08.png">
            <a:extLst>
              <a:ext uri="{FF2B5EF4-FFF2-40B4-BE49-F238E27FC236}">
                <a16:creationId xmlns:a16="http://schemas.microsoft.com/office/drawing/2014/main" id="{3FE3BE20-EAC5-4DCC-BD4C-EAC2C293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92600"/>
            <a:ext cx="47529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CBDA0BF5-BEE7-4681-86FB-088056C0A7E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503613"/>
            <a:ext cx="7937500" cy="863600"/>
            <a:chOff x="595313" y="2978150"/>
            <a:chExt cx="7937500" cy="863600"/>
          </a:xfrm>
        </p:grpSpPr>
        <p:grpSp>
          <p:nvGrpSpPr>
            <p:cNvPr id="51212" name="Group 17">
              <a:extLst>
                <a:ext uri="{FF2B5EF4-FFF2-40B4-BE49-F238E27FC236}">
                  <a16:creationId xmlns:a16="http://schemas.microsoft.com/office/drawing/2014/main" id="{F3916768-050B-4CF7-A63F-6E6A09AA6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51214" name="Text Box 18">
                <a:extLst>
                  <a:ext uri="{FF2B5EF4-FFF2-40B4-BE49-F238E27FC236}">
                    <a16:creationId xmlns:a16="http://schemas.microsoft.com/office/drawing/2014/main" id="{C6B00A5A-CDEC-40CF-9326-E044E1DF8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 or 43</a:t>
                </a:r>
                <a:endParaRPr lang="en-AU" altLang="el-GR" sz="2000"/>
              </a:p>
            </p:txBody>
          </p:sp>
          <p:sp>
            <p:nvSpPr>
              <p:cNvPr id="51215" name="Text Box 19">
                <a:extLst>
                  <a:ext uri="{FF2B5EF4-FFF2-40B4-BE49-F238E27FC236}">
                    <a16:creationId xmlns:a16="http://schemas.microsoft.com/office/drawing/2014/main" id="{98DA819A-E916-4980-87D6-3FDE02B19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51216" name="Text Box 20">
                <a:extLst>
                  <a:ext uri="{FF2B5EF4-FFF2-40B4-BE49-F238E27FC236}">
                    <a16:creationId xmlns:a16="http://schemas.microsoft.com/office/drawing/2014/main" id="{8ED18E61-FAC0-4A7C-AECF-5E6CDE936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51217" name="Text Box 21">
                <a:extLst>
                  <a:ext uri="{FF2B5EF4-FFF2-40B4-BE49-F238E27FC236}">
                    <a16:creationId xmlns:a16="http://schemas.microsoft.com/office/drawing/2014/main" id="{4BC763BF-45DA-46CD-8933-229549DD8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51218" name="Text Box 22">
                <a:extLst>
                  <a:ext uri="{FF2B5EF4-FFF2-40B4-BE49-F238E27FC236}">
                    <a16:creationId xmlns:a16="http://schemas.microsoft.com/office/drawing/2014/main" id="{35E8365A-4635-49C9-A227-2B339313D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51219" name="Text Box 23">
                <a:extLst>
                  <a:ext uri="{FF2B5EF4-FFF2-40B4-BE49-F238E27FC236}">
                    <a16:creationId xmlns:a16="http://schemas.microsoft.com/office/drawing/2014/main" id="{99356024-D82C-41F7-B8A0-22A281B66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51220" name="Text Box 24">
                <a:extLst>
                  <a:ext uri="{FF2B5EF4-FFF2-40B4-BE49-F238E27FC236}">
                    <a16:creationId xmlns:a16="http://schemas.microsoft.com/office/drawing/2014/main" id="{AAEC2002-9857-4E4E-8A00-6E5827E402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51221" name="Text Box 25">
                <a:extLst>
                  <a:ext uri="{FF2B5EF4-FFF2-40B4-BE49-F238E27FC236}">
                    <a16:creationId xmlns:a16="http://schemas.microsoft.com/office/drawing/2014/main" id="{EFEC61E0-33D4-4B10-A914-703BA3DD0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51213" name="Text Box 36">
              <a:extLst>
                <a:ext uri="{FF2B5EF4-FFF2-40B4-BE49-F238E27FC236}">
                  <a16:creationId xmlns:a16="http://schemas.microsoft.com/office/drawing/2014/main" id="{D6061008-9D52-4465-BD46-340CAF21D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Load/</a:t>
              </a:r>
              <a:br>
                <a:rPr lang="en-US" altLang="el-GR" sz="1800"/>
              </a:b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  <p:sp>
        <p:nvSpPr>
          <p:cNvPr id="21522" name="Oval 18">
            <a:extLst>
              <a:ext uri="{FF2B5EF4-FFF2-40B4-BE49-F238E27FC236}">
                <a16:creationId xmlns:a16="http://schemas.microsoft.com/office/drawing/2014/main" id="{16F5E8AB-78EA-4A4F-A518-AE41DBDE1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3594100"/>
            <a:ext cx="1079500" cy="415925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1523" name="Oval 19">
            <a:extLst>
              <a:ext uri="{FF2B5EF4-FFF2-40B4-BE49-F238E27FC236}">
                <a16:creationId xmlns:a16="http://schemas.microsoft.com/office/drawing/2014/main" id="{F5A5034E-36C4-41FF-9722-C4F85B0D7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594100"/>
            <a:ext cx="1079500" cy="415925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1524" name="Oval 20">
            <a:extLst>
              <a:ext uri="{FF2B5EF4-FFF2-40B4-BE49-F238E27FC236}">
                <a16:creationId xmlns:a16="http://schemas.microsoft.com/office/drawing/2014/main" id="{26C02B93-5E75-4094-BB7B-D6AC0B406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594100"/>
            <a:ext cx="1079500" cy="415925"/>
          </a:xfrm>
          <a:prstGeom prst="ellipse">
            <a:avLst/>
          </a:prstGeom>
          <a:noFill/>
          <a:ln w="28575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D469A913-DDBB-47DE-8BCF-4DC9A51A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80125"/>
            <a:ext cx="808038" cy="261938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E65257-71C8-4320-8069-720CBCED3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4343400"/>
            <a:ext cx="808038" cy="261938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75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21522" grpId="0" animBg="1"/>
      <p:bldP spid="21523" grpId="0" animBg="1"/>
      <p:bldP spid="21524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DC6A3B5F-ED59-446F-9098-4E3A21BB8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87ADD69-F345-4B9E-84C7-B496772AEC3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A34483E-BC59-4D26-B5A5-FE34B5F00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l-GR" altLang="el-GR" sz="4000"/>
              <a:t>Εντολές διακλάδωσης </a:t>
            </a:r>
            <a:r>
              <a:rPr lang="en-US" altLang="el-GR" sz="4000"/>
              <a:t>(branch)</a:t>
            </a:r>
            <a:endParaRPr lang="en-AU" altLang="el-GR" sz="40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D123856-3436-44F7-8356-D85B5A2CB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Ανάγνωση τελεστέων καταχωρητών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Σύγκριση τελεστέων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Χρήση </a:t>
            </a:r>
            <a:r>
              <a:rPr lang="en-US" altLang="el-GR"/>
              <a:t>ALU, </a:t>
            </a:r>
            <a:r>
              <a:rPr lang="el-GR" altLang="el-GR"/>
              <a:t>αφαίρεση και έλεγχος της εξόδου </a:t>
            </a:r>
            <a:r>
              <a:rPr lang="en-US" altLang="el-GR"/>
              <a:t>Zero</a:t>
            </a:r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Υπολογισμός διεύθυνσης προορισμού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Επέκταση προσήμου της μετατόπισης (</a:t>
            </a:r>
            <a:r>
              <a:rPr lang="en-US" altLang="el-GR"/>
              <a:t>displacement</a:t>
            </a:r>
            <a:r>
              <a:rPr lang="el-GR" altLang="el-GR"/>
              <a:t>)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Αριστερή ολίσθηση κατά 2 θέσεις (μετατόπιση λέξης)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Πρόσθεση στο </a:t>
            </a:r>
            <a:r>
              <a:rPr lang="en-US" altLang="el-GR"/>
              <a:t>PC + 4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/>
              <a:t>Έχει ήδη υπολογιστεί από την προσκόμιση εντολής</a:t>
            </a:r>
            <a:endParaRPr lang="en-AU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8A8D927C-B121-434F-94E9-6A30B00494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2 — Εντολές: η γλώσσα του υπολογιστή — </a:t>
            </a:r>
            <a:fld id="{88259034-02E4-40C7-A654-5E1D61356B7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5C1E094-2A6A-4034-9E58-9A1E3F940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Εντολές διακλάδωσης </a:t>
            </a:r>
            <a:r>
              <a:rPr lang="en-US" altLang="el-GR"/>
              <a:t>(branch)</a:t>
            </a:r>
            <a:endParaRPr lang="en-AU" altLang="el-GR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2F9F748-95AA-4CBA-A50F-33AE0EDF3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altLang="el-GR" sz="2800"/>
              <a:t>Κώδικας βρόχου από προηγούμενο παράδειγμα</a:t>
            </a:r>
            <a:endParaRPr lang="en-US" altLang="el-GR" sz="2800"/>
          </a:p>
          <a:p>
            <a:pPr lvl="1" eaLnBrk="1" hangingPunct="1"/>
            <a:r>
              <a:rPr lang="el-GR" altLang="el-GR"/>
              <a:t>Υποθέστε ότι το </a:t>
            </a:r>
            <a:r>
              <a:rPr lang="en-US" altLang="el-GR"/>
              <a:t>Loop </a:t>
            </a:r>
            <a:r>
              <a:rPr lang="el-GR" altLang="el-GR"/>
              <a:t>είναι στη θέση </a:t>
            </a:r>
            <a:r>
              <a:rPr lang="en-US" altLang="el-GR"/>
              <a:t>80000</a:t>
            </a:r>
            <a:endParaRPr lang="en-AU" altLang="el-GR" sz="1800">
              <a:solidFill>
                <a:schemeClr val="folHlink"/>
              </a:solidFill>
              <a:latin typeface="Lucida Console" panose="020B0609040504020204" pitchFamily="49" charset="0"/>
            </a:endParaRPr>
          </a:p>
        </p:txBody>
      </p:sp>
      <p:graphicFrame>
        <p:nvGraphicFramePr>
          <p:cNvPr id="332877" name="Group 77">
            <a:extLst>
              <a:ext uri="{FF2B5EF4-FFF2-40B4-BE49-F238E27FC236}">
                <a16:creationId xmlns:a16="http://schemas.microsoft.com/office/drawing/2014/main" id="{0790BFF4-04B8-4232-9D6A-FFF0C6C36D0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708275"/>
          <a:ext cx="8202612" cy="2952751"/>
        </p:xfrm>
        <a:graphic>
          <a:graphicData uri="http://schemas.openxmlformats.org/drawingml/2006/table">
            <a:tbl>
              <a:tblPr/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 sll  $t1, $s3, 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add  $t1, $t1, $s6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lw   $t0, 0($t1)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bne  $t0, $s5, Exit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80012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addi $s3, $s3, 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80016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j    Loop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80020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Exit: …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80024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368" name="Line 71">
            <a:extLst>
              <a:ext uri="{FF2B5EF4-FFF2-40B4-BE49-F238E27FC236}">
                <a16:creationId xmlns:a16="http://schemas.microsoft.com/office/drawing/2014/main" id="{A8F324A2-A177-4DF4-AB86-03EC3D8CBB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3800" y="2997200"/>
            <a:ext cx="2016125" cy="20161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9" name="Line 72">
            <a:extLst>
              <a:ext uri="{FF2B5EF4-FFF2-40B4-BE49-F238E27FC236}">
                <a16:creationId xmlns:a16="http://schemas.microsoft.com/office/drawing/2014/main" id="{ED20F0BB-CFD8-4AE2-9C5A-A909A4CA7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4149725"/>
            <a:ext cx="2808288" cy="115093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D:\gizopoulos\Projects\Books\Cod4-Kleidarithmos\Figs-for-PPTs\COD_VOLA_PNGs\CHAPTER 4\04_09.png">
            <a:extLst>
              <a:ext uri="{FF2B5EF4-FFF2-40B4-BE49-F238E27FC236}">
                <a16:creationId xmlns:a16="http://schemas.microsoft.com/office/drawing/2014/main" id="{09DCB30F-B06D-48F2-AC43-03E74D90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268413"/>
            <a:ext cx="66230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Footer Placeholder 2">
            <a:extLst>
              <a:ext uri="{FF2B5EF4-FFF2-40B4-BE49-F238E27FC236}">
                <a16:creationId xmlns:a16="http://schemas.microsoft.com/office/drawing/2014/main" id="{91F5FCB3-8791-4383-BD78-33979FE6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6C9CC02-87AF-4ED6-9125-424A86BAB8D5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F44CC690-C4B7-4FEA-8100-64E5755BA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Εντολές διακλάδωσης</a:t>
            </a:r>
            <a:endParaRPr lang="en-AU" altLang="el-GR"/>
          </a:p>
        </p:txBody>
      </p:sp>
      <p:sp>
        <p:nvSpPr>
          <p:cNvPr id="19461" name="AutoShape 4">
            <a:extLst>
              <a:ext uri="{FF2B5EF4-FFF2-40B4-BE49-F238E27FC236}">
                <a16:creationId xmlns:a16="http://schemas.microsoft.com/office/drawing/2014/main" id="{95E6EC8F-5D75-4BC8-9CBD-578C62F06B6D}"/>
              </a:ext>
            </a:extLst>
          </p:cNvPr>
          <p:cNvSpPr>
            <a:spLocks/>
          </p:cNvSpPr>
          <p:nvPr/>
        </p:nvSpPr>
        <p:spPr bwMode="auto">
          <a:xfrm>
            <a:off x="395288" y="1557338"/>
            <a:ext cx="1871662" cy="865187"/>
          </a:xfrm>
          <a:prstGeom prst="borderCallout1">
            <a:avLst>
              <a:gd name="adj1" fmla="val 13213"/>
              <a:gd name="adj2" fmla="val 104069"/>
              <a:gd name="adj3" fmla="val 58380"/>
              <a:gd name="adj4" fmla="val 2658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Απλώς επαναδρομολογεί τις εγγραφές</a:t>
            </a:r>
            <a:endParaRPr lang="en-AU" altLang="el-GR" sz="1600"/>
          </a:p>
        </p:txBody>
      </p:sp>
      <p:sp>
        <p:nvSpPr>
          <p:cNvPr id="19462" name="AutoShape 5">
            <a:extLst>
              <a:ext uri="{FF2B5EF4-FFF2-40B4-BE49-F238E27FC236}">
                <a16:creationId xmlns:a16="http://schemas.microsoft.com/office/drawing/2014/main" id="{1907F75E-1FBF-4662-BDDA-F2E946D9202E}"/>
              </a:ext>
            </a:extLst>
          </p:cNvPr>
          <p:cNvSpPr>
            <a:spLocks/>
          </p:cNvSpPr>
          <p:nvPr/>
        </p:nvSpPr>
        <p:spPr bwMode="auto">
          <a:xfrm>
            <a:off x="5364163" y="5661025"/>
            <a:ext cx="2740025" cy="647700"/>
          </a:xfrm>
          <a:prstGeom prst="borderCallout1">
            <a:avLst>
              <a:gd name="adj1" fmla="val 17648"/>
              <a:gd name="adj2" fmla="val -2782"/>
              <a:gd name="adj3" fmla="val -59093"/>
              <a:gd name="adj4" fmla="val -12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Επαναλαμβάνεται το καλώδιο του </a:t>
            </a:r>
            <a:r>
              <a:rPr lang="en-US" altLang="el-GR" sz="1600"/>
              <a:t>bit</a:t>
            </a:r>
            <a:r>
              <a:rPr lang="el-GR" altLang="el-GR" sz="1600"/>
              <a:t> προσήμου</a:t>
            </a:r>
            <a:endParaRPr lang="en-AU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2">
            <a:extLst>
              <a:ext uri="{FF2B5EF4-FFF2-40B4-BE49-F238E27FC236}">
                <a16:creationId xmlns:a16="http://schemas.microsoft.com/office/drawing/2014/main" id="{16AFA533-F4A9-433B-BACB-F1008AAB1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2217851-322A-4B8B-8A0A-CBC6E255AB1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12843B3C-EE84-4696-814D-670CED7ED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31748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8F570C21-1B2D-480C-BFFE-003A11D5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>
            <a:extLst>
              <a:ext uri="{FF2B5EF4-FFF2-40B4-BE49-F238E27FC236}">
                <a16:creationId xmlns:a16="http://schemas.microsoft.com/office/drawing/2014/main" id="{31860D47-6CE5-439A-BF87-C8F473BAB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A8709AAC-ED06-4213-8EEC-832F4013A5F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EAF6A8D-922D-4BD9-B6D3-D223D4418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1</a:t>
            </a:r>
            <a:r>
              <a:rPr lang="el-GR" altLang="el-GR" baseline="30000"/>
              <a:t>η</a:t>
            </a:r>
            <a:r>
              <a:rPr lang="el-GR" altLang="el-GR"/>
              <a:t> έκδοση επεξεργαστή</a:t>
            </a:r>
            <a:endParaRPr lang="en-AU" altLang="el-GR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1704453-D191-49C2-AC1C-5647114B3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Η 1</a:t>
            </a:r>
            <a:r>
              <a:rPr lang="el-GR" altLang="el-GR" baseline="30000"/>
              <a:t>η</a:t>
            </a:r>
            <a:r>
              <a:rPr lang="el-GR" altLang="el-GR"/>
              <a:t> έκδοση της διαδρομής δεδομένων (</a:t>
            </a:r>
            <a:r>
              <a:rPr lang="en-US" altLang="el-GR"/>
              <a:t>data path) </a:t>
            </a:r>
            <a:r>
              <a:rPr lang="el-GR" altLang="el-GR" b="1">
                <a:solidFill>
                  <a:srgbClr val="990000"/>
                </a:solidFill>
              </a:rPr>
              <a:t>εκτελεί μία εντολή σε έναν κύκλο ρολογιού</a:t>
            </a:r>
            <a:endParaRPr lang="en-US" altLang="el-GR" b="1">
              <a:solidFill>
                <a:srgbClr val="990000"/>
              </a:solidFill>
            </a:endParaRPr>
          </a:p>
          <a:p>
            <a:pPr lvl="1" eaLnBrk="1" hangingPunct="1"/>
            <a:r>
              <a:rPr lang="el-GR" altLang="el-GR"/>
              <a:t>Κάθε στοιχείο (κυκλωματική μονάδα) της διαδρομής δεδομένων  κάνει μόνο μία λειτουργία κάθε φορά</a:t>
            </a:r>
            <a:endParaRPr lang="en-US" altLang="el-GR"/>
          </a:p>
          <a:p>
            <a:pPr lvl="1" eaLnBrk="1" hangingPunct="1"/>
            <a:r>
              <a:rPr lang="el-GR" altLang="el-GR"/>
              <a:t>Χρειαζόμαστε ξεχωριστές μνήμες εντολών και δεδομένων</a:t>
            </a:r>
            <a:endParaRPr lang="en-US" altLang="el-GR"/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Χρήση πολυπλεκτών όταν χρησιμοποιούνται διαφορετικές προελεύσεις δεδομένων σε διαφορετικές εντολές</a:t>
            </a:r>
            <a:endParaRPr lang="en-AU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A720A6C0-D101-4E79-ABBC-81D0B76DA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B45BC48F-2E90-4108-95D1-079F06F7B0A5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1A15C09-32F0-403B-B2F4-5D81618AC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n-US" altLang="el-GR"/>
              <a:t>MIPS </a:t>
            </a:r>
            <a:r>
              <a:rPr lang="el-GR" altLang="el-GR"/>
              <a:t>υλοποίηση</a:t>
            </a:r>
            <a:endParaRPr lang="en-AU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657FB60-0A3F-41B7-83AC-F4FC7D2D1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l-GR" sz="1200"/>
          </a:p>
          <a:p>
            <a:pPr eaLnBrk="1" hangingPunct="1">
              <a:lnSpc>
                <a:spcPct val="80000"/>
              </a:lnSpc>
            </a:pPr>
            <a:r>
              <a:rPr lang="el-GR" altLang="el-GR"/>
              <a:t>Θα εξετάσουμε δύο υλοποιήσεις του </a:t>
            </a:r>
            <a:r>
              <a:rPr lang="en-US" altLang="el-GR"/>
              <a:t>MIPS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/>
              <a:t>Μια απλουστευμένη έκδοση</a:t>
            </a:r>
            <a:r>
              <a:rPr lang="en-US" altLang="el-GR"/>
              <a:t> (</a:t>
            </a:r>
            <a:r>
              <a:rPr lang="en-US" altLang="el-GR" b="1"/>
              <a:t>one cycle/instruction</a:t>
            </a:r>
            <a:r>
              <a:rPr lang="en-US" altLang="el-GR"/>
              <a:t>) –</a:t>
            </a:r>
            <a:r>
              <a:rPr lang="el-GR" altLang="el-GR"/>
              <a:t> </a:t>
            </a:r>
            <a:r>
              <a:rPr lang="el-GR" altLang="el-GR" b="1"/>
              <a:t>αργή έκδοση</a:t>
            </a:r>
            <a:endParaRPr lang="en-US" altLang="el-GR" b="1"/>
          </a:p>
          <a:p>
            <a:pPr lvl="1" eaLnBrk="1" hangingPunct="1">
              <a:lnSpc>
                <a:spcPct val="80000"/>
              </a:lnSpc>
            </a:pPr>
            <a:r>
              <a:rPr lang="el-GR" altLang="el-GR" b="1"/>
              <a:t>Μια πιο ρεαλιστική έκδοση με διοχέτευση </a:t>
            </a:r>
            <a:r>
              <a:rPr lang="en-US" altLang="el-GR" b="1"/>
              <a:t>(pipeline)</a:t>
            </a:r>
          </a:p>
          <a:p>
            <a:pPr eaLnBrk="1" hangingPunct="1">
              <a:lnSpc>
                <a:spcPct val="80000"/>
              </a:lnSpc>
            </a:pPr>
            <a:endParaRPr lang="en-US" altLang="el-GR" sz="1200"/>
          </a:p>
          <a:p>
            <a:pPr eaLnBrk="1" hangingPunct="1">
              <a:lnSpc>
                <a:spcPct val="80000"/>
              </a:lnSpc>
            </a:pPr>
            <a:endParaRPr lang="el-GR" altLang="el-GR" sz="2800"/>
          </a:p>
          <a:p>
            <a:pPr eaLnBrk="1" hangingPunct="1">
              <a:lnSpc>
                <a:spcPct val="80000"/>
              </a:lnSpc>
            </a:pPr>
            <a:r>
              <a:rPr lang="el-GR" altLang="el-GR" sz="2800"/>
              <a:t>Μελέτη ενός απλού υποσυνόλου</a:t>
            </a:r>
            <a:r>
              <a:rPr lang="en-US" altLang="el-GR" sz="2800"/>
              <a:t> </a:t>
            </a:r>
            <a:r>
              <a:rPr lang="el-GR" altLang="el-GR" sz="2800"/>
              <a:t>εντολών</a:t>
            </a:r>
            <a:r>
              <a:rPr lang="en-US" altLang="el-GR" sz="2800"/>
              <a:t>, </a:t>
            </a:r>
            <a:r>
              <a:rPr lang="el-GR" altLang="el-GR" sz="2800"/>
              <a:t>δείχνει τις περισσότερες πτυχές</a:t>
            </a:r>
            <a:r>
              <a:rPr lang="en-US" altLang="el-GR" sz="2800"/>
              <a:t> </a:t>
            </a:r>
            <a:r>
              <a:rPr lang="el-GR" altLang="el-GR" sz="2800"/>
              <a:t>της υλοποίησης</a:t>
            </a:r>
          </a:p>
          <a:p>
            <a:pPr eaLnBrk="1" hangingPunct="1">
              <a:lnSpc>
                <a:spcPct val="80000"/>
              </a:lnSpc>
            </a:pPr>
            <a:endParaRPr lang="el-GR" altLang="el-GR" sz="2800"/>
          </a:p>
          <a:p>
            <a:pPr eaLnBrk="1" hangingPunct="1">
              <a:lnSpc>
                <a:spcPct val="80000"/>
              </a:lnSpc>
            </a:pPr>
            <a:r>
              <a:rPr lang="el-GR" altLang="el-GR" sz="2800"/>
              <a:t>Συγκεκριμένα:</a:t>
            </a:r>
            <a:endParaRPr lang="en-US" altLang="el-GR" sz="2800"/>
          </a:p>
          <a:p>
            <a:pPr lvl="1" eaLnBrk="1" hangingPunct="1">
              <a:lnSpc>
                <a:spcPct val="80000"/>
              </a:lnSpc>
            </a:pPr>
            <a:r>
              <a:rPr lang="el-GR" altLang="el-GR">
                <a:solidFill>
                  <a:srgbClr val="800000"/>
                </a:solidFill>
              </a:rPr>
              <a:t>Εντολές αναφοράς μνήμης</a:t>
            </a:r>
            <a:r>
              <a:rPr lang="en-US" altLang="el-GR"/>
              <a:t>: </a:t>
            </a:r>
            <a:r>
              <a:rPr lang="en-US" altLang="el-GR">
                <a:latin typeface="Lucida Console" panose="020B0609040504020204" pitchFamily="49" charset="0"/>
              </a:rPr>
              <a:t>lw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sw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>
                <a:solidFill>
                  <a:srgbClr val="800000"/>
                </a:solidFill>
              </a:rPr>
              <a:t>Αριθμητικές / λογικές εντολές </a:t>
            </a:r>
            <a:r>
              <a:rPr lang="en-US" altLang="el-GR"/>
              <a:t>: </a:t>
            </a:r>
            <a:r>
              <a:rPr lang="en-US" altLang="el-GR">
                <a:latin typeface="Lucida Console" panose="020B0609040504020204" pitchFamily="49" charset="0"/>
              </a:rPr>
              <a:t>add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sub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and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or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slt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>
                <a:solidFill>
                  <a:srgbClr val="800000"/>
                </a:solidFill>
              </a:rPr>
              <a:t>Εντολές μεταφοράς ελέγχου</a:t>
            </a:r>
            <a:r>
              <a:rPr lang="en-US" altLang="el-GR"/>
              <a:t>: </a:t>
            </a:r>
            <a:r>
              <a:rPr lang="en-US" altLang="el-GR">
                <a:latin typeface="Lucida Console" panose="020B0609040504020204" pitchFamily="49" charset="0"/>
              </a:rPr>
              <a:t>beq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:\gizopoulos\Projects\Books\Cod4-Kleidarithmos\Figs-for-PPTs\COD_VOLA_PNGs\CHAPTER 4\04_10.png">
            <a:extLst>
              <a:ext uri="{FF2B5EF4-FFF2-40B4-BE49-F238E27FC236}">
                <a16:creationId xmlns:a16="http://schemas.microsoft.com/office/drawing/2014/main" id="{B9F91BE9-F877-456F-89E7-FB86EB41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924175"/>
            <a:ext cx="7345363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Footer Placeholder 2">
            <a:extLst>
              <a:ext uri="{FF2B5EF4-FFF2-40B4-BE49-F238E27FC236}">
                <a16:creationId xmlns:a16="http://schemas.microsoft.com/office/drawing/2014/main" id="{091A018C-0901-475D-9331-2A88773C3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C145787-9F3C-4BE9-A119-CE7892E5B04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4C2CBEF1-20E5-4AC3-B34E-FA83DC937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4175"/>
            <a:ext cx="8259762" cy="523875"/>
          </a:xfrm>
        </p:spPr>
        <p:txBody>
          <a:bodyPr/>
          <a:lstStyle/>
          <a:p>
            <a:pPr eaLnBrk="1" hangingPunct="1"/>
            <a:r>
              <a:rPr lang="el-GR" altLang="el-GR" sz="2800"/>
              <a:t>Διαδρομή δεδομένων για Εντολή Τύπου </a:t>
            </a:r>
            <a:r>
              <a:rPr lang="en-US" altLang="el-GR" sz="2800"/>
              <a:t>R</a:t>
            </a:r>
            <a:endParaRPr lang="en-AU" altLang="el-GR" sz="28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000FB6C-CBF2-4904-8ABF-B45AB51BE741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1125538"/>
            <a:ext cx="7993063" cy="773112"/>
            <a:chOff x="539750" y="2060575"/>
            <a:chExt cx="7993063" cy="773113"/>
          </a:xfrm>
        </p:grpSpPr>
        <p:grpSp>
          <p:nvGrpSpPr>
            <p:cNvPr id="63512" name="Group 4">
              <a:extLst>
                <a:ext uri="{FF2B5EF4-FFF2-40B4-BE49-F238E27FC236}">
                  <a16:creationId xmlns:a16="http://schemas.microsoft.com/office/drawing/2014/main" id="{609E218C-3D12-485F-9561-4469C52AC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63514" name="Text Box 5">
                <a:extLst>
                  <a:ext uri="{FF2B5EF4-FFF2-40B4-BE49-F238E27FC236}">
                    <a16:creationId xmlns:a16="http://schemas.microsoft.com/office/drawing/2014/main" id="{31CF4224-A6FD-4B16-A0C2-B2A0F5679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0</a:t>
                </a:r>
                <a:endParaRPr lang="en-AU" altLang="el-GR" sz="2000"/>
              </a:p>
            </p:txBody>
          </p:sp>
          <p:sp>
            <p:nvSpPr>
              <p:cNvPr id="63515" name="Text Box 6">
                <a:extLst>
                  <a:ext uri="{FF2B5EF4-FFF2-40B4-BE49-F238E27FC236}">
                    <a16:creationId xmlns:a16="http://schemas.microsoft.com/office/drawing/2014/main" id="{82BD05E8-F17C-4731-A025-8DD610235A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63516" name="Text Box 7">
                <a:extLst>
                  <a:ext uri="{FF2B5EF4-FFF2-40B4-BE49-F238E27FC236}">
                    <a16:creationId xmlns:a16="http://schemas.microsoft.com/office/drawing/2014/main" id="{8252C5DA-A6EE-4518-B696-27F7DD0B2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63517" name="Text Box 8">
                <a:extLst>
                  <a:ext uri="{FF2B5EF4-FFF2-40B4-BE49-F238E27FC236}">
                    <a16:creationId xmlns:a16="http://schemas.microsoft.com/office/drawing/2014/main" id="{7617A6DC-245D-48A9-A842-0EED4B5B3A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63518" name="Text Box 9">
                <a:extLst>
                  <a:ext uri="{FF2B5EF4-FFF2-40B4-BE49-F238E27FC236}">
                    <a16:creationId xmlns:a16="http://schemas.microsoft.com/office/drawing/2014/main" id="{7A1741DA-4671-4FE4-8815-5DC2BDE61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63519" name="Text Box 10">
                <a:extLst>
                  <a:ext uri="{FF2B5EF4-FFF2-40B4-BE49-F238E27FC236}">
                    <a16:creationId xmlns:a16="http://schemas.microsoft.com/office/drawing/2014/main" id="{F33AA2F3-461E-4E21-A5D4-7B31B81D4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63520" name="Text Box 11">
                <a:extLst>
                  <a:ext uri="{FF2B5EF4-FFF2-40B4-BE49-F238E27FC236}">
                    <a16:creationId xmlns:a16="http://schemas.microsoft.com/office/drawing/2014/main" id="{846F4E9A-D904-4C7B-A108-38F99A2B0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63521" name="Text Box 12">
                <a:extLst>
                  <a:ext uri="{FF2B5EF4-FFF2-40B4-BE49-F238E27FC236}">
                    <a16:creationId xmlns:a16="http://schemas.microsoft.com/office/drawing/2014/main" id="{CBF6CE8C-3843-4A01-B18E-0A74AE29B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63522" name="Text Box 13">
                <a:extLst>
                  <a:ext uri="{FF2B5EF4-FFF2-40B4-BE49-F238E27FC236}">
                    <a16:creationId xmlns:a16="http://schemas.microsoft.com/office/drawing/2014/main" id="{CF7F0F6E-8F45-44D4-8C28-E7DB54EE3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63523" name="Text Box 14">
                <a:extLst>
                  <a:ext uri="{FF2B5EF4-FFF2-40B4-BE49-F238E27FC236}">
                    <a16:creationId xmlns:a16="http://schemas.microsoft.com/office/drawing/2014/main" id="{CA1469DA-5ED5-418B-811B-4C330474F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63524" name="Text Box 15">
                <a:extLst>
                  <a:ext uri="{FF2B5EF4-FFF2-40B4-BE49-F238E27FC236}">
                    <a16:creationId xmlns:a16="http://schemas.microsoft.com/office/drawing/2014/main" id="{8D030459-62B5-42FE-A5A5-3F8A967A3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63525" name="Text Box 16">
                <a:extLst>
                  <a:ext uri="{FF2B5EF4-FFF2-40B4-BE49-F238E27FC236}">
                    <a16:creationId xmlns:a16="http://schemas.microsoft.com/office/drawing/2014/main" id="{C65AE1F1-3964-45BD-B5BB-80CE5C371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63513" name="Text Box 35">
              <a:extLst>
                <a:ext uri="{FF2B5EF4-FFF2-40B4-BE49-F238E27FC236}">
                  <a16:creationId xmlns:a16="http://schemas.microsoft.com/office/drawing/2014/main" id="{4412802B-554B-4332-827E-F439E8DEE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652178-4E45-4A6E-9964-0FC0C8EA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1177925"/>
            <a:ext cx="692150" cy="306388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219950-57A8-4189-A57D-3654FD7A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2997200"/>
            <a:ext cx="1017588" cy="3778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346C626-A8F8-406D-8E99-3B5390C0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3186113"/>
            <a:ext cx="1019175" cy="379412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B2256D-0A73-4636-BD82-DDE4AA6F4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005263"/>
            <a:ext cx="509587" cy="1889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C1FAD1-33B1-4CF9-A3F1-9E7F6966E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3697288"/>
            <a:ext cx="676275" cy="228600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7CB6D2-83DB-49E5-A4AE-32663DB55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3475038"/>
            <a:ext cx="1017587" cy="37782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5C601D-9EF9-41F6-B41B-46F145AD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1147763"/>
            <a:ext cx="692150" cy="306387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8583E9C-4E57-4348-86C4-FCB957FEE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4217988"/>
            <a:ext cx="508000" cy="1889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F6D7F6-0F66-41FB-803D-1ED8B55CA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4005263"/>
            <a:ext cx="254000" cy="312737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630EF27-18D3-4D37-91BF-018D67FD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8" y="4435475"/>
            <a:ext cx="254000" cy="312738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07C580-394E-4087-8DF4-63B5489D8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638" y="3690938"/>
            <a:ext cx="254000" cy="2159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62494AF-9D73-47B3-A2CD-5D771D01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55700"/>
            <a:ext cx="692150" cy="307975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A0140EB-97DF-4B69-B193-B707A6FD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177925"/>
            <a:ext cx="930275" cy="306388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288990-F5AB-457F-B078-07CEC7957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1165225"/>
            <a:ext cx="692150" cy="306388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36FDFF-5116-4DB1-B1B8-821F3E22D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4475163"/>
            <a:ext cx="255588" cy="312737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04D1C9-D68F-48D9-901D-47C35B605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1141413"/>
            <a:ext cx="692150" cy="306387"/>
          </a:xfrm>
          <a:prstGeom prst="ellipse">
            <a:avLst/>
          </a:prstGeom>
          <a:noFill/>
          <a:ln w="28575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BA54242-B2B3-4A8A-A5A1-3AD8E9253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3971925"/>
            <a:ext cx="1017588" cy="379413"/>
          </a:xfrm>
          <a:prstGeom prst="ellipse">
            <a:avLst/>
          </a:prstGeom>
          <a:noFill/>
          <a:ln w="28575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F561055-B0F6-4AFE-900B-48A3C076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2959100"/>
            <a:ext cx="1019175" cy="3794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:\gizopoulos\Projects\Books\Cod4-Kleidarithmos\Figs-for-PPTs\COD_VOLA_PNGs\CHAPTER 4\04_10.png">
            <a:extLst>
              <a:ext uri="{FF2B5EF4-FFF2-40B4-BE49-F238E27FC236}">
                <a16:creationId xmlns:a16="http://schemas.microsoft.com/office/drawing/2014/main" id="{C0109F39-010D-4A36-8E92-640DEDB1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924175"/>
            <a:ext cx="7345363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Footer Placeholder 2">
            <a:extLst>
              <a:ext uri="{FF2B5EF4-FFF2-40B4-BE49-F238E27FC236}">
                <a16:creationId xmlns:a16="http://schemas.microsoft.com/office/drawing/2014/main" id="{FFF6EE54-1B42-40E2-94A4-6BFD41B32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C5E9698-63CD-417C-A1CB-9D180377C33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662340F-A412-4CBC-81DF-74AC4F1D0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15925"/>
            <a:ext cx="8496300" cy="492125"/>
          </a:xfrm>
        </p:spPr>
        <p:txBody>
          <a:bodyPr/>
          <a:lstStyle/>
          <a:p>
            <a:pPr eaLnBrk="1" hangingPunct="1"/>
            <a:r>
              <a:rPr lang="el-GR" altLang="el-GR" sz="2600"/>
              <a:t>Διαδρομή δεδομένων για Εντολή Τύπου </a:t>
            </a:r>
            <a:r>
              <a:rPr lang="en-US" altLang="el-GR" sz="2600"/>
              <a:t>Load/Store</a:t>
            </a:r>
            <a:endParaRPr lang="en-AU" altLang="el-GR" sz="2600"/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3F29C53C-035F-4AA9-BD76-6472CCF4A808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1114425"/>
            <a:ext cx="7937500" cy="863600"/>
            <a:chOff x="595313" y="2978150"/>
            <a:chExt cx="7937500" cy="863600"/>
          </a:xfrm>
        </p:grpSpPr>
        <p:grpSp>
          <p:nvGrpSpPr>
            <p:cNvPr id="65570" name="Group 17">
              <a:extLst>
                <a:ext uri="{FF2B5EF4-FFF2-40B4-BE49-F238E27FC236}">
                  <a16:creationId xmlns:a16="http://schemas.microsoft.com/office/drawing/2014/main" id="{FEF22761-EA99-4EF4-912E-6B93C05D7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65572" name="Text Box 18">
                <a:extLst>
                  <a:ext uri="{FF2B5EF4-FFF2-40B4-BE49-F238E27FC236}">
                    <a16:creationId xmlns:a16="http://schemas.microsoft.com/office/drawing/2014/main" id="{627BFA15-7372-416E-BDBA-C4FF33335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</a:t>
                </a:r>
                <a:endParaRPr lang="en-AU" altLang="el-GR" sz="2000"/>
              </a:p>
            </p:txBody>
          </p:sp>
          <p:sp>
            <p:nvSpPr>
              <p:cNvPr id="65573" name="Text Box 19">
                <a:extLst>
                  <a:ext uri="{FF2B5EF4-FFF2-40B4-BE49-F238E27FC236}">
                    <a16:creationId xmlns:a16="http://schemas.microsoft.com/office/drawing/2014/main" id="{4076F76E-610A-48D1-B23F-FF3BA498C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65574" name="Text Box 20">
                <a:extLst>
                  <a:ext uri="{FF2B5EF4-FFF2-40B4-BE49-F238E27FC236}">
                    <a16:creationId xmlns:a16="http://schemas.microsoft.com/office/drawing/2014/main" id="{7E163B04-DFFC-482A-9885-993B4CC89F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65575" name="Text Box 21">
                <a:extLst>
                  <a:ext uri="{FF2B5EF4-FFF2-40B4-BE49-F238E27FC236}">
                    <a16:creationId xmlns:a16="http://schemas.microsoft.com/office/drawing/2014/main" id="{9FFFC5A4-289D-4BDF-91E1-9196201410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65576" name="Text Box 22">
                <a:extLst>
                  <a:ext uri="{FF2B5EF4-FFF2-40B4-BE49-F238E27FC236}">
                    <a16:creationId xmlns:a16="http://schemas.microsoft.com/office/drawing/2014/main" id="{07E2C8BF-3941-4592-858F-8C9D43742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65577" name="Text Box 23">
                <a:extLst>
                  <a:ext uri="{FF2B5EF4-FFF2-40B4-BE49-F238E27FC236}">
                    <a16:creationId xmlns:a16="http://schemas.microsoft.com/office/drawing/2014/main" id="{694003B0-F3EA-4E05-8CEE-3EC5EA49F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65578" name="Text Box 24">
                <a:extLst>
                  <a:ext uri="{FF2B5EF4-FFF2-40B4-BE49-F238E27FC236}">
                    <a16:creationId xmlns:a16="http://schemas.microsoft.com/office/drawing/2014/main" id="{E429C362-44C0-4B0C-95AB-94D6437E63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65579" name="Text Box 25">
                <a:extLst>
                  <a:ext uri="{FF2B5EF4-FFF2-40B4-BE49-F238E27FC236}">
                    <a16:creationId xmlns:a16="http://schemas.microsoft.com/office/drawing/2014/main" id="{3AF28D69-8CC7-4C3F-9965-34DC8B3BA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65571" name="Text Box 36">
              <a:extLst>
                <a:ext uri="{FF2B5EF4-FFF2-40B4-BE49-F238E27FC236}">
                  <a16:creationId xmlns:a16="http://schemas.microsoft.com/office/drawing/2014/main" id="{B734CDE9-ECC6-4EB1-A1E5-E5F392505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</a:t>
              </a:r>
              <a:endParaRPr lang="en-AU" altLang="el-GR" sz="1800"/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AC25DDA2-5292-4D87-B34D-B5D21C93FF89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1978025"/>
            <a:ext cx="7937500" cy="863600"/>
            <a:chOff x="595313" y="2978150"/>
            <a:chExt cx="7937500" cy="863600"/>
          </a:xfrm>
        </p:grpSpPr>
        <p:grpSp>
          <p:nvGrpSpPr>
            <p:cNvPr id="65560" name="Group 17">
              <a:extLst>
                <a:ext uri="{FF2B5EF4-FFF2-40B4-BE49-F238E27FC236}">
                  <a16:creationId xmlns:a16="http://schemas.microsoft.com/office/drawing/2014/main" id="{287417F2-0BEC-4DC2-A019-EEAE1A368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65562" name="Text Box 18">
                <a:extLst>
                  <a:ext uri="{FF2B5EF4-FFF2-40B4-BE49-F238E27FC236}">
                    <a16:creationId xmlns:a16="http://schemas.microsoft.com/office/drawing/2014/main" id="{8D056E0C-F322-44C5-BEA5-292162B85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43</a:t>
                </a:r>
                <a:endParaRPr lang="en-AU" altLang="el-GR" sz="2000"/>
              </a:p>
            </p:txBody>
          </p:sp>
          <p:sp>
            <p:nvSpPr>
              <p:cNvPr id="65563" name="Text Box 19">
                <a:extLst>
                  <a:ext uri="{FF2B5EF4-FFF2-40B4-BE49-F238E27FC236}">
                    <a16:creationId xmlns:a16="http://schemas.microsoft.com/office/drawing/2014/main" id="{A2B3DE5C-A330-4C27-A577-836FAEB43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65564" name="Text Box 20">
                <a:extLst>
                  <a:ext uri="{FF2B5EF4-FFF2-40B4-BE49-F238E27FC236}">
                    <a16:creationId xmlns:a16="http://schemas.microsoft.com/office/drawing/2014/main" id="{87A5E027-2E8F-4AD1-8D55-479346D25C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65565" name="Text Box 21">
                <a:extLst>
                  <a:ext uri="{FF2B5EF4-FFF2-40B4-BE49-F238E27FC236}">
                    <a16:creationId xmlns:a16="http://schemas.microsoft.com/office/drawing/2014/main" id="{A951E03B-06CB-4051-86F6-6F265DAAA1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65566" name="Text Box 22">
                <a:extLst>
                  <a:ext uri="{FF2B5EF4-FFF2-40B4-BE49-F238E27FC236}">
                    <a16:creationId xmlns:a16="http://schemas.microsoft.com/office/drawing/2014/main" id="{363AB6EF-0ADD-4A1A-9AA3-7EFA5C58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65567" name="Text Box 23">
                <a:extLst>
                  <a:ext uri="{FF2B5EF4-FFF2-40B4-BE49-F238E27FC236}">
                    <a16:creationId xmlns:a16="http://schemas.microsoft.com/office/drawing/2014/main" id="{F6092F51-071D-42FA-932A-93DE30687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65568" name="Text Box 24">
                <a:extLst>
                  <a:ext uri="{FF2B5EF4-FFF2-40B4-BE49-F238E27FC236}">
                    <a16:creationId xmlns:a16="http://schemas.microsoft.com/office/drawing/2014/main" id="{36803A2A-5A9A-43F8-B7BA-7B32A071C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65569" name="Text Box 25">
                <a:extLst>
                  <a:ext uri="{FF2B5EF4-FFF2-40B4-BE49-F238E27FC236}">
                    <a16:creationId xmlns:a16="http://schemas.microsoft.com/office/drawing/2014/main" id="{548DD37F-FCEF-4E1F-A1F4-C3B8A1195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65561" name="Text Box 36">
              <a:extLst>
                <a:ext uri="{FF2B5EF4-FFF2-40B4-BE49-F238E27FC236}">
                  <a16:creationId xmlns:a16="http://schemas.microsoft.com/office/drawing/2014/main" id="{B3F82592-6954-42C0-AEC6-0821918A2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D6A9655-69AA-4B67-B3FD-5A7F4893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1252538"/>
            <a:ext cx="606425" cy="32067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59950E-35E1-4F36-9D91-C95B96C27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265488"/>
            <a:ext cx="606425" cy="322262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83C5F69-3AF2-48D9-9EF8-3D8A0FD55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1252538"/>
            <a:ext cx="1177925" cy="32226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E2BCB57-7BB1-4F85-B203-452D1233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516563"/>
            <a:ext cx="647700" cy="32226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E762C1C-823C-4AAD-BAB3-124D8D6BE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5554663"/>
            <a:ext cx="442913" cy="22066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0F1F218-9CC3-4C5F-AD48-644CD48F8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3644900"/>
            <a:ext cx="200025" cy="32226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799E716-FA9B-4679-A41E-95143003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4186238"/>
            <a:ext cx="198437" cy="32067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89C94B-E6D2-4485-884C-5B9A0D392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024313"/>
            <a:ext cx="200025" cy="3222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AF5BF13-0447-4765-9B44-9F503B47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908425"/>
            <a:ext cx="200025" cy="32226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2C2F466-3281-482E-B7AF-2A7C5B88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0" y="3703638"/>
            <a:ext cx="198438" cy="320675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FF75F9-27C2-4A88-8BA1-788BDAF9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506913"/>
            <a:ext cx="165100" cy="32226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32588CD-F063-4A78-A135-47A74935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252538"/>
            <a:ext cx="606425" cy="322262"/>
          </a:xfrm>
          <a:prstGeom prst="ellipse">
            <a:avLst/>
          </a:prstGeom>
          <a:noFill/>
          <a:ln w="28575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4D76B5-F378-4A3D-9588-AE3907381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3971925"/>
            <a:ext cx="1071562" cy="428625"/>
          </a:xfrm>
          <a:prstGeom prst="ellipse">
            <a:avLst/>
          </a:prstGeom>
          <a:noFill/>
          <a:ln w="28575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B14669-9BF5-4F70-9435-74CF389DB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5394325"/>
            <a:ext cx="801687" cy="320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9C32CA-BA31-42BA-990C-24D75D76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5" y="4911725"/>
            <a:ext cx="800100" cy="292100"/>
          </a:xfrm>
          <a:prstGeom prst="ellipse">
            <a:avLst/>
          </a:prstGeom>
          <a:noFill/>
          <a:ln w="28575" algn="ctr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4F617F-4CA4-418D-BB33-8749A7F8E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2989263"/>
            <a:ext cx="1069975" cy="428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8B4C83B-129E-43D5-B277-888503D45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144838"/>
            <a:ext cx="846137" cy="4286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42" grpId="0" animBg="1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2">
            <a:extLst>
              <a:ext uri="{FF2B5EF4-FFF2-40B4-BE49-F238E27FC236}">
                <a16:creationId xmlns:a16="http://schemas.microsoft.com/office/drawing/2014/main" id="{559132AF-A786-4FE9-870D-485CF206C3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67ECD6C-DE9B-486B-9F2E-568A819DA4B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0EF39C3E-EF8E-467A-8849-EB258001E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31748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78E85BCB-C4E7-4B3D-B95F-0B55B78D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>
            <a:extLst>
              <a:ext uri="{FF2B5EF4-FFF2-40B4-BE49-F238E27FC236}">
                <a16:creationId xmlns:a16="http://schemas.microsoft.com/office/drawing/2014/main" id="{AA86CD86-3F3F-4CBA-B520-FD6AE7629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EA25C51F-C55A-40A6-A123-63EBDD381229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6F6842F-E7DC-49AB-A634-B910B82DC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Η κύρια μονάδα ελέγχου</a:t>
            </a:r>
            <a:endParaRPr lang="en-AU" altLang="el-GR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9778D04-6763-483D-B602-0ACED9801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/>
            <a:r>
              <a:rPr lang="el-GR" altLang="el-GR"/>
              <a:t>Σήματα ελέγχου που εξάγονται από εντολή</a:t>
            </a:r>
            <a:endParaRPr lang="en-AU" altLang="el-GR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4DB1C04-339E-4F92-894F-34B283AEF24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60575"/>
            <a:ext cx="7993063" cy="773113"/>
            <a:chOff x="539750" y="2060575"/>
            <a:chExt cx="7993063" cy="773113"/>
          </a:xfrm>
        </p:grpSpPr>
        <p:grpSp>
          <p:nvGrpSpPr>
            <p:cNvPr id="73773" name="Group 4">
              <a:extLst>
                <a:ext uri="{FF2B5EF4-FFF2-40B4-BE49-F238E27FC236}">
                  <a16:creationId xmlns:a16="http://schemas.microsoft.com/office/drawing/2014/main" id="{4E84B18B-4A6E-426E-AF3B-BEB23D1964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73775" name="Text Box 5">
                <a:extLst>
                  <a:ext uri="{FF2B5EF4-FFF2-40B4-BE49-F238E27FC236}">
                    <a16:creationId xmlns:a16="http://schemas.microsoft.com/office/drawing/2014/main" id="{CDE7ADCE-CA98-4A3C-904F-4C633B3FF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0</a:t>
                </a:r>
                <a:endParaRPr lang="en-AU" altLang="el-GR" sz="2000"/>
              </a:p>
            </p:txBody>
          </p:sp>
          <p:sp>
            <p:nvSpPr>
              <p:cNvPr id="73776" name="Text Box 6">
                <a:extLst>
                  <a:ext uri="{FF2B5EF4-FFF2-40B4-BE49-F238E27FC236}">
                    <a16:creationId xmlns:a16="http://schemas.microsoft.com/office/drawing/2014/main" id="{9C43334D-EB87-449A-A88B-336A6D0D4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73777" name="Text Box 7">
                <a:extLst>
                  <a:ext uri="{FF2B5EF4-FFF2-40B4-BE49-F238E27FC236}">
                    <a16:creationId xmlns:a16="http://schemas.microsoft.com/office/drawing/2014/main" id="{13F2B05A-6A8C-4663-9EAD-4DDE9A0E0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73778" name="Text Box 8">
                <a:extLst>
                  <a:ext uri="{FF2B5EF4-FFF2-40B4-BE49-F238E27FC236}">
                    <a16:creationId xmlns:a16="http://schemas.microsoft.com/office/drawing/2014/main" id="{5805CDCA-EFB7-4B84-A29D-5C36451D9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73779" name="Text Box 9">
                <a:extLst>
                  <a:ext uri="{FF2B5EF4-FFF2-40B4-BE49-F238E27FC236}">
                    <a16:creationId xmlns:a16="http://schemas.microsoft.com/office/drawing/2014/main" id="{491E9A41-19E9-45EB-885A-F27464F37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73780" name="Text Box 10">
                <a:extLst>
                  <a:ext uri="{FF2B5EF4-FFF2-40B4-BE49-F238E27FC236}">
                    <a16:creationId xmlns:a16="http://schemas.microsoft.com/office/drawing/2014/main" id="{7EEDCA5C-EE13-4A1B-B8B3-B49CE0797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73781" name="Text Box 11">
                <a:extLst>
                  <a:ext uri="{FF2B5EF4-FFF2-40B4-BE49-F238E27FC236}">
                    <a16:creationId xmlns:a16="http://schemas.microsoft.com/office/drawing/2014/main" id="{B53ECA97-AE77-4118-BAC3-554FD4F7F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73782" name="Text Box 12">
                <a:extLst>
                  <a:ext uri="{FF2B5EF4-FFF2-40B4-BE49-F238E27FC236}">
                    <a16:creationId xmlns:a16="http://schemas.microsoft.com/office/drawing/2014/main" id="{48500372-434E-4E57-B333-380C1A29B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73783" name="Text Box 13">
                <a:extLst>
                  <a:ext uri="{FF2B5EF4-FFF2-40B4-BE49-F238E27FC236}">
                    <a16:creationId xmlns:a16="http://schemas.microsoft.com/office/drawing/2014/main" id="{18398C01-5BEA-4623-B03C-2E5707EBF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73784" name="Text Box 14">
                <a:extLst>
                  <a:ext uri="{FF2B5EF4-FFF2-40B4-BE49-F238E27FC236}">
                    <a16:creationId xmlns:a16="http://schemas.microsoft.com/office/drawing/2014/main" id="{401E6D6B-099D-48D0-8CED-3A6332DC1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73785" name="Text Box 15">
                <a:extLst>
                  <a:ext uri="{FF2B5EF4-FFF2-40B4-BE49-F238E27FC236}">
                    <a16:creationId xmlns:a16="http://schemas.microsoft.com/office/drawing/2014/main" id="{6B1A199F-9094-4F40-8DBD-3861A70F7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73786" name="Text Box 16">
                <a:extLst>
                  <a:ext uri="{FF2B5EF4-FFF2-40B4-BE49-F238E27FC236}">
                    <a16:creationId xmlns:a16="http://schemas.microsoft.com/office/drawing/2014/main" id="{C2DF02E4-2735-4FB3-8EC4-ED0177B69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73774" name="Text Box 35">
              <a:extLst>
                <a:ext uri="{FF2B5EF4-FFF2-40B4-BE49-F238E27FC236}">
                  <a16:creationId xmlns:a16="http://schemas.microsoft.com/office/drawing/2014/main" id="{03D8E19D-257E-4480-847D-1F12ACBC4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id="{FB1C24A5-9194-4B1A-AB20-CCD4BF02151C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2978150"/>
            <a:ext cx="7937500" cy="863600"/>
            <a:chOff x="595313" y="2978150"/>
            <a:chExt cx="7937500" cy="863600"/>
          </a:xfrm>
        </p:grpSpPr>
        <p:grpSp>
          <p:nvGrpSpPr>
            <p:cNvPr id="73763" name="Group 17">
              <a:extLst>
                <a:ext uri="{FF2B5EF4-FFF2-40B4-BE49-F238E27FC236}">
                  <a16:creationId xmlns:a16="http://schemas.microsoft.com/office/drawing/2014/main" id="{735D8C61-9180-47A2-A45D-C17EAC979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73765" name="Text Box 18">
                <a:extLst>
                  <a:ext uri="{FF2B5EF4-FFF2-40B4-BE49-F238E27FC236}">
                    <a16:creationId xmlns:a16="http://schemas.microsoft.com/office/drawing/2014/main" id="{7503A00C-CF39-434C-9111-AB57317DB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 or 43</a:t>
                </a:r>
                <a:endParaRPr lang="en-AU" altLang="el-GR" sz="2000"/>
              </a:p>
            </p:txBody>
          </p:sp>
          <p:sp>
            <p:nvSpPr>
              <p:cNvPr id="73766" name="Text Box 19">
                <a:extLst>
                  <a:ext uri="{FF2B5EF4-FFF2-40B4-BE49-F238E27FC236}">
                    <a16:creationId xmlns:a16="http://schemas.microsoft.com/office/drawing/2014/main" id="{731CC4A9-6AC6-4B5D-A215-2A9FF0A8E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73767" name="Text Box 20">
                <a:extLst>
                  <a:ext uri="{FF2B5EF4-FFF2-40B4-BE49-F238E27FC236}">
                    <a16:creationId xmlns:a16="http://schemas.microsoft.com/office/drawing/2014/main" id="{74632788-9F77-441E-8F18-2C07EB464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73768" name="Text Box 21">
                <a:extLst>
                  <a:ext uri="{FF2B5EF4-FFF2-40B4-BE49-F238E27FC236}">
                    <a16:creationId xmlns:a16="http://schemas.microsoft.com/office/drawing/2014/main" id="{D0D6FEF3-CBBF-4A61-899E-BE801CC94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73769" name="Text Box 22">
                <a:extLst>
                  <a:ext uri="{FF2B5EF4-FFF2-40B4-BE49-F238E27FC236}">
                    <a16:creationId xmlns:a16="http://schemas.microsoft.com/office/drawing/2014/main" id="{DF1B7970-340D-4B40-9209-4D8C6F646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73770" name="Text Box 23">
                <a:extLst>
                  <a:ext uri="{FF2B5EF4-FFF2-40B4-BE49-F238E27FC236}">
                    <a16:creationId xmlns:a16="http://schemas.microsoft.com/office/drawing/2014/main" id="{98F08A0A-AA84-4A7C-8613-5E06A9D35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73771" name="Text Box 24">
                <a:extLst>
                  <a:ext uri="{FF2B5EF4-FFF2-40B4-BE49-F238E27FC236}">
                    <a16:creationId xmlns:a16="http://schemas.microsoft.com/office/drawing/2014/main" id="{FDB24305-18E7-4AE5-B197-25F38A894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73772" name="Text Box 25">
                <a:extLst>
                  <a:ext uri="{FF2B5EF4-FFF2-40B4-BE49-F238E27FC236}">
                    <a16:creationId xmlns:a16="http://schemas.microsoft.com/office/drawing/2014/main" id="{449720BD-572D-469D-AAF2-9315F4921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73764" name="Text Box 36">
              <a:extLst>
                <a:ext uri="{FF2B5EF4-FFF2-40B4-BE49-F238E27FC236}">
                  <a16:creationId xmlns:a16="http://schemas.microsoft.com/office/drawing/2014/main" id="{CBEBA86E-7902-4F09-8348-66731A6D2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Load/</a:t>
              </a:r>
              <a:br>
                <a:rPr lang="en-US" altLang="el-GR" sz="1800"/>
              </a:b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A1D878C0-3C07-4562-8371-84D25185B52B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052888"/>
            <a:ext cx="7937500" cy="773112"/>
            <a:chOff x="595313" y="4052888"/>
            <a:chExt cx="7937500" cy="773112"/>
          </a:xfrm>
        </p:grpSpPr>
        <p:grpSp>
          <p:nvGrpSpPr>
            <p:cNvPr id="73753" name="Group 26">
              <a:extLst>
                <a:ext uri="{FF2B5EF4-FFF2-40B4-BE49-F238E27FC236}">
                  <a16:creationId xmlns:a16="http://schemas.microsoft.com/office/drawing/2014/main" id="{F5121AEE-59F6-417D-9570-78A0AE4E1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4052888"/>
              <a:ext cx="6913563" cy="773112"/>
              <a:chOff x="884" y="981"/>
              <a:chExt cx="4355" cy="487"/>
            </a:xfrm>
          </p:grpSpPr>
          <p:sp>
            <p:nvSpPr>
              <p:cNvPr id="73755" name="Text Box 27">
                <a:extLst>
                  <a:ext uri="{FF2B5EF4-FFF2-40B4-BE49-F238E27FC236}">
                    <a16:creationId xmlns:a16="http://schemas.microsoft.com/office/drawing/2014/main" id="{73ED5A09-CB64-477C-B926-54A48DED8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4</a:t>
                </a:r>
                <a:endParaRPr lang="en-AU" altLang="el-GR" sz="2000"/>
              </a:p>
            </p:txBody>
          </p:sp>
          <p:sp>
            <p:nvSpPr>
              <p:cNvPr id="73756" name="Text Box 28">
                <a:extLst>
                  <a:ext uri="{FF2B5EF4-FFF2-40B4-BE49-F238E27FC236}">
                    <a16:creationId xmlns:a16="http://schemas.microsoft.com/office/drawing/2014/main" id="{028411B6-2F76-40AC-946F-6F308A9EFA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73757" name="Text Box 29">
                <a:extLst>
                  <a:ext uri="{FF2B5EF4-FFF2-40B4-BE49-F238E27FC236}">
                    <a16:creationId xmlns:a16="http://schemas.microsoft.com/office/drawing/2014/main" id="{FA5A34E0-9BC0-408D-932D-0E219471C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73758" name="Text Box 30">
                <a:extLst>
                  <a:ext uri="{FF2B5EF4-FFF2-40B4-BE49-F238E27FC236}">
                    <a16:creationId xmlns:a16="http://schemas.microsoft.com/office/drawing/2014/main" id="{8790A0D1-CFB7-4E83-95A2-3A70AA5A7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73759" name="Text Box 31">
                <a:extLst>
                  <a:ext uri="{FF2B5EF4-FFF2-40B4-BE49-F238E27FC236}">
                    <a16:creationId xmlns:a16="http://schemas.microsoft.com/office/drawing/2014/main" id="{F0A8BA76-54BC-445D-929E-DC4C70C9E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73760" name="Text Box 32">
                <a:extLst>
                  <a:ext uri="{FF2B5EF4-FFF2-40B4-BE49-F238E27FC236}">
                    <a16:creationId xmlns:a16="http://schemas.microsoft.com/office/drawing/2014/main" id="{006FE644-623C-49E7-9232-74F3B0721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73761" name="Text Box 33">
                <a:extLst>
                  <a:ext uri="{FF2B5EF4-FFF2-40B4-BE49-F238E27FC236}">
                    <a16:creationId xmlns:a16="http://schemas.microsoft.com/office/drawing/2014/main" id="{BBE87987-9D40-48A7-BCB7-2C3FD8B43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73762" name="Text Box 34">
                <a:extLst>
                  <a:ext uri="{FF2B5EF4-FFF2-40B4-BE49-F238E27FC236}">
                    <a16:creationId xmlns:a16="http://schemas.microsoft.com/office/drawing/2014/main" id="{8B32C39D-1F31-48EA-8FE9-2DF8A251B6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73754" name="Text Box 37">
              <a:extLst>
                <a:ext uri="{FF2B5EF4-FFF2-40B4-BE49-F238E27FC236}">
                  <a16:creationId xmlns:a16="http://schemas.microsoft.com/office/drawing/2014/main" id="{4D2A0E29-19B3-4556-B13E-89CCDF9E3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412908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Branch</a:t>
              </a:r>
              <a:endParaRPr lang="en-AU" altLang="el-GR" sz="1800"/>
            </a:p>
          </p:txBody>
        </p:sp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id="{81D99301-01BE-44F1-B0C3-B036E5CF76A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989513"/>
            <a:ext cx="1152525" cy="592137"/>
            <a:chOff x="1692275" y="4989513"/>
            <a:chExt cx="1152525" cy="592137"/>
          </a:xfrm>
        </p:grpSpPr>
        <p:sp>
          <p:nvSpPr>
            <p:cNvPr id="73751" name="AutoShape 38">
              <a:extLst>
                <a:ext uri="{FF2B5EF4-FFF2-40B4-BE49-F238E27FC236}">
                  <a16:creationId xmlns:a16="http://schemas.microsoft.com/office/drawing/2014/main" id="{5E323936-793A-4578-98A4-F9A4BADDF9B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96307" y="4485481"/>
              <a:ext cx="144462" cy="1152525"/>
            </a:xfrm>
            <a:prstGeom prst="leftBrace">
              <a:avLst>
                <a:gd name="adj1" fmla="val 664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73752" name="Text Box 41">
              <a:extLst>
                <a:ext uri="{FF2B5EF4-FFF2-40B4-BE49-F238E27FC236}">
                  <a16:creationId xmlns:a16="http://schemas.microsoft.com/office/drawing/2014/main" id="{42AA4E52-CAD7-4A27-84C9-F7E0513EF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300" y="5205413"/>
              <a:ext cx="1008063" cy="376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opcode</a:t>
              </a:r>
              <a:endParaRPr lang="en-AU" altLang="el-GR" sz="1800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53C1D70-34E7-4FDE-87A7-FDF2F8E6FF2E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989513"/>
            <a:ext cx="1008062" cy="1141412"/>
            <a:chOff x="2916238" y="4989513"/>
            <a:chExt cx="1008062" cy="1141412"/>
          </a:xfrm>
        </p:grpSpPr>
        <p:sp>
          <p:nvSpPr>
            <p:cNvPr id="73749" name="AutoShape 39">
              <a:extLst>
                <a:ext uri="{FF2B5EF4-FFF2-40B4-BE49-F238E27FC236}">
                  <a16:creationId xmlns:a16="http://schemas.microsoft.com/office/drawing/2014/main" id="{CFFA06E5-61B3-4871-B74D-9C0ED02E9C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384551" y="4594225"/>
              <a:ext cx="144462" cy="935037"/>
            </a:xfrm>
            <a:prstGeom prst="leftBrace">
              <a:avLst>
                <a:gd name="adj1" fmla="val 53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73750" name="Text Box 42">
              <a:extLst>
                <a:ext uri="{FF2B5EF4-FFF2-40B4-BE49-F238E27FC236}">
                  <a16:creationId xmlns:a16="http://schemas.microsoft.com/office/drawing/2014/main" id="{497BFEA5-3878-46E7-BDEB-96DFB1207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238" y="5205413"/>
              <a:ext cx="1008062" cy="925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πάντα ανά-γνωση</a:t>
              </a:r>
              <a:endParaRPr lang="en-AU" altLang="el-GR" sz="1800"/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F66D107C-C9E7-4F09-A17C-9874E13AB41E}"/>
              </a:ext>
            </a:extLst>
          </p:cNvPr>
          <p:cNvGrpSpPr>
            <a:grpSpLocks/>
          </p:cNvGrpSpPr>
          <p:nvPr/>
        </p:nvGrpSpPr>
        <p:grpSpPr bwMode="auto">
          <a:xfrm>
            <a:off x="4068763" y="4989513"/>
            <a:ext cx="1512887" cy="1141412"/>
            <a:chOff x="4068763" y="4989513"/>
            <a:chExt cx="1512887" cy="1141412"/>
          </a:xfrm>
        </p:grpSpPr>
        <p:sp>
          <p:nvSpPr>
            <p:cNvPr id="73747" name="AutoShape 40">
              <a:extLst>
                <a:ext uri="{FF2B5EF4-FFF2-40B4-BE49-F238E27FC236}">
                  <a16:creationId xmlns:a16="http://schemas.microsoft.com/office/drawing/2014/main" id="{EEE7CAD8-7F93-48D5-B00E-6C5523AEF09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64051" y="4594225"/>
              <a:ext cx="144462" cy="935037"/>
            </a:xfrm>
            <a:prstGeom prst="leftBrace">
              <a:avLst>
                <a:gd name="adj1" fmla="val 53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73748" name="Text Box 43">
              <a:extLst>
                <a:ext uri="{FF2B5EF4-FFF2-40B4-BE49-F238E27FC236}">
                  <a16:creationId xmlns:a16="http://schemas.microsoft.com/office/drawing/2014/main" id="{2FD2B103-A7E1-47E2-88B2-5DA779682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763" y="5205413"/>
              <a:ext cx="1512887" cy="925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ανάγνωση</a:t>
              </a:r>
              <a:r>
                <a:rPr lang="en-US" altLang="el-GR" sz="1800"/>
                <a:t>, </a:t>
              </a:r>
              <a:r>
                <a:rPr lang="el-GR" altLang="el-GR" sz="1800"/>
                <a:t>εκτός από τη </a:t>
              </a:r>
              <a:r>
                <a:rPr lang="en-US" altLang="el-GR" sz="1800"/>
                <a:t>load</a:t>
              </a:r>
              <a:endParaRPr lang="en-AU" altLang="el-GR" sz="1800"/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8DD8991D-18C6-4683-8316-87801430F0F3}"/>
              </a:ext>
            </a:extLst>
          </p:cNvPr>
          <p:cNvGrpSpPr>
            <a:grpSpLocks/>
          </p:cNvGrpSpPr>
          <p:nvPr/>
        </p:nvGrpSpPr>
        <p:grpSpPr bwMode="auto">
          <a:xfrm>
            <a:off x="5005388" y="2540000"/>
            <a:ext cx="1870075" cy="3590925"/>
            <a:chOff x="5005388" y="2540000"/>
            <a:chExt cx="1870075" cy="3590925"/>
          </a:xfrm>
        </p:grpSpPr>
        <p:sp>
          <p:nvSpPr>
            <p:cNvPr id="73744" name="Text Box 44">
              <a:extLst>
                <a:ext uri="{FF2B5EF4-FFF2-40B4-BE49-F238E27FC236}">
                  <a16:creationId xmlns:a16="http://schemas.microsoft.com/office/drawing/2014/main" id="{5F8C1F52-0B53-41F4-A241-768D4A4D4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5205413"/>
              <a:ext cx="1223963" cy="925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εγγραφή για τύπου </a:t>
              </a:r>
              <a:r>
                <a:rPr lang="en-US" altLang="el-GR" sz="1800"/>
                <a:t>R</a:t>
              </a:r>
              <a:r>
                <a:rPr lang="el-GR" altLang="el-GR" sz="1800"/>
                <a:t> και </a:t>
              </a:r>
              <a:r>
                <a:rPr lang="en-US" altLang="el-GR" sz="1800"/>
                <a:t>load</a:t>
              </a:r>
              <a:endParaRPr lang="en-AU" altLang="el-GR" sz="1800"/>
            </a:p>
          </p:txBody>
        </p:sp>
        <p:sp>
          <p:nvSpPr>
            <p:cNvPr id="73745" name="Line 45">
              <a:extLst>
                <a:ext uri="{FF2B5EF4-FFF2-40B4-BE49-F238E27FC236}">
                  <a16:creationId xmlns:a16="http://schemas.microsoft.com/office/drawing/2014/main" id="{91155628-E9CF-440E-8242-8FF8888A0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5388" y="3548063"/>
              <a:ext cx="646112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Line 46">
              <a:extLst>
                <a:ext uri="{FF2B5EF4-FFF2-40B4-BE49-F238E27FC236}">
                  <a16:creationId xmlns:a16="http://schemas.microsoft.com/office/drawing/2014/main" id="{82BE5D25-7775-423D-A1B5-C8817D7BA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92725" y="2540000"/>
              <a:ext cx="682625" cy="2592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BA4F5172-90B9-40C3-BE6C-A53CD70EA75E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3548063"/>
            <a:ext cx="1439863" cy="2857500"/>
            <a:chOff x="7308850" y="3548063"/>
            <a:chExt cx="1439863" cy="2857500"/>
          </a:xfrm>
        </p:grpSpPr>
        <p:sp>
          <p:nvSpPr>
            <p:cNvPr id="73741" name="Text Box 47">
              <a:extLst>
                <a:ext uri="{FF2B5EF4-FFF2-40B4-BE49-F238E27FC236}">
                  <a16:creationId xmlns:a16="http://schemas.microsoft.com/office/drawing/2014/main" id="{53F4CF83-744B-458A-96D1-3753274BA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850" y="5205413"/>
              <a:ext cx="1439863" cy="1200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επέκταση προσήμου και πρόσθεση</a:t>
              </a:r>
              <a:endParaRPr lang="en-AU" altLang="el-GR" sz="1800"/>
            </a:p>
          </p:txBody>
        </p:sp>
        <p:sp>
          <p:nvSpPr>
            <p:cNvPr id="73742" name="Line 48">
              <a:extLst>
                <a:ext uri="{FF2B5EF4-FFF2-40B4-BE49-F238E27FC236}">
                  <a16:creationId xmlns:a16="http://schemas.microsoft.com/office/drawing/2014/main" id="{331EB166-5D93-4120-8ADF-2232602CC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53313" y="4556125"/>
              <a:ext cx="71437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Line 49">
              <a:extLst>
                <a:ext uri="{FF2B5EF4-FFF2-40B4-BE49-F238E27FC236}">
                  <a16:creationId xmlns:a16="http://schemas.microsoft.com/office/drawing/2014/main" id="{F21A874A-B0CF-4EDE-9F84-F1FFBB8E2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3548063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>
            <a:extLst>
              <a:ext uri="{FF2B5EF4-FFF2-40B4-BE49-F238E27FC236}">
                <a16:creationId xmlns:a16="http://schemas.microsoft.com/office/drawing/2014/main" id="{BDC2D453-68F8-4889-85E3-2B9F234506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09E951F-D877-4A0A-BE5C-8ACCAC132A1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E5E7377-7C77-4BA6-A369-4644879B5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Έλεγχος </a:t>
            </a:r>
            <a:r>
              <a:rPr lang="en-US" altLang="el-GR"/>
              <a:t>ALU</a:t>
            </a:r>
            <a:endParaRPr lang="en-AU" altLang="el-GR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43DC371-C785-4A50-944E-C53875DEB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Η </a:t>
            </a:r>
            <a:r>
              <a:rPr lang="en-US" altLang="el-GR"/>
              <a:t>ALU </a:t>
            </a:r>
            <a:r>
              <a:rPr lang="el-GR" altLang="el-GR"/>
              <a:t>χρησιμοποιείται για εντολές 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n-US" altLang="el-GR" b="1">
                <a:solidFill>
                  <a:srgbClr val="990000"/>
                </a:solidFill>
              </a:rPr>
              <a:t>Load/Store: </a:t>
            </a:r>
            <a:r>
              <a:rPr lang="el-GR" altLang="el-GR" b="1"/>
              <a:t>λειτουργία</a:t>
            </a:r>
            <a:r>
              <a:rPr lang="en-US" altLang="el-GR" b="1"/>
              <a:t> add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b="1">
                <a:solidFill>
                  <a:srgbClr val="990000"/>
                </a:solidFill>
              </a:rPr>
              <a:t>Branch:</a:t>
            </a:r>
            <a:r>
              <a:rPr lang="en-US" altLang="el-GR" b="1"/>
              <a:t> </a:t>
            </a:r>
            <a:r>
              <a:rPr lang="el-GR" altLang="el-GR" b="1"/>
              <a:t>λειτουργία</a:t>
            </a:r>
            <a:r>
              <a:rPr lang="en-US" altLang="el-GR" b="1"/>
              <a:t> subtract</a:t>
            </a:r>
            <a:r>
              <a:rPr lang="el-GR" altLang="el-GR" b="1"/>
              <a:t> , έξοδος </a:t>
            </a:r>
            <a:r>
              <a:rPr lang="en-US" altLang="el-GR" b="1"/>
              <a:t>zero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>
                <a:solidFill>
                  <a:srgbClr val="990000"/>
                </a:solidFill>
              </a:rPr>
              <a:t>Τύπου </a:t>
            </a:r>
            <a:r>
              <a:rPr lang="en-US" altLang="el-GR" b="1">
                <a:solidFill>
                  <a:srgbClr val="990000"/>
                </a:solidFill>
              </a:rPr>
              <a:t>R:</a:t>
            </a:r>
            <a:r>
              <a:rPr lang="en-US" altLang="el-GR" b="1"/>
              <a:t> </a:t>
            </a:r>
            <a:r>
              <a:rPr lang="el-GR" altLang="el-GR" b="1"/>
              <a:t>η λειτουργία εξαρτάται από το πεδίο </a:t>
            </a:r>
            <a:r>
              <a:rPr lang="en-US" altLang="el-GR" b="1"/>
              <a:t>funct</a:t>
            </a:r>
            <a:endParaRPr lang="en-AU" altLang="el-GR" b="1"/>
          </a:p>
        </p:txBody>
      </p:sp>
      <p:sp>
        <p:nvSpPr>
          <p:cNvPr id="69637" name="Text Box 4">
            <a:extLst>
              <a:ext uri="{FF2B5EF4-FFF2-40B4-BE49-F238E27FC236}">
                <a16:creationId xmlns:a16="http://schemas.microsoft.com/office/drawing/2014/main" id="{6845E155-06C1-4112-A52C-427016C5272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38975" y="1738313"/>
            <a:ext cx="384333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§4.4 </a:t>
            </a:r>
            <a:r>
              <a:rPr lang="el-GR" altLang="el-GR" sz="1800">
                <a:solidFill>
                  <a:schemeClr val="folHlink"/>
                </a:solidFill>
              </a:rPr>
              <a:t>Μια απλή μέθοδος υλοποίησης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graphicFrame>
        <p:nvGraphicFramePr>
          <p:cNvPr id="297989" name="Group 5">
            <a:extLst>
              <a:ext uri="{FF2B5EF4-FFF2-40B4-BE49-F238E27FC236}">
                <a16:creationId xmlns:a16="http://schemas.microsoft.com/office/drawing/2014/main" id="{D82C10AC-C769-4367-A7AA-5D6E3FAD2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09327"/>
              </p:ext>
            </p:extLst>
          </p:nvPr>
        </p:nvGraphicFramePr>
        <p:xfrm>
          <a:off x="1187450" y="3500438"/>
          <a:ext cx="6096000" cy="256063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Έλεγχος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ALU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Λειτουργία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>
            <a:extLst>
              <a:ext uri="{FF2B5EF4-FFF2-40B4-BE49-F238E27FC236}">
                <a16:creationId xmlns:a16="http://schemas.microsoft.com/office/drawing/2014/main" id="{A9EC6224-F5E6-4DC6-9B0A-C464F81B3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77D5E3A5-D40C-4CA9-9C33-AFF29FBBF89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16DEB96-EFF6-4554-A6E1-6C3DEB668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Έλεγχος </a:t>
            </a:r>
            <a:r>
              <a:rPr lang="en-US" altLang="el-GR"/>
              <a:t>ALU</a:t>
            </a:r>
            <a:endParaRPr lang="en-AU" altLang="el-GR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4034245-9A73-42FA-8273-1C07AF1DF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Υποθέτουμε ότι ένα </a:t>
            </a:r>
            <a:r>
              <a:rPr lang="en-US" altLang="el-GR" dirty="0"/>
              <a:t>2</a:t>
            </a:r>
            <a:r>
              <a:rPr lang="en-GB" altLang="el-GR" dirty="0"/>
              <a:t>-</a:t>
            </a:r>
            <a:r>
              <a:rPr lang="en-US" altLang="el-GR" dirty="0"/>
              <a:t>bit</a:t>
            </a:r>
            <a:r>
              <a:rPr lang="el-GR" altLang="el-GR" dirty="0"/>
              <a:t> πεδίο</a:t>
            </a:r>
            <a:r>
              <a:rPr lang="en-US" altLang="el-GR" dirty="0"/>
              <a:t> </a:t>
            </a:r>
            <a:r>
              <a:rPr lang="en-US" altLang="el-GR" dirty="0" err="1"/>
              <a:t>ALUOp</a:t>
            </a:r>
            <a:r>
              <a:rPr lang="en-US" altLang="el-GR" dirty="0"/>
              <a:t> </a:t>
            </a:r>
            <a:r>
              <a:rPr lang="el-GR" altLang="el-GR" dirty="0"/>
              <a:t>εξάγεται από το </a:t>
            </a:r>
            <a:r>
              <a:rPr lang="en-US" altLang="el-GR" dirty="0"/>
              <a:t>opcode</a:t>
            </a:r>
          </a:p>
          <a:p>
            <a:pPr lvl="1" eaLnBrk="1" hangingPunct="1"/>
            <a:r>
              <a:rPr lang="el-GR" altLang="el-GR" dirty="0"/>
              <a:t>Συνδυαστική λογική παράγει τον έλεγχο της </a:t>
            </a:r>
            <a:r>
              <a:rPr lang="en-US" altLang="el-GR" dirty="0"/>
              <a:t>ALU</a:t>
            </a:r>
            <a:endParaRPr lang="en-AU" altLang="el-GR" dirty="0"/>
          </a:p>
        </p:txBody>
      </p:sp>
      <p:graphicFrame>
        <p:nvGraphicFramePr>
          <p:cNvPr id="300101" name="Group 69">
            <a:extLst>
              <a:ext uri="{FF2B5EF4-FFF2-40B4-BE49-F238E27FC236}">
                <a16:creationId xmlns:a16="http://schemas.microsoft.com/office/drawing/2014/main" id="{9008D2C9-8B18-49C6-9980-6B86C0C0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42217"/>
              </p:ext>
            </p:extLst>
          </p:nvPr>
        </p:nvGraphicFramePr>
        <p:xfrm>
          <a:off x="684213" y="2852738"/>
          <a:ext cx="8280400" cy="3025776"/>
        </p:xfrm>
        <a:graphic>
          <a:graphicData uri="http://schemas.openxmlformats.org/drawingml/2006/table">
            <a:tbl>
              <a:tblPr/>
              <a:tblGrid>
                <a:gridCol w="126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opcode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ALUOp</a:t>
                      </a:r>
                      <a:endParaRPr kumimoji="0" lang="en-AU" sz="16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Λειτουργία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funct</a:t>
                      </a:r>
                      <a:endParaRPr kumimoji="0" lang="en-AU" sz="16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ALU function</a:t>
                      </a:r>
                      <a:endParaRPr kumimoji="0" lang="en-AU" sz="16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 word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word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branch equal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R-type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0101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>
            <a:extLst>
              <a:ext uri="{FF2B5EF4-FFF2-40B4-BE49-F238E27FC236}">
                <a16:creationId xmlns:a16="http://schemas.microsoft.com/office/drawing/2014/main" id="{FB7F29DF-2CC8-4E2E-85E7-62E24F6E8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F9EAD73-0740-4508-82CD-4D45EB6559E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0D0B7AC6-7982-4221-8296-E61D22B44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75780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458951FB-EC0C-4D4E-BA96-AECC3133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A1FAFC8B-8960-47A1-BFC6-E58EF607E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32772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297B2F43-B0FA-4164-8A80-51FE70A8EE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3" y="1196975"/>
            <a:ext cx="4059237" cy="3154363"/>
          </a:xfrm>
          <a:noFill/>
        </p:spPr>
      </p:pic>
      <p:pic>
        <p:nvPicPr>
          <p:cNvPr id="32773" name="Picture 3" descr="f04-16-P374493">
            <a:extLst>
              <a:ext uri="{FF2B5EF4-FFF2-40B4-BE49-F238E27FC236}">
                <a16:creationId xmlns:a16="http://schemas.microsoft.com/office/drawing/2014/main" id="{F8F90ECC-716D-4574-A540-EAC5684397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725" y="1196975"/>
            <a:ext cx="4359275" cy="3024188"/>
          </a:xfrm>
          <a:noFill/>
        </p:spPr>
      </p:pic>
      <p:sp>
        <p:nvSpPr>
          <p:cNvPr id="77829" name="Footer Placeholder 2">
            <a:extLst>
              <a:ext uri="{FF2B5EF4-FFF2-40B4-BE49-F238E27FC236}">
                <a16:creationId xmlns:a16="http://schemas.microsoft.com/office/drawing/2014/main" id="{A3613A64-DE26-4AB7-8248-4B76C9777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1146DCA-645B-4781-BBAB-32B98687BF4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7225BB74-B5A6-4177-A1F4-E191140963AD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4460875"/>
            <a:ext cx="8199437" cy="655638"/>
            <a:chOff x="539750" y="2060575"/>
            <a:chExt cx="7993063" cy="773113"/>
          </a:xfrm>
        </p:grpSpPr>
        <p:grpSp>
          <p:nvGrpSpPr>
            <p:cNvPr id="77853" name="Group 4">
              <a:extLst>
                <a:ext uri="{FF2B5EF4-FFF2-40B4-BE49-F238E27FC236}">
                  <a16:creationId xmlns:a16="http://schemas.microsoft.com/office/drawing/2014/main" id="{DA3FA971-16FA-4B2A-9E28-15F25D3E5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77855" name="Text Box 5">
                <a:extLst>
                  <a:ext uri="{FF2B5EF4-FFF2-40B4-BE49-F238E27FC236}">
                    <a16:creationId xmlns:a16="http://schemas.microsoft.com/office/drawing/2014/main" id="{C272EEE5-9FBC-4687-A8EB-F4FB2D99BD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0</a:t>
                </a:r>
                <a:endParaRPr lang="en-AU" altLang="el-GR" sz="2000"/>
              </a:p>
            </p:txBody>
          </p:sp>
          <p:sp>
            <p:nvSpPr>
              <p:cNvPr id="77856" name="Text Box 6">
                <a:extLst>
                  <a:ext uri="{FF2B5EF4-FFF2-40B4-BE49-F238E27FC236}">
                    <a16:creationId xmlns:a16="http://schemas.microsoft.com/office/drawing/2014/main" id="{70B04B42-B1D9-4789-B88D-E189F2D23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77857" name="Text Box 7">
                <a:extLst>
                  <a:ext uri="{FF2B5EF4-FFF2-40B4-BE49-F238E27FC236}">
                    <a16:creationId xmlns:a16="http://schemas.microsoft.com/office/drawing/2014/main" id="{5942D3B4-55D9-4966-87C1-078729EDE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77858" name="Text Box 8">
                <a:extLst>
                  <a:ext uri="{FF2B5EF4-FFF2-40B4-BE49-F238E27FC236}">
                    <a16:creationId xmlns:a16="http://schemas.microsoft.com/office/drawing/2014/main" id="{6DD7A84C-6089-45C2-8DF4-495185F4B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77859" name="Text Box 9">
                <a:extLst>
                  <a:ext uri="{FF2B5EF4-FFF2-40B4-BE49-F238E27FC236}">
                    <a16:creationId xmlns:a16="http://schemas.microsoft.com/office/drawing/2014/main" id="{A4F43081-94C9-4EA4-B1F9-E320ACCF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77860" name="Text Box 10">
                <a:extLst>
                  <a:ext uri="{FF2B5EF4-FFF2-40B4-BE49-F238E27FC236}">
                    <a16:creationId xmlns:a16="http://schemas.microsoft.com/office/drawing/2014/main" id="{0C383037-9ECD-4DD0-8E1C-10FA115A8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77861" name="Text Box 11">
                <a:extLst>
                  <a:ext uri="{FF2B5EF4-FFF2-40B4-BE49-F238E27FC236}">
                    <a16:creationId xmlns:a16="http://schemas.microsoft.com/office/drawing/2014/main" id="{7B897F1D-27BA-46DE-9501-4B0F32E88F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77862" name="Text Box 12">
                <a:extLst>
                  <a:ext uri="{FF2B5EF4-FFF2-40B4-BE49-F238E27FC236}">
                    <a16:creationId xmlns:a16="http://schemas.microsoft.com/office/drawing/2014/main" id="{3699D8FA-ACEE-4015-998A-4543209F4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77863" name="Text Box 13">
                <a:extLst>
                  <a:ext uri="{FF2B5EF4-FFF2-40B4-BE49-F238E27FC236}">
                    <a16:creationId xmlns:a16="http://schemas.microsoft.com/office/drawing/2014/main" id="{1C344A76-9DF3-4E3F-8358-1114097AC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77864" name="Text Box 14">
                <a:extLst>
                  <a:ext uri="{FF2B5EF4-FFF2-40B4-BE49-F238E27FC236}">
                    <a16:creationId xmlns:a16="http://schemas.microsoft.com/office/drawing/2014/main" id="{4AB21006-A01C-4BF8-B417-A290A8C65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77865" name="Text Box 15">
                <a:extLst>
                  <a:ext uri="{FF2B5EF4-FFF2-40B4-BE49-F238E27FC236}">
                    <a16:creationId xmlns:a16="http://schemas.microsoft.com/office/drawing/2014/main" id="{F3E482E6-75C4-42F0-B794-1B214055C6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77866" name="Text Box 16">
                <a:extLst>
                  <a:ext uri="{FF2B5EF4-FFF2-40B4-BE49-F238E27FC236}">
                    <a16:creationId xmlns:a16="http://schemas.microsoft.com/office/drawing/2014/main" id="{7826025A-8E12-4B02-BA19-9DE43F0CE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77854" name="Text Box 35">
              <a:extLst>
                <a:ext uri="{FF2B5EF4-FFF2-40B4-BE49-F238E27FC236}">
                  <a16:creationId xmlns:a16="http://schemas.microsoft.com/office/drawing/2014/main" id="{2533140E-F12D-4C85-B19E-E0EF8CD2E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  <p:grpSp>
        <p:nvGrpSpPr>
          <p:cNvPr id="4" name="Group 58">
            <a:extLst>
              <a:ext uri="{FF2B5EF4-FFF2-40B4-BE49-F238E27FC236}">
                <a16:creationId xmlns:a16="http://schemas.microsoft.com/office/drawing/2014/main" id="{60231289-108B-4539-A7EB-D8A0DDF46418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5167313"/>
            <a:ext cx="8112125" cy="720725"/>
            <a:chOff x="595313" y="2978150"/>
            <a:chExt cx="7937500" cy="863600"/>
          </a:xfrm>
        </p:grpSpPr>
        <p:grpSp>
          <p:nvGrpSpPr>
            <p:cNvPr id="77843" name="Group 17">
              <a:extLst>
                <a:ext uri="{FF2B5EF4-FFF2-40B4-BE49-F238E27FC236}">
                  <a16:creationId xmlns:a16="http://schemas.microsoft.com/office/drawing/2014/main" id="{210E4192-A08B-4B77-A9EB-269806CA5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77845" name="Text Box 18">
                <a:extLst>
                  <a:ext uri="{FF2B5EF4-FFF2-40B4-BE49-F238E27FC236}">
                    <a16:creationId xmlns:a16="http://schemas.microsoft.com/office/drawing/2014/main" id="{23181F4A-7DB1-4DF8-9885-A75396F2F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 or 43</a:t>
                </a:r>
                <a:endParaRPr lang="en-AU" altLang="el-GR" sz="2000"/>
              </a:p>
            </p:txBody>
          </p:sp>
          <p:sp>
            <p:nvSpPr>
              <p:cNvPr id="77846" name="Text Box 19">
                <a:extLst>
                  <a:ext uri="{FF2B5EF4-FFF2-40B4-BE49-F238E27FC236}">
                    <a16:creationId xmlns:a16="http://schemas.microsoft.com/office/drawing/2014/main" id="{C37A3D18-B1EC-40E8-83CF-A817878B2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77847" name="Text Box 20">
                <a:extLst>
                  <a:ext uri="{FF2B5EF4-FFF2-40B4-BE49-F238E27FC236}">
                    <a16:creationId xmlns:a16="http://schemas.microsoft.com/office/drawing/2014/main" id="{FFCDE3E3-2FE8-49C4-9BDF-1E6034B6AA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77848" name="Text Box 21">
                <a:extLst>
                  <a:ext uri="{FF2B5EF4-FFF2-40B4-BE49-F238E27FC236}">
                    <a16:creationId xmlns:a16="http://schemas.microsoft.com/office/drawing/2014/main" id="{1E4C915D-CEF6-47AF-B511-C22772B50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77849" name="Text Box 22">
                <a:extLst>
                  <a:ext uri="{FF2B5EF4-FFF2-40B4-BE49-F238E27FC236}">
                    <a16:creationId xmlns:a16="http://schemas.microsoft.com/office/drawing/2014/main" id="{1AD222B8-2D51-4438-BC65-EEEB7BF12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77850" name="Text Box 23">
                <a:extLst>
                  <a:ext uri="{FF2B5EF4-FFF2-40B4-BE49-F238E27FC236}">
                    <a16:creationId xmlns:a16="http://schemas.microsoft.com/office/drawing/2014/main" id="{E299715D-C53A-4396-9D08-4D796DE55E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77851" name="Text Box 24">
                <a:extLst>
                  <a:ext uri="{FF2B5EF4-FFF2-40B4-BE49-F238E27FC236}">
                    <a16:creationId xmlns:a16="http://schemas.microsoft.com/office/drawing/2014/main" id="{089FAAAB-23A7-4529-8F03-E28E3CB95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77852" name="Text Box 25">
                <a:extLst>
                  <a:ext uri="{FF2B5EF4-FFF2-40B4-BE49-F238E27FC236}">
                    <a16:creationId xmlns:a16="http://schemas.microsoft.com/office/drawing/2014/main" id="{AB8D26FC-9E6A-4668-80A9-B092431A9D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77844" name="Text Box 36">
              <a:extLst>
                <a:ext uri="{FF2B5EF4-FFF2-40B4-BE49-F238E27FC236}">
                  <a16:creationId xmlns:a16="http://schemas.microsoft.com/office/drawing/2014/main" id="{69AE4A94-1908-4DFD-B8CB-02209263D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Load/</a:t>
              </a:r>
              <a:br>
                <a:rPr lang="en-US" altLang="el-GR" sz="1800"/>
              </a:b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EEC3733B-C5B7-4547-8F9F-DB50F9CC2FE4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021388"/>
            <a:ext cx="8170862" cy="647700"/>
            <a:chOff x="595313" y="4052888"/>
            <a:chExt cx="7937500" cy="773112"/>
          </a:xfrm>
        </p:grpSpPr>
        <p:grpSp>
          <p:nvGrpSpPr>
            <p:cNvPr id="77833" name="Group 26">
              <a:extLst>
                <a:ext uri="{FF2B5EF4-FFF2-40B4-BE49-F238E27FC236}">
                  <a16:creationId xmlns:a16="http://schemas.microsoft.com/office/drawing/2014/main" id="{985B7909-E5D6-4951-ABD6-E5AF3A6B4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4052888"/>
              <a:ext cx="6913563" cy="773112"/>
              <a:chOff x="884" y="981"/>
              <a:chExt cx="4355" cy="487"/>
            </a:xfrm>
          </p:grpSpPr>
          <p:sp>
            <p:nvSpPr>
              <p:cNvPr id="77835" name="Text Box 27">
                <a:extLst>
                  <a:ext uri="{FF2B5EF4-FFF2-40B4-BE49-F238E27FC236}">
                    <a16:creationId xmlns:a16="http://schemas.microsoft.com/office/drawing/2014/main" id="{B31F1F8B-004C-4A1C-ABA7-FC3C9C31D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4</a:t>
                </a:r>
                <a:endParaRPr lang="en-AU" altLang="el-GR" sz="2000"/>
              </a:p>
            </p:txBody>
          </p:sp>
          <p:sp>
            <p:nvSpPr>
              <p:cNvPr id="77836" name="Text Box 28">
                <a:extLst>
                  <a:ext uri="{FF2B5EF4-FFF2-40B4-BE49-F238E27FC236}">
                    <a16:creationId xmlns:a16="http://schemas.microsoft.com/office/drawing/2014/main" id="{EFE2D6B1-DC6C-45E6-B06E-BD6CDA7BB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77837" name="Text Box 29">
                <a:extLst>
                  <a:ext uri="{FF2B5EF4-FFF2-40B4-BE49-F238E27FC236}">
                    <a16:creationId xmlns:a16="http://schemas.microsoft.com/office/drawing/2014/main" id="{2A6DF4F9-21BF-4411-9F84-D2BDF4B06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77838" name="Text Box 30">
                <a:extLst>
                  <a:ext uri="{FF2B5EF4-FFF2-40B4-BE49-F238E27FC236}">
                    <a16:creationId xmlns:a16="http://schemas.microsoft.com/office/drawing/2014/main" id="{3EA9FBED-E6A1-4352-ADA2-06B3EB042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77839" name="Text Box 31">
                <a:extLst>
                  <a:ext uri="{FF2B5EF4-FFF2-40B4-BE49-F238E27FC236}">
                    <a16:creationId xmlns:a16="http://schemas.microsoft.com/office/drawing/2014/main" id="{8D2D2093-88EE-45D9-A904-971366F41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77840" name="Text Box 32">
                <a:extLst>
                  <a:ext uri="{FF2B5EF4-FFF2-40B4-BE49-F238E27FC236}">
                    <a16:creationId xmlns:a16="http://schemas.microsoft.com/office/drawing/2014/main" id="{365EAD3F-F786-4A00-A183-EC87191A5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77841" name="Text Box 33">
                <a:extLst>
                  <a:ext uri="{FF2B5EF4-FFF2-40B4-BE49-F238E27FC236}">
                    <a16:creationId xmlns:a16="http://schemas.microsoft.com/office/drawing/2014/main" id="{FFA5398F-772C-472E-A08F-9AB67AAB1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77842" name="Text Box 34">
                <a:extLst>
                  <a:ext uri="{FF2B5EF4-FFF2-40B4-BE49-F238E27FC236}">
                    <a16:creationId xmlns:a16="http://schemas.microsoft.com/office/drawing/2014/main" id="{6A545692-AD41-41BA-A2B0-58820D6B2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77834" name="Text Box 37">
              <a:extLst>
                <a:ext uri="{FF2B5EF4-FFF2-40B4-BE49-F238E27FC236}">
                  <a16:creationId xmlns:a16="http://schemas.microsoft.com/office/drawing/2014/main" id="{856A3A52-C7BF-44AA-9A4A-D0310332F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412908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Branch</a:t>
              </a:r>
              <a:endParaRPr lang="en-AU" alt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4F960804-B050-4864-B764-7964723EE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sp>
        <p:nvSpPr>
          <p:cNvPr id="79875" name="Footer Placeholder 2">
            <a:extLst>
              <a:ext uri="{FF2B5EF4-FFF2-40B4-BE49-F238E27FC236}">
                <a16:creationId xmlns:a16="http://schemas.microsoft.com/office/drawing/2014/main" id="{34206564-A4A3-418B-B028-A4C5117CD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2C460B4A-10BA-401F-B5EB-DE8AD79DF4D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33797" name="Picture 3" descr="f04-18-P374493">
            <a:extLst>
              <a:ext uri="{FF2B5EF4-FFF2-40B4-BE49-F238E27FC236}">
                <a16:creationId xmlns:a16="http://schemas.microsoft.com/office/drawing/2014/main" id="{997EA995-324D-40E9-B237-7BF08CF315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025" y="111321"/>
            <a:ext cx="8745469" cy="1517479"/>
          </a:xfrm>
          <a:noFill/>
        </p:spPr>
      </p:pic>
      <p:pic>
        <p:nvPicPr>
          <p:cNvPr id="33796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A147D37E-B4C9-4CED-BB50-AE11997801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726" y="1779416"/>
            <a:ext cx="7560736" cy="503395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>
            <a:extLst>
              <a:ext uri="{FF2B5EF4-FFF2-40B4-BE49-F238E27FC236}">
                <a16:creationId xmlns:a16="http://schemas.microsoft.com/office/drawing/2014/main" id="{53B3ECFC-E636-449D-8594-882E8F13C1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4CA42AC-2E56-451F-9620-142E3E424F7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517A2BED-8696-4CB7-98E1-70CEAF96E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11113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Εντολή τύπου </a:t>
            </a:r>
            <a:r>
              <a:rPr lang="en-AU" altLang="el-GR"/>
              <a:t>R</a:t>
            </a:r>
          </a:p>
        </p:txBody>
      </p:sp>
      <p:pic>
        <p:nvPicPr>
          <p:cNvPr id="34820" name="Picture 5" descr="D:\gizopoulos\Projects\Books\Cod4-Kleidarithmos\Figs-for-PPTs\COD_VOLA_PNGs\CHAPTER 4\04_19.png">
            <a:extLst>
              <a:ext uri="{FF2B5EF4-FFF2-40B4-BE49-F238E27FC236}">
                <a16:creationId xmlns:a16="http://schemas.microsoft.com/office/drawing/2014/main" id="{9087148C-A8E7-4D00-8BE2-F1B4D682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611981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ED22F65C-F919-480F-B344-28C280A2FC3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589588"/>
            <a:ext cx="8199437" cy="655637"/>
            <a:chOff x="539750" y="2060575"/>
            <a:chExt cx="7993063" cy="773113"/>
          </a:xfrm>
        </p:grpSpPr>
        <p:grpSp>
          <p:nvGrpSpPr>
            <p:cNvPr id="81926" name="Group 4">
              <a:extLst>
                <a:ext uri="{FF2B5EF4-FFF2-40B4-BE49-F238E27FC236}">
                  <a16:creationId xmlns:a16="http://schemas.microsoft.com/office/drawing/2014/main" id="{1EB0E133-95DE-4ACF-A418-031B59A87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81928" name="Text Box 5">
                <a:extLst>
                  <a:ext uri="{FF2B5EF4-FFF2-40B4-BE49-F238E27FC236}">
                    <a16:creationId xmlns:a16="http://schemas.microsoft.com/office/drawing/2014/main" id="{6A9E0FE4-569C-458D-A5D2-FE324937E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0</a:t>
                </a:r>
                <a:endParaRPr lang="en-AU" altLang="el-GR" sz="2000"/>
              </a:p>
            </p:txBody>
          </p:sp>
          <p:sp>
            <p:nvSpPr>
              <p:cNvPr id="81929" name="Text Box 6">
                <a:extLst>
                  <a:ext uri="{FF2B5EF4-FFF2-40B4-BE49-F238E27FC236}">
                    <a16:creationId xmlns:a16="http://schemas.microsoft.com/office/drawing/2014/main" id="{CAB976C6-DEE4-44D9-B710-4EACB81CB7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81930" name="Text Box 7">
                <a:extLst>
                  <a:ext uri="{FF2B5EF4-FFF2-40B4-BE49-F238E27FC236}">
                    <a16:creationId xmlns:a16="http://schemas.microsoft.com/office/drawing/2014/main" id="{83CCA703-94A3-42BC-AF48-16EBB6489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81931" name="Text Box 8">
                <a:extLst>
                  <a:ext uri="{FF2B5EF4-FFF2-40B4-BE49-F238E27FC236}">
                    <a16:creationId xmlns:a16="http://schemas.microsoft.com/office/drawing/2014/main" id="{C35B62F8-AF59-4190-8569-9E3307CC4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81932" name="Text Box 9">
                <a:extLst>
                  <a:ext uri="{FF2B5EF4-FFF2-40B4-BE49-F238E27FC236}">
                    <a16:creationId xmlns:a16="http://schemas.microsoft.com/office/drawing/2014/main" id="{F4FE75E6-831B-47E8-8D8B-2D0F0E2CE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81933" name="Text Box 10">
                <a:extLst>
                  <a:ext uri="{FF2B5EF4-FFF2-40B4-BE49-F238E27FC236}">
                    <a16:creationId xmlns:a16="http://schemas.microsoft.com/office/drawing/2014/main" id="{330132F5-1938-497A-B726-E631DCC6E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81934" name="Text Box 11">
                <a:extLst>
                  <a:ext uri="{FF2B5EF4-FFF2-40B4-BE49-F238E27FC236}">
                    <a16:creationId xmlns:a16="http://schemas.microsoft.com/office/drawing/2014/main" id="{70DD2DDC-6EB9-4EDB-A6F9-BCED9E4B1D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81935" name="Text Box 12">
                <a:extLst>
                  <a:ext uri="{FF2B5EF4-FFF2-40B4-BE49-F238E27FC236}">
                    <a16:creationId xmlns:a16="http://schemas.microsoft.com/office/drawing/2014/main" id="{9FAAD6F5-30F7-46EF-898B-65C067188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81936" name="Text Box 13">
                <a:extLst>
                  <a:ext uri="{FF2B5EF4-FFF2-40B4-BE49-F238E27FC236}">
                    <a16:creationId xmlns:a16="http://schemas.microsoft.com/office/drawing/2014/main" id="{58B39A2F-DAA1-4EA1-B06B-947E06BED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81937" name="Text Box 14">
                <a:extLst>
                  <a:ext uri="{FF2B5EF4-FFF2-40B4-BE49-F238E27FC236}">
                    <a16:creationId xmlns:a16="http://schemas.microsoft.com/office/drawing/2014/main" id="{A861F71B-4A9E-4A5B-8C23-AC5EF7DDD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81938" name="Text Box 15">
                <a:extLst>
                  <a:ext uri="{FF2B5EF4-FFF2-40B4-BE49-F238E27FC236}">
                    <a16:creationId xmlns:a16="http://schemas.microsoft.com/office/drawing/2014/main" id="{63C0B8EB-750F-40F1-8E23-4E58A2157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81939" name="Text Box 16">
                <a:extLst>
                  <a:ext uri="{FF2B5EF4-FFF2-40B4-BE49-F238E27FC236}">
                    <a16:creationId xmlns:a16="http://schemas.microsoft.com/office/drawing/2014/main" id="{8093081F-B371-4C93-A577-939341234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81927" name="Text Box 35">
              <a:extLst>
                <a:ext uri="{FF2B5EF4-FFF2-40B4-BE49-F238E27FC236}">
                  <a16:creationId xmlns:a16="http://schemas.microsoft.com/office/drawing/2014/main" id="{4DEDE993-079C-4FD7-94F7-01DEE18F3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DAC77AD9-DCB6-4294-A428-28863C734E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2 — Εντολές: η γλώσσα του υπολογιστή — </a:t>
            </a:r>
            <a:fld id="{6493FABC-B2D5-40E4-A221-E30DC130C789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95EE422-5AE6-4AE4-AD9F-FAF0786D6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Παράδειγμα δ/νσης προορισμού</a:t>
            </a:r>
            <a:endParaRPr lang="en-AU" altLang="el-GR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813FF7D-CB61-4950-B229-5C334F996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altLang="el-GR" sz="2800"/>
              <a:t>Κώδικας βρόχου από προηγούμενο παράδειγμα</a:t>
            </a:r>
            <a:endParaRPr lang="en-US" altLang="el-GR" sz="2800"/>
          </a:p>
          <a:p>
            <a:pPr lvl="1" eaLnBrk="1" hangingPunct="1"/>
            <a:r>
              <a:rPr lang="el-GR" altLang="el-GR"/>
              <a:t>Υποθέστε ότι το </a:t>
            </a:r>
            <a:r>
              <a:rPr lang="en-US" altLang="el-GR"/>
              <a:t>Loop </a:t>
            </a:r>
            <a:r>
              <a:rPr lang="el-GR" altLang="el-GR"/>
              <a:t>είναι στη θέση </a:t>
            </a:r>
            <a:r>
              <a:rPr lang="en-US" altLang="el-GR"/>
              <a:t>80000</a:t>
            </a:r>
            <a:endParaRPr lang="en-AU" altLang="el-GR" sz="1800">
              <a:solidFill>
                <a:schemeClr val="folHlink"/>
              </a:solidFill>
              <a:latin typeface="Lucida Console" panose="020B0609040504020204" pitchFamily="49" charset="0"/>
            </a:endParaRPr>
          </a:p>
        </p:txBody>
      </p:sp>
      <p:graphicFrame>
        <p:nvGraphicFramePr>
          <p:cNvPr id="332877" name="Group 77">
            <a:extLst>
              <a:ext uri="{FF2B5EF4-FFF2-40B4-BE49-F238E27FC236}">
                <a16:creationId xmlns:a16="http://schemas.microsoft.com/office/drawing/2014/main" id="{609139D3-AA4E-4038-85E3-28DBDCAC08F2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708275"/>
          <a:ext cx="8202612" cy="2952751"/>
        </p:xfrm>
        <a:graphic>
          <a:graphicData uri="http://schemas.openxmlformats.org/drawingml/2006/table">
            <a:tbl>
              <a:tblPr/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 sll  $t1, $s3, 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add  $t1, $t1, $s6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lw   $t0, 0($t1)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bne  $t0, $s5, Exit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80012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addi $s3, $s3, 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80016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j    Loop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80020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Exit: …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80024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60" name="Line 71">
            <a:extLst>
              <a:ext uri="{FF2B5EF4-FFF2-40B4-BE49-F238E27FC236}">
                <a16:creationId xmlns:a16="http://schemas.microsoft.com/office/drawing/2014/main" id="{DA203709-5FB5-41E9-8701-220EDE59A0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3800" y="2997200"/>
            <a:ext cx="2016125" cy="20161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2">
            <a:extLst>
              <a:ext uri="{FF2B5EF4-FFF2-40B4-BE49-F238E27FC236}">
                <a16:creationId xmlns:a16="http://schemas.microsoft.com/office/drawing/2014/main" id="{918F6F41-5E3A-41FE-8871-2F171410A4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4149725"/>
            <a:ext cx="2808288" cy="115093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>
            <a:extLst>
              <a:ext uri="{FF2B5EF4-FFF2-40B4-BE49-F238E27FC236}">
                <a16:creationId xmlns:a16="http://schemas.microsoft.com/office/drawing/2014/main" id="{AA71D239-E015-4CF3-ADAE-4D9399C20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EC463DC-2CEC-452E-8F02-387FF336147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83971" name="Rectangle 4">
            <a:extLst>
              <a:ext uri="{FF2B5EF4-FFF2-40B4-BE49-F238E27FC236}">
                <a16:creationId xmlns:a16="http://schemas.microsoft.com/office/drawing/2014/main" id="{2C0C69F6-206E-4A90-9CCD-BFAAAFFB0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44450"/>
            <a:ext cx="8259763" cy="646113"/>
          </a:xfrm>
        </p:spPr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AU" altLang="el-GR"/>
              <a:t>Load </a:t>
            </a:r>
          </a:p>
        </p:txBody>
      </p:sp>
      <p:pic>
        <p:nvPicPr>
          <p:cNvPr id="35844" name="Picture 5" descr="D:\gizopoulos\Projects\Books\Cod4-Kleidarithmos\Figs-for-PPTs\COD_VOLA_PNGs\CHAPTER 4\04_20.png">
            <a:extLst>
              <a:ext uri="{FF2B5EF4-FFF2-40B4-BE49-F238E27FC236}">
                <a16:creationId xmlns:a16="http://schemas.microsoft.com/office/drawing/2014/main" id="{03549673-4418-451C-B0E8-5D0C34FF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01663"/>
            <a:ext cx="7043737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EE0178B3-2126-4E83-A678-140A931C7A0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484813"/>
            <a:ext cx="8112125" cy="720725"/>
            <a:chOff x="595313" y="2978150"/>
            <a:chExt cx="7937500" cy="863600"/>
          </a:xfrm>
        </p:grpSpPr>
        <p:grpSp>
          <p:nvGrpSpPr>
            <p:cNvPr id="83974" name="Group 17">
              <a:extLst>
                <a:ext uri="{FF2B5EF4-FFF2-40B4-BE49-F238E27FC236}">
                  <a16:creationId xmlns:a16="http://schemas.microsoft.com/office/drawing/2014/main" id="{3C5412B2-D1B5-441D-B721-1D2F06D6E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83976" name="Text Box 18">
                <a:extLst>
                  <a:ext uri="{FF2B5EF4-FFF2-40B4-BE49-F238E27FC236}">
                    <a16:creationId xmlns:a16="http://schemas.microsoft.com/office/drawing/2014/main" id="{DF18C82F-CE94-48C9-BBA3-59F1F466A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 or 43</a:t>
                </a:r>
                <a:endParaRPr lang="en-AU" altLang="el-GR" sz="2000"/>
              </a:p>
            </p:txBody>
          </p:sp>
          <p:sp>
            <p:nvSpPr>
              <p:cNvPr id="83977" name="Text Box 19">
                <a:extLst>
                  <a:ext uri="{FF2B5EF4-FFF2-40B4-BE49-F238E27FC236}">
                    <a16:creationId xmlns:a16="http://schemas.microsoft.com/office/drawing/2014/main" id="{BEA62010-650C-46D7-9143-14F5053406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83978" name="Text Box 20">
                <a:extLst>
                  <a:ext uri="{FF2B5EF4-FFF2-40B4-BE49-F238E27FC236}">
                    <a16:creationId xmlns:a16="http://schemas.microsoft.com/office/drawing/2014/main" id="{4B66A303-0AAA-4ACD-BC87-1524AD272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83979" name="Text Box 21">
                <a:extLst>
                  <a:ext uri="{FF2B5EF4-FFF2-40B4-BE49-F238E27FC236}">
                    <a16:creationId xmlns:a16="http://schemas.microsoft.com/office/drawing/2014/main" id="{523B781F-4206-4383-9A8D-07E466B6F1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83980" name="Text Box 22">
                <a:extLst>
                  <a:ext uri="{FF2B5EF4-FFF2-40B4-BE49-F238E27FC236}">
                    <a16:creationId xmlns:a16="http://schemas.microsoft.com/office/drawing/2014/main" id="{A3AF9844-4AC6-471A-AB39-60E6EFC45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83981" name="Text Box 23">
                <a:extLst>
                  <a:ext uri="{FF2B5EF4-FFF2-40B4-BE49-F238E27FC236}">
                    <a16:creationId xmlns:a16="http://schemas.microsoft.com/office/drawing/2014/main" id="{9E85E6FA-DEE9-4F59-9D9A-2E13BF5C4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83982" name="Text Box 24">
                <a:extLst>
                  <a:ext uri="{FF2B5EF4-FFF2-40B4-BE49-F238E27FC236}">
                    <a16:creationId xmlns:a16="http://schemas.microsoft.com/office/drawing/2014/main" id="{516E06AC-3DE2-4C64-8D38-82CFBCF05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83983" name="Text Box 25">
                <a:extLst>
                  <a:ext uri="{FF2B5EF4-FFF2-40B4-BE49-F238E27FC236}">
                    <a16:creationId xmlns:a16="http://schemas.microsoft.com/office/drawing/2014/main" id="{E3C57E6D-0FA0-4739-BAC1-32224466F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83975" name="Text Box 36">
              <a:extLst>
                <a:ext uri="{FF2B5EF4-FFF2-40B4-BE49-F238E27FC236}">
                  <a16:creationId xmlns:a16="http://schemas.microsoft.com/office/drawing/2014/main" id="{35BECD90-F197-4453-BCC8-0008BCC07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Load/</a:t>
              </a:r>
              <a:br>
                <a:rPr lang="en-US" altLang="el-GR" sz="1800"/>
              </a:b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2">
            <a:extLst>
              <a:ext uri="{FF2B5EF4-FFF2-40B4-BE49-F238E27FC236}">
                <a16:creationId xmlns:a16="http://schemas.microsoft.com/office/drawing/2014/main" id="{95C4F2D0-1AFE-485A-B1E1-439CB4133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93BD867-7778-4D09-9642-AAEBE40313B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86019" name="Rectangle 4">
            <a:extLst>
              <a:ext uri="{FF2B5EF4-FFF2-40B4-BE49-F238E27FC236}">
                <a16:creationId xmlns:a16="http://schemas.microsoft.com/office/drawing/2014/main" id="{AA7406A9-B87B-4069-85D1-BA050A04A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175"/>
            <a:ext cx="8259762" cy="646113"/>
          </a:xfrm>
        </p:spPr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AU" altLang="el-GR"/>
              <a:t>Branch-on-Equal</a:t>
            </a:r>
          </a:p>
        </p:txBody>
      </p:sp>
      <p:pic>
        <p:nvPicPr>
          <p:cNvPr id="36868" name="Picture 5" descr="D:\gizopoulos\Projects\Books\Cod4-Kleidarithmos\Figs-for-PPTs\COD_VOLA_PNGs\CHAPTER 4\04_21.png">
            <a:extLst>
              <a:ext uri="{FF2B5EF4-FFF2-40B4-BE49-F238E27FC236}">
                <a16:creationId xmlns:a16="http://schemas.microsoft.com/office/drawing/2014/main" id="{6328FB27-E50A-4070-9A76-A3522E8C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49275"/>
            <a:ext cx="70437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16254B9-CF7E-46F5-B5BC-81EB4BFDAAE6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5591175"/>
            <a:ext cx="8172450" cy="647700"/>
            <a:chOff x="595313" y="4052888"/>
            <a:chExt cx="7937500" cy="773112"/>
          </a:xfrm>
        </p:grpSpPr>
        <p:grpSp>
          <p:nvGrpSpPr>
            <p:cNvPr id="86022" name="Group 26">
              <a:extLst>
                <a:ext uri="{FF2B5EF4-FFF2-40B4-BE49-F238E27FC236}">
                  <a16:creationId xmlns:a16="http://schemas.microsoft.com/office/drawing/2014/main" id="{60DCA77F-81F0-4143-BFE2-ABBA73162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4052888"/>
              <a:ext cx="6913563" cy="773112"/>
              <a:chOff x="884" y="981"/>
              <a:chExt cx="4355" cy="487"/>
            </a:xfrm>
          </p:grpSpPr>
          <p:sp>
            <p:nvSpPr>
              <p:cNvPr id="86024" name="Text Box 27">
                <a:extLst>
                  <a:ext uri="{FF2B5EF4-FFF2-40B4-BE49-F238E27FC236}">
                    <a16:creationId xmlns:a16="http://schemas.microsoft.com/office/drawing/2014/main" id="{93547561-73A2-4BE7-85C3-A4AB7C1C2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4</a:t>
                </a:r>
                <a:endParaRPr lang="en-AU" altLang="el-GR" sz="2000"/>
              </a:p>
            </p:txBody>
          </p:sp>
          <p:sp>
            <p:nvSpPr>
              <p:cNvPr id="86025" name="Text Box 28">
                <a:extLst>
                  <a:ext uri="{FF2B5EF4-FFF2-40B4-BE49-F238E27FC236}">
                    <a16:creationId xmlns:a16="http://schemas.microsoft.com/office/drawing/2014/main" id="{88598041-8ADA-4CC4-B2DF-3C29C507EC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86026" name="Text Box 29">
                <a:extLst>
                  <a:ext uri="{FF2B5EF4-FFF2-40B4-BE49-F238E27FC236}">
                    <a16:creationId xmlns:a16="http://schemas.microsoft.com/office/drawing/2014/main" id="{28451EB5-851A-4042-8FFB-790D6A476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86027" name="Text Box 30">
                <a:extLst>
                  <a:ext uri="{FF2B5EF4-FFF2-40B4-BE49-F238E27FC236}">
                    <a16:creationId xmlns:a16="http://schemas.microsoft.com/office/drawing/2014/main" id="{E6579944-6452-4897-9002-C48BA42C27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86028" name="Text Box 31">
                <a:extLst>
                  <a:ext uri="{FF2B5EF4-FFF2-40B4-BE49-F238E27FC236}">
                    <a16:creationId xmlns:a16="http://schemas.microsoft.com/office/drawing/2014/main" id="{7675C9E5-3ABB-494B-A87C-FB6588FD7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86029" name="Text Box 32">
                <a:extLst>
                  <a:ext uri="{FF2B5EF4-FFF2-40B4-BE49-F238E27FC236}">
                    <a16:creationId xmlns:a16="http://schemas.microsoft.com/office/drawing/2014/main" id="{1E3CF8DD-BF19-4552-B96F-27641E8218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86030" name="Text Box 33">
                <a:extLst>
                  <a:ext uri="{FF2B5EF4-FFF2-40B4-BE49-F238E27FC236}">
                    <a16:creationId xmlns:a16="http://schemas.microsoft.com/office/drawing/2014/main" id="{83C526E8-A08B-4214-A122-B5203F755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86031" name="Text Box 34">
                <a:extLst>
                  <a:ext uri="{FF2B5EF4-FFF2-40B4-BE49-F238E27FC236}">
                    <a16:creationId xmlns:a16="http://schemas.microsoft.com/office/drawing/2014/main" id="{9143B153-F7D3-4F47-90B3-AFF4751D5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86023" name="Text Box 37">
              <a:extLst>
                <a:ext uri="{FF2B5EF4-FFF2-40B4-BE49-F238E27FC236}">
                  <a16:creationId xmlns:a16="http://schemas.microsoft.com/office/drawing/2014/main" id="{064AA20D-09F6-41F1-BE1A-A5FA3E2DE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412908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Branch</a:t>
              </a:r>
              <a:endParaRPr lang="en-AU" alt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A4C9AEF7-597F-4455-AE01-76FFAD149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sp>
        <p:nvSpPr>
          <p:cNvPr id="88067" name="Footer Placeholder 2">
            <a:extLst>
              <a:ext uri="{FF2B5EF4-FFF2-40B4-BE49-F238E27FC236}">
                <a16:creationId xmlns:a16="http://schemas.microsoft.com/office/drawing/2014/main" id="{2C5C0D57-220F-46C1-AE11-6ED5E5810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A004078-2B42-4B7D-8160-1C85AD59907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88068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9E685BFC-09B8-4BC2-8200-D44C6C3BFB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38" y="1916113"/>
            <a:ext cx="4670426" cy="3630612"/>
          </a:xfrm>
          <a:noFill/>
        </p:spPr>
      </p:pic>
      <p:pic>
        <p:nvPicPr>
          <p:cNvPr id="88069" name="Picture 3" descr="f04-22-P374493">
            <a:extLst>
              <a:ext uri="{FF2B5EF4-FFF2-40B4-BE49-F238E27FC236}">
                <a16:creationId xmlns:a16="http://schemas.microsoft.com/office/drawing/2014/main" id="{1D9C419E-E47C-445D-BF6C-86491358B7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8388" y="2060575"/>
            <a:ext cx="4059237" cy="3097213"/>
          </a:xfrm>
          <a:noFill/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>
            <a:extLst>
              <a:ext uri="{FF2B5EF4-FFF2-40B4-BE49-F238E27FC236}">
                <a16:creationId xmlns:a16="http://schemas.microsoft.com/office/drawing/2014/main" id="{451DA7F3-426E-4A3F-8DA5-5165162678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2 — Εντολές: η γλώσσα του υπολογιστή — </a:t>
            </a:r>
            <a:fld id="{83313E24-A618-458D-8D79-2739ACCFDFEC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B8B6361-C831-4D55-8EF2-F39FD9885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Παράδειγμα δ/νσης προορισμού</a:t>
            </a:r>
            <a:endParaRPr lang="en-AU" altLang="el-GR"/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6BFFAD76-EBB5-4DA2-A5F0-907BF03C3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altLang="el-GR" sz="2800"/>
              <a:t>Κώδικας βρόχου από προηγούμενο παράδειγμα</a:t>
            </a:r>
            <a:endParaRPr lang="en-US" altLang="el-GR" sz="2800"/>
          </a:p>
          <a:p>
            <a:pPr lvl="1" eaLnBrk="1" hangingPunct="1"/>
            <a:r>
              <a:rPr lang="el-GR" altLang="el-GR"/>
              <a:t>Υποθέστε ότι το </a:t>
            </a:r>
            <a:r>
              <a:rPr lang="en-US" altLang="el-GR"/>
              <a:t>Loop </a:t>
            </a:r>
            <a:r>
              <a:rPr lang="el-GR" altLang="el-GR"/>
              <a:t>είναι στη θέση </a:t>
            </a:r>
            <a:r>
              <a:rPr lang="en-US" altLang="el-GR"/>
              <a:t>80000</a:t>
            </a:r>
            <a:endParaRPr lang="en-AU" altLang="el-GR" sz="1800">
              <a:solidFill>
                <a:schemeClr val="folHlink"/>
              </a:solidFill>
              <a:latin typeface="Lucida Console" panose="020B0609040504020204" pitchFamily="49" charset="0"/>
            </a:endParaRPr>
          </a:p>
        </p:txBody>
      </p:sp>
      <p:graphicFrame>
        <p:nvGraphicFramePr>
          <p:cNvPr id="332877" name="Group 77">
            <a:extLst>
              <a:ext uri="{FF2B5EF4-FFF2-40B4-BE49-F238E27FC236}">
                <a16:creationId xmlns:a16="http://schemas.microsoft.com/office/drawing/2014/main" id="{98A6F858-96E4-41FF-873A-F2E600ED0BF7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708275"/>
          <a:ext cx="8202612" cy="2952751"/>
        </p:xfrm>
        <a:graphic>
          <a:graphicData uri="http://schemas.openxmlformats.org/drawingml/2006/table">
            <a:tbl>
              <a:tblPr/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 sll  $t1, $s3, 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add  $t1, $t1, $s6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lw   $t0, 0($t1)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bne  $t0, $s5, Exit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80012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addi $s3, $s3, 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80016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    j    Loop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80020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Exit: …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80024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184" name="Line 71">
            <a:extLst>
              <a:ext uri="{FF2B5EF4-FFF2-40B4-BE49-F238E27FC236}">
                <a16:creationId xmlns:a16="http://schemas.microsoft.com/office/drawing/2014/main" id="{09C943E1-A311-4C6F-891C-AF3B907DCC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3800" y="2997200"/>
            <a:ext cx="2016125" cy="20161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5" name="Line 72">
            <a:extLst>
              <a:ext uri="{FF2B5EF4-FFF2-40B4-BE49-F238E27FC236}">
                <a16:creationId xmlns:a16="http://schemas.microsoft.com/office/drawing/2014/main" id="{FA1E2683-674C-4DD5-BA05-C0C8B90151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4149725"/>
            <a:ext cx="2808288" cy="115093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>
            <a:extLst>
              <a:ext uri="{FF2B5EF4-FFF2-40B4-BE49-F238E27FC236}">
                <a16:creationId xmlns:a16="http://schemas.microsoft.com/office/drawing/2014/main" id="{08AD3DB9-08EC-495A-9FDE-359381BE7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3ED1B25-65D2-4C01-A373-1562244D299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A2979EEA-F1D0-4181-893D-5CE25D3EC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Υλοποίηση αλμάτων</a:t>
            </a:r>
            <a:endParaRPr lang="en-AU" altLang="el-GR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B309FA4-0E78-4638-846D-D70B384D9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70875" cy="3887788"/>
          </a:xfrm>
        </p:spPr>
        <p:txBody>
          <a:bodyPr/>
          <a:lstStyle/>
          <a:p>
            <a:pPr eaLnBrk="1" hangingPunct="1"/>
            <a:r>
              <a:rPr lang="el-GR" altLang="el-GR"/>
              <a:t>Η </a:t>
            </a:r>
            <a:r>
              <a:rPr lang="en-AU" altLang="el-GR"/>
              <a:t>Jump </a:t>
            </a:r>
            <a:r>
              <a:rPr lang="el-GR" altLang="el-GR"/>
              <a:t>χρησιμοποιεί διεύθυνση λέξης</a:t>
            </a:r>
            <a:endParaRPr lang="en-AU" altLang="el-GR"/>
          </a:p>
          <a:p>
            <a:pPr eaLnBrk="1" hangingPunct="1"/>
            <a:r>
              <a:rPr lang="el-GR" altLang="el-GR"/>
              <a:t>Ενημέρωση του </a:t>
            </a:r>
            <a:r>
              <a:rPr lang="en-AU" altLang="el-GR"/>
              <a:t>PC </a:t>
            </a:r>
            <a:r>
              <a:rPr lang="el-GR" altLang="el-GR"/>
              <a:t>με συνένωση των</a:t>
            </a:r>
            <a:endParaRPr lang="en-AU" altLang="el-GR"/>
          </a:p>
          <a:p>
            <a:pPr lvl="1" eaLnBrk="1" hangingPunct="1"/>
            <a:r>
              <a:rPr lang="el-GR" altLang="el-GR"/>
              <a:t>Υψηλότερων </a:t>
            </a:r>
            <a:r>
              <a:rPr lang="en-AU" altLang="el-GR"/>
              <a:t>4 bit</a:t>
            </a:r>
            <a:r>
              <a:rPr lang="el-GR" altLang="el-GR"/>
              <a:t> του παλιού </a:t>
            </a:r>
            <a:r>
              <a:rPr lang="en-AU" altLang="el-GR"/>
              <a:t>PC</a:t>
            </a:r>
          </a:p>
          <a:p>
            <a:pPr lvl="1" eaLnBrk="1" hangingPunct="1"/>
            <a:r>
              <a:rPr lang="el-GR" altLang="el-GR"/>
              <a:t>Διεύθυνσης άλματος των </a:t>
            </a:r>
            <a:r>
              <a:rPr lang="en-AU" altLang="el-GR"/>
              <a:t>26</a:t>
            </a:r>
            <a:r>
              <a:rPr lang="el-GR" altLang="el-GR"/>
              <a:t> </a:t>
            </a:r>
            <a:r>
              <a:rPr lang="en-AU" altLang="el-GR"/>
              <a:t>bit</a:t>
            </a:r>
          </a:p>
          <a:p>
            <a:pPr lvl="1" eaLnBrk="1" hangingPunct="1"/>
            <a:r>
              <a:rPr lang="en-AU" altLang="el-GR"/>
              <a:t>00</a:t>
            </a:r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Χρειάζεται ένα επιπλέον σήμα ελέγχου από την αποκωδικοποίηση του </a:t>
            </a:r>
            <a:r>
              <a:rPr lang="en-AU" altLang="el-GR"/>
              <a:t>opcode</a:t>
            </a:r>
          </a:p>
        </p:txBody>
      </p:sp>
      <p:grpSp>
        <p:nvGrpSpPr>
          <p:cNvPr id="92165" name="Group 14">
            <a:extLst>
              <a:ext uri="{FF2B5EF4-FFF2-40B4-BE49-F238E27FC236}">
                <a16:creationId xmlns:a16="http://schemas.microsoft.com/office/drawing/2014/main" id="{59C1D1CD-5029-49D8-9E0F-1B67FC97F142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412875"/>
            <a:ext cx="6913563" cy="773113"/>
            <a:chOff x="1156" y="890"/>
            <a:chExt cx="4355" cy="487"/>
          </a:xfrm>
        </p:grpSpPr>
        <p:sp>
          <p:nvSpPr>
            <p:cNvPr id="92167" name="Text Box 5">
              <a:extLst>
                <a:ext uri="{FF2B5EF4-FFF2-40B4-BE49-F238E27FC236}">
                  <a16:creationId xmlns:a16="http://schemas.microsoft.com/office/drawing/2014/main" id="{14205EF4-8752-43F6-BFB1-B5270684C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/>
                <a:t>2</a:t>
              </a:r>
              <a:endParaRPr lang="en-AU" altLang="el-GR" sz="2000"/>
            </a:p>
          </p:txBody>
        </p:sp>
        <p:sp>
          <p:nvSpPr>
            <p:cNvPr id="92168" name="Text Box 8">
              <a:extLst>
                <a:ext uri="{FF2B5EF4-FFF2-40B4-BE49-F238E27FC236}">
                  <a16:creationId xmlns:a16="http://schemas.microsoft.com/office/drawing/2014/main" id="{E9E9ED1D-CAD5-423B-A8A6-A3157E4AC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/>
                <a:t>address</a:t>
              </a:r>
              <a:endParaRPr lang="en-AU" altLang="el-GR" sz="2000"/>
            </a:p>
          </p:txBody>
        </p:sp>
        <p:sp>
          <p:nvSpPr>
            <p:cNvPr id="92169" name="Text Box 9">
              <a:extLst>
                <a:ext uri="{FF2B5EF4-FFF2-40B4-BE49-F238E27FC236}">
                  <a16:creationId xmlns:a16="http://schemas.microsoft.com/office/drawing/2014/main" id="{D4CA073F-1E8D-4FD6-B175-D53D733CB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/>
                <a:t>31:26</a:t>
              </a:r>
              <a:endParaRPr lang="en-AU" altLang="el-GR" sz="1600"/>
            </a:p>
          </p:txBody>
        </p:sp>
        <p:sp>
          <p:nvSpPr>
            <p:cNvPr id="92170" name="Text Box 12">
              <a:extLst>
                <a:ext uri="{FF2B5EF4-FFF2-40B4-BE49-F238E27FC236}">
                  <a16:creationId xmlns:a16="http://schemas.microsoft.com/office/drawing/2014/main" id="{4804CF8F-2336-48D8-9D71-C87272B02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/>
                <a:t>25:0</a:t>
              </a:r>
              <a:endParaRPr lang="en-AU" altLang="el-GR" sz="1600"/>
            </a:p>
          </p:txBody>
        </p:sp>
      </p:grpSp>
      <p:sp>
        <p:nvSpPr>
          <p:cNvPr id="92166" name="Text Box 13">
            <a:extLst>
              <a:ext uri="{FF2B5EF4-FFF2-40B4-BE49-F238E27FC236}">
                <a16:creationId xmlns:a16="http://schemas.microsoft.com/office/drawing/2014/main" id="{F4F72CBA-0C15-47AD-938E-21F92CDF2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489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/>
              <a:t>Jump</a:t>
            </a:r>
            <a:endParaRPr lang="en-AU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2">
            <a:extLst>
              <a:ext uri="{FF2B5EF4-FFF2-40B4-BE49-F238E27FC236}">
                <a16:creationId xmlns:a16="http://schemas.microsoft.com/office/drawing/2014/main" id="{8224E61E-5B36-4C4B-B8B1-9E815F9A7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B8D8812-4681-40F8-8F07-5D91E7662AE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94211" name="Rectangle 4">
            <a:extLst>
              <a:ext uri="{FF2B5EF4-FFF2-40B4-BE49-F238E27FC236}">
                <a16:creationId xmlns:a16="http://schemas.microsoft.com/office/drawing/2014/main" id="{A1378F81-32F8-4B93-9D76-221479CAA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Διαδρομή δεδ. με προσθήκη αλμάτων</a:t>
            </a:r>
            <a:endParaRPr lang="en-AU" altLang="el-GR" sz="3200"/>
          </a:p>
        </p:txBody>
      </p:sp>
      <p:pic>
        <p:nvPicPr>
          <p:cNvPr id="94212" name="Picture 5" descr="D:\gizopoulos\Projects\Books\Cod4-Kleidarithmos\Figs-for-PPTs\COD_VOLA_PNGs\CHAPTER 4\04_24.png">
            <a:extLst>
              <a:ext uri="{FF2B5EF4-FFF2-40B4-BE49-F238E27FC236}">
                <a16:creationId xmlns:a16="http://schemas.microsoft.com/office/drawing/2014/main" id="{F8911CE9-0012-47AD-89CB-43E3D8E2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23938"/>
            <a:ext cx="7112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F6ACE9D-30DB-4A89-A190-06B6A8200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Ζητήματα απόδοσης</a:t>
            </a:r>
            <a:endParaRPr lang="en-AU" altLang="el-GR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AB1C8CD-50EF-42A3-AF30-6E40DE488F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7950" y="1125538"/>
            <a:ext cx="3671888" cy="5111750"/>
          </a:xfrm>
        </p:spPr>
        <p:txBody>
          <a:bodyPr/>
          <a:lstStyle/>
          <a:p>
            <a:pPr eaLnBrk="1" hangingPunct="1"/>
            <a:r>
              <a:rPr lang="el-GR" altLang="el-GR" sz="2200"/>
              <a:t>Η μεγαλύτερη καθυστέρηση καθορίζει περίοδο ρολογιού</a:t>
            </a:r>
            <a:endParaRPr lang="en-US" altLang="el-GR" sz="2200"/>
          </a:p>
          <a:p>
            <a:pPr marL="360363" lvl="1" indent="-184150" eaLnBrk="1" hangingPunct="1"/>
            <a:endParaRPr lang="en-US" altLang="el-GR" sz="2000" b="1"/>
          </a:p>
          <a:p>
            <a:pPr marL="360363" lvl="1" indent="-184150" eaLnBrk="1" hangingPunct="1"/>
            <a:r>
              <a:rPr lang="el-GR" altLang="el-GR" sz="2000" b="1"/>
              <a:t>Κρίσιμη διαδρομή (</a:t>
            </a:r>
            <a:r>
              <a:rPr lang="en-US" altLang="el-GR" sz="2000" b="1"/>
              <a:t>critical path): </a:t>
            </a:r>
            <a:r>
              <a:rPr lang="el-GR" altLang="el-GR" sz="2000"/>
              <a:t>εντολή </a:t>
            </a:r>
            <a:r>
              <a:rPr lang="en-US" altLang="el-GR" sz="2000"/>
              <a:t>load </a:t>
            </a:r>
          </a:p>
          <a:p>
            <a:pPr marL="360363" lvl="1" indent="-184150" eaLnBrk="1" hangingPunct="1"/>
            <a:endParaRPr lang="en-US" altLang="el-GR" sz="2000"/>
          </a:p>
          <a:p>
            <a:pPr marL="360363" lvl="1" indent="-184150" eaLnBrk="1" hangingPunct="1"/>
            <a:r>
              <a:rPr lang="en-US" altLang="el-GR" sz="2000">
                <a:solidFill>
                  <a:srgbClr val="FF0000"/>
                </a:solidFill>
              </a:rPr>
              <a:t>PC</a:t>
            </a:r>
            <a:r>
              <a:rPr lang="en-US" altLang="el-GR" sz="2000">
                <a:sym typeface="Wingdings" panose="05000000000000000000" pitchFamily="2" charset="2"/>
              </a:rPr>
              <a:t></a:t>
            </a:r>
            <a:r>
              <a:rPr lang="en-US" altLang="el-GR" sz="2000">
                <a:solidFill>
                  <a:srgbClr val="FF0000"/>
                </a:solidFill>
                <a:sym typeface="Wingdings" panose="05000000000000000000" pitchFamily="2" charset="2"/>
              </a:rPr>
              <a:t>IM</a:t>
            </a:r>
            <a:r>
              <a:rPr lang="en-US" altLang="el-GR" sz="2000">
                <a:sym typeface="Wingdings" panose="05000000000000000000" pitchFamily="2" charset="2"/>
              </a:rPr>
              <a:t></a:t>
            </a:r>
            <a:r>
              <a:rPr lang="en-US" altLang="el-GR" sz="2000">
                <a:solidFill>
                  <a:srgbClr val="FF0000"/>
                </a:solidFill>
                <a:sym typeface="Wingdings" panose="05000000000000000000" pitchFamily="2" charset="2"/>
              </a:rPr>
              <a:t>RegFile/Control</a:t>
            </a:r>
            <a:r>
              <a:rPr lang="en-US" altLang="el-GR" sz="2000">
                <a:sym typeface="Wingdings" panose="05000000000000000000" pitchFamily="2" charset="2"/>
              </a:rPr>
              <a:t></a:t>
            </a:r>
            <a:r>
              <a:rPr lang="en-US" altLang="el-GR" sz="2000">
                <a:solidFill>
                  <a:srgbClr val="FF0000"/>
                </a:solidFill>
                <a:sym typeface="Wingdings" panose="05000000000000000000" pitchFamily="2" charset="2"/>
              </a:rPr>
              <a:t>ALU</a:t>
            </a:r>
            <a:r>
              <a:rPr lang="en-US" altLang="el-GR" sz="2000">
                <a:sym typeface="Wingdings" panose="05000000000000000000" pitchFamily="2" charset="2"/>
              </a:rPr>
              <a:t></a:t>
            </a:r>
            <a:r>
              <a:rPr lang="en-US" altLang="el-GR" sz="2000">
                <a:solidFill>
                  <a:srgbClr val="FF0000"/>
                </a:solidFill>
                <a:sym typeface="Wingdings" panose="05000000000000000000" pitchFamily="2" charset="2"/>
              </a:rPr>
              <a:t>DM</a:t>
            </a:r>
            <a:r>
              <a:rPr lang="en-US" altLang="el-GR" sz="2000">
                <a:sym typeface="Wingdings" panose="05000000000000000000" pitchFamily="2" charset="2"/>
              </a:rPr>
              <a:t> </a:t>
            </a:r>
            <a:r>
              <a:rPr lang="el-GR" altLang="el-GR" sz="2000">
                <a:sym typeface="Wingdings" panose="05000000000000000000" pitchFamily="2" charset="2"/>
              </a:rPr>
              <a:t>και </a:t>
            </a:r>
            <a:r>
              <a:rPr lang="en-US" altLang="el-GR" sz="2000">
                <a:solidFill>
                  <a:srgbClr val="FF0000"/>
                </a:solidFill>
                <a:sym typeface="Wingdings" panose="05000000000000000000" pitchFamily="2" charset="2"/>
              </a:rPr>
              <a:t>MUXes</a:t>
            </a:r>
            <a:endParaRPr lang="en-US" altLang="el-GR" sz="2000"/>
          </a:p>
          <a:p>
            <a:pPr marL="360363" lvl="1" indent="-184150" eaLnBrk="1" hangingPunct="1"/>
            <a:endParaRPr lang="en-US" altLang="el-GR" sz="2000"/>
          </a:p>
          <a:p>
            <a:pPr eaLnBrk="1" hangingPunct="1"/>
            <a:endParaRPr lang="el-GR" altLang="el-GR" sz="1200"/>
          </a:p>
        </p:txBody>
      </p:sp>
      <p:sp>
        <p:nvSpPr>
          <p:cNvPr id="96260" name="Footer Placeholder 3">
            <a:extLst>
              <a:ext uri="{FF2B5EF4-FFF2-40B4-BE49-F238E27FC236}">
                <a16:creationId xmlns:a16="http://schemas.microsoft.com/office/drawing/2014/main" id="{A666E16B-2ADB-46A8-A211-70C3B6EBD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D49EBF7-CE34-41C5-81A0-4D874445A00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48133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FDE9CDA1-708C-46DB-859D-EDB1D4BF02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557338"/>
            <a:ext cx="5319713" cy="4132262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>
            <a:extLst>
              <a:ext uri="{FF2B5EF4-FFF2-40B4-BE49-F238E27FC236}">
                <a16:creationId xmlns:a16="http://schemas.microsoft.com/office/drawing/2014/main" id="{BCD697E7-96CF-4B31-ADA2-6AEBF1432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D7F6F25-CCCD-4362-97D9-0593DA1D163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086D1EB7-813F-49B4-B79D-A742053AD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  <a:noFill/>
        </p:spPr>
        <p:txBody>
          <a:bodyPr/>
          <a:lstStyle/>
          <a:p>
            <a:pPr eaLnBrk="1" hangingPunct="1"/>
            <a:r>
              <a:rPr lang="el-GR" altLang="el-GR"/>
              <a:t>Ζητήματα απόδοσης</a:t>
            </a:r>
            <a:endParaRPr lang="en-AU" altLang="el-GR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581DCEB-CCDB-44BD-805E-739418B42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415338" cy="5111750"/>
          </a:xfrm>
        </p:spPr>
        <p:txBody>
          <a:bodyPr/>
          <a:lstStyle/>
          <a:p>
            <a:pPr eaLnBrk="1" hangingPunct="1"/>
            <a:r>
              <a:rPr lang="el-GR" altLang="el-GR"/>
              <a:t>Η εντολή με τη μεγαλύτερη καθυστέρηση καθορίζει περίοδο ρολογιού</a:t>
            </a:r>
            <a:endParaRPr lang="en-US" altLang="el-GR"/>
          </a:p>
          <a:p>
            <a:pPr lvl="1" eaLnBrk="1" hangingPunct="1"/>
            <a:r>
              <a:rPr lang="el-GR" altLang="el-GR" b="1"/>
              <a:t>Κρίσιμη διαδρομή (</a:t>
            </a:r>
            <a:r>
              <a:rPr lang="en-US" altLang="el-GR" b="1"/>
              <a:t>critical path): </a:t>
            </a:r>
            <a:r>
              <a:rPr lang="el-GR" altLang="el-GR" b="1"/>
              <a:t>εντολή </a:t>
            </a:r>
            <a:r>
              <a:rPr lang="en-US" altLang="el-GR" b="1"/>
              <a:t>lw </a:t>
            </a:r>
          </a:p>
          <a:p>
            <a:pPr lvl="1" eaLnBrk="1" hangingPunct="1"/>
            <a:r>
              <a:rPr lang="en-US" altLang="el-GR"/>
              <a:t>PC </a:t>
            </a:r>
            <a:r>
              <a:rPr lang="en-US" altLang="el-GR">
                <a:sym typeface="Wingdings" panose="05000000000000000000" pitchFamily="2" charset="2"/>
              </a:rPr>
              <a:t> IM  RegFile/Control  ALU  DM </a:t>
            </a:r>
            <a:r>
              <a:rPr lang="el-GR" altLang="el-GR">
                <a:sym typeface="Wingdings" panose="05000000000000000000" pitchFamily="2" charset="2"/>
              </a:rPr>
              <a:t>και </a:t>
            </a:r>
            <a:r>
              <a:rPr lang="en-US" altLang="el-GR">
                <a:sym typeface="Wingdings" panose="05000000000000000000" pitchFamily="2" charset="2"/>
              </a:rPr>
              <a:t>MUXes</a:t>
            </a:r>
            <a:endParaRPr lang="en-US" altLang="el-GR"/>
          </a:p>
          <a:p>
            <a:pPr eaLnBrk="1" hangingPunct="1"/>
            <a:endParaRPr lang="el-GR" altLang="el-GR" sz="1200"/>
          </a:p>
          <a:p>
            <a:pPr eaLnBrk="1" hangingPunct="1"/>
            <a:r>
              <a:rPr lang="el-GR" altLang="el-GR"/>
              <a:t>Δεν είναι εύκολα εφικτή διαφορετική περίοδος για διαφορετικές εντολές</a:t>
            </a:r>
            <a:endParaRPr lang="en-US" altLang="el-GR"/>
          </a:p>
          <a:p>
            <a:pPr eaLnBrk="1" hangingPunct="1"/>
            <a:endParaRPr lang="el-GR" altLang="el-GR" sz="1200"/>
          </a:p>
          <a:p>
            <a:pPr eaLnBrk="1" hangingPunct="1"/>
            <a:r>
              <a:rPr lang="el-GR" altLang="el-GR"/>
              <a:t>Παραβιάζει τη σχεδιαστική αρχή</a:t>
            </a:r>
            <a:endParaRPr lang="en-US" altLang="el-GR"/>
          </a:p>
          <a:p>
            <a:pPr lvl="1" eaLnBrk="1" hangingPunct="1"/>
            <a:r>
              <a:rPr lang="el-GR" altLang="el-GR"/>
              <a:t>Κάνε τη συνηθισμένη περίπτωση γρήγορη</a:t>
            </a:r>
            <a:endParaRPr lang="en-US" altLang="el-GR"/>
          </a:p>
          <a:p>
            <a:pPr eaLnBrk="1" hangingPunct="1"/>
            <a:endParaRPr lang="el-GR" altLang="el-GR" sz="1200"/>
          </a:p>
          <a:p>
            <a:pPr eaLnBrk="1" hangingPunct="1"/>
            <a:r>
              <a:rPr lang="el-GR" altLang="el-GR"/>
              <a:t>Θα βελτιώσουμε την απόδοση με διοχέτευση (</a:t>
            </a:r>
            <a:r>
              <a:rPr lang="en-US" altLang="el-GR">
                <a:solidFill>
                  <a:srgbClr val="800000"/>
                </a:solidFill>
              </a:rPr>
              <a:t>pipelining</a:t>
            </a:r>
            <a:r>
              <a:rPr lang="en-US" altLang="el-GR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>
            <a:extLst>
              <a:ext uri="{FF2B5EF4-FFF2-40B4-BE49-F238E27FC236}">
                <a16:creationId xmlns:a16="http://schemas.microsoft.com/office/drawing/2014/main" id="{FDA5A54E-85CE-446F-ABD8-0832B3C58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E4BD8CF-8068-454D-863A-4B02581BBC7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0D2D26D-7E01-417D-9C03-1D477345A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Αναλογία διοχέτευσης </a:t>
            </a:r>
            <a:endParaRPr lang="en-AU" altLang="el-GR"/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8C86C2D-3409-493A-AB16-55DCFBCD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altLang="el-GR" sz="2800"/>
              <a:t>Μπουγάδα με διοχέτευση</a:t>
            </a:r>
            <a:r>
              <a:rPr lang="en-US" altLang="el-GR" sz="2800"/>
              <a:t>: </a:t>
            </a:r>
            <a:r>
              <a:rPr lang="el-GR" altLang="el-GR" sz="2800">
                <a:solidFill>
                  <a:srgbClr val="990000"/>
                </a:solidFill>
              </a:rPr>
              <a:t>επικάλυψη εκτέλεσης</a:t>
            </a:r>
            <a:endParaRPr lang="en-US" altLang="el-GR" sz="2800">
              <a:solidFill>
                <a:srgbClr val="990000"/>
              </a:solidFill>
            </a:endParaRPr>
          </a:p>
          <a:p>
            <a:pPr lvl="1" eaLnBrk="1" hangingPunct="1"/>
            <a:r>
              <a:rPr lang="el-GR" altLang="el-GR"/>
              <a:t>Η «</a:t>
            </a:r>
            <a:r>
              <a:rPr lang="el-GR" altLang="el-GR" b="1" i="1">
                <a:solidFill>
                  <a:srgbClr val="990000"/>
                </a:solidFill>
              </a:rPr>
              <a:t>επικάλυψη</a:t>
            </a:r>
            <a:r>
              <a:rPr lang="el-GR" altLang="el-GR"/>
              <a:t>» βελτιώνει την απόδοση</a:t>
            </a:r>
            <a:endParaRPr lang="en-US" altLang="el-GR"/>
          </a:p>
        </p:txBody>
      </p:sp>
      <p:sp>
        <p:nvSpPr>
          <p:cNvPr id="100357" name="Text Box 4">
            <a:extLst>
              <a:ext uri="{FF2B5EF4-FFF2-40B4-BE49-F238E27FC236}">
                <a16:creationId xmlns:a16="http://schemas.microsoft.com/office/drawing/2014/main" id="{366063CC-6544-4BD3-A642-2B3F9E4E0A1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386637" y="1390651"/>
            <a:ext cx="314801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§4.5 </a:t>
            </a:r>
            <a:r>
              <a:rPr lang="el-GR" altLang="el-GR" sz="1800">
                <a:solidFill>
                  <a:schemeClr val="folHlink"/>
                </a:solidFill>
              </a:rPr>
              <a:t>Γενικά για τη διοχέτευση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079AF06E-EDE0-43FF-87AC-E6E4852F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708275"/>
            <a:ext cx="37353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/>
              <a:t>Τέσσερα φορτία</a:t>
            </a:r>
            <a:r>
              <a:rPr lang="en-US" altLang="el-GR" sz="2800"/>
              <a:t>:</a:t>
            </a:r>
          </a:p>
          <a:p>
            <a:pPr lvl="1" eaLnBrk="1" hangingPunct="1"/>
            <a:r>
              <a:rPr lang="el-GR" altLang="el-GR"/>
              <a:t>Επιτάχυνση</a:t>
            </a:r>
            <a:br>
              <a:rPr lang="en-US" altLang="el-GR"/>
            </a:br>
            <a:r>
              <a:rPr lang="en-US" altLang="el-GR"/>
              <a:t>= 8/3.5 = 2.3</a:t>
            </a:r>
          </a:p>
          <a:p>
            <a:pPr eaLnBrk="1" hangingPunct="1"/>
            <a:r>
              <a:rPr lang="el-GR" altLang="el-GR" sz="2800"/>
              <a:t>Ασταμάτητα</a:t>
            </a:r>
            <a:r>
              <a:rPr lang="en-US" altLang="el-GR" sz="2800"/>
              <a:t>:</a:t>
            </a:r>
          </a:p>
          <a:p>
            <a:pPr lvl="1" eaLnBrk="1" hangingPunct="1"/>
            <a:r>
              <a:rPr lang="el-GR" altLang="el-GR"/>
              <a:t>Επιτάχυνση</a:t>
            </a:r>
            <a:br>
              <a:rPr lang="en-US" altLang="el-GR"/>
            </a:br>
            <a:r>
              <a:rPr lang="en-US" altLang="el-GR"/>
              <a:t>= 2n/0.5n + 1.5 ≈ 4</a:t>
            </a:r>
            <a:br>
              <a:rPr lang="en-US" altLang="el-GR"/>
            </a:br>
            <a:r>
              <a:rPr lang="en-US" altLang="el-GR"/>
              <a:t>= </a:t>
            </a:r>
            <a:r>
              <a:rPr lang="el-GR" altLang="el-GR"/>
              <a:t>αριθμός σταδίων</a:t>
            </a:r>
            <a:endParaRPr lang="en-US" altLang="el-GR"/>
          </a:p>
        </p:txBody>
      </p:sp>
      <p:pic>
        <p:nvPicPr>
          <p:cNvPr id="100359" name="Picture 8" descr="D:\gizopoulos\Projects\Books\Cod4-Kleidarithmos\Figs-for-PPTs\COD_VOLA_PNGs\CHAPTER 4\04_25.png">
            <a:extLst>
              <a:ext uri="{FF2B5EF4-FFF2-40B4-BE49-F238E27FC236}">
                <a16:creationId xmlns:a16="http://schemas.microsoft.com/office/drawing/2014/main" id="{B46BD326-571A-48CA-B86E-1798C57B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511175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>
            <a:extLst>
              <a:ext uri="{FF2B5EF4-FFF2-40B4-BE49-F238E27FC236}">
                <a16:creationId xmlns:a16="http://schemas.microsoft.com/office/drawing/2014/main" id="{F2148A4B-F3BD-4A10-8892-CE8B661B3D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DC3B1F2-644B-4B14-9D7B-396E0DC4B87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CA51D616-BF12-4D38-928D-2D31BA9A9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Διοχέτευση του </a:t>
            </a:r>
            <a:r>
              <a:rPr lang="en-US" altLang="el-GR"/>
              <a:t>MIPS</a:t>
            </a:r>
            <a:endParaRPr lang="en-AU" altLang="el-GR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648D1CE-448A-44F8-9DC2-27AA13C25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800"/>
              <a:t>Πέντε στάδια (</a:t>
            </a:r>
            <a:r>
              <a:rPr lang="en-US" altLang="el-GR" sz="2800"/>
              <a:t>stages), </a:t>
            </a:r>
            <a:r>
              <a:rPr lang="el-GR" altLang="el-GR" sz="2800"/>
              <a:t>ένα βήμα σε κάθε στάδιο</a:t>
            </a:r>
            <a:endParaRPr lang="en-US" altLang="el-GR" sz="2800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l-GR" b="1">
                <a:solidFill>
                  <a:srgbClr val="800000"/>
                </a:solidFill>
              </a:rPr>
              <a:t>IF</a:t>
            </a:r>
            <a:r>
              <a:rPr lang="en-US" altLang="el-GR"/>
              <a:t>: </a:t>
            </a:r>
            <a:r>
              <a:rPr lang="en-US" altLang="el-GR" b="1"/>
              <a:t>Instruction fetch from memory</a:t>
            </a:r>
            <a:r>
              <a:rPr lang="el-GR" altLang="el-GR" b="1"/>
              <a:t> </a:t>
            </a:r>
            <a:r>
              <a:rPr lang="el-GR" altLang="el-GR"/>
              <a:t>(προσκόμιση εντολής από τη μνήμη)</a:t>
            </a:r>
            <a:endParaRPr lang="en-US" altLang="el-GR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endParaRPr lang="en-US" altLang="el-GR" sz="1200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l-GR" b="1">
                <a:solidFill>
                  <a:srgbClr val="800000"/>
                </a:solidFill>
              </a:rPr>
              <a:t>ID</a:t>
            </a:r>
            <a:r>
              <a:rPr lang="en-US" altLang="el-GR"/>
              <a:t>: </a:t>
            </a:r>
            <a:r>
              <a:rPr lang="en-US" altLang="el-GR" b="1"/>
              <a:t>Instruction decode &amp; register read</a:t>
            </a:r>
            <a:r>
              <a:rPr lang="el-GR" altLang="el-GR" b="1"/>
              <a:t> </a:t>
            </a:r>
            <a:r>
              <a:rPr lang="el-GR" altLang="el-GR"/>
              <a:t>(αποκωδικοποίηση εντολής &amp; ανάγνωση καταχωρητών)</a:t>
            </a:r>
            <a:endParaRPr lang="en-US" altLang="el-GR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endParaRPr lang="en-US" altLang="el-GR" sz="1200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l-GR" b="1">
                <a:solidFill>
                  <a:srgbClr val="800000"/>
                </a:solidFill>
              </a:rPr>
              <a:t>EX</a:t>
            </a:r>
            <a:r>
              <a:rPr lang="en-US" altLang="el-GR"/>
              <a:t>: </a:t>
            </a:r>
            <a:r>
              <a:rPr lang="en-US" altLang="el-GR" b="1"/>
              <a:t>Execute operation or calculate address</a:t>
            </a:r>
            <a:r>
              <a:rPr lang="el-GR" altLang="el-GR" b="1"/>
              <a:t> </a:t>
            </a:r>
            <a:r>
              <a:rPr lang="el-GR" altLang="el-GR"/>
              <a:t>(εκτέλεση λειτουργίας ή υπολογισμός διεύθυνσης)</a:t>
            </a:r>
            <a:endParaRPr lang="en-US" altLang="el-GR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endParaRPr lang="en-US" altLang="el-GR" sz="1200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l-GR" b="1">
                <a:solidFill>
                  <a:srgbClr val="800000"/>
                </a:solidFill>
              </a:rPr>
              <a:t>MEM</a:t>
            </a:r>
            <a:r>
              <a:rPr lang="en-US" altLang="el-GR"/>
              <a:t>: </a:t>
            </a:r>
            <a:r>
              <a:rPr lang="en-US" altLang="el-GR" b="1"/>
              <a:t>Access memory operand</a:t>
            </a:r>
            <a:r>
              <a:rPr lang="el-GR" altLang="el-GR" b="1"/>
              <a:t> </a:t>
            </a:r>
            <a:r>
              <a:rPr lang="el-GR" altLang="el-GR"/>
              <a:t>(προσπέλαση τελεστέου μνήμης)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endParaRPr lang="en-US" altLang="el-GR" sz="1200"/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l-GR" b="1">
                <a:solidFill>
                  <a:srgbClr val="800000"/>
                </a:solidFill>
              </a:rPr>
              <a:t>WB</a:t>
            </a:r>
            <a:r>
              <a:rPr lang="en-US" altLang="el-GR"/>
              <a:t>: </a:t>
            </a:r>
            <a:r>
              <a:rPr lang="en-US" altLang="el-GR" b="1"/>
              <a:t>Write result back to register</a:t>
            </a:r>
            <a:r>
              <a:rPr lang="el-GR" altLang="el-GR"/>
              <a:t> (επανεγγραφή αποτελέσματος σε καταχωρητή)</a:t>
            </a:r>
            <a:endParaRPr lang="en-AU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A5E7F7A9-C535-4309-AD00-B618AFDF1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20CA2ACA-6E0C-4BE5-A956-8CF640BD738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9EE73FE-7AAC-4B54-BC5D-59A396024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Βασικές έννοιες λογικής σχεδίασης</a:t>
            </a:r>
            <a:endParaRPr lang="en-AU" altLang="el-GR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77DFBF97-872A-402D-9397-A3A787405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/>
              <a:t>Η πληροφορία κωδικοποιείται δυαδικά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Χαμηλή τάση </a:t>
            </a:r>
            <a:r>
              <a:rPr lang="en-US" altLang="el-GR" dirty="0"/>
              <a:t>= 0, </a:t>
            </a:r>
            <a:r>
              <a:rPr lang="el-GR" altLang="el-GR" dirty="0"/>
              <a:t>Υψηλή τάση </a:t>
            </a:r>
            <a:r>
              <a:rPr lang="en-US" altLang="el-GR" dirty="0"/>
              <a:t>= 1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Ένα καλώδιο ανά </a:t>
            </a:r>
            <a:r>
              <a:rPr lang="en-US" altLang="el-GR" dirty="0"/>
              <a:t>bit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Δεδομένα πολλών </a:t>
            </a:r>
            <a:r>
              <a:rPr lang="en-US" altLang="el-GR" dirty="0"/>
              <a:t>bit</a:t>
            </a:r>
            <a:r>
              <a:rPr lang="el-GR" altLang="el-GR" dirty="0"/>
              <a:t> κωδικοποιούνται με διαύλους πολλών καλωδίων</a:t>
            </a:r>
            <a:r>
              <a:rPr lang="en-US" altLang="el-GR" dirty="0"/>
              <a:t> (</a:t>
            </a:r>
            <a:r>
              <a:rPr lang="en-GB" altLang="el-GR" dirty="0"/>
              <a:t>buses)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endParaRPr lang="el-GR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Συνδυαστικό κύκλωμα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Επενεργεί σε δεδομένα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b="1" dirty="0"/>
              <a:t>Η έξοδος είναι συνάρτηση της τρέχουσας εισόδου</a:t>
            </a:r>
            <a:endParaRPr lang="en-US" altLang="el-GR" b="1" dirty="0"/>
          </a:p>
          <a:p>
            <a:pPr eaLnBrk="1" hangingPunct="1">
              <a:lnSpc>
                <a:spcPct val="90000"/>
              </a:lnSpc>
            </a:pPr>
            <a:endParaRPr lang="el-GR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Κυκλώματα κατάστασης (ακολουθιακά στοιχεία) – </a:t>
            </a:r>
            <a:r>
              <a:rPr lang="en-US" altLang="el-GR" dirty="0" err="1"/>
              <a:t>FFs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Αποθηκεύουν πληροφορίες</a:t>
            </a:r>
            <a:endParaRPr lang="en-US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2">
            <a:extLst>
              <a:ext uri="{FF2B5EF4-FFF2-40B4-BE49-F238E27FC236}">
                <a16:creationId xmlns:a16="http://schemas.microsoft.com/office/drawing/2014/main" id="{36C544E0-4EBC-4BD2-BF9C-82B44AC28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C9214C1D-80C9-424C-AFDF-E8D5A08DC58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04451" name="Rectangle 4">
            <a:extLst>
              <a:ext uri="{FF2B5EF4-FFF2-40B4-BE49-F238E27FC236}">
                <a16:creationId xmlns:a16="http://schemas.microsoft.com/office/drawing/2014/main" id="{28BF778B-B0A5-4DBA-8EA0-C218575CF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104452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8949EDFF-0705-4FC0-8DF7-DC93D39F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>
            <a:extLst>
              <a:ext uri="{FF2B5EF4-FFF2-40B4-BE49-F238E27FC236}">
                <a16:creationId xmlns:a16="http://schemas.microsoft.com/office/drawing/2014/main" id="{DB28495B-45C4-4D35-A79D-D4C0695A4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438BA0A-DE0A-4FAA-AD95-BF653DFE015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E49BEDA-3DBB-4D00-84E1-F7A1368A0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Απόδοση διοχέτευσης</a:t>
            </a:r>
            <a:endParaRPr lang="en-AU" altLang="el-GR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EE4350D-E0D0-42E0-BC07-985DB06C6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533650"/>
          </a:xfrm>
        </p:spPr>
        <p:txBody>
          <a:bodyPr/>
          <a:lstStyle/>
          <a:p>
            <a:pPr eaLnBrk="1" hangingPunct="1"/>
            <a:r>
              <a:rPr lang="el-GR" altLang="el-GR" sz="2800"/>
              <a:t>Υποθέστε ότι ο χρόνος των σταδίων είναι</a:t>
            </a:r>
            <a:endParaRPr lang="en-US" altLang="el-GR" sz="2800"/>
          </a:p>
          <a:p>
            <a:pPr lvl="1" eaLnBrk="1" hangingPunct="1"/>
            <a:r>
              <a:rPr lang="en-US" altLang="el-GR"/>
              <a:t>100ps </a:t>
            </a:r>
            <a:r>
              <a:rPr lang="el-GR" altLang="el-GR"/>
              <a:t>για ανάγνωση ή εγγραφή καταχωρητή</a:t>
            </a:r>
            <a:endParaRPr lang="en-US" altLang="el-GR"/>
          </a:p>
          <a:p>
            <a:pPr lvl="1" eaLnBrk="1" hangingPunct="1"/>
            <a:r>
              <a:rPr lang="en-US" altLang="el-GR"/>
              <a:t>200ps </a:t>
            </a:r>
            <a:r>
              <a:rPr lang="el-GR" altLang="el-GR"/>
              <a:t>για τα άλλα στάδια</a:t>
            </a:r>
            <a:endParaRPr lang="en-US" altLang="el-GR"/>
          </a:p>
          <a:p>
            <a:pPr eaLnBrk="1" hangingPunct="1"/>
            <a:r>
              <a:rPr lang="el-GR" altLang="el-GR" sz="2800"/>
              <a:t>Σύγκριση της διαδρομής δεδομένων με διοχέτευση με τη διαδρομή δεδομένων ενός κύκλου</a:t>
            </a:r>
            <a:endParaRPr lang="en-US" altLang="el-GR" sz="2800"/>
          </a:p>
        </p:txBody>
      </p:sp>
      <p:graphicFrame>
        <p:nvGraphicFramePr>
          <p:cNvPr id="327684" name="Group 4">
            <a:extLst>
              <a:ext uri="{FF2B5EF4-FFF2-40B4-BE49-F238E27FC236}">
                <a16:creationId xmlns:a16="http://schemas.microsoft.com/office/drawing/2014/main" id="{AAECE093-3E10-4A37-B647-B9ECC50D6A53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846513"/>
          <a:ext cx="8548687" cy="2246311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Εντολή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Συνολικός χρόνος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7" descr="D:\gizopoulos\Projects\Books\Cod4-Kleidarithmos\Figs-for-PPTs\COD_VOLA_PNGs\CHAPTER 4\04_27.png">
            <a:extLst>
              <a:ext uri="{FF2B5EF4-FFF2-40B4-BE49-F238E27FC236}">
                <a16:creationId xmlns:a16="http://schemas.microsoft.com/office/drawing/2014/main" id="{257874E1-A72C-45CA-8247-5E8AB465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87513"/>
            <a:ext cx="69119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Footer Placeholder 2">
            <a:extLst>
              <a:ext uri="{FF2B5EF4-FFF2-40B4-BE49-F238E27FC236}">
                <a16:creationId xmlns:a16="http://schemas.microsoft.com/office/drawing/2014/main" id="{801544B7-BC21-43C9-B261-D4E38EF18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FA1CFDB-BBC8-4124-88BE-DCEB96B2222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016111B2-1BF8-46BD-8E31-D9C9DCF8A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Απόδοση διοχέτευσης</a:t>
            </a:r>
            <a:endParaRPr lang="en-AU" altLang="el-GR"/>
          </a:p>
        </p:txBody>
      </p:sp>
      <p:sp>
        <p:nvSpPr>
          <p:cNvPr id="108549" name="Text Box 4">
            <a:extLst>
              <a:ext uri="{FF2B5EF4-FFF2-40B4-BE49-F238E27FC236}">
                <a16:creationId xmlns:a16="http://schemas.microsoft.com/office/drawing/2014/main" id="{789E06B9-CCAA-4B38-B8BF-B5F032589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052513"/>
            <a:ext cx="273208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Ενός κύκλου</a:t>
            </a:r>
            <a:r>
              <a:rPr lang="en-US" altLang="el-GR" sz="1800"/>
              <a:t> (T</a:t>
            </a:r>
            <a:r>
              <a:rPr lang="en-US" altLang="el-GR" sz="1800" baseline="-25000"/>
              <a:t>c</a:t>
            </a:r>
            <a:r>
              <a:rPr lang="en-US" altLang="el-GR" sz="1800"/>
              <a:t>= 800ps)</a:t>
            </a:r>
            <a:endParaRPr lang="en-AU" altLang="el-GR" sz="1800"/>
          </a:p>
        </p:txBody>
      </p:sp>
      <p:sp>
        <p:nvSpPr>
          <p:cNvPr id="108550" name="Text Box 5">
            <a:extLst>
              <a:ext uri="{FF2B5EF4-FFF2-40B4-BE49-F238E27FC236}">
                <a16:creationId xmlns:a16="http://schemas.microsoft.com/office/drawing/2014/main" id="{A996094A-7582-4620-A92C-D3541C4D7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3403600"/>
            <a:ext cx="405765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Με διοχέτευση</a:t>
            </a:r>
            <a:r>
              <a:rPr lang="en-US" altLang="el-GR" sz="1800"/>
              <a:t> </a:t>
            </a:r>
            <a:r>
              <a:rPr lang="el-GR" altLang="el-GR" sz="1800"/>
              <a:t> 5 σταδίων </a:t>
            </a:r>
            <a:r>
              <a:rPr lang="en-US" altLang="el-GR" sz="1800"/>
              <a:t>(T</a:t>
            </a:r>
            <a:r>
              <a:rPr lang="en-US" altLang="el-GR" sz="1800" baseline="-25000"/>
              <a:t>c</a:t>
            </a:r>
            <a:r>
              <a:rPr lang="en-US" altLang="el-GR" sz="1800"/>
              <a:t>= 200ps)</a:t>
            </a:r>
            <a:endParaRPr lang="en-AU" altLang="el-GR" sz="180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2056EFBB-A10D-4A56-8C87-1F00C2ADFC2E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916113"/>
            <a:ext cx="4140200" cy="3536950"/>
            <a:chOff x="4643836" y="1918238"/>
            <a:chExt cx="4140093" cy="3535370"/>
          </a:xfrm>
        </p:grpSpPr>
        <p:sp>
          <p:nvSpPr>
            <p:cNvPr id="108552" name="TextBox 2">
              <a:extLst>
                <a:ext uri="{FF2B5EF4-FFF2-40B4-BE49-F238E27FC236}">
                  <a16:creationId xmlns:a16="http://schemas.microsoft.com/office/drawing/2014/main" id="{7819E90E-DFA0-427B-AE58-DF0C7A042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7937" y="4623788"/>
              <a:ext cx="2483863" cy="58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solidFill>
                    <a:srgbClr val="FF0000"/>
                  </a:solidFill>
                </a:rPr>
                <a:t>Κάθε 200 </a:t>
              </a:r>
              <a:r>
                <a:rPr lang="en-US" altLang="el-GR" sz="1600" b="1">
                  <a:solidFill>
                    <a:srgbClr val="FF0000"/>
                  </a:solidFill>
                </a:rPr>
                <a:t>ps </a:t>
              </a:r>
              <a:r>
                <a:rPr lang="el-GR" altLang="el-GR" sz="1600" b="1">
                  <a:solidFill>
                    <a:srgbClr val="FF0000"/>
                  </a:solidFill>
                </a:rPr>
                <a:t>παράγει αποτέλεσμα</a:t>
              </a:r>
            </a:p>
          </p:txBody>
        </p:sp>
        <p:cxnSp>
          <p:nvCxnSpPr>
            <p:cNvPr id="108553" name="Straight Arrow Connector 4">
              <a:extLst>
                <a:ext uri="{FF2B5EF4-FFF2-40B4-BE49-F238E27FC236}">
                  <a16:creationId xmlns:a16="http://schemas.microsoft.com/office/drawing/2014/main" id="{A21DB24C-1F2D-47A8-9E2D-729DFD4146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050247" y="4815720"/>
              <a:ext cx="936104" cy="163988"/>
            </a:xfrm>
            <a:prstGeom prst="straightConnector1">
              <a:avLst/>
            </a:prstGeom>
            <a:noFill/>
            <a:ln w="15875" algn="ctr">
              <a:solidFill>
                <a:srgbClr val="3333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4" name="Straight Arrow Connector 13">
              <a:extLst>
                <a:ext uri="{FF2B5EF4-FFF2-40B4-BE49-F238E27FC236}">
                  <a16:creationId xmlns:a16="http://schemas.microsoft.com/office/drawing/2014/main" id="{EEB91517-7EDB-48C7-889B-32E5CEF9F3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18300" y="4869160"/>
              <a:ext cx="468051" cy="359931"/>
            </a:xfrm>
            <a:prstGeom prst="straightConnector1">
              <a:avLst/>
            </a:prstGeom>
            <a:noFill/>
            <a:ln w="15875" algn="ctr">
              <a:solidFill>
                <a:srgbClr val="3333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5" name="Straight Arrow Connector 16">
              <a:extLst>
                <a:ext uri="{FF2B5EF4-FFF2-40B4-BE49-F238E27FC236}">
                  <a16:creationId xmlns:a16="http://schemas.microsoft.com/office/drawing/2014/main" id="{304427C9-7C55-451A-861A-B7E998DB14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75943" y="4874449"/>
              <a:ext cx="1" cy="579159"/>
            </a:xfrm>
            <a:prstGeom prst="straightConnector1">
              <a:avLst/>
            </a:prstGeom>
            <a:noFill/>
            <a:ln w="15875" algn="ctr">
              <a:solidFill>
                <a:srgbClr val="3333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556" name="TextBox 2">
              <a:extLst>
                <a:ext uri="{FF2B5EF4-FFF2-40B4-BE49-F238E27FC236}">
                  <a16:creationId xmlns:a16="http://schemas.microsoft.com/office/drawing/2014/main" id="{379EFAA5-CCB4-4C63-8486-F902704A9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066" y="1918238"/>
              <a:ext cx="2483863" cy="58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>
                  <a:solidFill>
                    <a:srgbClr val="FF0000"/>
                  </a:solidFill>
                </a:rPr>
                <a:t>Κάθε </a:t>
              </a:r>
              <a:r>
                <a:rPr lang="en-GB" altLang="el-GR" sz="1600" b="1" dirty="0">
                  <a:solidFill>
                    <a:srgbClr val="FF0000"/>
                  </a:solidFill>
                </a:rPr>
                <a:t>8</a:t>
              </a:r>
              <a:r>
                <a:rPr lang="el-GR" altLang="el-GR" sz="1600" b="1" dirty="0">
                  <a:solidFill>
                    <a:srgbClr val="FF0000"/>
                  </a:solidFill>
                </a:rPr>
                <a:t>00 </a:t>
              </a:r>
              <a:r>
                <a:rPr lang="en-US" altLang="el-GR" sz="1600" b="1" dirty="0" err="1">
                  <a:solidFill>
                    <a:srgbClr val="FF0000"/>
                  </a:solidFill>
                </a:rPr>
                <a:t>ps</a:t>
              </a:r>
              <a:r>
                <a:rPr lang="en-US" altLang="el-GR" sz="1600" b="1" dirty="0">
                  <a:solidFill>
                    <a:srgbClr val="FF0000"/>
                  </a:solidFill>
                </a:rPr>
                <a:t> </a:t>
              </a:r>
              <a:r>
                <a:rPr lang="el-GR" altLang="el-GR" sz="1600" b="1" dirty="0">
                  <a:solidFill>
                    <a:srgbClr val="FF0000"/>
                  </a:solidFill>
                </a:rPr>
                <a:t>παράγει αποτέλεσμα</a:t>
              </a:r>
            </a:p>
          </p:txBody>
        </p:sp>
        <p:cxnSp>
          <p:nvCxnSpPr>
            <p:cNvPr id="108557" name="Straight Arrow Connector 4">
              <a:extLst>
                <a:ext uri="{FF2B5EF4-FFF2-40B4-BE49-F238E27FC236}">
                  <a16:creationId xmlns:a16="http://schemas.microsoft.com/office/drawing/2014/main" id="{3680BEE7-840A-425F-B310-548606C712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3836" y="2128714"/>
              <a:ext cx="1664494" cy="221505"/>
            </a:xfrm>
            <a:prstGeom prst="straightConnector1">
              <a:avLst/>
            </a:prstGeom>
            <a:noFill/>
            <a:ln w="15875" algn="ctr">
              <a:solidFill>
                <a:srgbClr val="3333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8" name="Straight Arrow Connector 4">
              <a:extLst>
                <a:ext uri="{FF2B5EF4-FFF2-40B4-BE49-F238E27FC236}">
                  <a16:creationId xmlns:a16="http://schemas.microsoft.com/office/drawing/2014/main" id="{41A0B737-01A8-4D51-8995-5456671386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20166" y="2495647"/>
              <a:ext cx="289703" cy="214557"/>
            </a:xfrm>
            <a:prstGeom prst="straightConnector1">
              <a:avLst/>
            </a:prstGeom>
            <a:noFill/>
            <a:ln w="15875" algn="ctr">
              <a:solidFill>
                <a:srgbClr val="3333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>
            <a:extLst>
              <a:ext uri="{FF2B5EF4-FFF2-40B4-BE49-F238E27FC236}">
                <a16:creationId xmlns:a16="http://schemas.microsoft.com/office/drawing/2014/main" id="{65546FD3-5F62-4582-8DED-1E84C8496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354278A-4120-4142-99AE-636A767D14D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816BFC8-9B48-443F-83E7-A35F274BF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l-GR" altLang="el-GR" sz="4000"/>
              <a:t>Επιτάχυνση λόγω διοχέτευσης</a:t>
            </a:r>
            <a:endParaRPr lang="en-AU" altLang="el-GR" sz="400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B8718AD-FF8E-414A-9428-1377DB5C0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256212"/>
          </a:xfrm>
        </p:spPr>
        <p:txBody>
          <a:bodyPr/>
          <a:lstStyle/>
          <a:p>
            <a:pPr eaLnBrk="1" hangingPunct="1"/>
            <a:r>
              <a:rPr lang="el-GR" altLang="el-GR" sz="2800" dirty="0">
                <a:solidFill>
                  <a:srgbClr val="002B7D"/>
                </a:solidFill>
              </a:rPr>
              <a:t>Αν είναι ισορροπημένα όλα τα στάδια </a:t>
            </a:r>
            <a:r>
              <a:rPr lang="el-GR" altLang="el-GR" sz="2800" dirty="0" err="1">
                <a:solidFill>
                  <a:srgbClr val="002B7D"/>
                </a:solidFill>
              </a:rPr>
              <a:t>δοιχέτευσης</a:t>
            </a:r>
            <a:endParaRPr lang="en-US" altLang="el-GR" sz="2800" dirty="0">
              <a:solidFill>
                <a:srgbClr val="002B7D"/>
              </a:solidFill>
            </a:endParaRPr>
          </a:p>
          <a:p>
            <a:pPr lvl="1" eaLnBrk="1" hangingPunct="1"/>
            <a:r>
              <a:rPr lang="el-GR" altLang="el-GR" dirty="0"/>
              <a:t>Δηλαδή, όλα διαρκούν τον ίδιο χρόνο</a:t>
            </a:r>
            <a:endParaRPr lang="en-US" altLang="el-GR" dirty="0"/>
          </a:p>
          <a:p>
            <a:pPr lvl="1" algn="l" eaLnBrk="1" hangingPunct="1">
              <a:lnSpc>
                <a:spcPct val="110000"/>
              </a:lnSpc>
            </a:pPr>
            <a:r>
              <a:rPr lang="el-GR" altLang="el-GR" dirty="0"/>
              <a:t>Χρόνος μεταξύ </a:t>
            </a:r>
            <a:r>
              <a:rPr lang="el-GR" altLang="el-GR" dirty="0" err="1"/>
              <a:t>εντολών</a:t>
            </a:r>
            <a:r>
              <a:rPr lang="el-GR" altLang="el-GR" baseline="-25000" dirty="0" err="1"/>
              <a:t>με</a:t>
            </a:r>
            <a:r>
              <a:rPr lang="el-GR" altLang="el-GR" baseline="-25000" dirty="0"/>
              <a:t> διοχέτευση</a:t>
            </a:r>
            <a:r>
              <a:rPr lang="en-US" altLang="el-GR" dirty="0"/>
              <a:t>= </a:t>
            </a:r>
          </a:p>
          <a:p>
            <a:pPr lvl="1" algn="l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l-GR" dirty="0"/>
              <a:t>                   </a:t>
            </a:r>
            <a:r>
              <a:rPr lang="el-GR" altLang="el-GR" dirty="0"/>
              <a:t>Χρόνος μεταξύ </a:t>
            </a:r>
            <a:r>
              <a:rPr lang="el-GR" altLang="el-GR" dirty="0" err="1"/>
              <a:t>εντολών</a:t>
            </a:r>
            <a:r>
              <a:rPr lang="el-GR" altLang="el-GR" baseline="-25000" dirty="0" err="1"/>
              <a:t>χωρίς</a:t>
            </a:r>
            <a:r>
              <a:rPr lang="el-GR" altLang="el-GR" baseline="-25000" dirty="0"/>
              <a:t> διοχέτευση</a:t>
            </a:r>
            <a:br>
              <a:rPr lang="en-US" altLang="el-GR" dirty="0"/>
            </a:br>
            <a:r>
              <a:rPr lang="en-US" altLang="el-GR" dirty="0"/>
              <a:t>		</a:t>
            </a:r>
            <a:r>
              <a:rPr lang="el-GR" altLang="el-GR" dirty="0"/>
              <a:t>Αριθμός σταδίων</a:t>
            </a:r>
            <a:endParaRPr lang="en-US" altLang="el-GR" dirty="0"/>
          </a:p>
          <a:p>
            <a:pPr eaLnBrk="1" hangingPunct="1"/>
            <a:r>
              <a:rPr lang="el-GR" altLang="el-GR" sz="2800" dirty="0">
                <a:solidFill>
                  <a:srgbClr val="002B7D"/>
                </a:solidFill>
              </a:rPr>
              <a:t>Αν δεν είναι ισορροπημένα, η επιτάχυνση είναι μικρότερη</a:t>
            </a:r>
            <a:endParaRPr lang="en-US" altLang="el-GR" sz="2800" dirty="0">
              <a:solidFill>
                <a:srgbClr val="002B7D"/>
              </a:solidFill>
            </a:endParaRPr>
          </a:p>
          <a:p>
            <a:pPr eaLnBrk="1" hangingPunct="1"/>
            <a:endParaRPr lang="el-GR" altLang="el-GR" sz="1400" dirty="0">
              <a:solidFill>
                <a:srgbClr val="002B7D"/>
              </a:solidFill>
            </a:endParaRPr>
          </a:p>
          <a:p>
            <a:pPr eaLnBrk="1" hangingPunct="1"/>
            <a:r>
              <a:rPr lang="el-GR" altLang="el-GR" sz="2800" dirty="0">
                <a:solidFill>
                  <a:srgbClr val="002B7D"/>
                </a:solidFill>
              </a:rPr>
              <a:t>Η διοχέτευση προσφέρει επιτάχυνση λόγω αύξησης </a:t>
            </a:r>
            <a:r>
              <a:rPr lang="el-GR" altLang="el-GR" sz="2800" dirty="0">
                <a:solidFill>
                  <a:srgbClr val="990000"/>
                </a:solidFill>
              </a:rPr>
              <a:t>του ρυθμού επεξεργασίας </a:t>
            </a:r>
            <a:r>
              <a:rPr lang="el-GR" altLang="el-GR" sz="2800" dirty="0">
                <a:solidFill>
                  <a:srgbClr val="002B7D"/>
                </a:solidFill>
              </a:rPr>
              <a:t>(</a:t>
            </a:r>
            <a:r>
              <a:rPr lang="en-US" altLang="el-GR" sz="2800" b="1" dirty="0">
                <a:solidFill>
                  <a:srgbClr val="800000"/>
                </a:solidFill>
              </a:rPr>
              <a:t>throughput</a:t>
            </a:r>
            <a:r>
              <a:rPr lang="el-GR" altLang="el-GR" sz="2800" dirty="0">
                <a:solidFill>
                  <a:srgbClr val="002B7D"/>
                </a:solidFill>
              </a:rPr>
              <a:t>)</a:t>
            </a:r>
            <a:endParaRPr lang="en-US" altLang="el-GR" sz="2800" dirty="0">
              <a:solidFill>
                <a:srgbClr val="002B7D"/>
              </a:solidFill>
            </a:endParaRPr>
          </a:p>
          <a:p>
            <a:pPr lvl="1" eaLnBrk="1" hangingPunct="1"/>
            <a:r>
              <a:rPr lang="en-US" altLang="el-GR" b="1" dirty="0"/>
              <a:t>latency</a:t>
            </a:r>
            <a:r>
              <a:rPr lang="en-US" altLang="el-GR" dirty="0"/>
              <a:t> </a:t>
            </a:r>
            <a:r>
              <a:rPr lang="el-GR" altLang="el-GR" dirty="0"/>
              <a:t>– Λανθάνων χρόνος </a:t>
            </a:r>
            <a:r>
              <a:rPr lang="en-US" altLang="el-GR" dirty="0"/>
              <a:t>(</a:t>
            </a:r>
            <a:r>
              <a:rPr lang="el-GR" altLang="el-GR" dirty="0"/>
              <a:t>χρόνος για κάθε εντολή)</a:t>
            </a:r>
            <a:r>
              <a:rPr lang="en-US" altLang="el-GR" dirty="0"/>
              <a:t> </a:t>
            </a:r>
            <a:r>
              <a:rPr lang="el-GR" altLang="el-GR" dirty="0"/>
              <a:t>δε μειώνεται</a:t>
            </a:r>
            <a:endParaRPr lang="en-AU" altLang="el-GR" dirty="0"/>
          </a:p>
        </p:txBody>
      </p:sp>
      <p:sp>
        <p:nvSpPr>
          <p:cNvPr id="57349" name="Line 4">
            <a:extLst>
              <a:ext uri="{FF2B5EF4-FFF2-40B4-BE49-F238E27FC236}">
                <a16:creationId xmlns:a16="http://schemas.microsoft.com/office/drawing/2014/main" id="{EA0DDAEC-0CA8-4210-AEDF-BF570A2AE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2997200"/>
            <a:ext cx="554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2">
            <a:extLst>
              <a:ext uri="{FF2B5EF4-FFF2-40B4-BE49-F238E27FC236}">
                <a16:creationId xmlns:a16="http://schemas.microsoft.com/office/drawing/2014/main" id="{C497759A-E765-449E-B09F-B1AC46703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7D115C77-80EF-4EDB-85B6-F3553248212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7FEB515C-D36D-4C07-9447-AFDCDA2B5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112644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8A5B8542-C542-45EC-9D76-E9CF34BF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>
            <a:extLst>
              <a:ext uri="{FF2B5EF4-FFF2-40B4-BE49-F238E27FC236}">
                <a16:creationId xmlns:a16="http://schemas.microsoft.com/office/drawing/2014/main" id="{19E0F436-3C40-4FF6-ABF2-E3A4D6BB5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F72971D-05C2-4A99-88EB-C3DD2D60C58C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8AAF35BD-F44E-4FCA-9AC3-38318DBD1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8938"/>
            <a:ext cx="8459787" cy="519112"/>
          </a:xfrm>
        </p:spPr>
        <p:txBody>
          <a:bodyPr/>
          <a:lstStyle/>
          <a:p>
            <a:pPr eaLnBrk="1" hangingPunct="1"/>
            <a:r>
              <a:rPr lang="el-GR" altLang="el-GR" sz="2800"/>
              <a:t>Διοχέτευση και σχεδίαση συνόλου εντολών (1/2)</a:t>
            </a:r>
            <a:endParaRPr lang="en-AU" altLang="el-GR" sz="28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EB71999-4A09-4BF6-AFC2-DE4A9EE5E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415338" cy="5111750"/>
          </a:xfrm>
        </p:spPr>
        <p:txBody>
          <a:bodyPr/>
          <a:lstStyle/>
          <a:p>
            <a:pPr marL="182563" indent="-182563" eaLnBrk="1" hangingPunct="1">
              <a:lnSpc>
                <a:spcPct val="90000"/>
              </a:lnSpc>
              <a:defRPr/>
            </a:pPr>
            <a:r>
              <a:rPr lang="el-GR" altLang="el-GR" sz="2800" dirty="0">
                <a:solidFill>
                  <a:srgbClr val="002B7D"/>
                </a:solidFill>
              </a:rPr>
              <a:t>Ο </a:t>
            </a:r>
            <a:r>
              <a:rPr lang="en-US" altLang="el-GR" sz="2800" dirty="0">
                <a:solidFill>
                  <a:srgbClr val="002B7D"/>
                </a:solidFill>
              </a:rPr>
              <a:t>MIPS </a:t>
            </a:r>
            <a:r>
              <a:rPr lang="el-GR" altLang="el-GR" sz="2800" dirty="0">
                <a:solidFill>
                  <a:srgbClr val="002B7D"/>
                </a:solidFill>
              </a:rPr>
              <a:t>είναι σχεδιασμένος για διοχέτευση</a:t>
            </a:r>
            <a:endParaRPr lang="en-US" altLang="el-GR" sz="2800" dirty="0">
              <a:solidFill>
                <a:srgbClr val="002B7D"/>
              </a:solidFill>
            </a:endParaRPr>
          </a:p>
          <a:p>
            <a:pPr marL="176213" lvl="1" indent="-176213" eaLnBrk="1" hangingPunct="1">
              <a:lnSpc>
                <a:spcPct val="90000"/>
              </a:lnSpc>
              <a:defRPr/>
            </a:pPr>
            <a:r>
              <a:rPr lang="el-GR" altLang="el-GR" b="1" dirty="0">
                <a:solidFill>
                  <a:srgbClr val="990000"/>
                </a:solidFill>
              </a:rPr>
              <a:t>Όλες οι εντολές είναι των </a:t>
            </a:r>
            <a:r>
              <a:rPr lang="en-US" altLang="el-GR" b="1" dirty="0">
                <a:solidFill>
                  <a:srgbClr val="990000"/>
                </a:solidFill>
              </a:rPr>
              <a:t>32</a:t>
            </a:r>
            <a:r>
              <a:rPr lang="el-GR" altLang="el-GR" b="1" dirty="0">
                <a:solidFill>
                  <a:srgbClr val="990000"/>
                </a:solidFill>
              </a:rPr>
              <a:t> </a:t>
            </a:r>
            <a:r>
              <a:rPr lang="en-US" altLang="el-GR" b="1" dirty="0">
                <a:solidFill>
                  <a:srgbClr val="990000"/>
                </a:solidFill>
              </a:rPr>
              <a:t>bit –</a:t>
            </a:r>
            <a:r>
              <a:rPr lang="el-GR" altLang="el-GR" b="1" dirty="0">
                <a:solidFill>
                  <a:srgbClr val="990000"/>
                </a:solidFill>
              </a:rPr>
              <a:t> Σταθερό πλήθος </a:t>
            </a:r>
            <a:r>
              <a:rPr lang="en-US" altLang="el-GR" b="1" dirty="0">
                <a:solidFill>
                  <a:srgbClr val="990000"/>
                </a:solidFill>
              </a:rPr>
              <a:t>bytes</a:t>
            </a:r>
          </a:p>
          <a:p>
            <a:pPr marL="173038" lvl="2" indent="0" eaLnBrk="1" hangingPunct="1">
              <a:lnSpc>
                <a:spcPct val="90000"/>
              </a:lnSpc>
              <a:defRPr/>
            </a:pPr>
            <a:r>
              <a:rPr lang="en-US" altLang="el-GR" sz="2000" b="1" dirty="0"/>
              <a:t> </a:t>
            </a:r>
            <a:r>
              <a:rPr lang="el-GR" altLang="el-GR" sz="2000" b="1" dirty="0"/>
              <a:t>Ευκολότερη προσκόμιση και αποκωδικοποίηση σε έναν κύκλο</a:t>
            </a:r>
            <a:endParaRPr lang="en-US" altLang="el-GR" sz="2000" b="1" dirty="0"/>
          </a:p>
          <a:p>
            <a:pPr marL="360363" lvl="2" indent="-3175" eaLnBrk="1" hangingPunct="1">
              <a:lnSpc>
                <a:spcPct val="90000"/>
              </a:lnSpc>
              <a:defRPr/>
            </a:pPr>
            <a:r>
              <a:rPr lang="en-US" altLang="el-GR" sz="2000" dirty="0"/>
              <a:t> </a:t>
            </a:r>
            <a:r>
              <a:rPr lang="el-GR" altLang="el-GR" sz="2000" dirty="0"/>
              <a:t>Σύγκριση με</a:t>
            </a:r>
            <a:r>
              <a:rPr lang="en-US" altLang="el-GR" sz="2000" dirty="0"/>
              <a:t> x86: </a:t>
            </a:r>
            <a:r>
              <a:rPr lang="el-GR" altLang="el-GR" sz="2000" dirty="0"/>
              <a:t>εντολές</a:t>
            </a:r>
            <a:r>
              <a:rPr lang="en-US" altLang="el-GR" sz="2000" dirty="0"/>
              <a:t> 1 </a:t>
            </a:r>
            <a:r>
              <a:rPr lang="el-GR" altLang="el-GR" sz="2000" dirty="0"/>
              <a:t>έως </a:t>
            </a:r>
            <a:r>
              <a:rPr lang="en-US" altLang="el-GR" sz="2000" dirty="0"/>
              <a:t>17</a:t>
            </a:r>
            <a:r>
              <a:rPr lang="el-GR" altLang="el-GR" sz="2000" dirty="0"/>
              <a:t> </a:t>
            </a:r>
            <a:r>
              <a:rPr lang="en-US" altLang="el-GR" sz="2000" dirty="0"/>
              <a:t>byte</a:t>
            </a:r>
            <a:endParaRPr lang="el-GR" altLang="el-GR" sz="2000" dirty="0"/>
          </a:p>
          <a:p>
            <a:pPr marL="717550" lvl="2" indent="0" eaLnBrk="1" hangingPunct="1">
              <a:lnSpc>
                <a:spcPct val="90000"/>
              </a:lnSpc>
              <a:defRPr/>
            </a:pPr>
            <a:endParaRPr lang="en-US" altLang="el-GR" sz="1400" dirty="0"/>
          </a:p>
          <a:p>
            <a:pPr marL="176213" lvl="1" indent="-176213" eaLnBrk="1" hangingPunct="1">
              <a:lnSpc>
                <a:spcPct val="90000"/>
              </a:lnSpc>
              <a:defRPr/>
            </a:pPr>
            <a:r>
              <a:rPr lang="el-GR" altLang="el-GR" b="1" dirty="0">
                <a:solidFill>
                  <a:srgbClr val="990000"/>
                </a:solidFill>
              </a:rPr>
              <a:t>Λίγες και κανονικές μορφές εντολών</a:t>
            </a:r>
            <a:endParaRPr lang="en-US" altLang="el-GR" b="1" dirty="0">
              <a:solidFill>
                <a:srgbClr val="990000"/>
              </a:solidFill>
            </a:endParaRPr>
          </a:p>
          <a:p>
            <a:pPr marL="269875" lvl="2" indent="0" eaLnBrk="1" hangingPunct="1">
              <a:lnSpc>
                <a:spcPct val="90000"/>
              </a:lnSpc>
              <a:defRPr/>
            </a:pPr>
            <a:r>
              <a:rPr lang="en-US" altLang="el-GR" sz="2000" b="1" dirty="0"/>
              <a:t> </a:t>
            </a:r>
            <a:r>
              <a:rPr lang="el-GR" altLang="el-GR" sz="2000" b="1" dirty="0" err="1"/>
              <a:t>Αποκωδ</a:t>
            </a:r>
            <a:r>
              <a:rPr lang="el-GR" altLang="el-GR" sz="2000" b="1" dirty="0"/>
              <a:t>. &amp; ανάγνωση </a:t>
            </a:r>
            <a:r>
              <a:rPr lang="el-GR" altLang="el-GR" sz="2000" b="1" dirty="0" err="1"/>
              <a:t>καταχωρητών</a:t>
            </a:r>
            <a:r>
              <a:rPr lang="el-GR" altLang="el-GR" sz="2000" b="1" dirty="0"/>
              <a:t> σε ένα στάδιο</a:t>
            </a:r>
            <a:r>
              <a:rPr lang="en-US" altLang="el-GR" sz="2000" b="1" dirty="0"/>
              <a:t> </a:t>
            </a:r>
          </a:p>
          <a:p>
            <a:pPr marL="444500" lvl="2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altLang="el-GR" sz="2000" dirty="0"/>
              <a:t>Τα πεδία των </a:t>
            </a:r>
            <a:r>
              <a:rPr lang="el-GR" altLang="el-GR" sz="2000" dirty="0" err="1"/>
              <a:t>καταχ</a:t>
            </a:r>
            <a:r>
              <a:rPr lang="en-US" altLang="el-GR" sz="2000" dirty="0"/>
              <a:t>.</a:t>
            </a:r>
            <a:r>
              <a:rPr lang="el-GR" altLang="el-GR" sz="2000" dirty="0"/>
              <a:t> προέλευσης βρίσκονται στην ίδια θέση, όπως και το πεδίο </a:t>
            </a:r>
            <a:r>
              <a:rPr lang="en-US" altLang="el-GR" sz="2000" dirty="0" err="1"/>
              <a:t>opcode</a:t>
            </a:r>
            <a:r>
              <a:rPr lang="en-US" altLang="el-GR" sz="2000" dirty="0"/>
              <a:t> =&gt;</a:t>
            </a:r>
            <a:r>
              <a:rPr lang="el-GR" altLang="el-GR" sz="2000" dirty="0"/>
              <a:t> </a:t>
            </a:r>
            <a:r>
              <a:rPr lang="el-GR" altLang="el-GR" sz="2000" dirty="0">
                <a:solidFill>
                  <a:srgbClr val="C00000"/>
                </a:solidFill>
              </a:rPr>
              <a:t>Στο 2</a:t>
            </a:r>
            <a:r>
              <a:rPr lang="el-GR" altLang="el-GR" sz="2000" baseline="30000" dirty="0">
                <a:solidFill>
                  <a:srgbClr val="C00000"/>
                </a:solidFill>
              </a:rPr>
              <a:t>ο</a:t>
            </a:r>
            <a:r>
              <a:rPr lang="el-GR" altLang="el-GR" sz="2000" dirty="0">
                <a:solidFill>
                  <a:srgbClr val="C00000"/>
                </a:solidFill>
              </a:rPr>
              <a:t> στάδιο γίνεται ταυτόχρονα ανάγνωση </a:t>
            </a:r>
            <a:r>
              <a:rPr lang="el-GR" altLang="el-GR" sz="2000" dirty="0" err="1">
                <a:solidFill>
                  <a:srgbClr val="C00000"/>
                </a:solidFill>
              </a:rPr>
              <a:t>καταχωρητών</a:t>
            </a:r>
            <a:r>
              <a:rPr lang="el-GR" altLang="el-GR" sz="2000" dirty="0">
                <a:solidFill>
                  <a:srgbClr val="C00000"/>
                </a:solidFill>
              </a:rPr>
              <a:t> και αποκωδικοποίηση της εντολής</a:t>
            </a:r>
          </a:p>
          <a:p>
            <a:pPr marL="357188" lvl="2" indent="0" eaLnBrk="1" hangingPunct="1">
              <a:lnSpc>
                <a:spcPct val="90000"/>
              </a:lnSpc>
              <a:defRPr/>
            </a:pPr>
            <a:r>
              <a:rPr lang="en-US" altLang="el-GR" sz="2000" dirty="0"/>
              <a:t>  </a:t>
            </a:r>
            <a:r>
              <a:rPr lang="el-GR" altLang="el-GR" sz="2000" dirty="0"/>
              <a:t>Με διαφορετικές μορφοποιήσεις εντολών</a:t>
            </a:r>
          </a:p>
          <a:p>
            <a:pPr marL="720725" lvl="3" indent="0" eaLnBrk="1" hangingPunct="1">
              <a:lnSpc>
                <a:spcPct val="90000"/>
              </a:lnSpc>
              <a:defRPr/>
            </a:pPr>
            <a:r>
              <a:rPr lang="el-GR" altLang="el-GR" sz="2000" b="1" dirty="0"/>
              <a:t> Ένα στάδιο για </a:t>
            </a:r>
            <a:r>
              <a:rPr lang="el-GR" altLang="el-GR" sz="2000" b="1" dirty="0" err="1"/>
              <a:t>αποκωδ</a:t>
            </a:r>
            <a:r>
              <a:rPr lang="el-GR" altLang="el-GR" sz="2000" b="1" dirty="0"/>
              <a:t>. </a:t>
            </a:r>
            <a:r>
              <a:rPr lang="el-GR" altLang="el-GR" sz="2000" dirty="0"/>
              <a:t>που θα καθορίζει το πεδίο για την ανάγνωση των </a:t>
            </a:r>
            <a:r>
              <a:rPr lang="el-GR" altLang="el-GR" sz="2000" dirty="0" err="1"/>
              <a:t>καταχωρητών</a:t>
            </a:r>
            <a:r>
              <a:rPr lang="el-GR" altLang="el-GR" sz="2000" dirty="0"/>
              <a:t> &amp; </a:t>
            </a:r>
          </a:p>
          <a:p>
            <a:pPr marL="720725" lvl="3" indent="0" eaLnBrk="1" hangingPunct="1">
              <a:lnSpc>
                <a:spcPct val="90000"/>
              </a:lnSpc>
              <a:defRPr/>
            </a:pPr>
            <a:r>
              <a:rPr lang="el-GR" altLang="el-GR" sz="2000" b="1" dirty="0"/>
              <a:t> Ένα στάδιο για την ανάγνωση των δεδομένων των </a:t>
            </a:r>
            <a:r>
              <a:rPr lang="el-GR" altLang="el-GR" sz="2000" b="1" dirty="0" err="1"/>
              <a:t>καταχωρητών</a:t>
            </a:r>
            <a:r>
              <a:rPr lang="el-GR" altLang="el-GR" sz="2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>
            <a:extLst>
              <a:ext uri="{FF2B5EF4-FFF2-40B4-BE49-F238E27FC236}">
                <a16:creationId xmlns:a16="http://schemas.microsoft.com/office/drawing/2014/main" id="{420572A0-1B42-4EE2-BAEE-FAED5B3EC3FF}"/>
              </a:ext>
            </a:extLst>
          </p:cNvPr>
          <p:cNvSpPr txBox="1">
            <a:spLocks noGrp="1"/>
          </p:cNvSpPr>
          <p:nvPr/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 b="1">
                <a:solidFill>
                  <a:srgbClr val="FF0000"/>
                </a:solidFill>
              </a:rPr>
              <a:t>Κεφάλαιο 4 — Ο επεξεργαστής — </a:t>
            </a:r>
            <a:fld id="{79C30363-38CA-4C66-B1EE-4EDFDF00497D}" type="slidenum">
              <a:rPr lang="en-AU" altLang="el-GR" sz="1400" b="1">
                <a:solidFill>
                  <a:srgbClr val="FF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AU" altLang="el-GR" sz="1400" b="1">
              <a:solidFill>
                <a:srgbClr val="FF0000"/>
              </a:solidFill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6CED6C8C-ABDC-409A-92CE-623FA23F15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88938"/>
            <a:ext cx="8620125" cy="519112"/>
          </a:xfrm>
        </p:spPr>
        <p:txBody>
          <a:bodyPr/>
          <a:lstStyle/>
          <a:p>
            <a:pPr eaLnBrk="1" hangingPunct="1"/>
            <a:r>
              <a:rPr lang="el-GR" altLang="el-GR" sz="2800"/>
              <a:t>Διοχέτευση και σχεδίαση συνόλου εντολών (2/2)</a:t>
            </a:r>
            <a:endParaRPr lang="en-AU" altLang="el-GR" sz="28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980A865-A94F-4C03-8A21-A167622105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84138" indent="-84138" algn="just" eaLnBrk="1" hangingPunct="1">
              <a:lnSpc>
                <a:spcPct val="90000"/>
              </a:lnSpc>
            </a:pPr>
            <a:r>
              <a:rPr lang="el-GR" altLang="el-GR" sz="2800" dirty="0">
                <a:solidFill>
                  <a:srgbClr val="002B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altLang="el-GR" sz="2800" dirty="0">
                <a:solidFill>
                  <a:srgbClr val="002B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MIPS </a:t>
            </a:r>
            <a:r>
              <a:rPr lang="el-GR" altLang="el-GR" sz="2800" dirty="0">
                <a:solidFill>
                  <a:srgbClr val="002B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σχεδιασμένος για διοχέτευση</a:t>
            </a:r>
            <a:endParaRPr lang="en-US" altLang="el-GR" sz="2800" dirty="0">
              <a:solidFill>
                <a:srgbClr val="002B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1" indent="-184150" algn="just" eaLnBrk="1" hangingPunct="1">
              <a:lnSpc>
                <a:spcPct val="90000"/>
              </a:lnSpc>
            </a:pPr>
            <a:r>
              <a:rPr lang="el-GR" alt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Διευθυνσιοδότηση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εντολών </a:t>
            </a:r>
            <a:r>
              <a:rPr lang="en-US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Load/store </a:t>
            </a:r>
          </a:p>
          <a:p>
            <a:pPr marL="715963" lvl="2" indent="-82550" algn="just" eaLnBrk="1" hangingPunct="1">
              <a:lnSpc>
                <a:spcPct val="90000"/>
              </a:lnSpc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τελεστέοι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μνήμης εμφανίζονται μόνο σε </a:t>
            </a:r>
            <a:r>
              <a:rPr lang="en-US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n-US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2" indent="-82550" algn="just" eaLnBrk="1" hangingPunct="1">
              <a:lnSpc>
                <a:spcPct val="90000"/>
              </a:lnSpc>
            </a:pPr>
            <a:r>
              <a:rPr lang="en-US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Μπορούμε να υπολογίσουμε τη 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διεύθ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στο 3</a:t>
            </a:r>
            <a:r>
              <a:rPr lang="el-GR" alt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στάδιο &amp; να γίνει προσπέλαση μνήμης στο 4</a:t>
            </a:r>
            <a:r>
              <a:rPr lang="el-GR" alt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στάδιο</a:t>
            </a:r>
          </a:p>
          <a:p>
            <a:pPr marL="715963" lvl="2" indent="-82550" algn="just" eaLnBrk="1" hangingPunct="1">
              <a:lnSpc>
                <a:spcPct val="90000"/>
              </a:lnSpc>
            </a:pPr>
            <a:r>
              <a:rPr lang="en-US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επιτρεπόταν άμεσα πράξεις με 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τελεστέους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(δεδομένα) μνήμης =&gt;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στάδιο </a:t>
            </a:r>
            <a:r>
              <a:rPr lang="el-GR" altLang="el-G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υπολ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διεύθ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el-G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νσης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ένα στάδιο προσπέλασης μνήμης και ένα στάδιο υπολογισμού </a:t>
            </a:r>
          </a:p>
          <a:p>
            <a:pPr marL="715963" lvl="2" indent="-82550" algn="just" eaLnBrk="1" hangingPunct="1">
              <a:lnSpc>
                <a:spcPct val="90000"/>
              </a:lnSpc>
            </a:pPr>
            <a:endParaRPr lang="en-US" alt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1" indent="-184150" algn="just" eaLnBrk="1" hangingPunct="1">
              <a:lnSpc>
                <a:spcPct val="90000"/>
              </a:lnSpc>
            </a:pP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Ευθυγράμμιση των </a:t>
            </a:r>
            <a:r>
              <a:rPr lang="el-GR" alt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τελεστέων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μνήμης</a:t>
            </a:r>
            <a:endParaRPr lang="en-US" alt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2" indent="-82550" algn="just" eaLnBrk="1" hangingPunct="1">
              <a:lnSpc>
                <a:spcPct val="90000"/>
              </a:lnSpc>
            </a:pPr>
            <a:r>
              <a:rPr lang="en-US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Προσπέλαση μνήμης διαρκεί μόνο έναν κύκλο</a:t>
            </a:r>
            <a:endParaRPr lang="en-AU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703EEC72-03EB-4B8D-92A6-CFE491C61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10E65B2-6AD4-4F7F-90F5-4ADE00B95B1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E623B21-84A0-4985-95A3-F8F3E62C6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Κίνδυνοι (</a:t>
            </a:r>
            <a:r>
              <a:rPr lang="en-US" altLang="el-GR"/>
              <a:t>hazards)</a:t>
            </a:r>
            <a:endParaRPr lang="en-AU" altLang="el-GR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60742C3-6135-4404-BAA5-367670E4E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86775" cy="5111750"/>
          </a:xfrm>
        </p:spPr>
        <p:txBody>
          <a:bodyPr/>
          <a:lstStyle/>
          <a:p>
            <a:pPr eaLnBrk="1" hangingPunct="1"/>
            <a:r>
              <a:rPr lang="el-GR" altLang="el-GR"/>
              <a:t>Καταστάσεις που αποτρέπουν την εκκίνηση της επόμενης εντολής στον αμέσως επόμενο κύκλο</a:t>
            </a:r>
          </a:p>
          <a:p>
            <a:pPr eaLnBrk="1" hangingPunct="1"/>
            <a:endParaRPr lang="el-GR" altLang="el-GR" sz="1200">
              <a:solidFill>
                <a:srgbClr val="800000"/>
              </a:solidFill>
            </a:endParaRPr>
          </a:p>
          <a:p>
            <a:pPr eaLnBrk="1" hangingPunct="1"/>
            <a:r>
              <a:rPr lang="el-GR" altLang="el-GR" b="1">
                <a:solidFill>
                  <a:srgbClr val="800000"/>
                </a:solidFill>
              </a:rPr>
              <a:t>Δομικός Κίνδυνος (</a:t>
            </a:r>
            <a:r>
              <a:rPr lang="en-US" altLang="el-GR" b="1">
                <a:solidFill>
                  <a:srgbClr val="800000"/>
                </a:solidFill>
              </a:rPr>
              <a:t>structure hazards)</a:t>
            </a:r>
          </a:p>
          <a:p>
            <a:pPr marL="446088" lvl="1" indent="-263525" eaLnBrk="1" hangingPunct="1"/>
            <a:r>
              <a:rPr lang="el-GR" altLang="el-GR"/>
              <a:t>Ένας κυκλωματικός πόρος είναι δεσμευμένος από άλλη εντολή</a:t>
            </a:r>
            <a:endParaRPr lang="en-US" altLang="el-GR"/>
          </a:p>
          <a:p>
            <a:pPr eaLnBrk="1" hangingPunct="1"/>
            <a:endParaRPr lang="el-GR" altLang="el-GR" sz="1200">
              <a:solidFill>
                <a:srgbClr val="800000"/>
              </a:solidFill>
            </a:endParaRPr>
          </a:p>
          <a:p>
            <a:pPr eaLnBrk="1" hangingPunct="1"/>
            <a:r>
              <a:rPr lang="el-GR" altLang="el-GR" b="1">
                <a:solidFill>
                  <a:srgbClr val="800000"/>
                </a:solidFill>
              </a:rPr>
              <a:t>Κίνδυνος δεδομένων (</a:t>
            </a:r>
            <a:r>
              <a:rPr lang="en-US" altLang="el-GR" b="1">
                <a:solidFill>
                  <a:srgbClr val="800000"/>
                </a:solidFill>
              </a:rPr>
              <a:t>data hazard)</a:t>
            </a:r>
          </a:p>
          <a:p>
            <a:pPr marL="446088" lvl="1" indent="-263525" eaLnBrk="1" hangingPunct="1"/>
            <a:r>
              <a:rPr lang="el-GR" altLang="el-GR"/>
              <a:t>Τα δεδομένα εισόδου είναι αποτέλεσμα υπολογισμού προηγούμενης εντολής =&gt; Αναμονή για ολοκλήρωση της προηγούμενης εντολής </a:t>
            </a:r>
          </a:p>
          <a:p>
            <a:pPr eaLnBrk="1" hangingPunct="1"/>
            <a:endParaRPr lang="el-GR" altLang="el-GR" sz="1200">
              <a:solidFill>
                <a:srgbClr val="800000"/>
              </a:solidFill>
            </a:endParaRPr>
          </a:p>
          <a:p>
            <a:pPr eaLnBrk="1" hangingPunct="1"/>
            <a:r>
              <a:rPr lang="el-GR" altLang="el-GR" b="1">
                <a:solidFill>
                  <a:srgbClr val="800000"/>
                </a:solidFill>
              </a:rPr>
              <a:t>Κίνδυνος ελέγχου (</a:t>
            </a:r>
            <a:r>
              <a:rPr lang="en-US" altLang="el-GR" b="1">
                <a:solidFill>
                  <a:srgbClr val="800000"/>
                </a:solidFill>
              </a:rPr>
              <a:t>control hazard</a:t>
            </a:r>
            <a:r>
              <a:rPr lang="el-GR" altLang="el-GR" b="1">
                <a:solidFill>
                  <a:srgbClr val="800000"/>
                </a:solidFill>
              </a:rPr>
              <a:t>)</a:t>
            </a:r>
            <a:endParaRPr lang="en-US" altLang="el-GR" b="1">
              <a:solidFill>
                <a:srgbClr val="800000"/>
              </a:solidFill>
            </a:endParaRPr>
          </a:p>
          <a:p>
            <a:pPr marL="446088" lvl="1" indent="-263525" eaLnBrk="1" hangingPunct="1"/>
            <a:r>
              <a:rPr lang="el-GR" altLang="el-GR"/>
              <a:t>Η απόφαση σε μια εντολή ελέγχου εξαρτάται από προηγούμενη</a:t>
            </a:r>
            <a:endParaRPr lang="en-AU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>
            <a:extLst>
              <a:ext uri="{FF2B5EF4-FFF2-40B4-BE49-F238E27FC236}">
                <a16:creationId xmlns:a16="http://schemas.microsoft.com/office/drawing/2014/main" id="{B3D98FE9-7B02-4CE9-B2FD-98349658E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35E4DEA-0766-4E48-A5E6-6614D377A00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381408E8-F2F0-41E5-9D4D-6F5FA5940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 dirty="0"/>
              <a:t>Κίνδυνοι δομής (</a:t>
            </a:r>
            <a:r>
              <a:rPr lang="en-US" altLang="el-GR" dirty="0"/>
              <a:t>structural hazards)</a:t>
            </a:r>
            <a:endParaRPr lang="en-AU" altLang="el-GR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A5AE38B-116A-4182-A35A-474E6F5AC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86775" cy="5111750"/>
          </a:xfrm>
        </p:spPr>
        <p:txBody>
          <a:bodyPr/>
          <a:lstStyle/>
          <a:p>
            <a:pPr eaLnBrk="1" hangingPunct="1"/>
            <a:r>
              <a:rPr lang="el-GR" altLang="el-GR" sz="2400" dirty="0">
                <a:solidFill>
                  <a:srgbClr val="002B7D"/>
                </a:solidFill>
              </a:rPr>
              <a:t>Διένεξη στη χρήση ενός πόρου</a:t>
            </a:r>
            <a:endParaRPr lang="en-US" altLang="el-GR" sz="2400" dirty="0">
              <a:solidFill>
                <a:srgbClr val="002B7D"/>
              </a:solidFill>
            </a:endParaRPr>
          </a:p>
          <a:p>
            <a:pPr lvl="1" eaLnBrk="1" hangingPunct="1"/>
            <a:r>
              <a:rPr lang="el-GR" altLang="el-GR" sz="2200" dirty="0"/>
              <a:t>Απαίτηση για ταυτόχρονη χρήση του ίδιου κυκλωματικού πόρου από περισσότερες εντολές</a:t>
            </a:r>
          </a:p>
          <a:p>
            <a:pPr eaLnBrk="1" hangingPunct="1"/>
            <a:endParaRPr lang="en-US" altLang="el-GR" sz="1200" dirty="0">
              <a:solidFill>
                <a:srgbClr val="002B7D"/>
              </a:solidFill>
            </a:endParaRPr>
          </a:p>
          <a:p>
            <a:pPr eaLnBrk="1" hangingPunct="1"/>
            <a:r>
              <a:rPr lang="el-GR" altLang="el-GR" sz="2400" dirty="0">
                <a:solidFill>
                  <a:srgbClr val="002B7D"/>
                </a:solidFill>
              </a:rPr>
              <a:t>Στη διοχέτευση του </a:t>
            </a:r>
            <a:r>
              <a:rPr lang="en-US" altLang="el-GR" sz="2400" dirty="0">
                <a:solidFill>
                  <a:srgbClr val="002B7D"/>
                </a:solidFill>
              </a:rPr>
              <a:t>MIPS </a:t>
            </a:r>
            <a:r>
              <a:rPr lang="el-GR" altLang="el-GR" sz="2400" dirty="0">
                <a:solidFill>
                  <a:srgbClr val="002B7D"/>
                </a:solidFill>
              </a:rPr>
              <a:t>με μία μοναδική μνήμη</a:t>
            </a:r>
            <a:endParaRPr lang="en-US" altLang="el-GR" sz="2400" dirty="0">
              <a:solidFill>
                <a:srgbClr val="002B7D"/>
              </a:solidFill>
            </a:endParaRPr>
          </a:p>
          <a:p>
            <a:pPr lvl="1" eaLnBrk="1" hangingPunct="1"/>
            <a:r>
              <a:rPr lang="el-GR" altLang="el-GR" sz="2200" dirty="0"/>
              <a:t>Οι εντολές </a:t>
            </a:r>
            <a:r>
              <a:rPr lang="en-US" altLang="el-GR" sz="2200" dirty="0"/>
              <a:t>load/store </a:t>
            </a:r>
            <a:r>
              <a:rPr lang="el-GR" altLang="el-GR" sz="2200" dirty="0"/>
              <a:t>απαιτούν προσπέλαση μνήμης</a:t>
            </a:r>
            <a:endParaRPr lang="en-US" altLang="el-GR" sz="2200" dirty="0"/>
          </a:p>
          <a:p>
            <a:pPr lvl="1" eaLnBrk="1" hangingPunct="1"/>
            <a:r>
              <a:rPr lang="el-GR" altLang="el-GR" sz="2200" dirty="0"/>
              <a:t>Η προσκόμιση εντολής πρέπει να </a:t>
            </a:r>
            <a:r>
              <a:rPr lang="el-GR" altLang="el-GR" sz="2200" b="1" i="1" dirty="0">
                <a:solidFill>
                  <a:srgbClr val="990000"/>
                </a:solidFill>
              </a:rPr>
              <a:t>καθυστερήσει </a:t>
            </a:r>
            <a:r>
              <a:rPr lang="el-GR" altLang="el-GR" sz="2200" b="1" dirty="0">
                <a:solidFill>
                  <a:srgbClr val="990000"/>
                </a:solidFill>
              </a:rPr>
              <a:t>(</a:t>
            </a:r>
            <a:r>
              <a:rPr lang="en-US" altLang="el-GR" sz="2200" b="1" i="1" dirty="0">
                <a:solidFill>
                  <a:srgbClr val="990000"/>
                </a:solidFill>
              </a:rPr>
              <a:t>stall</a:t>
            </a:r>
            <a:r>
              <a:rPr lang="el-GR" altLang="el-GR" sz="2200" b="1" dirty="0">
                <a:solidFill>
                  <a:srgbClr val="990000"/>
                </a:solidFill>
              </a:rPr>
              <a:t>)</a:t>
            </a:r>
            <a:r>
              <a:rPr lang="en-US" altLang="el-GR" sz="2200" b="1" dirty="0">
                <a:solidFill>
                  <a:srgbClr val="990000"/>
                </a:solidFill>
              </a:rPr>
              <a:t> </a:t>
            </a:r>
            <a:r>
              <a:rPr lang="el-GR" altLang="el-GR" sz="2200" dirty="0"/>
              <a:t>σε εκείνο τον κύκλο</a:t>
            </a:r>
            <a:endParaRPr lang="en-US" altLang="el-GR" sz="2200" dirty="0"/>
          </a:p>
          <a:p>
            <a:pPr lvl="2" eaLnBrk="1" hangingPunct="1"/>
            <a:r>
              <a:rPr lang="el-GR" altLang="el-GR" sz="2000" dirty="0"/>
              <a:t>Θα προκαλούσε πάγωμα («</a:t>
            </a:r>
            <a:r>
              <a:rPr lang="el-GR" altLang="el-GR" sz="2000" b="1" dirty="0"/>
              <a:t>φυσαλίδα</a:t>
            </a:r>
            <a:r>
              <a:rPr lang="el-GR" altLang="el-GR" sz="2000" dirty="0"/>
              <a:t>») της διοχέτευσης (</a:t>
            </a:r>
            <a:r>
              <a:rPr lang="en-US" altLang="el-GR" sz="2000" b="1" dirty="0"/>
              <a:t>pipeline</a:t>
            </a:r>
            <a:r>
              <a:rPr lang="en-US" altLang="el-GR" sz="2000" dirty="0"/>
              <a:t> </a:t>
            </a:r>
            <a:r>
              <a:rPr lang="en-GB" altLang="el-GR" sz="2000" b="1" dirty="0"/>
              <a:t>stall / </a:t>
            </a:r>
            <a:r>
              <a:rPr lang="en-US" altLang="el-GR" sz="2000" b="1" dirty="0"/>
              <a:t>“bubble</a:t>
            </a:r>
            <a:r>
              <a:rPr lang="en-US" altLang="el-GR" sz="2000" dirty="0"/>
              <a:t>”</a:t>
            </a:r>
            <a:r>
              <a:rPr lang="el-GR" altLang="el-GR" sz="2000" dirty="0"/>
              <a:t>)</a:t>
            </a:r>
            <a:endParaRPr lang="en-US" altLang="el-GR" sz="2000" dirty="0"/>
          </a:p>
          <a:p>
            <a:pPr eaLnBrk="1" hangingPunct="1"/>
            <a:endParaRPr lang="el-GR" altLang="el-GR" sz="1200" dirty="0">
              <a:solidFill>
                <a:srgbClr val="002B7D"/>
              </a:solidFill>
            </a:endParaRPr>
          </a:p>
          <a:p>
            <a:pPr eaLnBrk="1" hangingPunct="1"/>
            <a:r>
              <a:rPr lang="el-GR" altLang="el-GR" sz="2400" b="1" dirty="0">
                <a:solidFill>
                  <a:srgbClr val="990000"/>
                </a:solidFill>
              </a:rPr>
              <a:t>Οι διαδρομές δεδομένων με διοχέτευση απαιτούν ξεχωριστές μνήμες εντολών/δεδομένων</a:t>
            </a:r>
            <a:endParaRPr lang="en-US" altLang="el-GR" sz="2400" b="1" dirty="0">
              <a:solidFill>
                <a:srgbClr val="990000"/>
              </a:solidFill>
            </a:endParaRPr>
          </a:p>
          <a:p>
            <a:pPr lvl="1" eaLnBrk="1" hangingPunct="1"/>
            <a:r>
              <a:rPr lang="el-GR" altLang="el-GR" sz="2200" dirty="0"/>
              <a:t>Ξεχωριστές κρυφές μνήμες (</a:t>
            </a:r>
            <a:r>
              <a:rPr lang="en-US" altLang="el-GR" sz="2200" dirty="0"/>
              <a:t>cache memories) </a:t>
            </a:r>
            <a:r>
              <a:rPr lang="el-GR" altLang="el-GR" sz="2200" dirty="0"/>
              <a:t>εντολών/δεδομένων</a:t>
            </a:r>
            <a:endParaRPr lang="en-AU" alt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oter Placeholder 3">
            <a:extLst>
              <a:ext uri="{FF2B5EF4-FFF2-40B4-BE49-F238E27FC236}">
                <a16:creationId xmlns:a16="http://schemas.microsoft.com/office/drawing/2014/main" id="{7CE47738-017C-47FE-9291-96ABE263F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9EB7A1A-E3D1-4298-96DE-5871BB8E03C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008A6CA6-0248-4AA9-9E92-155EF53EB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676456" cy="647402"/>
          </a:xfrm>
        </p:spPr>
        <p:txBody>
          <a:bodyPr/>
          <a:lstStyle/>
          <a:p>
            <a:pPr eaLnBrk="1" hangingPunct="1"/>
            <a:r>
              <a:rPr lang="el-GR" altLang="el-GR" sz="3000" dirty="0"/>
              <a:t>Αποφυγή κινδύνων δομής (</a:t>
            </a:r>
            <a:r>
              <a:rPr lang="en-US" altLang="el-GR" sz="3000" dirty="0"/>
              <a:t>structural hazards)</a:t>
            </a:r>
            <a:r>
              <a:rPr lang="el-GR" altLang="el-GR" sz="3000" dirty="0"/>
              <a:t> </a:t>
            </a:r>
            <a:endParaRPr lang="en-AU" altLang="el-GR" sz="3000" dirty="0"/>
          </a:p>
        </p:txBody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D4E35C2E-E515-4EFD-9607-1B4BA5268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/>
            <a:r>
              <a:rPr lang="el-GR" altLang="el-GR" dirty="0"/>
              <a:t>Χρήση ξεχωριστών μνήμων για </a:t>
            </a:r>
            <a:r>
              <a:rPr lang="en-GB" altLang="el-GR" dirty="0"/>
              <a:t>IM </a:t>
            </a:r>
            <a:r>
              <a:rPr lang="el-GR" altLang="el-GR" dirty="0"/>
              <a:t>και </a:t>
            </a:r>
            <a:r>
              <a:rPr lang="en-GB" altLang="el-GR" dirty="0"/>
              <a:t>DM</a:t>
            </a:r>
            <a:endParaRPr lang="en-AU" altLang="el-GR" dirty="0"/>
          </a:p>
        </p:txBody>
      </p:sp>
      <p:pic>
        <p:nvPicPr>
          <p:cNvPr id="174085" name="Picture 6" descr="D:\gizopoulos\Projects\Books\Cod4-Kleidarithmos\Figs-for-PPTs\COD_VOLA_PNGs\CHAPTER 4\04_43.png">
            <a:extLst>
              <a:ext uri="{FF2B5EF4-FFF2-40B4-BE49-F238E27FC236}">
                <a16:creationId xmlns:a16="http://schemas.microsoft.com/office/drawing/2014/main" id="{FCFABDC4-07A0-4FFC-945D-B22A662E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1" y="1700213"/>
            <a:ext cx="6840537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F45D199-8000-4A24-B25B-B4E1D0AAF098}"/>
              </a:ext>
            </a:extLst>
          </p:cNvPr>
          <p:cNvSpPr/>
          <p:nvPr/>
        </p:nvSpPr>
        <p:spPr bwMode="auto">
          <a:xfrm>
            <a:off x="4572000" y="2996952"/>
            <a:ext cx="576064" cy="504056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561AC1-9FA6-4C91-B002-A46F2846E229}"/>
              </a:ext>
            </a:extLst>
          </p:cNvPr>
          <p:cNvSpPr/>
          <p:nvPr/>
        </p:nvSpPr>
        <p:spPr bwMode="auto">
          <a:xfrm>
            <a:off x="4531617" y="5095812"/>
            <a:ext cx="576064" cy="504056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uild="p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785DFE54-4F0B-4037-B0C3-CA9347931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BB2AD05D-4780-4492-AC46-3A693373727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8DCDD1E-205B-4DDE-9834-A2DFEA8B2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 dirty="0"/>
              <a:t>Συνδυαστικά κυκλώματα</a:t>
            </a:r>
            <a:endParaRPr lang="en-AU" altLang="el-GR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5A2015B-886B-4697-A497-6BB9FD110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3101975" cy="1295400"/>
          </a:xfrm>
        </p:spPr>
        <p:txBody>
          <a:bodyPr/>
          <a:lstStyle/>
          <a:p>
            <a:pPr eaLnBrk="1" hangingPunct="1"/>
            <a:r>
              <a:rPr lang="el-GR" altLang="el-GR" sz="3200"/>
              <a:t>Πύλη </a:t>
            </a:r>
            <a:r>
              <a:rPr lang="en-US" altLang="el-GR" sz="3200"/>
              <a:t>AND</a:t>
            </a:r>
          </a:p>
          <a:p>
            <a:pPr lvl="1" eaLnBrk="1" hangingPunct="1"/>
            <a:r>
              <a:rPr lang="en-US" altLang="el-GR"/>
              <a:t>Y = A &amp; B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46148E1-570C-40D4-BE1A-0C352147ADD1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641600"/>
            <a:ext cx="1560512" cy="655638"/>
            <a:chOff x="249" y="2299"/>
            <a:chExt cx="983" cy="413"/>
          </a:xfrm>
        </p:grpSpPr>
        <p:grpSp>
          <p:nvGrpSpPr>
            <p:cNvPr id="16441" name="Group 5">
              <a:extLst>
                <a:ext uri="{FF2B5EF4-FFF2-40B4-BE49-F238E27FC236}">
                  <a16:creationId xmlns:a16="http://schemas.microsoft.com/office/drawing/2014/main" id="{2FBCC6DA-CD5C-4B34-BE96-47C46A99D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387"/>
              <a:ext cx="544" cy="273"/>
              <a:chOff x="431" y="1888"/>
              <a:chExt cx="544" cy="273"/>
            </a:xfrm>
          </p:grpSpPr>
          <p:sp>
            <p:nvSpPr>
              <p:cNvPr id="16445" name="Arc 6">
                <a:extLst>
                  <a:ext uri="{FF2B5EF4-FFF2-40B4-BE49-F238E27FC236}">
                    <a16:creationId xmlns:a16="http://schemas.microsoft.com/office/drawing/2014/main" id="{0DBC7CA1-48A5-42EC-857E-D66A7DE31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" y="1889"/>
                <a:ext cx="139" cy="272"/>
              </a:xfrm>
              <a:custGeom>
                <a:avLst/>
                <a:gdLst>
                  <a:gd name="T0" fmla="*/ 0 w 22080"/>
                  <a:gd name="T1" fmla="*/ 0 h 43200"/>
                  <a:gd name="T2" fmla="*/ 0 w 22080"/>
                  <a:gd name="T3" fmla="*/ 0 h 43200"/>
                  <a:gd name="T4" fmla="*/ 0 w 2208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43200"/>
                  <a:gd name="T11" fmla="*/ 22080 w 2208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43200" fill="none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</a:path>
                  <a:path w="22080" h="43200" stroke="0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  <a:lnTo>
                      <a:pt x="480" y="21600"/>
                    </a:lnTo>
                    <a:lnTo>
                      <a:pt x="479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Line 7">
                <a:extLst>
                  <a:ext uri="{FF2B5EF4-FFF2-40B4-BE49-F238E27FC236}">
                    <a16:creationId xmlns:a16="http://schemas.microsoft.com/office/drawing/2014/main" id="{88DB5844-0CC8-4D73-91E6-D8E6EA3CD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8">
                <a:extLst>
                  <a:ext uri="{FF2B5EF4-FFF2-40B4-BE49-F238E27FC236}">
                    <a16:creationId xmlns:a16="http://schemas.microsoft.com/office/drawing/2014/main" id="{DE8FFF30-728E-4E15-9EFC-AD3B71675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9">
                <a:extLst>
                  <a:ext uri="{FF2B5EF4-FFF2-40B4-BE49-F238E27FC236}">
                    <a16:creationId xmlns:a16="http://schemas.microsoft.com/office/drawing/2014/main" id="{15F3B6C6-D369-4D71-B738-18E1EDA02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10">
                <a:extLst>
                  <a:ext uri="{FF2B5EF4-FFF2-40B4-BE49-F238E27FC236}">
                    <a16:creationId xmlns:a16="http://schemas.microsoft.com/office/drawing/2014/main" id="{32DC7BCC-9C45-42FA-BABE-201954B64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933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11">
                <a:extLst>
                  <a:ext uri="{FF2B5EF4-FFF2-40B4-BE49-F238E27FC236}">
                    <a16:creationId xmlns:a16="http://schemas.microsoft.com/office/drawing/2014/main" id="{33E134F2-FE89-453E-9B2F-E8362DBD8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115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Line 12">
                <a:extLst>
                  <a:ext uri="{FF2B5EF4-FFF2-40B4-BE49-F238E27FC236}">
                    <a16:creationId xmlns:a16="http://schemas.microsoft.com/office/drawing/2014/main" id="{DD03ACF5-CA95-4D70-9B94-6F1835892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202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2" name="Text Box 13">
              <a:extLst>
                <a:ext uri="{FF2B5EF4-FFF2-40B4-BE49-F238E27FC236}">
                  <a16:creationId xmlns:a16="http://schemas.microsoft.com/office/drawing/2014/main" id="{D4160F9D-2010-4B13-8341-B7814AE9F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29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A</a:t>
              </a:r>
              <a:endParaRPr lang="en-AU" altLang="el-GR" sz="1800"/>
            </a:p>
          </p:txBody>
        </p:sp>
        <p:sp>
          <p:nvSpPr>
            <p:cNvPr id="16443" name="Text Box 14">
              <a:extLst>
                <a:ext uri="{FF2B5EF4-FFF2-40B4-BE49-F238E27FC236}">
                  <a16:creationId xmlns:a16="http://schemas.microsoft.com/office/drawing/2014/main" id="{2742ED39-7D5A-4A64-B11F-BAD88E28D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48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</a:t>
              </a:r>
              <a:endParaRPr lang="en-AU" altLang="el-GR" sz="1800"/>
            </a:p>
          </p:txBody>
        </p:sp>
        <p:sp>
          <p:nvSpPr>
            <p:cNvPr id="16444" name="Text Box 15">
              <a:extLst>
                <a:ext uri="{FF2B5EF4-FFF2-40B4-BE49-F238E27FC236}">
                  <a16:creationId xmlns:a16="http://schemas.microsoft.com/office/drawing/2014/main" id="{E09B2C2F-751A-44B4-A1A6-B2962E899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39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Y</a:t>
              </a:r>
              <a:endParaRPr lang="en-AU" altLang="el-GR" sz="1800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1B743637-B66A-4024-9D45-BDFC44F40EBF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868863"/>
            <a:ext cx="1416050" cy="1308100"/>
            <a:chOff x="113" y="2840"/>
            <a:chExt cx="892" cy="824"/>
          </a:xfrm>
        </p:grpSpPr>
        <p:sp>
          <p:nvSpPr>
            <p:cNvPr id="16426" name="Line 17">
              <a:extLst>
                <a:ext uri="{FF2B5EF4-FFF2-40B4-BE49-F238E27FC236}">
                  <a16:creationId xmlns:a16="http://schemas.microsoft.com/office/drawing/2014/main" id="{BFFD27CE-B19A-4D9D-84C4-79CDA2DC8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8">
              <a:extLst>
                <a:ext uri="{FF2B5EF4-FFF2-40B4-BE49-F238E27FC236}">
                  <a16:creationId xmlns:a16="http://schemas.microsoft.com/office/drawing/2014/main" id="{4A8E5443-BEDF-4673-B523-7A75EB98F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9">
              <a:extLst>
                <a:ext uri="{FF2B5EF4-FFF2-40B4-BE49-F238E27FC236}">
                  <a16:creationId xmlns:a16="http://schemas.microsoft.com/office/drawing/2014/main" id="{B7B2A001-8E0B-47E2-AEB1-35C7674F6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306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Text Box 20">
              <a:extLst>
                <a:ext uri="{FF2B5EF4-FFF2-40B4-BE49-F238E27FC236}">
                  <a16:creationId xmlns:a16="http://schemas.microsoft.com/office/drawing/2014/main" id="{E9BFC42F-6414-4D3E-BB38-E31296925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284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I0</a:t>
              </a:r>
              <a:endParaRPr lang="en-AU" altLang="el-GR" sz="1800"/>
            </a:p>
          </p:txBody>
        </p:sp>
        <p:sp>
          <p:nvSpPr>
            <p:cNvPr id="16430" name="Text Box 21">
              <a:extLst>
                <a:ext uri="{FF2B5EF4-FFF2-40B4-BE49-F238E27FC236}">
                  <a16:creationId xmlns:a16="http://schemas.microsoft.com/office/drawing/2014/main" id="{CFDE572F-6BF0-44DE-84FF-626F9CA9D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3025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I1</a:t>
              </a:r>
              <a:endParaRPr lang="en-AU" altLang="el-GR" sz="1800"/>
            </a:p>
          </p:txBody>
        </p:sp>
        <p:sp>
          <p:nvSpPr>
            <p:cNvPr id="16431" name="Text Box 22">
              <a:extLst>
                <a:ext uri="{FF2B5EF4-FFF2-40B4-BE49-F238E27FC236}">
                  <a16:creationId xmlns:a16="http://schemas.microsoft.com/office/drawing/2014/main" id="{8A985D38-7BE0-4353-B573-E4AA5AC92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93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Y</a:t>
              </a:r>
              <a:endParaRPr lang="en-AU" altLang="el-GR" sz="1800"/>
            </a:p>
          </p:txBody>
        </p:sp>
        <p:sp>
          <p:nvSpPr>
            <p:cNvPr id="16432" name="Line 23">
              <a:extLst>
                <a:ext uri="{FF2B5EF4-FFF2-40B4-BE49-F238E27FC236}">
                  <a16:creationId xmlns:a16="http://schemas.microsoft.com/office/drawing/2014/main" id="{F345A26B-D0E4-4603-A62C-8C319CEEE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Arc 24">
              <a:extLst>
                <a:ext uri="{FF2B5EF4-FFF2-40B4-BE49-F238E27FC236}">
                  <a16:creationId xmlns:a16="http://schemas.microsoft.com/office/drawing/2014/main" id="{B2513E42-BBE3-4C7B-9B09-41F1A8F92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Arc 25">
              <a:extLst>
                <a:ext uri="{FF2B5EF4-FFF2-40B4-BE49-F238E27FC236}">
                  <a16:creationId xmlns:a16="http://schemas.microsoft.com/office/drawing/2014/main" id="{EB69B9DB-89CB-4832-B4DB-ACFE54CA17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6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Arc 26">
              <a:extLst>
                <a:ext uri="{FF2B5EF4-FFF2-40B4-BE49-F238E27FC236}">
                  <a16:creationId xmlns:a16="http://schemas.microsoft.com/office/drawing/2014/main" id="{9285124B-EAA5-4240-A3D4-61A082ECA21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7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Arc 27">
              <a:extLst>
                <a:ext uri="{FF2B5EF4-FFF2-40B4-BE49-F238E27FC236}">
                  <a16:creationId xmlns:a16="http://schemas.microsoft.com/office/drawing/2014/main" id="{8B15E246-BC40-47B1-BE3C-17F2EF93CD3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6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7" name="Line 28">
              <a:extLst>
                <a:ext uri="{FF2B5EF4-FFF2-40B4-BE49-F238E27FC236}">
                  <a16:creationId xmlns:a16="http://schemas.microsoft.com/office/drawing/2014/main" id="{28E3BA93-061A-45B1-9C97-35DA48F78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Text Box 29">
              <a:extLst>
                <a:ext uri="{FF2B5EF4-FFF2-40B4-BE49-F238E27FC236}">
                  <a16:creationId xmlns:a16="http://schemas.microsoft.com/office/drawing/2014/main" id="{228113B3-7535-40AA-9B0B-D6E6E4CB8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840"/>
              <a:ext cx="1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/>
                <a:t>M</a:t>
              </a:r>
              <a:br>
                <a:rPr lang="en-US" altLang="el-GR" sz="1400"/>
              </a:br>
              <a:r>
                <a:rPr lang="en-US" altLang="el-GR" sz="1400"/>
                <a:t>u</a:t>
              </a:r>
              <a:br>
                <a:rPr lang="en-US" altLang="el-GR" sz="1400"/>
              </a:br>
              <a:r>
                <a:rPr lang="en-US" altLang="el-GR" sz="1400"/>
                <a:t>x</a:t>
              </a:r>
              <a:endParaRPr lang="en-AU" altLang="el-GR" sz="1400"/>
            </a:p>
          </p:txBody>
        </p:sp>
        <p:sp>
          <p:nvSpPr>
            <p:cNvPr id="16439" name="Line 30">
              <a:extLst>
                <a:ext uri="{FF2B5EF4-FFF2-40B4-BE49-F238E27FC236}">
                  <a16:creationId xmlns:a16="http://schemas.microsoft.com/office/drawing/2014/main" id="{21570DDF-4CB4-4F88-9183-22E267D88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329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Text Box 31">
              <a:extLst>
                <a:ext uri="{FF2B5EF4-FFF2-40B4-BE49-F238E27FC236}">
                  <a16:creationId xmlns:a16="http://schemas.microsoft.com/office/drawing/2014/main" id="{6D6D2B8C-3893-4E9B-A5CF-9C83F53D5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343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S</a:t>
              </a:r>
              <a:endParaRPr lang="en-AU" altLang="el-GR" sz="1800"/>
            </a:p>
          </p:txBody>
        </p:sp>
      </p:grpSp>
      <p:sp>
        <p:nvSpPr>
          <p:cNvPr id="13319" name="Rectangle 32">
            <a:extLst>
              <a:ext uri="{FF2B5EF4-FFF2-40B4-BE49-F238E27FC236}">
                <a16:creationId xmlns:a16="http://schemas.microsoft.com/office/drawing/2014/main" id="{78DBB6BE-5134-4ADC-B436-312E9CDC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44900"/>
            <a:ext cx="3240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000099"/>
                </a:solidFill>
              </a:rPr>
              <a:t>Πολυπλέκτης</a:t>
            </a:r>
            <a:endParaRPr lang="en-US" altLang="el-GR" sz="3200">
              <a:solidFill>
                <a:srgbClr val="000099"/>
              </a:solidFill>
            </a:endParaRPr>
          </a:p>
          <a:p>
            <a:pPr lvl="1" eaLnBrk="1" hangingPunct="1"/>
            <a:r>
              <a:rPr lang="en-US" altLang="el-GR" sz="2800"/>
              <a:t>Y = S ? I1 : I0</a:t>
            </a:r>
            <a:endParaRPr lang="en-AU" altLang="el-GR" sz="2800"/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EE37BB52-6B7A-4488-BC7D-B7CFDA637359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1484313"/>
            <a:ext cx="1604963" cy="1012825"/>
            <a:chOff x="1111" y="2659"/>
            <a:chExt cx="1011" cy="638"/>
          </a:xfrm>
        </p:grpSpPr>
        <p:sp>
          <p:nvSpPr>
            <p:cNvPr id="16412" name="Line 34">
              <a:extLst>
                <a:ext uri="{FF2B5EF4-FFF2-40B4-BE49-F238E27FC236}">
                  <a16:creationId xmlns:a16="http://schemas.microsoft.com/office/drawing/2014/main" id="{CD50FAA9-CF36-42C5-92F6-EC7E89616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79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5">
              <a:extLst>
                <a:ext uri="{FF2B5EF4-FFF2-40B4-BE49-F238E27FC236}">
                  <a16:creationId xmlns:a16="http://schemas.microsoft.com/office/drawing/2014/main" id="{D5935BE6-BFCF-4173-9593-B7957EEE4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6">
              <a:extLst>
                <a:ext uri="{FF2B5EF4-FFF2-40B4-BE49-F238E27FC236}">
                  <a16:creationId xmlns:a16="http://schemas.microsoft.com/office/drawing/2014/main" id="{11E25C03-B1F4-4A31-854D-B51E0E200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Text Box 37">
              <a:extLst>
                <a:ext uri="{FF2B5EF4-FFF2-40B4-BE49-F238E27FC236}">
                  <a16:creationId xmlns:a16="http://schemas.microsoft.com/office/drawing/2014/main" id="{7E436A43-12D0-4F15-B6A7-5FDA3A7BE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266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A</a:t>
              </a:r>
              <a:endParaRPr lang="en-AU" altLang="el-GR" sz="1800"/>
            </a:p>
          </p:txBody>
        </p:sp>
        <p:sp>
          <p:nvSpPr>
            <p:cNvPr id="16416" name="Text Box 38">
              <a:extLst>
                <a:ext uri="{FF2B5EF4-FFF2-40B4-BE49-F238E27FC236}">
                  <a16:creationId xmlns:a16="http://schemas.microsoft.com/office/drawing/2014/main" id="{324648E0-6564-4B7B-B2B0-D4D8F4164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306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</a:t>
              </a:r>
              <a:endParaRPr lang="en-AU" altLang="el-GR" sz="1800"/>
            </a:p>
          </p:txBody>
        </p:sp>
        <p:sp>
          <p:nvSpPr>
            <p:cNvPr id="16417" name="Text Box 39">
              <a:extLst>
                <a:ext uri="{FF2B5EF4-FFF2-40B4-BE49-F238E27FC236}">
                  <a16:creationId xmlns:a16="http://schemas.microsoft.com/office/drawing/2014/main" id="{370D3E72-BA01-465A-AB7C-78AC8A101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84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Y</a:t>
              </a:r>
              <a:endParaRPr lang="en-AU" altLang="el-GR" sz="1800"/>
            </a:p>
          </p:txBody>
        </p:sp>
        <p:sp>
          <p:nvSpPr>
            <p:cNvPr id="16418" name="Line 40">
              <a:extLst>
                <a:ext uri="{FF2B5EF4-FFF2-40B4-BE49-F238E27FC236}">
                  <a16:creationId xmlns:a16="http://schemas.microsoft.com/office/drawing/2014/main" id="{7830AE11-AEDA-49F9-BCA7-8F32033E1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659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41">
              <a:extLst>
                <a:ext uri="{FF2B5EF4-FFF2-40B4-BE49-F238E27FC236}">
                  <a16:creationId xmlns:a16="http://schemas.microsoft.com/office/drawing/2014/main" id="{CB31DC9F-3F5B-4593-AC82-2174F0711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3067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42">
              <a:extLst>
                <a:ext uri="{FF2B5EF4-FFF2-40B4-BE49-F238E27FC236}">
                  <a16:creationId xmlns:a16="http://schemas.microsoft.com/office/drawing/2014/main" id="{434FC9EE-2E43-4284-9F35-C5B746BB4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886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43">
              <a:extLst>
                <a:ext uri="{FF2B5EF4-FFF2-40B4-BE49-F238E27FC236}">
                  <a16:creationId xmlns:a16="http://schemas.microsoft.com/office/drawing/2014/main" id="{F90AB3E5-5CFD-4B9C-B16C-F9B8404E7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2976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4">
              <a:extLst>
                <a:ext uri="{FF2B5EF4-FFF2-40B4-BE49-F238E27FC236}">
                  <a16:creationId xmlns:a16="http://schemas.microsoft.com/office/drawing/2014/main" id="{638C64EB-8A91-4DC2-962E-E4B395763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659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5">
              <a:extLst>
                <a:ext uri="{FF2B5EF4-FFF2-40B4-BE49-F238E27FC236}">
                  <a16:creationId xmlns:a16="http://schemas.microsoft.com/office/drawing/2014/main" id="{BB24CDC7-2186-4E86-9425-D1804B238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3113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6">
              <a:extLst>
                <a:ext uri="{FF2B5EF4-FFF2-40B4-BE49-F238E27FC236}">
                  <a16:creationId xmlns:a16="http://schemas.microsoft.com/office/drawing/2014/main" id="{73B8C359-BB68-4429-AE26-410ADFFC1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40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Text Box 47">
              <a:extLst>
                <a:ext uri="{FF2B5EF4-FFF2-40B4-BE49-F238E27FC236}">
                  <a16:creationId xmlns:a16="http://schemas.microsoft.com/office/drawing/2014/main" id="{49A1BFCD-DD00-4FC5-9A64-C7E8246E6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889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+</a:t>
              </a:r>
              <a:endParaRPr lang="en-AU" altLang="el-GR" sz="1800"/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59D5452A-09FC-4BFA-919C-6C0C23F11537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4575175"/>
            <a:ext cx="1676400" cy="1595438"/>
            <a:chOff x="2699" y="2750"/>
            <a:chExt cx="1056" cy="1005"/>
          </a:xfrm>
        </p:grpSpPr>
        <p:sp>
          <p:nvSpPr>
            <p:cNvPr id="16396" name="Line 49">
              <a:extLst>
                <a:ext uri="{FF2B5EF4-FFF2-40B4-BE49-F238E27FC236}">
                  <a16:creationId xmlns:a16="http://schemas.microsoft.com/office/drawing/2014/main" id="{320A06E3-9993-4DFF-8F22-D621B0164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288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50">
              <a:extLst>
                <a:ext uri="{FF2B5EF4-FFF2-40B4-BE49-F238E27FC236}">
                  <a16:creationId xmlns:a16="http://schemas.microsoft.com/office/drawing/2014/main" id="{ED4D1CC7-680E-4CBA-BFA9-3BD5E6F61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51">
              <a:extLst>
                <a:ext uri="{FF2B5EF4-FFF2-40B4-BE49-F238E27FC236}">
                  <a16:creationId xmlns:a16="http://schemas.microsoft.com/office/drawing/2014/main" id="{D7054AC9-B1C6-400A-9186-CE7078534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311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52">
              <a:extLst>
                <a:ext uri="{FF2B5EF4-FFF2-40B4-BE49-F238E27FC236}">
                  <a16:creationId xmlns:a16="http://schemas.microsoft.com/office/drawing/2014/main" id="{3C796DB8-41C7-4FD1-A03C-498322A1A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275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A</a:t>
              </a:r>
              <a:endParaRPr lang="en-AU" altLang="el-GR" sz="1800"/>
            </a:p>
          </p:txBody>
        </p:sp>
        <p:sp>
          <p:nvSpPr>
            <p:cNvPr id="16400" name="Text Box 53">
              <a:extLst>
                <a:ext uri="{FF2B5EF4-FFF2-40B4-BE49-F238E27FC236}">
                  <a16:creationId xmlns:a16="http://schemas.microsoft.com/office/drawing/2014/main" id="{BE8D6412-281A-4525-A6F0-9A1B59C7E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24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</a:t>
              </a:r>
              <a:endParaRPr lang="en-AU" altLang="el-GR" sz="1800"/>
            </a:p>
          </p:txBody>
        </p:sp>
        <p:sp>
          <p:nvSpPr>
            <p:cNvPr id="16401" name="Text Box 54">
              <a:extLst>
                <a:ext uri="{FF2B5EF4-FFF2-40B4-BE49-F238E27FC236}">
                  <a16:creationId xmlns:a16="http://schemas.microsoft.com/office/drawing/2014/main" id="{379EB506-9F1C-46CF-AE31-BA4A1D10F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" y="297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Y</a:t>
              </a:r>
              <a:endParaRPr lang="en-AU" altLang="el-GR" sz="1800"/>
            </a:p>
          </p:txBody>
        </p:sp>
        <p:sp>
          <p:nvSpPr>
            <p:cNvPr id="16402" name="Line 55">
              <a:extLst>
                <a:ext uri="{FF2B5EF4-FFF2-40B4-BE49-F238E27FC236}">
                  <a16:creationId xmlns:a16="http://schemas.microsoft.com/office/drawing/2014/main" id="{5D41CF21-1D1F-4E87-85F4-5665C06EE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750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56">
              <a:extLst>
                <a:ext uri="{FF2B5EF4-FFF2-40B4-BE49-F238E27FC236}">
                  <a16:creationId xmlns:a16="http://schemas.microsoft.com/office/drawing/2014/main" id="{6A8D134D-A8EA-4627-A375-C08CF1F8B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1" y="3203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57">
              <a:extLst>
                <a:ext uri="{FF2B5EF4-FFF2-40B4-BE49-F238E27FC236}">
                  <a16:creationId xmlns:a16="http://schemas.microsoft.com/office/drawing/2014/main" id="{65F5789C-62D1-448D-A5F4-1A36C0C58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022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58">
              <a:extLst>
                <a:ext uri="{FF2B5EF4-FFF2-40B4-BE49-F238E27FC236}">
                  <a16:creationId xmlns:a16="http://schemas.microsoft.com/office/drawing/2014/main" id="{632BD806-91EC-4922-8809-F85D732EC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2" y="3112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59">
              <a:extLst>
                <a:ext uri="{FF2B5EF4-FFF2-40B4-BE49-F238E27FC236}">
                  <a16:creationId xmlns:a16="http://schemas.microsoft.com/office/drawing/2014/main" id="{AEC155CF-1A7E-4E4D-84D7-F514D6C63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750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60">
              <a:extLst>
                <a:ext uri="{FF2B5EF4-FFF2-40B4-BE49-F238E27FC236}">
                  <a16:creationId xmlns:a16="http://schemas.microsoft.com/office/drawing/2014/main" id="{9A7120F1-1734-45D3-A6E1-33B5BD7B0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1" y="3294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61">
              <a:extLst>
                <a:ext uri="{FF2B5EF4-FFF2-40B4-BE49-F238E27FC236}">
                  <a16:creationId xmlns:a16="http://schemas.microsoft.com/office/drawing/2014/main" id="{47AECBF1-EC39-4AB5-B274-DD40C29EF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931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Text Box 62">
              <a:extLst>
                <a:ext uri="{FF2B5EF4-FFF2-40B4-BE49-F238E27FC236}">
                  <a16:creationId xmlns:a16="http://schemas.microsoft.com/office/drawing/2014/main" id="{A8B51C83-5282-4E28-BF07-E915AC74C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025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ALU</a:t>
              </a:r>
              <a:endParaRPr lang="en-AU" altLang="el-GR" sz="1800"/>
            </a:p>
          </p:txBody>
        </p:sp>
        <p:sp>
          <p:nvSpPr>
            <p:cNvPr id="16410" name="Line 63">
              <a:extLst>
                <a:ext uri="{FF2B5EF4-FFF2-40B4-BE49-F238E27FC236}">
                  <a16:creationId xmlns:a16="http://schemas.microsoft.com/office/drawing/2014/main" id="{7A7074B3-5E83-4F90-8FE9-2EE8A0720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338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Text Box 64">
              <a:extLst>
                <a:ext uri="{FF2B5EF4-FFF2-40B4-BE49-F238E27FC236}">
                  <a16:creationId xmlns:a16="http://schemas.microsoft.com/office/drawing/2014/main" id="{91EC1A30-2989-450E-8888-8ABF54CDD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52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F</a:t>
              </a:r>
              <a:endParaRPr lang="en-AU" altLang="el-GR" sz="1800"/>
            </a:p>
          </p:txBody>
        </p:sp>
      </p:grpSp>
      <p:sp>
        <p:nvSpPr>
          <p:cNvPr id="13322" name="Rectangle 65">
            <a:extLst>
              <a:ext uri="{FF2B5EF4-FFF2-40B4-BE49-F238E27FC236}">
                <a16:creationId xmlns:a16="http://schemas.microsoft.com/office/drawing/2014/main" id="{DFD7C989-0F5E-439E-B3AE-BACC03EE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412875"/>
            <a:ext cx="3101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000099"/>
                </a:solidFill>
              </a:rPr>
              <a:t>Αθροιστής</a:t>
            </a:r>
            <a:r>
              <a:rPr lang="el-GR" altLang="el-GR" sz="3200"/>
              <a:t> </a:t>
            </a:r>
            <a:endParaRPr lang="en-US" altLang="el-GR" sz="3200"/>
          </a:p>
          <a:p>
            <a:pPr lvl="1" eaLnBrk="1" hangingPunct="1"/>
            <a:r>
              <a:rPr lang="en-US" altLang="el-GR" sz="2800"/>
              <a:t>Y = A + B</a:t>
            </a:r>
          </a:p>
        </p:txBody>
      </p:sp>
      <p:sp>
        <p:nvSpPr>
          <p:cNvPr id="13323" name="Rectangle 66">
            <a:extLst>
              <a:ext uri="{FF2B5EF4-FFF2-40B4-BE49-F238E27FC236}">
                <a16:creationId xmlns:a16="http://schemas.microsoft.com/office/drawing/2014/main" id="{964C8647-1059-4BAB-9CA3-82BBED82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97200"/>
            <a:ext cx="41767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000099"/>
                </a:solidFill>
              </a:rPr>
              <a:t>Αριθμητική/Λογική Μονάδα</a:t>
            </a:r>
            <a:endParaRPr lang="en-US" altLang="el-GR" sz="3200">
              <a:solidFill>
                <a:srgbClr val="000099"/>
              </a:solidFill>
            </a:endParaRPr>
          </a:p>
          <a:p>
            <a:pPr lvl="1" eaLnBrk="1" hangingPunct="1"/>
            <a:r>
              <a:rPr lang="en-US" altLang="el-GR" sz="2800"/>
              <a:t>Y = F(A,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3319" grpId="0"/>
      <p:bldP spid="13322" grpId="0"/>
      <p:bldP spid="133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>
            <a:extLst>
              <a:ext uri="{FF2B5EF4-FFF2-40B4-BE49-F238E27FC236}">
                <a16:creationId xmlns:a16="http://schemas.microsoft.com/office/drawing/2014/main" id="{13686442-25B7-4437-AAA8-84229A637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E7045E75-329B-48AC-AF39-24651ECE4F3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598F9BBD-64FA-4FFC-8DE8-FFBDC14A4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Κίνδυνοι δεδομένων</a:t>
            </a:r>
            <a:r>
              <a:rPr lang="en-US" altLang="el-GR"/>
              <a:t> (data hazards)</a:t>
            </a:r>
            <a:endParaRPr lang="en-AU" altLang="el-GR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E9F149C-ECAC-4271-B4E3-5C13D248E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227262"/>
          </a:xfrm>
        </p:spPr>
        <p:txBody>
          <a:bodyPr/>
          <a:lstStyle/>
          <a:p>
            <a:pPr eaLnBrk="1" hangingPunct="1"/>
            <a:r>
              <a:rPr lang="el-GR" altLang="el-GR" sz="2800"/>
              <a:t>Μια εντολή εξαρτάται από την ολοκλήρωση μιας προσπέλασης δεδομένων μιας προηγούμενης εντολής</a:t>
            </a:r>
            <a:endParaRPr lang="en-US" altLang="el-GR" sz="2800"/>
          </a:p>
          <a:p>
            <a:pPr lvl="1" algn="l" eaLnBrk="1" hangingPunct="1"/>
            <a:r>
              <a:rPr lang="en-US" altLang="el-GR">
                <a:latin typeface="Lucida Console" panose="020B0609040504020204" pitchFamily="49" charset="0"/>
              </a:rPr>
              <a:t>add	</a:t>
            </a:r>
            <a:r>
              <a:rPr lang="en-US" altLang="el-GR">
                <a:solidFill>
                  <a:srgbClr val="FF0000"/>
                </a:solidFill>
                <a:latin typeface="Lucida Console" panose="020B0609040504020204" pitchFamily="49" charset="0"/>
              </a:rPr>
              <a:t>$s0</a:t>
            </a:r>
            <a:r>
              <a:rPr lang="en-US" altLang="el-GR">
                <a:latin typeface="Lucida Console" panose="020B0609040504020204" pitchFamily="49" charset="0"/>
              </a:rPr>
              <a:t>, $t0, $t1</a:t>
            </a:r>
            <a:br>
              <a:rPr lang="en-US" altLang="el-GR">
                <a:latin typeface="Lucida Console" panose="020B0609040504020204" pitchFamily="49" charset="0"/>
              </a:rPr>
            </a:br>
            <a:r>
              <a:rPr lang="en-US" altLang="el-GR">
                <a:latin typeface="Lucida Console" panose="020B0609040504020204" pitchFamily="49" charset="0"/>
              </a:rPr>
              <a:t>sub	$t2, </a:t>
            </a:r>
            <a:r>
              <a:rPr lang="en-US" altLang="el-GR">
                <a:solidFill>
                  <a:srgbClr val="FF0000"/>
                </a:solidFill>
                <a:latin typeface="Lucida Console" panose="020B0609040504020204" pitchFamily="49" charset="0"/>
              </a:rPr>
              <a:t>$s0</a:t>
            </a:r>
            <a:r>
              <a:rPr lang="en-US" altLang="el-GR">
                <a:latin typeface="Lucida Console" panose="020B0609040504020204" pitchFamily="49" charset="0"/>
              </a:rPr>
              <a:t>, $t3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2BCC69-82AE-4CAE-A87D-0EEDD01656B9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3557588"/>
            <a:ext cx="7964488" cy="2824162"/>
            <a:chOff x="1080000" y="3557617"/>
            <a:chExt cx="7964488" cy="2823711"/>
          </a:xfrm>
        </p:grpSpPr>
        <p:pic>
          <p:nvPicPr>
            <p:cNvPr id="122890" name="Picture 6" descr="data-hazard-bubble-no-forwarding">
              <a:extLst>
                <a:ext uri="{FF2B5EF4-FFF2-40B4-BE49-F238E27FC236}">
                  <a16:creationId xmlns:a16="http://schemas.microsoft.com/office/drawing/2014/main" id="{D4460382-B031-41C2-ADF5-428D34FF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12" t="73528" r="2612" b="-740"/>
            <a:stretch>
              <a:fillRect/>
            </a:stretch>
          </p:blipFill>
          <p:spPr bwMode="auto">
            <a:xfrm>
              <a:off x="1080000" y="5625328"/>
              <a:ext cx="7964488" cy="7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91" name="Picture 6" descr="D:\gizopoulos\Projects\Books\Cod4-Kleidarithmos\Figs-for-PPTs\COD_VOLA_PNGs\CHAPTER 4\04_28.png">
              <a:extLst>
                <a:ext uri="{FF2B5EF4-FFF2-40B4-BE49-F238E27FC236}">
                  <a16:creationId xmlns:a16="http://schemas.microsoft.com/office/drawing/2014/main" id="{6AFC1BED-C64B-4967-ABF0-81EABF3AA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344" y="3557617"/>
              <a:ext cx="5876936" cy="102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92" name="Picture 7" descr="D:\gizopoulos\Projects\Books\Cod4-Kleidarithmos\Figs-for-PPTs\COD_VOLA_PNGs\CHAPTER 4\04_31.png">
              <a:extLst>
                <a:ext uri="{FF2B5EF4-FFF2-40B4-BE49-F238E27FC236}">
                  <a16:creationId xmlns:a16="http://schemas.microsoft.com/office/drawing/2014/main" id="{E5378AE2-9E62-490C-8620-549B9C84C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3" t="61960" r="11079" b="18478"/>
            <a:stretch>
              <a:fillRect/>
            </a:stretch>
          </p:blipFill>
          <p:spPr bwMode="auto">
            <a:xfrm>
              <a:off x="3232651" y="4581128"/>
              <a:ext cx="4147661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93" name="Picture 7" descr="D:\gizopoulos\Projects\Books\Cod4-Kleidarithmos\Figs-for-PPTs\COD_VOLA_PNGs\CHAPTER 4\04_31.png">
              <a:extLst>
                <a:ext uri="{FF2B5EF4-FFF2-40B4-BE49-F238E27FC236}">
                  <a16:creationId xmlns:a16="http://schemas.microsoft.com/office/drawing/2014/main" id="{7F67840C-CB36-479D-92C2-1332844B1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3" t="61960" r="11079" b="18478"/>
            <a:stretch>
              <a:fillRect/>
            </a:stretch>
          </p:blipFill>
          <p:spPr bwMode="auto">
            <a:xfrm>
              <a:off x="3995936" y="5157192"/>
              <a:ext cx="4147661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7" name="Line 11">
            <a:extLst>
              <a:ext uri="{FF2B5EF4-FFF2-40B4-BE49-F238E27FC236}">
                <a16:creationId xmlns:a16="http://schemas.microsoft.com/office/drawing/2014/main" id="{53753CC0-642F-46FD-814F-128D05FDE5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3933825"/>
            <a:ext cx="1296987" cy="2873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5B1A9DF3-E9CF-45BE-B51B-6BA5B716D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888038"/>
            <a:ext cx="1584325" cy="46831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962DF395-AC94-4816-8243-0CB1E18A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2940050"/>
            <a:ext cx="1952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>
                <a:solidFill>
                  <a:srgbClr val="008000"/>
                </a:solidFill>
              </a:rPr>
              <a:t>Εγγραφή αποτελέσματος στον </a:t>
            </a:r>
            <a:r>
              <a:rPr lang="en-US" altLang="el-GR" sz="1600" b="1">
                <a:solidFill>
                  <a:srgbClr val="008000"/>
                </a:solidFill>
              </a:rPr>
              <a:t>S0</a:t>
            </a:r>
            <a:endParaRPr lang="el-GR" altLang="el-GR" sz="1600" b="1">
              <a:solidFill>
                <a:srgbClr val="008000"/>
              </a:solidFill>
            </a:endParaRP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id="{E4D69C68-9DEF-48BC-B31F-B3F639E9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045200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>
                <a:solidFill>
                  <a:srgbClr val="008000"/>
                </a:solidFill>
              </a:rPr>
              <a:t>Ανάγνωση </a:t>
            </a:r>
            <a:r>
              <a:rPr lang="en-US" altLang="el-GR" sz="1600" b="1">
                <a:solidFill>
                  <a:srgbClr val="008000"/>
                </a:solidFill>
              </a:rPr>
              <a:t>S0</a:t>
            </a:r>
            <a:endParaRPr lang="el-GR" altLang="el-GR" sz="16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  <p:bldP spid="55309" grpId="0"/>
      <p:bldP spid="553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>
            <a:extLst>
              <a:ext uri="{FF2B5EF4-FFF2-40B4-BE49-F238E27FC236}">
                <a16:creationId xmlns:a16="http://schemas.microsoft.com/office/drawing/2014/main" id="{AD0D9C4E-6FEC-4E87-AC0C-3F188B865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 dirty="0" err="1">
                <a:solidFill>
                  <a:srgbClr val="FF0000"/>
                </a:solidFill>
              </a:rPr>
              <a:t>Κεφάλ</a:t>
            </a:r>
            <a:r>
              <a:rPr lang="en-AU" altLang="el-GR" sz="1400" dirty="0">
                <a:solidFill>
                  <a:srgbClr val="FF0000"/>
                </a:solidFill>
              </a:rPr>
              <a:t>αιο 4 — Ο επεξεργαστής — </a:t>
            </a:r>
            <a:fld id="{1D892A4D-3203-4779-B706-4001EE57EB4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AU" altLang="el-GR" sz="1400" dirty="0">
              <a:solidFill>
                <a:srgbClr val="FF0000"/>
              </a:solidFill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31F53AA1-18B4-4F4B-B370-8602D6A92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7788"/>
            <a:ext cx="8259762" cy="830262"/>
          </a:xfrm>
        </p:spPr>
        <p:txBody>
          <a:bodyPr/>
          <a:lstStyle/>
          <a:p>
            <a:pPr algn="ctr" eaLnBrk="1" hangingPunct="1"/>
            <a:r>
              <a:rPr lang="el-GR" altLang="el-GR" sz="2400"/>
              <a:t>Χρονοπρογραμματισμός εντολών </a:t>
            </a:r>
            <a:br>
              <a:rPr lang="el-GR" altLang="el-GR" sz="2400"/>
            </a:br>
            <a:r>
              <a:rPr lang="el-GR" altLang="el-GR" sz="2400"/>
              <a:t>για αποφυγή καθυστερήσεων</a:t>
            </a:r>
            <a:endParaRPr lang="en-AU" altLang="el-GR" sz="2400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04D856F-2A43-4976-A5E7-332086072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pPr eaLnBrk="1" hangingPunct="1"/>
            <a:r>
              <a:rPr lang="el-GR" altLang="el-GR" sz="2800"/>
              <a:t>Αναδιάταξη εντολών για αποφυγή χρήσης του αποτελέσματος της </a:t>
            </a:r>
            <a:r>
              <a:rPr lang="en-US" altLang="el-GR" sz="2800"/>
              <a:t>load </a:t>
            </a:r>
            <a:r>
              <a:rPr lang="el-GR" altLang="el-GR" sz="2800"/>
              <a:t>στην επόμενη εντολή</a:t>
            </a:r>
            <a:endParaRPr lang="en-US" altLang="el-GR" sz="2800"/>
          </a:p>
          <a:p>
            <a:pPr eaLnBrk="1" hangingPunct="1"/>
            <a:r>
              <a:rPr lang="el-GR" altLang="el-GR" sz="2800"/>
              <a:t>Κώδικας </a:t>
            </a:r>
            <a:r>
              <a:rPr lang="en-US" altLang="el-GR" sz="2800"/>
              <a:t>C </a:t>
            </a:r>
            <a:r>
              <a:rPr lang="el-GR" altLang="el-GR" sz="2800"/>
              <a:t>για το</a:t>
            </a:r>
            <a:r>
              <a:rPr lang="en-US" altLang="el-GR" sz="2800"/>
              <a:t> </a:t>
            </a:r>
            <a:r>
              <a:rPr lang="en-US" altLang="el-GR" sz="2800">
                <a:solidFill>
                  <a:schemeClr val="tx1"/>
                </a:solidFill>
                <a:latin typeface="Lucida Console" panose="020B0609040504020204" pitchFamily="49" charset="0"/>
              </a:rPr>
              <a:t>A = B + E; C = B + F;</a:t>
            </a:r>
            <a:endParaRPr lang="en-AU" altLang="el-GR" sz="280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63A9A0BD-8A49-4270-BE45-C0569E0C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3225800"/>
            <a:ext cx="2794000" cy="25876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28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lw	$t1, 0($t0)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lw	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  <a:r>
              <a:rPr lang="en-US" altLang="el-GR" sz="2000">
                <a:latin typeface="Lucida Console" panose="020B0609040504020204" pitchFamily="49" charset="0"/>
              </a:rPr>
              <a:t>, 4($t0)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add	$t3, $t1, 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sw	$t3, 12($t0)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lw	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  <a:r>
              <a:rPr lang="en-US" altLang="el-GR" sz="2000">
                <a:latin typeface="Lucida Console" panose="020B0609040504020204" pitchFamily="49" charset="0"/>
              </a:rPr>
              <a:t>, 8($t0)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add	$t5, $t1, </a:t>
            </a:r>
            <a:r>
              <a:rPr lang="en-US" altLang="el-GR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</a:p>
          <a:p>
            <a:pPr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sw	$t5, 16($t0)</a:t>
            </a:r>
            <a:endParaRPr lang="en-AU" altLang="el-GR" sz="2000">
              <a:latin typeface="Lucida Console" panose="020B0609040504020204" pitchFamily="49" charset="0"/>
            </a:endParaRPr>
          </a:p>
        </p:txBody>
      </p:sp>
      <p:sp>
        <p:nvSpPr>
          <p:cNvPr id="50182" name="AutoShape 5">
            <a:extLst>
              <a:ext uri="{FF2B5EF4-FFF2-40B4-BE49-F238E27FC236}">
                <a16:creationId xmlns:a16="http://schemas.microsoft.com/office/drawing/2014/main" id="{9DD086C6-B218-4FB9-8E35-360B90A88448}"/>
              </a:ext>
            </a:extLst>
          </p:cNvPr>
          <p:cNvSpPr>
            <a:spLocks/>
          </p:cNvSpPr>
          <p:nvPr/>
        </p:nvSpPr>
        <p:spPr bwMode="auto">
          <a:xfrm>
            <a:off x="107950" y="4078288"/>
            <a:ext cx="1584325" cy="401637"/>
          </a:xfrm>
          <a:prstGeom prst="borderCallout1">
            <a:avLst>
              <a:gd name="adj1" fmla="val 28458"/>
              <a:gd name="adj2" fmla="val 104810"/>
              <a:gd name="adj3" fmla="val 25296"/>
              <a:gd name="adj4" fmla="val 12765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καθυστέρηση</a:t>
            </a:r>
            <a:endParaRPr lang="en-AU" altLang="el-GR" sz="1800"/>
          </a:p>
        </p:txBody>
      </p:sp>
      <p:sp>
        <p:nvSpPr>
          <p:cNvPr id="50183" name="AutoShape 6">
            <a:extLst>
              <a:ext uri="{FF2B5EF4-FFF2-40B4-BE49-F238E27FC236}">
                <a16:creationId xmlns:a16="http://schemas.microsoft.com/office/drawing/2014/main" id="{76DBEA24-55AE-4C30-88C3-EA4E2CBBB4BF}"/>
              </a:ext>
            </a:extLst>
          </p:cNvPr>
          <p:cNvSpPr>
            <a:spLocks/>
          </p:cNvSpPr>
          <p:nvPr/>
        </p:nvSpPr>
        <p:spPr bwMode="auto">
          <a:xfrm>
            <a:off x="107950" y="5157788"/>
            <a:ext cx="1584325" cy="401637"/>
          </a:xfrm>
          <a:prstGeom prst="borderCallout1">
            <a:avLst>
              <a:gd name="adj1" fmla="val 28458"/>
              <a:gd name="adj2" fmla="val 104810"/>
              <a:gd name="adj3" fmla="val 25296"/>
              <a:gd name="adj4" fmla="val 12765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καθυστέρηση</a:t>
            </a:r>
            <a:endParaRPr lang="en-AU" altLang="el-GR" sz="1600"/>
          </a:p>
        </p:txBody>
      </p:sp>
      <p:sp>
        <p:nvSpPr>
          <p:cNvPr id="50185" name="Line 8">
            <a:extLst>
              <a:ext uri="{FF2B5EF4-FFF2-40B4-BE49-F238E27FC236}">
                <a16:creationId xmlns:a16="http://schemas.microsoft.com/office/drawing/2014/main" id="{38F2AEBE-7915-4D07-8827-32767E2C4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365625"/>
            <a:ext cx="792163" cy="5032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C14354-4391-4A0E-80E9-27D4356F36DF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573463"/>
            <a:ext cx="2160588" cy="792162"/>
            <a:chOff x="2771775" y="3573463"/>
            <a:chExt cx="2160588" cy="792162"/>
          </a:xfrm>
        </p:grpSpPr>
        <p:sp>
          <p:nvSpPr>
            <p:cNvPr id="124952" name="Oval 9">
              <a:extLst>
                <a:ext uri="{FF2B5EF4-FFF2-40B4-BE49-F238E27FC236}">
                  <a16:creationId xmlns:a16="http://schemas.microsoft.com/office/drawing/2014/main" id="{F76AB326-D5EF-4792-B33F-7960DE5D5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53" name="Oval 10">
              <a:extLst>
                <a:ext uri="{FF2B5EF4-FFF2-40B4-BE49-F238E27FC236}">
                  <a16:creationId xmlns:a16="http://schemas.microsoft.com/office/drawing/2014/main" id="{F46244AC-590E-42FA-8F0D-C2EC04D77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54" name="Line 17">
              <a:extLst>
                <a:ext uri="{FF2B5EF4-FFF2-40B4-BE49-F238E27FC236}">
                  <a16:creationId xmlns:a16="http://schemas.microsoft.com/office/drawing/2014/main" id="{D09ECCD7-A177-4304-B6BB-C17D36FDA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950" y="3819525"/>
              <a:ext cx="879475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BCC8-3BCC-4247-AF68-78C25EBFF829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4652963"/>
            <a:ext cx="2160588" cy="792162"/>
            <a:chOff x="2771775" y="4652963"/>
            <a:chExt cx="2160588" cy="792162"/>
          </a:xfrm>
        </p:grpSpPr>
        <p:sp>
          <p:nvSpPr>
            <p:cNvPr id="124949" name="Oval 11">
              <a:extLst>
                <a:ext uri="{FF2B5EF4-FFF2-40B4-BE49-F238E27FC236}">
                  <a16:creationId xmlns:a16="http://schemas.microsoft.com/office/drawing/2014/main" id="{16065DEC-3F35-4D66-BEE5-952A0DBD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46529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50" name="Oval 12">
              <a:extLst>
                <a:ext uri="{FF2B5EF4-FFF2-40B4-BE49-F238E27FC236}">
                  <a16:creationId xmlns:a16="http://schemas.microsoft.com/office/drawing/2014/main" id="{9DE0DB02-888D-4F2A-870C-BA56D8717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51" name="Line 18">
              <a:extLst>
                <a:ext uri="{FF2B5EF4-FFF2-40B4-BE49-F238E27FC236}">
                  <a16:creationId xmlns:a16="http://schemas.microsoft.com/office/drawing/2014/main" id="{72AB8A96-21B5-4FE7-846B-7B4F7C68B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0425" y="4918075"/>
              <a:ext cx="90328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988B9-038F-4D48-AC47-EA1ACA486127}"/>
              </a:ext>
            </a:extLst>
          </p:cNvPr>
          <p:cNvGrpSpPr>
            <a:grpSpLocks/>
          </p:cNvGrpSpPr>
          <p:nvPr/>
        </p:nvGrpSpPr>
        <p:grpSpPr bwMode="auto">
          <a:xfrm>
            <a:off x="5457825" y="3225800"/>
            <a:ext cx="2794000" cy="3021013"/>
            <a:chOff x="5457825" y="3225800"/>
            <a:chExt cx="2794000" cy="3020457"/>
          </a:xfrm>
        </p:grpSpPr>
        <p:sp>
          <p:nvSpPr>
            <p:cNvPr id="124941" name="Text Box 7">
              <a:extLst>
                <a:ext uri="{FF2B5EF4-FFF2-40B4-BE49-F238E27FC236}">
                  <a16:creationId xmlns:a16="http://schemas.microsoft.com/office/drawing/2014/main" id="{89505CCE-E0EC-4615-BD1E-237D9C679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825" y="3225800"/>
              <a:ext cx="2794000" cy="258762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286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286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286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286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2865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28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lw	$t1, 0($t0)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lw	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$t2</a:t>
              </a:r>
              <a:r>
                <a:rPr lang="en-US" altLang="el-GR" sz="2000">
                  <a:latin typeface="Lucida Console" panose="020B0609040504020204" pitchFamily="49" charset="0"/>
                </a:rPr>
                <a:t>, 4($t0)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lw	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$t4</a:t>
              </a:r>
              <a:r>
                <a:rPr lang="en-US" altLang="el-GR" sz="2000">
                  <a:latin typeface="Lucida Console" panose="020B0609040504020204" pitchFamily="49" charset="0"/>
                </a:rPr>
                <a:t>, 8($t0)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add	$t3, $t1, 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$t2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sw	$t3, 12($t0)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add	$t5, $t1, </a:t>
              </a:r>
              <a:r>
                <a:rPr lang="en-US" altLang="el-GR" sz="2000">
                  <a:solidFill>
                    <a:srgbClr val="FF0000"/>
                  </a:solidFill>
                  <a:latin typeface="Lucida Console" panose="020B0609040504020204" pitchFamily="49" charset="0"/>
                </a:rPr>
                <a:t>$t4</a:t>
              </a:r>
            </a:p>
            <a:p>
              <a:pPr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sw	$t5, 16($t0)</a:t>
              </a:r>
              <a:endParaRPr lang="en-AU" altLang="el-GR" sz="2000">
                <a:latin typeface="Lucida Console" panose="020B0609040504020204" pitchFamily="49" charset="0"/>
              </a:endParaRPr>
            </a:p>
          </p:txBody>
        </p:sp>
        <p:sp>
          <p:nvSpPr>
            <p:cNvPr id="124942" name="Oval 13">
              <a:extLst>
                <a:ext uri="{FF2B5EF4-FFF2-40B4-BE49-F238E27FC236}">
                  <a16:creationId xmlns:a16="http://schemas.microsoft.com/office/drawing/2014/main" id="{3B37C6D2-4007-413B-9386-066B86C9A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43" name="Oval 14">
              <a:extLst>
                <a:ext uri="{FF2B5EF4-FFF2-40B4-BE49-F238E27FC236}">
                  <a16:creationId xmlns:a16="http://schemas.microsoft.com/office/drawing/2014/main" id="{4FE129D0-DE8C-42FB-B324-C9D1DA2B5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4292600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44" name="Oval 15">
              <a:extLst>
                <a:ext uri="{FF2B5EF4-FFF2-40B4-BE49-F238E27FC236}">
                  <a16:creationId xmlns:a16="http://schemas.microsoft.com/office/drawing/2014/main" id="{B4A3EBDB-C1CE-4245-AC82-AA3082D54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45" name="Oval 16">
              <a:extLst>
                <a:ext uri="{FF2B5EF4-FFF2-40B4-BE49-F238E27FC236}">
                  <a16:creationId xmlns:a16="http://schemas.microsoft.com/office/drawing/2014/main" id="{409F9FFB-8D00-4C8F-8C24-C0CB497A4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24946" name="Line 19">
              <a:extLst>
                <a:ext uri="{FF2B5EF4-FFF2-40B4-BE49-F238E27FC236}">
                  <a16:creationId xmlns:a16="http://schemas.microsoft.com/office/drawing/2014/main" id="{5431818B-6182-4315-93A7-41AAE1C01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6238" y="3829050"/>
              <a:ext cx="895350" cy="6080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7" name="Line 20">
              <a:extLst>
                <a:ext uri="{FF2B5EF4-FFF2-40B4-BE49-F238E27FC236}">
                  <a16:creationId xmlns:a16="http://schemas.microsoft.com/office/drawing/2014/main" id="{0456F02C-D45F-4657-8E56-038D2DA55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4800" y="4287838"/>
              <a:ext cx="966788" cy="846137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8" name="Text Box 21">
              <a:extLst>
                <a:ext uri="{FF2B5EF4-FFF2-40B4-BE49-F238E27FC236}">
                  <a16:creationId xmlns:a16="http://schemas.microsoft.com/office/drawing/2014/main" id="{6F5E049A-5512-43CF-8B69-57DE8216B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788" y="5876925"/>
              <a:ext cx="1500475" cy="369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1</a:t>
              </a:r>
              <a:r>
                <a:rPr lang="en-US" altLang="el-GR" sz="1800" dirty="0"/>
                <a:t> </a:t>
              </a:r>
              <a:r>
                <a:rPr lang="el-GR" altLang="el-GR" sz="1800" dirty="0"/>
                <a:t>κύκλοι</a:t>
              </a:r>
              <a:r>
                <a:rPr lang="en-US" altLang="el-GR" sz="1800" dirty="0"/>
                <a:t> stall</a:t>
              </a:r>
              <a:endParaRPr lang="en-AU" altLang="el-GR" sz="1800" dirty="0"/>
            </a:p>
          </p:txBody>
        </p:sp>
      </p:grpSp>
      <p:sp>
        <p:nvSpPr>
          <p:cNvPr id="50199" name="Text Box 22">
            <a:extLst>
              <a:ext uri="{FF2B5EF4-FFF2-40B4-BE49-F238E27FC236}">
                <a16:creationId xmlns:a16="http://schemas.microsoft.com/office/drawing/2014/main" id="{7825C3F9-8E8E-4268-83FB-EB98849D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876925"/>
            <a:ext cx="1500188" cy="369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/>
              <a:t>4 </a:t>
            </a:r>
            <a:r>
              <a:rPr lang="el-GR" altLang="el-GR" sz="1800"/>
              <a:t>κύκλοι</a:t>
            </a:r>
            <a:r>
              <a:rPr lang="en-US" altLang="el-GR" sz="1800"/>
              <a:t> stall</a:t>
            </a:r>
            <a:endParaRPr lang="en-AU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  <p:bldP spid="50181" grpId="0" animBg="1"/>
      <p:bldP spid="50182" grpId="0" animBg="1"/>
      <p:bldP spid="50183" grpId="0" animBg="1"/>
      <p:bldP spid="5019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>
            <a:extLst>
              <a:ext uri="{FF2B5EF4-FFF2-40B4-BE49-F238E27FC236}">
                <a16:creationId xmlns:a16="http://schemas.microsoft.com/office/drawing/2014/main" id="{897C0BBD-519B-4B07-952F-9B17E47D2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34D709F-3B8B-4513-933A-44C33B27198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CEA59166-1B7A-4FFC-9201-EFBE8E262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Προώθηση</a:t>
            </a:r>
            <a:r>
              <a:rPr lang="en-US" altLang="el-GR"/>
              <a:t> (Forwarding)</a:t>
            </a:r>
            <a:endParaRPr lang="en-AU" altLang="el-GR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777BAAC-9413-493C-92FD-ACB50BAF3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66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>
                <a:solidFill>
                  <a:srgbClr val="002B7D"/>
                </a:solidFill>
              </a:rPr>
              <a:t>Λέγεται επίσης </a:t>
            </a:r>
            <a:r>
              <a:rPr lang="el-GR" altLang="el-GR" sz="2800" b="1">
                <a:solidFill>
                  <a:srgbClr val="800000"/>
                </a:solidFill>
              </a:rPr>
              <a:t>Παράκαμψη</a:t>
            </a:r>
            <a:r>
              <a:rPr lang="el-GR" altLang="el-GR" sz="2800">
                <a:solidFill>
                  <a:srgbClr val="002B7D"/>
                </a:solidFill>
              </a:rPr>
              <a:t> (</a:t>
            </a:r>
            <a:r>
              <a:rPr lang="en-US" altLang="el-GR" sz="2800" b="1">
                <a:solidFill>
                  <a:srgbClr val="800000"/>
                </a:solidFill>
              </a:rPr>
              <a:t>Bypassing</a:t>
            </a:r>
            <a:r>
              <a:rPr lang="en-US" altLang="el-GR" sz="2800">
                <a:solidFill>
                  <a:srgbClr val="002B7D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>
                <a:solidFill>
                  <a:srgbClr val="002B7D"/>
                </a:solidFill>
              </a:rPr>
              <a:t>Χρήση του αποτελέσματός όταν δημιουργηθεί</a:t>
            </a:r>
            <a:endParaRPr lang="en-US" altLang="el-GR" sz="2800">
              <a:solidFill>
                <a:srgbClr val="002B7D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Μην περιμένεις να αποθηκευτεί σε καταχωρητή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Απαιτεί επιπλέον κυκλώματα στο </a:t>
            </a:r>
            <a:r>
              <a:rPr lang="en-GB" altLang="el-GR"/>
              <a:t>datapath</a:t>
            </a:r>
            <a:endParaRPr lang="en-AU" altLang="el-GR"/>
          </a:p>
        </p:txBody>
      </p:sp>
      <p:pic>
        <p:nvPicPr>
          <p:cNvPr id="48133" name="Picture 6" descr="D:\gizopoulos\Projects\Books\Cod4-Kleidarithmos\Figs-for-PPTs\COD_VOLA_PNGs\CHAPTER 4\04_29.png">
            <a:extLst>
              <a:ext uri="{FF2B5EF4-FFF2-40B4-BE49-F238E27FC236}">
                <a16:creationId xmlns:a16="http://schemas.microsoft.com/office/drawing/2014/main" id="{8FC4E2A5-2642-4C16-9C6B-69372844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068638"/>
            <a:ext cx="81343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>
            <a:extLst>
              <a:ext uri="{FF2B5EF4-FFF2-40B4-BE49-F238E27FC236}">
                <a16:creationId xmlns:a16="http://schemas.microsoft.com/office/drawing/2014/main" id="{AAAC3447-CBB0-44ED-A7CD-5A59B69A60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744582C-A1DF-4E83-9925-7FA39B7CEDA8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B163B988-85B9-4C9A-8F71-F9D5332BF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Κίνδυνος δεδομένων Φόρτωσης/Χρήσης</a:t>
            </a:r>
            <a:endParaRPr lang="en-AU" altLang="el-GR" sz="320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37231C7-A346-469C-AAC5-42DE95B43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/>
              <a:t>Φόρτωση/Χρήση (</a:t>
            </a:r>
            <a:r>
              <a:rPr lang="en-US" altLang="el-GR" sz="2400"/>
              <a:t>Load/Use)</a:t>
            </a:r>
            <a:endParaRPr lang="el-GR" altLang="el-GR" sz="2400"/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Δεν μπορούμε να αποφύγουμε πάντα τις καθυστερήσεις με την προώθηση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Αν η τιμή δεν έχει υπολογιστεί όταν χρειάζεται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Δεν μπορεί να γίνει προώθηση προς τα πίσω στο χρόνο!</a:t>
            </a:r>
            <a:endParaRPr lang="en-AU" altLang="el-GR" sz="2000"/>
          </a:p>
        </p:txBody>
      </p:sp>
      <p:pic>
        <p:nvPicPr>
          <p:cNvPr id="49157" name="Picture 6" descr="D:\gizopoulos\Projects\Books\Cod4-Kleidarithmos\Figs-for-PPTs\COD_VOLA_PNGs\CHAPTER 4\04_30.png">
            <a:extLst>
              <a:ext uri="{FF2B5EF4-FFF2-40B4-BE49-F238E27FC236}">
                <a16:creationId xmlns:a16="http://schemas.microsoft.com/office/drawing/2014/main" id="{0A13F220-D7A1-4EA7-B249-93258ECB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924175"/>
            <a:ext cx="8262937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Line 7">
            <a:extLst>
              <a:ext uri="{FF2B5EF4-FFF2-40B4-BE49-F238E27FC236}">
                <a16:creationId xmlns:a16="http://schemas.microsoft.com/office/drawing/2014/main" id="{C1228CF6-623C-4459-B89E-E41A16018F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4076700"/>
            <a:ext cx="574675" cy="6905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2FC8E8C5-55DD-4E6A-8BE4-B0D9F11B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08500"/>
            <a:ext cx="1952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>
                <a:solidFill>
                  <a:srgbClr val="008000"/>
                </a:solidFill>
              </a:rPr>
              <a:t>Δε μπορεί να γίνει </a:t>
            </a:r>
            <a:r>
              <a:rPr lang="en-US" altLang="el-GR" sz="1600" b="1">
                <a:solidFill>
                  <a:srgbClr val="008000"/>
                </a:solidFill>
              </a:rPr>
              <a:t>bypass –</a:t>
            </a:r>
            <a:r>
              <a:rPr lang="el-GR" altLang="el-GR" sz="1600" b="1">
                <a:solidFill>
                  <a:srgbClr val="008000"/>
                </a:solidFill>
              </a:rPr>
              <a:t> Πηγαίνουμε πίσω στο χρόνο</a:t>
            </a:r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id="{49C6A7A0-33C1-43AF-8915-4347010C08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9688" y="4575175"/>
            <a:ext cx="2763837" cy="431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  <p:bldP spid="57352" grpId="0"/>
      <p:bldP spid="5735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2">
            <a:extLst>
              <a:ext uri="{FF2B5EF4-FFF2-40B4-BE49-F238E27FC236}">
                <a16:creationId xmlns:a16="http://schemas.microsoft.com/office/drawing/2014/main" id="{C497759A-E765-449E-B09F-B1AC46703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7D115C77-80EF-4EDB-85B6-F3553248212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7FEB515C-D36D-4C07-9447-AFDCDA2B5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112644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8A5B8542-C542-45EC-9D76-E9CF34BF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928288-E9EF-4130-BD0D-218294224B37}"/>
              </a:ext>
            </a:extLst>
          </p:cNvPr>
          <p:cNvSpPr/>
          <p:nvPr/>
        </p:nvSpPr>
        <p:spPr bwMode="auto">
          <a:xfrm>
            <a:off x="6300192" y="2348880"/>
            <a:ext cx="504056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88A99-BB9E-49CA-9C8E-707EE73A991A}"/>
              </a:ext>
            </a:extLst>
          </p:cNvPr>
          <p:cNvSpPr txBox="1"/>
          <p:nvPr/>
        </p:nvSpPr>
        <p:spPr>
          <a:xfrm>
            <a:off x="7308304" y="1556792"/>
            <a:ext cx="177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Επίλυση εντολής </a:t>
            </a:r>
          </a:p>
          <a:p>
            <a:r>
              <a:rPr lang="el-GR" dirty="0">
                <a:solidFill>
                  <a:srgbClr val="FF0000"/>
                </a:solidFill>
              </a:rPr>
              <a:t>διακλάδωσης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477BFA-F0EB-474E-BAD9-9D771DC4B71E}"/>
              </a:ext>
            </a:extLst>
          </p:cNvPr>
          <p:cNvCxnSpPr/>
          <p:nvPr/>
        </p:nvCxnSpPr>
        <p:spPr bwMode="auto">
          <a:xfrm flipH="1">
            <a:off x="6804248" y="2198142"/>
            <a:ext cx="1172940" cy="409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8770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>
            <a:extLst>
              <a:ext uri="{FF2B5EF4-FFF2-40B4-BE49-F238E27FC236}">
                <a16:creationId xmlns:a16="http://schemas.microsoft.com/office/drawing/2014/main" id="{10DCD780-D4C4-4E0C-9630-700CC57297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8E7C408-B5F0-4A2C-81EE-8CD14972D40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EC9A3B29-B7F0-4F1E-815B-6D86E2345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Κίνδυνοι ελέγχου</a:t>
            </a:r>
            <a:endParaRPr lang="en-AU" altLang="el-GR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D8803D4-8607-46AA-802A-9A5AC9F6E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3000"/>
              <a:t>Η διακλάδωση καθορίζει τη ροή του ελέγχου (</a:t>
            </a:r>
            <a:r>
              <a:rPr lang="en-US" altLang="el-GR" sz="3000"/>
              <a:t>flow of control)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600"/>
              <a:t>Η εντολή που θα εκτελεστεί μετά εξαρτάται από το αποτέλεσμα της διακλάδωσης (απόφαση ελέγχου)</a:t>
            </a:r>
            <a:endParaRPr lang="en-US" altLang="el-GR" sz="2600"/>
          </a:p>
          <a:p>
            <a:pPr lvl="1" eaLnBrk="1" hangingPunct="1">
              <a:lnSpc>
                <a:spcPct val="90000"/>
              </a:lnSpc>
            </a:pPr>
            <a:r>
              <a:rPr lang="el-GR" altLang="el-GR" sz="2600"/>
              <a:t>Η διοχέτευση δεν μπορεί να προσκομίσει πάντα τη σωστή εντολή</a:t>
            </a:r>
            <a:endParaRPr lang="en-US" altLang="el-GR" sz="2600"/>
          </a:p>
          <a:p>
            <a:pPr lvl="2" eaLnBrk="1" hangingPunct="1">
              <a:lnSpc>
                <a:spcPct val="90000"/>
              </a:lnSpc>
            </a:pPr>
            <a:r>
              <a:rPr lang="el-GR" altLang="el-GR" sz="2200"/>
              <a:t>Ακόμη δουλεύει στο στάδιο </a:t>
            </a:r>
            <a:r>
              <a:rPr lang="en-US" altLang="el-GR" sz="2200"/>
              <a:t>ID </a:t>
            </a:r>
            <a:r>
              <a:rPr lang="el-GR" altLang="el-GR" sz="2200"/>
              <a:t>της διακλάδωσης</a:t>
            </a:r>
            <a:endParaRPr lang="en-US" altLang="el-GR" sz="2200"/>
          </a:p>
          <a:p>
            <a:pPr eaLnBrk="1" hangingPunct="1">
              <a:lnSpc>
                <a:spcPct val="90000"/>
              </a:lnSpc>
            </a:pPr>
            <a:endParaRPr lang="el-GR" altLang="el-GR" sz="3000"/>
          </a:p>
          <a:p>
            <a:pPr eaLnBrk="1" hangingPunct="1">
              <a:lnSpc>
                <a:spcPct val="90000"/>
              </a:lnSpc>
            </a:pPr>
            <a:r>
              <a:rPr lang="el-GR" altLang="el-GR" sz="3000"/>
              <a:t>Στη διοχέτευση του </a:t>
            </a:r>
            <a:r>
              <a:rPr lang="en-US" altLang="el-GR" sz="3000"/>
              <a:t>MIPS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600"/>
              <a:t>Πρέπει να συγκρίνει καταχωρητές και να υπολογίσει τη διεύθυνση προορισμού νωρίς στη διοχέτευση</a:t>
            </a:r>
            <a:endParaRPr lang="en-US" altLang="el-GR" sz="2600"/>
          </a:p>
          <a:p>
            <a:pPr lvl="1" eaLnBrk="1" hangingPunct="1">
              <a:lnSpc>
                <a:spcPct val="90000"/>
              </a:lnSpc>
            </a:pPr>
            <a:r>
              <a:rPr lang="el-GR" altLang="el-GR" sz="2600"/>
              <a:t>Προσθήκη υλικού για να γίνουν στο στάδιο </a:t>
            </a:r>
            <a:r>
              <a:rPr lang="en-US" altLang="el-GR" sz="2600"/>
              <a:t>ID</a:t>
            </a:r>
            <a:endParaRPr lang="en-AU" altLang="el-GR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>
            <a:extLst>
              <a:ext uri="{FF2B5EF4-FFF2-40B4-BE49-F238E27FC236}">
                <a16:creationId xmlns:a16="http://schemas.microsoft.com/office/drawing/2014/main" id="{50D258ED-421A-426D-BA84-A28472C80D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C1150434-45AB-4AC2-9EAF-2DAE69BE525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69F4B188-D7AE-4618-8493-9BC57A4AF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Καθυστέρηση σε διακλάδωση</a:t>
            </a:r>
            <a:endParaRPr lang="en-AU" altLang="el-GR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05D1E16-DB54-43EE-9F87-340ECC147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306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400"/>
              <a:t>Stall on branch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Περίμενε μέχρι να καθοριστεί το αποτέλεσμα της διακλάδωσης πριν προσκομίσεις την επόμενη εντολή</a:t>
            </a:r>
            <a:endParaRPr lang="en-AU" altLang="el-GR" sz="2400"/>
          </a:p>
        </p:txBody>
      </p:sp>
      <p:pic>
        <p:nvPicPr>
          <p:cNvPr id="133125" name="Picture 6" descr="D:\gizopoulos\Projects\Books\Cod4-Kleidarithmos\Figs-for-PPTs\COD_VOLA_PNGs\CHAPTER 4\04_31.png">
            <a:extLst>
              <a:ext uri="{FF2B5EF4-FFF2-40B4-BE49-F238E27FC236}">
                <a16:creationId xmlns:a16="http://schemas.microsoft.com/office/drawing/2014/main" id="{553DF8EF-69F1-4363-9CF6-DA8C827C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8229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>
            <a:extLst>
              <a:ext uri="{FF2B5EF4-FFF2-40B4-BE49-F238E27FC236}">
                <a16:creationId xmlns:a16="http://schemas.microsoft.com/office/drawing/2014/main" id="{A2DAFA41-0869-413C-BFC2-9247D32F43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E90D342-DF28-4811-81BF-0265EC63E57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3D000C3C-C2CD-4CD2-B3EF-8297725F0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Πρόβλεψη διακλάδωσης</a:t>
            </a:r>
            <a:endParaRPr lang="en-AU" altLang="el-GR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2910DD1-F29C-4378-8578-AD67C6A94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el-GR" sz="2800"/>
          </a:p>
          <a:p>
            <a:pPr eaLnBrk="1" hangingPunct="1">
              <a:lnSpc>
                <a:spcPct val="80000"/>
              </a:lnSpc>
            </a:pPr>
            <a:r>
              <a:rPr lang="en-US" altLang="el-GR" sz="2800"/>
              <a:t>Branch prediction</a:t>
            </a:r>
            <a:endParaRPr lang="el-GR" altLang="el-GR" sz="2800"/>
          </a:p>
          <a:p>
            <a:pPr eaLnBrk="1" hangingPunct="1">
              <a:lnSpc>
                <a:spcPct val="80000"/>
              </a:lnSpc>
            </a:pPr>
            <a:endParaRPr lang="el-GR" altLang="el-GR" sz="2800"/>
          </a:p>
          <a:p>
            <a:pPr eaLnBrk="1" hangingPunct="1">
              <a:lnSpc>
                <a:spcPct val="80000"/>
              </a:lnSpc>
            </a:pPr>
            <a:r>
              <a:rPr lang="el-GR" altLang="el-GR" sz="2800"/>
              <a:t>Οι μεγαλύτερες διοχετεύσεις δεν μπορούν να καθορίσουν σύντομα το αποτέλεσμα της διακλάδωσης</a:t>
            </a:r>
            <a:endParaRPr lang="en-US" altLang="el-GR" sz="2800"/>
          </a:p>
          <a:p>
            <a:pPr lvl="1" eaLnBrk="1" hangingPunct="1">
              <a:lnSpc>
                <a:spcPct val="80000"/>
              </a:lnSpc>
            </a:pPr>
            <a:r>
              <a:rPr lang="el-GR" altLang="el-GR"/>
              <a:t>Η ποινή καθυστέρησης (</a:t>
            </a:r>
            <a:r>
              <a:rPr lang="en-US" altLang="el-GR"/>
              <a:t>stall penalty</a:t>
            </a:r>
            <a:r>
              <a:rPr lang="el-GR" altLang="el-GR"/>
              <a:t>) γίνεται υπερβολικά μεγάλη</a:t>
            </a:r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>
            <a:extLst>
              <a:ext uri="{FF2B5EF4-FFF2-40B4-BE49-F238E27FC236}">
                <a16:creationId xmlns:a16="http://schemas.microsoft.com/office/drawing/2014/main" id="{75F18BEC-727F-45E2-AC56-64199BAC6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AEA4CF7D-1540-4CCC-8BA6-06230B75302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03CAF710-B927-432A-8E04-0D849F3FD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Πρόβλεψη διακλάδωσης</a:t>
            </a:r>
            <a:endParaRPr lang="en-AU" altLang="el-GR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39ED79D-8418-414D-9AFC-A6AE21AE0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el-GR" sz="2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>
                <a:solidFill>
                  <a:srgbClr val="990000"/>
                </a:solidFill>
              </a:rPr>
              <a:t>Πρόβλεψη (</a:t>
            </a:r>
            <a:r>
              <a:rPr lang="en-US" altLang="el-GR" sz="2800" dirty="0">
                <a:solidFill>
                  <a:srgbClr val="990000"/>
                </a:solidFill>
              </a:rPr>
              <a:t>predict</a:t>
            </a:r>
            <a:r>
              <a:rPr lang="en-GB" altLang="el-GR" sz="2800" dirty="0">
                <a:solidFill>
                  <a:srgbClr val="990000"/>
                </a:solidFill>
              </a:rPr>
              <a:t>ion</a:t>
            </a:r>
            <a:r>
              <a:rPr lang="en-US" altLang="el-GR" sz="2800" dirty="0">
                <a:solidFill>
                  <a:srgbClr val="990000"/>
                </a:solidFill>
              </a:rPr>
              <a:t>)</a:t>
            </a:r>
            <a:r>
              <a:rPr lang="el-GR" altLang="el-GR" sz="2800" dirty="0"/>
              <a:t> του αποτελέσματος της διακλάδωσης</a:t>
            </a:r>
            <a:endParaRPr lang="en-US" altLang="el-GR" sz="2800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dirty="0"/>
              <a:t>Καθυστέρηση μόνο αν η πρόβλεψη είναι λανθασμένη</a:t>
            </a:r>
            <a:endParaRPr lang="en-US" altLang="el-GR" dirty="0"/>
          </a:p>
          <a:p>
            <a:pPr eaLnBrk="1" hangingPunct="1">
              <a:lnSpc>
                <a:spcPct val="80000"/>
              </a:lnSpc>
            </a:pPr>
            <a:endParaRPr lang="el-GR" altLang="el-GR" sz="2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/>
              <a:t>Στη διοχέτευση του </a:t>
            </a:r>
            <a:r>
              <a:rPr lang="en-US" altLang="el-GR" sz="2800" dirty="0"/>
              <a:t>MIPS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/>
              <a:t>Μπορεί να γίνει </a:t>
            </a:r>
            <a:r>
              <a:rPr lang="el-GR" altLang="el-GR" b="1" dirty="0"/>
              <a:t>πρόβλεψη μη λήψης της διακλάδωσης </a:t>
            </a:r>
            <a:r>
              <a:rPr lang="en-US" altLang="el-GR" dirty="0"/>
              <a:t>(</a:t>
            </a:r>
            <a:r>
              <a:rPr lang="en-US" altLang="el-GR" dirty="0">
                <a:solidFill>
                  <a:srgbClr val="C00000"/>
                </a:solidFill>
              </a:rPr>
              <a:t>predict</a:t>
            </a:r>
            <a:r>
              <a:rPr lang="en-GB" altLang="el-GR" dirty="0">
                <a:solidFill>
                  <a:srgbClr val="C00000"/>
                </a:solidFill>
              </a:rPr>
              <a:t>ion</a:t>
            </a:r>
            <a:r>
              <a:rPr lang="en-US" altLang="el-GR" dirty="0">
                <a:solidFill>
                  <a:srgbClr val="C00000"/>
                </a:solidFill>
              </a:rPr>
              <a:t> not taken</a:t>
            </a:r>
            <a:r>
              <a:rPr lang="el-GR" altLang="el-GR" dirty="0"/>
              <a:t>)</a:t>
            </a:r>
            <a:endParaRPr lang="en-US" altLang="el-GR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dirty="0"/>
              <a:t>Προσκόμιση της επόμενης εντολής μετά τη διακλάδωση, χωρίς καθόλου καθυστέρηση</a:t>
            </a:r>
            <a:endParaRPr lang="en-AU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2">
            <a:extLst>
              <a:ext uri="{FF2B5EF4-FFF2-40B4-BE49-F238E27FC236}">
                <a16:creationId xmlns:a16="http://schemas.microsoft.com/office/drawing/2014/main" id="{259CCBF5-5B29-4081-A19A-B234E2C3E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74073A7-0CE2-4469-A58F-32BBD9CFC31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4F6710EA-1257-4CE4-A1BE-213B755F6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54052"/>
            <a:ext cx="8259762" cy="553998"/>
          </a:xfrm>
        </p:spPr>
        <p:txBody>
          <a:bodyPr/>
          <a:lstStyle/>
          <a:p>
            <a:pPr eaLnBrk="1" hangingPunct="1"/>
            <a:r>
              <a:rPr lang="en-US" altLang="el-GR" sz="3000" dirty="0"/>
              <a:t>MIPS </a:t>
            </a:r>
            <a:r>
              <a:rPr lang="el-GR" altLang="el-GR" sz="3000" dirty="0"/>
              <a:t>με πρόβλεψη μη λήψης διακλάδωσης</a:t>
            </a:r>
            <a:endParaRPr lang="en-AU" altLang="el-GR" sz="3000" dirty="0"/>
          </a:p>
        </p:txBody>
      </p:sp>
      <p:sp>
        <p:nvSpPr>
          <p:cNvPr id="139268" name="Text Box 5">
            <a:extLst>
              <a:ext uri="{FF2B5EF4-FFF2-40B4-BE49-F238E27FC236}">
                <a16:creationId xmlns:a16="http://schemas.microsoft.com/office/drawing/2014/main" id="{8A5191B6-07CC-467C-8C2D-0C70F00E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33600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Σωστή πρόβλεψη</a:t>
            </a:r>
            <a:endParaRPr lang="en-AU" altLang="el-GR" sz="1800"/>
          </a:p>
        </p:txBody>
      </p:sp>
      <p:sp>
        <p:nvSpPr>
          <p:cNvPr id="139269" name="Text Box 6">
            <a:extLst>
              <a:ext uri="{FF2B5EF4-FFF2-40B4-BE49-F238E27FC236}">
                <a16:creationId xmlns:a16="http://schemas.microsoft.com/office/drawing/2014/main" id="{8E5B7AA9-40CC-4D4E-8C0E-6868179D6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97425"/>
            <a:ext cx="1582737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Λανθασμένη πρόβλεψη</a:t>
            </a:r>
            <a:endParaRPr lang="en-AU" altLang="el-GR" sz="1800"/>
          </a:p>
        </p:txBody>
      </p:sp>
      <p:pic>
        <p:nvPicPr>
          <p:cNvPr id="139270" name="Picture 7" descr="D:\gizopoulos\Projects\Books\Cod4-Kleidarithmos\Figs-for-PPTs\COD_VOLA_PNGs\CHAPTER 4\04_32.png">
            <a:extLst>
              <a:ext uri="{FF2B5EF4-FFF2-40B4-BE49-F238E27FC236}">
                <a16:creationId xmlns:a16="http://schemas.microsoft.com/office/drawing/2014/main" id="{4F9E7024-29AF-4266-9F5D-B4CA49F7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65087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>
            <a:extLst>
              <a:ext uri="{FF2B5EF4-FFF2-40B4-BE49-F238E27FC236}">
                <a16:creationId xmlns:a16="http://schemas.microsoft.com/office/drawing/2014/main" id="{CBC60BB3-A93E-4B93-BF98-3CE124624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1A69FCA9-15CB-45B0-87CA-0830B3E06FD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D6829D2-BA78-4B01-B969-BC7658B7A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 dirty="0"/>
              <a:t>Ακολουθιακά κυκλώματα</a:t>
            </a:r>
            <a:endParaRPr lang="en-AU" altLang="el-GR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6CA59DB-E6DE-4214-B08C-E66ACC05C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76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b="1" dirty="0"/>
              <a:t>Καταχωρητής</a:t>
            </a:r>
            <a:r>
              <a:rPr lang="en-US" altLang="el-GR" dirty="0"/>
              <a:t>: </a:t>
            </a:r>
            <a:r>
              <a:rPr lang="el-GR" altLang="el-GR" dirty="0"/>
              <a:t>αποθηκεύει δεδομένα σε ένα κύκλωμα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Χρησιμοποιεί σήμα ρολογιού για να καθορίσει πότε ενημερώνεται η αποθηκευμένη τιμή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b="1" dirty="0" err="1"/>
              <a:t>Ακμοπυροδοτούμενη</a:t>
            </a:r>
            <a:r>
              <a:rPr lang="en-US" altLang="el-GR" dirty="0"/>
              <a:t> </a:t>
            </a:r>
            <a:r>
              <a:rPr lang="el-GR" altLang="el-GR" b="1" dirty="0"/>
              <a:t>ενημέρωση</a:t>
            </a:r>
            <a:r>
              <a:rPr lang="el-GR" altLang="el-GR" dirty="0"/>
              <a:t>: η έξοδος ενημερώνεται όταν το </a:t>
            </a:r>
            <a:r>
              <a:rPr lang="en-US" altLang="el-GR" dirty="0" err="1"/>
              <a:t>Clk</a:t>
            </a:r>
            <a:r>
              <a:rPr lang="en-US" altLang="el-GR" dirty="0"/>
              <a:t> </a:t>
            </a:r>
            <a:r>
              <a:rPr lang="el-GR" altLang="el-GR" dirty="0"/>
              <a:t>αλλάζει (συνήθως </a:t>
            </a:r>
            <a:r>
              <a:rPr lang="en-US" altLang="el-GR" dirty="0"/>
              <a:t>0 </a:t>
            </a:r>
            <a:r>
              <a:rPr lang="el-GR" altLang="el-GR" dirty="0">
                <a:sym typeface="Wingdings" panose="05000000000000000000" pitchFamily="2" charset="2"/>
              </a:rPr>
              <a:t></a:t>
            </a:r>
            <a:r>
              <a:rPr lang="en-US" altLang="el-GR" dirty="0"/>
              <a:t>1</a:t>
            </a:r>
            <a:r>
              <a:rPr lang="el-GR" altLang="el-GR" dirty="0"/>
              <a:t>)</a:t>
            </a:r>
            <a:endParaRPr lang="en-AU" altLang="el-GR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4367B4A-D6AF-4B89-A353-159E436EF1C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848100"/>
            <a:ext cx="2090737" cy="1223963"/>
            <a:chOff x="657" y="2296"/>
            <a:chExt cx="1317" cy="771"/>
          </a:xfrm>
        </p:grpSpPr>
        <p:sp>
          <p:nvSpPr>
            <p:cNvPr id="18468" name="Rectangle 5">
              <a:extLst>
                <a:ext uri="{FF2B5EF4-FFF2-40B4-BE49-F238E27FC236}">
                  <a16:creationId xmlns:a16="http://schemas.microsoft.com/office/drawing/2014/main" id="{26B64FE1-823F-4A28-824A-9259AF889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296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600"/>
            </a:p>
          </p:txBody>
        </p:sp>
        <p:sp>
          <p:nvSpPr>
            <p:cNvPr id="18469" name="Line 6">
              <a:extLst>
                <a:ext uri="{FF2B5EF4-FFF2-40B4-BE49-F238E27FC236}">
                  <a16:creationId xmlns:a16="http://schemas.microsoft.com/office/drawing/2014/main" id="{CB69F749-32C5-40EB-9CEF-3141E1D15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7">
              <a:extLst>
                <a:ext uri="{FF2B5EF4-FFF2-40B4-BE49-F238E27FC236}">
                  <a16:creationId xmlns:a16="http://schemas.microsoft.com/office/drawing/2014/main" id="{04A263A7-F12D-4293-86A7-BC3550829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8">
              <a:extLst>
                <a:ext uri="{FF2B5EF4-FFF2-40B4-BE49-F238E27FC236}">
                  <a16:creationId xmlns:a16="http://schemas.microsoft.com/office/drawing/2014/main" id="{EB733CCC-4A54-446C-9990-EB36A95F6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Text Box 9">
              <a:extLst>
                <a:ext uri="{FF2B5EF4-FFF2-40B4-BE49-F238E27FC236}">
                  <a16:creationId xmlns:a16="http://schemas.microsoft.com/office/drawing/2014/main" id="{DB0ED91D-8FE0-489E-BCDD-E195D7B07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34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D</a:t>
              </a:r>
              <a:endParaRPr lang="en-AU" altLang="el-GR" sz="1800"/>
            </a:p>
          </p:txBody>
        </p:sp>
        <p:sp>
          <p:nvSpPr>
            <p:cNvPr id="18473" name="Text Box 10">
              <a:extLst>
                <a:ext uri="{FF2B5EF4-FFF2-40B4-BE49-F238E27FC236}">
                  <a16:creationId xmlns:a16="http://schemas.microsoft.com/office/drawing/2014/main" id="{A39EF7E0-8A53-4A45-B9DC-A28DEE8BC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53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Clk</a:t>
              </a:r>
              <a:endParaRPr lang="en-AU" altLang="el-GR" sz="1800"/>
            </a:p>
          </p:txBody>
        </p:sp>
        <p:sp>
          <p:nvSpPr>
            <p:cNvPr id="18474" name="Text Box 11">
              <a:extLst>
                <a:ext uri="{FF2B5EF4-FFF2-40B4-BE49-F238E27FC236}">
                  <a16:creationId xmlns:a16="http://schemas.microsoft.com/office/drawing/2014/main" id="{561E512B-A9BB-4972-BC92-344779F5F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345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Q</a:t>
              </a:r>
              <a:endParaRPr lang="en-AU" altLang="el-GR" sz="1800"/>
            </a:p>
          </p:txBody>
        </p:sp>
        <p:sp>
          <p:nvSpPr>
            <p:cNvPr id="18475" name="Line 12">
              <a:extLst>
                <a:ext uri="{FF2B5EF4-FFF2-40B4-BE49-F238E27FC236}">
                  <a16:creationId xmlns:a16="http://schemas.microsoft.com/office/drawing/2014/main" id="{BBC06D0F-C913-4CF5-8034-E974D61A6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840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Line 13">
              <a:extLst>
                <a:ext uri="{FF2B5EF4-FFF2-40B4-BE49-F238E27FC236}">
                  <a16:creationId xmlns:a16="http://schemas.microsoft.com/office/drawing/2014/main" id="{850CBA2B-68F4-4923-B972-D6A2553F6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2886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4">
            <a:extLst>
              <a:ext uri="{FF2B5EF4-FFF2-40B4-BE49-F238E27FC236}">
                <a16:creationId xmlns:a16="http://schemas.microsoft.com/office/drawing/2014/main" id="{F48DCCBF-2646-456B-B178-50F6E3607416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429000"/>
            <a:ext cx="5400675" cy="2376488"/>
            <a:chOff x="2154" y="2523"/>
            <a:chExt cx="3008" cy="1134"/>
          </a:xfrm>
        </p:grpSpPr>
        <p:sp>
          <p:nvSpPr>
            <p:cNvPr id="18439" name="Line 18">
              <a:extLst>
                <a:ext uri="{FF2B5EF4-FFF2-40B4-BE49-F238E27FC236}">
                  <a16:creationId xmlns:a16="http://schemas.microsoft.com/office/drawing/2014/main" id="{232B8600-60FD-4E01-B109-96603A5FA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19">
              <a:extLst>
                <a:ext uri="{FF2B5EF4-FFF2-40B4-BE49-F238E27FC236}">
                  <a16:creationId xmlns:a16="http://schemas.microsoft.com/office/drawing/2014/main" id="{7DD440FC-27EE-4941-8441-499D58D97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20">
              <a:extLst>
                <a:ext uri="{FF2B5EF4-FFF2-40B4-BE49-F238E27FC236}">
                  <a16:creationId xmlns:a16="http://schemas.microsoft.com/office/drawing/2014/main" id="{674C6865-1EA1-4578-9F00-E5AE8357A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21">
              <a:extLst>
                <a:ext uri="{FF2B5EF4-FFF2-40B4-BE49-F238E27FC236}">
                  <a16:creationId xmlns:a16="http://schemas.microsoft.com/office/drawing/2014/main" id="{7018E8B2-9BF2-410A-8925-185084250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22">
              <a:extLst>
                <a:ext uri="{FF2B5EF4-FFF2-40B4-BE49-F238E27FC236}">
                  <a16:creationId xmlns:a16="http://schemas.microsoft.com/office/drawing/2014/main" id="{C76A7D88-E9EE-49EE-917D-6F25AD1E3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2795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23">
              <a:extLst>
                <a:ext uri="{FF2B5EF4-FFF2-40B4-BE49-F238E27FC236}">
                  <a16:creationId xmlns:a16="http://schemas.microsoft.com/office/drawing/2014/main" id="{EAA1F03D-FD8F-411B-8C16-3C4F2A6E1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24">
              <a:extLst>
                <a:ext uri="{FF2B5EF4-FFF2-40B4-BE49-F238E27FC236}">
                  <a16:creationId xmlns:a16="http://schemas.microsoft.com/office/drawing/2014/main" id="{6F3B7BEA-5EE3-4CEB-912B-413F9F515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25">
              <a:extLst>
                <a:ext uri="{FF2B5EF4-FFF2-40B4-BE49-F238E27FC236}">
                  <a16:creationId xmlns:a16="http://schemas.microsoft.com/office/drawing/2014/main" id="{4D7D17E0-143F-4ED5-B549-B0BF5454F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26">
              <a:extLst>
                <a:ext uri="{FF2B5EF4-FFF2-40B4-BE49-F238E27FC236}">
                  <a16:creationId xmlns:a16="http://schemas.microsoft.com/office/drawing/2014/main" id="{7A8ED4DB-17FE-4919-A974-613E40726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27">
              <a:extLst>
                <a:ext uri="{FF2B5EF4-FFF2-40B4-BE49-F238E27FC236}">
                  <a16:creationId xmlns:a16="http://schemas.microsoft.com/office/drawing/2014/main" id="{D3DFAB27-BE40-448A-A183-DCE537F14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28">
              <a:extLst>
                <a:ext uri="{FF2B5EF4-FFF2-40B4-BE49-F238E27FC236}">
                  <a16:creationId xmlns:a16="http://schemas.microsoft.com/office/drawing/2014/main" id="{2A203DD7-E068-4B68-A9E1-E49C3FD87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0" y="2613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29">
              <a:extLst>
                <a:ext uri="{FF2B5EF4-FFF2-40B4-BE49-F238E27FC236}">
                  <a16:creationId xmlns:a16="http://schemas.microsoft.com/office/drawing/2014/main" id="{D4547324-66A3-467A-8337-E1572310A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3657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30">
              <a:extLst>
                <a:ext uri="{FF2B5EF4-FFF2-40B4-BE49-F238E27FC236}">
                  <a16:creationId xmlns:a16="http://schemas.microsoft.com/office/drawing/2014/main" id="{7EB36D17-95BE-4892-9E39-81A10EAB7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Text Box 31">
              <a:extLst>
                <a:ext uri="{FF2B5EF4-FFF2-40B4-BE49-F238E27FC236}">
                  <a16:creationId xmlns:a16="http://schemas.microsoft.com/office/drawing/2014/main" id="{096E7D38-F758-4AC6-80C9-B23F87060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617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/>
                <a:t>Clk</a:t>
              </a:r>
              <a:endParaRPr lang="en-AU" altLang="el-GR" sz="1600"/>
            </a:p>
          </p:txBody>
        </p:sp>
        <p:sp>
          <p:nvSpPr>
            <p:cNvPr id="18453" name="Text Box 32">
              <a:extLst>
                <a:ext uri="{FF2B5EF4-FFF2-40B4-BE49-F238E27FC236}">
                  <a16:creationId xmlns:a16="http://schemas.microsoft.com/office/drawing/2014/main" id="{B002163D-3DC4-46FF-9DC4-D3289C1E9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9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/>
                <a:t>D</a:t>
              </a:r>
              <a:endParaRPr lang="en-AU" altLang="el-GR" sz="1600"/>
            </a:p>
          </p:txBody>
        </p:sp>
        <p:sp>
          <p:nvSpPr>
            <p:cNvPr id="18454" name="Text Box 33">
              <a:extLst>
                <a:ext uri="{FF2B5EF4-FFF2-40B4-BE49-F238E27FC236}">
                  <a16:creationId xmlns:a16="http://schemas.microsoft.com/office/drawing/2014/main" id="{2C61B510-1A49-4190-A455-312F7D943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3297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/>
                <a:t>Q</a:t>
              </a:r>
              <a:endParaRPr lang="en-AU" altLang="el-GR" sz="1600"/>
            </a:p>
          </p:txBody>
        </p:sp>
        <p:sp>
          <p:nvSpPr>
            <p:cNvPr id="18455" name="Freeform 34">
              <a:extLst>
                <a:ext uri="{FF2B5EF4-FFF2-40B4-BE49-F238E27FC236}">
                  <a16:creationId xmlns:a16="http://schemas.microsoft.com/office/drawing/2014/main" id="{FB7BE1A4-5869-4971-91EA-AD109D04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976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35">
              <a:extLst>
                <a:ext uri="{FF2B5EF4-FFF2-40B4-BE49-F238E27FC236}">
                  <a16:creationId xmlns:a16="http://schemas.microsoft.com/office/drawing/2014/main" id="{8E61035C-DF35-4ECF-A0C6-68FFA9E4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976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36">
              <a:extLst>
                <a:ext uri="{FF2B5EF4-FFF2-40B4-BE49-F238E27FC236}">
                  <a16:creationId xmlns:a16="http://schemas.microsoft.com/office/drawing/2014/main" id="{466EF72B-E525-4216-978F-022D5B7E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37">
              <a:extLst>
                <a:ext uri="{FF2B5EF4-FFF2-40B4-BE49-F238E27FC236}">
                  <a16:creationId xmlns:a16="http://schemas.microsoft.com/office/drawing/2014/main" id="{9D69B184-4E82-4399-8964-0E13C433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38">
              <a:extLst>
                <a:ext uri="{FF2B5EF4-FFF2-40B4-BE49-F238E27FC236}">
                  <a16:creationId xmlns:a16="http://schemas.microsoft.com/office/drawing/2014/main" id="{402CDAFE-9F4D-406B-A25F-7EC2557BB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3340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39">
              <a:extLst>
                <a:ext uri="{FF2B5EF4-FFF2-40B4-BE49-F238E27FC236}">
                  <a16:creationId xmlns:a16="http://schemas.microsoft.com/office/drawing/2014/main" id="{DA4AB3B3-9647-429A-8609-BD497B6F6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40">
              <a:extLst>
                <a:ext uri="{FF2B5EF4-FFF2-40B4-BE49-F238E27FC236}">
                  <a16:creationId xmlns:a16="http://schemas.microsoft.com/office/drawing/2014/main" id="{69B837CE-0374-414E-9980-D071C5B6D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41">
              <a:extLst>
                <a:ext uri="{FF2B5EF4-FFF2-40B4-BE49-F238E27FC236}">
                  <a16:creationId xmlns:a16="http://schemas.microsoft.com/office/drawing/2014/main" id="{0881CB21-2872-4DE8-A5DD-2C04B6C4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3339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42">
              <a:extLst>
                <a:ext uri="{FF2B5EF4-FFF2-40B4-BE49-F238E27FC236}">
                  <a16:creationId xmlns:a16="http://schemas.microsoft.com/office/drawing/2014/main" id="{5ECEF397-79A2-4731-A8D5-C62B21450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2976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43">
              <a:extLst>
                <a:ext uri="{FF2B5EF4-FFF2-40B4-BE49-F238E27FC236}">
                  <a16:creationId xmlns:a16="http://schemas.microsoft.com/office/drawing/2014/main" id="{C0DF3650-5359-42C7-B0BE-1AA027B3F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15">
              <a:extLst>
                <a:ext uri="{FF2B5EF4-FFF2-40B4-BE49-F238E27FC236}">
                  <a16:creationId xmlns:a16="http://schemas.microsoft.com/office/drawing/2014/main" id="{DB8C768F-D899-449A-B349-6B9762358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16">
              <a:extLst>
                <a:ext uri="{FF2B5EF4-FFF2-40B4-BE49-F238E27FC236}">
                  <a16:creationId xmlns:a16="http://schemas.microsoft.com/office/drawing/2014/main" id="{B04A929C-DD52-4AF4-BE34-4E908F26A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17">
              <a:extLst>
                <a:ext uri="{FF2B5EF4-FFF2-40B4-BE49-F238E27FC236}">
                  <a16:creationId xmlns:a16="http://schemas.microsoft.com/office/drawing/2014/main" id="{E8D86186-3C79-46C9-85BA-D618AD8F8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2523"/>
              <a:ext cx="1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>
            <a:extLst>
              <a:ext uri="{FF2B5EF4-FFF2-40B4-BE49-F238E27FC236}">
                <a16:creationId xmlns:a16="http://schemas.microsoft.com/office/drawing/2014/main" id="{06184F7C-1612-4ADE-8A00-6443AA89C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32E1F79-2497-4E8B-8572-F3CC4AFBDED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CA0ED18D-D787-450F-A5D0-8D32D8121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Πιο ρεαλιστική πρόβλεψη διακλάδωσης</a:t>
            </a:r>
            <a:endParaRPr lang="en-AU" altLang="el-GR" sz="320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1FFDE57-D999-4953-89EA-6FFB1AC22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400" b="1" dirty="0"/>
              <a:t>Στατική πρόβλεψη διακλάδωσης</a:t>
            </a:r>
            <a:endParaRPr lang="en-US" altLang="el-GR" sz="2400" b="1" dirty="0"/>
          </a:p>
          <a:p>
            <a:pPr lvl="1" eaLnBrk="1" hangingPunct="1"/>
            <a:r>
              <a:rPr lang="el-GR" altLang="el-GR" sz="2000" b="1" dirty="0"/>
              <a:t>Βασίζεται στην τυπική συμπεριφορά των διακλαδώσεων</a:t>
            </a:r>
            <a:endParaRPr lang="en-US" altLang="el-GR" sz="2000" b="1" dirty="0"/>
          </a:p>
          <a:p>
            <a:pPr lvl="1" eaLnBrk="1" hangingPunct="1"/>
            <a:r>
              <a:rPr lang="el-GR" altLang="el-GR" sz="2000" b="1" dirty="0"/>
              <a:t>Παράδειγμα</a:t>
            </a:r>
            <a:r>
              <a:rPr lang="en-US" altLang="el-GR" sz="2000" dirty="0"/>
              <a:t>: </a:t>
            </a:r>
            <a:r>
              <a:rPr lang="el-GR" altLang="el-GR" sz="2000" dirty="0"/>
              <a:t>διακλαδώσεις σε βρόχους και εντολές </a:t>
            </a:r>
            <a:r>
              <a:rPr lang="en-US" altLang="el-GR" sz="2000" dirty="0"/>
              <a:t>if</a:t>
            </a:r>
          </a:p>
          <a:p>
            <a:pPr lvl="2" eaLnBrk="1" hangingPunct="1"/>
            <a:r>
              <a:rPr lang="el-GR" altLang="el-GR" sz="1800" dirty="0"/>
              <a:t>Πρόβλεψη διακλαδώσεων προς τα πίσω ως λαμβανόμενες (</a:t>
            </a:r>
            <a:r>
              <a:rPr lang="en-US" altLang="el-GR" sz="1800" dirty="0">
                <a:solidFill>
                  <a:srgbClr val="C00000"/>
                </a:solidFill>
              </a:rPr>
              <a:t>backward branches</a:t>
            </a:r>
            <a:r>
              <a:rPr lang="en-US" altLang="el-GR" sz="1800" dirty="0"/>
              <a:t>) </a:t>
            </a:r>
          </a:p>
          <a:p>
            <a:pPr lvl="2" eaLnBrk="1" hangingPunct="1"/>
            <a:r>
              <a:rPr lang="el-GR" altLang="el-GR" sz="1800" dirty="0"/>
              <a:t>Πρόβλεψη διακλαδώσεων προς τα εμπρός ως λαμβανόμενες (</a:t>
            </a:r>
            <a:r>
              <a:rPr lang="en-US" altLang="el-GR" sz="1800" dirty="0">
                <a:solidFill>
                  <a:srgbClr val="C00000"/>
                </a:solidFill>
              </a:rPr>
              <a:t>forward branches</a:t>
            </a:r>
            <a:r>
              <a:rPr lang="en-US" altLang="el-GR" sz="1800" dirty="0"/>
              <a:t>)</a:t>
            </a:r>
            <a:r>
              <a:rPr lang="el-GR" altLang="el-GR" sz="1800" dirty="0"/>
              <a:t> </a:t>
            </a:r>
            <a:endParaRPr lang="en-US" altLang="el-GR" sz="1800" dirty="0"/>
          </a:p>
          <a:p>
            <a:pPr eaLnBrk="1" hangingPunct="1"/>
            <a:endParaRPr lang="el-GR" altLang="el-GR" sz="2400" dirty="0"/>
          </a:p>
          <a:p>
            <a:pPr eaLnBrk="1" hangingPunct="1"/>
            <a:r>
              <a:rPr lang="el-GR" altLang="el-GR" sz="2400" b="1" dirty="0"/>
              <a:t>Δυναμική πρόβλεψη διακλάδωσης</a:t>
            </a:r>
            <a:endParaRPr lang="en-US" altLang="el-GR" sz="2400" b="1" dirty="0"/>
          </a:p>
          <a:p>
            <a:pPr lvl="1" eaLnBrk="1" hangingPunct="1"/>
            <a:r>
              <a:rPr lang="el-GR" altLang="el-GR" sz="2000" dirty="0"/>
              <a:t>Το υλικό μετράει τη πραγματική συμπεριφορά διακλαδώσεων</a:t>
            </a:r>
            <a:endParaRPr lang="en-US" altLang="el-GR" sz="2000" dirty="0"/>
          </a:p>
          <a:p>
            <a:pPr lvl="2" eaLnBrk="1" hangingPunct="1"/>
            <a:r>
              <a:rPr lang="el-GR" altLang="el-GR" sz="1800" dirty="0"/>
              <a:t>Για παράδειγμα</a:t>
            </a:r>
            <a:r>
              <a:rPr lang="en-US" altLang="el-GR" sz="1800" dirty="0"/>
              <a:t>, </a:t>
            </a:r>
            <a:r>
              <a:rPr lang="el-GR" altLang="el-GR" sz="1800" dirty="0"/>
              <a:t>καταγράφει την πρόσφατη ιστορία κάθε διακλάδωσης</a:t>
            </a:r>
            <a:endParaRPr lang="en-US" altLang="el-GR" sz="1800" dirty="0"/>
          </a:p>
          <a:p>
            <a:pPr lvl="1" eaLnBrk="1" hangingPunct="1"/>
            <a:r>
              <a:rPr lang="el-GR" altLang="el-GR" sz="2000" dirty="0"/>
              <a:t>Υποθέτει ότι η μελλοντική συμπεριφορά θα συνεχίσει την ίδια συμπεριφορά</a:t>
            </a:r>
            <a:endParaRPr lang="en-US" altLang="el-GR" sz="2000" dirty="0"/>
          </a:p>
          <a:p>
            <a:pPr lvl="2" eaLnBrk="1" hangingPunct="1"/>
            <a:r>
              <a:rPr lang="el-GR" altLang="el-GR" sz="1800" dirty="0"/>
              <a:t>Σε περίπτωση λάθους, γίνεται καθυστέρηση κατά την </a:t>
            </a:r>
            <a:r>
              <a:rPr lang="el-GR" altLang="el-GR" sz="1800" dirty="0" err="1"/>
              <a:t>επανα</a:t>
            </a:r>
            <a:r>
              <a:rPr lang="el-GR" altLang="el-GR" sz="1800" dirty="0"/>
              <a:t>-προσκόμιση, και ενημέρωση του ιστορικού</a:t>
            </a:r>
            <a:endParaRPr lang="en-AU" alt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>
            <a:extLst>
              <a:ext uri="{FF2B5EF4-FFF2-40B4-BE49-F238E27FC236}">
                <a16:creationId xmlns:a16="http://schemas.microsoft.com/office/drawing/2014/main" id="{D85797BD-D152-4E10-A2CD-50411308C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E9A62BC5-684E-4FCF-B542-A425B8BA18D9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70EFA5C4-ADAB-4DDF-A1CC-75DE5EE1A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Περίληψη διοχέτευσης</a:t>
            </a:r>
            <a:endParaRPr lang="en-AU" altLang="el-GR"/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AFE2EA1-BED2-4287-8746-DD131DFF9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76375"/>
            <a:ext cx="8270875" cy="4760913"/>
          </a:xfrm>
        </p:spPr>
        <p:txBody>
          <a:bodyPr/>
          <a:lstStyle/>
          <a:p>
            <a:pPr eaLnBrk="1" hangingPunct="1"/>
            <a:r>
              <a:rPr lang="el-GR" altLang="el-GR" b="1" dirty="0"/>
              <a:t>Η διοχέτευση βελτιώνει την απόδοση με την αύξηση του ρυθμού επεξεργασίας (</a:t>
            </a:r>
            <a:r>
              <a:rPr lang="en-US" altLang="el-GR" b="1" dirty="0"/>
              <a:t>throughput)</a:t>
            </a:r>
          </a:p>
          <a:p>
            <a:pPr lvl="1" eaLnBrk="1" hangingPunct="1"/>
            <a:r>
              <a:rPr lang="el-GR" altLang="el-GR" dirty="0"/>
              <a:t>Εκτελεί πολλές εντολές (διαφορετικά τμήματα εντολών) παράλληλα (δηλ. ταυτόχρονα)</a:t>
            </a:r>
            <a:endParaRPr lang="en-US" altLang="el-GR" dirty="0"/>
          </a:p>
          <a:p>
            <a:pPr lvl="1" eaLnBrk="1" hangingPunct="1"/>
            <a:r>
              <a:rPr lang="el-GR" altLang="el-GR" dirty="0"/>
              <a:t>Κάθε εντολή έχει τον ίδιο λανθάνοντα χρόνο (</a:t>
            </a:r>
            <a:r>
              <a:rPr lang="en-GB" altLang="el-GR" dirty="0"/>
              <a:t>latency)</a:t>
            </a:r>
            <a:endParaRPr lang="en-US" altLang="el-GR" dirty="0"/>
          </a:p>
          <a:p>
            <a:pPr eaLnBrk="1" hangingPunct="1"/>
            <a:endParaRPr lang="el-GR" altLang="el-GR" sz="1200" dirty="0"/>
          </a:p>
          <a:p>
            <a:pPr eaLnBrk="1" hangingPunct="1"/>
            <a:r>
              <a:rPr lang="el-GR" altLang="el-GR" b="1" dirty="0"/>
              <a:t>Υπόκειται όμως σε κινδύνους που πρέπει να αντιμετωπιστούν ώστε να μη μειώνονται οι επιδόσεις</a:t>
            </a:r>
            <a:endParaRPr lang="en-US" altLang="el-GR" b="1" dirty="0"/>
          </a:p>
          <a:p>
            <a:pPr lvl="1" eaLnBrk="1" hangingPunct="1"/>
            <a:r>
              <a:rPr lang="el-GR" altLang="el-GR" b="1" dirty="0"/>
              <a:t>Κίνδυνοι</a:t>
            </a:r>
            <a:r>
              <a:rPr lang="el-GR" altLang="el-GR" dirty="0"/>
              <a:t>: Δομής, δεδομένων, ελέγχου</a:t>
            </a:r>
            <a:endParaRPr lang="en-US" altLang="el-GR" dirty="0"/>
          </a:p>
          <a:p>
            <a:pPr eaLnBrk="1" hangingPunct="1"/>
            <a:endParaRPr lang="el-GR" altLang="el-GR" sz="1400" dirty="0"/>
          </a:p>
          <a:p>
            <a:pPr eaLnBrk="1" hangingPunct="1"/>
            <a:r>
              <a:rPr lang="el-GR" altLang="el-GR" b="1" dirty="0"/>
              <a:t>Η σχεδίαση του συνόλου εντολών επιδρά στην πολυπλοκότητα της υλοποίησης της διοχέτευσης</a:t>
            </a:r>
            <a:endParaRPr lang="en-AU" altLang="el-GR" b="1" dirty="0"/>
          </a:p>
        </p:txBody>
      </p:sp>
      <p:sp>
        <p:nvSpPr>
          <p:cNvPr id="143365" name="Text Box 4">
            <a:extLst>
              <a:ext uri="{FF2B5EF4-FFF2-40B4-BE49-F238E27FC236}">
                <a16:creationId xmlns:a16="http://schemas.microsoft.com/office/drawing/2014/main" id="{1A7E69F6-32F1-4D5A-B420-A84AC0FE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019175"/>
            <a:ext cx="26574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solidFill>
                  <a:schemeClr val="folHlink"/>
                </a:solidFill>
                <a:latin typeface="Arial Black" panose="020B0A04020102020204" pitchFamily="34" charset="0"/>
              </a:rPr>
              <a:t>ΓΕΝΙΚΗ εικόνα</a:t>
            </a:r>
            <a:endParaRPr lang="en-US" altLang="el-GR" sz="2400" b="1">
              <a:solidFill>
                <a:schemeClr val="folHlink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2">
            <a:extLst>
              <a:ext uri="{FF2B5EF4-FFF2-40B4-BE49-F238E27FC236}">
                <a16:creationId xmlns:a16="http://schemas.microsoft.com/office/drawing/2014/main" id="{79792280-22B3-4772-A45C-3E0BBDB2F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91073B2-EA14-4829-9D59-72157502D88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45411" name="Rectangle 4">
            <a:extLst>
              <a:ext uri="{FF2B5EF4-FFF2-40B4-BE49-F238E27FC236}">
                <a16:creationId xmlns:a16="http://schemas.microsoft.com/office/drawing/2014/main" id="{480A3A13-DF05-4722-A345-B164B6C8F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145412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EB89138C-6EA5-45FD-8877-C2FEF7F5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9" descr="D:\gizopoulos\Projects\Books\Cod4-Kleidarithmos\Figs-for-PPTs\COD_VOLA_PNGs\CHAPTER 4\04_33.png">
            <a:extLst>
              <a:ext uri="{FF2B5EF4-FFF2-40B4-BE49-F238E27FC236}">
                <a16:creationId xmlns:a16="http://schemas.microsoft.com/office/drawing/2014/main" id="{B819B706-F322-470C-A575-AF109E81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39825"/>
            <a:ext cx="7300913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Footer Placeholder 2">
            <a:extLst>
              <a:ext uri="{FF2B5EF4-FFF2-40B4-BE49-F238E27FC236}">
                <a16:creationId xmlns:a16="http://schemas.microsoft.com/office/drawing/2014/main" id="{056CED98-83DA-4709-B37A-A63C02D11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0101162-B826-42C1-B68F-0A1AE763FB55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47460" name="Rectangle 2">
            <a:extLst>
              <a:ext uri="{FF2B5EF4-FFF2-40B4-BE49-F238E27FC236}">
                <a16:creationId xmlns:a16="http://schemas.microsoft.com/office/drawing/2014/main" id="{846E4700-DE1D-4FA9-85A7-3D4A40CF4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8938"/>
            <a:ext cx="8259762" cy="519112"/>
          </a:xfrm>
        </p:spPr>
        <p:txBody>
          <a:bodyPr/>
          <a:lstStyle/>
          <a:p>
            <a:pPr eaLnBrk="1" hangingPunct="1"/>
            <a:r>
              <a:rPr lang="el-GR" altLang="el-GR" sz="2800"/>
              <a:t>Διαδρομή δεδομένων </a:t>
            </a:r>
            <a:r>
              <a:rPr lang="en-US" altLang="el-GR" sz="2800"/>
              <a:t>MIPS</a:t>
            </a:r>
            <a:r>
              <a:rPr lang="el-GR" altLang="el-GR" sz="2800"/>
              <a:t> με διοχέτευση</a:t>
            </a:r>
            <a:endParaRPr lang="en-AU" altLang="el-GR" sz="2800"/>
          </a:p>
        </p:txBody>
      </p:sp>
      <p:sp>
        <p:nvSpPr>
          <p:cNvPr id="147461" name="Text Box 3">
            <a:extLst>
              <a:ext uri="{FF2B5EF4-FFF2-40B4-BE49-F238E27FC236}">
                <a16:creationId xmlns:a16="http://schemas.microsoft.com/office/drawing/2014/main" id="{05173AC1-23D7-4604-B365-36021848BAB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189662" y="2587626"/>
            <a:ext cx="554196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§4.6 </a:t>
            </a:r>
            <a:r>
              <a:rPr lang="el-GR" altLang="el-GR" sz="1800">
                <a:solidFill>
                  <a:schemeClr val="folHlink"/>
                </a:solidFill>
              </a:rPr>
              <a:t>Διαδρομή δεδομένων και έλεγχος με διοχέτευση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sp>
        <p:nvSpPr>
          <p:cNvPr id="147462" name="AutoShape 5">
            <a:extLst>
              <a:ext uri="{FF2B5EF4-FFF2-40B4-BE49-F238E27FC236}">
                <a16:creationId xmlns:a16="http://schemas.microsoft.com/office/drawing/2014/main" id="{5E350FCD-9FA6-4632-BA39-676C3D81DA84}"/>
              </a:ext>
            </a:extLst>
          </p:cNvPr>
          <p:cNvSpPr>
            <a:spLocks/>
          </p:cNvSpPr>
          <p:nvPr/>
        </p:nvSpPr>
        <p:spPr bwMode="auto">
          <a:xfrm>
            <a:off x="2336800" y="5927725"/>
            <a:ext cx="571500" cy="330200"/>
          </a:xfrm>
          <a:prstGeom prst="borderCallout1">
            <a:avLst>
              <a:gd name="adj1" fmla="val 34616"/>
              <a:gd name="adj2" fmla="val 113333"/>
              <a:gd name="adj3" fmla="val -346634"/>
              <a:gd name="adj4" fmla="val 233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/>
              <a:t>WB</a:t>
            </a:r>
            <a:endParaRPr lang="en-AU" altLang="el-GR" sz="1400"/>
          </a:p>
        </p:txBody>
      </p:sp>
      <p:sp>
        <p:nvSpPr>
          <p:cNvPr id="147463" name="Text Box 7">
            <a:extLst>
              <a:ext uri="{FF2B5EF4-FFF2-40B4-BE49-F238E27FC236}">
                <a16:creationId xmlns:a16="http://schemas.microsoft.com/office/drawing/2014/main" id="{4E0A5644-6F43-4F78-BEE7-7EBCA733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97425"/>
            <a:ext cx="2301875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Ροή από δεξιά προς αριστερά οδηγεί σε κινδύνους (</a:t>
            </a:r>
            <a:r>
              <a:rPr lang="en-US" altLang="el-GR" sz="1800"/>
              <a:t>hazards)</a:t>
            </a:r>
            <a:endParaRPr lang="en-AU" altLang="el-GR" sz="18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>
            <a:extLst>
              <a:ext uri="{FF2B5EF4-FFF2-40B4-BE49-F238E27FC236}">
                <a16:creationId xmlns:a16="http://schemas.microsoft.com/office/drawing/2014/main" id="{17614746-52AD-4252-B082-9C64439D01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A45B8ED6-BE56-42C6-B643-A27A5345DEF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7A72FCBB-F0B3-44F6-9FF8-946B82FBC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Καταχωρητές διοχέτευσης</a:t>
            </a:r>
            <a:endParaRPr lang="en-AU" altLang="el-GR"/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03EC610-5894-43FD-8B47-291A9A88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351837" cy="1306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Χρειάζονται καταχωρητές ανάμεσα στα στάδια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Για να κρατήσουν πληροφορίες που παράγονται στον προηγούμενο κύκλο</a:t>
            </a:r>
            <a:endParaRPr lang="en-AU" altLang="el-GR"/>
          </a:p>
        </p:txBody>
      </p:sp>
      <p:pic>
        <p:nvPicPr>
          <p:cNvPr id="58373" name="Picture 6" descr="D:\gizopoulos\Projects\Books\Cod4-Kleidarithmos\Figs-for-PPTs\COD_VOLA_PNGs\CHAPTER 4\04_35.png">
            <a:extLst>
              <a:ext uri="{FF2B5EF4-FFF2-40B4-BE49-F238E27FC236}">
                <a16:creationId xmlns:a16="http://schemas.microsoft.com/office/drawing/2014/main" id="{48152A10-6ED5-4B79-A3BD-2F21BE07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517775"/>
            <a:ext cx="84248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3">
            <a:extLst>
              <a:ext uri="{FF2B5EF4-FFF2-40B4-BE49-F238E27FC236}">
                <a16:creationId xmlns:a16="http://schemas.microsoft.com/office/drawing/2014/main" id="{9967347D-1601-43F2-AD7A-B28A19EB30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5EB8C4D6-E95F-4FF4-A6E7-D03AEBBE1BF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50D1FA1F-4027-4B87-ADE9-2FEEF015F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Λειτουργία διοχέτευσης</a:t>
            </a:r>
            <a:endParaRPr lang="en-AU" altLang="el-GR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B7A01E-53EF-4521-BB10-C55292CC1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/>
              <a:t>Ανά κύκλο ροή των εντολών μέσα από τη διαδρομή δεδομένων με διοχέτευση</a:t>
            </a:r>
            <a:endParaRPr lang="en-US" altLang="el-GR" sz="2800" dirty="0"/>
          </a:p>
          <a:p>
            <a:pPr lvl="1" eaLnBrk="1" hangingPunct="1"/>
            <a:r>
              <a:rPr lang="el-GR" altLang="el-GR" dirty="0"/>
              <a:t>Διάγραμμα διοχέτευσης «</a:t>
            </a:r>
            <a:r>
              <a:rPr lang="el-GR" altLang="el-GR" dirty="0">
                <a:solidFill>
                  <a:srgbClr val="800000"/>
                </a:solidFill>
              </a:rPr>
              <a:t>ενός κύκλου ρολογιού</a:t>
            </a:r>
            <a:r>
              <a:rPr lang="el-GR" altLang="el-GR" dirty="0"/>
              <a:t>» (</a:t>
            </a:r>
            <a:r>
              <a:rPr lang="en-US" altLang="el-GR" dirty="0"/>
              <a:t>“</a:t>
            </a:r>
            <a:r>
              <a:rPr lang="en-US" altLang="el-GR" dirty="0">
                <a:solidFill>
                  <a:srgbClr val="800000"/>
                </a:solidFill>
              </a:rPr>
              <a:t>single-clock-cycle</a:t>
            </a:r>
            <a:r>
              <a:rPr lang="en-US" altLang="el-GR" dirty="0"/>
              <a:t>”)</a:t>
            </a:r>
          </a:p>
          <a:p>
            <a:pPr lvl="2" eaLnBrk="1" hangingPunct="1"/>
            <a:r>
              <a:rPr lang="el-GR" altLang="el-GR" sz="2000" dirty="0"/>
              <a:t>Δείχνει τη χρήση της διοχέτευσης σε ένα μόνο κύκλο</a:t>
            </a:r>
            <a:endParaRPr lang="en-US" altLang="el-GR" sz="2000" dirty="0"/>
          </a:p>
          <a:p>
            <a:pPr lvl="2" eaLnBrk="1" hangingPunct="1"/>
            <a:r>
              <a:rPr lang="el-GR" altLang="el-GR" sz="2000" b="1" dirty="0"/>
              <a:t>Τονίζει τους πόρους που χρησιμοποιούνται</a:t>
            </a:r>
            <a:endParaRPr lang="en-US" altLang="el-GR" sz="2000" b="1" dirty="0"/>
          </a:p>
          <a:p>
            <a:pPr lvl="1" eaLnBrk="1" hangingPunct="1"/>
            <a:endParaRPr lang="el-GR" altLang="el-GR" sz="1100" dirty="0"/>
          </a:p>
          <a:p>
            <a:pPr lvl="1" eaLnBrk="1" hangingPunct="1"/>
            <a:r>
              <a:rPr lang="el-GR" altLang="el-GR" dirty="0"/>
              <a:t>Σύγκριση με διάγραμμα «</a:t>
            </a:r>
            <a:r>
              <a:rPr lang="el-GR" altLang="el-GR" dirty="0">
                <a:solidFill>
                  <a:srgbClr val="800000"/>
                </a:solidFill>
              </a:rPr>
              <a:t>πολλών κύκλων ρολογιού</a:t>
            </a:r>
            <a:r>
              <a:rPr lang="el-GR" altLang="el-GR" dirty="0"/>
              <a:t>» (</a:t>
            </a:r>
            <a:r>
              <a:rPr lang="en-US" altLang="el-GR" dirty="0"/>
              <a:t>“</a:t>
            </a:r>
            <a:r>
              <a:rPr lang="en-US" altLang="el-GR" dirty="0">
                <a:solidFill>
                  <a:srgbClr val="800000"/>
                </a:solidFill>
              </a:rPr>
              <a:t>multi-clock-cycle</a:t>
            </a:r>
            <a:r>
              <a:rPr lang="en-US" altLang="el-GR" dirty="0"/>
              <a:t>”</a:t>
            </a:r>
            <a:r>
              <a:rPr lang="el-GR" altLang="el-GR" dirty="0"/>
              <a:t>)</a:t>
            </a:r>
            <a:endParaRPr lang="en-US" altLang="el-GR" dirty="0"/>
          </a:p>
          <a:p>
            <a:pPr lvl="2" eaLnBrk="1" hangingPunct="1"/>
            <a:r>
              <a:rPr lang="el-GR" altLang="el-GR" sz="2000" b="1" dirty="0"/>
              <a:t>Γράφημα της λειτουργίας στο χρόνο</a:t>
            </a:r>
            <a:endParaRPr lang="en-US" altLang="el-GR" sz="2000" b="1" dirty="0"/>
          </a:p>
          <a:p>
            <a:pPr eaLnBrk="1" hangingPunct="1"/>
            <a:endParaRPr lang="el-GR" altLang="el-GR" sz="2400" dirty="0"/>
          </a:p>
          <a:p>
            <a:pPr eaLnBrk="1" hangingPunct="1"/>
            <a:r>
              <a:rPr lang="el-GR" altLang="el-GR" sz="2800" dirty="0"/>
              <a:t>Θα δούμε </a:t>
            </a:r>
            <a:r>
              <a:rPr lang="el-GR" altLang="el-GR" sz="2800" dirty="0">
                <a:solidFill>
                  <a:srgbClr val="990000"/>
                </a:solidFill>
              </a:rPr>
              <a:t>διαγράμματα «ενός κύκλου ρολογιού»</a:t>
            </a:r>
            <a:r>
              <a:rPr lang="el-GR" altLang="el-GR" sz="2800" dirty="0"/>
              <a:t> για εντολές </a:t>
            </a:r>
            <a:r>
              <a:rPr lang="en-US" altLang="el-GR" sz="2800" dirty="0"/>
              <a:t>load </a:t>
            </a:r>
            <a:r>
              <a:rPr lang="el-GR" altLang="el-GR" sz="2800" dirty="0"/>
              <a:t>και </a:t>
            </a:r>
            <a:r>
              <a:rPr lang="en-US" altLang="el-GR" sz="2800" dirty="0"/>
              <a:t>store</a:t>
            </a:r>
            <a:endParaRPr lang="en-AU" alt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2">
            <a:extLst>
              <a:ext uri="{FF2B5EF4-FFF2-40B4-BE49-F238E27FC236}">
                <a16:creationId xmlns:a16="http://schemas.microsoft.com/office/drawing/2014/main" id="{A88FDB15-0E87-4B94-A235-6C2825D7CC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4BE381D-C2A1-4221-A01B-E6EAB7B4A38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CCEDE886-64CE-470B-B944-FB088F2F0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IF </a:t>
            </a:r>
            <a:r>
              <a:rPr lang="el-GR" altLang="el-GR"/>
              <a:t>για </a:t>
            </a:r>
            <a:r>
              <a:rPr lang="en-US" altLang="el-GR"/>
              <a:t>Load, Store, …</a:t>
            </a:r>
            <a:endParaRPr lang="en-AU" altLang="el-GR"/>
          </a:p>
        </p:txBody>
      </p:sp>
      <p:pic>
        <p:nvPicPr>
          <p:cNvPr id="153604" name="Picture 5" descr="D:\gizopoulos\Projects\Books\Cod4-Kleidarithmos\Figs-for-PPTs\COD_VOLA_PNGs\CHAPTER 4\04_36.png">
            <a:extLst>
              <a:ext uri="{FF2B5EF4-FFF2-40B4-BE49-F238E27FC236}">
                <a16:creationId xmlns:a16="http://schemas.microsoft.com/office/drawing/2014/main" id="{880C262C-E1C5-4C9F-B785-63F7BF55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07950" y="1125538"/>
            <a:ext cx="89455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2">
            <a:extLst>
              <a:ext uri="{FF2B5EF4-FFF2-40B4-BE49-F238E27FC236}">
                <a16:creationId xmlns:a16="http://schemas.microsoft.com/office/drawing/2014/main" id="{854BAD78-C2FA-42F6-B99E-0D43DB3A9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D8E8372-73C5-4CD8-8255-216BB6F4CFF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DE2912DC-875F-45C5-85C7-84F520A55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ID </a:t>
            </a:r>
            <a:r>
              <a:rPr lang="el-GR" altLang="el-GR"/>
              <a:t>για</a:t>
            </a:r>
            <a:r>
              <a:rPr lang="en-US" altLang="el-GR"/>
              <a:t> Load, Store, …</a:t>
            </a:r>
            <a:endParaRPr lang="en-AU" altLang="el-GR"/>
          </a:p>
        </p:txBody>
      </p:sp>
      <p:pic>
        <p:nvPicPr>
          <p:cNvPr id="155652" name="Picture 5" descr="D:\gizopoulos\Projects\Books\Cod4-Kleidarithmos\Figs-for-PPTs\COD_VOLA_PNGs\CHAPTER 4\04_36.png">
            <a:extLst>
              <a:ext uri="{FF2B5EF4-FFF2-40B4-BE49-F238E27FC236}">
                <a16:creationId xmlns:a16="http://schemas.microsoft.com/office/drawing/2014/main" id="{3B259D3A-988F-4A71-A074-1EF8831B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4"/>
          <a:stretch>
            <a:fillRect/>
          </a:stretch>
        </p:blipFill>
        <p:spPr bwMode="auto">
          <a:xfrm>
            <a:off x="107950" y="1196975"/>
            <a:ext cx="89011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2">
            <a:extLst>
              <a:ext uri="{FF2B5EF4-FFF2-40B4-BE49-F238E27FC236}">
                <a16:creationId xmlns:a16="http://schemas.microsoft.com/office/drawing/2014/main" id="{86213E6D-21C5-4EF2-9E2B-5B8564934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20128C85-F486-46D3-9F14-DBEB8765DC4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717EAAE3-CD95-4811-9BA2-157D707F8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EX </a:t>
            </a:r>
            <a:r>
              <a:rPr lang="el-GR" altLang="el-GR"/>
              <a:t>για</a:t>
            </a:r>
            <a:r>
              <a:rPr lang="en-US" altLang="el-GR"/>
              <a:t> Load</a:t>
            </a:r>
            <a:endParaRPr lang="en-AU" altLang="el-GR"/>
          </a:p>
        </p:txBody>
      </p:sp>
      <p:pic>
        <p:nvPicPr>
          <p:cNvPr id="157700" name="Picture 5" descr="D:\gizopoulos\Projects\Books\Cod4-Kleidarithmos\Figs-for-PPTs\COD_VOLA_PNGs\CHAPTER 4\04_37.png">
            <a:extLst>
              <a:ext uri="{FF2B5EF4-FFF2-40B4-BE49-F238E27FC236}">
                <a16:creationId xmlns:a16="http://schemas.microsoft.com/office/drawing/2014/main" id="{42BCDEE5-EC1F-43E4-B97B-68B8C883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901112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2">
            <a:extLst>
              <a:ext uri="{FF2B5EF4-FFF2-40B4-BE49-F238E27FC236}">
                <a16:creationId xmlns:a16="http://schemas.microsoft.com/office/drawing/2014/main" id="{24CDBF9E-CA9A-4903-9FF3-AC467EBD3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3C5A57D-F170-439E-98DA-F5EB1D98D0D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FE40DD83-950F-40BE-8631-8A3548255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MEM </a:t>
            </a:r>
            <a:r>
              <a:rPr lang="el-GR" altLang="el-GR"/>
              <a:t>για</a:t>
            </a:r>
            <a:r>
              <a:rPr lang="en-US" altLang="el-GR"/>
              <a:t> Load</a:t>
            </a:r>
            <a:endParaRPr lang="en-AU" altLang="el-GR"/>
          </a:p>
        </p:txBody>
      </p:sp>
      <p:pic>
        <p:nvPicPr>
          <p:cNvPr id="159748" name="Picture 5" descr="D:\gizopoulos\Projects\Books\Cod4-Kleidarithmos\Figs-for-PPTs\COD_VOLA_PNGs\CHAPTER 4\04_38.png">
            <a:extLst>
              <a:ext uri="{FF2B5EF4-FFF2-40B4-BE49-F238E27FC236}">
                <a16:creationId xmlns:a16="http://schemas.microsoft.com/office/drawing/2014/main" id="{CC8A6C61-7D17-4F9E-8285-B17CDEE7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07950" y="1100138"/>
            <a:ext cx="895191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6BCD61CE-87E8-4933-933D-9C46A856C4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C90A677-76C6-40E2-A7CE-A0C834CAC3E1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A66ED7F-6CD0-49E1-B274-51039B826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 dirty="0"/>
              <a:t>Ακολουθιακά κυκλώματα</a:t>
            </a:r>
            <a:endParaRPr lang="en-AU" altLang="el-GR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D72045E-BAD8-4884-A8F5-05D883B5F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03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/>
              <a:t>Καταχωρητής με έλεγχο εγγραφής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b="1" dirty="0"/>
              <a:t>Ενημερώνει στην ακμή του ρολογιού μόνο όταν η είσοδος ελέγχου εγγραφής </a:t>
            </a:r>
            <a:r>
              <a:rPr lang="en-GB" altLang="el-GR" b="1" dirty="0"/>
              <a:t>write </a:t>
            </a:r>
            <a:r>
              <a:rPr lang="el-GR" altLang="el-GR" b="1" dirty="0"/>
              <a:t>είναι 1</a:t>
            </a:r>
            <a:endParaRPr lang="en-US" altLang="el-GR" b="1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Χρησιμοποιείται όταν η αποθηκευμένη τιμή απαιτείται αργότερα</a:t>
            </a:r>
            <a:endParaRPr lang="en-AU" altLang="el-G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92A3B7-55C8-49D1-877E-1DB2C097F85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644900"/>
            <a:ext cx="7654925" cy="2376488"/>
            <a:chOff x="539750" y="3644900"/>
            <a:chExt cx="7654925" cy="2376488"/>
          </a:xfrm>
        </p:grpSpPr>
        <p:grpSp>
          <p:nvGrpSpPr>
            <p:cNvPr id="20486" name="Group 4">
              <a:extLst>
                <a:ext uri="{FF2B5EF4-FFF2-40B4-BE49-F238E27FC236}">
                  <a16:creationId xmlns:a16="http://schemas.microsoft.com/office/drawing/2014/main" id="{9518ECC0-833C-428F-8201-2CAF8A7A8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750" y="4365625"/>
              <a:ext cx="2306638" cy="1223963"/>
              <a:chOff x="340" y="2750"/>
              <a:chExt cx="1453" cy="771"/>
            </a:xfrm>
          </p:grpSpPr>
          <p:sp>
            <p:nvSpPr>
              <p:cNvPr id="20523" name="Rectangle 5">
                <a:extLst>
                  <a:ext uri="{FF2B5EF4-FFF2-40B4-BE49-F238E27FC236}">
                    <a16:creationId xmlns:a16="http://schemas.microsoft.com/office/drawing/2014/main" id="{743F2459-4C67-4DC6-A595-7D1FBAD40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750"/>
                <a:ext cx="499" cy="7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600"/>
              </a:p>
            </p:txBody>
          </p:sp>
          <p:sp>
            <p:nvSpPr>
              <p:cNvPr id="20524" name="Line 6">
                <a:extLst>
                  <a:ext uri="{FF2B5EF4-FFF2-40B4-BE49-F238E27FC236}">
                    <a16:creationId xmlns:a16="http://schemas.microsoft.com/office/drawing/2014/main" id="{A6394B47-7100-446E-BDF1-36A525AF2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" y="2932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Line 7">
                <a:extLst>
                  <a:ext uri="{FF2B5EF4-FFF2-40B4-BE49-F238E27FC236}">
                    <a16:creationId xmlns:a16="http://schemas.microsoft.com/office/drawing/2014/main" id="{A55F0F53-F254-44A7-B061-ABBAEACF7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" y="33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Line 8">
                <a:extLst>
                  <a:ext uri="{FF2B5EF4-FFF2-40B4-BE49-F238E27FC236}">
                    <a16:creationId xmlns:a16="http://schemas.microsoft.com/office/drawing/2014/main" id="{FE80CFC9-F1A1-4332-BD07-91E2D8FBA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932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Text Box 9">
                <a:extLst>
                  <a:ext uri="{FF2B5EF4-FFF2-40B4-BE49-F238E27FC236}">
                    <a16:creationId xmlns:a16="http://schemas.microsoft.com/office/drawing/2014/main" id="{2E3E4C9C-8B74-4E6C-A07B-2D6395F0D9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79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800"/>
                  <a:t>D</a:t>
                </a:r>
                <a:endParaRPr lang="en-AU" altLang="el-GR" sz="1800"/>
              </a:p>
            </p:txBody>
          </p:sp>
          <p:sp>
            <p:nvSpPr>
              <p:cNvPr id="20528" name="Text Box 10">
                <a:extLst>
                  <a:ext uri="{FF2B5EF4-FFF2-40B4-BE49-F238E27FC236}">
                    <a16:creationId xmlns:a16="http://schemas.microsoft.com/office/drawing/2014/main" id="{48BBDB0A-DAA0-43E8-8402-CD135C06F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207"/>
                <a:ext cx="3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800"/>
                  <a:t>Clk</a:t>
                </a:r>
                <a:endParaRPr lang="en-AU" altLang="el-GR" sz="1800"/>
              </a:p>
            </p:txBody>
          </p:sp>
          <p:sp>
            <p:nvSpPr>
              <p:cNvPr id="20529" name="Text Box 11">
                <a:extLst>
                  <a:ext uri="{FF2B5EF4-FFF2-40B4-BE49-F238E27FC236}">
                    <a16:creationId xmlns:a16="http://schemas.microsoft.com/office/drawing/2014/main" id="{D553D39C-EF99-4C89-A456-5C85E7785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799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800"/>
                  <a:t>Q</a:t>
                </a:r>
                <a:endParaRPr lang="en-AU" altLang="el-GR" sz="1800"/>
              </a:p>
            </p:txBody>
          </p:sp>
          <p:sp>
            <p:nvSpPr>
              <p:cNvPr id="20530" name="Line 12">
                <a:extLst>
                  <a:ext uri="{FF2B5EF4-FFF2-40B4-BE49-F238E27FC236}">
                    <a16:creationId xmlns:a16="http://schemas.microsoft.com/office/drawing/2014/main" id="{083ECD7F-71FC-4594-BEDC-66118AE29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" y="329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Line 13">
                <a:extLst>
                  <a:ext uri="{FF2B5EF4-FFF2-40B4-BE49-F238E27FC236}">
                    <a16:creationId xmlns:a16="http://schemas.microsoft.com/office/drawing/2014/main" id="{124E399E-DF68-4D4C-A403-F8B01D4C6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" y="3340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Line 14">
                <a:extLst>
                  <a:ext uri="{FF2B5EF4-FFF2-40B4-BE49-F238E27FC236}">
                    <a16:creationId xmlns:a16="http://schemas.microsoft.com/office/drawing/2014/main" id="{B2B199F5-8608-47C2-8498-7E9249EE2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315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Text Box 15">
                <a:extLst>
                  <a:ext uri="{FF2B5EF4-FFF2-40B4-BE49-F238E27FC236}">
                    <a16:creationId xmlns:a16="http://schemas.microsoft.com/office/drawing/2014/main" id="{B406FAB8-D655-4CD2-A575-27241F9E9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3021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800"/>
                  <a:t>Write</a:t>
                </a:r>
                <a:endParaRPr lang="en-AU" altLang="el-GR" sz="1800"/>
              </a:p>
            </p:txBody>
          </p:sp>
        </p:grpSp>
        <p:grpSp>
          <p:nvGrpSpPr>
            <p:cNvPr id="20487" name="Group 52">
              <a:extLst>
                <a:ext uri="{FF2B5EF4-FFF2-40B4-BE49-F238E27FC236}">
                  <a16:creationId xmlns:a16="http://schemas.microsoft.com/office/drawing/2014/main" id="{310C5846-8D72-4E9F-B527-BA565A562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575" y="3644900"/>
              <a:ext cx="4991100" cy="2376488"/>
              <a:chOff x="2004" y="2387"/>
              <a:chExt cx="3144" cy="1497"/>
            </a:xfrm>
          </p:grpSpPr>
          <p:sp>
            <p:nvSpPr>
              <p:cNvPr id="20488" name="Line 20">
                <a:extLst>
                  <a:ext uri="{FF2B5EF4-FFF2-40B4-BE49-F238E27FC236}">
                    <a16:creationId xmlns:a16="http://schemas.microsoft.com/office/drawing/2014/main" id="{E802905A-D599-40B7-911E-58ED11432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2840"/>
                <a:ext cx="8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Line 21">
                <a:extLst>
                  <a:ext uri="{FF2B5EF4-FFF2-40B4-BE49-F238E27FC236}">
                    <a16:creationId xmlns:a16="http://schemas.microsoft.com/office/drawing/2014/main" id="{BDE76A03-346E-4B57-9175-B06EA2CCC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4" y="2840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Line 22">
                <a:extLst>
                  <a:ext uri="{FF2B5EF4-FFF2-40B4-BE49-F238E27FC236}">
                    <a16:creationId xmlns:a16="http://schemas.microsoft.com/office/drawing/2014/main" id="{DC1D8ABC-2824-4972-84D7-B999F17AF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4" y="3022"/>
                <a:ext cx="12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Line 23">
                <a:extLst>
                  <a:ext uri="{FF2B5EF4-FFF2-40B4-BE49-F238E27FC236}">
                    <a16:creationId xmlns:a16="http://schemas.microsoft.com/office/drawing/2014/main" id="{5DEBFC9A-19AA-41D5-9A77-F0C55E29E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8" y="2840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Line 24">
                <a:extLst>
                  <a:ext uri="{FF2B5EF4-FFF2-40B4-BE49-F238E27FC236}">
                    <a16:creationId xmlns:a16="http://schemas.microsoft.com/office/drawing/2014/main" id="{D8907004-06D9-44D6-862B-6926BDBE0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8" y="2840"/>
                <a:ext cx="5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Line 25">
                <a:extLst>
                  <a:ext uri="{FF2B5EF4-FFF2-40B4-BE49-F238E27FC236}">
                    <a16:creationId xmlns:a16="http://schemas.microsoft.com/office/drawing/2014/main" id="{B4967EC1-28F9-4720-BE2D-22202814E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884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Line 26">
                <a:extLst>
                  <a:ext uri="{FF2B5EF4-FFF2-40B4-BE49-F238E27FC236}">
                    <a16:creationId xmlns:a16="http://schemas.microsoft.com/office/drawing/2014/main" id="{BF6BA4FC-8AEC-4D48-B37E-3BDCB7A51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03" y="2387"/>
                <a:ext cx="14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Text Box 27">
                <a:extLst>
                  <a:ext uri="{FF2B5EF4-FFF2-40B4-BE49-F238E27FC236}">
                    <a16:creationId xmlns:a16="http://schemas.microsoft.com/office/drawing/2014/main" id="{606F48FC-2881-4046-A7BE-65638FDE8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4" y="2844"/>
                <a:ext cx="4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Write</a:t>
                </a:r>
                <a:endParaRPr lang="en-AU" altLang="el-GR" sz="1600"/>
              </a:p>
            </p:txBody>
          </p:sp>
          <p:sp>
            <p:nvSpPr>
              <p:cNvPr id="20496" name="Text Box 28">
                <a:extLst>
                  <a:ext uri="{FF2B5EF4-FFF2-40B4-BE49-F238E27FC236}">
                    <a16:creationId xmlns:a16="http://schemas.microsoft.com/office/drawing/2014/main" id="{1A971001-5443-496B-9ADC-C876FFA30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176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D</a:t>
                </a:r>
                <a:endParaRPr lang="en-AU" altLang="el-GR" sz="1600"/>
              </a:p>
            </p:txBody>
          </p:sp>
          <p:sp>
            <p:nvSpPr>
              <p:cNvPr id="20497" name="Text Box 29">
                <a:extLst>
                  <a:ext uri="{FF2B5EF4-FFF2-40B4-BE49-F238E27FC236}">
                    <a16:creationId xmlns:a16="http://schemas.microsoft.com/office/drawing/2014/main" id="{2BBC0EA7-EB51-4A1F-B9CC-67987A868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524"/>
                <a:ext cx="2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Q</a:t>
                </a:r>
                <a:endParaRPr lang="en-AU" altLang="el-GR" sz="1600"/>
              </a:p>
            </p:txBody>
          </p:sp>
          <p:sp>
            <p:nvSpPr>
              <p:cNvPr id="20498" name="Freeform 30">
                <a:extLst>
                  <a:ext uri="{FF2B5EF4-FFF2-40B4-BE49-F238E27FC236}">
                    <a16:creationId xmlns:a16="http://schemas.microsoft.com/office/drawing/2014/main" id="{A6CD6226-F350-4C5E-AE95-A403292A5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203"/>
                <a:ext cx="635" cy="182"/>
              </a:xfrm>
              <a:custGeom>
                <a:avLst/>
                <a:gdLst>
                  <a:gd name="T0" fmla="*/ 0 w 635"/>
                  <a:gd name="T1" fmla="*/ 0 h 182"/>
                  <a:gd name="T2" fmla="*/ 590 w 635"/>
                  <a:gd name="T3" fmla="*/ 0 h 182"/>
                  <a:gd name="T4" fmla="*/ 635 w 635"/>
                  <a:gd name="T5" fmla="*/ 91 h 182"/>
                  <a:gd name="T6" fmla="*/ 590 w 635"/>
                  <a:gd name="T7" fmla="*/ 182 h 182"/>
                  <a:gd name="T8" fmla="*/ 0 w 635"/>
                  <a:gd name="T9" fmla="*/ 182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182"/>
                  <a:gd name="T17" fmla="*/ 635 w 635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182">
                    <a:moveTo>
                      <a:pt x="0" y="0"/>
                    </a:moveTo>
                    <a:lnTo>
                      <a:pt x="590" y="0"/>
                    </a:lnTo>
                    <a:lnTo>
                      <a:pt x="635" y="91"/>
                    </a:lnTo>
                    <a:lnTo>
                      <a:pt x="590" y="182"/>
                    </a:lnTo>
                    <a:lnTo>
                      <a:pt x="0" y="1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31">
                <a:extLst>
                  <a:ext uri="{FF2B5EF4-FFF2-40B4-BE49-F238E27FC236}">
                    <a16:creationId xmlns:a16="http://schemas.microsoft.com/office/drawing/2014/main" id="{D75DFA26-79F5-4DE0-8D3B-6611F00BB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3203"/>
                <a:ext cx="1089" cy="182"/>
              </a:xfrm>
              <a:custGeom>
                <a:avLst/>
                <a:gdLst>
                  <a:gd name="T0" fmla="*/ 0 w 1089"/>
                  <a:gd name="T1" fmla="*/ 91 h 182"/>
                  <a:gd name="T2" fmla="*/ 45 w 1089"/>
                  <a:gd name="T3" fmla="*/ 0 h 182"/>
                  <a:gd name="T4" fmla="*/ 1043 w 1089"/>
                  <a:gd name="T5" fmla="*/ 0 h 182"/>
                  <a:gd name="T6" fmla="*/ 1089 w 1089"/>
                  <a:gd name="T7" fmla="*/ 91 h 182"/>
                  <a:gd name="T8" fmla="*/ 1043 w 1089"/>
                  <a:gd name="T9" fmla="*/ 182 h 182"/>
                  <a:gd name="T10" fmla="*/ 45 w 1089"/>
                  <a:gd name="T11" fmla="*/ 182 h 182"/>
                  <a:gd name="T12" fmla="*/ 0 w 1089"/>
                  <a:gd name="T13" fmla="*/ 91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9"/>
                  <a:gd name="T22" fmla="*/ 0 h 182"/>
                  <a:gd name="T23" fmla="*/ 1089 w 1089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9" h="182">
                    <a:moveTo>
                      <a:pt x="0" y="91"/>
                    </a:moveTo>
                    <a:lnTo>
                      <a:pt x="45" y="0"/>
                    </a:lnTo>
                    <a:lnTo>
                      <a:pt x="1043" y="0"/>
                    </a:lnTo>
                    <a:lnTo>
                      <a:pt x="1089" y="91"/>
                    </a:lnTo>
                    <a:lnTo>
                      <a:pt x="1043" y="182"/>
                    </a:lnTo>
                    <a:lnTo>
                      <a:pt x="45" y="182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32">
                <a:extLst>
                  <a:ext uri="{FF2B5EF4-FFF2-40B4-BE49-F238E27FC236}">
                    <a16:creationId xmlns:a16="http://schemas.microsoft.com/office/drawing/2014/main" id="{B1AF40F1-9474-410D-A283-972CEE6DB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567"/>
                <a:ext cx="272" cy="181"/>
              </a:xfrm>
              <a:custGeom>
                <a:avLst/>
                <a:gdLst>
                  <a:gd name="T0" fmla="*/ 0 w 272"/>
                  <a:gd name="T1" fmla="*/ 0 h 181"/>
                  <a:gd name="T2" fmla="*/ 227 w 272"/>
                  <a:gd name="T3" fmla="*/ 0 h 181"/>
                  <a:gd name="T4" fmla="*/ 272 w 272"/>
                  <a:gd name="T5" fmla="*/ 90 h 181"/>
                  <a:gd name="T6" fmla="*/ 227 w 272"/>
                  <a:gd name="T7" fmla="*/ 181 h 181"/>
                  <a:gd name="T8" fmla="*/ 0 w 272"/>
                  <a:gd name="T9" fmla="*/ 18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181"/>
                  <a:gd name="T17" fmla="*/ 272 w 272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181">
                    <a:moveTo>
                      <a:pt x="0" y="0"/>
                    </a:moveTo>
                    <a:lnTo>
                      <a:pt x="227" y="0"/>
                    </a:lnTo>
                    <a:lnTo>
                      <a:pt x="272" y="90"/>
                    </a:lnTo>
                    <a:lnTo>
                      <a:pt x="227" y="181"/>
                    </a:lnTo>
                    <a:lnTo>
                      <a:pt x="0" y="181"/>
                    </a:ln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33">
                <a:extLst>
                  <a:ext uri="{FF2B5EF4-FFF2-40B4-BE49-F238E27FC236}">
                    <a16:creationId xmlns:a16="http://schemas.microsoft.com/office/drawing/2014/main" id="{192232A5-E7C2-4B22-8E5F-BFED23912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294"/>
                <a:ext cx="169" cy="270"/>
              </a:xfrm>
              <a:custGeom>
                <a:avLst/>
                <a:gdLst>
                  <a:gd name="T0" fmla="*/ 0 w 169"/>
                  <a:gd name="T1" fmla="*/ 0 h 270"/>
                  <a:gd name="T2" fmla="*/ 45 w 169"/>
                  <a:gd name="T3" fmla="*/ 190 h 270"/>
                  <a:gd name="T4" fmla="*/ 137 w 169"/>
                  <a:gd name="T5" fmla="*/ 158 h 270"/>
                  <a:gd name="T6" fmla="*/ 169 w 169"/>
                  <a:gd name="T7" fmla="*/ 27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"/>
                  <a:gd name="T13" fmla="*/ 0 h 270"/>
                  <a:gd name="T14" fmla="*/ 169 w 169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" h="270">
                    <a:moveTo>
                      <a:pt x="0" y="0"/>
                    </a:moveTo>
                    <a:cubicBezTo>
                      <a:pt x="7" y="32"/>
                      <a:pt x="22" y="164"/>
                      <a:pt x="45" y="190"/>
                    </a:cubicBezTo>
                    <a:cubicBezTo>
                      <a:pt x="68" y="216"/>
                      <a:pt x="116" y="145"/>
                      <a:pt x="137" y="158"/>
                    </a:cubicBezTo>
                    <a:cubicBezTo>
                      <a:pt x="158" y="171"/>
                      <a:pt x="162" y="247"/>
                      <a:pt x="169" y="27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34">
                <a:extLst>
                  <a:ext uri="{FF2B5EF4-FFF2-40B4-BE49-F238E27FC236}">
                    <a16:creationId xmlns:a16="http://schemas.microsoft.com/office/drawing/2014/main" id="{F806C1FE-2713-4F51-A63D-42A3A5017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840"/>
                <a:ext cx="157" cy="688"/>
              </a:xfrm>
              <a:custGeom>
                <a:avLst/>
                <a:gdLst>
                  <a:gd name="T0" fmla="*/ 0 w 157"/>
                  <a:gd name="T1" fmla="*/ 0 h 688"/>
                  <a:gd name="T2" fmla="*/ 45 w 157"/>
                  <a:gd name="T3" fmla="*/ 190 h 688"/>
                  <a:gd name="T4" fmla="*/ 137 w 157"/>
                  <a:gd name="T5" fmla="*/ 158 h 688"/>
                  <a:gd name="T6" fmla="*/ 157 w 157"/>
                  <a:gd name="T7" fmla="*/ 688 h 6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7"/>
                  <a:gd name="T13" fmla="*/ 0 h 688"/>
                  <a:gd name="T14" fmla="*/ 157 w 157"/>
                  <a:gd name="T15" fmla="*/ 688 h 6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7" h="688">
                    <a:moveTo>
                      <a:pt x="0" y="0"/>
                    </a:moveTo>
                    <a:cubicBezTo>
                      <a:pt x="7" y="32"/>
                      <a:pt x="22" y="164"/>
                      <a:pt x="45" y="190"/>
                    </a:cubicBezTo>
                    <a:cubicBezTo>
                      <a:pt x="68" y="216"/>
                      <a:pt x="118" y="75"/>
                      <a:pt x="137" y="158"/>
                    </a:cubicBezTo>
                    <a:cubicBezTo>
                      <a:pt x="156" y="241"/>
                      <a:pt x="153" y="578"/>
                      <a:pt x="157" y="688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35">
                <a:extLst>
                  <a:ext uri="{FF2B5EF4-FFF2-40B4-BE49-F238E27FC236}">
                    <a16:creationId xmlns:a16="http://schemas.microsoft.com/office/drawing/2014/main" id="{20682774-AEA6-4C3F-83CE-46D0CDBA6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" y="3566"/>
                <a:ext cx="136" cy="182"/>
              </a:xfrm>
              <a:custGeom>
                <a:avLst/>
                <a:gdLst>
                  <a:gd name="T0" fmla="*/ 136 w 136"/>
                  <a:gd name="T1" fmla="*/ 0 h 182"/>
                  <a:gd name="T2" fmla="*/ 45 w 136"/>
                  <a:gd name="T3" fmla="*/ 0 h 182"/>
                  <a:gd name="T4" fmla="*/ 0 w 136"/>
                  <a:gd name="T5" fmla="*/ 91 h 182"/>
                  <a:gd name="T6" fmla="*/ 45 w 136"/>
                  <a:gd name="T7" fmla="*/ 182 h 182"/>
                  <a:gd name="T8" fmla="*/ 136 w 136"/>
                  <a:gd name="T9" fmla="*/ 182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82"/>
                  <a:gd name="T17" fmla="*/ 136 w 136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82">
                    <a:moveTo>
                      <a:pt x="136" y="0"/>
                    </a:moveTo>
                    <a:lnTo>
                      <a:pt x="45" y="0"/>
                    </a:lnTo>
                    <a:lnTo>
                      <a:pt x="0" y="91"/>
                    </a:lnTo>
                    <a:lnTo>
                      <a:pt x="45" y="182"/>
                    </a:lnTo>
                    <a:lnTo>
                      <a:pt x="136" y="182"/>
                    </a:ln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36">
                <a:extLst>
                  <a:ext uri="{FF2B5EF4-FFF2-40B4-BE49-F238E27FC236}">
                    <a16:creationId xmlns:a16="http://schemas.microsoft.com/office/drawing/2014/main" id="{A8509C51-590A-4276-BA76-D7071EBF8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3203"/>
                <a:ext cx="862" cy="182"/>
              </a:xfrm>
              <a:custGeom>
                <a:avLst/>
                <a:gdLst>
                  <a:gd name="T0" fmla="*/ 862 w 862"/>
                  <a:gd name="T1" fmla="*/ 0 h 182"/>
                  <a:gd name="T2" fmla="*/ 46 w 862"/>
                  <a:gd name="T3" fmla="*/ 0 h 182"/>
                  <a:gd name="T4" fmla="*/ 0 w 862"/>
                  <a:gd name="T5" fmla="*/ 91 h 182"/>
                  <a:gd name="T6" fmla="*/ 46 w 862"/>
                  <a:gd name="T7" fmla="*/ 182 h 182"/>
                  <a:gd name="T8" fmla="*/ 862 w 862"/>
                  <a:gd name="T9" fmla="*/ 182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2"/>
                  <a:gd name="T16" fmla="*/ 0 h 182"/>
                  <a:gd name="T17" fmla="*/ 862 w 862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2" h="182">
                    <a:moveTo>
                      <a:pt x="862" y="0"/>
                    </a:moveTo>
                    <a:lnTo>
                      <a:pt x="46" y="0"/>
                    </a:lnTo>
                    <a:lnTo>
                      <a:pt x="0" y="91"/>
                    </a:lnTo>
                    <a:lnTo>
                      <a:pt x="46" y="182"/>
                    </a:lnTo>
                    <a:lnTo>
                      <a:pt x="862" y="182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37">
                <a:extLst>
                  <a:ext uri="{FF2B5EF4-FFF2-40B4-BE49-F238E27FC236}">
                    <a16:creationId xmlns:a16="http://schemas.microsoft.com/office/drawing/2014/main" id="{7C0A3EAD-57E2-4A7A-8CE0-6FF1B4604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2478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38">
                <a:extLst>
                  <a:ext uri="{FF2B5EF4-FFF2-40B4-BE49-F238E27FC236}">
                    <a16:creationId xmlns:a16="http://schemas.microsoft.com/office/drawing/2014/main" id="{8D8F7D8B-743E-40B3-9C0F-7316EF61F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2478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39">
                <a:extLst>
                  <a:ext uri="{FF2B5EF4-FFF2-40B4-BE49-F238E27FC236}">
                    <a16:creationId xmlns:a16="http://schemas.microsoft.com/office/drawing/2014/main" id="{62BB4822-308F-46F7-A45D-E527EA6F7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2" y="2478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Line 40">
                <a:extLst>
                  <a:ext uri="{FF2B5EF4-FFF2-40B4-BE49-F238E27FC236}">
                    <a16:creationId xmlns:a16="http://schemas.microsoft.com/office/drawing/2014/main" id="{792A71E3-D7C7-4930-B734-5B4A9C50C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2" y="2659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41">
                <a:extLst>
                  <a:ext uri="{FF2B5EF4-FFF2-40B4-BE49-F238E27FC236}">
                    <a16:creationId xmlns:a16="http://schemas.microsoft.com/office/drawing/2014/main" id="{4C07E25E-D04E-43D5-A4FC-A329B08CD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2659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42">
                <a:extLst>
                  <a:ext uri="{FF2B5EF4-FFF2-40B4-BE49-F238E27FC236}">
                    <a16:creationId xmlns:a16="http://schemas.microsoft.com/office/drawing/2014/main" id="{F5F87521-E348-4FD8-946B-BAF382BEF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478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43">
                <a:extLst>
                  <a:ext uri="{FF2B5EF4-FFF2-40B4-BE49-F238E27FC236}">
                    <a16:creationId xmlns:a16="http://schemas.microsoft.com/office/drawing/2014/main" id="{5E691D21-C904-4E77-9388-871717222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478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Line 44">
                <a:extLst>
                  <a:ext uri="{FF2B5EF4-FFF2-40B4-BE49-F238E27FC236}">
                    <a16:creationId xmlns:a16="http://schemas.microsoft.com/office/drawing/2014/main" id="{3431794C-5189-4CDA-AE27-4952312F8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478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45">
                <a:extLst>
                  <a:ext uri="{FF2B5EF4-FFF2-40B4-BE49-F238E27FC236}">
                    <a16:creationId xmlns:a16="http://schemas.microsoft.com/office/drawing/2014/main" id="{B7F21C76-1B67-4B10-97E6-CDDDC263F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659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46">
                <a:extLst>
                  <a:ext uri="{FF2B5EF4-FFF2-40B4-BE49-F238E27FC236}">
                    <a16:creationId xmlns:a16="http://schemas.microsoft.com/office/drawing/2014/main" id="{2B16D330-AE09-4DB7-B7D7-C5C291326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2478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47">
                <a:extLst>
                  <a:ext uri="{FF2B5EF4-FFF2-40B4-BE49-F238E27FC236}">
                    <a16:creationId xmlns:a16="http://schemas.microsoft.com/office/drawing/2014/main" id="{DE56779D-B51B-4021-AE97-3F842FBD2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" y="2477"/>
                <a:ext cx="22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Text Box 48">
                <a:extLst>
                  <a:ext uri="{FF2B5EF4-FFF2-40B4-BE49-F238E27FC236}">
                    <a16:creationId xmlns:a16="http://schemas.microsoft.com/office/drawing/2014/main" id="{3A48C33B-8EBD-4229-968C-5D1AEEDB5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2481"/>
                <a:ext cx="3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Clk</a:t>
                </a:r>
                <a:endParaRPr lang="en-AU" altLang="el-GR" sz="1600"/>
              </a:p>
            </p:txBody>
          </p:sp>
          <p:sp>
            <p:nvSpPr>
              <p:cNvPr id="20517" name="Freeform 49">
                <a:extLst>
                  <a:ext uri="{FF2B5EF4-FFF2-40B4-BE49-F238E27FC236}">
                    <a16:creationId xmlns:a16="http://schemas.microsoft.com/office/drawing/2014/main" id="{D69ABB31-BC40-4290-B085-0917B94C5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3566"/>
                <a:ext cx="2178" cy="182"/>
              </a:xfrm>
              <a:custGeom>
                <a:avLst/>
                <a:gdLst>
                  <a:gd name="T0" fmla="*/ 0 w 2178"/>
                  <a:gd name="T1" fmla="*/ 91 h 182"/>
                  <a:gd name="T2" fmla="*/ 46 w 2178"/>
                  <a:gd name="T3" fmla="*/ 0 h 182"/>
                  <a:gd name="T4" fmla="*/ 2132 w 2178"/>
                  <a:gd name="T5" fmla="*/ 0 h 182"/>
                  <a:gd name="T6" fmla="*/ 2178 w 2178"/>
                  <a:gd name="T7" fmla="*/ 91 h 182"/>
                  <a:gd name="T8" fmla="*/ 2132 w 2178"/>
                  <a:gd name="T9" fmla="*/ 182 h 182"/>
                  <a:gd name="T10" fmla="*/ 46 w 2178"/>
                  <a:gd name="T11" fmla="*/ 182 h 182"/>
                  <a:gd name="T12" fmla="*/ 0 w 2178"/>
                  <a:gd name="T13" fmla="*/ 91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78"/>
                  <a:gd name="T22" fmla="*/ 0 h 182"/>
                  <a:gd name="T23" fmla="*/ 2178 w 2178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78" h="182">
                    <a:moveTo>
                      <a:pt x="0" y="91"/>
                    </a:moveTo>
                    <a:lnTo>
                      <a:pt x="46" y="0"/>
                    </a:lnTo>
                    <a:lnTo>
                      <a:pt x="2132" y="0"/>
                    </a:lnTo>
                    <a:lnTo>
                      <a:pt x="2178" y="91"/>
                    </a:lnTo>
                    <a:lnTo>
                      <a:pt x="2132" y="182"/>
                    </a:lnTo>
                    <a:lnTo>
                      <a:pt x="46" y="182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50">
                <a:extLst>
                  <a:ext uri="{FF2B5EF4-FFF2-40B4-BE49-F238E27FC236}">
                    <a16:creationId xmlns:a16="http://schemas.microsoft.com/office/drawing/2014/main" id="{190EFF8C-EC68-4AC5-8621-B6C9BBDD8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3294"/>
                <a:ext cx="169" cy="270"/>
              </a:xfrm>
              <a:custGeom>
                <a:avLst/>
                <a:gdLst>
                  <a:gd name="T0" fmla="*/ 0 w 169"/>
                  <a:gd name="T1" fmla="*/ 0 h 270"/>
                  <a:gd name="T2" fmla="*/ 45 w 169"/>
                  <a:gd name="T3" fmla="*/ 190 h 270"/>
                  <a:gd name="T4" fmla="*/ 137 w 169"/>
                  <a:gd name="T5" fmla="*/ 158 h 270"/>
                  <a:gd name="T6" fmla="*/ 169 w 169"/>
                  <a:gd name="T7" fmla="*/ 270 h 2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"/>
                  <a:gd name="T13" fmla="*/ 0 h 270"/>
                  <a:gd name="T14" fmla="*/ 169 w 169"/>
                  <a:gd name="T15" fmla="*/ 270 h 2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" h="270">
                    <a:moveTo>
                      <a:pt x="0" y="0"/>
                    </a:moveTo>
                    <a:cubicBezTo>
                      <a:pt x="7" y="32"/>
                      <a:pt x="22" y="164"/>
                      <a:pt x="45" y="190"/>
                    </a:cubicBezTo>
                    <a:cubicBezTo>
                      <a:pt x="68" y="216"/>
                      <a:pt x="116" y="145"/>
                      <a:pt x="137" y="158"/>
                    </a:cubicBezTo>
                    <a:cubicBezTo>
                      <a:pt x="158" y="171"/>
                      <a:pt x="162" y="247"/>
                      <a:pt x="169" y="27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51">
                <a:extLst>
                  <a:ext uri="{FF2B5EF4-FFF2-40B4-BE49-F238E27FC236}">
                    <a16:creationId xmlns:a16="http://schemas.microsoft.com/office/drawing/2014/main" id="{6A921B72-AD90-4686-957D-C40906990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" y="2840"/>
                <a:ext cx="157" cy="688"/>
              </a:xfrm>
              <a:custGeom>
                <a:avLst/>
                <a:gdLst>
                  <a:gd name="T0" fmla="*/ 0 w 157"/>
                  <a:gd name="T1" fmla="*/ 0 h 688"/>
                  <a:gd name="T2" fmla="*/ 45 w 157"/>
                  <a:gd name="T3" fmla="*/ 190 h 688"/>
                  <a:gd name="T4" fmla="*/ 137 w 157"/>
                  <a:gd name="T5" fmla="*/ 158 h 688"/>
                  <a:gd name="T6" fmla="*/ 157 w 157"/>
                  <a:gd name="T7" fmla="*/ 688 h 6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7"/>
                  <a:gd name="T13" fmla="*/ 0 h 688"/>
                  <a:gd name="T14" fmla="*/ 157 w 157"/>
                  <a:gd name="T15" fmla="*/ 688 h 6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7" h="688">
                    <a:moveTo>
                      <a:pt x="0" y="0"/>
                    </a:moveTo>
                    <a:cubicBezTo>
                      <a:pt x="7" y="32"/>
                      <a:pt x="22" y="164"/>
                      <a:pt x="45" y="190"/>
                    </a:cubicBezTo>
                    <a:cubicBezTo>
                      <a:pt x="68" y="216"/>
                      <a:pt x="118" y="75"/>
                      <a:pt x="137" y="158"/>
                    </a:cubicBezTo>
                    <a:cubicBezTo>
                      <a:pt x="156" y="241"/>
                      <a:pt x="153" y="578"/>
                      <a:pt x="157" y="688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Line 17">
                <a:extLst>
                  <a:ext uri="{FF2B5EF4-FFF2-40B4-BE49-F238E27FC236}">
                    <a16:creationId xmlns:a16="http://schemas.microsoft.com/office/drawing/2014/main" id="{34DDECA5-ED13-482B-BEAE-1A7D9D38A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2387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Line 18">
                <a:extLst>
                  <a:ext uri="{FF2B5EF4-FFF2-40B4-BE49-F238E27FC236}">
                    <a16:creationId xmlns:a16="http://schemas.microsoft.com/office/drawing/2014/main" id="{9E4E15BF-2875-4418-ADBC-DEC651A3A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387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Line 19">
                <a:extLst>
                  <a:ext uri="{FF2B5EF4-FFF2-40B4-BE49-F238E27FC236}">
                    <a16:creationId xmlns:a16="http://schemas.microsoft.com/office/drawing/2014/main" id="{62D8EB08-A032-41DB-B631-D79502CB3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2387"/>
                <a:ext cx="1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oter Placeholder 3">
            <a:extLst>
              <a:ext uri="{FF2B5EF4-FFF2-40B4-BE49-F238E27FC236}">
                <a16:creationId xmlns:a16="http://schemas.microsoft.com/office/drawing/2014/main" id="{5594E71F-B6E5-40B4-ACFD-89C96175F4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769F9DE1-8A1F-4A50-BA8A-91CA427E43D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750140AF-594C-40F2-B5DE-676607E67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 dirty="0"/>
              <a:t>Καταχωρητές προορισμού</a:t>
            </a:r>
            <a:endParaRPr lang="en-AU" altLang="el-GR" dirty="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CC10606-3593-4F0D-B0AD-0619E9559BD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60575"/>
            <a:ext cx="7993063" cy="773113"/>
            <a:chOff x="539750" y="2060575"/>
            <a:chExt cx="7993063" cy="773113"/>
          </a:xfrm>
        </p:grpSpPr>
        <p:grpSp>
          <p:nvGrpSpPr>
            <p:cNvPr id="202797" name="Group 4">
              <a:extLst>
                <a:ext uri="{FF2B5EF4-FFF2-40B4-BE49-F238E27FC236}">
                  <a16:creationId xmlns:a16="http://schemas.microsoft.com/office/drawing/2014/main" id="{6383461C-7CB9-4AA5-86D3-61EEB18AE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202799" name="Text Box 5">
                <a:extLst>
                  <a:ext uri="{FF2B5EF4-FFF2-40B4-BE49-F238E27FC236}">
                    <a16:creationId xmlns:a16="http://schemas.microsoft.com/office/drawing/2014/main" id="{8AAAE117-AEBD-4D4B-ADA1-450CABE5C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0</a:t>
                </a:r>
                <a:endParaRPr lang="en-AU" altLang="el-GR" sz="2000"/>
              </a:p>
            </p:txBody>
          </p:sp>
          <p:sp>
            <p:nvSpPr>
              <p:cNvPr id="202800" name="Text Box 6">
                <a:extLst>
                  <a:ext uri="{FF2B5EF4-FFF2-40B4-BE49-F238E27FC236}">
                    <a16:creationId xmlns:a16="http://schemas.microsoft.com/office/drawing/2014/main" id="{7D9C2C0F-2F2F-482B-87A0-2085EF925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202801" name="Text Box 7">
                <a:extLst>
                  <a:ext uri="{FF2B5EF4-FFF2-40B4-BE49-F238E27FC236}">
                    <a16:creationId xmlns:a16="http://schemas.microsoft.com/office/drawing/2014/main" id="{1703679D-DFCF-459A-BAB4-8D6DEC53E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202802" name="Text Box 8">
                <a:extLst>
                  <a:ext uri="{FF2B5EF4-FFF2-40B4-BE49-F238E27FC236}">
                    <a16:creationId xmlns:a16="http://schemas.microsoft.com/office/drawing/2014/main" id="{F3EAB950-FCA5-4F01-B1EE-0F7C1FCC9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202803" name="Text Box 9">
                <a:extLst>
                  <a:ext uri="{FF2B5EF4-FFF2-40B4-BE49-F238E27FC236}">
                    <a16:creationId xmlns:a16="http://schemas.microsoft.com/office/drawing/2014/main" id="{1ED7375B-6E63-44ED-9D2D-82404B0FE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202804" name="Text Box 10">
                <a:extLst>
                  <a:ext uri="{FF2B5EF4-FFF2-40B4-BE49-F238E27FC236}">
                    <a16:creationId xmlns:a16="http://schemas.microsoft.com/office/drawing/2014/main" id="{5A751467-520F-46CC-BEC4-6F3167D05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202805" name="Text Box 11">
                <a:extLst>
                  <a:ext uri="{FF2B5EF4-FFF2-40B4-BE49-F238E27FC236}">
                    <a16:creationId xmlns:a16="http://schemas.microsoft.com/office/drawing/2014/main" id="{38D277ED-E247-4732-95EC-ED7E235E6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202806" name="Text Box 12">
                <a:extLst>
                  <a:ext uri="{FF2B5EF4-FFF2-40B4-BE49-F238E27FC236}">
                    <a16:creationId xmlns:a16="http://schemas.microsoft.com/office/drawing/2014/main" id="{BED0BA9C-2AFE-4CCD-9673-41D995127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202807" name="Text Box 13">
                <a:extLst>
                  <a:ext uri="{FF2B5EF4-FFF2-40B4-BE49-F238E27FC236}">
                    <a16:creationId xmlns:a16="http://schemas.microsoft.com/office/drawing/2014/main" id="{819FAEA4-2879-46DC-9DD6-D59D2FDD0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202808" name="Text Box 14">
                <a:extLst>
                  <a:ext uri="{FF2B5EF4-FFF2-40B4-BE49-F238E27FC236}">
                    <a16:creationId xmlns:a16="http://schemas.microsoft.com/office/drawing/2014/main" id="{8765507B-11FB-4C68-B6BD-F7B375D85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202809" name="Text Box 15">
                <a:extLst>
                  <a:ext uri="{FF2B5EF4-FFF2-40B4-BE49-F238E27FC236}">
                    <a16:creationId xmlns:a16="http://schemas.microsoft.com/office/drawing/2014/main" id="{1F8759A8-5BCB-4A52-AAD6-3513A2B6E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202810" name="Text Box 16">
                <a:extLst>
                  <a:ext uri="{FF2B5EF4-FFF2-40B4-BE49-F238E27FC236}">
                    <a16:creationId xmlns:a16="http://schemas.microsoft.com/office/drawing/2014/main" id="{99828715-EDCA-4EBC-B237-B6297E486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202798" name="Text Box 35">
              <a:extLst>
                <a:ext uri="{FF2B5EF4-FFF2-40B4-BE49-F238E27FC236}">
                  <a16:creationId xmlns:a16="http://schemas.microsoft.com/office/drawing/2014/main" id="{8D465028-474D-4F5E-8996-32044B439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id="{1770163C-DAD8-46ED-A69C-9347EA281204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2978150"/>
            <a:ext cx="7937500" cy="863600"/>
            <a:chOff x="595313" y="2978150"/>
            <a:chExt cx="7937500" cy="863600"/>
          </a:xfrm>
        </p:grpSpPr>
        <p:grpSp>
          <p:nvGrpSpPr>
            <p:cNvPr id="202787" name="Group 17">
              <a:extLst>
                <a:ext uri="{FF2B5EF4-FFF2-40B4-BE49-F238E27FC236}">
                  <a16:creationId xmlns:a16="http://schemas.microsoft.com/office/drawing/2014/main" id="{ABBEF723-7C3E-4D64-B3DB-9C674968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202789" name="Text Box 18">
                <a:extLst>
                  <a:ext uri="{FF2B5EF4-FFF2-40B4-BE49-F238E27FC236}">
                    <a16:creationId xmlns:a16="http://schemas.microsoft.com/office/drawing/2014/main" id="{A7BD92C2-59CC-41EF-B4F0-1FA7C8D0D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 or 43</a:t>
                </a:r>
                <a:endParaRPr lang="en-AU" altLang="el-GR" sz="2000"/>
              </a:p>
            </p:txBody>
          </p:sp>
          <p:sp>
            <p:nvSpPr>
              <p:cNvPr id="202790" name="Text Box 19">
                <a:extLst>
                  <a:ext uri="{FF2B5EF4-FFF2-40B4-BE49-F238E27FC236}">
                    <a16:creationId xmlns:a16="http://schemas.microsoft.com/office/drawing/2014/main" id="{66801697-8AB9-446C-BDCB-713302C59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202791" name="Text Box 20">
                <a:extLst>
                  <a:ext uri="{FF2B5EF4-FFF2-40B4-BE49-F238E27FC236}">
                    <a16:creationId xmlns:a16="http://schemas.microsoft.com/office/drawing/2014/main" id="{91B3316C-4643-4D8B-A754-F71AE9FED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202792" name="Text Box 21">
                <a:extLst>
                  <a:ext uri="{FF2B5EF4-FFF2-40B4-BE49-F238E27FC236}">
                    <a16:creationId xmlns:a16="http://schemas.microsoft.com/office/drawing/2014/main" id="{9F0707F2-C6BD-4524-BA6D-A56E92C0C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202793" name="Text Box 22">
                <a:extLst>
                  <a:ext uri="{FF2B5EF4-FFF2-40B4-BE49-F238E27FC236}">
                    <a16:creationId xmlns:a16="http://schemas.microsoft.com/office/drawing/2014/main" id="{825CD92D-8BA8-4353-BAFA-D941C0864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202794" name="Text Box 23">
                <a:extLst>
                  <a:ext uri="{FF2B5EF4-FFF2-40B4-BE49-F238E27FC236}">
                    <a16:creationId xmlns:a16="http://schemas.microsoft.com/office/drawing/2014/main" id="{4C476429-870F-46A6-90B4-C83E30D1C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202795" name="Text Box 24">
                <a:extLst>
                  <a:ext uri="{FF2B5EF4-FFF2-40B4-BE49-F238E27FC236}">
                    <a16:creationId xmlns:a16="http://schemas.microsoft.com/office/drawing/2014/main" id="{BCF053F3-32BE-4588-8647-F41660C9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202796" name="Text Box 25">
                <a:extLst>
                  <a:ext uri="{FF2B5EF4-FFF2-40B4-BE49-F238E27FC236}">
                    <a16:creationId xmlns:a16="http://schemas.microsoft.com/office/drawing/2014/main" id="{DFE3B8D0-1481-4355-B3D5-2F68AC08F6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202788" name="Text Box 36">
              <a:extLst>
                <a:ext uri="{FF2B5EF4-FFF2-40B4-BE49-F238E27FC236}">
                  <a16:creationId xmlns:a16="http://schemas.microsoft.com/office/drawing/2014/main" id="{ED583E51-2A28-4AC0-A62A-2B5C94049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Load/</a:t>
              </a:r>
              <a:br>
                <a:rPr lang="en-US" altLang="el-GR" sz="1800"/>
              </a:b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8EB18C3B-D6B2-4E48-97C9-13495F202FD6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052888"/>
            <a:ext cx="7937500" cy="773112"/>
            <a:chOff x="595313" y="4052888"/>
            <a:chExt cx="7937500" cy="773112"/>
          </a:xfrm>
        </p:grpSpPr>
        <p:grpSp>
          <p:nvGrpSpPr>
            <p:cNvPr id="202777" name="Group 26">
              <a:extLst>
                <a:ext uri="{FF2B5EF4-FFF2-40B4-BE49-F238E27FC236}">
                  <a16:creationId xmlns:a16="http://schemas.microsoft.com/office/drawing/2014/main" id="{4A581515-4C34-4298-BFFF-DE0DF4E8F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4052888"/>
              <a:ext cx="6913563" cy="773112"/>
              <a:chOff x="884" y="981"/>
              <a:chExt cx="4355" cy="487"/>
            </a:xfrm>
          </p:grpSpPr>
          <p:sp>
            <p:nvSpPr>
              <p:cNvPr id="202779" name="Text Box 27">
                <a:extLst>
                  <a:ext uri="{FF2B5EF4-FFF2-40B4-BE49-F238E27FC236}">
                    <a16:creationId xmlns:a16="http://schemas.microsoft.com/office/drawing/2014/main" id="{A0B2D813-1FCC-476D-9AD5-17777861E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4</a:t>
                </a:r>
                <a:endParaRPr lang="en-AU" altLang="el-GR" sz="2000"/>
              </a:p>
            </p:txBody>
          </p:sp>
          <p:sp>
            <p:nvSpPr>
              <p:cNvPr id="202780" name="Text Box 28">
                <a:extLst>
                  <a:ext uri="{FF2B5EF4-FFF2-40B4-BE49-F238E27FC236}">
                    <a16:creationId xmlns:a16="http://schemas.microsoft.com/office/drawing/2014/main" id="{2C80802E-95EF-42DF-857D-1C5F48C3C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202781" name="Text Box 29">
                <a:extLst>
                  <a:ext uri="{FF2B5EF4-FFF2-40B4-BE49-F238E27FC236}">
                    <a16:creationId xmlns:a16="http://schemas.microsoft.com/office/drawing/2014/main" id="{9F4D4C6C-BA35-44A1-87F4-D23CA576CE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202782" name="Text Box 30">
                <a:extLst>
                  <a:ext uri="{FF2B5EF4-FFF2-40B4-BE49-F238E27FC236}">
                    <a16:creationId xmlns:a16="http://schemas.microsoft.com/office/drawing/2014/main" id="{B1877EBF-BD79-45E8-8CFE-A24BC9B24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202783" name="Text Box 31">
                <a:extLst>
                  <a:ext uri="{FF2B5EF4-FFF2-40B4-BE49-F238E27FC236}">
                    <a16:creationId xmlns:a16="http://schemas.microsoft.com/office/drawing/2014/main" id="{95AF3FDC-421C-47F1-9468-E6689E5C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202784" name="Text Box 32">
                <a:extLst>
                  <a:ext uri="{FF2B5EF4-FFF2-40B4-BE49-F238E27FC236}">
                    <a16:creationId xmlns:a16="http://schemas.microsoft.com/office/drawing/2014/main" id="{18B8903B-DCA7-45A1-9272-55D60346A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202785" name="Text Box 33">
                <a:extLst>
                  <a:ext uri="{FF2B5EF4-FFF2-40B4-BE49-F238E27FC236}">
                    <a16:creationId xmlns:a16="http://schemas.microsoft.com/office/drawing/2014/main" id="{FC6701BE-E259-47A5-9D03-3CD4B9E14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202786" name="Text Box 34">
                <a:extLst>
                  <a:ext uri="{FF2B5EF4-FFF2-40B4-BE49-F238E27FC236}">
                    <a16:creationId xmlns:a16="http://schemas.microsoft.com/office/drawing/2014/main" id="{6CCB10E1-1550-4FB9-8305-0EE6D578E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202778" name="Text Box 37">
              <a:extLst>
                <a:ext uri="{FF2B5EF4-FFF2-40B4-BE49-F238E27FC236}">
                  <a16:creationId xmlns:a16="http://schemas.microsoft.com/office/drawing/2014/main" id="{23EFBF4E-7A34-4E36-B6F9-AF3096052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412908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Branch</a:t>
              </a:r>
              <a:endParaRPr lang="en-AU" altLang="el-GR" sz="1800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6FD740C-37A3-4468-8B9C-2CA7427ED443}"/>
              </a:ext>
            </a:extLst>
          </p:cNvPr>
          <p:cNvSpPr/>
          <p:nvPr/>
        </p:nvSpPr>
        <p:spPr bwMode="auto">
          <a:xfrm>
            <a:off x="5075238" y="2039937"/>
            <a:ext cx="1073150" cy="4572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F7C2E2E-6159-48BE-BDFC-91008C8AB3E4}"/>
              </a:ext>
            </a:extLst>
          </p:cNvPr>
          <p:cNvSpPr/>
          <p:nvPr/>
        </p:nvSpPr>
        <p:spPr bwMode="auto">
          <a:xfrm>
            <a:off x="4013200" y="3039835"/>
            <a:ext cx="1073150" cy="4572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2">
            <a:extLst>
              <a:ext uri="{FF2B5EF4-FFF2-40B4-BE49-F238E27FC236}">
                <a16:creationId xmlns:a16="http://schemas.microsoft.com/office/drawing/2014/main" id="{06041725-0831-47A8-A986-B12BABFAF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2A48A36-BAC6-4262-A916-9CCEF00E3C4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63843" name="Rectangle 4">
            <a:extLst>
              <a:ext uri="{FF2B5EF4-FFF2-40B4-BE49-F238E27FC236}">
                <a16:creationId xmlns:a16="http://schemas.microsoft.com/office/drawing/2014/main" id="{68F7E35F-3E6E-4C76-9F6B-0BA943FF5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Διαδρομή δεδομένων και έλεγχος</a:t>
            </a:r>
            <a:endParaRPr lang="en-AU" altLang="el-GR"/>
          </a:p>
        </p:txBody>
      </p:sp>
      <p:pic>
        <p:nvPicPr>
          <p:cNvPr id="163844" name="Picture 5" descr="D:\gizopoulos\Projects\Books\Cod4-Kleidarithmos\Figs-for-PPTs\COD_VOLA_PNGs\CHAPTER 4\04_17.png">
            <a:extLst>
              <a:ext uri="{FF2B5EF4-FFF2-40B4-BE49-F238E27FC236}">
                <a16:creationId xmlns:a16="http://schemas.microsoft.com/office/drawing/2014/main" id="{DB2B7389-049A-4AED-83E5-DF7E782D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0613"/>
            <a:ext cx="7005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Oval 1">
            <a:extLst>
              <a:ext uri="{FF2B5EF4-FFF2-40B4-BE49-F238E27FC236}">
                <a16:creationId xmlns:a16="http://schemas.microsoft.com/office/drawing/2014/main" id="{CC7F0CE9-67B2-434A-AFD8-D1F01524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508500"/>
            <a:ext cx="504825" cy="358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63846" name="Oval 5">
            <a:extLst>
              <a:ext uri="{FF2B5EF4-FFF2-40B4-BE49-F238E27FC236}">
                <a16:creationId xmlns:a16="http://schemas.microsoft.com/office/drawing/2014/main" id="{F58FE4C7-195F-4F59-B6E8-13D5345F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016375"/>
            <a:ext cx="792163" cy="358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  <p:sp>
        <p:nvSpPr>
          <p:cNvPr id="163847" name="Oval 6">
            <a:extLst>
              <a:ext uri="{FF2B5EF4-FFF2-40B4-BE49-F238E27FC236}">
                <a16:creationId xmlns:a16="http://schemas.microsoft.com/office/drawing/2014/main" id="{59ED6967-329F-4504-9A69-5CBB73637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4581525"/>
            <a:ext cx="808038" cy="358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7" descr="D:\gizopoulos\Projects\Books\Cod4-Kleidarithmos\Figs-for-PPTs\COD_VOLA_PNGs\CHAPTER 4\04_38.png">
            <a:extLst>
              <a:ext uri="{FF2B5EF4-FFF2-40B4-BE49-F238E27FC236}">
                <a16:creationId xmlns:a16="http://schemas.microsoft.com/office/drawing/2014/main" id="{934932AB-0D9D-446E-98B6-881CEC68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2"/>
          <a:stretch>
            <a:fillRect/>
          </a:stretch>
        </p:blipFill>
        <p:spPr bwMode="auto">
          <a:xfrm>
            <a:off x="107950" y="1092200"/>
            <a:ext cx="895191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Footer Placeholder 2">
            <a:extLst>
              <a:ext uri="{FF2B5EF4-FFF2-40B4-BE49-F238E27FC236}">
                <a16:creationId xmlns:a16="http://schemas.microsoft.com/office/drawing/2014/main" id="{BBBF77F2-A16F-4C48-83C2-CAAFE1560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2C5DF8F-4380-4E0C-AF6E-0EF85B33E76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61796" name="Rectangle 2">
            <a:extLst>
              <a:ext uri="{FF2B5EF4-FFF2-40B4-BE49-F238E27FC236}">
                <a16:creationId xmlns:a16="http://schemas.microsoft.com/office/drawing/2014/main" id="{DB479FCF-2CC1-473F-8915-8C019F894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WB </a:t>
            </a:r>
            <a:r>
              <a:rPr lang="el-GR" altLang="el-GR"/>
              <a:t>για</a:t>
            </a:r>
            <a:r>
              <a:rPr lang="en-US" altLang="el-GR"/>
              <a:t> Load</a:t>
            </a:r>
            <a:endParaRPr lang="en-AU" altLang="el-GR"/>
          </a:p>
        </p:txBody>
      </p:sp>
      <p:sp>
        <p:nvSpPr>
          <p:cNvPr id="374789" name="AutoShape 5">
            <a:extLst>
              <a:ext uri="{FF2B5EF4-FFF2-40B4-BE49-F238E27FC236}">
                <a16:creationId xmlns:a16="http://schemas.microsoft.com/office/drawing/2014/main" id="{E9E6849B-B345-4103-92E9-D0852A7C32A8}"/>
              </a:ext>
            </a:extLst>
          </p:cNvPr>
          <p:cNvSpPr>
            <a:spLocks/>
          </p:cNvSpPr>
          <p:nvPr/>
        </p:nvSpPr>
        <p:spPr bwMode="auto">
          <a:xfrm>
            <a:off x="900113" y="5084763"/>
            <a:ext cx="1350962" cy="865187"/>
          </a:xfrm>
          <a:prstGeom prst="borderCallout1">
            <a:avLst>
              <a:gd name="adj1" fmla="val 13213"/>
              <a:gd name="adj2" fmla="val 105639"/>
              <a:gd name="adj3" fmla="val -109065"/>
              <a:gd name="adj4" fmla="val 1590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Λάθος αριθμός καταχωρητή</a:t>
            </a:r>
            <a:endParaRPr lang="en-AU" alt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2">
            <a:extLst>
              <a:ext uri="{FF2B5EF4-FFF2-40B4-BE49-F238E27FC236}">
                <a16:creationId xmlns:a16="http://schemas.microsoft.com/office/drawing/2014/main" id="{0927D0A2-DA17-49E0-8F46-1C30746EE7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EC5EB101-748A-4DCF-809C-4F884A73450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0C872A39-5EC7-43E2-98A7-82CD45FB2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Διορθωμένη διαδρομή </a:t>
            </a:r>
            <a:r>
              <a:rPr lang="en-US" altLang="el-GR"/>
              <a:t>Load</a:t>
            </a:r>
            <a:endParaRPr lang="en-AU" altLang="el-GR"/>
          </a:p>
        </p:txBody>
      </p:sp>
      <p:pic>
        <p:nvPicPr>
          <p:cNvPr id="165892" name="Picture 5" descr="D:\gizopoulos\Projects\Books\Cod4-Kleidarithmos\Figs-for-PPTs\COD_VOLA_PNGs\CHAPTER 4\04_41.png">
            <a:extLst>
              <a:ext uri="{FF2B5EF4-FFF2-40B4-BE49-F238E27FC236}">
                <a16:creationId xmlns:a16="http://schemas.microsoft.com/office/drawing/2014/main" id="{68EAC590-F312-4DC0-8E79-34EF3674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484313"/>
            <a:ext cx="89662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oter Placeholder 2">
            <a:extLst>
              <a:ext uri="{FF2B5EF4-FFF2-40B4-BE49-F238E27FC236}">
                <a16:creationId xmlns:a16="http://schemas.microsoft.com/office/drawing/2014/main" id="{64FD55F6-2001-4A0F-BB25-554C58D0DE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830FF06-CD33-4DF7-8F42-06A8292687C6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18CEE5B7-9E87-4A7A-89AB-8548C893D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EX </a:t>
            </a:r>
            <a:r>
              <a:rPr lang="el-GR" altLang="el-GR"/>
              <a:t>για</a:t>
            </a:r>
            <a:r>
              <a:rPr lang="en-US" altLang="el-GR"/>
              <a:t> Store</a:t>
            </a:r>
            <a:endParaRPr lang="en-AU" altLang="el-GR"/>
          </a:p>
        </p:txBody>
      </p:sp>
      <p:pic>
        <p:nvPicPr>
          <p:cNvPr id="167940" name="Picture 5" descr="D:\gizopoulos\Projects\Books\Cod4-Kleidarithmos\Figs-for-PPTs\COD_VOLA_PNGs\CHAPTER 4\04_39.png">
            <a:extLst>
              <a:ext uri="{FF2B5EF4-FFF2-40B4-BE49-F238E27FC236}">
                <a16:creationId xmlns:a16="http://schemas.microsoft.com/office/drawing/2014/main" id="{8B568F03-B1F1-4D4D-A69A-1BF3EC69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885237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oter Placeholder 2">
            <a:extLst>
              <a:ext uri="{FF2B5EF4-FFF2-40B4-BE49-F238E27FC236}">
                <a16:creationId xmlns:a16="http://schemas.microsoft.com/office/drawing/2014/main" id="{9C9F1E7E-A807-4253-BCF2-F8EFB5DB4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629F082-7E6C-4AEE-837A-1214FCB441D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FD106790-D3D8-4A59-922E-C251ED51A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MEM </a:t>
            </a:r>
            <a:r>
              <a:rPr lang="el-GR" altLang="el-GR"/>
              <a:t>για</a:t>
            </a:r>
            <a:r>
              <a:rPr lang="en-US" altLang="el-GR"/>
              <a:t> Store</a:t>
            </a:r>
            <a:endParaRPr lang="en-AU" altLang="el-GR"/>
          </a:p>
        </p:txBody>
      </p:sp>
      <p:pic>
        <p:nvPicPr>
          <p:cNvPr id="169988" name="Picture 5" descr="D:\gizopoulos\Projects\Books\Cod4-Kleidarithmos\Figs-for-PPTs\COD_VOLA_PNGs\CHAPTER 4\04_40.png">
            <a:extLst>
              <a:ext uri="{FF2B5EF4-FFF2-40B4-BE49-F238E27FC236}">
                <a16:creationId xmlns:a16="http://schemas.microsoft.com/office/drawing/2014/main" id="{6A609EF6-2B9F-4C1B-BD26-CE52DC41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07950" y="1195388"/>
            <a:ext cx="896937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oter Placeholder 2">
            <a:extLst>
              <a:ext uri="{FF2B5EF4-FFF2-40B4-BE49-F238E27FC236}">
                <a16:creationId xmlns:a16="http://schemas.microsoft.com/office/drawing/2014/main" id="{AFBBBF41-6CD1-4307-B950-8D51B6768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06D0A45D-E1AA-42E2-9AE7-F534B0D5577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F86DA5F6-F9C5-4287-AF3C-6082E7723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Στάδιο </a:t>
            </a:r>
            <a:r>
              <a:rPr lang="en-US" altLang="el-GR"/>
              <a:t>WB </a:t>
            </a:r>
            <a:r>
              <a:rPr lang="el-GR" altLang="el-GR"/>
              <a:t>για</a:t>
            </a:r>
            <a:r>
              <a:rPr lang="en-US" altLang="el-GR"/>
              <a:t> Store</a:t>
            </a:r>
            <a:endParaRPr lang="en-AU" altLang="el-GR"/>
          </a:p>
        </p:txBody>
      </p:sp>
      <p:pic>
        <p:nvPicPr>
          <p:cNvPr id="172036" name="Picture 5" descr="D:\gizopoulos\Projects\Books\Cod4-Kleidarithmos\Figs-for-PPTs\COD_VOLA_PNGs\CHAPTER 4\04_40.png">
            <a:extLst>
              <a:ext uri="{FF2B5EF4-FFF2-40B4-BE49-F238E27FC236}">
                <a16:creationId xmlns:a16="http://schemas.microsoft.com/office/drawing/2014/main" id="{AF2183B9-0A55-400B-AEA0-5D258DB4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4"/>
          <a:stretch>
            <a:fillRect/>
          </a:stretch>
        </p:blipFill>
        <p:spPr bwMode="auto">
          <a:xfrm>
            <a:off x="107950" y="1268413"/>
            <a:ext cx="89693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oter Placeholder 3">
            <a:extLst>
              <a:ext uri="{FF2B5EF4-FFF2-40B4-BE49-F238E27FC236}">
                <a16:creationId xmlns:a16="http://schemas.microsoft.com/office/drawing/2014/main" id="{7CE47738-017C-47FE-9291-96ABE263F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89EB7A1A-E3D1-4298-96DE-5871BB8E03C7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008A6CA6-0248-4AA9-9E92-155EF53EB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Διάγραμμα διοχέτευσης πολλών κύκλων</a:t>
            </a:r>
            <a:endParaRPr lang="en-AU" altLang="el-GR" sz="3200"/>
          </a:p>
        </p:txBody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D4E35C2E-E515-4EFD-9607-1B4BA5268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/>
            <a:r>
              <a:rPr lang="el-GR" altLang="el-GR"/>
              <a:t>Μορφή που δείχνει τη χρήση των πόρων</a:t>
            </a:r>
            <a:endParaRPr lang="en-AU" altLang="el-GR"/>
          </a:p>
        </p:txBody>
      </p:sp>
      <p:pic>
        <p:nvPicPr>
          <p:cNvPr id="174085" name="Picture 6" descr="D:\gizopoulos\Projects\Books\Cod4-Kleidarithmos\Figs-for-PPTs\COD_VOLA_PNGs\CHAPTER 4\04_43.png">
            <a:extLst>
              <a:ext uri="{FF2B5EF4-FFF2-40B4-BE49-F238E27FC236}">
                <a16:creationId xmlns:a16="http://schemas.microsoft.com/office/drawing/2014/main" id="{FCFABDC4-07A0-4FFC-945D-B22A662E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6840537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oter Placeholder 3">
            <a:extLst>
              <a:ext uri="{FF2B5EF4-FFF2-40B4-BE49-F238E27FC236}">
                <a16:creationId xmlns:a16="http://schemas.microsoft.com/office/drawing/2014/main" id="{10A31905-D443-442F-842C-7542E869FA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9A92DF01-B8EE-4C08-BC56-F81ED7FFF670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68CFF4A7-92DB-48F3-9574-20C3F61B4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Διάγραμμα διοχέτευσης πολλών κύκλων</a:t>
            </a:r>
            <a:endParaRPr lang="en-AU" altLang="el-GR" sz="3200"/>
          </a:p>
        </p:txBody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143E07BC-9F97-4EF1-A4E5-03A19280A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/>
            <a:r>
              <a:rPr lang="el-GR" altLang="el-GR"/>
              <a:t>Παραδοσιακή μορφή</a:t>
            </a:r>
            <a:endParaRPr lang="en-AU" altLang="el-GR"/>
          </a:p>
        </p:txBody>
      </p:sp>
      <p:pic>
        <p:nvPicPr>
          <p:cNvPr id="176133" name="Picture 6" descr="D:\gizopoulos\Projects\Books\Cod4-Kleidarithmos\Figs-for-PPTs\COD_VOLA_PNGs\CHAPTER 4\04_44.png">
            <a:extLst>
              <a:ext uri="{FF2B5EF4-FFF2-40B4-BE49-F238E27FC236}">
                <a16:creationId xmlns:a16="http://schemas.microsoft.com/office/drawing/2014/main" id="{2ED13450-2C8F-4E91-9DEB-4942D6B3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783907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oter Placeholder 3">
            <a:extLst>
              <a:ext uri="{FF2B5EF4-FFF2-40B4-BE49-F238E27FC236}">
                <a16:creationId xmlns:a16="http://schemas.microsoft.com/office/drawing/2014/main" id="{87385BDC-38D0-4DD8-B5D8-AA161B839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B1B769D3-3632-42B2-93B1-C8671B6CA4BE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890301BD-A4C6-4B2B-B120-99C15F08E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Διάγραμμα διοχέτευσης ενός κύκλου</a:t>
            </a:r>
            <a:endParaRPr lang="en-AU" altLang="el-GR"/>
          </a:p>
        </p:txBody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EA2CAC7A-695C-4FEB-9A52-FD01BCE64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47700"/>
          </a:xfrm>
        </p:spPr>
        <p:txBody>
          <a:bodyPr/>
          <a:lstStyle/>
          <a:p>
            <a:pPr eaLnBrk="1" hangingPunct="1"/>
            <a:r>
              <a:rPr lang="el-GR" altLang="el-GR" sz="2800"/>
              <a:t>Κατάσταση της διοχέτευσης σε δεδομένο κύκλο</a:t>
            </a:r>
            <a:endParaRPr lang="en-AU" altLang="el-GR" sz="2800"/>
          </a:p>
        </p:txBody>
      </p:sp>
      <p:pic>
        <p:nvPicPr>
          <p:cNvPr id="178181" name="Picture 6" descr="D:\gizopoulos\Projects\Books\Cod4-Kleidarithmos\Figs-for-PPTs\COD_VOLA_PNGs\CHAPTER 4\04_45.png">
            <a:extLst>
              <a:ext uri="{FF2B5EF4-FFF2-40B4-BE49-F238E27FC236}">
                <a16:creationId xmlns:a16="http://schemas.microsoft.com/office/drawing/2014/main" id="{1B2EF4F6-D22C-414C-BC8D-BD26D4E8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41475"/>
            <a:ext cx="87852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F12DB763-ABCB-4BE6-BA07-04E0D9791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BDDBD157-6D22-4D5D-983D-64CC8E389275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CA3B195-3FB2-4E8E-A442-98F26246A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Μεθοδολογία χρονισμού</a:t>
            </a:r>
            <a:endParaRPr lang="en-AU" altLang="el-GR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2FCEAAE-6788-40A6-813D-6A5357877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4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/>
              <a:t>Η συνδυαστική λογική υπολογίζει στη διάρκεια των κύκλων ρολογιού</a:t>
            </a:r>
            <a:r>
              <a:rPr lang="en-US" altLang="el-GR" sz="2800" dirty="0"/>
              <a:t> </a:t>
            </a:r>
            <a:r>
              <a:rPr lang="el-GR" altLang="el-GR" sz="2800" dirty="0"/>
              <a:t>(μ</a:t>
            </a:r>
            <a:r>
              <a:rPr lang="el-GR" altLang="el-GR" dirty="0"/>
              <a:t>εταξύ διαδοχικών ακμών ρολογιού)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Είσοδος από στοιχεία κατάστασης, έξοδος σε στοιχεία κατάστασης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/>
              <a:t>Η μεγαλύτερη καθυστέρηση στη συνδυαστική λογική καλείται </a:t>
            </a:r>
            <a:r>
              <a:rPr lang="el-GR" altLang="el-GR" b="1" dirty="0">
                <a:solidFill>
                  <a:srgbClr val="990000"/>
                </a:solidFill>
              </a:rPr>
              <a:t>κρίσιμο μονοπάτι/διαδρομή </a:t>
            </a:r>
            <a:r>
              <a:rPr lang="el-GR" altLang="el-GR" dirty="0"/>
              <a:t>(</a:t>
            </a:r>
            <a:r>
              <a:rPr lang="en-US" altLang="el-GR" b="1" dirty="0">
                <a:solidFill>
                  <a:srgbClr val="990000"/>
                </a:solidFill>
              </a:rPr>
              <a:t>critical path</a:t>
            </a:r>
            <a:r>
              <a:rPr lang="en-US" altLang="el-GR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dirty="0">
                <a:solidFill>
                  <a:srgbClr val="990000"/>
                </a:solidFill>
              </a:rPr>
              <a:t>Το  κρίσιμο μονοπάτι καθορίζει την περίοδο ρολογιού</a:t>
            </a:r>
            <a:endParaRPr lang="en-AU" altLang="el-GR" b="1" dirty="0">
              <a:solidFill>
                <a:srgbClr val="99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B4A2DD-7FB8-4818-9CDF-E9EED1BB013D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4587875"/>
            <a:ext cx="8783638" cy="1371600"/>
            <a:chOff x="107950" y="4149725"/>
            <a:chExt cx="8783638" cy="1371600"/>
          </a:xfrm>
        </p:grpSpPr>
        <p:pic>
          <p:nvPicPr>
            <p:cNvPr id="22534" name="Picture 7" descr="D:\gizopoulos\Projects\Books\Cod4-Kleidarithmos\Figs-for-PPTs\COD_VOLA_PNGs\CHAPTER 4\04_03.png">
              <a:extLst>
                <a:ext uri="{FF2B5EF4-FFF2-40B4-BE49-F238E27FC236}">
                  <a16:creationId xmlns:a16="http://schemas.microsoft.com/office/drawing/2014/main" id="{8402B3E7-B3AC-4A8F-A1EA-1AA33354B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4149725"/>
              <a:ext cx="51069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8" descr="D:\gizopoulos\Projects\Books\Cod4-Kleidarithmos\Figs-for-PPTs\COD_VOLA_PNGs\CHAPTER 4\04_04.png">
              <a:extLst>
                <a:ext uri="{FF2B5EF4-FFF2-40B4-BE49-F238E27FC236}">
                  <a16:creationId xmlns:a16="http://schemas.microsoft.com/office/drawing/2014/main" id="{32417506-5034-4E64-BC77-CCD15BED5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075" y="4437063"/>
              <a:ext cx="3465513" cy="83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oter Placeholder 2">
            <a:extLst>
              <a:ext uri="{FF2B5EF4-FFF2-40B4-BE49-F238E27FC236}">
                <a16:creationId xmlns:a16="http://schemas.microsoft.com/office/drawing/2014/main" id="{4378539C-C190-4C5A-8B67-85D803147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7E447B0-2471-4D44-8988-13E799AC1D88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2E0AABE5-6691-4F99-BE01-DA2FF3CFF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l-GR" altLang="el-GR" sz="4000"/>
              <a:t>Έλεγχος διοχέτευσης (απλουσ.)</a:t>
            </a:r>
            <a:endParaRPr lang="en-AU" altLang="el-GR" sz="4000"/>
          </a:p>
        </p:txBody>
      </p:sp>
      <p:pic>
        <p:nvPicPr>
          <p:cNvPr id="180228" name="Picture 5" descr="D:\gizopoulos\Projects\Books\Cod4-Kleidarithmos\Figs-for-PPTs\COD_VOLA_PNGs\CHAPTER 4\04_46.png">
            <a:extLst>
              <a:ext uri="{FF2B5EF4-FFF2-40B4-BE49-F238E27FC236}">
                <a16:creationId xmlns:a16="http://schemas.microsoft.com/office/drawing/2014/main" id="{C65ECD75-DE9D-4CFC-B818-CACE6802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89281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oter Placeholder 3">
            <a:extLst>
              <a:ext uri="{FF2B5EF4-FFF2-40B4-BE49-F238E27FC236}">
                <a16:creationId xmlns:a16="http://schemas.microsoft.com/office/drawing/2014/main" id="{83B7F4AB-3670-412D-9C90-A485FCEBA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67F9029F-B87E-46A7-85AD-3BF5A84D2C1F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FBC54EAA-274B-497B-8974-0CB9EDCEB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Έλεγχος διοχέτευσης</a:t>
            </a:r>
            <a:endParaRPr lang="en-AU" altLang="el-GR"/>
          </a:p>
        </p:txBody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EC8D7751-DBF1-4611-8252-734F44FD9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150937"/>
          </a:xfrm>
        </p:spPr>
        <p:txBody>
          <a:bodyPr/>
          <a:lstStyle/>
          <a:p>
            <a:pPr eaLnBrk="1" hangingPunct="1"/>
            <a:r>
              <a:rPr lang="el-GR" altLang="el-GR"/>
              <a:t>Σήματα ελέγχου εξάγονται από την εντολή</a:t>
            </a:r>
            <a:endParaRPr lang="en-US" altLang="el-GR"/>
          </a:p>
          <a:p>
            <a:pPr lvl="1" eaLnBrk="1" hangingPunct="1"/>
            <a:r>
              <a:rPr lang="el-GR" altLang="el-GR"/>
              <a:t>Όπως και στην υλοποίηση ενός κύκλου</a:t>
            </a:r>
            <a:endParaRPr lang="en-AU" altLang="el-GR"/>
          </a:p>
        </p:txBody>
      </p:sp>
      <p:pic>
        <p:nvPicPr>
          <p:cNvPr id="182277" name="Picture 6" descr="D:\gizopoulos\Projects\Books\Cod4-Kleidarithmos\Figs-for-PPTs\COD_VOLA_PNGs\CHAPTER 4\04_50.png">
            <a:extLst>
              <a:ext uri="{FF2B5EF4-FFF2-40B4-BE49-F238E27FC236}">
                <a16:creationId xmlns:a16="http://schemas.microsoft.com/office/drawing/2014/main" id="{DC80FDDA-FAAD-4E61-A520-3EB46057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90763"/>
            <a:ext cx="597693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oter Placeholder 2">
            <a:extLst>
              <a:ext uri="{FF2B5EF4-FFF2-40B4-BE49-F238E27FC236}">
                <a16:creationId xmlns:a16="http://schemas.microsoft.com/office/drawing/2014/main" id="{90094ACC-7A47-4450-94FC-FA4B16BA59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39DA064-6696-45CD-BF83-F808008BB32A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EED9FA8B-4DE9-4CE3-9007-E794E9D8F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pPr eaLnBrk="1" hangingPunct="1"/>
            <a:r>
              <a:rPr lang="el-GR" altLang="el-GR"/>
              <a:t>Έλεγχος διοχέτευσης</a:t>
            </a:r>
            <a:endParaRPr lang="en-AU" altLang="el-GR"/>
          </a:p>
        </p:txBody>
      </p:sp>
      <p:pic>
        <p:nvPicPr>
          <p:cNvPr id="184324" name="Picture 5" descr="D:\gizopoulos\Projects\Books\Cod4-Kleidarithmos\Figs-for-PPTs\COD_VOLA_PNGs\CHAPTER 4\04_51.png">
            <a:extLst>
              <a:ext uri="{FF2B5EF4-FFF2-40B4-BE49-F238E27FC236}">
                <a16:creationId xmlns:a16="http://schemas.microsoft.com/office/drawing/2014/main" id="{8A262F6A-94DB-413B-B6DE-99DCCFF6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52513"/>
            <a:ext cx="7654925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id="{9E95016F-3715-4422-AF18-F141B93A4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GB" altLang="en-US"/>
              <a:t>Pipeline </a:t>
            </a:r>
            <a:r>
              <a:rPr lang="el-GR" altLang="en-US"/>
              <a:t>χωρίς κινδύνους</a:t>
            </a:r>
            <a:endParaRPr lang="en-US" altLang="en-US"/>
          </a:p>
        </p:txBody>
      </p:sp>
      <p:sp>
        <p:nvSpPr>
          <p:cNvPr id="186371" name="Content Placeholder 2">
            <a:extLst>
              <a:ext uri="{FF2B5EF4-FFF2-40B4-BE49-F238E27FC236}">
                <a16:creationId xmlns:a16="http://schemas.microsoft.com/office/drawing/2014/main" id="{FDD73449-3959-4D65-AE70-271DEE1BF9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Έστω ο παρακάτω κώδικας </a:t>
            </a:r>
            <a:r>
              <a:rPr lang="en-GB" altLang="en-US" dirty="0"/>
              <a:t>MIPS</a:t>
            </a:r>
          </a:p>
          <a:p>
            <a:r>
              <a:rPr lang="en-GB" altLang="en-US" dirty="0" err="1"/>
              <a:t>lw</a:t>
            </a:r>
            <a:r>
              <a:rPr lang="en-GB" altLang="en-US" dirty="0"/>
              <a:t> 	$10, 20 ($1)</a:t>
            </a:r>
          </a:p>
          <a:p>
            <a:r>
              <a:rPr lang="en-GB" altLang="en-US" dirty="0"/>
              <a:t>sub 	$11, $2, $3</a:t>
            </a:r>
            <a:endParaRPr lang="en-US" altLang="en-US" dirty="0"/>
          </a:p>
          <a:p>
            <a:r>
              <a:rPr lang="en-GB" altLang="en-US" dirty="0"/>
              <a:t>and 	$12, $4, $5 </a:t>
            </a:r>
          </a:p>
          <a:p>
            <a:r>
              <a:rPr lang="en-GB" altLang="en-US" dirty="0"/>
              <a:t>or 	$13, $6, $7 </a:t>
            </a:r>
          </a:p>
          <a:p>
            <a:r>
              <a:rPr lang="en-GB" altLang="en-US" dirty="0"/>
              <a:t>add 	$14, $8, $9</a:t>
            </a:r>
            <a:endParaRPr lang="en-US" altLang="en-US" dirty="0"/>
          </a:p>
        </p:txBody>
      </p:sp>
      <p:sp>
        <p:nvSpPr>
          <p:cNvPr id="186372" name="Footer Placeholder 3">
            <a:extLst>
              <a:ext uri="{FF2B5EF4-FFF2-40B4-BE49-F238E27FC236}">
                <a16:creationId xmlns:a16="http://schemas.microsoft.com/office/drawing/2014/main" id="{C0DC43FF-A539-4B47-8C8C-A2C20F1F0B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313F8896-816D-4DF2-A3B6-54E2201C0493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F3266D2E-9634-4637-B006-68C892D784B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221088"/>
            <a:ext cx="7993063" cy="773113"/>
            <a:chOff x="539750" y="2060575"/>
            <a:chExt cx="7993063" cy="773113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99947FC-17B7-458B-A810-ABAB5A202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2060575"/>
              <a:ext cx="6913563" cy="773113"/>
              <a:chOff x="703" y="981"/>
              <a:chExt cx="4355" cy="487"/>
            </a:xfrm>
          </p:grpSpPr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60195AC0-4A09-4C28-B1B1-61924718F4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0</a:t>
                </a:r>
                <a:endParaRPr lang="en-AU" altLang="el-GR" sz="2000"/>
              </a:p>
            </p:txBody>
          </p:sp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9E522D7C-B371-4E95-A8B3-7B40B015F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7C7E0775-E459-4160-9669-9531D75C9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DC80FB3A-B111-416D-8C32-4B19F9A9DD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rd</a:t>
                </a:r>
                <a:endParaRPr lang="en-AU" altLang="el-GR" sz="2000"/>
              </a:p>
            </p:txBody>
          </p:sp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60A03F3A-0859-48EF-B3CE-37582696E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shamt</a:t>
                </a:r>
                <a:endParaRPr lang="en-AU" altLang="el-GR" sz="2000"/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2CEDD3CF-1A03-4BBB-9E7E-28F98088E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funct</a:t>
                </a:r>
                <a:endParaRPr lang="en-AU" altLang="el-GR" sz="2000"/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4C8A5519-D010-4C9D-80B9-D5853A834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F2C952D3-FCB5-443B-A402-D5594F870C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" y="1256"/>
                <a:ext cx="2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5:0</a:t>
                </a:r>
                <a:endParaRPr lang="en-AU" altLang="el-GR" sz="1600"/>
              </a:p>
            </p:txBody>
          </p:sp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4733AAD4-4510-478B-9C9D-9F489132A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7A401B6C-F732-4EBA-9B5E-6B0E42BB5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FD46EAFA-F0BE-4C76-A05C-DC1706E41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15:11</a:t>
                </a:r>
                <a:endParaRPr lang="en-AU" altLang="el-GR" sz="1600"/>
              </a:p>
            </p:txBody>
          </p:sp>
          <p:sp>
            <p:nvSpPr>
              <p:cNvPr id="19" name="Text Box 16">
                <a:extLst>
                  <a:ext uri="{FF2B5EF4-FFF2-40B4-BE49-F238E27FC236}">
                    <a16:creationId xmlns:a16="http://schemas.microsoft.com/office/drawing/2014/main" id="{DD7D0DE8-5C99-446F-8BBF-A1472E790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10:6</a:t>
                </a:r>
                <a:endParaRPr lang="en-AU" altLang="el-GR" sz="1600"/>
              </a:p>
            </p:txBody>
          </p:sp>
        </p:grp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4A77A5D5-5A44-4C38-9498-8493A3831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2112963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Τύπου </a:t>
              </a:r>
              <a:r>
                <a:rPr lang="en-US" altLang="el-GR" sz="1800"/>
                <a:t>R</a:t>
              </a:r>
              <a:endParaRPr lang="en-AU" altLang="el-GR" sz="1800"/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DAED0FF1-F24F-456C-B024-6118BB0FEE95}"/>
              </a:ext>
            </a:extLst>
          </p:cNvPr>
          <p:cNvGrpSpPr>
            <a:grpSpLocks/>
          </p:cNvGrpSpPr>
          <p:nvPr/>
        </p:nvGrpSpPr>
        <p:grpSpPr bwMode="auto">
          <a:xfrm>
            <a:off x="739776" y="5168178"/>
            <a:ext cx="7937500" cy="863600"/>
            <a:chOff x="595313" y="2978150"/>
            <a:chExt cx="7937500" cy="863600"/>
          </a:xfrm>
        </p:grpSpPr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73FEF8A8-094D-4076-B81F-3303865B1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3068638"/>
              <a:ext cx="6913563" cy="773112"/>
              <a:chOff x="884" y="981"/>
              <a:chExt cx="4355" cy="487"/>
            </a:xfrm>
          </p:grpSpPr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B8E9226A-FFF6-4BCD-9ED7-77BC70C040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981"/>
                <a:ext cx="817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35 or 43</a:t>
                </a:r>
                <a:endParaRPr lang="en-AU" altLang="el-GR" sz="2000"/>
              </a:p>
            </p:txBody>
          </p:sp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6230A034-A11F-4F27-85C3-0731EA847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rs</a:t>
                </a:r>
                <a:endParaRPr lang="en-AU" altLang="el-GR" sz="2000"/>
              </a:p>
            </p:txBody>
          </p:sp>
          <p:sp>
            <p:nvSpPr>
              <p:cNvPr id="25" name="Text Box 20">
                <a:extLst>
                  <a:ext uri="{FF2B5EF4-FFF2-40B4-BE49-F238E27FC236}">
                    <a16:creationId xmlns:a16="http://schemas.microsoft.com/office/drawing/2014/main" id="{5E294F8F-D44C-4F9F-A204-CEC1897AE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981"/>
                <a:ext cx="680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rt</a:t>
                </a:r>
                <a:endParaRPr lang="en-AU" altLang="el-GR" sz="2000"/>
              </a:p>
            </p:txBody>
          </p:sp>
          <p:sp>
            <p:nvSpPr>
              <p:cNvPr id="26" name="Text Box 21">
                <a:extLst>
                  <a:ext uri="{FF2B5EF4-FFF2-40B4-BE49-F238E27FC236}">
                    <a16:creationId xmlns:a16="http://schemas.microsoft.com/office/drawing/2014/main" id="{14D535C2-C581-408D-A0B0-A30003AA0A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981"/>
                <a:ext cx="2178" cy="26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000"/>
                  <a:t>address</a:t>
                </a:r>
                <a:endParaRPr lang="en-AU" altLang="el-GR" sz="2000"/>
              </a:p>
            </p:txBody>
          </p:sp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D83D7BFC-D539-4069-9AFD-5A3245F0BE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31:26</a:t>
                </a:r>
                <a:endParaRPr lang="en-AU" altLang="el-GR" sz="1600"/>
              </a:p>
            </p:txBody>
          </p:sp>
          <p:sp>
            <p:nvSpPr>
              <p:cNvPr id="28" name="Text Box 23">
                <a:extLst>
                  <a:ext uri="{FF2B5EF4-FFF2-40B4-BE49-F238E27FC236}">
                    <a16:creationId xmlns:a16="http://schemas.microsoft.com/office/drawing/2014/main" id="{65FB9769-20E2-41B3-9FE6-E513E7B1B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1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25:21</a:t>
                </a:r>
                <a:endParaRPr lang="en-AU" altLang="el-GR" sz="1600"/>
              </a:p>
            </p:txBody>
          </p:sp>
          <p:sp>
            <p:nvSpPr>
              <p:cNvPr id="29" name="Text Box 24">
                <a:extLst>
                  <a:ext uri="{FF2B5EF4-FFF2-40B4-BE49-F238E27FC236}">
                    <a16:creationId xmlns:a16="http://schemas.microsoft.com/office/drawing/2014/main" id="{2C88D9CB-86FE-47B7-BC87-0271551E2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" y="1256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20:16</a:t>
                </a:r>
                <a:endParaRPr lang="en-AU" altLang="el-GR" sz="1600"/>
              </a:p>
            </p:txBody>
          </p:sp>
          <p:sp>
            <p:nvSpPr>
              <p:cNvPr id="30" name="Text Box 25">
                <a:extLst>
                  <a:ext uri="{FF2B5EF4-FFF2-40B4-BE49-F238E27FC236}">
                    <a16:creationId xmlns:a16="http://schemas.microsoft.com/office/drawing/2014/main" id="{D1F75A30-026A-4A08-9A2A-F5EB48194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" y="1256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600"/>
                  <a:t>15:0</a:t>
                </a:r>
                <a:endParaRPr lang="en-AU" altLang="el-GR" sz="1600"/>
              </a:p>
            </p:txBody>
          </p:sp>
        </p:grpSp>
        <p:sp>
          <p:nvSpPr>
            <p:cNvPr id="22" name="Text Box 36">
              <a:extLst>
                <a:ext uri="{FF2B5EF4-FFF2-40B4-BE49-F238E27FC236}">
                  <a16:creationId xmlns:a16="http://schemas.microsoft.com/office/drawing/2014/main" id="{04B62F2C-853B-4483-9BF9-24FF488F4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3" y="2978150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/>
                <a:t>Load/</a:t>
              </a:r>
              <a:br>
                <a:rPr lang="en-US" altLang="el-GR" sz="1800"/>
              </a:br>
              <a:r>
                <a:rPr lang="en-US" altLang="el-GR" sz="1800"/>
                <a:t>Store</a:t>
              </a:r>
              <a:endParaRPr lang="en-AU" alt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F643F15-3FC8-42A7-9107-0E48AB001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Λεπτομέρειες (1/5)</a:t>
            </a:r>
            <a:endParaRPr lang="en-AU" altLang="el-GR" sz="3200"/>
          </a:p>
        </p:txBody>
      </p:sp>
      <p:pic>
        <p:nvPicPr>
          <p:cNvPr id="187395" name="Content Placeholder 3">
            <a:extLst>
              <a:ext uri="{FF2B5EF4-FFF2-40B4-BE49-F238E27FC236}">
                <a16:creationId xmlns:a16="http://schemas.microsoft.com/office/drawing/2014/main" id="{EE6E07D1-69B6-4652-828D-0E035D46D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763" y="1219200"/>
            <a:ext cx="7089775" cy="4924425"/>
          </a:xfrm>
        </p:spPr>
      </p:pic>
      <p:sp>
        <p:nvSpPr>
          <p:cNvPr id="187396" name="Footer Placeholder 2">
            <a:extLst>
              <a:ext uri="{FF2B5EF4-FFF2-40B4-BE49-F238E27FC236}">
                <a16:creationId xmlns:a16="http://schemas.microsoft.com/office/drawing/2014/main" id="{8F148F12-10F4-4490-BCFA-126981204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5CEB101-5F2B-487D-AEAC-4B3D1D49707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B12786-1750-4770-B847-360ED82451AF}"/>
              </a:ext>
            </a:extLst>
          </p:cNvPr>
          <p:cNvSpPr/>
          <p:nvPr/>
        </p:nvSpPr>
        <p:spPr>
          <a:xfrm>
            <a:off x="6753050" y="0"/>
            <a:ext cx="2232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solidFill>
                  <a:srgbClr val="C00000"/>
                </a:solidFill>
              </a:rPr>
              <a:t>lw</a:t>
            </a:r>
            <a:r>
              <a:rPr lang="en-GB" altLang="en-US" dirty="0">
                <a:solidFill>
                  <a:srgbClr val="C00000"/>
                </a:solidFill>
              </a:rPr>
              <a:t> 	$10, 20 ($1)</a:t>
            </a:r>
          </a:p>
          <a:p>
            <a:r>
              <a:rPr lang="en-GB" altLang="en-US" dirty="0"/>
              <a:t>sub 	$11, $2, $3</a:t>
            </a:r>
            <a:endParaRPr lang="en-US" altLang="en-US" dirty="0"/>
          </a:p>
          <a:p>
            <a:r>
              <a:rPr lang="en-GB" altLang="en-US" dirty="0"/>
              <a:t>and 	$12, $4, $5 </a:t>
            </a:r>
          </a:p>
          <a:p>
            <a:r>
              <a:rPr lang="en-GB" altLang="en-US" dirty="0"/>
              <a:t>or 	$13, $6, $7 </a:t>
            </a:r>
          </a:p>
          <a:p>
            <a:r>
              <a:rPr lang="en-GB" altLang="en-US" dirty="0"/>
              <a:t>add 	$14, $8, $9</a:t>
            </a:r>
            <a:endParaRPr lang="en-US" alt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A71919F-64AA-44BE-9F3F-67DD7F1EC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Λεπτομέρειες (2/5)</a:t>
            </a:r>
            <a:endParaRPr lang="en-AU" altLang="el-GR" sz="3200"/>
          </a:p>
        </p:txBody>
      </p:sp>
      <p:sp>
        <p:nvSpPr>
          <p:cNvPr id="189443" name="Footer Placeholder 2">
            <a:extLst>
              <a:ext uri="{FF2B5EF4-FFF2-40B4-BE49-F238E27FC236}">
                <a16:creationId xmlns:a16="http://schemas.microsoft.com/office/drawing/2014/main" id="{DE3CADED-4B03-482E-BF3C-059AB8EDA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F0E077F7-ADC5-4A21-9A62-B56AD8CB40BD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189444" name="Content Placeholder 2">
            <a:extLst>
              <a:ext uri="{FF2B5EF4-FFF2-40B4-BE49-F238E27FC236}">
                <a16:creationId xmlns:a16="http://schemas.microsoft.com/office/drawing/2014/main" id="{2FEE0156-1466-40CA-9F01-03187E430D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038" y="1298575"/>
            <a:ext cx="7007225" cy="47656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B18BD5-D431-4F58-B05C-C76851750C04}"/>
              </a:ext>
            </a:extLst>
          </p:cNvPr>
          <p:cNvSpPr/>
          <p:nvPr/>
        </p:nvSpPr>
        <p:spPr>
          <a:xfrm>
            <a:off x="6753050" y="0"/>
            <a:ext cx="2232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solidFill>
                  <a:srgbClr val="00B050"/>
                </a:solidFill>
              </a:rPr>
              <a:t>lw</a:t>
            </a:r>
            <a:r>
              <a:rPr lang="en-GB" altLang="en-US" dirty="0">
                <a:solidFill>
                  <a:srgbClr val="00B050"/>
                </a:solidFill>
              </a:rPr>
              <a:t> 	$10, 20 ($1)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sub 	$11, $2, $3</a:t>
            </a:r>
            <a:endParaRPr lang="en-US" altLang="en-US" dirty="0">
              <a:solidFill>
                <a:srgbClr val="C00000"/>
              </a:solidFill>
            </a:endParaRPr>
          </a:p>
          <a:p>
            <a:r>
              <a:rPr lang="en-GB" altLang="en-US" dirty="0"/>
              <a:t>and 	$12, $4, $5 </a:t>
            </a:r>
          </a:p>
          <a:p>
            <a:r>
              <a:rPr lang="en-GB" altLang="en-US" dirty="0"/>
              <a:t>or 	$13, $6, $7 </a:t>
            </a:r>
          </a:p>
          <a:p>
            <a:r>
              <a:rPr lang="en-GB" altLang="en-US" dirty="0"/>
              <a:t>add 	$14, $8, $9</a:t>
            </a:r>
            <a:endParaRPr lang="en-US" alt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CFF5AEF-CECA-4E65-91D7-545658028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Λεπτομέρειες (3/5)</a:t>
            </a:r>
            <a:endParaRPr lang="en-AU" altLang="el-GR" sz="3200"/>
          </a:p>
        </p:txBody>
      </p:sp>
      <p:sp>
        <p:nvSpPr>
          <p:cNvPr id="191491" name="Footer Placeholder 2">
            <a:extLst>
              <a:ext uri="{FF2B5EF4-FFF2-40B4-BE49-F238E27FC236}">
                <a16:creationId xmlns:a16="http://schemas.microsoft.com/office/drawing/2014/main" id="{E27B9837-AEB4-48B2-9ACC-18DBB0665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49E0767C-AF55-4DDF-88A6-8CCDA025BBD5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191492" name="Content Placeholder 3">
            <a:extLst>
              <a:ext uri="{FF2B5EF4-FFF2-40B4-BE49-F238E27FC236}">
                <a16:creationId xmlns:a16="http://schemas.microsoft.com/office/drawing/2014/main" id="{3E8C4A8D-7278-439D-B830-8D293FA4E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413" y="1184275"/>
            <a:ext cx="7102475" cy="49942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3C89B5-A47C-48D3-86E4-F1D30A1D75D3}"/>
              </a:ext>
            </a:extLst>
          </p:cNvPr>
          <p:cNvSpPr/>
          <p:nvPr/>
        </p:nvSpPr>
        <p:spPr>
          <a:xfrm>
            <a:off x="6753050" y="0"/>
            <a:ext cx="2232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solidFill>
                  <a:srgbClr val="00B050"/>
                </a:solidFill>
              </a:rPr>
              <a:t>lw</a:t>
            </a:r>
            <a:r>
              <a:rPr lang="en-GB" altLang="en-US" dirty="0">
                <a:solidFill>
                  <a:srgbClr val="00B050"/>
                </a:solidFill>
              </a:rPr>
              <a:t> 	$10, 20 ($1)</a:t>
            </a:r>
          </a:p>
          <a:p>
            <a:r>
              <a:rPr lang="en-GB" altLang="en-US" dirty="0">
                <a:solidFill>
                  <a:srgbClr val="00B050"/>
                </a:solidFill>
              </a:rPr>
              <a:t>sub 	$11, $2, $3</a:t>
            </a:r>
            <a:endParaRPr lang="en-US" altLang="en-US" dirty="0">
              <a:solidFill>
                <a:srgbClr val="00B050"/>
              </a:solidFill>
            </a:endParaRPr>
          </a:p>
          <a:p>
            <a:r>
              <a:rPr lang="en-GB" altLang="en-US" dirty="0">
                <a:solidFill>
                  <a:srgbClr val="C00000"/>
                </a:solidFill>
              </a:rPr>
              <a:t>and 	$12, $4, $5 </a:t>
            </a:r>
          </a:p>
          <a:p>
            <a:r>
              <a:rPr lang="en-GB" altLang="en-US" dirty="0"/>
              <a:t>or 	$13, $6, $7 </a:t>
            </a:r>
          </a:p>
          <a:p>
            <a:r>
              <a:rPr lang="en-GB" altLang="en-US" dirty="0"/>
              <a:t>add 	$14, $8, $9</a:t>
            </a:r>
            <a:endParaRPr lang="en-US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4590318-D274-4558-A3FA-7C96784E9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Λεπτομέρειες (4/5)</a:t>
            </a:r>
            <a:endParaRPr lang="en-AU" altLang="el-GR" sz="3200"/>
          </a:p>
        </p:txBody>
      </p:sp>
      <p:sp>
        <p:nvSpPr>
          <p:cNvPr id="193539" name="Footer Placeholder 2">
            <a:extLst>
              <a:ext uri="{FF2B5EF4-FFF2-40B4-BE49-F238E27FC236}">
                <a16:creationId xmlns:a16="http://schemas.microsoft.com/office/drawing/2014/main" id="{48C37088-612E-482E-B7B9-8F63E93B7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95E16B6-2F7D-4658-915A-342807A35CA2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193540" name="Content Placeholder 2">
            <a:extLst>
              <a:ext uri="{FF2B5EF4-FFF2-40B4-BE49-F238E27FC236}">
                <a16:creationId xmlns:a16="http://schemas.microsoft.com/office/drawing/2014/main" id="{59EA6E6A-2554-4CD0-B771-2809009952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220788"/>
            <a:ext cx="7404100" cy="492125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96D9C5-0698-408A-A234-833E47D59607}"/>
              </a:ext>
            </a:extLst>
          </p:cNvPr>
          <p:cNvSpPr/>
          <p:nvPr/>
        </p:nvSpPr>
        <p:spPr>
          <a:xfrm>
            <a:off x="6753050" y="0"/>
            <a:ext cx="2232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solidFill>
                  <a:srgbClr val="00B050"/>
                </a:solidFill>
              </a:rPr>
              <a:t>lw</a:t>
            </a:r>
            <a:r>
              <a:rPr lang="en-GB" altLang="en-US" dirty="0">
                <a:solidFill>
                  <a:srgbClr val="00B050"/>
                </a:solidFill>
              </a:rPr>
              <a:t> 	$10, 20 ($1)</a:t>
            </a:r>
          </a:p>
          <a:p>
            <a:r>
              <a:rPr lang="en-GB" altLang="en-US" dirty="0">
                <a:solidFill>
                  <a:srgbClr val="00B050"/>
                </a:solidFill>
              </a:rPr>
              <a:t>sub 	$11, $2, $3</a:t>
            </a:r>
            <a:endParaRPr lang="en-US" altLang="en-US" dirty="0">
              <a:solidFill>
                <a:srgbClr val="00B050"/>
              </a:solidFill>
            </a:endParaRPr>
          </a:p>
          <a:p>
            <a:r>
              <a:rPr lang="en-GB" altLang="en-US" dirty="0">
                <a:solidFill>
                  <a:srgbClr val="00B050"/>
                </a:solidFill>
              </a:rPr>
              <a:t>and 	$12, $4, $5 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or 	$13, $6, $7 </a:t>
            </a:r>
          </a:p>
          <a:p>
            <a:r>
              <a:rPr lang="en-GB" altLang="en-US" dirty="0"/>
              <a:t>add 	$14, $8, $9</a:t>
            </a:r>
            <a:endParaRPr lang="en-US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C6898158-8EB5-4DA4-91F7-7A15E475C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pPr eaLnBrk="1" hangingPunct="1"/>
            <a:r>
              <a:rPr lang="en-GB" altLang="en-US" sz="3200"/>
              <a:t>Pipeline – </a:t>
            </a:r>
            <a:r>
              <a:rPr lang="el-GR" altLang="en-US" sz="3200"/>
              <a:t>Λεπτομέρειες (5/5)</a:t>
            </a:r>
            <a:endParaRPr lang="en-AU" altLang="el-GR" sz="3200"/>
          </a:p>
        </p:txBody>
      </p:sp>
      <p:sp>
        <p:nvSpPr>
          <p:cNvPr id="195587" name="Footer Placeholder 2">
            <a:extLst>
              <a:ext uri="{FF2B5EF4-FFF2-40B4-BE49-F238E27FC236}">
                <a16:creationId xmlns:a16="http://schemas.microsoft.com/office/drawing/2014/main" id="{1D0D1182-44C1-4A20-A1DE-5810AEFA1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BDADFCD3-883F-4D06-812C-C716D07A13A4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pic>
        <p:nvPicPr>
          <p:cNvPr id="195588" name="Content Placeholder 3">
            <a:extLst>
              <a:ext uri="{FF2B5EF4-FFF2-40B4-BE49-F238E27FC236}">
                <a16:creationId xmlns:a16="http://schemas.microsoft.com/office/drawing/2014/main" id="{1E05174E-B524-4A4E-A5CC-C3EF03E7D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1155700"/>
            <a:ext cx="7280275" cy="50514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5F8074-180C-45CE-A1C3-0C4DDCF8BBAF}"/>
              </a:ext>
            </a:extLst>
          </p:cNvPr>
          <p:cNvSpPr/>
          <p:nvPr/>
        </p:nvSpPr>
        <p:spPr>
          <a:xfrm>
            <a:off x="6753050" y="0"/>
            <a:ext cx="2232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solidFill>
                  <a:srgbClr val="00B050"/>
                </a:solidFill>
              </a:rPr>
              <a:t>lw</a:t>
            </a:r>
            <a:r>
              <a:rPr lang="en-GB" altLang="en-US" dirty="0">
                <a:solidFill>
                  <a:srgbClr val="00B050"/>
                </a:solidFill>
              </a:rPr>
              <a:t> 	$10, 20 ($1)</a:t>
            </a:r>
          </a:p>
          <a:p>
            <a:r>
              <a:rPr lang="en-GB" altLang="en-US" dirty="0">
                <a:solidFill>
                  <a:srgbClr val="00B050"/>
                </a:solidFill>
              </a:rPr>
              <a:t>sub 	$11, $2, $3</a:t>
            </a:r>
            <a:endParaRPr lang="en-US" altLang="en-US" dirty="0">
              <a:solidFill>
                <a:srgbClr val="00B050"/>
              </a:solidFill>
            </a:endParaRPr>
          </a:p>
          <a:p>
            <a:r>
              <a:rPr lang="en-GB" altLang="en-US" dirty="0">
                <a:solidFill>
                  <a:srgbClr val="00B050"/>
                </a:solidFill>
              </a:rPr>
              <a:t>and 	$12, $4, $5 </a:t>
            </a:r>
          </a:p>
          <a:p>
            <a:r>
              <a:rPr lang="en-GB" altLang="en-US" dirty="0">
                <a:solidFill>
                  <a:srgbClr val="00B050"/>
                </a:solidFill>
              </a:rPr>
              <a:t>or 	$13, $6, $7 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add 	$14, $8, $9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oter Placeholder 3">
            <a:extLst>
              <a:ext uri="{FF2B5EF4-FFF2-40B4-BE49-F238E27FC236}">
                <a16:creationId xmlns:a16="http://schemas.microsoft.com/office/drawing/2014/main" id="{7BA1D093-7544-4F66-82AB-3DBB2822D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FF0000"/>
                </a:solidFill>
              </a:rPr>
              <a:t>Κεφάλαιο 4 — Ο επεξεργαστής — </a:t>
            </a:r>
            <a:fld id="{D26E1B9F-F617-4A69-8AB1-ACB8B877FABB}" type="slidenum">
              <a:rPr lang="en-AU" altLang="el-GR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AU" altLang="el-GR" sz="1400">
              <a:solidFill>
                <a:srgbClr val="FF0000"/>
              </a:solidFill>
            </a:endParaRPr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id="{F2CED0A1-7241-40F2-9667-BF1BE43DF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98450"/>
            <a:ext cx="8259762" cy="609600"/>
          </a:xfrm>
        </p:spPr>
        <p:txBody>
          <a:bodyPr/>
          <a:lstStyle/>
          <a:p>
            <a:pPr eaLnBrk="1" hangingPunct="1"/>
            <a:r>
              <a:rPr lang="el-GR" altLang="el-GR" sz="3400"/>
              <a:t>Κίνδυνοι δεδομένων σε εντολές </a:t>
            </a:r>
            <a:r>
              <a:rPr lang="en-US" altLang="el-GR" sz="3400"/>
              <a:t>ALU</a:t>
            </a:r>
            <a:endParaRPr lang="en-AU" altLang="el-GR" sz="3400"/>
          </a:p>
        </p:txBody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id="{4E98DE83-0063-4BB8-BB36-595548338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256212"/>
          </a:xfrm>
        </p:spPr>
        <p:txBody>
          <a:bodyPr/>
          <a:lstStyle/>
          <a:p>
            <a:pPr eaLnBrk="1" hangingPunct="1"/>
            <a:r>
              <a:rPr lang="el-GR" altLang="el-GR" dirty="0"/>
              <a:t>Έστω η ακολουθία εντολών όπου υπάρχουν εξαρτήσεις </a:t>
            </a:r>
            <a:r>
              <a:rPr lang="en-GB" altLang="el-GR" dirty="0"/>
              <a:t>Read After Write (RAW) </a:t>
            </a:r>
            <a:r>
              <a:rPr lang="el-GR" altLang="el-GR" dirty="0"/>
              <a:t>λόγω του καταχωρητή </a:t>
            </a:r>
            <a:r>
              <a:rPr lang="en-GB" altLang="el-GR" dirty="0"/>
              <a:t>$2</a:t>
            </a:r>
            <a:r>
              <a:rPr lang="el-GR" altLang="el-GR" dirty="0"/>
              <a:t> </a:t>
            </a:r>
            <a:endParaRPr lang="en-US" altLang="el-GR" dirty="0"/>
          </a:p>
          <a:p>
            <a:pPr lvl="1" algn="l" eaLnBrk="1" hangingPunct="1">
              <a:buFont typeface="Wingdings" panose="05000000000000000000" pitchFamily="2" charset="2"/>
              <a:buNone/>
            </a:pPr>
            <a:r>
              <a:rPr lang="en-AU" altLang="el-GR" dirty="0">
                <a:latin typeface="Lucida Console" panose="020B0609040504020204" pitchFamily="49" charset="0"/>
              </a:rPr>
              <a:t>	sub </a:t>
            </a:r>
            <a:r>
              <a:rPr lang="en-AU" altLang="el-GR" dirty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l-GR" dirty="0">
                <a:latin typeface="Lucida Console" panose="020B0609040504020204" pitchFamily="49" charset="0"/>
              </a:rPr>
              <a:t>, $1,$3</a:t>
            </a:r>
            <a:br>
              <a:rPr lang="en-AU" altLang="el-GR" dirty="0">
                <a:latin typeface="Lucida Console" panose="020B0609040504020204" pitchFamily="49" charset="0"/>
              </a:rPr>
            </a:br>
            <a:r>
              <a:rPr lang="en-AU" altLang="el-GR" dirty="0">
                <a:latin typeface="Lucida Console" panose="020B0609040504020204" pitchFamily="49" charset="0"/>
              </a:rPr>
              <a:t>and $12,</a:t>
            </a:r>
            <a:r>
              <a:rPr lang="en-AU" altLang="el-GR" dirty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l-GR" dirty="0">
                <a:latin typeface="Lucida Console" panose="020B0609040504020204" pitchFamily="49" charset="0"/>
              </a:rPr>
              <a:t>,$5</a:t>
            </a:r>
            <a:br>
              <a:rPr lang="en-AU" altLang="el-GR" dirty="0">
                <a:latin typeface="Lucida Console" panose="020B0609040504020204" pitchFamily="49" charset="0"/>
              </a:rPr>
            </a:br>
            <a:r>
              <a:rPr lang="en-AU" altLang="el-GR" dirty="0">
                <a:latin typeface="Lucida Console" panose="020B0609040504020204" pitchFamily="49" charset="0"/>
              </a:rPr>
              <a:t>or  $13,$6,</a:t>
            </a:r>
            <a:r>
              <a:rPr lang="en-AU" altLang="el-GR" dirty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br>
              <a:rPr lang="en-AU" altLang="el-GR" dirty="0">
                <a:latin typeface="Lucida Console" panose="020B0609040504020204" pitchFamily="49" charset="0"/>
              </a:rPr>
            </a:br>
            <a:r>
              <a:rPr lang="en-AU" altLang="el-GR" dirty="0">
                <a:latin typeface="Lucida Console" panose="020B0609040504020204" pitchFamily="49" charset="0"/>
              </a:rPr>
              <a:t>add $14,</a:t>
            </a:r>
            <a:r>
              <a:rPr lang="en-AU" altLang="el-GR" dirty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l-GR" dirty="0">
                <a:latin typeface="Lucida Console" panose="020B0609040504020204" pitchFamily="49" charset="0"/>
              </a:rPr>
              <a:t>,</a:t>
            </a:r>
            <a:r>
              <a:rPr lang="en-AU" altLang="el-GR" dirty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br>
              <a:rPr lang="en-AU" altLang="el-GR" dirty="0">
                <a:latin typeface="Lucida Console" panose="020B0609040504020204" pitchFamily="49" charset="0"/>
              </a:rPr>
            </a:br>
            <a:r>
              <a:rPr lang="en-AU" altLang="el-GR" dirty="0" err="1">
                <a:latin typeface="Lucida Console" panose="020B0609040504020204" pitchFamily="49" charset="0"/>
              </a:rPr>
              <a:t>sw</a:t>
            </a:r>
            <a:r>
              <a:rPr lang="en-AU" altLang="el-GR" dirty="0">
                <a:latin typeface="Lucida Console" panose="020B0609040504020204" pitchFamily="49" charset="0"/>
              </a:rPr>
              <a:t>  $15,100(</a:t>
            </a:r>
            <a:r>
              <a:rPr lang="en-AU" altLang="el-GR" dirty="0">
                <a:solidFill>
                  <a:schemeClr val="hlink"/>
                </a:solidFill>
                <a:latin typeface="Lucida Console" panose="020B0609040504020204" pitchFamily="49" charset="0"/>
              </a:rPr>
              <a:t>$2</a:t>
            </a:r>
            <a:r>
              <a:rPr lang="en-AU" altLang="el-GR" dirty="0">
                <a:latin typeface="Lucida Console" panose="020B0609040504020204" pitchFamily="49" charset="0"/>
              </a:rPr>
              <a:t>)</a:t>
            </a:r>
          </a:p>
          <a:p>
            <a:pPr eaLnBrk="1" hangingPunct="1"/>
            <a:r>
              <a:rPr lang="el-GR" altLang="el-GR" dirty="0"/>
              <a:t>Μπορούμε να επιλύσουμε τους κινδύνους με προώθηση (</a:t>
            </a:r>
            <a:r>
              <a:rPr lang="en-US" altLang="el-GR" dirty="0"/>
              <a:t>forwarding)</a:t>
            </a:r>
            <a:endParaRPr lang="el-GR" altLang="el-GR" dirty="0"/>
          </a:p>
          <a:p>
            <a:pPr eaLnBrk="1" hangingPunct="1"/>
            <a:endParaRPr lang="el-GR" altLang="el-GR" sz="1400" dirty="0"/>
          </a:p>
          <a:p>
            <a:pPr eaLnBrk="1" hangingPunct="1"/>
            <a:r>
              <a:rPr lang="el-GR" altLang="el-GR" dirty="0"/>
              <a:t>Εγείρονται δύο ζητήματα</a:t>
            </a:r>
          </a:p>
          <a:p>
            <a:pPr lvl="1" eaLnBrk="1" hangingPunct="1"/>
            <a:r>
              <a:rPr lang="el-GR" altLang="el-GR" dirty="0"/>
              <a:t>Πώς ανιχνεύουμε πότε πρέπει να γίνει προώθηση</a:t>
            </a:r>
            <a:r>
              <a:rPr lang="en-US" altLang="el-GR" dirty="0"/>
              <a:t>;</a:t>
            </a:r>
            <a:endParaRPr lang="el-GR" altLang="el-GR" dirty="0"/>
          </a:p>
          <a:p>
            <a:pPr lvl="1" eaLnBrk="1" hangingPunct="1"/>
            <a:r>
              <a:rPr lang="el-GR" altLang="el-GR" dirty="0"/>
              <a:t>Πώς υλοποιούμε την προώθηση</a:t>
            </a:r>
            <a:r>
              <a:rPr lang="en-US" altLang="el-GR" dirty="0"/>
              <a:t>;</a:t>
            </a:r>
            <a:r>
              <a:rPr lang="el-GR" altLang="el-GR" dirty="0"/>
              <a:t> </a:t>
            </a:r>
            <a:endParaRPr lang="en-US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13198</TotalTime>
  <Words>9437</Words>
  <Application>Microsoft Office PowerPoint</Application>
  <PresentationFormat>On-screen Show (4:3)</PresentationFormat>
  <Paragraphs>2052</Paragraphs>
  <Slides>154</Slides>
  <Notes>138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61" baseType="lpstr">
      <vt:lpstr>Arial</vt:lpstr>
      <vt:lpstr>Arial Black</vt:lpstr>
      <vt:lpstr>Lucida Console</vt:lpstr>
      <vt:lpstr>Symbol</vt:lpstr>
      <vt:lpstr>Times New Roman</vt:lpstr>
      <vt:lpstr>Wingdings</vt:lpstr>
      <vt:lpstr>cod4e</vt:lpstr>
      <vt:lpstr>Κεφάλαιο 4</vt:lpstr>
      <vt:lpstr>Παράγοντες απόδοσης της CPU</vt:lpstr>
      <vt:lpstr>MIPS υλοποίηση</vt:lpstr>
      <vt:lpstr>Παράδειγμα δ/νσης προορισμού</vt:lpstr>
      <vt:lpstr>Βασικές έννοιες λογικής σχεδίασης</vt:lpstr>
      <vt:lpstr>Συνδυαστικά κυκλώματα</vt:lpstr>
      <vt:lpstr>Ακολουθιακά κυκλώματα</vt:lpstr>
      <vt:lpstr>Ακολουθιακά κυκλώματα</vt:lpstr>
      <vt:lpstr>Μεθοδολογία χρονισμού</vt:lpstr>
      <vt:lpstr>Στάδια Εκτέλεσης Εντολής </vt:lpstr>
      <vt:lpstr>Επισκόπηση της CPU</vt:lpstr>
      <vt:lpstr>Προσκόμιση Εντολής</vt:lpstr>
      <vt:lpstr>Προσπέλαση αρχείου καταχωρητών</vt:lpstr>
      <vt:lpstr>Εκτέλεση πράξης ALU</vt:lpstr>
      <vt:lpstr>Προσπέλαση μνήμης</vt:lpstr>
      <vt:lpstr>Πολυπλέκτες</vt:lpstr>
      <vt:lpstr>MUXes &amp; Έλεγχος MUXes/ALU/Mem </vt:lpstr>
      <vt:lpstr>Διαδρομή δεδομένων και έλεγχος</vt:lpstr>
      <vt:lpstr>Κατασκευή διαδρομής δεδομένων</vt:lpstr>
      <vt:lpstr>Προσκόμιση εντολής (Instruction Fetch)</vt:lpstr>
      <vt:lpstr>Εντολές μορφής R</vt:lpstr>
      <vt:lpstr>Register File</vt:lpstr>
      <vt:lpstr>ALU Design</vt:lpstr>
      <vt:lpstr>Εντολές Load/Store</vt:lpstr>
      <vt:lpstr>Εντολές διακλάδωσης (branch)</vt:lpstr>
      <vt:lpstr>Εντολές διακλάδωσης (branch)</vt:lpstr>
      <vt:lpstr>Εντολές διακλάδωσης</vt:lpstr>
      <vt:lpstr>Διαδρομή δεδομένων και έλεγχος</vt:lpstr>
      <vt:lpstr>1η έκδοση επεξεργαστή</vt:lpstr>
      <vt:lpstr>Διαδρομή δεδομένων για Εντολή Τύπου R</vt:lpstr>
      <vt:lpstr>Διαδρομή δεδομένων για Εντολή Τύπου Load/Store</vt:lpstr>
      <vt:lpstr>Διαδρομή δεδομένων και έλεγχος</vt:lpstr>
      <vt:lpstr>Η κύρια μονάδα ελέγχου</vt:lpstr>
      <vt:lpstr>Έλεγχος ALU</vt:lpstr>
      <vt:lpstr>Έλεγχος ALU</vt:lpstr>
      <vt:lpstr>Διαδρομή δεδομένων και έλεγχος</vt:lpstr>
      <vt:lpstr>Διαδρομή δεδομένων και έλεγχος</vt:lpstr>
      <vt:lpstr>Διαδρομή δεδομένων και έλεγχος</vt:lpstr>
      <vt:lpstr>Εντολή τύπου R</vt:lpstr>
      <vt:lpstr>Εντολή Load </vt:lpstr>
      <vt:lpstr>Εντολή Branch-on-Equal</vt:lpstr>
      <vt:lpstr>Διαδρομή δεδομένων και έλεγχος</vt:lpstr>
      <vt:lpstr>Παράδειγμα δ/νσης προορισμού</vt:lpstr>
      <vt:lpstr>Υλοποίηση αλμάτων</vt:lpstr>
      <vt:lpstr>Διαδρομή δεδ. με προσθήκη αλμάτων</vt:lpstr>
      <vt:lpstr>Ζητήματα απόδοσης</vt:lpstr>
      <vt:lpstr>Ζητήματα απόδοσης</vt:lpstr>
      <vt:lpstr>Αναλογία διοχέτευσης </vt:lpstr>
      <vt:lpstr>Διοχέτευση του MIPS</vt:lpstr>
      <vt:lpstr>Διαδρομή δεδομένων και έλεγχος</vt:lpstr>
      <vt:lpstr>Απόδοση διοχέτευσης</vt:lpstr>
      <vt:lpstr>Απόδοση διοχέτευσης</vt:lpstr>
      <vt:lpstr>Επιτάχυνση λόγω διοχέτευσης</vt:lpstr>
      <vt:lpstr>Διαδρομή δεδομένων και έλεγχος</vt:lpstr>
      <vt:lpstr>Διοχέτευση και σχεδίαση συνόλου εντολών (1/2)</vt:lpstr>
      <vt:lpstr>Διοχέτευση και σχεδίαση συνόλου εντολών (2/2)</vt:lpstr>
      <vt:lpstr>Κίνδυνοι (hazards)</vt:lpstr>
      <vt:lpstr>Κίνδυνοι δομής (structural hazards)</vt:lpstr>
      <vt:lpstr>Αποφυγή κινδύνων δομής (structural hazards) </vt:lpstr>
      <vt:lpstr>Κίνδυνοι δεδομένων (data hazards)</vt:lpstr>
      <vt:lpstr>Χρονοπρογραμματισμός εντολών  για αποφυγή καθυστερήσεων</vt:lpstr>
      <vt:lpstr>Προώθηση (Forwarding)</vt:lpstr>
      <vt:lpstr>Κίνδυνος δεδομένων Φόρτωσης/Χρήσης</vt:lpstr>
      <vt:lpstr>Διαδρομή δεδομένων και έλεγχος</vt:lpstr>
      <vt:lpstr>Κίνδυνοι ελέγχου</vt:lpstr>
      <vt:lpstr>Καθυστέρηση σε διακλάδωση</vt:lpstr>
      <vt:lpstr>Πρόβλεψη διακλάδωσης</vt:lpstr>
      <vt:lpstr>Πρόβλεψη διακλάδωσης</vt:lpstr>
      <vt:lpstr>MIPS με πρόβλεψη μη λήψης διακλάδωσης</vt:lpstr>
      <vt:lpstr>Πιο ρεαλιστική πρόβλεψη διακλάδωσης</vt:lpstr>
      <vt:lpstr>Περίληψη διοχέτευσης</vt:lpstr>
      <vt:lpstr>Διαδρομή δεδομένων και έλεγχος</vt:lpstr>
      <vt:lpstr>Διαδρομή δεδομένων MIPS με διοχέτευση</vt:lpstr>
      <vt:lpstr>Καταχωρητές διοχέτευσης</vt:lpstr>
      <vt:lpstr>Λειτουργία διοχέτευσης</vt:lpstr>
      <vt:lpstr>Στάδιο IF για Load, Store, …</vt:lpstr>
      <vt:lpstr>Στάδιο ID για Load, Store, …</vt:lpstr>
      <vt:lpstr>Στάδιο EX για Load</vt:lpstr>
      <vt:lpstr>Στάδιο MEM για Load</vt:lpstr>
      <vt:lpstr>Καταχωρητές προορισμού</vt:lpstr>
      <vt:lpstr>Διαδρομή δεδομένων και έλεγχος</vt:lpstr>
      <vt:lpstr>Στάδιο WB για Load</vt:lpstr>
      <vt:lpstr>Διορθωμένη διαδρομή Load</vt:lpstr>
      <vt:lpstr>Στάδιο EX για Store</vt:lpstr>
      <vt:lpstr>Στάδιο MEM για Store</vt:lpstr>
      <vt:lpstr>Στάδιο WB για Store</vt:lpstr>
      <vt:lpstr>Διάγραμμα διοχέτευσης πολλών κύκλων</vt:lpstr>
      <vt:lpstr>Διάγραμμα διοχέτευσης πολλών κύκλων</vt:lpstr>
      <vt:lpstr>Διάγραμμα διοχέτευσης ενός κύκλου</vt:lpstr>
      <vt:lpstr>Έλεγχος διοχέτευσης (απλουσ.)</vt:lpstr>
      <vt:lpstr>Έλεγχος διοχέτευσης</vt:lpstr>
      <vt:lpstr>Έλεγχος διοχέτευσης</vt:lpstr>
      <vt:lpstr>Pipeline χωρίς κινδύνους</vt:lpstr>
      <vt:lpstr>Pipeline – Λεπτομέρειες (1/5)</vt:lpstr>
      <vt:lpstr>Pipeline – Λεπτομέρειες (2/5)</vt:lpstr>
      <vt:lpstr>Pipeline – Λεπτομέρειες (3/5)</vt:lpstr>
      <vt:lpstr>Pipeline – Λεπτομέρειες (4/5)</vt:lpstr>
      <vt:lpstr>Pipeline – Λεπτομέρειες (5/5)</vt:lpstr>
      <vt:lpstr>Κίνδυνοι δεδομένων σε εντολές ALU</vt:lpstr>
      <vt:lpstr>Εξαρτήσεις και προώθηση (1/2)</vt:lpstr>
      <vt:lpstr>Εξαρτήσεις και προώθηση (2/2)</vt:lpstr>
      <vt:lpstr>Η κύρια μονάδα ελέγχου</vt:lpstr>
      <vt:lpstr>Έλεγχος διοχέτευσης</vt:lpstr>
      <vt:lpstr>Ανίχνευση για προώθηση (1/3)</vt:lpstr>
      <vt:lpstr>Ανίχνευση για προώθηση (2/3)</vt:lpstr>
      <vt:lpstr>Ανίχνευση για προώθηση (3/3)</vt:lpstr>
      <vt:lpstr>Διαδρομές προώθησης</vt:lpstr>
      <vt:lpstr>Συνθήκες προώθησης</vt:lpstr>
      <vt:lpstr>Συνθήκες προώθησης</vt:lpstr>
      <vt:lpstr>Διπλός κίνδυνος δεδομένων</vt:lpstr>
      <vt:lpstr>Αναθεωρημένη συνθήκη προώθησης </vt:lpstr>
      <vt:lpstr>Διαδρομή δεδομένων με προώθηση</vt:lpstr>
      <vt:lpstr>Pipeline με κινδύνους – Προώθηση </vt:lpstr>
      <vt:lpstr>Pipeline – Προώθηση – Λεπτομέρειες (1/4)</vt:lpstr>
      <vt:lpstr>Pipeline – Προώθηση – Λεπτομέρειες (2/4)</vt:lpstr>
      <vt:lpstr>Pipeline – Προώθηση – Λεπτομέρειες (3/4)</vt:lpstr>
      <vt:lpstr>Pipeline – Προώθηση – Λεπτομέρειες (4/4)</vt:lpstr>
      <vt:lpstr>Επιπλέον ζητήματα – Επιλογή άμεσης τιμής</vt:lpstr>
      <vt:lpstr>Επιπλέον ζητήματα – Επιλογή άμεσης τιμής</vt:lpstr>
      <vt:lpstr>Επιπλέον ζητήματα – lw και μετά sw</vt:lpstr>
      <vt:lpstr>Κίνδυνος δεδομένων φόρτωσης-χρήσης</vt:lpstr>
      <vt:lpstr>Ανίχνευση κινδύνου φόρτωσης-χρήσης</vt:lpstr>
      <vt:lpstr>Πώς καθυστερεί η διοχέτευση</vt:lpstr>
      <vt:lpstr>Καθυστέρηση/φυσαλίδα στη διοχέτευση</vt:lpstr>
      <vt:lpstr>Καθυστέρηση/φυσαλίδα στη διοχέτευση</vt:lpstr>
      <vt:lpstr>Διαδρομή δεδομένων με ανίχνευση κινδύνων</vt:lpstr>
      <vt:lpstr>Pipeline με κινδύνους – Stall </vt:lpstr>
      <vt:lpstr>Pipeline – Stall – Λεπτομέρειες (1/4)</vt:lpstr>
      <vt:lpstr>Pipeline – Stall – Λεπτομέρειες (2/4)</vt:lpstr>
      <vt:lpstr>Pipeline – Stall – Λεπτομέρειες (3/4)</vt:lpstr>
      <vt:lpstr>Pipeline – Stall – Λεπτομέρειες (4/4)</vt:lpstr>
      <vt:lpstr>Καθυστερήσεις και απόδοση</vt:lpstr>
      <vt:lpstr>Χρονοπρογρ/μός κώδικα για αποφυγή καθυστερήσεων</vt:lpstr>
      <vt:lpstr>Έλεγχος διοχέτευσης</vt:lpstr>
      <vt:lpstr>Κίνδυνοι διακλάδωσης</vt:lpstr>
      <vt:lpstr>Υπόθεση μη λαμβανόμενης διακλάδωσης</vt:lpstr>
      <vt:lpstr>Εκκένωση εντολών – Instructions flush</vt:lpstr>
      <vt:lpstr>Κίνδυνοι διακλάδωσης</vt:lpstr>
      <vt:lpstr>Μείωση καθυστέρησης διακλαδώσεων (1/5) </vt:lpstr>
      <vt:lpstr>Μείωση καθυστέρησης διακλαδώσεων (2/5) </vt:lpstr>
      <vt:lpstr>Μείωση καθυστέρησης διακλαδώσεων (3/5) </vt:lpstr>
      <vt:lpstr>Μείωση καθυστέρησης διακλαδώσεων (4/5) </vt:lpstr>
      <vt:lpstr>Μείωση καθυστέρησης διακλάδωσης (5/5)</vt:lpstr>
      <vt:lpstr>Λαμβανόμενη διακλάδωση</vt:lpstr>
      <vt:lpstr>Λαμβανόμενη διακλάδωση</vt:lpstr>
      <vt:lpstr>Κίνδυνοι δεδομένων για διακλαδώσεις (1/4) </vt:lpstr>
      <vt:lpstr>Κίνδυνοι δεδομένων για διακλαδώσεις (2/4) </vt:lpstr>
      <vt:lpstr>Κίνδυνοι δεδομένων για διακλαδώσεις (3/4) </vt:lpstr>
      <vt:lpstr>Κίνδυνοι δεδομένων για διακλαδώσεις (4/4) </vt:lpstr>
      <vt:lpstr>Δυναμική πρόβλεψη διακλάδωσης</vt:lpstr>
      <vt:lpstr>Διάταξη πρόβλεψης 1 bit: μειονέκτημα</vt:lpstr>
      <vt:lpstr>Διάταξη πρόβλεψης των 2 bit</vt:lpstr>
      <vt:lpstr>Υπολογισμός προορισμού διακλάδωσης</vt:lpstr>
      <vt:lpstr>Branch Delay Slots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COD4e greek slides</dc:title>
  <dc:creator>Dimitris Gizopoulos</dc:creator>
  <cp:lastModifiedBy>THeodoridis Georgios</cp:lastModifiedBy>
  <cp:revision>381</cp:revision>
  <dcterms:created xsi:type="dcterms:W3CDTF">2008-08-18T10:44:28Z</dcterms:created>
  <dcterms:modified xsi:type="dcterms:W3CDTF">2024-03-20T08:50:13Z</dcterms:modified>
</cp:coreProperties>
</file>