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71" r:id="rId1"/>
  </p:sldMasterIdLst>
  <p:notesMasterIdLst>
    <p:notesMasterId r:id="rId56"/>
  </p:notesMasterIdLst>
  <p:handoutMasterIdLst>
    <p:handoutMasterId r:id="rId57"/>
  </p:handoutMasterIdLst>
  <p:sldIdLst>
    <p:sldId id="471" r:id="rId2"/>
    <p:sldId id="421" r:id="rId3"/>
    <p:sldId id="422" r:id="rId4"/>
    <p:sldId id="423" r:id="rId5"/>
    <p:sldId id="424" r:id="rId6"/>
    <p:sldId id="425" r:id="rId7"/>
    <p:sldId id="472" r:id="rId8"/>
    <p:sldId id="475" r:id="rId9"/>
    <p:sldId id="426" r:id="rId10"/>
    <p:sldId id="428" r:id="rId11"/>
    <p:sldId id="429" r:id="rId12"/>
    <p:sldId id="479" r:id="rId13"/>
    <p:sldId id="430" r:id="rId14"/>
    <p:sldId id="431" r:id="rId15"/>
    <p:sldId id="474" r:id="rId16"/>
    <p:sldId id="432" r:id="rId17"/>
    <p:sldId id="433" r:id="rId18"/>
    <p:sldId id="434" r:id="rId19"/>
    <p:sldId id="435" r:id="rId20"/>
    <p:sldId id="436" r:id="rId21"/>
    <p:sldId id="437" r:id="rId22"/>
    <p:sldId id="438" r:id="rId23"/>
    <p:sldId id="439" r:id="rId24"/>
    <p:sldId id="440" r:id="rId25"/>
    <p:sldId id="441" r:id="rId26"/>
    <p:sldId id="442" r:id="rId27"/>
    <p:sldId id="443" r:id="rId28"/>
    <p:sldId id="444" r:id="rId29"/>
    <p:sldId id="445" r:id="rId30"/>
    <p:sldId id="446" r:id="rId31"/>
    <p:sldId id="447" r:id="rId32"/>
    <p:sldId id="448" r:id="rId33"/>
    <p:sldId id="469" r:id="rId34"/>
    <p:sldId id="449" r:id="rId35"/>
    <p:sldId id="450" r:id="rId36"/>
    <p:sldId id="451" r:id="rId37"/>
    <p:sldId id="452" r:id="rId38"/>
    <p:sldId id="470" r:id="rId39"/>
    <p:sldId id="453" r:id="rId40"/>
    <p:sldId id="454" r:id="rId41"/>
    <p:sldId id="455" r:id="rId42"/>
    <p:sldId id="456" r:id="rId43"/>
    <p:sldId id="457" r:id="rId44"/>
    <p:sldId id="458" r:id="rId45"/>
    <p:sldId id="459" r:id="rId46"/>
    <p:sldId id="460" r:id="rId47"/>
    <p:sldId id="461" r:id="rId48"/>
    <p:sldId id="462" r:id="rId49"/>
    <p:sldId id="463" r:id="rId50"/>
    <p:sldId id="464" r:id="rId51"/>
    <p:sldId id="465" r:id="rId52"/>
    <p:sldId id="466" r:id="rId53"/>
    <p:sldId id="467" r:id="rId54"/>
    <p:sldId id="468" r:id="rId55"/>
  </p:sldIdLst>
  <p:sldSz cx="9144000" cy="6858000" type="screen4x3"/>
  <p:notesSz cx="6797675" cy="98742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C3300"/>
    <a:srgbClr val="CC9900"/>
    <a:srgbClr val="000000"/>
    <a:srgbClr val="9900CC"/>
    <a:srgbClr val="008000"/>
    <a:srgbClr val="660033"/>
    <a:srgbClr val="9966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4AF125C-68DC-46FB-9319-6D7A5BB56655}" v="22" dt="2024-05-17T07:36:38.46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216" autoAdjust="0"/>
    <p:restoredTop sz="94710" autoAdjust="0"/>
  </p:normalViewPr>
  <p:slideViewPr>
    <p:cSldViewPr>
      <p:cViewPr varScale="1">
        <p:scale>
          <a:sx n="122" d="100"/>
          <a:sy n="122" d="100"/>
        </p:scale>
        <p:origin x="134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0" d="100"/>
          <a:sy n="90" d="100"/>
        </p:scale>
        <p:origin x="-3756" y="-114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24.xml"/><Relationship Id="rId2" Type="http://schemas.openxmlformats.org/officeDocument/2006/relationships/slide" Target="slides/slide23.xml"/><Relationship Id="rId1" Type="http://schemas.openxmlformats.org/officeDocument/2006/relationships/slide" Target="slides/slide22.xml"/><Relationship Id="rId6" Type="http://schemas.openxmlformats.org/officeDocument/2006/relationships/slide" Target="slides/slide29.xml"/><Relationship Id="rId5" Type="http://schemas.openxmlformats.org/officeDocument/2006/relationships/slide" Target="slides/slide28.xml"/><Relationship Id="rId4" Type="http://schemas.openxmlformats.org/officeDocument/2006/relationships/slide" Target="slides/slide25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heodoridis Georgios" userId="fc10acf4-7f06-4378-8de5-e69c7f3a77f8" providerId="ADAL" clId="{B4AF125C-68DC-46FB-9319-6D7A5BB56655}"/>
    <pc:docChg chg="modSld">
      <pc:chgData name="Theodoridis Georgios" userId="fc10acf4-7f06-4378-8de5-e69c7f3a77f8" providerId="ADAL" clId="{B4AF125C-68DC-46FB-9319-6D7A5BB56655}" dt="2024-05-17T07:36:38.460" v="21" actId="20577"/>
      <pc:docMkLst>
        <pc:docMk/>
      </pc:docMkLst>
      <pc:sldChg chg="modSp">
        <pc:chgData name="Theodoridis Georgios" userId="fc10acf4-7f06-4378-8de5-e69c7f3a77f8" providerId="ADAL" clId="{B4AF125C-68DC-46FB-9319-6D7A5BB56655}" dt="2024-05-17T07:36:38.460" v="21" actId="20577"/>
        <pc:sldMkLst>
          <pc:docMk/>
          <pc:sldMk cId="0" sldId="422"/>
        </pc:sldMkLst>
        <pc:spChg chg="mod">
          <ac:chgData name="Theodoridis Georgios" userId="fc10acf4-7f06-4378-8de5-e69c7f3a77f8" providerId="ADAL" clId="{B4AF125C-68DC-46FB-9319-6D7A5BB56655}" dt="2024-05-17T07:36:38.460" v="21" actId="20577"/>
          <ac:spMkLst>
            <pc:docMk/>
            <pc:sldMk cId="0" sldId="422"/>
            <ac:spMk id="5126" creationId="{5EE41C23-C15C-9300-B497-31BACEE6A105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6DD42403-ACD5-426D-23D8-0827E9F5F7C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5205413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68" tIns="46484" rIns="92968" bIns="46484" numCol="1" anchor="t" anchorCtr="0" compatLnSpc="1">
            <a:prstTxWarp prst="textNoShape">
              <a:avLst/>
            </a:prstTxWarp>
          </a:bodyPr>
          <a:lstStyle>
            <a:lvl1pPr defTabSz="929841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Morgan Kaufmann Publishers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8EE5915-1606-BCC8-3128-BF504C27167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5338763" y="0"/>
            <a:ext cx="1458912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68" tIns="46484" rIns="92968" bIns="46484" numCol="1" anchor="t" anchorCtr="0" compatLnSpc="1">
            <a:prstTxWarp prst="textNoShape">
              <a:avLst/>
            </a:prstTxWarp>
          </a:bodyPr>
          <a:lstStyle>
            <a:lvl1pPr algn="r" defTabSz="929841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AE6D652A-5F65-4A46-955A-B7D1590DE6FD}" type="datetime4">
              <a:rPr lang="en-US"/>
              <a:pPr>
                <a:defRPr/>
              </a:pPr>
              <a:t>May 17, 2024</a:t>
            </a:fld>
            <a:endParaRPr lang="en-US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CA59920C-5323-A0A1-54C5-94621BBFA852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380538"/>
            <a:ext cx="5205413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68" tIns="46484" rIns="92968" bIns="46484" numCol="1" anchor="b" anchorCtr="0" compatLnSpc="1">
            <a:prstTxWarp prst="textNoShape">
              <a:avLst/>
            </a:prstTxWarp>
          </a:bodyPr>
          <a:lstStyle>
            <a:lvl1pPr defTabSz="929841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Chapter 1 — Computer Abstractions and Technology</a:t>
            </a:r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AA6D6831-EAA6-7A1A-3C80-47AF3C21A95B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5338763" y="9380538"/>
            <a:ext cx="1458912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68" tIns="46484" rIns="92968" bIns="46484" numCol="1" anchor="b" anchorCtr="0" compatLnSpc="1">
            <a:prstTxWarp prst="textNoShape">
              <a:avLst/>
            </a:prstTxWarp>
          </a:bodyPr>
          <a:lstStyle>
            <a:lvl1pPr algn="r" defTabSz="92868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331C4E4-D877-4284-B651-5C039135D2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7466D308-9C11-7B2C-8D62-1C80CF76C94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68" tIns="46484" rIns="92968" bIns="46484" numCol="1" anchor="t" anchorCtr="0" compatLnSpc="1">
            <a:prstTxWarp prst="textNoShape">
              <a:avLst/>
            </a:prstTxWarp>
          </a:bodyPr>
          <a:lstStyle>
            <a:lvl1pPr defTabSz="929841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Morgan Kaufmann Publishers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9D05327F-3B24-D3F0-D759-6C987217DEFA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51275" y="0"/>
            <a:ext cx="2946400" cy="493713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68" tIns="46484" rIns="92968" bIns="46484" numCol="1" anchor="t" anchorCtr="0" compatLnSpc="1">
            <a:prstTxWarp prst="textNoShape">
              <a:avLst/>
            </a:prstTxWarp>
          </a:bodyPr>
          <a:lstStyle>
            <a:lvl1pPr algn="r" defTabSz="929841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4D68C25-539B-42A4-8570-8EE1E9B75EA1}" type="datetime4">
              <a:rPr lang="en-US"/>
              <a:pPr>
                <a:defRPr/>
              </a:pPr>
              <a:t>May 17, 2024</a:t>
            </a:fld>
            <a:endParaRPr lang="en-US"/>
          </a:p>
        </p:txBody>
      </p:sp>
      <p:sp>
        <p:nvSpPr>
          <p:cNvPr id="3076" name="Rectangle 4">
            <a:extLst>
              <a:ext uri="{FF2B5EF4-FFF2-40B4-BE49-F238E27FC236}">
                <a16:creationId xmlns:a16="http://schemas.microsoft.com/office/drawing/2014/main" id="{2B744C13-A3F3-FD8F-E95F-E185EFFD20E6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30275" y="741363"/>
            <a:ext cx="4937125" cy="370363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>
            <a:extLst>
              <a:ext uri="{FF2B5EF4-FFF2-40B4-BE49-F238E27FC236}">
                <a16:creationId xmlns:a16="http://schemas.microsoft.com/office/drawing/2014/main" id="{6A19917F-3231-0C56-7A65-D33BB2BA6584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6463" y="4691063"/>
            <a:ext cx="4984750" cy="444182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68" tIns="46484" rIns="92968" bIns="4648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198" name="Rectangle 6">
            <a:extLst>
              <a:ext uri="{FF2B5EF4-FFF2-40B4-BE49-F238E27FC236}">
                <a16:creationId xmlns:a16="http://schemas.microsoft.com/office/drawing/2014/main" id="{09BBC631-7587-C085-64A6-30FCB7BD68E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538"/>
            <a:ext cx="29464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68" tIns="46484" rIns="92968" bIns="46484" numCol="1" anchor="b" anchorCtr="0" compatLnSpc="1">
            <a:prstTxWarp prst="textNoShape">
              <a:avLst/>
            </a:prstTxWarp>
          </a:bodyPr>
          <a:lstStyle>
            <a:lvl1pPr defTabSz="929841" eaLnBrk="0" hangingPunct="0">
              <a:defRPr sz="13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en-US"/>
              <a:t>Chapter 1 — Computer Abstractions and Technology</a:t>
            </a:r>
          </a:p>
        </p:txBody>
      </p:sp>
      <p:sp>
        <p:nvSpPr>
          <p:cNvPr id="8199" name="Rectangle 7">
            <a:extLst>
              <a:ext uri="{FF2B5EF4-FFF2-40B4-BE49-F238E27FC236}">
                <a16:creationId xmlns:a16="http://schemas.microsoft.com/office/drawing/2014/main" id="{9BA8010D-9064-D855-72CC-B6421C21EC2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275" y="9380538"/>
            <a:ext cx="2946400" cy="493712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2968" tIns="46484" rIns="92968" bIns="46484" numCol="1" anchor="b" anchorCtr="0" compatLnSpc="1">
            <a:prstTxWarp prst="textNoShape">
              <a:avLst/>
            </a:prstTxWarp>
          </a:bodyPr>
          <a:lstStyle>
            <a:lvl1pPr algn="r" defTabSz="928688">
              <a:defRPr sz="1300"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3237E4-65CE-4406-94EC-BEB85B02A31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>
            <a:extLst>
              <a:ext uri="{FF2B5EF4-FFF2-40B4-BE49-F238E27FC236}">
                <a16:creationId xmlns:a16="http://schemas.microsoft.com/office/drawing/2014/main" id="{56674FB2-1DF6-5B53-02BA-9E2654AEB74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9857">
              <a:defRPr>
                <a:solidFill>
                  <a:schemeClr val="tx1"/>
                </a:solidFill>
                <a:latin typeface="Arial" charset="0"/>
              </a:defRPr>
            </a:lvl1pPr>
            <a:lvl2pPr marL="714569" indent="-274834" defTabSz="929857">
              <a:defRPr>
                <a:solidFill>
                  <a:schemeClr val="tx1"/>
                </a:solidFill>
                <a:latin typeface="Arial" charset="0"/>
              </a:defRPr>
            </a:lvl2pPr>
            <a:lvl3pPr marL="1099337" indent="-219867" defTabSz="929857">
              <a:defRPr>
                <a:solidFill>
                  <a:schemeClr val="tx1"/>
                </a:solidFill>
                <a:latin typeface="Arial" charset="0"/>
              </a:defRPr>
            </a:lvl3pPr>
            <a:lvl4pPr marL="1539072" indent="-219867" defTabSz="929857">
              <a:defRPr>
                <a:solidFill>
                  <a:schemeClr val="tx1"/>
                </a:solidFill>
                <a:latin typeface="Arial" charset="0"/>
              </a:defRPr>
            </a:lvl4pPr>
            <a:lvl5pPr marL="1978807" indent="-219867" defTabSz="929857">
              <a:defRPr>
                <a:solidFill>
                  <a:schemeClr val="tx1"/>
                </a:solidFill>
                <a:latin typeface="Arial" charset="0"/>
              </a:defRPr>
            </a:lvl5pPr>
            <a:lvl6pPr marL="2418542" indent="-219867" defTabSz="929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8277" indent="-219867" defTabSz="929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8012" indent="-219867" defTabSz="929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7747" indent="-219867" defTabSz="929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53251" name="Rectangle 3">
            <a:extLst>
              <a:ext uri="{FF2B5EF4-FFF2-40B4-BE49-F238E27FC236}">
                <a16:creationId xmlns:a16="http://schemas.microsoft.com/office/drawing/2014/main" id="{1618D0D4-57E9-1A8E-6E43-2FEA4CAA2FD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9857">
              <a:defRPr>
                <a:solidFill>
                  <a:schemeClr val="tx1"/>
                </a:solidFill>
                <a:latin typeface="Arial" charset="0"/>
              </a:defRPr>
            </a:lvl1pPr>
            <a:lvl2pPr marL="714569" indent="-274834" defTabSz="929857">
              <a:defRPr>
                <a:solidFill>
                  <a:schemeClr val="tx1"/>
                </a:solidFill>
                <a:latin typeface="Arial" charset="0"/>
              </a:defRPr>
            </a:lvl2pPr>
            <a:lvl3pPr marL="1099337" indent="-219867" defTabSz="929857">
              <a:defRPr>
                <a:solidFill>
                  <a:schemeClr val="tx1"/>
                </a:solidFill>
                <a:latin typeface="Arial" charset="0"/>
              </a:defRPr>
            </a:lvl3pPr>
            <a:lvl4pPr marL="1539072" indent="-219867" defTabSz="929857">
              <a:defRPr>
                <a:solidFill>
                  <a:schemeClr val="tx1"/>
                </a:solidFill>
                <a:latin typeface="Arial" charset="0"/>
              </a:defRPr>
            </a:lvl4pPr>
            <a:lvl5pPr marL="1978807" indent="-219867" defTabSz="929857">
              <a:defRPr>
                <a:solidFill>
                  <a:schemeClr val="tx1"/>
                </a:solidFill>
                <a:latin typeface="Arial" charset="0"/>
              </a:defRPr>
            </a:lvl5pPr>
            <a:lvl6pPr marL="2418542" indent="-219867" defTabSz="929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8277" indent="-219867" defTabSz="929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8012" indent="-219867" defTabSz="929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7747" indent="-219867" defTabSz="929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DFD4C873-8EF6-49AD-8EBD-B35A6D6F1D6D}" type="datetime3">
              <a:rPr lang="en-AU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>
              <a:latin typeface="Times New Roman" pitchFamily="18" charset="0"/>
            </a:endParaRPr>
          </a:p>
        </p:txBody>
      </p:sp>
      <p:sp>
        <p:nvSpPr>
          <p:cNvPr id="53252" name="Rectangle 6">
            <a:extLst>
              <a:ext uri="{FF2B5EF4-FFF2-40B4-BE49-F238E27FC236}">
                <a16:creationId xmlns:a16="http://schemas.microsoft.com/office/drawing/2014/main" id="{EA10D6A1-7FDA-43A0-6332-C739A50AE8E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9857">
              <a:defRPr>
                <a:solidFill>
                  <a:schemeClr val="tx1"/>
                </a:solidFill>
                <a:latin typeface="Arial" charset="0"/>
              </a:defRPr>
            </a:lvl1pPr>
            <a:lvl2pPr marL="714569" indent="-274834" defTabSz="929857">
              <a:defRPr>
                <a:solidFill>
                  <a:schemeClr val="tx1"/>
                </a:solidFill>
                <a:latin typeface="Arial" charset="0"/>
              </a:defRPr>
            </a:lvl2pPr>
            <a:lvl3pPr marL="1099337" indent="-219867" defTabSz="929857">
              <a:defRPr>
                <a:solidFill>
                  <a:schemeClr val="tx1"/>
                </a:solidFill>
                <a:latin typeface="Arial" charset="0"/>
              </a:defRPr>
            </a:lvl3pPr>
            <a:lvl4pPr marL="1539072" indent="-219867" defTabSz="929857">
              <a:defRPr>
                <a:solidFill>
                  <a:schemeClr val="tx1"/>
                </a:solidFill>
                <a:latin typeface="Arial" charset="0"/>
              </a:defRPr>
            </a:lvl4pPr>
            <a:lvl5pPr marL="1978807" indent="-219867" defTabSz="929857">
              <a:defRPr>
                <a:solidFill>
                  <a:schemeClr val="tx1"/>
                </a:solidFill>
                <a:latin typeface="Arial" charset="0"/>
              </a:defRPr>
            </a:lvl5pPr>
            <a:lvl6pPr marL="2418542" indent="-219867" defTabSz="929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58277" indent="-219867" defTabSz="929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298012" indent="-219867" defTabSz="929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737747" indent="-219867" defTabSz="929857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6149" name="Rectangle 7">
            <a:extLst>
              <a:ext uri="{FF2B5EF4-FFF2-40B4-BE49-F238E27FC236}">
                <a16:creationId xmlns:a16="http://schemas.microsoft.com/office/drawing/2014/main" id="{5CEFD541-9A63-6AEE-E85F-C21F6E70B8C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1A59625-9A2E-4793-920A-2380293ECCEC}" type="slidenum">
              <a:rPr lang="en-AU" altLang="en-US" sz="1300" smtClean="0"/>
              <a:pPr>
                <a:spcBef>
                  <a:spcPct val="0"/>
                </a:spcBef>
              </a:pPr>
              <a:t>1</a:t>
            </a:fld>
            <a:endParaRPr lang="en-AU" altLang="en-US" sz="1300"/>
          </a:p>
        </p:txBody>
      </p:sp>
      <p:sp>
        <p:nvSpPr>
          <p:cNvPr id="6150" name="Rectangle 2">
            <a:extLst>
              <a:ext uri="{FF2B5EF4-FFF2-40B4-BE49-F238E27FC236}">
                <a16:creationId xmlns:a16="http://schemas.microsoft.com/office/drawing/2014/main" id="{1DB15275-90E3-5C40-5214-4D4891B7CE1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51" name="Rectangle 3">
            <a:extLst>
              <a:ext uri="{FF2B5EF4-FFF2-40B4-BE49-F238E27FC236}">
                <a16:creationId xmlns:a16="http://schemas.microsoft.com/office/drawing/2014/main" id="{1E4487B8-CBE9-1E14-6EB8-E2EB1A71EB8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>
            <a:extLst>
              <a:ext uri="{FF2B5EF4-FFF2-40B4-BE49-F238E27FC236}">
                <a16:creationId xmlns:a16="http://schemas.microsoft.com/office/drawing/2014/main" id="{1ABD3FD9-C91C-E9B3-A745-274E1FFA94C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65539" name="Rectangle 3">
            <a:extLst>
              <a:ext uri="{FF2B5EF4-FFF2-40B4-BE49-F238E27FC236}">
                <a16:creationId xmlns:a16="http://schemas.microsoft.com/office/drawing/2014/main" id="{590DCC93-7F6A-FE1B-C514-706F2DC3A65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746C2A91-FCE7-4242-9175-25A34955C326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65540" name="Rectangle 6">
            <a:extLst>
              <a:ext uri="{FF2B5EF4-FFF2-40B4-BE49-F238E27FC236}">
                <a16:creationId xmlns:a16="http://schemas.microsoft.com/office/drawing/2014/main" id="{3D9C0D9C-0DEF-7233-8125-BC1025E7918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25605" name="Rectangle 7">
            <a:extLst>
              <a:ext uri="{FF2B5EF4-FFF2-40B4-BE49-F238E27FC236}">
                <a16:creationId xmlns:a16="http://schemas.microsoft.com/office/drawing/2014/main" id="{8A9973A2-A142-474B-BDF6-27CB9AA378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20B1ABF-BB6D-4D91-9B5C-70A161915F40}" type="slidenum">
              <a:rPr lang="en-AU" altLang="el-GR" sz="1300" smtClean="0"/>
              <a:pPr>
                <a:spcBef>
                  <a:spcPct val="0"/>
                </a:spcBef>
              </a:pPr>
              <a:t>11</a:t>
            </a:fld>
            <a:endParaRPr lang="en-AU" altLang="el-GR" sz="1300"/>
          </a:p>
        </p:txBody>
      </p:sp>
      <p:sp>
        <p:nvSpPr>
          <p:cNvPr id="25606" name="Rectangle 2">
            <a:extLst>
              <a:ext uri="{FF2B5EF4-FFF2-40B4-BE49-F238E27FC236}">
                <a16:creationId xmlns:a16="http://schemas.microsoft.com/office/drawing/2014/main" id="{2C168092-6782-D077-4BE0-78C958908CC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7" name="Rectangle 3">
            <a:extLst>
              <a:ext uri="{FF2B5EF4-FFF2-40B4-BE49-F238E27FC236}">
                <a16:creationId xmlns:a16="http://schemas.microsoft.com/office/drawing/2014/main" id="{C99E9B31-D717-4F75-19C5-BE48B02E5C7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13F682D3-EE6E-C247-3995-65E149DE38A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96DE472A-DE0B-B55E-80E2-2956CE2248A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BB207EF-EE90-4FF1-BC04-90CCAFB3BADA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66564" name="Rectangle 6">
            <a:extLst>
              <a:ext uri="{FF2B5EF4-FFF2-40B4-BE49-F238E27FC236}">
                <a16:creationId xmlns:a16="http://schemas.microsoft.com/office/drawing/2014/main" id="{B2F7EA80-7CCB-A816-EAB1-438B90B1D482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28677" name="Rectangle 7">
            <a:extLst>
              <a:ext uri="{FF2B5EF4-FFF2-40B4-BE49-F238E27FC236}">
                <a16:creationId xmlns:a16="http://schemas.microsoft.com/office/drawing/2014/main" id="{4281BB3A-A141-1546-3143-F3AE867A47D1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AB59E1F-8571-4CF5-B635-EB5090ABB436}" type="slidenum">
              <a:rPr lang="en-AU" altLang="el-GR" sz="1300" smtClean="0"/>
              <a:pPr>
                <a:spcBef>
                  <a:spcPct val="0"/>
                </a:spcBef>
              </a:pPr>
              <a:t>13</a:t>
            </a:fld>
            <a:endParaRPr lang="en-AU" altLang="el-GR" sz="1300"/>
          </a:p>
        </p:txBody>
      </p:sp>
      <p:sp>
        <p:nvSpPr>
          <p:cNvPr id="28678" name="Rectangle 2">
            <a:extLst>
              <a:ext uri="{FF2B5EF4-FFF2-40B4-BE49-F238E27FC236}">
                <a16:creationId xmlns:a16="http://schemas.microsoft.com/office/drawing/2014/main" id="{78091721-ABBF-DD69-A874-38CA34512B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9" name="Rectangle 3">
            <a:extLst>
              <a:ext uri="{FF2B5EF4-FFF2-40B4-BE49-F238E27FC236}">
                <a16:creationId xmlns:a16="http://schemas.microsoft.com/office/drawing/2014/main" id="{C0F28B5E-FF37-6D01-04A4-8CFC4CCA84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>
            <a:extLst>
              <a:ext uri="{FF2B5EF4-FFF2-40B4-BE49-F238E27FC236}">
                <a16:creationId xmlns:a16="http://schemas.microsoft.com/office/drawing/2014/main" id="{40D2CE7C-0926-98D2-A6B6-DE1CB339292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67587" name="Rectangle 3">
            <a:extLst>
              <a:ext uri="{FF2B5EF4-FFF2-40B4-BE49-F238E27FC236}">
                <a16:creationId xmlns:a16="http://schemas.microsoft.com/office/drawing/2014/main" id="{CEEA81BC-597D-9ABF-6C6C-25C4592EAD4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235C9248-74C9-452C-A98A-2D7099C7B996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67588" name="Rectangle 6">
            <a:extLst>
              <a:ext uri="{FF2B5EF4-FFF2-40B4-BE49-F238E27FC236}">
                <a16:creationId xmlns:a16="http://schemas.microsoft.com/office/drawing/2014/main" id="{BCF3A382-DB6D-C542-0248-E148D84977D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30725" name="Rectangle 7">
            <a:extLst>
              <a:ext uri="{FF2B5EF4-FFF2-40B4-BE49-F238E27FC236}">
                <a16:creationId xmlns:a16="http://schemas.microsoft.com/office/drawing/2014/main" id="{B80E1965-85A8-ACC0-2672-0011C276218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4563A1D-66B4-4328-92CC-4BA95423E756}" type="slidenum">
              <a:rPr lang="en-AU" altLang="el-GR" sz="1300" smtClean="0"/>
              <a:pPr>
                <a:spcBef>
                  <a:spcPct val="0"/>
                </a:spcBef>
              </a:pPr>
              <a:t>14</a:t>
            </a:fld>
            <a:endParaRPr lang="en-AU" altLang="el-GR" sz="1300"/>
          </a:p>
        </p:txBody>
      </p:sp>
      <p:sp>
        <p:nvSpPr>
          <p:cNvPr id="30726" name="Rectangle 2">
            <a:extLst>
              <a:ext uri="{FF2B5EF4-FFF2-40B4-BE49-F238E27FC236}">
                <a16:creationId xmlns:a16="http://schemas.microsoft.com/office/drawing/2014/main" id="{275262F3-07E7-B9A6-70C6-FBAA28ECEE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7" name="Rectangle 3">
            <a:extLst>
              <a:ext uri="{FF2B5EF4-FFF2-40B4-BE49-F238E27FC236}">
                <a16:creationId xmlns:a16="http://schemas.microsoft.com/office/drawing/2014/main" id="{B65FF3D1-D1AC-766E-965E-8A3C29901F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>
            <a:extLst>
              <a:ext uri="{FF2B5EF4-FFF2-40B4-BE49-F238E27FC236}">
                <a16:creationId xmlns:a16="http://schemas.microsoft.com/office/drawing/2014/main" id="{FAD55BFA-3063-F046-EAAE-51874B003A9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68611" name="Rectangle 3">
            <a:extLst>
              <a:ext uri="{FF2B5EF4-FFF2-40B4-BE49-F238E27FC236}">
                <a16:creationId xmlns:a16="http://schemas.microsoft.com/office/drawing/2014/main" id="{36ECEE6E-57DC-3153-D105-345D8F8A94F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A31C8924-855A-4AA8-931A-6E55E1A10845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68612" name="Rectangle 6">
            <a:extLst>
              <a:ext uri="{FF2B5EF4-FFF2-40B4-BE49-F238E27FC236}">
                <a16:creationId xmlns:a16="http://schemas.microsoft.com/office/drawing/2014/main" id="{5902A15C-EE7E-7BBF-B1B1-8A4E8054A95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33797" name="Rectangle 7">
            <a:extLst>
              <a:ext uri="{FF2B5EF4-FFF2-40B4-BE49-F238E27FC236}">
                <a16:creationId xmlns:a16="http://schemas.microsoft.com/office/drawing/2014/main" id="{E0AF38B9-EA77-4F26-4FDC-7B79498CEAD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4CC3C56-799D-4900-BFF3-26285FEA5247}" type="slidenum">
              <a:rPr lang="en-AU" altLang="el-GR" sz="1300" smtClean="0"/>
              <a:pPr>
                <a:spcBef>
                  <a:spcPct val="0"/>
                </a:spcBef>
              </a:pPr>
              <a:t>16</a:t>
            </a:fld>
            <a:endParaRPr lang="en-AU" altLang="el-GR" sz="1300"/>
          </a:p>
        </p:txBody>
      </p:sp>
      <p:sp>
        <p:nvSpPr>
          <p:cNvPr id="33798" name="Rectangle 2">
            <a:extLst>
              <a:ext uri="{FF2B5EF4-FFF2-40B4-BE49-F238E27FC236}">
                <a16:creationId xmlns:a16="http://schemas.microsoft.com/office/drawing/2014/main" id="{9D10CBBF-3534-E7B2-45EA-CE9433A601F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3799" name="Rectangle 3">
            <a:extLst>
              <a:ext uri="{FF2B5EF4-FFF2-40B4-BE49-F238E27FC236}">
                <a16:creationId xmlns:a16="http://schemas.microsoft.com/office/drawing/2014/main" id="{63D42CF9-3C4C-DBD3-E867-AC66C72174B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>
            <a:extLst>
              <a:ext uri="{FF2B5EF4-FFF2-40B4-BE49-F238E27FC236}">
                <a16:creationId xmlns:a16="http://schemas.microsoft.com/office/drawing/2014/main" id="{5D2F1D9A-89F2-31E9-424B-A9025B8F24A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69635" name="Rectangle 3">
            <a:extLst>
              <a:ext uri="{FF2B5EF4-FFF2-40B4-BE49-F238E27FC236}">
                <a16:creationId xmlns:a16="http://schemas.microsoft.com/office/drawing/2014/main" id="{2BE23C01-36AD-C672-4839-6D908864DD1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09B7B51F-49A4-4A43-9D21-5771BBFFFEA5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69636" name="Rectangle 6">
            <a:extLst>
              <a:ext uri="{FF2B5EF4-FFF2-40B4-BE49-F238E27FC236}">
                <a16:creationId xmlns:a16="http://schemas.microsoft.com/office/drawing/2014/main" id="{85B410B7-0A8D-25E8-1AB6-D1FF1432F40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35845" name="Rectangle 7">
            <a:extLst>
              <a:ext uri="{FF2B5EF4-FFF2-40B4-BE49-F238E27FC236}">
                <a16:creationId xmlns:a16="http://schemas.microsoft.com/office/drawing/2014/main" id="{B6E0236D-68F8-44B2-5AF1-78EAEC4E277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A669E43-B1DE-4431-A20C-64B0B102B231}" type="slidenum">
              <a:rPr lang="en-AU" altLang="el-GR" sz="1300" smtClean="0"/>
              <a:pPr>
                <a:spcBef>
                  <a:spcPct val="0"/>
                </a:spcBef>
              </a:pPr>
              <a:t>17</a:t>
            </a:fld>
            <a:endParaRPr lang="en-AU" altLang="el-GR" sz="1300"/>
          </a:p>
        </p:txBody>
      </p:sp>
      <p:sp>
        <p:nvSpPr>
          <p:cNvPr id="35846" name="Rectangle 2">
            <a:extLst>
              <a:ext uri="{FF2B5EF4-FFF2-40B4-BE49-F238E27FC236}">
                <a16:creationId xmlns:a16="http://schemas.microsoft.com/office/drawing/2014/main" id="{5D03AC23-5B80-2A33-7618-6811B6B72AAE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5847" name="Rectangle 3">
            <a:extLst>
              <a:ext uri="{FF2B5EF4-FFF2-40B4-BE49-F238E27FC236}">
                <a16:creationId xmlns:a16="http://schemas.microsoft.com/office/drawing/2014/main" id="{C1A435C4-F42A-92A0-871E-F20DD2A8B3C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>
            <a:extLst>
              <a:ext uri="{FF2B5EF4-FFF2-40B4-BE49-F238E27FC236}">
                <a16:creationId xmlns:a16="http://schemas.microsoft.com/office/drawing/2014/main" id="{F4255842-7990-9F80-D7FF-13B6D8D1788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70659" name="Rectangle 3">
            <a:extLst>
              <a:ext uri="{FF2B5EF4-FFF2-40B4-BE49-F238E27FC236}">
                <a16:creationId xmlns:a16="http://schemas.microsoft.com/office/drawing/2014/main" id="{41D59741-8268-1FB8-B9D9-7CD4FBB4905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FC96F101-670A-4735-A7BE-DD764AB9424F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70660" name="Rectangle 6">
            <a:extLst>
              <a:ext uri="{FF2B5EF4-FFF2-40B4-BE49-F238E27FC236}">
                <a16:creationId xmlns:a16="http://schemas.microsoft.com/office/drawing/2014/main" id="{4E0BD2E2-92B2-D924-731E-99B67C97997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37893" name="Rectangle 7">
            <a:extLst>
              <a:ext uri="{FF2B5EF4-FFF2-40B4-BE49-F238E27FC236}">
                <a16:creationId xmlns:a16="http://schemas.microsoft.com/office/drawing/2014/main" id="{16DBBADE-A11F-AE0E-5C66-FDDABECF9B8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1C46D4B-D959-44CB-84F2-A34F6D8D792A}" type="slidenum">
              <a:rPr lang="en-AU" altLang="el-GR" sz="1300" smtClean="0"/>
              <a:pPr>
                <a:spcBef>
                  <a:spcPct val="0"/>
                </a:spcBef>
              </a:pPr>
              <a:t>18</a:t>
            </a:fld>
            <a:endParaRPr lang="en-AU" altLang="el-GR" sz="1300"/>
          </a:p>
        </p:txBody>
      </p:sp>
      <p:sp>
        <p:nvSpPr>
          <p:cNvPr id="37894" name="Rectangle 2">
            <a:extLst>
              <a:ext uri="{FF2B5EF4-FFF2-40B4-BE49-F238E27FC236}">
                <a16:creationId xmlns:a16="http://schemas.microsoft.com/office/drawing/2014/main" id="{D952D185-5676-4167-6314-EC5B50A3C76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5" name="Rectangle 3">
            <a:extLst>
              <a:ext uri="{FF2B5EF4-FFF2-40B4-BE49-F238E27FC236}">
                <a16:creationId xmlns:a16="http://schemas.microsoft.com/office/drawing/2014/main" id="{ACDCB0AF-3B89-113C-87B3-316A33322D5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>
            <a:extLst>
              <a:ext uri="{FF2B5EF4-FFF2-40B4-BE49-F238E27FC236}">
                <a16:creationId xmlns:a16="http://schemas.microsoft.com/office/drawing/2014/main" id="{C0AFE3DB-4B20-4941-DC14-3EBC317454E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71683" name="Rectangle 3">
            <a:extLst>
              <a:ext uri="{FF2B5EF4-FFF2-40B4-BE49-F238E27FC236}">
                <a16:creationId xmlns:a16="http://schemas.microsoft.com/office/drawing/2014/main" id="{27F94B8F-F44F-9978-2C20-0BDE132479E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C0EBCCA6-28FD-4BE6-B315-F986F3EA1EA7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71684" name="Rectangle 6">
            <a:extLst>
              <a:ext uri="{FF2B5EF4-FFF2-40B4-BE49-F238E27FC236}">
                <a16:creationId xmlns:a16="http://schemas.microsoft.com/office/drawing/2014/main" id="{23286D39-AFA4-DF22-DA9A-EDAD0B485DB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39941" name="Rectangle 7">
            <a:extLst>
              <a:ext uri="{FF2B5EF4-FFF2-40B4-BE49-F238E27FC236}">
                <a16:creationId xmlns:a16="http://schemas.microsoft.com/office/drawing/2014/main" id="{2AF316D9-7819-A859-3190-C8CEEA86713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19FDB6C-E410-40BD-8ACD-7AE6BCB7AA32}" type="slidenum">
              <a:rPr lang="en-AU" altLang="el-GR" sz="1300" smtClean="0"/>
              <a:pPr>
                <a:spcBef>
                  <a:spcPct val="0"/>
                </a:spcBef>
              </a:pPr>
              <a:t>19</a:t>
            </a:fld>
            <a:endParaRPr lang="en-AU" altLang="el-GR" sz="1300"/>
          </a:p>
        </p:txBody>
      </p:sp>
      <p:sp>
        <p:nvSpPr>
          <p:cNvPr id="39942" name="Rectangle 2">
            <a:extLst>
              <a:ext uri="{FF2B5EF4-FFF2-40B4-BE49-F238E27FC236}">
                <a16:creationId xmlns:a16="http://schemas.microsoft.com/office/drawing/2014/main" id="{A4921CE7-E471-5C09-19AE-26B5B975B78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3" name="Rectangle 3">
            <a:extLst>
              <a:ext uri="{FF2B5EF4-FFF2-40B4-BE49-F238E27FC236}">
                <a16:creationId xmlns:a16="http://schemas.microsoft.com/office/drawing/2014/main" id="{CFFC24D1-9CE8-A8D7-DACD-6BF0CB0A82E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>
            <a:extLst>
              <a:ext uri="{FF2B5EF4-FFF2-40B4-BE49-F238E27FC236}">
                <a16:creationId xmlns:a16="http://schemas.microsoft.com/office/drawing/2014/main" id="{2E8408B4-4F57-8BC3-CF82-DB1A9D3F05C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1587608B-7BF9-8464-8A3E-50610ABCD0E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89FC2570-73B6-458D-99DD-991518210FA3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72708" name="Rectangle 6">
            <a:extLst>
              <a:ext uri="{FF2B5EF4-FFF2-40B4-BE49-F238E27FC236}">
                <a16:creationId xmlns:a16="http://schemas.microsoft.com/office/drawing/2014/main" id="{AC9F56CF-F9C8-0F96-E252-6E098FECE92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41989" name="Rectangle 7">
            <a:extLst>
              <a:ext uri="{FF2B5EF4-FFF2-40B4-BE49-F238E27FC236}">
                <a16:creationId xmlns:a16="http://schemas.microsoft.com/office/drawing/2014/main" id="{8CAD9B03-5DDD-FF33-52A8-D111309BB8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0239A2F-133B-4B19-8745-9137EF302964}" type="slidenum">
              <a:rPr lang="en-AU" altLang="el-GR" sz="1300" smtClean="0"/>
              <a:pPr>
                <a:spcBef>
                  <a:spcPct val="0"/>
                </a:spcBef>
              </a:pPr>
              <a:t>20</a:t>
            </a:fld>
            <a:endParaRPr lang="en-AU" altLang="el-GR" sz="1300"/>
          </a:p>
        </p:txBody>
      </p:sp>
      <p:sp>
        <p:nvSpPr>
          <p:cNvPr id="41990" name="Rectangle 2">
            <a:extLst>
              <a:ext uri="{FF2B5EF4-FFF2-40B4-BE49-F238E27FC236}">
                <a16:creationId xmlns:a16="http://schemas.microsoft.com/office/drawing/2014/main" id="{E20639BB-2028-FE6D-2EBA-05C1B07C2FB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91" name="Rectangle 3">
            <a:extLst>
              <a:ext uri="{FF2B5EF4-FFF2-40B4-BE49-F238E27FC236}">
                <a16:creationId xmlns:a16="http://schemas.microsoft.com/office/drawing/2014/main" id="{3BB9186E-31F0-7178-93EF-AF8526D6738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>
            <a:extLst>
              <a:ext uri="{FF2B5EF4-FFF2-40B4-BE49-F238E27FC236}">
                <a16:creationId xmlns:a16="http://schemas.microsoft.com/office/drawing/2014/main" id="{27441877-BE2F-DB46-C6AF-D734AD47E223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73731" name="Rectangle 3">
            <a:extLst>
              <a:ext uri="{FF2B5EF4-FFF2-40B4-BE49-F238E27FC236}">
                <a16:creationId xmlns:a16="http://schemas.microsoft.com/office/drawing/2014/main" id="{F577E2F4-BABD-07CE-138F-6F7EEDE6811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7480572F-730E-4975-AC18-67DD42302911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73732" name="Rectangle 6">
            <a:extLst>
              <a:ext uri="{FF2B5EF4-FFF2-40B4-BE49-F238E27FC236}">
                <a16:creationId xmlns:a16="http://schemas.microsoft.com/office/drawing/2014/main" id="{393D2899-C356-AEFF-7EF8-E3D3FD156C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44037" name="Rectangle 7">
            <a:extLst>
              <a:ext uri="{FF2B5EF4-FFF2-40B4-BE49-F238E27FC236}">
                <a16:creationId xmlns:a16="http://schemas.microsoft.com/office/drawing/2014/main" id="{75C6CAAB-197F-DCDE-88CF-AF0A28D2C6E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368A2CB-557D-4254-A8AF-F3DF2CF5D1F3}" type="slidenum">
              <a:rPr lang="en-AU" altLang="el-GR" sz="1300" smtClean="0"/>
              <a:pPr>
                <a:spcBef>
                  <a:spcPct val="0"/>
                </a:spcBef>
              </a:pPr>
              <a:t>21</a:t>
            </a:fld>
            <a:endParaRPr lang="en-AU" altLang="el-GR" sz="1300"/>
          </a:p>
        </p:txBody>
      </p:sp>
      <p:sp>
        <p:nvSpPr>
          <p:cNvPr id="44038" name="Rectangle 2">
            <a:extLst>
              <a:ext uri="{FF2B5EF4-FFF2-40B4-BE49-F238E27FC236}">
                <a16:creationId xmlns:a16="http://schemas.microsoft.com/office/drawing/2014/main" id="{F8924E98-16E2-FF53-F1FD-C4467C0113D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9" name="Rectangle 3">
            <a:extLst>
              <a:ext uri="{FF2B5EF4-FFF2-40B4-BE49-F238E27FC236}">
                <a16:creationId xmlns:a16="http://schemas.microsoft.com/office/drawing/2014/main" id="{99C4906C-BCB2-A733-A7F9-01CBAC115F1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>
            <a:extLst>
              <a:ext uri="{FF2B5EF4-FFF2-40B4-BE49-F238E27FC236}">
                <a16:creationId xmlns:a16="http://schemas.microsoft.com/office/drawing/2014/main" id="{B1B8558E-3D51-B01C-4A67-31B5E01448D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74755" name="Rectangle 3">
            <a:extLst>
              <a:ext uri="{FF2B5EF4-FFF2-40B4-BE49-F238E27FC236}">
                <a16:creationId xmlns:a16="http://schemas.microsoft.com/office/drawing/2014/main" id="{D18329FD-8B4E-9878-5D40-5BCAB65EC66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71E9EF99-78A9-49C4-8899-0DB8DE94538A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74756" name="Rectangle 6">
            <a:extLst>
              <a:ext uri="{FF2B5EF4-FFF2-40B4-BE49-F238E27FC236}">
                <a16:creationId xmlns:a16="http://schemas.microsoft.com/office/drawing/2014/main" id="{B398B48B-E5ED-D60B-B725-44EE3A0EA60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46085" name="Rectangle 7">
            <a:extLst>
              <a:ext uri="{FF2B5EF4-FFF2-40B4-BE49-F238E27FC236}">
                <a16:creationId xmlns:a16="http://schemas.microsoft.com/office/drawing/2014/main" id="{D06EF65D-3675-BA00-AB78-BA670E0DA3C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8721D79-1B55-4A8B-9AD6-C740AB3B1478}" type="slidenum">
              <a:rPr lang="en-AU" altLang="el-GR" sz="1300" smtClean="0"/>
              <a:pPr>
                <a:spcBef>
                  <a:spcPct val="0"/>
                </a:spcBef>
              </a:pPr>
              <a:t>22</a:t>
            </a:fld>
            <a:endParaRPr lang="en-AU" altLang="el-GR" sz="1300"/>
          </a:p>
        </p:txBody>
      </p:sp>
      <p:sp>
        <p:nvSpPr>
          <p:cNvPr id="46086" name="Rectangle 2">
            <a:extLst>
              <a:ext uri="{FF2B5EF4-FFF2-40B4-BE49-F238E27FC236}">
                <a16:creationId xmlns:a16="http://schemas.microsoft.com/office/drawing/2014/main" id="{58ED8640-CDAF-651C-1705-094CF892401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7" name="Rectangle 3">
            <a:extLst>
              <a:ext uri="{FF2B5EF4-FFF2-40B4-BE49-F238E27FC236}">
                <a16:creationId xmlns:a16="http://schemas.microsoft.com/office/drawing/2014/main" id="{B4DE95B7-EB86-A8CA-2693-AA397AE94FE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>
            <a:extLst>
              <a:ext uri="{FF2B5EF4-FFF2-40B4-BE49-F238E27FC236}">
                <a16:creationId xmlns:a16="http://schemas.microsoft.com/office/drawing/2014/main" id="{05B8C13C-25D9-8A33-0DDA-DA5DBD54725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57347" name="Rectangle 3">
            <a:extLst>
              <a:ext uri="{FF2B5EF4-FFF2-40B4-BE49-F238E27FC236}">
                <a16:creationId xmlns:a16="http://schemas.microsoft.com/office/drawing/2014/main" id="{6FFC7946-BB61-5332-9A1B-49BC0C8A540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072DDE3A-F7BC-427A-A413-6A3E490597DD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57348" name="Rectangle 6">
            <a:extLst>
              <a:ext uri="{FF2B5EF4-FFF2-40B4-BE49-F238E27FC236}">
                <a16:creationId xmlns:a16="http://schemas.microsoft.com/office/drawing/2014/main" id="{3180C8C6-6598-4FA7-3508-1512CCE0856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8197" name="Rectangle 7">
            <a:extLst>
              <a:ext uri="{FF2B5EF4-FFF2-40B4-BE49-F238E27FC236}">
                <a16:creationId xmlns:a16="http://schemas.microsoft.com/office/drawing/2014/main" id="{A2103E73-6450-79D9-857B-5650562542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98044E5-97EA-48E1-9298-7A80452657E9}" type="slidenum">
              <a:rPr lang="en-AU" altLang="el-GR" sz="1300" smtClean="0"/>
              <a:pPr>
                <a:spcBef>
                  <a:spcPct val="0"/>
                </a:spcBef>
              </a:pPr>
              <a:t>2</a:t>
            </a:fld>
            <a:endParaRPr lang="en-AU" altLang="el-GR" sz="1300"/>
          </a:p>
        </p:txBody>
      </p:sp>
      <p:sp>
        <p:nvSpPr>
          <p:cNvPr id="8198" name="Rectangle 2">
            <a:extLst>
              <a:ext uri="{FF2B5EF4-FFF2-40B4-BE49-F238E27FC236}">
                <a16:creationId xmlns:a16="http://schemas.microsoft.com/office/drawing/2014/main" id="{3BE8DBFA-18A3-AEB3-41EB-B03BEB473F7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9" name="Rectangle 3">
            <a:extLst>
              <a:ext uri="{FF2B5EF4-FFF2-40B4-BE49-F238E27FC236}">
                <a16:creationId xmlns:a16="http://schemas.microsoft.com/office/drawing/2014/main" id="{4EB9685B-DB76-12C7-A01F-07FF8D0E33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>
            <a:extLst>
              <a:ext uri="{FF2B5EF4-FFF2-40B4-BE49-F238E27FC236}">
                <a16:creationId xmlns:a16="http://schemas.microsoft.com/office/drawing/2014/main" id="{36FEDC1E-609F-DFF8-BAFB-8C82422C9484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75779" name="Rectangle 3">
            <a:extLst>
              <a:ext uri="{FF2B5EF4-FFF2-40B4-BE49-F238E27FC236}">
                <a16:creationId xmlns:a16="http://schemas.microsoft.com/office/drawing/2014/main" id="{89023E66-888C-12BE-652B-1AC54045270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598E032-4E66-4218-B3BC-B5C8C0C6AE73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75780" name="Rectangle 6">
            <a:extLst>
              <a:ext uri="{FF2B5EF4-FFF2-40B4-BE49-F238E27FC236}">
                <a16:creationId xmlns:a16="http://schemas.microsoft.com/office/drawing/2014/main" id="{2F7CB494-F4A8-2399-6731-94BB8D76131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48133" name="Rectangle 7">
            <a:extLst>
              <a:ext uri="{FF2B5EF4-FFF2-40B4-BE49-F238E27FC236}">
                <a16:creationId xmlns:a16="http://schemas.microsoft.com/office/drawing/2014/main" id="{451A921C-0D71-5058-784F-A657A3D8AA6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AAEA53-2230-425B-87D7-D02E594E9117}" type="slidenum">
              <a:rPr lang="en-AU" altLang="el-GR" sz="1300" smtClean="0"/>
              <a:pPr>
                <a:spcBef>
                  <a:spcPct val="0"/>
                </a:spcBef>
              </a:pPr>
              <a:t>23</a:t>
            </a:fld>
            <a:endParaRPr lang="en-AU" altLang="el-GR" sz="1300"/>
          </a:p>
        </p:txBody>
      </p:sp>
      <p:sp>
        <p:nvSpPr>
          <p:cNvPr id="48134" name="Rectangle 2">
            <a:extLst>
              <a:ext uri="{FF2B5EF4-FFF2-40B4-BE49-F238E27FC236}">
                <a16:creationId xmlns:a16="http://schemas.microsoft.com/office/drawing/2014/main" id="{1DBF1284-AC93-665B-AF0F-2B80155A617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5" name="Rectangle 3">
            <a:extLst>
              <a:ext uri="{FF2B5EF4-FFF2-40B4-BE49-F238E27FC236}">
                <a16:creationId xmlns:a16="http://schemas.microsoft.com/office/drawing/2014/main" id="{AAE05485-9D1C-C9C5-7262-FB906C799A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Rectangle 2">
            <a:extLst>
              <a:ext uri="{FF2B5EF4-FFF2-40B4-BE49-F238E27FC236}">
                <a16:creationId xmlns:a16="http://schemas.microsoft.com/office/drawing/2014/main" id="{C4E589DE-B37B-9BAF-40B9-B71DBED6B7D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76803" name="Rectangle 3">
            <a:extLst>
              <a:ext uri="{FF2B5EF4-FFF2-40B4-BE49-F238E27FC236}">
                <a16:creationId xmlns:a16="http://schemas.microsoft.com/office/drawing/2014/main" id="{50DCA15C-10FE-0FDA-D040-0E8A5F26FD6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C2E3B604-4A83-4C5F-A5C4-541BCAD4A585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76804" name="Rectangle 6">
            <a:extLst>
              <a:ext uri="{FF2B5EF4-FFF2-40B4-BE49-F238E27FC236}">
                <a16:creationId xmlns:a16="http://schemas.microsoft.com/office/drawing/2014/main" id="{85659EEC-D6BA-832A-2D95-82E4B8726DC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50181" name="Rectangle 7">
            <a:extLst>
              <a:ext uri="{FF2B5EF4-FFF2-40B4-BE49-F238E27FC236}">
                <a16:creationId xmlns:a16="http://schemas.microsoft.com/office/drawing/2014/main" id="{8B3F8418-E398-BB32-FD73-740F4729635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BE2E869-E563-4F83-866B-9E3249C032B8}" type="slidenum">
              <a:rPr lang="en-AU" altLang="el-GR" sz="1300" smtClean="0"/>
              <a:pPr>
                <a:spcBef>
                  <a:spcPct val="0"/>
                </a:spcBef>
              </a:pPr>
              <a:t>24</a:t>
            </a:fld>
            <a:endParaRPr lang="en-AU" altLang="el-GR" sz="1300"/>
          </a:p>
        </p:txBody>
      </p:sp>
      <p:sp>
        <p:nvSpPr>
          <p:cNvPr id="50182" name="Rectangle 2">
            <a:extLst>
              <a:ext uri="{FF2B5EF4-FFF2-40B4-BE49-F238E27FC236}">
                <a16:creationId xmlns:a16="http://schemas.microsoft.com/office/drawing/2014/main" id="{5F970EFC-2738-F688-B156-B92EDF53DCF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0183" name="Rectangle 3">
            <a:extLst>
              <a:ext uri="{FF2B5EF4-FFF2-40B4-BE49-F238E27FC236}">
                <a16:creationId xmlns:a16="http://schemas.microsoft.com/office/drawing/2014/main" id="{7DBEC4EE-4A7A-1A15-F8CE-4F11BF0ACFA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>
            <a:extLst>
              <a:ext uri="{FF2B5EF4-FFF2-40B4-BE49-F238E27FC236}">
                <a16:creationId xmlns:a16="http://schemas.microsoft.com/office/drawing/2014/main" id="{2C6D681D-9FA2-2DD7-A6B2-E6C95A915B8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77827" name="Rectangle 3">
            <a:extLst>
              <a:ext uri="{FF2B5EF4-FFF2-40B4-BE49-F238E27FC236}">
                <a16:creationId xmlns:a16="http://schemas.microsoft.com/office/drawing/2014/main" id="{B0B137F4-6FC9-50F7-4D45-EFE0C72F022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3C20A261-F25C-4B9E-A88C-4E34A881A31F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77828" name="Rectangle 6">
            <a:extLst>
              <a:ext uri="{FF2B5EF4-FFF2-40B4-BE49-F238E27FC236}">
                <a16:creationId xmlns:a16="http://schemas.microsoft.com/office/drawing/2014/main" id="{F4B12C7F-5653-5E3E-C2B8-766A8848E6D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52229" name="Rectangle 7">
            <a:extLst>
              <a:ext uri="{FF2B5EF4-FFF2-40B4-BE49-F238E27FC236}">
                <a16:creationId xmlns:a16="http://schemas.microsoft.com/office/drawing/2014/main" id="{EC256C27-C011-FDF6-23B8-5F0DAD874E5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F5CF5206-AD7C-4E81-B0E2-F1D824BBD5CE}" type="slidenum">
              <a:rPr lang="en-AU" altLang="el-GR" sz="1300" smtClean="0"/>
              <a:pPr>
                <a:spcBef>
                  <a:spcPct val="0"/>
                </a:spcBef>
              </a:pPr>
              <a:t>25</a:t>
            </a:fld>
            <a:endParaRPr lang="en-AU" altLang="el-GR" sz="1300"/>
          </a:p>
        </p:txBody>
      </p:sp>
      <p:sp>
        <p:nvSpPr>
          <p:cNvPr id="52230" name="Rectangle 2">
            <a:extLst>
              <a:ext uri="{FF2B5EF4-FFF2-40B4-BE49-F238E27FC236}">
                <a16:creationId xmlns:a16="http://schemas.microsoft.com/office/drawing/2014/main" id="{EBD396F2-5087-A8C0-7F88-18B144DCE1C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31" name="Rectangle 3">
            <a:extLst>
              <a:ext uri="{FF2B5EF4-FFF2-40B4-BE49-F238E27FC236}">
                <a16:creationId xmlns:a16="http://schemas.microsoft.com/office/drawing/2014/main" id="{5C077842-8DBF-3377-BC4E-9808A8A9C7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>
            <a:extLst>
              <a:ext uri="{FF2B5EF4-FFF2-40B4-BE49-F238E27FC236}">
                <a16:creationId xmlns:a16="http://schemas.microsoft.com/office/drawing/2014/main" id="{F04C2524-6A39-3A6D-962A-1125A9B8205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78851" name="Rectangle 3">
            <a:extLst>
              <a:ext uri="{FF2B5EF4-FFF2-40B4-BE49-F238E27FC236}">
                <a16:creationId xmlns:a16="http://schemas.microsoft.com/office/drawing/2014/main" id="{020BA619-52C9-E6C3-38C9-3428D546B683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099032E3-E3F0-45C9-A5B8-68344F0DD209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78852" name="Rectangle 6">
            <a:extLst>
              <a:ext uri="{FF2B5EF4-FFF2-40B4-BE49-F238E27FC236}">
                <a16:creationId xmlns:a16="http://schemas.microsoft.com/office/drawing/2014/main" id="{9EB7E897-3A77-CD96-8EFC-37F0CEA1C68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54277" name="Rectangle 7">
            <a:extLst>
              <a:ext uri="{FF2B5EF4-FFF2-40B4-BE49-F238E27FC236}">
                <a16:creationId xmlns:a16="http://schemas.microsoft.com/office/drawing/2014/main" id="{BD53D352-CA55-9C83-121A-2BB3D3D9962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2A5CA9E-1EDB-474B-8732-089DE1088D1E}" type="slidenum">
              <a:rPr lang="en-AU" altLang="el-GR" sz="1300" smtClean="0"/>
              <a:pPr>
                <a:spcBef>
                  <a:spcPct val="0"/>
                </a:spcBef>
              </a:pPr>
              <a:t>26</a:t>
            </a:fld>
            <a:endParaRPr lang="en-AU" altLang="el-GR" sz="1300"/>
          </a:p>
        </p:txBody>
      </p:sp>
      <p:sp>
        <p:nvSpPr>
          <p:cNvPr id="54278" name="Rectangle 2">
            <a:extLst>
              <a:ext uri="{FF2B5EF4-FFF2-40B4-BE49-F238E27FC236}">
                <a16:creationId xmlns:a16="http://schemas.microsoft.com/office/drawing/2014/main" id="{533CFB4D-FC2B-D78D-59AC-C4C6A37CE7D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9" name="Rectangle 3">
            <a:extLst>
              <a:ext uri="{FF2B5EF4-FFF2-40B4-BE49-F238E27FC236}">
                <a16:creationId xmlns:a16="http://schemas.microsoft.com/office/drawing/2014/main" id="{31D8FA6E-FF04-27C3-3CDE-3EBAC7C9448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>
            <a:extLst>
              <a:ext uri="{FF2B5EF4-FFF2-40B4-BE49-F238E27FC236}">
                <a16:creationId xmlns:a16="http://schemas.microsoft.com/office/drawing/2014/main" id="{C96CAABC-225B-4FBD-DF52-4B22283A7C5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79875" name="Rectangle 3">
            <a:extLst>
              <a:ext uri="{FF2B5EF4-FFF2-40B4-BE49-F238E27FC236}">
                <a16:creationId xmlns:a16="http://schemas.microsoft.com/office/drawing/2014/main" id="{04CF91E7-CFED-8F11-62FE-C9527D2F181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9B20D609-D3C2-41E6-901B-02F2CA7524F5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79876" name="Rectangle 6">
            <a:extLst>
              <a:ext uri="{FF2B5EF4-FFF2-40B4-BE49-F238E27FC236}">
                <a16:creationId xmlns:a16="http://schemas.microsoft.com/office/drawing/2014/main" id="{22995EC7-A10C-D9B7-7B8E-4C712FFAD98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56325" name="Rectangle 7">
            <a:extLst>
              <a:ext uri="{FF2B5EF4-FFF2-40B4-BE49-F238E27FC236}">
                <a16:creationId xmlns:a16="http://schemas.microsoft.com/office/drawing/2014/main" id="{2411CB73-5614-77B1-1C56-9293775012A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C869A209-0497-4933-A4C7-8886AFCC4FD9}" type="slidenum">
              <a:rPr lang="en-AU" altLang="el-GR" sz="1300" smtClean="0"/>
              <a:pPr>
                <a:spcBef>
                  <a:spcPct val="0"/>
                </a:spcBef>
              </a:pPr>
              <a:t>27</a:t>
            </a:fld>
            <a:endParaRPr lang="en-AU" altLang="el-GR" sz="1300"/>
          </a:p>
        </p:txBody>
      </p:sp>
      <p:sp>
        <p:nvSpPr>
          <p:cNvPr id="56326" name="Rectangle 2">
            <a:extLst>
              <a:ext uri="{FF2B5EF4-FFF2-40B4-BE49-F238E27FC236}">
                <a16:creationId xmlns:a16="http://schemas.microsoft.com/office/drawing/2014/main" id="{E2D4B77D-87B2-1CB7-DFE2-8B1D9A96DB8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7" name="Rectangle 3">
            <a:extLst>
              <a:ext uri="{FF2B5EF4-FFF2-40B4-BE49-F238E27FC236}">
                <a16:creationId xmlns:a16="http://schemas.microsoft.com/office/drawing/2014/main" id="{EC01409F-5407-860D-5B23-CDC038D38ED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>
            <a:extLst>
              <a:ext uri="{FF2B5EF4-FFF2-40B4-BE49-F238E27FC236}">
                <a16:creationId xmlns:a16="http://schemas.microsoft.com/office/drawing/2014/main" id="{ED162447-14F4-9B16-4D26-A8DAFE1F40B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80899" name="Rectangle 3">
            <a:extLst>
              <a:ext uri="{FF2B5EF4-FFF2-40B4-BE49-F238E27FC236}">
                <a16:creationId xmlns:a16="http://schemas.microsoft.com/office/drawing/2014/main" id="{CEA199D9-8C58-3FD5-2BF7-AA40E11ADD2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0195B30D-5A2C-4AE5-BC42-8588F05269CD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80900" name="Rectangle 6">
            <a:extLst>
              <a:ext uri="{FF2B5EF4-FFF2-40B4-BE49-F238E27FC236}">
                <a16:creationId xmlns:a16="http://schemas.microsoft.com/office/drawing/2014/main" id="{6EB2B883-3D17-FDDF-E085-3A1DFD7DCFB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58373" name="Rectangle 7">
            <a:extLst>
              <a:ext uri="{FF2B5EF4-FFF2-40B4-BE49-F238E27FC236}">
                <a16:creationId xmlns:a16="http://schemas.microsoft.com/office/drawing/2014/main" id="{B139C729-0C94-4D60-4D56-1EB9DA6D841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A6B7988-3534-41B2-8EA0-A06BAF851FEB}" type="slidenum">
              <a:rPr lang="en-AU" altLang="el-GR" sz="1300" smtClean="0"/>
              <a:pPr>
                <a:spcBef>
                  <a:spcPct val="0"/>
                </a:spcBef>
              </a:pPr>
              <a:t>28</a:t>
            </a:fld>
            <a:endParaRPr lang="en-AU" altLang="el-GR" sz="1300"/>
          </a:p>
        </p:txBody>
      </p:sp>
      <p:sp>
        <p:nvSpPr>
          <p:cNvPr id="58374" name="Rectangle 2">
            <a:extLst>
              <a:ext uri="{FF2B5EF4-FFF2-40B4-BE49-F238E27FC236}">
                <a16:creationId xmlns:a16="http://schemas.microsoft.com/office/drawing/2014/main" id="{7971F934-FEB0-1CF2-3892-DDE41BA3BD7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5" name="Rectangle 3">
            <a:extLst>
              <a:ext uri="{FF2B5EF4-FFF2-40B4-BE49-F238E27FC236}">
                <a16:creationId xmlns:a16="http://schemas.microsoft.com/office/drawing/2014/main" id="{D4622CC9-94CA-AF22-FE2E-19AE67C250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>
            <a:extLst>
              <a:ext uri="{FF2B5EF4-FFF2-40B4-BE49-F238E27FC236}">
                <a16:creationId xmlns:a16="http://schemas.microsoft.com/office/drawing/2014/main" id="{748ECE23-3B57-0C3D-53FA-650D39CA33D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81923" name="Rectangle 3">
            <a:extLst>
              <a:ext uri="{FF2B5EF4-FFF2-40B4-BE49-F238E27FC236}">
                <a16:creationId xmlns:a16="http://schemas.microsoft.com/office/drawing/2014/main" id="{5AA9273A-7F26-6FCC-AA22-0F1554AE860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EC71E95-66BD-4D00-87D0-B27A87A55251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81924" name="Rectangle 6">
            <a:extLst>
              <a:ext uri="{FF2B5EF4-FFF2-40B4-BE49-F238E27FC236}">
                <a16:creationId xmlns:a16="http://schemas.microsoft.com/office/drawing/2014/main" id="{BF28A5A9-F816-251B-2D94-8C60DAB07EA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60421" name="Rectangle 7">
            <a:extLst>
              <a:ext uri="{FF2B5EF4-FFF2-40B4-BE49-F238E27FC236}">
                <a16:creationId xmlns:a16="http://schemas.microsoft.com/office/drawing/2014/main" id="{D2282D7E-0832-6ECA-5578-7D39FA63AC5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5BFA8B3B-8316-420A-871D-4C33E0ABB841}" type="slidenum">
              <a:rPr lang="en-AU" altLang="el-GR" sz="1300" smtClean="0"/>
              <a:pPr>
                <a:spcBef>
                  <a:spcPct val="0"/>
                </a:spcBef>
              </a:pPr>
              <a:t>29</a:t>
            </a:fld>
            <a:endParaRPr lang="en-AU" altLang="el-GR" sz="1300"/>
          </a:p>
        </p:txBody>
      </p:sp>
      <p:sp>
        <p:nvSpPr>
          <p:cNvPr id="60422" name="Rectangle 2">
            <a:extLst>
              <a:ext uri="{FF2B5EF4-FFF2-40B4-BE49-F238E27FC236}">
                <a16:creationId xmlns:a16="http://schemas.microsoft.com/office/drawing/2014/main" id="{F562513E-2583-0566-5379-53065DD6429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3" name="Rectangle 3">
            <a:extLst>
              <a:ext uri="{FF2B5EF4-FFF2-40B4-BE49-F238E27FC236}">
                <a16:creationId xmlns:a16="http://schemas.microsoft.com/office/drawing/2014/main" id="{25945536-9EE5-EDF8-9B78-D777E04379C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>
            <a:extLst>
              <a:ext uri="{FF2B5EF4-FFF2-40B4-BE49-F238E27FC236}">
                <a16:creationId xmlns:a16="http://schemas.microsoft.com/office/drawing/2014/main" id="{D554D89A-2B01-FC05-13CC-BC22CF14808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82947" name="Rectangle 3">
            <a:extLst>
              <a:ext uri="{FF2B5EF4-FFF2-40B4-BE49-F238E27FC236}">
                <a16:creationId xmlns:a16="http://schemas.microsoft.com/office/drawing/2014/main" id="{822901AD-ED19-3A55-D617-FE21AC83876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C75FCF36-F1EA-48C6-BDAC-0660DF9FB82E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82948" name="Rectangle 6">
            <a:extLst>
              <a:ext uri="{FF2B5EF4-FFF2-40B4-BE49-F238E27FC236}">
                <a16:creationId xmlns:a16="http://schemas.microsoft.com/office/drawing/2014/main" id="{5229B553-AC1C-6DFA-4786-5A249CA1777A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63493" name="Rectangle 7">
            <a:extLst>
              <a:ext uri="{FF2B5EF4-FFF2-40B4-BE49-F238E27FC236}">
                <a16:creationId xmlns:a16="http://schemas.microsoft.com/office/drawing/2014/main" id="{615B40D6-C2F3-0EB1-083D-AC3AE59A765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1D5D52F-6A36-4C3F-AFC7-62546E8F2F10}" type="slidenum">
              <a:rPr lang="en-AU" altLang="el-GR" sz="1300" smtClean="0"/>
              <a:pPr>
                <a:spcBef>
                  <a:spcPct val="0"/>
                </a:spcBef>
              </a:pPr>
              <a:t>31</a:t>
            </a:fld>
            <a:endParaRPr lang="en-AU" altLang="el-GR" sz="1300"/>
          </a:p>
        </p:txBody>
      </p:sp>
      <p:sp>
        <p:nvSpPr>
          <p:cNvPr id="63494" name="Rectangle 2">
            <a:extLst>
              <a:ext uri="{FF2B5EF4-FFF2-40B4-BE49-F238E27FC236}">
                <a16:creationId xmlns:a16="http://schemas.microsoft.com/office/drawing/2014/main" id="{31F7D157-F1B9-83A3-B620-A29B230AD47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5" name="Rectangle 3">
            <a:extLst>
              <a:ext uri="{FF2B5EF4-FFF2-40B4-BE49-F238E27FC236}">
                <a16:creationId xmlns:a16="http://schemas.microsoft.com/office/drawing/2014/main" id="{68D319CB-A795-0FE0-9093-F9173D6476E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>
            <a:extLst>
              <a:ext uri="{FF2B5EF4-FFF2-40B4-BE49-F238E27FC236}">
                <a16:creationId xmlns:a16="http://schemas.microsoft.com/office/drawing/2014/main" id="{ACFBF6EB-AD2A-8D9E-A8E6-7C0B033965F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83971" name="Rectangle 3">
            <a:extLst>
              <a:ext uri="{FF2B5EF4-FFF2-40B4-BE49-F238E27FC236}">
                <a16:creationId xmlns:a16="http://schemas.microsoft.com/office/drawing/2014/main" id="{BB3DD495-46F1-6BF7-CC2D-68B6D1F7DCCE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574A1C82-F1E8-4A70-93B8-4831F7A06720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83972" name="Rectangle 6">
            <a:extLst>
              <a:ext uri="{FF2B5EF4-FFF2-40B4-BE49-F238E27FC236}">
                <a16:creationId xmlns:a16="http://schemas.microsoft.com/office/drawing/2014/main" id="{30D81E7F-6168-6E3B-90DB-C3C416871C1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65541" name="Rectangle 7">
            <a:extLst>
              <a:ext uri="{FF2B5EF4-FFF2-40B4-BE49-F238E27FC236}">
                <a16:creationId xmlns:a16="http://schemas.microsoft.com/office/drawing/2014/main" id="{CAF84CAF-7583-2CBE-3D7A-80A16844C0C6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B51AE86-0539-4407-A73B-B25479E16D65}" type="slidenum">
              <a:rPr lang="en-AU" altLang="el-GR" sz="1300" smtClean="0"/>
              <a:pPr>
                <a:spcBef>
                  <a:spcPct val="0"/>
                </a:spcBef>
              </a:pPr>
              <a:t>32</a:t>
            </a:fld>
            <a:endParaRPr lang="en-AU" altLang="el-GR" sz="1300"/>
          </a:p>
        </p:txBody>
      </p:sp>
      <p:sp>
        <p:nvSpPr>
          <p:cNvPr id="65542" name="Rectangle 2">
            <a:extLst>
              <a:ext uri="{FF2B5EF4-FFF2-40B4-BE49-F238E27FC236}">
                <a16:creationId xmlns:a16="http://schemas.microsoft.com/office/drawing/2014/main" id="{AED2657F-351F-245E-6165-79CF877F419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43" name="Rectangle 3">
            <a:extLst>
              <a:ext uri="{FF2B5EF4-FFF2-40B4-BE49-F238E27FC236}">
                <a16:creationId xmlns:a16="http://schemas.microsoft.com/office/drawing/2014/main" id="{18A8B319-4755-CDA4-C77F-A92134AC3F0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2">
            <a:extLst>
              <a:ext uri="{FF2B5EF4-FFF2-40B4-BE49-F238E27FC236}">
                <a16:creationId xmlns:a16="http://schemas.microsoft.com/office/drawing/2014/main" id="{FE8BB451-4B4C-2048-A343-24E289B2D9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84995" name="Rectangle 3">
            <a:extLst>
              <a:ext uri="{FF2B5EF4-FFF2-40B4-BE49-F238E27FC236}">
                <a16:creationId xmlns:a16="http://schemas.microsoft.com/office/drawing/2014/main" id="{483EC8DF-F173-613D-C6BF-EBB23DDF8F8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DD463EC0-D0A2-4FD8-8CBD-AFBE2ABCCADF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84996" name="Rectangle 6">
            <a:extLst>
              <a:ext uri="{FF2B5EF4-FFF2-40B4-BE49-F238E27FC236}">
                <a16:creationId xmlns:a16="http://schemas.microsoft.com/office/drawing/2014/main" id="{42F497BF-3C43-DE1B-4FAF-19A32BA858E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67589" name="Rectangle 7">
            <a:extLst>
              <a:ext uri="{FF2B5EF4-FFF2-40B4-BE49-F238E27FC236}">
                <a16:creationId xmlns:a16="http://schemas.microsoft.com/office/drawing/2014/main" id="{6F0AD7E5-E35D-8CEE-11CE-B883CBC5F30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107EEC7-D6D4-485C-BFA6-760603D8B13D}" type="slidenum">
              <a:rPr lang="en-AU" altLang="el-GR" sz="1300" smtClean="0"/>
              <a:pPr>
                <a:spcBef>
                  <a:spcPct val="0"/>
                </a:spcBef>
              </a:pPr>
              <a:t>33</a:t>
            </a:fld>
            <a:endParaRPr lang="en-AU" altLang="el-GR" sz="1300"/>
          </a:p>
        </p:txBody>
      </p:sp>
      <p:sp>
        <p:nvSpPr>
          <p:cNvPr id="67590" name="Rectangle 2">
            <a:extLst>
              <a:ext uri="{FF2B5EF4-FFF2-40B4-BE49-F238E27FC236}">
                <a16:creationId xmlns:a16="http://schemas.microsoft.com/office/drawing/2014/main" id="{F580FDFA-18DC-C23E-09EF-32CBEEF9EF2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91" name="Rectangle 3">
            <a:extLst>
              <a:ext uri="{FF2B5EF4-FFF2-40B4-BE49-F238E27FC236}">
                <a16:creationId xmlns:a16="http://schemas.microsoft.com/office/drawing/2014/main" id="{2435C339-6DE4-0BF1-BC13-F717CBA2529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>
            <a:extLst>
              <a:ext uri="{FF2B5EF4-FFF2-40B4-BE49-F238E27FC236}">
                <a16:creationId xmlns:a16="http://schemas.microsoft.com/office/drawing/2014/main" id="{845301C5-9A04-7C03-0115-70842D24111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58371" name="Rectangle 3">
            <a:extLst>
              <a:ext uri="{FF2B5EF4-FFF2-40B4-BE49-F238E27FC236}">
                <a16:creationId xmlns:a16="http://schemas.microsoft.com/office/drawing/2014/main" id="{67355895-7ED1-7752-280E-21112F73375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CD06D73D-9638-46C5-AE61-5428D60F8694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58372" name="Rectangle 6">
            <a:extLst>
              <a:ext uri="{FF2B5EF4-FFF2-40B4-BE49-F238E27FC236}">
                <a16:creationId xmlns:a16="http://schemas.microsoft.com/office/drawing/2014/main" id="{473F2DDA-ABBA-CB41-32E0-6DC98DF76644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10245" name="Rectangle 7">
            <a:extLst>
              <a:ext uri="{FF2B5EF4-FFF2-40B4-BE49-F238E27FC236}">
                <a16:creationId xmlns:a16="http://schemas.microsoft.com/office/drawing/2014/main" id="{B0B64EAF-2A27-486C-894F-EE838A6EDEE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84E12E6-2C37-4379-ACC9-D5D75D779720}" type="slidenum">
              <a:rPr lang="en-AU" altLang="el-GR" sz="1300" smtClean="0"/>
              <a:pPr>
                <a:spcBef>
                  <a:spcPct val="0"/>
                </a:spcBef>
              </a:pPr>
              <a:t>3</a:t>
            </a:fld>
            <a:endParaRPr lang="en-AU" altLang="el-GR" sz="1300"/>
          </a:p>
        </p:txBody>
      </p:sp>
      <p:sp>
        <p:nvSpPr>
          <p:cNvPr id="10246" name="Rectangle 2">
            <a:extLst>
              <a:ext uri="{FF2B5EF4-FFF2-40B4-BE49-F238E27FC236}">
                <a16:creationId xmlns:a16="http://schemas.microsoft.com/office/drawing/2014/main" id="{5C8698D9-A9E2-BEBB-9924-6055589A767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7" name="Rectangle 3">
            <a:extLst>
              <a:ext uri="{FF2B5EF4-FFF2-40B4-BE49-F238E27FC236}">
                <a16:creationId xmlns:a16="http://schemas.microsoft.com/office/drawing/2014/main" id="{AD472F39-07CD-22D0-2E95-3704713368E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>
            <a:extLst>
              <a:ext uri="{FF2B5EF4-FFF2-40B4-BE49-F238E27FC236}">
                <a16:creationId xmlns:a16="http://schemas.microsoft.com/office/drawing/2014/main" id="{14E00D01-FD34-1BE2-9C1B-BDA61CE6E6A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86019" name="Rectangle 3">
            <a:extLst>
              <a:ext uri="{FF2B5EF4-FFF2-40B4-BE49-F238E27FC236}">
                <a16:creationId xmlns:a16="http://schemas.microsoft.com/office/drawing/2014/main" id="{500B826D-D247-CFED-FFEB-69FB842AB57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4A8C0B90-331C-4721-A7B3-42709AEE1475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86020" name="Rectangle 6">
            <a:extLst>
              <a:ext uri="{FF2B5EF4-FFF2-40B4-BE49-F238E27FC236}">
                <a16:creationId xmlns:a16="http://schemas.microsoft.com/office/drawing/2014/main" id="{E20CC451-2D23-E44D-3A3C-7745315A229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69637" name="Rectangle 7">
            <a:extLst>
              <a:ext uri="{FF2B5EF4-FFF2-40B4-BE49-F238E27FC236}">
                <a16:creationId xmlns:a16="http://schemas.microsoft.com/office/drawing/2014/main" id="{E3CE4C5C-131F-5232-80B2-0A2F0449F97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1046C9C-DDC0-4EFE-B5CD-87998239BFFE}" type="slidenum">
              <a:rPr lang="en-AU" altLang="el-GR" sz="1300" smtClean="0"/>
              <a:pPr>
                <a:spcBef>
                  <a:spcPct val="0"/>
                </a:spcBef>
              </a:pPr>
              <a:t>34</a:t>
            </a:fld>
            <a:endParaRPr lang="en-AU" altLang="el-GR" sz="1300"/>
          </a:p>
        </p:txBody>
      </p:sp>
      <p:sp>
        <p:nvSpPr>
          <p:cNvPr id="69638" name="Rectangle 2">
            <a:extLst>
              <a:ext uri="{FF2B5EF4-FFF2-40B4-BE49-F238E27FC236}">
                <a16:creationId xmlns:a16="http://schemas.microsoft.com/office/drawing/2014/main" id="{228EA7A4-C0E4-C225-3183-ABB11809DF9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9" name="Rectangle 3">
            <a:extLst>
              <a:ext uri="{FF2B5EF4-FFF2-40B4-BE49-F238E27FC236}">
                <a16:creationId xmlns:a16="http://schemas.microsoft.com/office/drawing/2014/main" id="{47FB47AE-BFC2-DD6E-FAA4-069B2741F68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2">
            <a:extLst>
              <a:ext uri="{FF2B5EF4-FFF2-40B4-BE49-F238E27FC236}">
                <a16:creationId xmlns:a16="http://schemas.microsoft.com/office/drawing/2014/main" id="{51A7026E-CA30-7926-C7D9-0830A48D057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87043" name="Rectangle 3">
            <a:extLst>
              <a:ext uri="{FF2B5EF4-FFF2-40B4-BE49-F238E27FC236}">
                <a16:creationId xmlns:a16="http://schemas.microsoft.com/office/drawing/2014/main" id="{D9C8271D-0E3C-54EA-EFAC-74A190C0A039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4A25D8C7-3FB4-45CB-A4A9-8867FBD3A2C8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87044" name="Rectangle 6">
            <a:extLst>
              <a:ext uri="{FF2B5EF4-FFF2-40B4-BE49-F238E27FC236}">
                <a16:creationId xmlns:a16="http://schemas.microsoft.com/office/drawing/2014/main" id="{E03186EB-02B2-D1BA-7284-7D0144031AA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71685" name="Rectangle 7">
            <a:extLst>
              <a:ext uri="{FF2B5EF4-FFF2-40B4-BE49-F238E27FC236}">
                <a16:creationId xmlns:a16="http://schemas.microsoft.com/office/drawing/2014/main" id="{75B7D1E4-91DB-0F23-8273-C90934F9A4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755DBAB-0784-42DF-ABF2-0F6148FF05B2}" type="slidenum">
              <a:rPr lang="en-AU" altLang="el-GR" sz="1300" smtClean="0"/>
              <a:pPr>
                <a:spcBef>
                  <a:spcPct val="0"/>
                </a:spcBef>
              </a:pPr>
              <a:t>35</a:t>
            </a:fld>
            <a:endParaRPr lang="en-AU" altLang="el-GR" sz="1300"/>
          </a:p>
        </p:txBody>
      </p:sp>
      <p:sp>
        <p:nvSpPr>
          <p:cNvPr id="71686" name="Rectangle 2">
            <a:extLst>
              <a:ext uri="{FF2B5EF4-FFF2-40B4-BE49-F238E27FC236}">
                <a16:creationId xmlns:a16="http://schemas.microsoft.com/office/drawing/2014/main" id="{58904B1D-2CA3-603B-ADE5-D14850CAF45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687" name="Rectangle 3">
            <a:extLst>
              <a:ext uri="{FF2B5EF4-FFF2-40B4-BE49-F238E27FC236}">
                <a16:creationId xmlns:a16="http://schemas.microsoft.com/office/drawing/2014/main" id="{289A05CB-DA0A-6F68-100E-4E2547A1394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>
            <a:extLst>
              <a:ext uri="{FF2B5EF4-FFF2-40B4-BE49-F238E27FC236}">
                <a16:creationId xmlns:a16="http://schemas.microsoft.com/office/drawing/2014/main" id="{13C44E91-9396-93D8-6A08-D5524788D981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88067" name="Rectangle 3">
            <a:extLst>
              <a:ext uri="{FF2B5EF4-FFF2-40B4-BE49-F238E27FC236}">
                <a16:creationId xmlns:a16="http://schemas.microsoft.com/office/drawing/2014/main" id="{32CB8012-508D-A7B0-1CDE-B635848E1AE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5E983A53-F3AD-4832-9FDD-0C0298E69CF2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88068" name="Rectangle 6">
            <a:extLst>
              <a:ext uri="{FF2B5EF4-FFF2-40B4-BE49-F238E27FC236}">
                <a16:creationId xmlns:a16="http://schemas.microsoft.com/office/drawing/2014/main" id="{DA144ABA-D5FA-DD15-1BFC-D817E9E00F5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73733" name="Rectangle 7">
            <a:extLst>
              <a:ext uri="{FF2B5EF4-FFF2-40B4-BE49-F238E27FC236}">
                <a16:creationId xmlns:a16="http://schemas.microsoft.com/office/drawing/2014/main" id="{067C1FA5-6F44-8922-4BCC-F32754EF57C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A4D36D90-C802-4275-8EA1-480825910EB0}" type="slidenum">
              <a:rPr lang="en-AU" altLang="el-GR" sz="1300" smtClean="0"/>
              <a:pPr>
                <a:spcBef>
                  <a:spcPct val="0"/>
                </a:spcBef>
              </a:pPr>
              <a:t>36</a:t>
            </a:fld>
            <a:endParaRPr lang="en-AU" altLang="el-GR" sz="1300"/>
          </a:p>
        </p:txBody>
      </p:sp>
      <p:sp>
        <p:nvSpPr>
          <p:cNvPr id="73734" name="Rectangle 2">
            <a:extLst>
              <a:ext uri="{FF2B5EF4-FFF2-40B4-BE49-F238E27FC236}">
                <a16:creationId xmlns:a16="http://schemas.microsoft.com/office/drawing/2014/main" id="{4A31AF50-7207-FC65-F369-354F7765CD3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735" name="Rectangle 3">
            <a:extLst>
              <a:ext uri="{FF2B5EF4-FFF2-40B4-BE49-F238E27FC236}">
                <a16:creationId xmlns:a16="http://schemas.microsoft.com/office/drawing/2014/main" id="{FF1FAF7B-A595-0DD7-9DE5-14AF71F3E1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>
            <a:extLst>
              <a:ext uri="{FF2B5EF4-FFF2-40B4-BE49-F238E27FC236}">
                <a16:creationId xmlns:a16="http://schemas.microsoft.com/office/drawing/2014/main" id="{082BD3A7-997A-3430-600F-692EFD5650A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89091" name="Rectangle 3">
            <a:extLst>
              <a:ext uri="{FF2B5EF4-FFF2-40B4-BE49-F238E27FC236}">
                <a16:creationId xmlns:a16="http://schemas.microsoft.com/office/drawing/2014/main" id="{80695976-90EB-0AE8-6ED2-B9C3E56029B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46C34FA1-7999-4D7B-9FB5-97E2823DC680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89092" name="Rectangle 6">
            <a:extLst>
              <a:ext uri="{FF2B5EF4-FFF2-40B4-BE49-F238E27FC236}">
                <a16:creationId xmlns:a16="http://schemas.microsoft.com/office/drawing/2014/main" id="{BEDBE04B-3F8C-E283-A17A-1D734F8A10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75781" name="Rectangle 7">
            <a:extLst>
              <a:ext uri="{FF2B5EF4-FFF2-40B4-BE49-F238E27FC236}">
                <a16:creationId xmlns:a16="http://schemas.microsoft.com/office/drawing/2014/main" id="{E5527726-4648-FDD5-FE2B-36BBFC4CAB8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E9773565-A675-44D9-95FB-F9E760C5CEE2}" type="slidenum">
              <a:rPr lang="en-AU" altLang="el-GR" sz="1300" smtClean="0"/>
              <a:pPr>
                <a:spcBef>
                  <a:spcPct val="0"/>
                </a:spcBef>
              </a:pPr>
              <a:t>37</a:t>
            </a:fld>
            <a:endParaRPr lang="en-AU" altLang="el-GR" sz="1300"/>
          </a:p>
        </p:txBody>
      </p:sp>
      <p:sp>
        <p:nvSpPr>
          <p:cNvPr id="75782" name="Rectangle 2">
            <a:extLst>
              <a:ext uri="{FF2B5EF4-FFF2-40B4-BE49-F238E27FC236}">
                <a16:creationId xmlns:a16="http://schemas.microsoft.com/office/drawing/2014/main" id="{731F808E-2C2D-BDEB-30CA-D5A3C28797C9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5783" name="Rectangle 3">
            <a:extLst>
              <a:ext uri="{FF2B5EF4-FFF2-40B4-BE49-F238E27FC236}">
                <a16:creationId xmlns:a16="http://schemas.microsoft.com/office/drawing/2014/main" id="{1551B401-B2C8-A1DF-3696-8247E8CB47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>
            <a:extLst>
              <a:ext uri="{FF2B5EF4-FFF2-40B4-BE49-F238E27FC236}">
                <a16:creationId xmlns:a16="http://schemas.microsoft.com/office/drawing/2014/main" id="{6C940340-0084-AFEC-1C9C-F99B4E71BE5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90115" name="Rectangle 3">
            <a:extLst>
              <a:ext uri="{FF2B5EF4-FFF2-40B4-BE49-F238E27FC236}">
                <a16:creationId xmlns:a16="http://schemas.microsoft.com/office/drawing/2014/main" id="{DFB75A62-3C7B-4249-448B-D2650DEE9AC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7B9DC83-DA33-40F0-8B11-0DF7218ADA0B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90116" name="Rectangle 6">
            <a:extLst>
              <a:ext uri="{FF2B5EF4-FFF2-40B4-BE49-F238E27FC236}">
                <a16:creationId xmlns:a16="http://schemas.microsoft.com/office/drawing/2014/main" id="{6B6571BB-4AEF-202C-E64B-89D8FEDCCE93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77829" name="Rectangle 7">
            <a:extLst>
              <a:ext uri="{FF2B5EF4-FFF2-40B4-BE49-F238E27FC236}">
                <a16:creationId xmlns:a16="http://schemas.microsoft.com/office/drawing/2014/main" id="{E0579A8A-1727-DB6B-1009-391028CC9D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A2B3A6-8E5E-43F0-974A-66CD2597FA70}" type="slidenum">
              <a:rPr lang="en-AU" altLang="el-GR" sz="1300" smtClean="0"/>
              <a:pPr>
                <a:spcBef>
                  <a:spcPct val="0"/>
                </a:spcBef>
              </a:pPr>
              <a:t>38</a:t>
            </a:fld>
            <a:endParaRPr lang="en-AU" altLang="el-GR" sz="1300"/>
          </a:p>
        </p:txBody>
      </p:sp>
      <p:sp>
        <p:nvSpPr>
          <p:cNvPr id="77830" name="Rectangle 2">
            <a:extLst>
              <a:ext uri="{FF2B5EF4-FFF2-40B4-BE49-F238E27FC236}">
                <a16:creationId xmlns:a16="http://schemas.microsoft.com/office/drawing/2014/main" id="{7E17654B-47D1-95B5-E2A2-CD18BAD81014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31" name="Rectangle 3">
            <a:extLst>
              <a:ext uri="{FF2B5EF4-FFF2-40B4-BE49-F238E27FC236}">
                <a16:creationId xmlns:a16="http://schemas.microsoft.com/office/drawing/2014/main" id="{55E1FA24-E735-D594-1C51-72448A183A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2">
            <a:extLst>
              <a:ext uri="{FF2B5EF4-FFF2-40B4-BE49-F238E27FC236}">
                <a16:creationId xmlns:a16="http://schemas.microsoft.com/office/drawing/2014/main" id="{C63AD9C1-9408-A9FA-CBB8-34C6C74AE0B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91139" name="Rectangle 3">
            <a:extLst>
              <a:ext uri="{FF2B5EF4-FFF2-40B4-BE49-F238E27FC236}">
                <a16:creationId xmlns:a16="http://schemas.microsoft.com/office/drawing/2014/main" id="{3B0F2CFE-BE9B-9570-DFDB-D29982682F1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3C5F617D-952B-4CBB-A0E1-3F883C847410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91140" name="Rectangle 6">
            <a:extLst>
              <a:ext uri="{FF2B5EF4-FFF2-40B4-BE49-F238E27FC236}">
                <a16:creationId xmlns:a16="http://schemas.microsoft.com/office/drawing/2014/main" id="{5ADC3211-4339-B648-1B28-CBD692715E2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79877" name="Rectangle 7">
            <a:extLst>
              <a:ext uri="{FF2B5EF4-FFF2-40B4-BE49-F238E27FC236}">
                <a16:creationId xmlns:a16="http://schemas.microsoft.com/office/drawing/2014/main" id="{80355B82-86B0-3856-A781-3E4B3538976E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558B6D3-47C7-4298-B817-2D583655D69B}" type="slidenum">
              <a:rPr lang="en-AU" altLang="el-GR" sz="1300" smtClean="0"/>
              <a:pPr>
                <a:spcBef>
                  <a:spcPct val="0"/>
                </a:spcBef>
              </a:pPr>
              <a:t>39</a:t>
            </a:fld>
            <a:endParaRPr lang="en-AU" altLang="el-GR" sz="1300"/>
          </a:p>
        </p:txBody>
      </p:sp>
      <p:sp>
        <p:nvSpPr>
          <p:cNvPr id="79878" name="Rectangle 2">
            <a:extLst>
              <a:ext uri="{FF2B5EF4-FFF2-40B4-BE49-F238E27FC236}">
                <a16:creationId xmlns:a16="http://schemas.microsoft.com/office/drawing/2014/main" id="{19E2FE2A-282D-C0E2-37F9-18CDEECFEF1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9" name="Rectangle 3">
            <a:extLst>
              <a:ext uri="{FF2B5EF4-FFF2-40B4-BE49-F238E27FC236}">
                <a16:creationId xmlns:a16="http://schemas.microsoft.com/office/drawing/2014/main" id="{435F4CA1-606B-96C5-5715-61BAFBB0E0C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>
            <a:extLst>
              <a:ext uri="{FF2B5EF4-FFF2-40B4-BE49-F238E27FC236}">
                <a16:creationId xmlns:a16="http://schemas.microsoft.com/office/drawing/2014/main" id="{327B818B-6BF7-E19F-819C-FD5E427BE63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92163" name="Rectangle 3">
            <a:extLst>
              <a:ext uri="{FF2B5EF4-FFF2-40B4-BE49-F238E27FC236}">
                <a16:creationId xmlns:a16="http://schemas.microsoft.com/office/drawing/2014/main" id="{C53A4DAE-B0D9-0AB0-22D7-A8DEAF8F664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8757AC4-E809-4216-8EEA-74329B352037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92164" name="Rectangle 6">
            <a:extLst>
              <a:ext uri="{FF2B5EF4-FFF2-40B4-BE49-F238E27FC236}">
                <a16:creationId xmlns:a16="http://schemas.microsoft.com/office/drawing/2014/main" id="{F7ABB4C4-3D1B-C65F-37CA-29AB6EE8C3A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81925" name="Rectangle 7">
            <a:extLst>
              <a:ext uri="{FF2B5EF4-FFF2-40B4-BE49-F238E27FC236}">
                <a16:creationId xmlns:a16="http://schemas.microsoft.com/office/drawing/2014/main" id="{E8BC576E-A086-A42B-E266-A5CB27D73CF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65AD7193-ED54-4492-8D6C-47C438F3720B}" type="slidenum">
              <a:rPr lang="en-AU" altLang="el-GR" sz="1300" smtClean="0"/>
              <a:pPr>
                <a:spcBef>
                  <a:spcPct val="0"/>
                </a:spcBef>
              </a:pPr>
              <a:t>40</a:t>
            </a:fld>
            <a:endParaRPr lang="en-AU" altLang="el-GR" sz="1300"/>
          </a:p>
        </p:txBody>
      </p:sp>
      <p:sp>
        <p:nvSpPr>
          <p:cNvPr id="81926" name="Rectangle 2">
            <a:extLst>
              <a:ext uri="{FF2B5EF4-FFF2-40B4-BE49-F238E27FC236}">
                <a16:creationId xmlns:a16="http://schemas.microsoft.com/office/drawing/2014/main" id="{CFA5139E-9DE4-88C3-B554-D33C776BDC9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7" name="Rectangle 3">
            <a:extLst>
              <a:ext uri="{FF2B5EF4-FFF2-40B4-BE49-F238E27FC236}">
                <a16:creationId xmlns:a16="http://schemas.microsoft.com/office/drawing/2014/main" id="{D006BF5A-3A52-12C5-F765-14D7EF679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Rectangle 2">
            <a:extLst>
              <a:ext uri="{FF2B5EF4-FFF2-40B4-BE49-F238E27FC236}">
                <a16:creationId xmlns:a16="http://schemas.microsoft.com/office/drawing/2014/main" id="{66544E6A-D7C4-C504-1B65-8F5182F2B7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93187" name="Rectangle 3">
            <a:extLst>
              <a:ext uri="{FF2B5EF4-FFF2-40B4-BE49-F238E27FC236}">
                <a16:creationId xmlns:a16="http://schemas.microsoft.com/office/drawing/2014/main" id="{F7365C70-3072-FF91-E0BB-714235EE4FF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17AB403B-E4C3-4A6A-B081-B226396240F7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93188" name="Rectangle 6">
            <a:extLst>
              <a:ext uri="{FF2B5EF4-FFF2-40B4-BE49-F238E27FC236}">
                <a16:creationId xmlns:a16="http://schemas.microsoft.com/office/drawing/2014/main" id="{600BFD8D-E3DF-B200-E799-1A2C4AB2947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83973" name="Rectangle 7">
            <a:extLst>
              <a:ext uri="{FF2B5EF4-FFF2-40B4-BE49-F238E27FC236}">
                <a16:creationId xmlns:a16="http://schemas.microsoft.com/office/drawing/2014/main" id="{58A42AA7-1786-87A4-75A7-1D907256F70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E5D1FE0-1EF9-4DD9-8AFE-320932657935}" type="slidenum">
              <a:rPr lang="en-AU" altLang="el-GR" sz="1300" smtClean="0"/>
              <a:pPr>
                <a:spcBef>
                  <a:spcPct val="0"/>
                </a:spcBef>
              </a:pPr>
              <a:t>41</a:t>
            </a:fld>
            <a:endParaRPr lang="en-AU" altLang="el-GR" sz="1300"/>
          </a:p>
        </p:txBody>
      </p:sp>
      <p:sp>
        <p:nvSpPr>
          <p:cNvPr id="83974" name="Rectangle 2">
            <a:extLst>
              <a:ext uri="{FF2B5EF4-FFF2-40B4-BE49-F238E27FC236}">
                <a16:creationId xmlns:a16="http://schemas.microsoft.com/office/drawing/2014/main" id="{4B533E34-671F-FEF6-28D2-73CFB0CFB6B8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5" name="Rectangle 3">
            <a:extLst>
              <a:ext uri="{FF2B5EF4-FFF2-40B4-BE49-F238E27FC236}">
                <a16:creationId xmlns:a16="http://schemas.microsoft.com/office/drawing/2014/main" id="{3E9F3B16-B0B1-8A16-D32B-D1099C9C70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2">
            <a:extLst>
              <a:ext uri="{FF2B5EF4-FFF2-40B4-BE49-F238E27FC236}">
                <a16:creationId xmlns:a16="http://schemas.microsoft.com/office/drawing/2014/main" id="{95B247DE-8B9C-A623-BD7E-7EDFDB27580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94211" name="Rectangle 3">
            <a:extLst>
              <a:ext uri="{FF2B5EF4-FFF2-40B4-BE49-F238E27FC236}">
                <a16:creationId xmlns:a16="http://schemas.microsoft.com/office/drawing/2014/main" id="{534BC4BE-F293-0510-C9DB-6C43B410E09D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B3A2E134-959E-4D53-9AF3-2A6738C8D804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94212" name="Rectangle 6">
            <a:extLst>
              <a:ext uri="{FF2B5EF4-FFF2-40B4-BE49-F238E27FC236}">
                <a16:creationId xmlns:a16="http://schemas.microsoft.com/office/drawing/2014/main" id="{FD358E45-162A-5FDE-6232-0E3E1FCC397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86021" name="Rectangle 7">
            <a:extLst>
              <a:ext uri="{FF2B5EF4-FFF2-40B4-BE49-F238E27FC236}">
                <a16:creationId xmlns:a16="http://schemas.microsoft.com/office/drawing/2014/main" id="{40F973AC-22EC-E8F5-F5C3-D4185D94397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78F1483-6307-4E23-B83E-DAB1C4A0FE68}" type="slidenum">
              <a:rPr lang="en-AU" altLang="el-GR" sz="1300" smtClean="0"/>
              <a:pPr>
                <a:spcBef>
                  <a:spcPct val="0"/>
                </a:spcBef>
              </a:pPr>
              <a:t>42</a:t>
            </a:fld>
            <a:endParaRPr lang="en-AU" altLang="el-GR" sz="1300"/>
          </a:p>
        </p:txBody>
      </p:sp>
      <p:sp>
        <p:nvSpPr>
          <p:cNvPr id="86022" name="Rectangle 2">
            <a:extLst>
              <a:ext uri="{FF2B5EF4-FFF2-40B4-BE49-F238E27FC236}">
                <a16:creationId xmlns:a16="http://schemas.microsoft.com/office/drawing/2014/main" id="{E1D92E77-7551-1F9C-AC04-2C5BB3409D63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3" name="Rectangle 3">
            <a:extLst>
              <a:ext uri="{FF2B5EF4-FFF2-40B4-BE49-F238E27FC236}">
                <a16:creationId xmlns:a16="http://schemas.microsoft.com/office/drawing/2014/main" id="{3294FAC3-74DD-5833-09AE-74E858ADE3A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Rectangle 2">
            <a:extLst>
              <a:ext uri="{FF2B5EF4-FFF2-40B4-BE49-F238E27FC236}">
                <a16:creationId xmlns:a16="http://schemas.microsoft.com/office/drawing/2014/main" id="{253504AC-0A13-9A42-0A62-A6756F1C300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95235" name="Rectangle 3">
            <a:extLst>
              <a:ext uri="{FF2B5EF4-FFF2-40B4-BE49-F238E27FC236}">
                <a16:creationId xmlns:a16="http://schemas.microsoft.com/office/drawing/2014/main" id="{D3D67AFC-E2B2-56CC-AF7F-F787BC826A50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21A6B59B-22E7-4946-886C-B89329B6AEB0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95236" name="Rectangle 6">
            <a:extLst>
              <a:ext uri="{FF2B5EF4-FFF2-40B4-BE49-F238E27FC236}">
                <a16:creationId xmlns:a16="http://schemas.microsoft.com/office/drawing/2014/main" id="{B3B270C2-D058-269A-9EAE-9A39B76E855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88069" name="Rectangle 7">
            <a:extLst>
              <a:ext uri="{FF2B5EF4-FFF2-40B4-BE49-F238E27FC236}">
                <a16:creationId xmlns:a16="http://schemas.microsoft.com/office/drawing/2014/main" id="{540DAA9F-9712-BB7C-3103-3A4FDA2EA1D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2A4A5AD-93E5-400B-B056-88FCA1F543BA}" type="slidenum">
              <a:rPr lang="en-AU" altLang="el-GR" sz="1300" smtClean="0"/>
              <a:pPr>
                <a:spcBef>
                  <a:spcPct val="0"/>
                </a:spcBef>
              </a:pPr>
              <a:t>43</a:t>
            </a:fld>
            <a:endParaRPr lang="en-AU" altLang="el-GR" sz="1300"/>
          </a:p>
        </p:txBody>
      </p:sp>
      <p:sp>
        <p:nvSpPr>
          <p:cNvPr id="88070" name="Rectangle 2">
            <a:extLst>
              <a:ext uri="{FF2B5EF4-FFF2-40B4-BE49-F238E27FC236}">
                <a16:creationId xmlns:a16="http://schemas.microsoft.com/office/drawing/2014/main" id="{26129BD2-473F-F7E2-7CBD-EBF92B4ECAC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71" name="Rectangle 3">
            <a:extLst>
              <a:ext uri="{FF2B5EF4-FFF2-40B4-BE49-F238E27FC236}">
                <a16:creationId xmlns:a16="http://schemas.microsoft.com/office/drawing/2014/main" id="{E2B4C500-8B2F-42A0-7D12-7A81B258587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>
            <a:extLst>
              <a:ext uri="{FF2B5EF4-FFF2-40B4-BE49-F238E27FC236}">
                <a16:creationId xmlns:a16="http://schemas.microsoft.com/office/drawing/2014/main" id="{B05F25C9-1F43-88BE-0A22-F951823D0D79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59395" name="Rectangle 3">
            <a:extLst>
              <a:ext uri="{FF2B5EF4-FFF2-40B4-BE49-F238E27FC236}">
                <a16:creationId xmlns:a16="http://schemas.microsoft.com/office/drawing/2014/main" id="{3E138D85-3AB7-D433-EEC5-AB8837EAE1B8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432A7FDB-AD2D-464C-B276-3CB913CB4B9B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59396" name="Rectangle 6">
            <a:extLst>
              <a:ext uri="{FF2B5EF4-FFF2-40B4-BE49-F238E27FC236}">
                <a16:creationId xmlns:a16="http://schemas.microsoft.com/office/drawing/2014/main" id="{80C81E3D-680E-5F0D-A83F-7B5B0510E10C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12293" name="Rectangle 7">
            <a:extLst>
              <a:ext uri="{FF2B5EF4-FFF2-40B4-BE49-F238E27FC236}">
                <a16:creationId xmlns:a16="http://schemas.microsoft.com/office/drawing/2014/main" id="{9D9AF000-1713-96BC-E7B9-75B3544ABA8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B3398078-6635-43BF-9A11-8B9494ED92DB}" type="slidenum">
              <a:rPr lang="en-AU" altLang="el-GR" sz="1300" smtClean="0"/>
              <a:pPr>
                <a:spcBef>
                  <a:spcPct val="0"/>
                </a:spcBef>
              </a:pPr>
              <a:t>4</a:t>
            </a:fld>
            <a:endParaRPr lang="en-AU" altLang="el-GR" sz="1300"/>
          </a:p>
        </p:txBody>
      </p:sp>
      <p:sp>
        <p:nvSpPr>
          <p:cNvPr id="12294" name="Rectangle 2">
            <a:extLst>
              <a:ext uri="{FF2B5EF4-FFF2-40B4-BE49-F238E27FC236}">
                <a16:creationId xmlns:a16="http://schemas.microsoft.com/office/drawing/2014/main" id="{CEBB8EA6-E1F3-03BC-1FFE-253D0F9BD8C5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295" name="Rectangle 3">
            <a:extLst>
              <a:ext uri="{FF2B5EF4-FFF2-40B4-BE49-F238E27FC236}">
                <a16:creationId xmlns:a16="http://schemas.microsoft.com/office/drawing/2014/main" id="{1F38C18F-3066-8A0E-FFFA-4B692EB9610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Rectangle 2">
            <a:extLst>
              <a:ext uri="{FF2B5EF4-FFF2-40B4-BE49-F238E27FC236}">
                <a16:creationId xmlns:a16="http://schemas.microsoft.com/office/drawing/2014/main" id="{731D196D-C0F1-2C45-7299-6E4A0941C2E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96259" name="Rectangle 3">
            <a:extLst>
              <a:ext uri="{FF2B5EF4-FFF2-40B4-BE49-F238E27FC236}">
                <a16:creationId xmlns:a16="http://schemas.microsoft.com/office/drawing/2014/main" id="{D35593FC-60FC-6813-6DDF-9F5EAC7B527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2DEF9934-26BB-4253-B222-0F418FB51975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96260" name="Rectangle 6">
            <a:extLst>
              <a:ext uri="{FF2B5EF4-FFF2-40B4-BE49-F238E27FC236}">
                <a16:creationId xmlns:a16="http://schemas.microsoft.com/office/drawing/2014/main" id="{536A250F-20EA-EA8E-2CF7-E5DDADCCA07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90117" name="Rectangle 7">
            <a:extLst>
              <a:ext uri="{FF2B5EF4-FFF2-40B4-BE49-F238E27FC236}">
                <a16:creationId xmlns:a16="http://schemas.microsoft.com/office/drawing/2014/main" id="{5E5926BB-6E05-FE37-6C37-58013EF6771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839BF04F-8F03-42E9-A1CA-42B4A8C47FB3}" type="slidenum">
              <a:rPr lang="en-AU" altLang="el-GR" sz="1300" smtClean="0"/>
              <a:pPr>
                <a:spcBef>
                  <a:spcPct val="0"/>
                </a:spcBef>
              </a:pPr>
              <a:t>44</a:t>
            </a:fld>
            <a:endParaRPr lang="en-AU" altLang="el-GR" sz="1300"/>
          </a:p>
        </p:txBody>
      </p:sp>
      <p:sp>
        <p:nvSpPr>
          <p:cNvPr id="90118" name="Rectangle 2">
            <a:extLst>
              <a:ext uri="{FF2B5EF4-FFF2-40B4-BE49-F238E27FC236}">
                <a16:creationId xmlns:a16="http://schemas.microsoft.com/office/drawing/2014/main" id="{5EED9B60-7075-CCB5-ECFB-63901AF36E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0119" name="Rectangle 3">
            <a:extLst>
              <a:ext uri="{FF2B5EF4-FFF2-40B4-BE49-F238E27FC236}">
                <a16:creationId xmlns:a16="http://schemas.microsoft.com/office/drawing/2014/main" id="{82CB2D6C-D338-0DAC-6F09-F9657A559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>
            <a:extLst>
              <a:ext uri="{FF2B5EF4-FFF2-40B4-BE49-F238E27FC236}">
                <a16:creationId xmlns:a16="http://schemas.microsoft.com/office/drawing/2014/main" id="{FE820387-D1FF-892F-6ACE-7F23BD602416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97283" name="Rectangle 3">
            <a:extLst>
              <a:ext uri="{FF2B5EF4-FFF2-40B4-BE49-F238E27FC236}">
                <a16:creationId xmlns:a16="http://schemas.microsoft.com/office/drawing/2014/main" id="{F3F0637B-4FB8-6854-D2F8-143EC59023F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7817FCA5-A393-4556-BD64-BD9AFEEDBDE4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97284" name="Rectangle 6">
            <a:extLst>
              <a:ext uri="{FF2B5EF4-FFF2-40B4-BE49-F238E27FC236}">
                <a16:creationId xmlns:a16="http://schemas.microsoft.com/office/drawing/2014/main" id="{7C824400-2122-E63A-D83E-CECA09F9783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92165" name="Rectangle 7">
            <a:extLst>
              <a:ext uri="{FF2B5EF4-FFF2-40B4-BE49-F238E27FC236}">
                <a16:creationId xmlns:a16="http://schemas.microsoft.com/office/drawing/2014/main" id="{42E021A3-D6EC-8109-89B5-404C8C44990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A245EF-1858-4FEF-BE03-8776EF065EAD}" type="slidenum">
              <a:rPr lang="en-AU" altLang="el-GR" sz="1300" smtClean="0"/>
              <a:pPr>
                <a:spcBef>
                  <a:spcPct val="0"/>
                </a:spcBef>
              </a:pPr>
              <a:t>45</a:t>
            </a:fld>
            <a:endParaRPr lang="en-AU" altLang="el-GR" sz="1300"/>
          </a:p>
        </p:txBody>
      </p:sp>
      <p:sp>
        <p:nvSpPr>
          <p:cNvPr id="92166" name="Rectangle 2">
            <a:extLst>
              <a:ext uri="{FF2B5EF4-FFF2-40B4-BE49-F238E27FC236}">
                <a16:creationId xmlns:a16="http://schemas.microsoft.com/office/drawing/2014/main" id="{02A4DD06-E342-A349-E300-1D6E5453ED0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167" name="Rectangle 3">
            <a:extLst>
              <a:ext uri="{FF2B5EF4-FFF2-40B4-BE49-F238E27FC236}">
                <a16:creationId xmlns:a16="http://schemas.microsoft.com/office/drawing/2014/main" id="{8B5409C1-973F-585A-AD8A-6A7015EA86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>
            <a:extLst>
              <a:ext uri="{FF2B5EF4-FFF2-40B4-BE49-F238E27FC236}">
                <a16:creationId xmlns:a16="http://schemas.microsoft.com/office/drawing/2014/main" id="{569DCCF4-B823-CB56-0D1B-08419D720D4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98307" name="Rectangle 3">
            <a:extLst>
              <a:ext uri="{FF2B5EF4-FFF2-40B4-BE49-F238E27FC236}">
                <a16:creationId xmlns:a16="http://schemas.microsoft.com/office/drawing/2014/main" id="{0BF9D37F-DFFC-8837-44C6-C42A4C53AD3C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A07B99CC-90F5-4E58-903B-892ECE54385C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98308" name="Rectangle 6">
            <a:extLst>
              <a:ext uri="{FF2B5EF4-FFF2-40B4-BE49-F238E27FC236}">
                <a16:creationId xmlns:a16="http://schemas.microsoft.com/office/drawing/2014/main" id="{2188BEE2-9A85-ADCA-07C6-B8693E5564B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94213" name="Rectangle 7">
            <a:extLst>
              <a:ext uri="{FF2B5EF4-FFF2-40B4-BE49-F238E27FC236}">
                <a16:creationId xmlns:a16="http://schemas.microsoft.com/office/drawing/2014/main" id="{3B0F947C-B5A4-A5B8-4B01-3C592A07DFE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3C87CE04-F2B1-4374-B5BB-294DAD9F2A45}" type="slidenum">
              <a:rPr lang="en-AU" altLang="el-GR" sz="1300" smtClean="0"/>
              <a:pPr>
                <a:spcBef>
                  <a:spcPct val="0"/>
                </a:spcBef>
              </a:pPr>
              <a:t>46</a:t>
            </a:fld>
            <a:endParaRPr lang="en-AU" altLang="el-GR" sz="1300"/>
          </a:p>
        </p:txBody>
      </p:sp>
      <p:sp>
        <p:nvSpPr>
          <p:cNvPr id="94214" name="Rectangle 2">
            <a:extLst>
              <a:ext uri="{FF2B5EF4-FFF2-40B4-BE49-F238E27FC236}">
                <a16:creationId xmlns:a16="http://schemas.microsoft.com/office/drawing/2014/main" id="{B72C0375-69CA-C63C-C327-301F78F8B4DA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4215" name="Rectangle 3">
            <a:extLst>
              <a:ext uri="{FF2B5EF4-FFF2-40B4-BE49-F238E27FC236}">
                <a16:creationId xmlns:a16="http://schemas.microsoft.com/office/drawing/2014/main" id="{65A457CE-EF66-6F18-7A06-45F7839D21E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>
            <a:extLst>
              <a:ext uri="{FF2B5EF4-FFF2-40B4-BE49-F238E27FC236}">
                <a16:creationId xmlns:a16="http://schemas.microsoft.com/office/drawing/2014/main" id="{E70AAB69-ACDF-9B2D-43CB-BC5F15F75B02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99331" name="Rectangle 3">
            <a:extLst>
              <a:ext uri="{FF2B5EF4-FFF2-40B4-BE49-F238E27FC236}">
                <a16:creationId xmlns:a16="http://schemas.microsoft.com/office/drawing/2014/main" id="{56016D81-7C0E-008E-BF18-B39F41CE1D2F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F81C9650-8E54-4517-A3BA-CA3FFF96E26B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99332" name="Rectangle 6">
            <a:extLst>
              <a:ext uri="{FF2B5EF4-FFF2-40B4-BE49-F238E27FC236}">
                <a16:creationId xmlns:a16="http://schemas.microsoft.com/office/drawing/2014/main" id="{30B02162-CF1F-8DE1-1615-B78B5A449EB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96261" name="Rectangle 7">
            <a:extLst>
              <a:ext uri="{FF2B5EF4-FFF2-40B4-BE49-F238E27FC236}">
                <a16:creationId xmlns:a16="http://schemas.microsoft.com/office/drawing/2014/main" id="{A02053FC-395C-817A-88C6-8E65E640C0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D035997-D695-47AE-88EE-1013FD6B96DD}" type="slidenum">
              <a:rPr lang="en-AU" altLang="el-GR" sz="1300" smtClean="0"/>
              <a:pPr>
                <a:spcBef>
                  <a:spcPct val="0"/>
                </a:spcBef>
              </a:pPr>
              <a:t>47</a:t>
            </a:fld>
            <a:endParaRPr lang="en-AU" altLang="el-GR" sz="1300"/>
          </a:p>
        </p:txBody>
      </p:sp>
      <p:sp>
        <p:nvSpPr>
          <p:cNvPr id="96262" name="Rectangle 2">
            <a:extLst>
              <a:ext uri="{FF2B5EF4-FFF2-40B4-BE49-F238E27FC236}">
                <a16:creationId xmlns:a16="http://schemas.microsoft.com/office/drawing/2014/main" id="{962B6AC2-1187-0C3A-EB09-926E7F8E4CA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6263" name="Rectangle 3">
            <a:extLst>
              <a:ext uri="{FF2B5EF4-FFF2-40B4-BE49-F238E27FC236}">
                <a16:creationId xmlns:a16="http://schemas.microsoft.com/office/drawing/2014/main" id="{6C07217C-5CCE-604D-4A9E-E74621649A9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>
            <a:extLst>
              <a:ext uri="{FF2B5EF4-FFF2-40B4-BE49-F238E27FC236}">
                <a16:creationId xmlns:a16="http://schemas.microsoft.com/office/drawing/2014/main" id="{39DA65CA-9E9B-D81D-A20D-0348F229E2A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100355" name="Rectangle 3">
            <a:extLst>
              <a:ext uri="{FF2B5EF4-FFF2-40B4-BE49-F238E27FC236}">
                <a16:creationId xmlns:a16="http://schemas.microsoft.com/office/drawing/2014/main" id="{BACDA5EA-96B4-0073-B53F-D1F6E7655F91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F84094F6-9D70-4D88-995A-CFFF5AAC3737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100356" name="Rectangle 6">
            <a:extLst>
              <a:ext uri="{FF2B5EF4-FFF2-40B4-BE49-F238E27FC236}">
                <a16:creationId xmlns:a16="http://schemas.microsoft.com/office/drawing/2014/main" id="{4ED9F7FD-2C5A-5043-D993-AEB818EC2B9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98309" name="Rectangle 7">
            <a:extLst>
              <a:ext uri="{FF2B5EF4-FFF2-40B4-BE49-F238E27FC236}">
                <a16:creationId xmlns:a16="http://schemas.microsoft.com/office/drawing/2014/main" id="{0EE7E634-2C85-84AE-0C25-B00148801EB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98BC4E7-4A0E-4A68-8FB9-BB9D15EC6178}" type="slidenum">
              <a:rPr lang="en-AU" altLang="el-GR" sz="1300" smtClean="0"/>
              <a:pPr>
                <a:spcBef>
                  <a:spcPct val="0"/>
                </a:spcBef>
              </a:pPr>
              <a:t>48</a:t>
            </a:fld>
            <a:endParaRPr lang="en-AU" altLang="el-GR" sz="1300"/>
          </a:p>
        </p:txBody>
      </p:sp>
      <p:sp>
        <p:nvSpPr>
          <p:cNvPr id="98310" name="Rectangle 2">
            <a:extLst>
              <a:ext uri="{FF2B5EF4-FFF2-40B4-BE49-F238E27FC236}">
                <a16:creationId xmlns:a16="http://schemas.microsoft.com/office/drawing/2014/main" id="{D3B7D931-E2BA-26B5-9345-7ADF8416FB9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11" name="Rectangle 3">
            <a:extLst>
              <a:ext uri="{FF2B5EF4-FFF2-40B4-BE49-F238E27FC236}">
                <a16:creationId xmlns:a16="http://schemas.microsoft.com/office/drawing/2014/main" id="{103D6409-4350-8198-5D8F-CF573C0D11C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>
            <a:extLst>
              <a:ext uri="{FF2B5EF4-FFF2-40B4-BE49-F238E27FC236}">
                <a16:creationId xmlns:a16="http://schemas.microsoft.com/office/drawing/2014/main" id="{0CBF2A00-DF5D-8D86-84D9-0633FD8C9D2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101379" name="Rectangle 3">
            <a:extLst>
              <a:ext uri="{FF2B5EF4-FFF2-40B4-BE49-F238E27FC236}">
                <a16:creationId xmlns:a16="http://schemas.microsoft.com/office/drawing/2014/main" id="{29238EDF-24B9-1E0F-7B31-7494BCAE7BA4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5179FE8D-096E-4B72-8473-952C9F911100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101380" name="Rectangle 6">
            <a:extLst>
              <a:ext uri="{FF2B5EF4-FFF2-40B4-BE49-F238E27FC236}">
                <a16:creationId xmlns:a16="http://schemas.microsoft.com/office/drawing/2014/main" id="{756E645E-1924-589B-C8D3-1200B9E27FA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100357" name="Rectangle 7">
            <a:extLst>
              <a:ext uri="{FF2B5EF4-FFF2-40B4-BE49-F238E27FC236}">
                <a16:creationId xmlns:a16="http://schemas.microsoft.com/office/drawing/2014/main" id="{F9DA6354-15FE-E526-C186-7D9996EA22A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0FFE3850-8C7C-4BBD-B4FE-044A6276C828}" type="slidenum">
              <a:rPr lang="en-AU" altLang="el-GR" sz="1300" smtClean="0"/>
              <a:pPr>
                <a:spcBef>
                  <a:spcPct val="0"/>
                </a:spcBef>
              </a:pPr>
              <a:t>49</a:t>
            </a:fld>
            <a:endParaRPr lang="en-AU" altLang="el-GR" sz="1300"/>
          </a:p>
        </p:txBody>
      </p:sp>
      <p:sp>
        <p:nvSpPr>
          <p:cNvPr id="100358" name="Rectangle 2">
            <a:extLst>
              <a:ext uri="{FF2B5EF4-FFF2-40B4-BE49-F238E27FC236}">
                <a16:creationId xmlns:a16="http://schemas.microsoft.com/office/drawing/2014/main" id="{2B03523B-43F0-5C9D-AE93-A2617B63B1E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9" name="Rectangle 3">
            <a:extLst>
              <a:ext uri="{FF2B5EF4-FFF2-40B4-BE49-F238E27FC236}">
                <a16:creationId xmlns:a16="http://schemas.microsoft.com/office/drawing/2014/main" id="{14878329-4DF5-58AC-1D29-671516C9AC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>
            <a:extLst>
              <a:ext uri="{FF2B5EF4-FFF2-40B4-BE49-F238E27FC236}">
                <a16:creationId xmlns:a16="http://schemas.microsoft.com/office/drawing/2014/main" id="{C79EB195-55EB-7B1F-3410-F4A86521F3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102403" name="Rectangle 3">
            <a:extLst>
              <a:ext uri="{FF2B5EF4-FFF2-40B4-BE49-F238E27FC236}">
                <a16:creationId xmlns:a16="http://schemas.microsoft.com/office/drawing/2014/main" id="{5212336E-E582-4E99-EAA2-CC942274FC7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42B14E82-554C-4085-8643-922DB52D8EAA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102404" name="Rectangle 6">
            <a:extLst>
              <a:ext uri="{FF2B5EF4-FFF2-40B4-BE49-F238E27FC236}">
                <a16:creationId xmlns:a16="http://schemas.microsoft.com/office/drawing/2014/main" id="{AD310819-4D14-42B0-183A-2DEE9C5E808E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102405" name="Rectangle 7">
            <a:extLst>
              <a:ext uri="{FF2B5EF4-FFF2-40B4-BE49-F238E27FC236}">
                <a16:creationId xmlns:a16="http://schemas.microsoft.com/office/drawing/2014/main" id="{6A6D6089-0FCE-4921-6392-9A87E225E059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D80880D-640B-4742-B459-6C8D45A10E78}" type="slidenum">
              <a:rPr lang="en-AU" altLang="el-GR" sz="1300" smtClean="0"/>
              <a:pPr>
                <a:spcBef>
                  <a:spcPct val="0"/>
                </a:spcBef>
              </a:pPr>
              <a:t>50</a:t>
            </a:fld>
            <a:endParaRPr lang="en-AU" altLang="el-GR" sz="1300"/>
          </a:p>
        </p:txBody>
      </p:sp>
      <p:sp>
        <p:nvSpPr>
          <p:cNvPr id="102406" name="Rectangle 2">
            <a:extLst>
              <a:ext uri="{FF2B5EF4-FFF2-40B4-BE49-F238E27FC236}">
                <a16:creationId xmlns:a16="http://schemas.microsoft.com/office/drawing/2014/main" id="{16A3D06B-C4D8-59C4-D954-39D59839665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07" name="Rectangle 3">
            <a:extLst>
              <a:ext uri="{FF2B5EF4-FFF2-40B4-BE49-F238E27FC236}">
                <a16:creationId xmlns:a16="http://schemas.microsoft.com/office/drawing/2014/main" id="{460AD801-5E4B-1D85-5597-107AAE7154D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>
            <a:extLst>
              <a:ext uri="{FF2B5EF4-FFF2-40B4-BE49-F238E27FC236}">
                <a16:creationId xmlns:a16="http://schemas.microsoft.com/office/drawing/2014/main" id="{1796CB4A-213B-55E1-C568-BD7C0CE01C8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103427" name="Rectangle 3">
            <a:extLst>
              <a:ext uri="{FF2B5EF4-FFF2-40B4-BE49-F238E27FC236}">
                <a16:creationId xmlns:a16="http://schemas.microsoft.com/office/drawing/2014/main" id="{64A59D87-FDD9-BBA5-2803-26EA94FCD6D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59EF41F5-64BD-45C8-9C44-1EF608D2A2AD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103428" name="Rectangle 6">
            <a:extLst>
              <a:ext uri="{FF2B5EF4-FFF2-40B4-BE49-F238E27FC236}">
                <a16:creationId xmlns:a16="http://schemas.microsoft.com/office/drawing/2014/main" id="{05EF913A-A854-C791-90B0-E75360CA0F65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104453" name="Rectangle 7">
            <a:extLst>
              <a:ext uri="{FF2B5EF4-FFF2-40B4-BE49-F238E27FC236}">
                <a16:creationId xmlns:a16="http://schemas.microsoft.com/office/drawing/2014/main" id="{6429F9E9-62ED-B0C7-09E6-A8123670311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4FC99522-75C1-444A-B006-A841715FB83A}" type="slidenum">
              <a:rPr lang="en-AU" altLang="el-GR" sz="1300" smtClean="0"/>
              <a:pPr>
                <a:spcBef>
                  <a:spcPct val="0"/>
                </a:spcBef>
              </a:pPr>
              <a:t>51</a:t>
            </a:fld>
            <a:endParaRPr lang="en-AU" altLang="el-GR" sz="1300"/>
          </a:p>
        </p:txBody>
      </p:sp>
      <p:sp>
        <p:nvSpPr>
          <p:cNvPr id="104454" name="Rectangle 2">
            <a:extLst>
              <a:ext uri="{FF2B5EF4-FFF2-40B4-BE49-F238E27FC236}">
                <a16:creationId xmlns:a16="http://schemas.microsoft.com/office/drawing/2014/main" id="{5DFDF2E6-C51A-72DD-A3DE-50E154BFF9FB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4455" name="Rectangle 3">
            <a:extLst>
              <a:ext uri="{FF2B5EF4-FFF2-40B4-BE49-F238E27FC236}">
                <a16:creationId xmlns:a16="http://schemas.microsoft.com/office/drawing/2014/main" id="{778074CB-F220-7824-CA01-3DA1C12617D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>
            <a:extLst>
              <a:ext uri="{FF2B5EF4-FFF2-40B4-BE49-F238E27FC236}">
                <a16:creationId xmlns:a16="http://schemas.microsoft.com/office/drawing/2014/main" id="{E59A1473-48CC-72A7-0FCA-6F5E0B7416C0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104451" name="Rectangle 3">
            <a:extLst>
              <a:ext uri="{FF2B5EF4-FFF2-40B4-BE49-F238E27FC236}">
                <a16:creationId xmlns:a16="http://schemas.microsoft.com/office/drawing/2014/main" id="{F6C79E5A-7C78-254E-4A2F-EAC7DBD1949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4AAF8B62-035F-4616-8405-9F2D514B6892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104452" name="Rectangle 6">
            <a:extLst>
              <a:ext uri="{FF2B5EF4-FFF2-40B4-BE49-F238E27FC236}">
                <a16:creationId xmlns:a16="http://schemas.microsoft.com/office/drawing/2014/main" id="{1CCA312D-09F4-3F2F-DF7E-13DC8CE699C0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106501" name="Rectangle 7">
            <a:extLst>
              <a:ext uri="{FF2B5EF4-FFF2-40B4-BE49-F238E27FC236}">
                <a16:creationId xmlns:a16="http://schemas.microsoft.com/office/drawing/2014/main" id="{17936EA5-B6F9-C041-E763-6B38AF92BF1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D8AC03A0-07D7-434F-857E-14AC1A015987}" type="slidenum">
              <a:rPr lang="en-AU" altLang="el-GR" sz="1300" smtClean="0"/>
              <a:pPr>
                <a:spcBef>
                  <a:spcPct val="0"/>
                </a:spcBef>
              </a:pPr>
              <a:t>52</a:t>
            </a:fld>
            <a:endParaRPr lang="en-AU" altLang="el-GR" sz="1300"/>
          </a:p>
        </p:txBody>
      </p:sp>
      <p:sp>
        <p:nvSpPr>
          <p:cNvPr id="106502" name="Rectangle 2">
            <a:extLst>
              <a:ext uri="{FF2B5EF4-FFF2-40B4-BE49-F238E27FC236}">
                <a16:creationId xmlns:a16="http://schemas.microsoft.com/office/drawing/2014/main" id="{90CA80CC-709E-A8D0-CC9B-6F451BCA0AD0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6503" name="Rectangle 3">
            <a:extLst>
              <a:ext uri="{FF2B5EF4-FFF2-40B4-BE49-F238E27FC236}">
                <a16:creationId xmlns:a16="http://schemas.microsoft.com/office/drawing/2014/main" id="{3DDE07F2-E8EB-6A14-BF35-E018C68523A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>
            <a:extLst>
              <a:ext uri="{FF2B5EF4-FFF2-40B4-BE49-F238E27FC236}">
                <a16:creationId xmlns:a16="http://schemas.microsoft.com/office/drawing/2014/main" id="{B5072BD9-8572-629D-D589-CB4E6D114D7B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105475" name="Rectangle 3">
            <a:extLst>
              <a:ext uri="{FF2B5EF4-FFF2-40B4-BE49-F238E27FC236}">
                <a16:creationId xmlns:a16="http://schemas.microsoft.com/office/drawing/2014/main" id="{2378CE00-164F-2834-7851-F96C9934847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CDBE2335-FF45-4FF1-A234-2C0ECD7D0919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105476" name="Rectangle 6">
            <a:extLst>
              <a:ext uri="{FF2B5EF4-FFF2-40B4-BE49-F238E27FC236}">
                <a16:creationId xmlns:a16="http://schemas.microsoft.com/office/drawing/2014/main" id="{AD979CB6-D511-FFA2-DB60-F9E72AE63A16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108549" name="Rectangle 7">
            <a:extLst>
              <a:ext uri="{FF2B5EF4-FFF2-40B4-BE49-F238E27FC236}">
                <a16:creationId xmlns:a16="http://schemas.microsoft.com/office/drawing/2014/main" id="{422225B2-6E31-55CF-A9DD-CE6CAB427C7C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964A5050-1F24-40BD-B190-D24692F63D7A}" type="slidenum">
              <a:rPr lang="en-AU" altLang="el-GR" sz="1300" smtClean="0"/>
              <a:pPr>
                <a:spcBef>
                  <a:spcPct val="0"/>
                </a:spcBef>
              </a:pPr>
              <a:t>53</a:t>
            </a:fld>
            <a:endParaRPr lang="en-AU" altLang="el-GR" sz="1300"/>
          </a:p>
        </p:txBody>
      </p:sp>
      <p:sp>
        <p:nvSpPr>
          <p:cNvPr id="108550" name="Rectangle 2">
            <a:extLst>
              <a:ext uri="{FF2B5EF4-FFF2-40B4-BE49-F238E27FC236}">
                <a16:creationId xmlns:a16="http://schemas.microsoft.com/office/drawing/2014/main" id="{AD38E697-7418-2334-68B5-917EA1DE57C2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8551" name="Rectangle 3">
            <a:extLst>
              <a:ext uri="{FF2B5EF4-FFF2-40B4-BE49-F238E27FC236}">
                <a16:creationId xmlns:a16="http://schemas.microsoft.com/office/drawing/2014/main" id="{579691B9-2E5B-7AFE-FEAD-B4AA2797485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>
            <a:extLst>
              <a:ext uri="{FF2B5EF4-FFF2-40B4-BE49-F238E27FC236}">
                <a16:creationId xmlns:a16="http://schemas.microsoft.com/office/drawing/2014/main" id="{38A5EF2D-D206-F6C3-3405-8DEBF68337E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60419" name="Rectangle 3">
            <a:extLst>
              <a:ext uri="{FF2B5EF4-FFF2-40B4-BE49-F238E27FC236}">
                <a16:creationId xmlns:a16="http://schemas.microsoft.com/office/drawing/2014/main" id="{56357D41-4F87-3441-22A5-8411D0CDB23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3D3F7FC1-4463-44D3-8384-1B51F11FFA66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60420" name="Rectangle 6">
            <a:extLst>
              <a:ext uri="{FF2B5EF4-FFF2-40B4-BE49-F238E27FC236}">
                <a16:creationId xmlns:a16="http://schemas.microsoft.com/office/drawing/2014/main" id="{7B6E25A5-8062-A22E-E4ED-1CE02B2246BB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14341" name="Rectangle 7">
            <a:extLst>
              <a:ext uri="{FF2B5EF4-FFF2-40B4-BE49-F238E27FC236}">
                <a16:creationId xmlns:a16="http://schemas.microsoft.com/office/drawing/2014/main" id="{9CFFA7AE-339F-1583-4529-AE69FCA4C8CD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276E422F-CFF7-491D-9DC0-FCCADE9077DF}" type="slidenum">
              <a:rPr lang="en-AU" altLang="el-GR" sz="1300" smtClean="0"/>
              <a:pPr>
                <a:spcBef>
                  <a:spcPct val="0"/>
                </a:spcBef>
              </a:pPr>
              <a:t>5</a:t>
            </a:fld>
            <a:endParaRPr lang="en-AU" altLang="el-GR" sz="1300"/>
          </a:p>
        </p:txBody>
      </p:sp>
      <p:sp>
        <p:nvSpPr>
          <p:cNvPr id="14342" name="Rectangle 2">
            <a:extLst>
              <a:ext uri="{FF2B5EF4-FFF2-40B4-BE49-F238E27FC236}">
                <a16:creationId xmlns:a16="http://schemas.microsoft.com/office/drawing/2014/main" id="{72E39D2E-8CA6-707F-641B-D62BC29173D6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3" name="Rectangle 3">
            <a:extLst>
              <a:ext uri="{FF2B5EF4-FFF2-40B4-BE49-F238E27FC236}">
                <a16:creationId xmlns:a16="http://schemas.microsoft.com/office/drawing/2014/main" id="{201AA823-C6A6-6F6D-1017-9E07FFCB32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>
            <a:extLst>
              <a:ext uri="{FF2B5EF4-FFF2-40B4-BE49-F238E27FC236}">
                <a16:creationId xmlns:a16="http://schemas.microsoft.com/office/drawing/2014/main" id="{E1EDCB29-467C-FD15-0F3A-649119135A4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106499" name="Rectangle 3">
            <a:extLst>
              <a:ext uri="{FF2B5EF4-FFF2-40B4-BE49-F238E27FC236}">
                <a16:creationId xmlns:a16="http://schemas.microsoft.com/office/drawing/2014/main" id="{E0D31BDA-C55F-042F-FCEC-96F5F6C7A1E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E8D81C5C-F394-48E0-A67E-5E4954F5E490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106500" name="Rectangle 6">
            <a:extLst>
              <a:ext uri="{FF2B5EF4-FFF2-40B4-BE49-F238E27FC236}">
                <a16:creationId xmlns:a16="http://schemas.microsoft.com/office/drawing/2014/main" id="{CF1F9C1E-559B-2147-0B2A-24F88B301148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110597" name="Rectangle 7">
            <a:extLst>
              <a:ext uri="{FF2B5EF4-FFF2-40B4-BE49-F238E27FC236}">
                <a16:creationId xmlns:a16="http://schemas.microsoft.com/office/drawing/2014/main" id="{56F8AE18-CD9E-6802-1D84-22FCC7C765C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0AFEC0D-2612-4F71-B068-2EDBEA4A4EDD}" type="slidenum">
              <a:rPr lang="en-AU" altLang="el-GR" sz="1300" smtClean="0"/>
              <a:pPr>
                <a:spcBef>
                  <a:spcPct val="0"/>
                </a:spcBef>
              </a:pPr>
              <a:t>54</a:t>
            </a:fld>
            <a:endParaRPr lang="en-AU" altLang="el-GR" sz="1300"/>
          </a:p>
        </p:txBody>
      </p:sp>
      <p:sp>
        <p:nvSpPr>
          <p:cNvPr id="110598" name="Rectangle 2">
            <a:extLst>
              <a:ext uri="{FF2B5EF4-FFF2-40B4-BE49-F238E27FC236}">
                <a16:creationId xmlns:a16="http://schemas.microsoft.com/office/drawing/2014/main" id="{A4460F2C-8D30-84F6-C2A7-3C86DF9E6C97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599" name="Rectangle 3">
            <a:extLst>
              <a:ext uri="{FF2B5EF4-FFF2-40B4-BE49-F238E27FC236}">
                <a16:creationId xmlns:a16="http://schemas.microsoft.com/office/drawing/2014/main" id="{CDA91DBC-9C2E-C5BA-AA2F-AEFF3CF7652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>
            <a:extLst>
              <a:ext uri="{FF2B5EF4-FFF2-40B4-BE49-F238E27FC236}">
                <a16:creationId xmlns:a16="http://schemas.microsoft.com/office/drawing/2014/main" id="{B4BF15D9-5555-F53D-EDA1-AB4682481B8C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61443" name="Rectangle 3">
            <a:extLst>
              <a:ext uri="{FF2B5EF4-FFF2-40B4-BE49-F238E27FC236}">
                <a16:creationId xmlns:a16="http://schemas.microsoft.com/office/drawing/2014/main" id="{48FAED8E-1C17-E3DC-1A4F-70F9D02C67EB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22C658BB-CC08-4138-944D-2BC9C82FB0FC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61444" name="Rectangle 6">
            <a:extLst>
              <a:ext uri="{FF2B5EF4-FFF2-40B4-BE49-F238E27FC236}">
                <a16:creationId xmlns:a16="http://schemas.microsoft.com/office/drawing/2014/main" id="{39CFA51C-25F3-90D0-2D60-7360A88F7E0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16389" name="Rectangle 7">
            <a:extLst>
              <a:ext uri="{FF2B5EF4-FFF2-40B4-BE49-F238E27FC236}">
                <a16:creationId xmlns:a16="http://schemas.microsoft.com/office/drawing/2014/main" id="{4B0C1CF5-0C9E-EE58-9D07-80B6103A414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BAEB5D9-5390-4CF5-8FA6-31692D3B76A9}" type="slidenum">
              <a:rPr lang="en-AU" altLang="el-GR" sz="1300" smtClean="0"/>
              <a:pPr>
                <a:spcBef>
                  <a:spcPct val="0"/>
                </a:spcBef>
              </a:pPr>
              <a:t>6</a:t>
            </a:fld>
            <a:endParaRPr lang="en-AU" altLang="el-GR" sz="1300"/>
          </a:p>
        </p:txBody>
      </p:sp>
      <p:sp>
        <p:nvSpPr>
          <p:cNvPr id="16390" name="Rectangle 2">
            <a:extLst>
              <a:ext uri="{FF2B5EF4-FFF2-40B4-BE49-F238E27FC236}">
                <a16:creationId xmlns:a16="http://schemas.microsoft.com/office/drawing/2014/main" id="{089976DC-BF69-4B66-397A-6071D163784F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91" name="Rectangle 3">
            <a:extLst>
              <a:ext uri="{FF2B5EF4-FFF2-40B4-BE49-F238E27FC236}">
                <a16:creationId xmlns:a16="http://schemas.microsoft.com/office/drawing/2014/main" id="{29FD60F7-5F74-B92D-F1D4-DD6DD1EB054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19F19536-7280-916C-8724-A8A38CF003CA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5138FE49-523A-40DE-8794-D725F42E1FF5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5D0C79F6-3D73-4434-B950-2E855CA82E74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62468" name="Rectangle 6">
            <a:extLst>
              <a:ext uri="{FF2B5EF4-FFF2-40B4-BE49-F238E27FC236}">
                <a16:creationId xmlns:a16="http://schemas.microsoft.com/office/drawing/2014/main" id="{3B0A546C-F477-277F-E113-94590A666599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18437" name="Rectangle 7">
            <a:extLst>
              <a:ext uri="{FF2B5EF4-FFF2-40B4-BE49-F238E27FC236}">
                <a16:creationId xmlns:a16="http://schemas.microsoft.com/office/drawing/2014/main" id="{8F08E2D1-55D2-6F54-9E3F-44728ADF51D5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772F68AE-9C6D-4F99-98D1-17E32D488CA1}" type="slidenum">
              <a:rPr lang="en-AU" altLang="el-GR" sz="1300" smtClean="0"/>
              <a:pPr>
                <a:spcBef>
                  <a:spcPct val="0"/>
                </a:spcBef>
              </a:pPr>
              <a:t>7</a:t>
            </a:fld>
            <a:endParaRPr lang="en-AU" altLang="el-GR" sz="1300"/>
          </a:p>
        </p:txBody>
      </p:sp>
      <p:sp>
        <p:nvSpPr>
          <p:cNvPr id="18438" name="Rectangle 2">
            <a:extLst>
              <a:ext uri="{FF2B5EF4-FFF2-40B4-BE49-F238E27FC236}">
                <a16:creationId xmlns:a16="http://schemas.microsoft.com/office/drawing/2014/main" id="{CC8E08F9-6081-F8F7-D9C9-043BDF98E23D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9" name="Rectangle 3">
            <a:extLst>
              <a:ext uri="{FF2B5EF4-FFF2-40B4-BE49-F238E27FC236}">
                <a16:creationId xmlns:a16="http://schemas.microsoft.com/office/drawing/2014/main" id="{D38C3D2B-64B1-14AC-0A14-1740950380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>
            <a:extLst>
              <a:ext uri="{FF2B5EF4-FFF2-40B4-BE49-F238E27FC236}">
                <a16:creationId xmlns:a16="http://schemas.microsoft.com/office/drawing/2014/main" id="{3D0A4EBF-CC1F-5447-701B-AE1FDFA90BFE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62467" name="Rectangle 3">
            <a:extLst>
              <a:ext uri="{FF2B5EF4-FFF2-40B4-BE49-F238E27FC236}">
                <a16:creationId xmlns:a16="http://schemas.microsoft.com/office/drawing/2014/main" id="{F12485AC-1263-D839-A8D0-832CE2255C82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5D0C79F6-3D73-4434-B950-2E855CA82E74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62468" name="Rectangle 6">
            <a:extLst>
              <a:ext uri="{FF2B5EF4-FFF2-40B4-BE49-F238E27FC236}">
                <a16:creationId xmlns:a16="http://schemas.microsoft.com/office/drawing/2014/main" id="{FB61D6C6-ABEE-3135-177C-F6F1EA50DDE1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21509" name="Rectangle 7">
            <a:extLst>
              <a:ext uri="{FF2B5EF4-FFF2-40B4-BE49-F238E27FC236}">
                <a16:creationId xmlns:a16="http://schemas.microsoft.com/office/drawing/2014/main" id="{B8A9BBCA-C8A9-FCE2-1AE1-41791B9B35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D59963C-1F15-4316-A8A1-0CE6C2016A0A}" type="slidenum">
              <a:rPr lang="en-AU" altLang="el-GR" sz="1300" smtClean="0"/>
              <a:pPr>
                <a:spcBef>
                  <a:spcPct val="0"/>
                </a:spcBef>
              </a:pPr>
              <a:t>9</a:t>
            </a:fld>
            <a:endParaRPr lang="en-AU" altLang="el-GR" sz="1300"/>
          </a:p>
        </p:txBody>
      </p:sp>
      <p:sp>
        <p:nvSpPr>
          <p:cNvPr id="21510" name="Rectangle 2">
            <a:extLst>
              <a:ext uri="{FF2B5EF4-FFF2-40B4-BE49-F238E27FC236}">
                <a16:creationId xmlns:a16="http://schemas.microsoft.com/office/drawing/2014/main" id="{13DDE69B-5F95-1AE6-B526-D75D17156381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11" name="Rectangle 3">
            <a:extLst>
              <a:ext uri="{FF2B5EF4-FFF2-40B4-BE49-F238E27FC236}">
                <a16:creationId xmlns:a16="http://schemas.microsoft.com/office/drawing/2014/main" id="{BBA8CC3E-A90D-5990-DCC0-9AD6073512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>
            <a:extLst>
              <a:ext uri="{FF2B5EF4-FFF2-40B4-BE49-F238E27FC236}">
                <a16:creationId xmlns:a16="http://schemas.microsoft.com/office/drawing/2014/main" id="{2F392D0D-9D05-D38D-837C-D4CBC434A1F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Morgan Kaufmann Publishers</a:t>
            </a:r>
          </a:p>
        </p:txBody>
      </p:sp>
      <p:sp>
        <p:nvSpPr>
          <p:cNvPr id="64515" name="Rectangle 3">
            <a:extLst>
              <a:ext uri="{FF2B5EF4-FFF2-40B4-BE49-F238E27FC236}">
                <a16:creationId xmlns:a16="http://schemas.microsoft.com/office/drawing/2014/main" id="{D023368F-0D88-9E18-18E6-9DEE73BAB837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fld id="{6FEDC9F0-576E-420F-92A9-13E6D03B62FF}" type="datetime3">
              <a:rPr lang="en-AU" altLang="el-GR" smtClean="0">
                <a:latin typeface="Times New Roman" pitchFamily="18" charset="0"/>
              </a:rPr>
              <a:pPr>
                <a:defRPr/>
              </a:pPr>
              <a:t>17 May, 2024</a:t>
            </a:fld>
            <a:endParaRPr lang="en-AU" altLang="el-GR">
              <a:latin typeface="Times New Roman" pitchFamily="18" charset="0"/>
            </a:endParaRPr>
          </a:p>
        </p:txBody>
      </p:sp>
      <p:sp>
        <p:nvSpPr>
          <p:cNvPr id="64516" name="Rectangle 6">
            <a:extLst>
              <a:ext uri="{FF2B5EF4-FFF2-40B4-BE49-F238E27FC236}">
                <a16:creationId xmlns:a16="http://schemas.microsoft.com/office/drawing/2014/main" id="{9BDC88B3-1ED7-D159-D78E-CF694B4E0F0F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/>
        <p:txBody>
          <a:bodyPr/>
          <a:lstStyle>
            <a:lvl1pPr defTabSz="928688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14375" indent="-274638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098550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538288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1978025" indent="-219075" defTabSz="928688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4352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8924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3496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06825" indent="-219075" defTabSz="9286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AU" altLang="el-GR">
                <a:latin typeface="Times New Roman" pitchFamily="18" charset="0"/>
              </a:rPr>
              <a:t>Chapter 3 — Arithmetic for Computers</a:t>
            </a:r>
          </a:p>
        </p:txBody>
      </p:sp>
      <p:sp>
        <p:nvSpPr>
          <p:cNvPr id="23557" name="Rectangle 7">
            <a:extLst>
              <a:ext uri="{FF2B5EF4-FFF2-40B4-BE49-F238E27FC236}">
                <a16:creationId xmlns:a16="http://schemas.microsoft.com/office/drawing/2014/main" id="{02C03EFC-C1DA-E9C6-972F-C18BB481D183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14375" indent="-274638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098550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538288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1978025" indent="-219075" defTabSz="928688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4352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8924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3496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06825" indent="-219075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>
              <a:spcBef>
                <a:spcPct val="0"/>
              </a:spcBef>
            </a:pPr>
            <a:fld id="{1EBB09D5-EB8B-4576-A82B-6A10500CFD2F}" type="slidenum">
              <a:rPr lang="en-AU" altLang="el-GR" sz="1300" smtClean="0"/>
              <a:pPr>
                <a:spcBef>
                  <a:spcPct val="0"/>
                </a:spcBef>
              </a:pPr>
              <a:t>10</a:t>
            </a:fld>
            <a:endParaRPr lang="en-AU" altLang="el-GR" sz="1300"/>
          </a:p>
        </p:txBody>
      </p:sp>
      <p:sp>
        <p:nvSpPr>
          <p:cNvPr id="23558" name="Rectangle 2">
            <a:extLst>
              <a:ext uri="{FF2B5EF4-FFF2-40B4-BE49-F238E27FC236}">
                <a16:creationId xmlns:a16="http://schemas.microsoft.com/office/drawing/2014/main" id="{7FC92FAB-6B5F-7191-AFDD-9FBEA82D2E2C}"/>
              </a:ext>
            </a:extLst>
          </p:cNvPr>
          <p:cNvSpPr>
            <a:spLocks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9" name="Rectangle 3">
            <a:extLst>
              <a:ext uri="{FF2B5EF4-FFF2-40B4-BE49-F238E27FC236}">
                <a16:creationId xmlns:a16="http://schemas.microsoft.com/office/drawing/2014/main" id="{1FB70A8D-A9F6-D8E0-149E-B336EBAD06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>
            <a:extLst>
              <a:ext uri="{FF2B5EF4-FFF2-40B4-BE49-F238E27FC236}">
                <a16:creationId xmlns:a16="http://schemas.microsoft.com/office/drawing/2014/main" id="{15B66B6B-6776-8295-809D-3B088ED51F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1125538"/>
            <a:ext cx="28575" cy="573246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l-GR" altLang="el-GR">
              <a:cs typeface="Arial" charset="0"/>
            </a:endParaRPr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B4F7CC41-7FE4-852A-03F4-46D857B94B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81200" y="1987550"/>
            <a:ext cx="36513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l-GR" altLang="el-GR">
              <a:cs typeface="Arial" charset="0"/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21F1EF21-C2B7-90D2-0BEC-3C2A1D230F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63713" y="2708275"/>
            <a:ext cx="7380287" cy="73025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l-GR" altLang="el-GR">
              <a:cs typeface="Arial" charset="0"/>
            </a:endParaRPr>
          </a:p>
        </p:txBody>
      </p:sp>
      <p:sp>
        <p:nvSpPr>
          <p:cNvPr id="5" name="Rectangle 7">
            <a:extLst>
              <a:ext uri="{FF2B5EF4-FFF2-40B4-BE49-F238E27FC236}">
                <a16:creationId xmlns:a16="http://schemas.microsoft.com/office/drawing/2014/main" id="{5924A428-65EC-197C-E04A-BE9F09C76B90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112553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l-GR" altLang="el-GR">
              <a:cs typeface="Arial" charset="0"/>
            </a:endParaRPr>
          </a:p>
        </p:txBody>
      </p:sp>
      <p:pic>
        <p:nvPicPr>
          <p:cNvPr id="6" name="Picture 8" descr="MKP-logo-white-transparent">
            <a:extLst>
              <a:ext uri="{FF2B5EF4-FFF2-40B4-BE49-F238E27FC236}">
                <a16:creationId xmlns:a16="http://schemas.microsoft.com/office/drawing/2014/main" id="{6BE338F7-B09E-0A19-8F9B-66D9692A71C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339725"/>
            <a:ext cx="1360487" cy="42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9">
            <a:extLst>
              <a:ext uri="{FF2B5EF4-FFF2-40B4-BE49-F238E27FC236}">
                <a16:creationId xmlns:a16="http://schemas.microsoft.com/office/drawing/2014/main" id="{C9ACE481-9FD6-CBB7-249A-720D1165F5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1125538"/>
            <a:ext cx="9144000" cy="17462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l-GR" altLang="el-GR">
              <a:cs typeface="Arial" charset="0"/>
            </a:endParaRPr>
          </a:p>
        </p:txBody>
      </p:sp>
      <p:sp>
        <p:nvSpPr>
          <p:cNvPr id="8" name="Rectangle 10">
            <a:extLst>
              <a:ext uri="{FF2B5EF4-FFF2-40B4-BE49-F238E27FC236}">
                <a16:creationId xmlns:a16="http://schemas.microsoft.com/office/drawing/2014/main" id="{7ECDB2B9-D3AB-FE21-E40E-84A168E0264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19250" y="549275"/>
            <a:ext cx="28575" cy="576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l-GR" altLang="el-GR">
              <a:cs typeface="Arial" charset="0"/>
            </a:endParaRPr>
          </a:p>
        </p:txBody>
      </p:sp>
      <p:pic>
        <p:nvPicPr>
          <p:cNvPr id="9" name="Picture 11" descr="Title">
            <a:extLst>
              <a:ext uri="{FF2B5EF4-FFF2-40B4-BE49-F238E27FC236}">
                <a16:creationId xmlns:a16="http://schemas.microsoft.com/office/drawing/2014/main" id="{C1697361-CA2F-E3CC-5D76-498EE85E40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115888"/>
            <a:ext cx="6424612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2" descr="4th-edition">
            <a:extLst>
              <a:ext uri="{FF2B5EF4-FFF2-40B4-BE49-F238E27FC236}">
                <a16:creationId xmlns:a16="http://schemas.microsoft.com/office/drawing/2014/main" id="{2739A2FA-272F-836D-BBF8-5C8F803DAF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8813" y="188913"/>
            <a:ext cx="730250" cy="728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3">
            <a:extLst>
              <a:ext uri="{FF2B5EF4-FFF2-40B4-BE49-F238E27FC236}">
                <a16:creationId xmlns:a16="http://schemas.microsoft.com/office/drawing/2014/main" id="{C7AC0F6A-5654-CEF8-6E10-AEECD1D479FF}"/>
              </a:ext>
            </a:extLst>
          </p:cNvPr>
          <p:cNvSpPr txBox="1">
            <a:spLocks/>
          </p:cNvSpPr>
          <p:nvPr userDrawn="1"/>
        </p:nvSpPr>
        <p:spPr>
          <a:xfrm>
            <a:off x="4932363" y="6453188"/>
            <a:ext cx="4176712" cy="358775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Διαφάνειες διδασκαλίας του πρωτότυπου βιβλίου μεταφρασμένες στα ελληνικά </a:t>
            </a:r>
            <a:br>
              <a:rPr lang="el-GR" sz="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l-GR" sz="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μετάφραση, επιμέλεια</a:t>
            </a:r>
            <a:r>
              <a:rPr lang="en-US" sz="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sz="9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Δημήτρης Γκιζόπουλος, Πανεπιστήμιο Αθηνών)</a:t>
            </a:r>
            <a:endParaRPr lang="en-AU" sz="9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2" name="Picture 19">
            <a:extLst>
              <a:ext uri="{FF2B5EF4-FFF2-40B4-BE49-F238E27FC236}">
                <a16:creationId xmlns:a16="http://schemas.microsoft.com/office/drawing/2014/main" id="{7484C931-BF5C-6A7D-ED7F-0FAFE5C9900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29" t="1074" r="2798" b="938"/>
          <a:stretch>
            <a:fillRect/>
          </a:stretch>
        </p:blipFill>
        <p:spPr bwMode="auto">
          <a:xfrm>
            <a:off x="341313" y="1187450"/>
            <a:ext cx="701675" cy="73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7">
            <a:extLst>
              <a:ext uri="{FF2B5EF4-FFF2-40B4-BE49-F238E27FC236}">
                <a16:creationId xmlns:a16="http://schemas.microsoft.com/office/drawing/2014/main" id="{9D58286D-F3AB-C802-54AB-C0658E742A1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619250" y="1131888"/>
            <a:ext cx="6588125" cy="769937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l-GR" sz="2400">
                <a:solidFill>
                  <a:srgbClr val="CC9900"/>
                </a:solidFill>
                <a:latin typeface="Arial Black" pitchFamily="34" charset="0"/>
                <a:cs typeface="+mn-cs"/>
              </a:rPr>
              <a:t>Οργάνωση και Σχεδίαση Υπολογιστών </a:t>
            </a:r>
          </a:p>
          <a:p>
            <a:pPr>
              <a:defRPr/>
            </a:pPr>
            <a:r>
              <a:rPr lang="el-GR">
                <a:solidFill>
                  <a:srgbClr val="CC9900"/>
                </a:solidFill>
                <a:latin typeface="Arial Black" pitchFamily="34" charset="0"/>
                <a:cs typeface="+mn-cs"/>
              </a:rPr>
              <a:t>Η Διασύνδεση Υλικού και Λογισμικού, </a:t>
            </a:r>
            <a:r>
              <a:rPr lang="en-US" sz="2000">
                <a:solidFill>
                  <a:srgbClr val="CC9900"/>
                </a:solidFill>
                <a:latin typeface="Arial Black" pitchFamily="34" charset="0"/>
                <a:cs typeface="+mn-cs"/>
              </a:rPr>
              <a:t>4</a:t>
            </a:r>
            <a:r>
              <a:rPr lang="el-GR" sz="2000" baseline="30000">
                <a:solidFill>
                  <a:srgbClr val="CC9900"/>
                </a:solidFill>
                <a:latin typeface="Arial Black" pitchFamily="34" charset="0"/>
                <a:cs typeface="+mn-cs"/>
              </a:rPr>
              <a:t>η</a:t>
            </a:r>
            <a:r>
              <a:rPr lang="el-GR" sz="2000">
                <a:solidFill>
                  <a:srgbClr val="CC9900"/>
                </a:solidFill>
                <a:latin typeface="Arial Black" pitchFamily="34" charset="0"/>
                <a:cs typeface="+mn-cs"/>
              </a:rPr>
              <a:t> έκδοση</a:t>
            </a:r>
          </a:p>
        </p:txBody>
      </p:sp>
      <p:sp>
        <p:nvSpPr>
          <p:cNvPr id="2959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409825" y="1844675"/>
            <a:ext cx="5832475" cy="762000"/>
          </a:xfrm>
        </p:spPr>
        <p:txBody>
          <a:bodyPr>
            <a:spAutoFit/>
          </a:bodyPr>
          <a:lstStyle>
            <a:lvl1pPr>
              <a:defRPr>
                <a:latin typeface="Arial Black" pitchFamily="34" charset="0"/>
              </a:defRPr>
            </a:lvl1pPr>
          </a:lstStyle>
          <a:p>
            <a:pPr lvl="0"/>
            <a:r>
              <a:rPr lang="en-AU" noProof="0" dirty="0"/>
              <a:t>Chapter …</a:t>
            </a:r>
          </a:p>
        </p:txBody>
      </p:sp>
      <p:sp>
        <p:nvSpPr>
          <p:cNvPr id="2959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409825" y="2924175"/>
            <a:ext cx="5832475" cy="579438"/>
          </a:xfrm>
        </p:spPr>
        <p:txBody>
          <a:bodyPr>
            <a:spAutoFit/>
          </a:bodyPr>
          <a:lstStyle>
            <a:lvl1pPr marL="0" indent="0">
              <a:buFont typeface="Wingdings" pitchFamily="2" charset="2"/>
              <a:buNone/>
              <a:defRPr>
                <a:latin typeface="Arial Black" pitchFamily="34" charset="0"/>
              </a:defRPr>
            </a:lvl1pPr>
          </a:lstStyle>
          <a:p>
            <a:pPr lvl="0"/>
            <a:r>
              <a:rPr lang="en-AU" noProof="0"/>
              <a:t>Subtitle</a:t>
            </a:r>
          </a:p>
        </p:txBody>
      </p:sp>
    </p:spTree>
    <p:extLst>
      <p:ext uri="{BB962C8B-B14F-4D97-AF65-F5344CB8AC3E}">
        <p14:creationId xmlns:p14="http://schemas.microsoft.com/office/powerpoint/2010/main" val="412324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F66AC892-7C50-7746-9C5D-6781106B39A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Κεφάλαιο 1 — Αφηρημένες έννοιες και τεχνολογία υπολογιστών</a:t>
            </a:r>
            <a:r>
              <a:rPr lang="en-AU" altLang="en-US">
                <a:solidFill>
                  <a:schemeClr val="tx1"/>
                </a:solidFill>
              </a:rPr>
              <a:t> — </a:t>
            </a:r>
            <a:fld id="{A3581646-F214-4CC5-AF0B-524D60591EA3}" type="slidenum">
              <a:rPr lang="en-AU" alt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63022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88163" y="146050"/>
            <a:ext cx="2066925" cy="60912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4213" y="146050"/>
            <a:ext cx="6051550" cy="60912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182DBEB7-414D-D513-1C4F-5EFED80A21A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Κεφάλαιο 1 — Αφηρημένες έννοιες και τεχνολογία υπολογιστών</a:t>
            </a:r>
            <a:r>
              <a:rPr lang="en-AU" altLang="en-US">
                <a:solidFill>
                  <a:schemeClr val="tx1"/>
                </a:solidFill>
              </a:rPr>
              <a:t> — </a:t>
            </a:r>
            <a:fld id="{D31D146E-EABE-4A47-BCB6-E96DDDA7002F}" type="slidenum">
              <a:rPr lang="en-AU" alt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62845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 preserve="1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6050"/>
            <a:ext cx="825976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68D5E26-2237-DC22-EBAF-413F84B6619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Κεφάλαιο 1 — Αφηρημένες έννοιες και τεχνολογία υπολογιστών</a:t>
            </a:r>
            <a:r>
              <a:rPr lang="en-AU" altLang="en-US">
                <a:solidFill>
                  <a:schemeClr val="tx1"/>
                </a:solidFill>
              </a:rPr>
              <a:t> — </a:t>
            </a:r>
            <a:fld id="{BD8B71E3-3519-453C-8B0B-0489756BA4CA}" type="slidenum">
              <a:rPr lang="en-AU" alt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65415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6050"/>
            <a:ext cx="825976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D6CBAB9-58E1-7572-8FF9-1407B7C3D086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Κεφάλαιο 1 — Αφηρημένες έννοιες και τεχνολογία υπολογιστών</a:t>
            </a:r>
            <a:r>
              <a:rPr lang="en-AU" altLang="en-US">
                <a:solidFill>
                  <a:schemeClr val="tx1"/>
                </a:solidFill>
              </a:rPr>
              <a:t> — </a:t>
            </a:r>
            <a:fld id="{9E6D5248-37D5-4D0B-95BF-D84C23F8BA08}" type="slidenum">
              <a:rPr lang="en-AU" alt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20644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Title and Tex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146050"/>
            <a:ext cx="8259762" cy="7620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4213" y="1125538"/>
            <a:ext cx="8270875" cy="2479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3" y="3757613"/>
            <a:ext cx="8270875" cy="24796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D53C3B3-F9FE-72DC-B0D6-A0D4CB54B0D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Κεφάλαιο 1 — Αφηρημένες έννοιες και τεχνολογία υπολογιστών</a:t>
            </a:r>
            <a:r>
              <a:rPr lang="en-AU" altLang="en-US">
                <a:solidFill>
                  <a:schemeClr val="tx1"/>
                </a:solidFill>
              </a:rPr>
              <a:t> — </a:t>
            </a:r>
            <a:fld id="{ED7B9CFC-15FE-4FE9-8274-893D83C167C3}" type="slidenum">
              <a:rPr lang="en-AU" alt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315891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 sz="360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defRPr>
            </a:lvl1pPr>
          </a:lstStyle>
          <a:p>
            <a:r>
              <a:rPr lang="en-US" dirty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 sz="260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defRPr>
            </a:lvl1pPr>
            <a:lvl2pPr algn="just">
              <a:defRPr sz="2400">
                <a:latin typeface="Times New Roman" pitchFamily="18" charset="0"/>
                <a:cs typeface="Times New Roman" pitchFamily="18" charset="0"/>
              </a:defRPr>
            </a:lvl2pPr>
            <a:lvl3pPr algn="just">
              <a:defRPr sz="2000">
                <a:latin typeface="Times New Roman" pitchFamily="18" charset="0"/>
                <a:cs typeface="Times New Roman" pitchFamily="18" charset="0"/>
              </a:defRPr>
            </a:lvl3pPr>
            <a:lvl4pPr algn="just">
              <a:defRPr>
                <a:latin typeface="Times New Roman" pitchFamily="18" charset="0"/>
                <a:cs typeface="Times New Roman" pitchFamily="18" charset="0"/>
              </a:defRPr>
            </a:lvl4pPr>
            <a:lvl5pPr algn="just">
              <a:defRPr>
                <a:latin typeface="Times New Roman" pitchFamily="18" charset="0"/>
                <a:cs typeface="Times New Roman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l-GR" dirty="0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76B16971-5B29-2606-7694-5FFEEB6B3CC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Κεφάλαιο 1 — Αφηρημένες έννοιες και τεχνολογία υπολογιστών</a:t>
            </a:r>
            <a:r>
              <a:rPr lang="en-AU" altLang="en-US">
                <a:solidFill>
                  <a:schemeClr val="tx1"/>
                </a:solidFill>
              </a:rPr>
              <a:t> — </a:t>
            </a:r>
            <a:fld id="{2576AA85-632D-4A60-AA2D-A43B46F70A87}" type="slidenum">
              <a:rPr lang="en-AU" alt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67686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6BA69F17-CDB2-D680-F524-A122F84531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Κεφάλαιο 1 — Αφηρημένες έννοιες και τεχνολογία υπολογιστών</a:t>
            </a:r>
            <a:r>
              <a:rPr lang="en-AU" altLang="en-US">
                <a:solidFill>
                  <a:schemeClr val="tx1"/>
                </a:solidFill>
              </a:rPr>
              <a:t> — </a:t>
            </a:r>
            <a:fld id="{31160493-C0CE-410C-9837-A7192BF9B40C}" type="slidenum">
              <a:rPr lang="en-AU" alt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77726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3" y="1125538"/>
            <a:ext cx="4059237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95850" y="1125538"/>
            <a:ext cx="4059238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7176F2C-4AFD-EE6B-B1B8-3C79AFFD40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Κεφάλαιο 1 — Αφηρημένες έννοιες και τεχνολογία υπολογιστών</a:t>
            </a:r>
            <a:r>
              <a:rPr lang="en-AU" altLang="en-US">
                <a:solidFill>
                  <a:schemeClr val="tx1"/>
                </a:solidFill>
              </a:rPr>
              <a:t> — </a:t>
            </a:r>
            <a:fld id="{9B278783-5FD0-4F8D-A217-B04CF6807945}" type="slidenum">
              <a:rPr lang="en-AU" alt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173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7" name="Rectangle 5">
            <a:extLst>
              <a:ext uri="{FF2B5EF4-FFF2-40B4-BE49-F238E27FC236}">
                <a16:creationId xmlns:a16="http://schemas.microsoft.com/office/drawing/2014/main" id="{83D43F3E-F60C-C02D-16AE-D087B4CF87E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Κεφάλαιο 1 — Αφηρημένες έννοιες και τεχνολογία υπολογιστών</a:t>
            </a:r>
            <a:r>
              <a:rPr lang="en-AU" altLang="en-US">
                <a:solidFill>
                  <a:schemeClr val="tx1"/>
                </a:solidFill>
              </a:rPr>
              <a:t> — </a:t>
            </a:r>
            <a:fld id="{D31C66F3-885E-4914-ACB9-B7A7B91F96B9}" type="slidenum">
              <a:rPr lang="en-AU" alt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551325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485B038E-DAA2-C035-331D-7DAB57F1AA0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Κεφάλαιο 1 — Αφηρημένες έννοιες και τεχνολογία υπολογιστών</a:t>
            </a:r>
            <a:r>
              <a:rPr lang="en-AU" altLang="en-US">
                <a:solidFill>
                  <a:schemeClr val="tx1"/>
                </a:solidFill>
              </a:rPr>
              <a:t> — </a:t>
            </a:r>
            <a:fld id="{A3A3BF0F-C096-4328-AC65-4E6FC82BA11E}" type="slidenum">
              <a:rPr lang="en-AU" alt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2242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F743115C-A9C9-376A-0B0B-CB608329BB0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Κεφάλαιο 1 — Αφηρημένες έννοιες και τεχνολογία υπολογιστών</a:t>
            </a:r>
            <a:r>
              <a:rPr lang="en-AU" altLang="en-US">
                <a:solidFill>
                  <a:schemeClr val="tx1"/>
                </a:solidFill>
              </a:rPr>
              <a:t> — </a:t>
            </a:r>
            <a:fld id="{23A8266F-E961-48C4-9DF1-45DCD4EDE369}" type="slidenum">
              <a:rPr lang="en-AU" alt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9889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11A3E15-D8EC-47CB-24A6-1DC56650BFD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Κεφάλαιο 1 — Αφηρημένες έννοιες και τεχνολογία υπολογιστών</a:t>
            </a:r>
            <a:r>
              <a:rPr lang="en-AU" altLang="en-US">
                <a:solidFill>
                  <a:schemeClr val="tx1"/>
                </a:solidFill>
              </a:rPr>
              <a:t> — </a:t>
            </a:r>
            <a:fld id="{B009F54B-AC1C-48CB-84D5-1870E81FE186}" type="slidenum">
              <a:rPr lang="en-AU" alt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94765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B20FB6C9-6DF5-6E8C-AD9B-3EDCB2F25D4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AU" altLang="en-US"/>
              <a:t>Κεφάλαιο 1 — Αφηρημένες έννοιες και τεχνολογία υπολογιστών</a:t>
            </a:r>
            <a:r>
              <a:rPr lang="en-AU" altLang="en-US">
                <a:solidFill>
                  <a:schemeClr val="tx1"/>
                </a:solidFill>
              </a:rPr>
              <a:t> — </a:t>
            </a:r>
            <a:fld id="{F017AEB7-F9F0-43C9-AC11-C57C7E3598FE}" type="slidenum">
              <a:rPr lang="en-AU" alt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47391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E9C323C5-2E5A-709A-F05A-D9D1DD9BCD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260350"/>
            <a:ext cx="36512" cy="3816350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540000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l-GR" altLang="el-GR">
              <a:cs typeface="Arial" charset="0"/>
            </a:endParaRP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81394B23-28AC-83C4-5D35-EFD8259FFC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146050"/>
            <a:ext cx="825976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l-GR"/>
              <a:t>Click to edit Master title style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5028C1E-250E-B4B9-8EA6-1998648F26C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altLang="el-GR"/>
              <a:t>Click to edit Master text styles</a:t>
            </a:r>
          </a:p>
          <a:p>
            <a:pPr lvl="1"/>
            <a:r>
              <a:rPr lang="en-AU" altLang="el-GR"/>
              <a:t>Second level</a:t>
            </a:r>
          </a:p>
          <a:p>
            <a:pPr lvl="2"/>
            <a:r>
              <a:rPr lang="en-AU" altLang="el-GR"/>
              <a:t>Third level</a:t>
            </a:r>
          </a:p>
          <a:p>
            <a:pPr lvl="3"/>
            <a:r>
              <a:rPr lang="en-AU" altLang="el-GR"/>
              <a:t>Fourth level</a:t>
            </a:r>
          </a:p>
          <a:p>
            <a:pPr lvl="4"/>
            <a:r>
              <a:rPr lang="en-AU" altLang="el-GR"/>
              <a:t>Fifth level</a:t>
            </a:r>
          </a:p>
        </p:txBody>
      </p:sp>
      <p:sp>
        <p:nvSpPr>
          <p:cNvPr id="294917" name="Rectangle 5">
            <a:extLst>
              <a:ext uri="{FF2B5EF4-FFF2-40B4-BE49-F238E27FC236}">
                <a16:creationId xmlns:a16="http://schemas.microsoft.com/office/drawing/2014/main" id="{5EFC8C94-A4D9-B8D8-6314-AAA8CC067AD4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92275" y="6381750"/>
            <a:ext cx="7272338" cy="3587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 b="1">
                <a:solidFill>
                  <a:srgbClr val="CC3300"/>
                </a:solidFill>
              </a:defRPr>
            </a:lvl1pPr>
          </a:lstStyle>
          <a:p>
            <a:pPr>
              <a:defRPr/>
            </a:pPr>
            <a:r>
              <a:rPr lang="en-AU" altLang="en-US"/>
              <a:t>Κεφάλαιο 1 — Αφηρημένες έννοιες και τεχνολογία υπολογιστών</a:t>
            </a:r>
            <a:r>
              <a:rPr lang="en-AU" altLang="en-US">
                <a:solidFill>
                  <a:schemeClr val="tx1"/>
                </a:solidFill>
              </a:rPr>
              <a:t> — </a:t>
            </a:r>
            <a:fld id="{301BBB22-2628-4940-84E4-550E26F1212C}" type="slidenum">
              <a:rPr lang="en-AU" altLang="en-US" smtClean="0">
                <a:solidFill>
                  <a:schemeClr val="tx1"/>
                </a:solidFill>
              </a:rPr>
              <a:pPr>
                <a:defRPr/>
              </a:pPr>
              <a:t>‹#›</a:t>
            </a:fld>
            <a:endParaRPr lang="en-AU" altLang="en-US">
              <a:solidFill>
                <a:schemeClr val="tx1"/>
              </a:solidFill>
            </a:endParaRPr>
          </a:p>
        </p:txBody>
      </p:sp>
      <p:pic>
        <p:nvPicPr>
          <p:cNvPr id="1030" name="Picture 6" descr="MKP-logo">
            <a:extLst>
              <a:ext uri="{FF2B5EF4-FFF2-40B4-BE49-F238E27FC236}">
                <a16:creationId xmlns:a16="http://schemas.microsoft.com/office/drawing/2014/main" id="{7AF973BC-9C36-4C46-4D97-57CE24142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453188"/>
            <a:ext cx="865188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Rectangle 7">
            <a:extLst>
              <a:ext uri="{FF2B5EF4-FFF2-40B4-BE49-F238E27FC236}">
                <a16:creationId xmlns:a16="http://schemas.microsoft.com/office/drawing/2014/main" id="{E1557816-6C31-3818-2C0C-302E37DEE4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0825" y="981075"/>
            <a:ext cx="8569325" cy="71438"/>
          </a:xfrm>
          <a:prstGeom prst="rect">
            <a:avLst/>
          </a:prstGeom>
          <a:gradFill rotWithShape="1">
            <a:gsLst>
              <a:gs pos="0">
                <a:schemeClr val="tx2"/>
              </a:gs>
              <a:gs pos="100000">
                <a:srgbClr val="FFFFFF"/>
              </a:gs>
            </a:gsLst>
            <a:lin ang="0" scaled="1"/>
          </a:gradFill>
          <a:ln>
            <a:noFill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defRPr/>
            </a:pPr>
            <a:endParaRPr lang="el-GR" altLang="el-GR">
              <a:cs typeface="Arial" charset="0"/>
            </a:endParaRPr>
          </a:p>
        </p:txBody>
      </p:sp>
      <p:sp>
        <p:nvSpPr>
          <p:cNvPr id="9" name="Footer Placeholder 3">
            <a:extLst>
              <a:ext uri="{FF2B5EF4-FFF2-40B4-BE49-F238E27FC236}">
                <a16:creationId xmlns:a16="http://schemas.microsoft.com/office/drawing/2014/main" id="{9627A25B-B00B-5C0D-695D-DFD5C044A5BD}"/>
              </a:ext>
            </a:extLst>
          </p:cNvPr>
          <p:cNvSpPr txBox="1">
            <a:spLocks/>
          </p:cNvSpPr>
          <p:nvPr userDrawn="1"/>
        </p:nvSpPr>
        <p:spPr>
          <a:xfrm>
            <a:off x="2268538" y="6634163"/>
            <a:ext cx="6840537" cy="179387"/>
          </a:xfrm>
          <a:prstGeom prst="rect">
            <a:avLst/>
          </a:prstGeom>
          <a:noFill/>
        </p:spPr>
        <p:txBody>
          <a:bodyPr/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l-G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Διαφάνειες διδασκαλίας πρωτότυπου βιβλίου μεταφρασμένες στα ελληνικά</a:t>
            </a:r>
            <a:r>
              <a:rPr lang="en-US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</a:t>
            </a:r>
            <a:r>
              <a:rPr lang="el-G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μετάφραση, επιμέλεια</a:t>
            </a:r>
            <a:r>
              <a:rPr lang="en-US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el-GR" sz="8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Δημήτρης Γκιζόπουλος, Πανεπιστήμιο Αθηνών)</a:t>
            </a:r>
            <a:endParaRPr lang="en-AU" sz="80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33" name="Picture 1">
            <a:extLst>
              <a:ext uri="{FF2B5EF4-FFF2-40B4-BE49-F238E27FC236}">
                <a16:creationId xmlns:a16="http://schemas.microsoft.com/office/drawing/2014/main" id="{A1015557-193D-CA8D-C367-5EE4144747D2}"/>
              </a:ext>
            </a:extLst>
          </p:cNvPr>
          <p:cNvPicPr>
            <a:picLocks noChangeAspect="1"/>
          </p:cNvPicPr>
          <p:nvPr userDrawn="1"/>
        </p:nvPicPr>
        <p:blipFill>
          <a:blip r:embed="rId17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1" t="3510" r="-369" b="-421"/>
          <a:stretch>
            <a:fillRect/>
          </a:stretch>
        </p:blipFill>
        <p:spPr bwMode="auto">
          <a:xfrm>
            <a:off x="982663" y="6443663"/>
            <a:ext cx="360362" cy="360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78" r:id="rId1"/>
    <p:sldLayoutId id="2147484165" r:id="rId2"/>
    <p:sldLayoutId id="2147484166" r:id="rId3"/>
    <p:sldLayoutId id="2147484167" r:id="rId4"/>
    <p:sldLayoutId id="2147484168" r:id="rId5"/>
    <p:sldLayoutId id="2147484169" r:id="rId6"/>
    <p:sldLayoutId id="2147484170" r:id="rId7"/>
    <p:sldLayoutId id="2147484171" r:id="rId8"/>
    <p:sldLayoutId id="2147484172" r:id="rId9"/>
    <p:sldLayoutId id="2147484173" r:id="rId10"/>
    <p:sldLayoutId id="2147484174" r:id="rId11"/>
    <p:sldLayoutId id="2147484175" r:id="rId12"/>
    <p:sldLayoutId id="2147484176" r:id="rId13"/>
    <p:sldLayoutId id="2147484177" r:id="rId14"/>
  </p:sldLayoutIdLst>
  <p:hf sldNum="0"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anose="05000000000000000000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55000"/>
        <a:buFont typeface="Wingdings" panose="05000000000000000000" pitchFamily="2" charset="2"/>
        <a:buChar char="n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0000"/>
        <a:buFont typeface="Wingdings" panose="05000000000000000000" pitchFamily="2" charset="2"/>
        <a:buChar char="n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55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50000"/>
        <a:buFont typeface="Wingdings" pitchFamily="2" charset="2"/>
        <a:buChar char="n"/>
        <a:defRPr sz="2000">
          <a:solidFill>
            <a:schemeClr val="tx1"/>
          </a:solidFill>
          <a:latin typeface="+mn-lt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5.e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emf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>
            <a:extLst>
              <a:ext uri="{FF2B5EF4-FFF2-40B4-BE49-F238E27FC236}">
                <a16:creationId xmlns:a16="http://schemas.microsoft.com/office/drawing/2014/main" id="{900F26E8-B999-A024-72A0-7DED3360E619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l-GR" altLang="el-GR">
                <a:solidFill>
                  <a:schemeClr val="tx1"/>
                </a:solidFill>
              </a:rPr>
              <a:t>Κεφάλαιο</a:t>
            </a:r>
            <a:r>
              <a:rPr lang="en-AU" altLang="el-GR">
                <a:solidFill>
                  <a:schemeClr val="tx1"/>
                </a:solidFill>
              </a:rPr>
              <a:t> 3</a:t>
            </a:r>
          </a:p>
        </p:txBody>
      </p:sp>
      <p:sp>
        <p:nvSpPr>
          <p:cNvPr id="5123" name="Rectangle 5">
            <a:extLst>
              <a:ext uri="{FF2B5EF4-FFF2-40B4-BE49-F238E27FC236}">
                <a16:creationId xmlns:a16="http://schemas.microsoft.com/office/drawing/2014/main" id="{5E50A5F4-E795-F0F9-5912-C0D8979E9752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2409825" y="2924175"/>
            <a:ext cx="5832475" cy="1066800"/>
          </a:xfrm>
        </p:spPr>
        <p:txBody>
          <a:bodyPr/>
          <a:lstStyle/>
          <a:p>
            <a:pPr eaLnBrk="1" hangingPunct="1"/>
            <a:r>
              <a:rPr lang="el-GR" altLang="el-GR"/>
              <a:t>Αριθμητική για υπολογιστές</a:t>
            </a:r>
            <a:endParaRPr lang="en-AU" altLang="el-GR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3">
            <a:extLst>
              <a:ext uri="{FF2B5EF4-FFF2-40B4-BE49-F238E27FC236}">
                <a16:creationId xmlns:a16="http://schemas.microsoft.com/office/drawing/2014/main" id="{4BE5E163-B782-79AA-F59F-46AD2F865EF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67CCD48B-A1B6-414D-82F5-0EFC867C0860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10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22531" name="Rectangle 5">
            <a:extLst>
              <a:ext uri="{FF2B5EF4-FFF2-40B4-BE49-F238E27FC236}">
                <a16:creationId xmlns:a16="http://schemas.microsoft.com/office/drawing/2014/main" id="{44640C6B-5E3A-ACEA-A656-9225BAF6F62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28613"/>
            <a:ext cx="8259762" cy="579437"/>
          </a:xfrm>
        </p:spPr>
        <p:txBody>
          <a:bodyPr/>
          <a:lstStyle/>
          <a:p>
            <a:pPr eaLnBrk="1" hangingPunct="1"/>
            <a:r>
              <a:rPr lang="el-GR" altLang="el-GR" sz="3200"/>
              <a:t>Βελτιστοποιημένος πολλαπλασιαστής</a:t>
            </a:r>
            <a:endParaRPr lang="en-AU" altLang="el-GR" sz="3200"/>
          </a:p>
        </p:txBody>
      </p:sp>
      <p:sp>
        <p:nvSpPr>
          <p:cNvPr id="22532" name="Rectangle 6">
            <a:extLst>
              <a:ext uri="{FF2B5EF4-FFF2-40B4-BE49-F238E27FC236}">
                <a16:creationId xmlns:a16="http://schemas.microsoft.com/office/drawing/2014/main" id="{D742D662-8E90-C9DC-9704-87B7865DB12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935037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800"/>
              <a:t>Εκτέλεση βημάτων παράλληλα</a:t>
            </a:r>
            <a:r>
              <a:rPr lang="en-US" altLang="el-GR" sz="2800"/>
              <a:t>: </a:t>
            </a:r>
            <a:r>
              <a:rPr lang="el-GR" altLang="el-GR" sz="2800"/>
              <a:t>πρόσθεση/ολίσθηση</a:t>
            </a:r>
            <a:endParaRPr lang="en-US" altLang="el-GR" sz="2800"/>
          </a:p>
        </p:txBody>
      </p:sp>
      <p:sp>
        <p:nvSpPr>
          <p:cNvPr id="22533" name="Rectangle 7">
            <a:extLst>
              <a:ext uri="{FF2B5EF4-FFF2-40B4-BE49-F238E27FC236}">
                <a16:creationId xmlns:a16="http://schemas.microsoft.com/office/drawing/2014/main" id="{DBF3A6F0-66F0-7D66-6B53-502969C45B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725988"/>
            <a:ext cx="8270875" cy="1150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>
                <a:solidFill>
                  <a:srgbClr val="002060"/>
                </a:solidFill>
              </a:rPr>
              <a:t>Ένας κύκλος ανά πρόσθεση μερικού γινομένου</a:t>
            </a:r>
            <a:endParaRPr lang="en-US" altLang="el-GR" sz="2800">
              <a:solidFill>
                <a:srgbClr val="002060"/>
              </a:solidFill>
            </a:endParaRPr>
          </a:p>
          <a:p>
            <a:pPr lvl="1" eaLnBrk="1" hangingPunct="1"/>
            <a:r>
              <a:rPr lang="el-GR" altLang="el-GR" sz="2400"/>
              <a:t>Είναι εντάξει, αν η συχνότητα εμφάνισης του πολλαπλασιασμού είναι χαμηλή</a:t>
            </a:r>
            <a:endParaRPr lang="en-AU" altLang="el-GR" sz="2400"/>
          </a:p>
        </p:txBody>
      </p:sp>
      <p:pic>
        <p:nvPicPr>
          <p:cNvPr id="22534" name="Picture 10" descr="D:\gizopoulos\Projects\Books\Cod4-Kleidarithmos\Figs-for-PPTs\COD_VOLA_PNGs\CHAPTER 3\03_06.png">
            <a:extLst>
              <a:ext uri="{FF2B5EF4-FFF2-40B4-BE49-F238E27FC236}">
                <a16:creationId xmlns:a16="http://schemas.microsoft.com/office/drawing/2014/main" id="{97273091-1EFA-4FDA-95B8-063C3E71E4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1700213"/>
            <a:ext cx="559593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3">
            <a:extLst>
              <a:ext uri="{FF2B5EF4-FFF2-40B4-BE49-F238E27FC236}">
                <a16:creationId xmlns:a16="http://schemas.microsoft.com/office/drawing/2014/main" id="{842CF494-8631-A251-96BF-FBBBD03426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B8EB28C8-5CE0-4A23-8B55-75EB74C5B0AF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11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24579" name="Rectangle 6">
            <a:extLst>
              <a:ext uri="{FF2B5EF4-FFF2-40B4-BE49-F238E27FC236}">
                <a16:creationId xmlns:a16="http://schemas.microsoft.com/office/drawing/2014/main" id="{1ED64BEE-B962-506A-FAF3-25E1712DF4C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Ταχύτερος πολλαπλασιαστής</a:t>
            </a:r>
            <a:endParaRPr lang="en-AU" altLang="el-GR"/>
          </a:p>
        </p:txBody>
      </p:sp>
      <p:sp>
        <p:nvSpPr>
          <p:cNvPr id="12292" name="Rectangle 7">
            <a:extLst>
              <a:ext uri="{FF2B5EF4-FFF2-40B4-BE49-F238E27FC236}">
                <a16:creationId xmlns:a16="http://schemas.microsoft.com/office/drawing/2014/main" id="{24534B65-581C-07CE-3B1F-EAEE9E3F135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223962"/>
          </a:xfrm>
        </p:spPr>
        <p:txBody>
          <a:bodyPr/>
          <a:lstStyle/>
          <a:p>
            <a:pPr eaLnBrk="1" hangingPunct="1"/>
            <a:r>
              <a:rPr lang="el-GR" altLang="el-GR"/>
              <a:t>Χρησιμοποιεί πολλούς αθροιστές</a:t>
            </a:r>
            <a:endParaRPr lang="en-US" altLang="el-GR"/>
          </a:p>
          <a:p>
            <a:pPr lvl="1" eaLnBrk="1" hangingPunct="1"/>
            <a:r>
              <a:rPr lang="el-GR" altLang="el-GR"/>
              <a:t>Συμβιβασμός κόστους/απόδοσης</a:t>
            </a:r>
            <a:endParaRPr lang="en-US" altLang="el-GR"/>
          </a:p>
        </p:txBody>
      </p:sp>
      <p:sp>
        <p:nvSpPr>
          <p:cNvPr id="12293" name="Rectangle 8">
            <a:extLst>
              <a:ext uri="{FF2B5EF4-FFF2-40B4-BE49-F238E27FC236}">
                <a16:creationId xmlns:a16="http://schemas.microsoft.com/office/drawing/2014/main" id="{08C828BF-A902-F158-6747-750DB239C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157788"/>
            <a:ext cx="8270875" cy="1081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>
                <a:solidFill>
                  <a:srgbClr val="002060"/>
                </a:solidFill>
              </a:rPr>
              <a:t>Μπορεί να υλοποιηθεί με διοχέτευση (</a:t>
            </a:r>
            <a:r>
              <a:rPr lang="en-US" altLang="el-GR" sz="2800">
                <a:solidFill>
                  <a:srgbClr val="002060"/>
                </a:solidFill>
              </a:rPr>
              <a:t>pipeline</a:t>
            </a:r>
            <a:r>
              <a:rPr lang="el-GR" altLang="el-GR" sz="2800">
                <a:solidFill>
                  <a:srgbClr val="002060"/>
                </a:solidFill>
              </a:rPr>
              <a:t>)</a:t>
            </a:r>
            <a:endParaRPr lang="en-US" altLang="el-GR" sz="2800">
              <a:solidFill>
                <a:srgbClr val="002060"/>
              </a:solidFill>
            </a:endParaRPr>
          </a:p>
          <a:p>
            <a:pPr lvl="1" eaLnBrk="1" hangingPunct="1"/>
            <a:r>
              <a:rPr lang="el-GR" altLang="el-GR" sz="2400"/>
              <a:t>Πολλοί πολλαπλασιασμοί εκτελούνται παράλληλα</a:t>
            </a:r>
            <a:endParaRPr lang="en-US" altLang="el-GR" sz="2400"/>
          </a:p>
        </p:txBody>
      </p:sp>
      <p:pic>
        <p:nvPicPr>
          <p:cNvPr id="12294" name="Picture 9" descr="D:\gizopoulos\Projects\Books\Cod4-Kleidarithmos\Figs-for-PPTs\COD_VOLA_PNGs\CHAPTER 3\03_08.png">
            <a:extLst>
              <a:ext uri="{FF2B5EF4-FFF2-40B4-BE49-F238E27FC236}">
                <a16:creationId xmlns:a16="http://schemas.microsoft.com/office/drawing/2014/main" id="{E35E6426-15C3-89AE-D66D-44F148EDC8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2205038"/>
            <a:ext cx="7642225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2" grpId="0" build="p"/>
      <p:bldP spid="1229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>
            <a:extLst>
              <a:ext uri="{FF2B5EF4-FFF2-40B4-BE49-F238E27FC236}">
                <a16:creationId xmlns:a16="http://schemas.microsoft.com/office/drawing/2014/main" id="{6E1F35CA-C101-C94D-BA99-98E747FE54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l-GR" sz="36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Πολλαπλασιαστής Τύπου Πίνακα</a:t>
            </a:r>
          </a:p>
        </p:txBody>
      </p:sp>
      <p:sp>
        <p:nvSpPr>
          <p:cNvPr id="26627" name="Footer Placeholder 4">
            <a:extLst>
              <a:ext uri="{FF2B5EF4-FFF2-40B4-BE49-F238E27FC236}">
                <a16:creationId xmlns:a16="http://schemas.microsoft.com/office/drawing/2014/main" id="{EBA301FB-1403-4978-62C3-D195C93D61C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rgbClr val="CC3300"/>
                </a:solidFill>
              </a:rPr>
              <a:t>Κεφάλαιο 1 — Αφηρημένες έννοιες και τεχνολογία υπολογιστών</a:t>
            </a:r>
            <a:r>
              <a:rPr lang="en-AU" altLang="en-US" sz="1400"/>
              <a:t> — </a:t>
            </a:r>
            <a:fld id="{C1864B95-438F-40B1-9164-BBAC0A17B505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12</a:t>
            </a:fld>
            <a:endParaRPr lang="en-AU" altLang="en-US" sz="140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0E321224-1A04-FE94-9F45-15A119C1DCA3}"/>
              </a:ext>
            </a:extLst>
          </p:cNvPr>
          <p:cNvSpPr txBox="1">
            <a:spLocks/>
          </p:cNvSpPr>
          <p:nvPr/>
        </p:nvSpPr>
        <p:spPr bwMode="auto">
          <a:xfrm>
            <a:off x="836613" y="3716338"/>
            <a:ext cx="2951162" cy="2376487"/>
          </a:xfrm>
          <a:prstGeom prst="rect">
            <a:avLst/>
          </a:prstGeom>
          <a:noFill/>
          <a:ln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5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50000"/>
              <a:buFont typeface="Wingdings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55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itchFamily="2" charset="2"/>
              <a:buChar char="n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defRPr/>
            </a:pPr>
            <a:endParaRPr lang="el-GR" kern="0"/>
          </a:p>
        </p:txBody>
      </p:sp>
      <p:pic>
        <p:nvPicPr>
          <p:cNvPr id="26629" name="Picture 2">
            <a:extLst>
              <a:ext uri="{FF2B5EF4-FFF2-40B4-BE49-F238E27FC236}">
                <a16:creationId xmlns:a16="http://schemas.microsoft.com/office/drawing/2014/main" id="{7211AB4D-B9AE-DA9B-A18F-2B83BBED1FA1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4213" y="1497013"/>
            <a:ext cx="2951162" cy="1631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0" name="Picture 2">
            <a:extLst>
              <a:ext uri="{FF2B5EF4-FFF2-40B4-BE49-F238E27FC236}">
                <a16:creationId xmlns:a16="http://schemas.microsoft.com/office/drawing/2014/main" id="{96B403E3-BE50-801C-89D7-84E6AD1F4E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38" y="4221163"/>
            <a:ext cx="4059237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Content Placeholder 11">
            <a:extLst>
              <a:ext uri="{FF2B5EF4-FFF2-40B4-BE49-F238E27FC236}">
                <a16:creationId xmlns:a16="http://schemas.microsoft.com/office/drawing/2014/main" id="{F1FAE66D-3D01-894A-AA0B-E2654BB9465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597275" y="1412875"/>
            <a:ext cx="4960938" cy="2663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3">
            <a:extLst>
              <a:ext uri="{FF2B5EF4-FFF2-40B4-BE49-F238E27FC236}">
                <a16:creationId xmlns:a16="http://schemas.microsoft.com/office/drawing/2014/main" id="{0474CA56-A1E1-2CD8-633D-BC82B563F8C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3BFD3817-494F-418C-AECC-6C249AB0AA3A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13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27651" name="Rectangle 2">
            <a:extLst>
              <a:ext uri="{FF2B5EF4-FFF2-40B4-BE49-F238E27FC236}">
                <a16:creationId xmlns:a16="http://schemas.microsoft.com/office/drawing/2014/main" id="{403A57B9-F67F-013B-062A-7C7F2418B59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Πολλαπλασιασμός στον </a:t>
            </a:r>
            <a:r>
              <a:rPr lang="en-US" altLang="el-GR"/>
              <a:t>MIPS</a:t>
            </a:r>
            <a:endParaRPr lang="en-AU" altLang="el-GR"/>
          </a:p>
        </p:txBody>
      </p:sp>
      <p:sp>
        <p:nvSpPr>
          <p:cNvPr id="13316" name="Rectangle 3">
            <a:extLst>
              <a:ext uri="{FF2B5EF4-FFF2-40B4-BE49-F238E27FC236}">
                <a16:creationId xmlns:a16="http://schemas.microsoft.com/office/drawing/2014/main" id="{30A9C94A-C910-4A32-E04C-300ACFD161F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z="2800"/>
              <a:t>Δύο καταχωρητές των </a:t>
            </a:r>
            <a:r>
              <a:rPr lang="en-US" altLang="el-GR" sz="2800"/>
              <a:t>32</a:t>
            </a:r>
            <a:r>
              <a:rPr lang="el-GR" altLang="el-GR" sz="2800"/>
              <a:t> </a:t>
            </a:r>
            <a:r>
              <a:rPr lang="en-US" altLang="el-GR" sz="2800"/>
              <a:t>bit </a:t>
            </a:r>
            <a:r>
              <a:rPr lang="el-GR" altLang="el-GR" sz="2800"/>
              <a:t>για το γινόμενο</a:t>
            </a:r>
            <a:endParaRPr lang="en-US" altLang="el-GR" sz="2800"/>
          </a:p>
          <a:p>
            <a:pPr lvl="1" eaLnBrk="1" hangingPunct="1"/>
            <a:r>
              <a:rPr lang="en-US" altLang="el-GR">
                <a:solidFill>
                  <a:srgbClr val="990000"/>
                </a:solidFill>
              </a:rPr>
              <a:t>HI</a:t>
            </a:r>
            <a:r>
              <a:rPr lang="en-US" altLang="el-GR"/>
              <a:t>: </a:t>
            </a:r>
            <a:r>
              <a:rPr lang="el-GR" altLang="el-GR"/>
              <a:t>τα περισσότερο σημαντικά </a:t>
            </a:r>
            <a:r>
              <a:rPr lang="en-US" altLang="el-GR"/>
              <a:t>32 bit</a:t>
            </a:r>
          </a:p>
          <a:p>
            <a:pPr lvl="1" eaLnBrk="1" hangingPunct="1"/>
            <a:r>
              <a:rPr lang="en-US" altLang="el-GR">
                <a:solidFill>
                  <a:srgbClr val="990000"/>
                </a:solidFill>
              </a:rPr>
              <a:t>LO</a:t>
            </a:r>
            <a:r>
              <a:rPr lang="en-US" altLang="el-GR"/>
              <a:t>: </a:t>
            </a:r>
            <a:r>
              <a:rPr lang="el-GR" altLang="el-GR"/>
              <a:t>τα λιγότερο σημαντικά </a:t>
            </a:r>
            <a:r>
              <a:rPr lang="en-US" altLang="el-GR"/>
              <a:t>32</a:t>
            </a:r>
            <a:r>
              <a:rPr lang="el-GR" altLang="el-GR"/>
              <a:t> </a:t>
            </a:r>
            <a:r>
              <a:rPr lang="en-US" altLang="el-GR"/>
              <a:t>bit</a:t>
            </a:r>
          </a:p>
          <a:p>
            <a:pPr eaLnBrk="1" hangingPunct="1"/>
            <a:r>
              <a:rPr lang="el-GR" altLang="el-GR" sz="2800"/>
              <a:t>Εντολές</a:t>
            </a:r>
            <a:endParaRPr lang="en-US" altLang="el-GR" sz="2800"/>
          </a:p>
          <a:p>
            <a:pPr lvl="1" eaLnBrk="1" hangingPunct="1"/>
            <a:r>
              <a:rPr lang="en-US" altLang="el-GR">
                <a:latin typeface="Lucida Console" panose="020B0609040504020204" pitchFamily="49" charset="0"/>
              </a:rPr>
              <a:t>mult rs, rt  /  multu rs, rt</a:t>
            </a:r>
          </a:p>
          <a:p>
            <a:pPr lvl="2" eaLnBrk="1" hangingPunct="1"/>
            <a:r>
              <a:rPr lang="el-GR" altLang="el-GR"/>
              <a:t>γινόμενο των </a:t>
            </a:r>
            <a:r>
              <a:rPr lang="en-US" altLang="el-GR"/>
              <a:t>64</a:t>
            </a:r>
            <a:r>
              <a:rPr lang="el-GR" altLang="el-GR"/>
              <a:t> </a:t>
            </a:r>
            <a:r>
              <a:rPr lang="en-US" altLang="el-GR"/>
              <a:t>bit </a:t>
            </a:r>
            <a:r>
              <a:rPr lang="el-GR" altLang="el-GR"/>
              <a:t>στους </a:t>
            </a:r>
            <a:r>
              <a:rPr lang="en-US" altLang="el-GR"/>
              <a:t>HI/LO</a:t>
            </a:r>
          </a:p>
          <a:p>
            <a:pPr lvl="1" eaLnBrk="1" hangingPunct="1"/>
            <a:r>
              <a:rPr lang="en-US" altLang="el-GR">
                <a:latin typeface="Lucida Console" panose="020B0609040504020204" pitchFamily="49" charset="0"/>
              </a:rPr>
              <a:t>mfhi rd  /  mflo rd</a:t>
            </a:r>
          </a:p>
          <a:p>
            <a:pPr lvl="2" eaLnBrk="1" hangingPunct="1"/>
            <a:r>
              <a:rPr lang="el-GR" altLang="el-GR"/>
              <a:t>Μεταφορά από (</a:t>
            </a:r>
            <a:r>
              <a:rPr lang="en-US" altLang="el-GR"/>
              <a:t>move from) </a:t>
            </a:r>
            <a:r>
              <a:rPr lang="el-GR" altLang="el-GR"/>
              <a:t>του </a:t>
            </a:r>
            <a:r>
              <a:rPr lang="en-US" altLang="el-GR"/>
              <a:t>HI/LO </a:t>
            </a:r>
            <a:r>
              <a:rPr lang="el-GR" altLang="el-GR"/>
              <a:t>στον</a:t>
            </a:r>
            <a:r>
              <a:rPr lang="en-US" altLang="el-GR"/>
              <a:t> rd</a:t>
            </a:r>
          </a:p>
          <a:p>
            <a:pPr lvl="2" eaLnBrk="1" hangingPunct="1"/>
            <a:r>
              <a:rPr lang="el-GR" altLang="el-GR"/>
              <a:t>Μπορούμε να ελέγξουμε τη τιμή του </a:t>
            </a:r>
            <a:r>
              <a:rPr lang="en-US" altLang="el-GR"/>
              <a:t>HI </a:t>
            </a:r>
            <a:r>
              <a:rPr lang="el-GR" altLang="el-GR"/>
              <a:t>για να δούμε αν το γινόμενο ξεπερνά τα 3</a:t>
            </a:r>
            <a:r>
              <a:rPr lang="en-US" altLang="el-GR"/>
              <a:t>2 bit</a:t>
            </a:r>
            <a:endParaRPr lang="en-AU" altLang="el-GR"/>
          </a:p>
          <a:p>
            <a:pPr lvl="1" eaLnBrk="1" hangingPunct="1"/>
            <a:r>
              <a:rPr lang="en-US" altLang="el-GR">
                <a:latin typeface="Lucida Console" panose="020B0609040504020204" pitchFamily="49" charset="0"/>
              </a:rPr>
              <a:t>mul rd, rs, rt</a:t>
            </a:r>
          </a:p>
          <a:p>
            <a:pPr lvl="2" eaLnBrk="1" hangingPunct="1"/>
            <a:r>
              <a:rPr lang="el-GR" altLang="el-GR"/>
              <a:t>Τα λιγότερο σημαντικά </a:t>
            </a:r>
            <a:r>
              <a:rPr lang="en-US" altLang="el-GR"/>
              <a:t>32 bit </a:t>
            </a:r>
            <a:r>
              <a:rPr lang="el-GR" altLang="el-GR"/>
              <a:t>του γινομένου </a:t>
            </a:r>
            <a:r>
              <a:rPr lang="en-US" altLang="el-GR"/>
              <a:t>–&gt; rd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3">
            <a:extLst>
              <a:ext uri="{FF2B5EF4-FFF2-40B4-BE49-F238E27FC236}">
                <a16:creationId xmlns:a16="http://schemas.microsoft.com/office/drawing/2014/main" id="{38A3355F-954C-C48E-1BE2-6F7DE1CAADC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36EDF945-415D-4E37-9B3C-53B11AFC64F0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14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29699" name="Rectangle 2">
            <a:extLst>
              <a:ext uri="{FF2B5EF4-FFF2-40B4-BE49-F238E27FC236}">
                <a16:creationId xmlns:a16="http://schemas.microsoft.com/office/drawing/2014/main" id="{0FEE81B0-15AA-A38B-BD64-6BDAFFB319F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Διαίρεση </a:t>
            </a:r>
            <a:endParaRPr lang="en-AU" altLang="el-GR"/>
          </a:p>
        </p:txBody>
      </p:sp>
      <p:sp>
        <p:nvSpPr>
          <p:cNvPr id="29700" name="Rectangle 3">
            <a:extLst>
              <a:ext uri="{FF2B5EF4-FFF2-40B4-BE49-F238E27FC236}">
                <a16:creationId xmlns:a16="http://schemas.microsoft.com/office/drawing/2014/main" id="{A48761C1-9E3F-4CAC-F7CB-0F588C5E138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3708400" y="1125538"/>
            <a:ext cx="5389563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400"/>
              <a:t>Έλεγχος για μηδενικό διαιρέτη</a:t>
            </a:r>
            <a:endParaRPr lang="en-AU" altLang="el-GR" sz="2400"/>
          </a:p>
          <a:p>
            <a:pPr eaLnBrk="1" hangingPunct="1">
              <a:lnSpc>
                <a:spcPct val="80000"/>
              </a:lnSpc>
            </a:pPr>
            <a:endParaRPr lang="en-US" altLang="el-GR" sz="1400"/>
          </a:p>
          <a:p>
            <a:pPr eaLnBrk="1" hangingPunct="1">
              <a:lnSpc>
                <a:spcPct val="80000"/>
              </a:lnSpc>
            </a:pPr>
            <a:r>
              <a:rPr lang="el-GR" altLang="el-GR" sz="2400"/>
              <a:t>Διαίρεση μεγάλου μήκους</a:t>
            </a:r>
            <a:endParaRPr lang="en-US" altLang="el-GR" sz="2400"/>
          </a:p>
          <a:p>
            <a:pPr lvl="1" eaLnBrk="1" hangingPunct="1">
              <a:lnSpc>
                <a:spcPct val="80000"/>
              </a:lnSpc>
            </a:pPr>
            <a:r>
              <a:rPr lang="el-GR" altLang="el-GR" sz="2000"/>
              <a:t>Αν διαιρέτης</a:t>
            </a:r>
            <a:r>
              <a:rPr lang="en-US" altLang="el-GR" sz="2000"/>
              <a:t> ≤ </a:t>
            </a:r>
            <a:r>
              <a:rPr lang="el-GR" altLang="el-GR" sz="2000"/>
              <a:t>από τα </a:t>
            </a:r>
            <a:r>
              <a:rPr lang="en-US" altLang="el-GR" sz="2000"/>
              <a:t>bit </a:t>
            </a:r>
            <a:r>
              <a:rPr lang="el-GR" altLang="el-GR" sz="2000"/>
              <a:t>του διαιρετέου</a:t>
            </a:r>
            <a:endParaRPr lang="en-US" altLang="el-GR" sz="2000"/>
          </a:p>
          <a:p>
            <a:pPr lvl="2" eaLnBrk="1" hangingPunct="1">
              <a:lnSpc>
                <a:spcPct val="80000"/>
              </a:lnSpc>
            </a:pPr>
            <a:r>
              <a:rPr lang="en-US" altLang="el-GR" sz="1800"/>
              <a:t>1 bit </a:t>
            </a:r>
            <a:r>
              <a:rPr lang="el-GR" altLang="el-GR" sz="1800"/>
              <a:t>στο πηλίκο, αφαίρεση</a:t>
            </a:r>
            <a:endParaRPr lang="en-US" altLang="el-GR" sz="1800"/>
          </a:p>
          <a:p>
            <a:pPr lvl="1" eaLnBrk="1" hangingPunct="1">
              <a:lnSpc>
                <a:spcPct val="80000"/>
              </a:lnSpc>
            </a:pPr>
            <a:r>
              <a:rPr lang="el-GR" altLang="el-GR" sz="2000"/>
              <a:t>Αλλιώς </a:t>
            </a:r>
            <a:endParaRPr lang="en-US" altLang="el-GR" sz="2000"/>
          </a:p>
          <a:p>
            <a:pPr lvl="2" eaLnBrk="1" hangingPunct="1">
              <a:lnSpc>
                <a:spcPct val="80000"/>
              </a:lnSpc>
            </a:pPr>
            <a:r>
              <a:rPr lang="en-US" altLang="el-GR" sz="1800"/>
              <a:t>0 bit </a:t>
            </a:r>
            <a:r>
              <a:rPr lang="el-GR" altLang="el-GR" sz="1800"/>
              <a:t>στο πηλίκο</a:t>
            </a:r>
            <a:r>
              <a:rPr lang="en-US" altLang="el-GR" sz="1800"/>
              <a:t>, </a:t>
            </a:r>
            <a:r>
              <a:rPr lang="el-GR" altLang="el-GR" sz="1800"/>
              <a:t>κατέβασμα του επόμενου </a:t>
            </a:r>
            <a:r>
              <a:rPr lang="en-US" altLang="el-GR" sz="1800"/>
              <a:t>bit </a:t>
            </a:r>
            <a:r>
              <a:rPr lang="el-GR" altLang="el-GR" sz="1800"/>
              <a:t>του διαιρετέου</a:t>
            </a:r>
            <a:endParaRPr lang="en-US" altLang="el-GR" sz="1800"/>
          </a:p>
          <a:p>
            <a:pPr eaLnBrk="1" hangingPunct="1">
              <a:lnSpc>
                <a:spcPct val="80000"/>
              </a:lnSpc>
            </a:pPr>
            <a:endParaRPr lang="en-US" altLang="el-GR" sz="1400"/>
          </a:p>
          <a:p>
            <a:pPr eaLnBrk="1" hangingPunct="1">
              <a:lnSpc>
                <a:spcPct val="80000"/>
              </a:lnSpc>
            </a:pPr>
            <a:r>
              <a:rPr lang="el-GR" altLang="el-GR" sz="2400"/>
              <a:t>Διαίρεση με επαναφορά (</a:t>
            </a:r>
            <a:r>
              <a:rPr lang="en-US" altLang="el-GR" sz="2400"/>
              <a:t>restoring division)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000"/>
              <a:t>Κάνε την αφαίρεση και αν το υπόλοιπο γίνει </a:t>
            </a:r>
            <a:r>
              <a:rPr lang="en-US" altLang="el-GR" sz="2000"/>
              <a:t>&lt; 0, </a:t>
            </a:r>
            <a:r>
              <a:rPr lang="el-GR" altLang="el-GR" sz="2000"/>
              <a:t>πρόσθεσε πίσω το διαιρέτη</a:t>
            </a:r>
            <a:endParaRPr lang="en-US" altLang="el-GR" sz="2000"/>
          </a:p>
          <a:p>
            <a:pPr eaLnBrk="1" hangingPunct="1">
              <a:lnSpc>
                <a:spcPct val="80000"/>
              </a:lnSpc>
            </a:pPr>
            <a:endParaRPr lang="en-US" altLang="el-GR" sz="1400"/>
          </a:p>
          <a:p>
            <a:pPr eaLnBrk="1" hangingPunct="1">
              <a:lnSpc>
                <a:spcPct val="80000"/>
              </a:lnSpc>
            </a:pPr>
            <a:r>
              <a:rPr lang="el-GR" altLang="el-GR" sz="2400"/>
              <a:t>Προσημασμένη διαίρεση</a:t>
            </a:r>
            <a:endParaRPr lang="en-US" altLang="el-GR" sz="2400"/>
          </a:p>
          <a:p>
            <a:pPr lvl="1" eaLnBrk="1" hangingPunct="1">
              <a:lnSpc>
                <a:spcPct val="80000"/>
              </a:lnSpc>
            </a:pPr>
            <a:r>
              <a:rPr lang="el-GR" altLang="el-GR" sz="2000"/>
              <a:t>Κάνε τη διαίρεση με τις απόλυτες τιμές</a:t>
            </a:r>
            <a:endParaRPr lang="en-US" altLang="el-GR" sz="2000"/>
          </a:p>
          <a:p>
            <a:pPr lvl="1" eaLnBrk="1" hangingPunct="1">
              <a:lnSpc>
                <a:spcPct val="80000"/>
              </a:lnSpc>
            </a:pPr>
            <a:r>
              <a:rPr lang="el-GR" altLang="el-GR" sz="2000"/>
              <a:t>Ρύθμισε το πρόσημο του πηλίκου και του υπολοίπου όπως απαιτείται</a:t>
            </a:r>
            <a:endParaRPr lang="en-US" altLang="el-GR" sz="2000"/>
          </a:p>
        </p:txBody>
      </p:sp>
      <p:sp>
        <p:nvSpPr>
          <p:cNvPr id="29701" name="Text Box 4">
            <a:extLst>
              <a:ext uri="{FF2B5EF4-FFF2-40B4-BE49-F238E27FC236}">
                <a16:creationId xmlns:a16="http://schemas.microsoft.com/office/drawing/2014/main" id="{B5928DEE-8E3A-54D9-0000-6EF9D93A23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92263" y="2565400"/>
            <a:ext cx="2012950" cy="253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Lucida Console" panose="020B0609040504020204" pitchFamily="49" charset="0"/>
              </a:rPr>
              <a:t>        1001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Lucida Console" panose="020B0609040504020204" pitchFamily="49" charset="0"/>
              </a:rPr>
              <a:t>1000 1001010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Lucida Console" panose="020B0609040504020204" pitchFamily="49" charset="0"/>
              </a:rPr>
              <a:t>    -1000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Lucida Console" panose="020B0609040504020204" pitchFamily="49" charset="0"/>
              </a:rPr>
              <a:t>        10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Lucida Console" panose="020B0609040504020204" pitchFamily="49" charset="0"/>
              </a:rPr>
              <a:t>        101 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Lucida Console" panose="020B0609040504020204" pitchFamily="49" charset="0"/>
              </a:rPr>
              <a:t>        1010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Lucida Console" panose="020B0609040504020204" pitchFamily="49" charset="0"/>
              </a:rPr>
              <a:t>       -1000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Lucida Console" panose="020B0609040504020204" pitchFamily="49" charset="0"/>
              </a:rPr>
              <a:t>          10</a:t>
            </a:r>
            <a:endParaRPr lang="en-AU" altLang="el-GR" sz="2000">
              <a:latin typeface="Lucida Console" panose="020B0609040504020204" pitchFamily="49" charset="0"/>
            </a:endParaRPr>
          </a:p>
        </p:txBody>
      </p:sp>
      <p:sp>
        <p:nvSpPr>
          <p:cNvPr id="29702" name="Line 5">
            <a:extLst>
              <a:ext uri="{FF2B5EF4-FFF2-40B4-BE49-F238E27FC236}">
                <a16:creationId xmlns:a16="http://schemas.microsoft.com/office/drawing/2014/main" id="{7C80426E-C79C-C3ED-C8B1-4292B988FB5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339975" y="2924175"/>
            <a:ext cx="1223963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3" name="Line 6">
            <a:extLst>
              <a:ext uri="{FF2B5EF4-FFF2-40B4-BE49-F238E27FC236}">
                <a16:creationId xmlns:a16="http://schemas.microsoft.com/office/drawing/2014/main" id="{5119F560-4796-F62F-ABA8-22EADBE4A49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411413" y="3500438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4" name="Text Box 7">
            <a:extLst>
              <a:ext uri="{FF2B5EF4-FFF2-40B4-BE49-F238E27FC236}">
                <a16:creationId xmlns:a16="http://schemas.microsoft.com/office/drawing/2014/main" id="{61544156-2280-0428-FB4B-F0C718CEB9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376863"/>
            <a:ext cx="3225800" cy="641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/>
              <a:t>τελεστέοι των </a:t>
            </a:r>
            <a:r>
              <a:rPr lang="en-US" altLang="el-GR" sz="1800" i="1"/>
              <a:t>n</a:t>
            </a:r>
            <a:r>
              <a:rPr lang="el-GR" altLang="el-GR" sz="1800" i="1"/>
              <a:t> </a:t>
            </a:r>
            <a:r>
              <a:rPr lang="en-US" altLang="el-GR" sz="1800"/>
              <a:t>bit </a:t>
            </a:r>
            <a:r>
              <a:rPr lang="el-GR" altLang="el-GR" sz="1800"/>
              <a:t>δίνουν </a:t>
            </a:r>
            <a:br>
              <a:rPr lang="el-GR" altLang="el-GR" sz="1800"/>
            </a:br>
            <a:r>
              <a:rPr lang="el-GR" altLang="el-GR" sz="1800"/>
              <a:t>πηλίκο και υπόλοιπο των </a:t>
            </a:r>
            <a:r>
              <a:rPr lang="en-US" altLang="el-GR" sz="1800" i="1"/>
              <a:t>n</a:t>
            </a:r>
            <a:r>
              <a:rPr lang="el-GR" altLang="el-GR" sz="1800" i="1"/>
              <a:t> </a:t>
            </a:r>
            <a:r>
              <a:rPr lang="en-US" altLang="el-GR" sz="1800"/>
              <a:t>bit</a:t>
            </a:r>
            <a:endParaRPr lang="en-AU" altLang="el-GR" sz="1800"/>
          </a:p>
        </p:txBody>
      </p:sp>
      <p:sp>
        <p:nvSpPr>
          <p:cNvPr id="29705" name="AutoShape 8">
            <a:extLst>
              <a:ext uri="{FF2B5EF4-FFF2-40B4-BE49-F238E27FC236}">
                <a16:creationId xmlns:a16="http://schemas.microsoft.com/office/drawing/2014/main" id="{E98D7CD3-2D02-9C7F-999D-D64E78AEA23E}"/>
              </a:ext>
            </a:extLst>
          </p:cNvPr>
          <p:cNvSpPr>
            <a:spLocks/>
          </p:cNvSpPr>
          <p:nvPr/>
        </p:nvSpPr>
        <p:spPr bwMode="auto">
          <a:xfrm>
            <a:off x="684213" y="1844675"/>
            <a:ext cx="1439862" cy="330200"/>
          </a:xfrm>
          <a:prstGeom prst="borderCallout1">
            <a:avLst>
              <a:gd name="adj1" fmla="val 34616"/>
              <a:gd name="adj2" fmla="val 105292"/>
              <a:gd name="adj3" fmla="val 237019"/>
              <a:gd name="adj4" fmla="val 154245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/>
              <a:t>πηλίκο</a:t>
            </a:r>
            <a:endParaRPr lang="en-AU" altLang="el-GR" sz="1600"/>
          </a:p>
        </p:txBody>
      </p:sp>
      <p:sp>
        <p:nvSpPr>
          <p:cNvPr id="29706" name="AutoShape 9">
            <a:extLst>
              <a:ext uri="{FF2B5EF4-FFF2-40B4-BE49-F238E27FC236}">
                <a16:creationId xmlns:a16="http://schemas.microsoft.com/office/drawing/2014/main" id="{B06691BE-829C-9107-0D26-B64048D4CA85}"/>
              </a:ext>
            </a:extLst>
          </p:cNvPr>
          <p:cNvSpPr>
            <a:spLocks/>
          </p:cNvSpPr>
          <p:nvPr/>
        </p:nvSpPr>
        <p:spPr bwMode="auto">
          <a:xfrm>
            <a:off x="684213" y="2276475"/>
            <a:ext cx="1439862" cy="330200"/>
          </a:xfrm>
          <a:prstGeom prst="borderCallout1">
            <a:avLst>
              <a:gd name="adj1" fmla="val 34616"/>
              <a:gd name="adj2" fmla="val 105292"/>
              <a:gd name="adj3" fmla="val 178366"/>
              <a:gd name="adj4" fmla="val 13087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/>
              <a:t>διαιρετέος</a:t>
            </a:r>
            <a:endParaRPr lang="en-AU" altLang="el-GR" sz="1600"/>
          </a:p>
        </p:txBody>
      </p:sp>
      <p:sp>
        <p:nvSpPr>
          <p:cNvPr id="29707" name="AutoShape 10">
            <a:extLst>
              <a:ext uri="{FF2B5EF4-FFF2-40B4-BE49-F238E27FC236}">
                <a16:creationId xmlns:a16="http://schemas.microsoft.com/office/drawing/2014/main" id="{23EF13FC-4CCD-FCA1-802A-09EB0AE50548}"/>
              </a:ext>
            </a:extLst>
          </p:cNvPr>
          <p:cNvSpPr>
            <a:spLocks/>
          </p:cNvSpPr>
          <p:nvPr/>
        </p:nvSpPr>
        <p:spPr bwMode="auto">
          <a:xfrm>
            <a:off x="1042988" y="4797425"/>
            <a:ext cx="1150937" cy="330200"/>
          </a:xfrm>
          <a:prstGeom prst="borderCallout1">
            <a:avLst>
              <a:gd name="adj1" fmla="val 34616"/>
              <a:gd name="adj2" fmla="val 106620"/>
              <a:gd name="adj3" fmla="val 33171"/>
              <a:gd name="adj4" fmla="val 180690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/>
              <a:t>υπόλοιπο</a:t>
            </a:r>
            <a:endParaRPr lang="en-AU" altLang="el-GR" sz="1600"/>
          </a:p>
        </p:txBody>
      </p:sp>
      <p:sp>
        <p:nvSpPr>
          <p:cNvPr id="29708" name="Line 11">
            <a:extLst>
              <a:ext uri="{FF2B5EF4-FFF2-40B4-BE49-F238E27FC236}">
                <a16:creationId xmlns:a16="http://schemas.microsoft.com/office/drawing/2014/main" id="{7C2C8414-A44B-42D9-66AD-73426AAB15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843213" y="4724400"/>
            <a:ext cx="6477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9709" name="Arc 12">
            <a:extLst>
              <a:ext uri="{FF2B5EF4-FFF2-40B4-BE49-F238E27FC236}">
                <a16:creationId xmlns:a16="http://schemas.microsoft.com/office/drawing/2014/main" id="{BEEB3C21-CDD4-3F1B-002D-37C1064FA235}"/>
              </a:ext>
            </a:extLst>
          </p:cNvPr>
          <p:cNvSpPr>
            <a:spLocks/>
          </p:cNvSpPr>
          <p:nvPr/>
        </p:nvSpPr>
        <p:spPr bwMode="auto">
          <a:xfrm>
            <a:off x="2339975" y="2924175"/>
            <a:ext cx="73025" cy="144463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0" name="Arc 13">
            <a:extLst>
              <a:ext uri="{FF2B5EF4-FFF2-40B4-BE49-F238E27FC236}">
                <a16:creationId xmlns:a16="http://schemas.microsoft.com/office/drawing/2014/main" id="{5A79203F-53B4-346F-3BDC-60E983036102}"/>
              </a:ext>
            </a:extLst>
          </p:cNvPr>
          <p:cNvSpPr>
            <a:spLocks/>
          </p:cNvSpPr>
          <p:nvPr/>
        </p:nvSpPr>
        <p:spPr bwMode="auto">
          <a:xfrm flipV="1">
            <a:off x="2339975" y="3068638"/>
            <a:ext cx="73025" cy="144462"/>
          </a:xfrm>
          <a:custGeom>
            <a:avLst/>
            <a:gdLst>
              <a:gd name="T0" fmla="*/ 0 w 21600"/>
              <a:gd name="T1" fmla="*/ 0 h 21600"/>
              <a:gd name="T2" fmla="*/ 2147483646 w 21600"/>
              <a:gd name="T3" fmla="*/ 2147483646 h 21600"/>
              <a:gd name="T4" fmla="*/ 0 w 21600"/>
              <a:gd name="T5" fmla="*/ 2147483646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lnTo>
                  <a:pt x="-1" y="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9711" name="AutoShape 14">
            <a:extLst>
              <a:ext uri="{FF2B5EF4-FFF2-40B4-BE49-F238E27FC236}">
                <a16:creationId xmlns:a16="http://schemas.microsoft.com/office/drawing/2014/main" id="{19F4D4EE-5862-D81C-35FC-EDAF4B87FCB3}"/>
              </a:ext>
            </a:extLst>
          </p:cNvPr>
          <p:cNvSpPr>
            <a:spLocks/>
          </p:cNvSpPr>
          <p:nvPr/>
        </p:nvSpPr>
        <p:spPr bwMode="auto">
          <a:xfrm>
            <a:off x="250825" y="3357563"/>
            <a:ext cx="1079500" cy="330200"/>
          </a:xfrm>
          <a:prstGeom prst="borderCallout1">
            <a:avLst>
              <a:gd name="adj1" fmla="val 34616"/>
              <a:gd name="adj2" fmla="val 107060"/>
              <a:gd name="adj3" fmla="val -48556"/>
              <a:gd name="adj4" fmla="val 131912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/>
              <a:t>διαιρέτης</a:t>
            </a:r>
            <a:endParaRPr lang="en-AU" altLang="el-GR" sz="1600"/>
          </a:p>
        </p:txBody>
      </p:sp>
      <p:sp>
        <p:nvSpPr>
          <p:cNvPr id="29712" name="Text Box 16">
            <a:extLst>
              <a:ext uri="{FF2B5EF4-FFF2-40B4-BE49-F238E27FC236}">
                <a16:creationId xmlns:a16="http://schemas.microsoft.com/office/drawing/2014/main" id="{3E73012C-6BEF-030C-96CA-F17EFB18C021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8171656" y="605632"/>
            <a:ext cx="1577975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solidFill>
                  <a:schemeClr val="folHlink"/>
                </a:solidFill>
              </a:rPr>
              <a:t>§3.4 </a:t>
            </a:r>
            <a:r>
              <a:rPr lang="el-GR" altLang="el-GR" sz="1800">
                <a:solidFill>
                  <a:schemeClr val="folHlink"/>
                </a:solidFill>
              </a:rPr>
              <a:t>Διαίρεση</a:t>
            </a:r>
            <a:endParaRPr lang="en-US" altLang="el-GR" sz="180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 spd="slow"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itle 7">
            <a:extLst>
              <a:ext uri="{FF2B5EF4-FFF2-40B4-BE49-F238E27FC236}">
                <a16:creationId xmlns:a16="http://schemas.microsoft.com/office/drawing/2014/main" id="{66DF5BA9-3B2A-7755-97ED-6D5B2113DE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l-GR" sz="360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Διαίρεση – Αλγόριθμος</a:t>
            </a:r>
          </a:p>
        </p:txBody>
      </p:sp>
      <p:sp>
        <p:nvSpPr>
          <p:cNvPr id="31747" name="Footer Placeholder 6">
            <a:extLst>
              <a:ext uri="{FF2B5EF4-FFF2-40B4-BE49-F238E27FC236}">
                <a16:creationId xmlns:a16="http://schemas.microsoft.com/office/drawing/2014/main" id="{AC076B29-31EE-6329-A349-AB3EB23C4F4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rgbClr val="CC3300"/>
                </a:solidFill>
              </a:rPr>
              <a:t>Κεφάλαιο 1 — Αφηρημένες έννοιες και τεχνολογία υπολογιστών</a:t>
            </a:r>
            <a:r>
              <a:rPr lang="en-AU" altLang="en-US" sz="1400"/>
              <a:t> — </a:t>
            </a:r>
            <a:fld id="{02DE6CA1-9918-4E69-B6A2-71D55E4AECF1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15</a:t>
            </a:fld>
            <a:endParaRPr lang="en-AU" altLang="en-US" sz="1400"/>
          </a:p>
        </p:txBody>
      </p:sp>
      <p:pic>
        <p:nvPicPr>
          <p:cNvPr id="31748" name="Picture 10" descr="D:\gizopoulos\Projects\Books\Cod4-Kleidarithmos\Figs-for-PPTs\COD_VOLA_PNGs\CHAPTER 3\03_10.png">
            <a:extLst>
              <a:ext uri="{FF2B5EF4-FFF2-40B4-BE49-F238E27FC236}">
                <a16:creationId xmlns:a16="http://schemas.microsoft.com/office/drawing/2014/main" id="{BAA0942A-DCD0-5B08-40A7-85A9ED21238E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196975"/>
            <a:ext cx="3951288" cy="4608513"/>
          </a:xfrm>
          <a:noFill/>
        </p:spPr>
      </p:pic>
      <p:pic>
        <p:nvPicPr>
          <p:cNvPr id="31749" name="Picture 3">
            <a:extLst>
              <a:ext uri="{FF2B5EF4-FFF2-40B4-BE49-F238E27FC236}">
                <a16:creationId xmlns:a16="http://schemas.microsoft.com/office/drawing/2014/main" id="{46979B47-96A5-D2D4-2D12-EE10D37BB788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24300" y="1962150"/>
            <a:ext cx="5030788" cy="28829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3">
            <a:extLst>
              <a:ext uri="{FF2B5EF4-FFF2-40B4-BE49-F238E27FC236}">
                <a16:creationId xmlns:a16="http://schemas.microsoft.com/office/drawing/2014/main" id="{BF77296E-08B6-13A0-1931-94CA875C415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E0CB11D9-69D5-4DB3-84E0-88C6B3F82A8B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16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32771" name="Rectangle 2">
            <a:extLst>
              <a:ext uri="{FF2B5EF4-FFF2-40B4-BE49-F238E27FC236}">
                <a16:creationId xmlns:a16="http://schemas.microsoft.com/office/drawing/2014/main" id="{0CF65AA6-5131-8471-B723-6DA68E15C1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Υλικό διαίρεσης</a:t>
            </a:r>
            <a:endParaRPr lang="en-AU" altLang="el-GR"/>
          </a:p>
        </p:txBody>
      </p:sp>
      <p:sp>
        <p:nvSpPr>
          <p:cNvPr id="32772" name="AutoShape 5">
            <a:extLst>
              <a:ext uri="{FF2B5EF4-FFF2-40B4-BE49-F238E27FC236}">
                <a16:creationId xmlns:a16="http://schemas.microsoft.com/office/drawing/2014/main" id="{95EC0314-048C-A666-0949-B80847F9FDB3}"/>
              </a:ext>
            </a:extLst>
          </p:cNvPr>
          <p:cNvSpPr>
            <a:spLocks/>
          </p:cNvSpPr>
          <p:nvPr/>
        </p:nvSpPr>
        <p:spPr bwMode="auto">
          <a:xfrm>
            <a:off x="6588125" y="5516563"/>
            <a:ext cx="1728788" cy="576262"/>
          </a:xfrm>
          <a:prstGeom prst="borderCallout1">
            <a:avLst>
              <a:gd name="adj1" fmla="val 19833"/>
              <a:gd name="adj2" fmla="val -4407"/>
              <a:gd name="adj3" fmla="val -90083"/>
              <a:gd name="adj4" fmla="val -3213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/>
              <a:t>Αρχικά περιέχει το διαιρετέο</a:t>
            </a:r>
            <a:endParaRPr lang="en-AU" altLang="el-GR" sz="1600"/>
          </a:p>
        </p:txBody>
      </p:sp>
      <p:sp>
        <p:nvSpPr>
          <p:cNvPr id="32773" name="AutoShape 6">
            <a:extLst>
              <a:ext uri="{FF2B5EF4-FFF2-40B4-BE49-F238E27FC236}">
                <a16:creationId xmlns:a16="http://schemas.microsoft.com/office/drawing/2014/main" id="{659A398B-F6A2-0665-3798-16C7AB187F2B}"/>
              </a:ext>
            </a:extLst>
          </p:cNvPr>
          <p:cNvSpPr>
            <a:spLocks/>
          </p:cNvSpPr>
          <p:nvPr/>
        </p:nvSpPr>
        <p:spPr bwMode="auto">
          <a:xfrm>
            <a:off x="7092950" y="1268413"/>
            <a:ext cx="1584325" cy="792162"/>
          </a:xfrm>
          <a:prstGeom prst="borderCallout1">
            <a:avLst>
              <a:gd name="adj1" fmla="val 14431"/>
              <a:gd name="adj2" fmla="val -4810"/>
              <a:gd name="adj3" fmla="val 140481"/>
              <a:gd name="adj4" fmla="val -3446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/>
              <a:t>Αρχικά ο διαιρέτης στο αριστερό μισό</a:t>
            </a:r>
            <a:endParaRPr lang="en-AU" altLang="el-GR" sz="1600"/>
          </a:p>
        </p:txBody>
      </p:sp>
      <p:pic>
        <p:nvPicPr>
          <p:cNvPr id="32774" name="Picture 10" descr="D:\gizopoulos\Projects\Books\Cod4-Kleidarithmos\Figs-for-PPTs\COD_VOLA_PNGs\CHAPTER 3\03_10.png">
            <a:extLst>
              <a:ext uri="{FF2B5EF4-FFF2-40B4-BE49-F238E27FC236}">
                <a16:creationId xmlns:a16="http://schemas.microsoft.com/office/drawing/2014/main" id="{7370B4FA-8756-A8DA-7010-08E5ED30B2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193800"/>
            <a:ext cx="4324350" cy="5043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5" name="Picture 11" descr="D:\gizopoulos\Projects\Books\Cod4-Kleidarithmos\Figs-for-PPTs\COD_VOLA_PNGs\CHAPTER 3\03_09.png">
            <a:extLst>
              <a:ext uri="{FF2B5EF4-FFF2-40B4-BE49-F238E27FC236}">
                <a16:creationId xmlns:a16="http://schemas.microsoft.com/office/drawing/2014/main" id="{97DF0BC9-E131-CCE1-1BB3-3BEA126331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563" y="2441575"/>
            <a:ext cx="4445000" cy="257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>
            <a:extLst>
              <a:ext uri="{FF2B5EF4-FFF2-40B4-BE49-F238E27FC236}">
                <a16:creationId xmlns:a16="http://schemas.microsoft.com/office/drawing/2014/main" id="{5C9AFBD0-CB8B-DD74-36FF-BA4ECF34931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947C7986-7F51-4795-BD76-75D30A318C1B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17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34819" name="Rectangle 2">
            <a:extLst>
              <a:ext uri="{FF2B5EF4-FFF2-40B4-BE49-F238E27FC236}">
                <a16:creationId xmlns:a16="http://schemas.microsoft.com/office/drawing/2014/main" id="{8E144302-27AC-C1E5-6E2B-605EF7E86C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Βελτιστοποιημένος διαιρέτης</a:t>
            </a:r>
            <a:endParaRPr lang="en-AU" altLang="el-GR"/>
          </a:p>
        </p:txBody>
      </p:sp>
      <p:sp>
        <p:nvSpPr>
          <p:cNvPr id="34820" name="Rectangle 3">
            <a:extLst>
              <a:ext uri="{FF2B5EF4-FFF2-40B4-BE49-F238E27FC236}">
                <a16:creationId xmlns:a16="http://schemas.microsoft.com/office/drawing/2014/main" id="{B8857A75-5EE9-CD62-E801-9FBEB7826ED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4583113"/>
            <a:ext cx="8270875" cy="16541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400"/>
              <a:t>Ένας κύκλος για κάθε αφαίρεση μερικού υπολοίπου</a:t>
            </a:r>
            <a:endParaRPr lang="en-US" altLang="el-GR" sz="2400"/>
          </a:p>
          <a:p>
            <a:pPr eaLnBrk="1" hangingPunct="1">
              <a:lnSpc>
                <a:spcPct val="90000"/>
              </a:lnSpc>
            </a:pPr>
            <a:r>
              <a:rPr lang="el-GR" altLang="el-GR" sz="2400"/>
              <a:t>Μοιάζει πολύ με πολλαπλασιαστή</a:t>
            </a:r>
            <a:r>
              <a:rPr lang="en-US" altLang="el-GR" sz="2400"/>
              <a:t>!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000"/>
              <a:t>Το ίδιο υλικό μπορεί να χρησιμοποιηθεί και για τις δύο πράξεις</a:t>
            </a:r>
            <a:endParaRPr lang="en-AU" altLang="el-GR" sz="2000"/>
          </a:p>
        </p:txBody>
      </p:sp>
      <p:pic>
        <p:nvPicPr>
          <p:cNvPr id="34821" name="Picture 7" descr="D:\gizopoulos\Projects\Books\Cod4-Kleidarithmos\Figs-for-PPTs\COD_VOLA_PNGs\CHAPTER 3\03_12.png">
            <a:extLst>
              <a:ext uri="{FF2B5EF4-FFF2-40B4-BE49-F238E27FC236}">
                <a16:creationId xmlns:a16="http://schemas.microsoft.com/office/drawing/2014/main" id="{E2E8D6DC-35B7-9290-73D2-77F399629B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1557338"/>
            <a:ext cx="5481638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3">
            <a:extLst>
              <a:ext uri="{FF2B5EF4-FFF2-40B4-BE49-F238E27FC236}">
                <a16:creationId xmlns:a16="http://schemas.microsoft.com/office/drawing/2014/main" id="{B45F3109-C63B-09FB-2DCD-2D9EF976467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C4419020-96F3-4D11-B7DB-29CF4A17FFF1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18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36867" name="Rectangle 2">
            <a:extLst>
              <a:ext uri="{FF2B5EF4-FFF2-40B4-BE49-F238E27FC236}">
                <a16:creationId xmlns:a16="http://schemas.microsoft.com/office/drawing/2014/main" id="{F52506E4-E0E8-7920-8B99-769C6105127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Ταχύτερη διαίρεση</a:t>
            </a:r>
            <a:endParaRPr lang="en-AU" altLang="el-GR"/>
          </a:p>
        </p:txBody>
      </p:sp>
      <p:sp>
        <p:nvSpPr>
          <p:cNvPr id="36868" name="Rectangle 3">
            <a:extLst>
              <a:ext uri="{FF2B5EF4-FFF2-40B4-BE49-F238E27FC236}">
                <a16:creationId xmlns:a16="http://schemas.microsoft.com/office/drawing/2014/main" id="{1743B0D8-8AC8-ED71-3953-FF060A4A13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Δεν μπορεί να χρησιμοποιηθεί παράλληλο υλικό όπως στον πολλαπλασιαστή</a:t>
            </a:r>
            <a:endParaRPr lang="en-US" altLang="el-GR"/>
          </a:p>
          <a:p>
            <a:pPr lvl="1" eaLnBrk="1" hangingPunct="1"/>
            <a:r>
              <a:rPr lang="el-GR" altLang="el-GR"/>
              <a:t>Η αφαίρεση εκτελείται υπό συνθήκη, ανάλογα με το πρόσημο του υπολοίπου</a:t>
            </a:r>
            <a:endParaRPr lang="en-US" altLang="el-GR"/>
          </a:p>
          <a:p>
            <a:pPr eaLnBrk="1" hangingPunct="1"/>
            <a:endParaRPr lang="en-US" altLang="el-GR"/>
          </a:p>
          <a:p>
            <a:pPr eaLnBrk="1" hangingPunct="1"/>
            <a:r>
              <a:rPr lang="el-GR" altLang="el-GR"/>
              <a:t>Ταχύτεροι διαιρέτες </a:t>
            </a:r>
            <a:r>
              <a:rPr lang="en-US" altLang="el-GR"/>
              <a:t>(</a:t>
            </a:r>
            <a:r>
              <a:rPr lang="el-GR" altLang="el-GR"/>
              <a:t>π</a:t>
            </a:r>
            <a:r>
              <a:rPr lang="en-US" altLang="el-GR"/>
              <a:t>.</a:t>
            </a:r>
            <a:r>
              <a:rPr lang="el-GR" altLang="el-GR"/>
              <a:t>χ</a:t>
            </a:r>
            <a:r>
              <a:rPr lang="en-US" altLang="el-GR"/>
              <a:t>. </a:t>
            </a:r>
            <a:r>
              <a:rPr lang="el-GR" altLang="el-GR"/>
              <a:t>διαίρεση </a:t>
            </a:r>
            <a:r>
              <a:rPr lang="en-US" altLang="el-GR"/>
              <a:t>SRT) </a:t>
            </a:r>
            <a:r>
              <a:rPr lang="el-GR" altLang="el-GR"/>
              <a:t>δημιουργούν πολλά </a:t>
            </a:r>
            <a:r>
              <a:rPr lang="en-US" altLang="el-GR"/>
              <a:t>bit</a:t>
            </a:r>
            <a:r>
              <a:rPr lang="el-GR" altLang="el-GR"/>
              <a:t> του πηλίκου σε κάθε βήμα</a:t>
            </a:r>
            <a:endParaRPr lang="en-US" altLang="el-GR"/>
          </a:p>
          <a:p>
            <a:pPr lvl="1" eaLnBrk="1" hangingPunct="1"/>
            <a:r>
              <a:rPr lang="el-GR" altLang="el-GR"/>
              <a:t>Και πάλι απαιτούνται πολλά βήματα</a:t>
            </a:r>
            <a:endParaRPr lang="en-AU" altLang="el-GR"/>
          </a:p>
        </p:txBody>
      </p:sp>
    </p:spTree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3">
            <a:extLst>
              <a:ext uri="{FF2B5EF4-FFF2-40B4-BE49-F238E27FC236}">
                <a16:creationId xmlns:a16="http://schemas.microsoft.com/office/drawing/2014/main" id="{6A891F1B-745A-C991-FF9B-05184574EC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9E6358F7-488E-4021-A21F-0D8AEE5E1A1E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19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38915" name="Rectangle 2">
            <a:extLst>
              <a:ext uri="{FF2B5EF4-FFF2-40B4-BE49-F238E27FC236}">
                <a16:creationId xmlns:a16="http://schemas.microsoft.com/office/drawing/2014/main" id="{947211FA-A69B-49F9-BECB-9A6446E526C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Διαίρεση στο </a:t>
            </a:r>
            <a:r>
              <a:rPr lang="en-US" altLang="el-GR"/>
              <a:t>MIPS</a:t>
            </a:r>
            <a:endParaRPr lang="en-AU" altLang="el-GR"/>
          </a:p>
        </p:txBody>
      </p:sp>
      <p:sp>
        <p:nvSpPr>
          <p:cNvPr id="38916" name="Rectangle 3">
            <a:extLst>
              <a:ext uri="{FF2B5EF4-FFF2-40B4-BE49-F238E27FC236}">
                <a16:creationId xmlns:a16="http://schemas.microsoft.com/office/drawing/2014/main" id="{C333EF56-C999-175B-4A9A-9A904CCBD19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z="2800"/>
              <a:t>Χρήση των καταχωρητών </a:t>
            </a:r>
            <a:r>
              <a:rPr lang="en-US" altLang="el-GR" sz="2800"/>
              <a:t>HI/LO </a:t>
            </a:r>
            <a:r>
              <a:rPr lang="el-GR" altLang="el-GR" sz="2800"/>
              <a:t>για το αποτέλεσμα</a:t>
            </a:r>
            <a:endParaRPr lang="en-US" altLang="el-GR" sz="2800"/>
          </a:p>
          <a:p>
            <a:pPr lvl="1" eaLnBrk="1" hangingPunct="1"/>
            <a:r>
              <a:rPr lang="en-US" altLang="el-GR"/>
              <a:t>HI: </a:t>
            </a:r>
            <a:r>
              <a:rPr lang="el-GR" altLang="el-GR"/>
              <a:t>υπόλοιπο </a:t>
            </a:r>
            <a:r>
              <a:rPr lang="en-US" altLang="el-GR"/>
              <a:t>32</a:t>
            </a:r>
            <a:r>
              <a:rPr lang="el-GR" altLang="el-GR"/>
              <a:t> </a:t>
            </a:r>
            <a:r>
              <a:rPr lang="en-US" altLang="el-GR"/>
              <a:t>bit</a:t>
            </a:r>
          </a:p>
          <a:p>
            <a:pPr lvl="1" eaLnBrk="1" hangingPunct="1"/>
            <a:r>
              <a:rPr lang="en-US" altLang="el-GR"/>
              <a:t>LO: </a:t>
            </a:r>
            <a:r>
              <a:rPr lang="el-GR" altLang="el-GR"/>
              <a:t>πηλίκο </a:t>
            </a:r>
            <a:r>
              <a:rPr lang="en-US" altLang="el-GR"/>
              <a:t>32</a:t>
            </a:r>
            <a:r>
              <a:rPr lang="el-GR" altLang="el-GR"/>
              <a:t> </a:t>
            </a:r>
            <a:r>
              <a:rPr lang="en-US" altLang="el-GR"/>
              <a:t>bit</a:t>
            </a:r>
          </a:p>
          <a:p>
            <a:pPr eaLnBrk="1" hangingPunct="1"/>
            <a:endParaRPr lang="en-US" altLang="el-GR" sz="1200"/>
          </a:p>
          <a:p>
            <a:pPr eaLnBrk="1" hangingPunct="1"/>
            <a:r>
              <a:rPr lang="el-GR" altLang="el-GR" sz="2800"/>
              <a:t>Εντολές</a:t>
            </a:r>
            <a:endParaRPr lang="en-US" altLang="el-GR" sz="2800"/>
          </a:p>
          <a:p>
            <a:pPr lvl="1" eaLnBrk="1" hangingPunct="1"/>
            <a:r>
              <a:rPr lang="en-US" altLang="el-GR">
                <a:latin typeface="Lucida Console" panose="020B0609040504020204" pitchFamily="49" charset="0"/>
              </a:rPr>
              <a:t>div rs, rt  /  divu rs, rt</a:t>
            </a:r>
          </a:p>
          <a:p>
            <a:pPr lvl="1" eaLnBrk="1" hangingPunct="1"/>
            <a:r>
              <a:rPr lang="el-GR" altLang="el-GR"/>
              <a:t>Όχι έλεγχος για υπερχείλιση ή </a:t>
            </a:r>
            <a:br>
              <a:rPr lang="el-GR" altLang="el-GR"/>
            </a:br>
            <a:r>
              <a:rPr lang="el-GR" altLang="el-GR"/>
              <a:t>διαίρεση με το 0</a:t>
            </a:r>
            <a:endParaRPr lang="en-US" altLang="el-GR"/>
          </a:p>
          <a:p>
            <a:pPr lvl="2" eaLnBrk="1" hangingPunct="1"/>
            <a:r>
              <a:rPr lang="el-GR" altLang="el-GR"/>
              <a:t>Το λογισμικό πρέπει να εκτελεί τους ελέγχους αν αυτό απαιτείται</a:t>
            </a:r>
            <a:endParaRPr lang="en-US" altLang="el-GR"/>
          </a:p>
          <a:p>
            <a:pPr lvl="1" eaLnBrk="1" hangingPunct="1"/>
            <a:r>
              <a:rPr lang="el-GR" altLang="el-GR"/>
              <a:t>Χρήση των </a:t>
            </a:r>
            <a:r>
              <a:rPr lang="en-US" altLang="el-GR">
                <a:latin typeface="Lucida Console" panose="020B0609040504020204" pitchFamily="49" charset="0"/>
              </a:rPr>
              <a:t>mfhi</a:t>
            </a:r>
            <a:r>
              <a:rPr lang="en-US" altLang="el-GR"/>
              <a:t>, </a:t>
            </a:r>
            <a:r>
              <a:rPr lang="en-US" altLang="el-GR">
                <a:latin typeface="Lucida Console" panose="020B0609040504020204" pitchFamily="49" charset="0"/>
              </a:rPr>
              <a:t>mflo</a:t>
            </a:r>
            <a:r>
              <a:rPr lang="en-US" altLang="el-GR"/>
              <a:t> </a:t>
            </a:r>
            <a:r>
              <a:rPr lang="el-GR" altLang="el-GR"/>
              <a:t>για προσπέλαση του αποτελέσματος</a:t>
            </a:r>
            <a:endParaRPr lang="en-US" altLang="el-GR"/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3">
            <a:extLst>
              <a:ext uri="{FF2B5EF4-FFF2-40B4-BE49-F238E27FC236}">
                <a16:creationId xmlns:a16="http://schemas.microsoft.com/office/drawing/2014/main" id="{32BF58EE-5998-876B-26BD-C36E41ED6CD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2DE43C34-5C8E-4C8E-8BEC-BBAFE2516B89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7171" name="Rectangle 4">
            <a:extLst>
              <a:ext uri="{FF2B5EF4-FFF2-40B4-BE49-F238E27FC236}">
                <a16:creationId xmlns:a16="http://schemas.microsoft.com/office/drawing/2014/main" id="{98D6A09D-E83C-8B92-C475-121861CB43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Αριθμητική για υπολογιστές</a:t>
            </a:r>
            <a:endParaRPr lang="en-AU" altLang="el-GR"/>
          </a:p>
        </p:txBody>
      </p:sp>
      <p:sp>
        <p:nvSpPr>
          <p:cNvPr id="4100" name="Rectangle 5">
            <a:extLst>
              <a:ext uri="{FF2B5EF4-FFF2-40B4-BE49-F238E27FC236}">
                <a16:creationId xmlns:a16="http://schemas.microsoft.com/office/drawing/2014/main" id="{381C74B0-AED4-62F2-F130-65F27E9BE4B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Λειτουργίες (πράξεις) σε ακεραίους</a:t>
            </a:r>
          </a:p>
          <a:p>
            <a:pPr lvl="1" eaLnBrk="1" hangingPunct="1"/>
            <a:r>
              <a:rPr lang="el-GR" altLang="el-GR"/>
              <a:t>Πρόσθεση και αφαίρεση</a:t>
            </a:r>
            <a:endParaRPr lang="en-AU" altLang="el-GR"/>
          </a:p>
          <a:p>
            <a:pPr lvl="1" eaLnBrk="1" hangingPunct="1"/>
            <a:r>
              <a:rPr lang="el-GR" altLang="el-GR"/>
              <a:t>Πολλαπλασιασμός και διαίρεση</a:t>
            </a:r>
            <a:endParaRPr lang="en-AU" altLang="el-GR"/>
          </a:p>
          <a:p>
            <a:pPr lvl="1" eaLnBrk="1" hangingPunct="1"/>
            <a:r>
              <a:rPr lang="el-GR" altLang="el-GR"/>
              <a:t>Χειρισμός υπερχείλισης</a:t>
            </a:r>
            <a:endParaRPr lang="en-AU" altLang="el-GR"/>
          </a:p>
          <a:p>
            <a:pPr eaLnBrk="1" hangingPunct="1"/>
            <a:endParaRPr lang="el-GR" altLang="el-GR"/>
          </a:p>
          <a:p>
            <a:pPr eaLnBrk="1" hangingPunct="1"/>
            <a:r>
              <a:rPr lang="el-GR" altLang="el-GR"/>
              <a:t>Πραγματικοί αριθμοί κινητής υποδιαστολής (</a:t>
            </a:r>
            <a:r>
              <a:rPr lang="en-US" altLang="el-GR"/>
              <a:t>f</a:t>
            </a:r>
            <a:r>
              <a:rPr lang="en-AU" altLang="el-GR"/>
              <a:t>loating-point)</a:t>
            </a:r>
          </a:p>
          <a:p>
            <a:pPr lvl="1" eaLnBrk="1" hangingPunct="1"/>
            <a:r>
              <a:rPr lang="el-GR" altLang="el-GR"/>
              <a:t>Αναπαράσταση και</a:t>
            </a:r>
            <a:r>
              <a:rPr lang="en-US" altLang="el-GR"/>
              <a:t> </a:t>
            </a:r>
            <a:r>
              <a:rPr lang="el-GR" altLang="el-GR"/>
              <a:t>πράξεις</a:t>
            </a:r>
            <a:endParaRPr lang="en-AU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3">
            <a:extLst>
              <a:ext uri="{FF2B5EF4-FFF2-40B4-BE49-F238E27FC236}">
                <a16:creationId xmlns:a16="http://schemas.microsoft.com/office/drawing/2014/main" id="{D3568BFF-6A25-8B67-500C-E6505FEAC75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CC2350F0-FA96-4F33-A4A5-D9C1FCF633B2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20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40963" name="Rectangle 2">
            <a:extLst>
              <a:ext uri="{FF2B5EF4-FFF2-40B4-BE49-F238E27FC236}">
                <a16:creationId xmlns:a16="http://schemas.microsoft.com/office/drawing/2014/main" id="{3CAFDEC4-185A-409E-3E6F-30918CA4C86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Κινητή υποδιαστολή</a:t>
            </a:r>
            <a:endParaRPr lang="en-AU" altLang="el-GR"/>
          </a:p>
        </p:txBody>
      </p:sp>
      <p:sp>
        <p:nvSpPr>
          <p:cNvPr id="19460" name="Rectangle 3">
            <a:extLst>
              <a:ext uri="{FF2B5EF4-FFF2-40B4-BE49-F238E27FC236}">
                <a16:creationId xmlns:a16="http://schemas.microsoft.com/office/drawing/2014/main" id="{5A456F22-5C84-A2E9-D5DB-0B72ACC010D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z="2800"/>
              <a:t>Αναπαράσταση για μη ακεραίους αριθμούς</a:t>
            </a:r>
            <a:endParaRPr lang="en-US" altLang="el-GR" sz="2800"/>
          </a:p>
          <a:p>
            <a:pPr lvl="1" eaLnBrk="1" hangingPunct="1"/>
            <a:r>
              <a:rPr lang="el-GR" altLang="el-GR"/>
              <a:t>Περιλαμβάνει και πολύ μικρούς και πολύ μεγάλους αριθμούς</a:t>
            </a:r>
            <a:endParaRPr lang="en-US" altLang="el-GR"/>
          </a:p>
          <a:p>
            <a:pPr eaLnBrk="1" hangingPunct="1"/>
            <a:r>
              <a:rPr lang="el-GR" altLang="el-GR" sz="2800"/>
              <a:t>Όπως η επιστημονική σημειογραφία (</a:t>
            </a:r>
            <a:r>
              <a:rPr lang="en-US" altLang="el-GR" sz="2800"/>
              <a:t>scientific notation</a:t>
            </a:r>
            <a:r>
              <a:rPr lang="el-GR" altLang="el-GR" sz="2800"/>
              <a:t>)</a:t>
            </a:r>
            <a:endParaRPr lang="en-US" altLang="el-GR" sz="2800"/>
          </a:p>
          <a:p>
            <a:pPr lvl="1" eaLnBrk="1" hangingPunct="1"/>
            <a:r>
              <a:rPr lang="en-US" altLang="el-GR"/>
              <a:t>–2.34 × 10</a:t>
            </a:r>
            <a:r>
              <a:rPr lang="en-US" altLang="el-GR" baseline="30000"/>
              <a:t>56</a:t>
            </a:r>
            <a:endParaRPr lang="en-US" altLang="el-GR"/>
          </a:p>
          <a:p>
            <a:pPr lvl="1" eaLnBrk="1" hangingPunct="1"/>
            <a:r>
              <a:rPr lang="en-US" altLang="el-GR"/>
              <a:t>+0.002 × 10</a:t>
            </a:r>
            <a:r>
              <a:rPr lang="en-US" altLang="el-GR" baseline="30000"/>
              <a:t>–4</a:t>
            </a:r>
            <a:endParaRPr lang="en-US" altLang="el-GR"/>
          </a:p>
          <a:p>
            <a:pPr lvl="1" eaLnBrk="1" hangingPunct="1"/>
            <a:r>
              <a:rPr lang="en-US" altLang="el-GR"/>
              <a:t>+987.02 × 10</a:t>
            </a:r>
            <a:r>
              <a:rPr lang="en-US" altLang="el-GR" baseline="30000"/>
              <a:t>9</a:t>
            </a:r>
            <a:endParaRPr lang="en-US" altLang="el-GR"/>
          </a:p>
          <a:p>
            <a:pPr eaLnBrk="1" hangingPunct="1"/>
            <a:r>
              <a:rPr lang="el-GR" altLang="el-GR" sz="2800"/>
              <a:t>Σε δυαδικό</a:t>
            </a:r>
            <a:endParaRPr lang="en-US" altLang="el-GR" sz="2800"/>
          </a:p>
          <a:p>
            <a:pPr lvl="1" eaLnBrk="1" hangingPunct="1"/>
            <a:r>
              <a:rPr lang="en-US" altLang="el-GR">
                <a:cs typeface="Arial" panose="020B0604020202020204" pitchFamily="34" charset="0"/>
              </a:rPr>
              <a:t>±1.</a:t>
            </a:r>
            <a:r>
              <a:rPr lang="en-US" altLang="el-GR" i="1">
                <a:cs typeface="Arial" panose="020B0604020202020204" pitchFamily="34" charset="0"/>
              </a:rPr>
              <a:t>xxxxxxx</a:t>
            </a:r>
            <a:r>
              <a:rPr lang="en-US" altLang="el-GR" baseline="-25000">
                <a:cs typeface="Arial" panose="020B0604020202020204" pitchFamily="34" charset="0"/>
              </a:rPr>
              <a:t>2</a:t>
            </a:r>
            <a:r>
              <a:rPr lang="en-US" altLang="el-GR">
                <a:cs typeface="Arial" panose="020B0604020202020204" pitchFamily="34" charset="0"/>
              </a:rPr>
              <a:t> × 2</a:t>
            </a:r>
            <a:r>
              <a:rPr lang="en-US" altLang="el-GR" i="1" baseline="30000">
                <a:cs typeface="Arial" panose="020B0604020202020204" pitchFamily="34" charset="0"/>
              </a:rPr>
              <a:t>yyyy</a:t>
            </a:r>
          </a:p>
          <a:p>
            <a:pPr eaLnBrk="1" hangingPunct="1"/>
            <a:r>
              <a:rPr lang="el-GR" altLang="el-GR" sz="2800"/>
              <a:t>Οι τύποι </a:t>
            </a:r>
            <a:r>
              <a:rPr lang="en-US" altLang="el-GR" sz="2800">
                <a:latin typeface="Lucida Console" panose="020B0609040504020204" pitchFamily="49" charset="0"/>
              </a:rPr>
              <a:t>float</a:t>
            </a:r>
            <a:r>
              <a:rPr lang="en-US" altLang="el-GR" sz="2800"/>
              <a:t> </a:t>
            </a:r>
            <a:r>
              <a:rPr lang="el-GR" altLang="el-GR" sz="2800"/>
              <a:t>και</a:t>
            </a:r>
            <a:r>
              <a:rPr lang="en-US" altLang="el-GR" sz="2800"/>
              <a:t> </a:t>
            </a:r>
            <a:r>
              <a:rPr lang="en-US" altLang="el-GR" sz="2800">
                <a:latin typeface="Lucida Console" panose="020B0609040504020204" pitchFamily="49" charset="0"/>
              </a:rPr>
              <a:t>double</a:t>
            </a:r>
            <a:r>
              <a:rPr lang="en-US" altLang="el-GR" sz="2800"/>
              <a:t> </a:t>
            </a:r>
            <a:r>
              <a:rPr lang="el-GR" altLang="el-GR" sz="2800"/>
              <a:t>της</a:t>
            </a:r>
            <a:r>
              <a:rPr lang="en-US" altLang="el-GR" sz="2800"/>
              <a:t> C</a:t>
            </a:r>
            <a:endParaRPr lang="en-AU" altLang="el-GR" sz="2800"/>
          </a:p>
        </p:txBody>
      </p:sp>
      <p:sp>
        <p:nvSpPr>
          <p:cNvPr id="19461" name="AutoShape 4">
            <a:extLst>
              <a:ext uri="{FF2B5EF4-FFF2-40B4-BE49-F238E27FC236}">
                <a16:creationId xmlns:a16="http://schemas.microsoft.com/office/drawing/2014/main" id="{8B922A88-8929-5A96-F9CD-FAA3893BC5B6}"/>
              </a:ext>
            </a:extLst>
          </p:cNvPr>
          <p:cNvSpPr>
            <a:spLocks/>
          </p:cNvSpPr>
          <p:nvPr/>
        </p:nvSpPr>
        <p:spPr bwMode="auto">
          <a:xfrm>
            <a:off x="5219700" y="3213100"/>
            <a:ext cx="2160588" cy="401638"/>
          </a:xfrm>
          <a:prstGeom prst="borderCallout1">
            <a:avLst>
              <a:gd name="adj1" fmla="val 28458"/>
              <a:gd name="adj2" fmla="val -3528"/>
              <a:gd name="adj3" fmla="val 75097"/>
              <a:gd name="adj4" fmla="val -8897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/>
              <a:t>κανονικοποιημένος</a:t>
            </a:r>
            <a:endParaRPr lang="en-AU" altLang="el-GR" sz="1800"/>
          </a:p>
        </p:txBody>
      </p:sp>
      <p:sp>
        <p:nvSpPr>
          <p:cNvPr id="19462" name="AutoShape 5">
            <a:extLst>
              <a:ext uri="{FF2B5EF4-FFF2-40B4-BE49-F238E27FC236}">
                <a16:creationId xmlns:a16="http://schemas.microsoft.com/office/drawing/2014/main" id="{CB024052-9228-203F-420B-039D62969BC9}"/>
              </a:ext>
            </a:extLst>
          </p:cNvPr>
          <p:cNvSpPr>
            <a:spLocks/>
          </p:cNvSpPr>
          <p:nvPr/>
        </p:nvSpPr>
        <p:spPr bwMode="auto">
          <a:xfrm>
            <a:off x="5148263" y="3933825"/>
            <a:ext cx="2520950" cy="401638"/>
          </a:xfrm>
          <a:prstGeom prst="borderCallout1">
            <a:avLst>
              <a:gd name="adj1" fmla="val 28458"/>
              <a:gd name="adj2" fmla="val -3023"/>
              <a:gd name="adj3" fmla="val 16602"/>
              <a:gd name="adj4" fmla="val -652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/>
              <a:t>μη κανονικοποιημένος</a:t>
            </a:r>
            <a:endParaRPr lang="en-AU" altLang="el-GR" sz="1800"/>
          </a:p>
        </p:txBody>
      </p:sp>
      <p:sp>
        <p:nvSpPr>
          <p:cNvPr id="19463" name="Line 6">
            <a:extLst>
              <a:ext uri="{FF2B5EF4-FFF2-40B4-BE49-F238E27FC236}">
                <a16:creationId xmlns:a16="http://schemas.microsoft.com/office/drawing/2014/main" id="{5DBC59F6-2010-B58C-59B6-88174790C37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3563938" y="4221163"/>
            <a:ext cx="1512887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60" grpId="0" build="p"/>
      <p:bldP spid="19461" grpId="0" animBg="1"/>
      <p:bldP spid="1946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3">
            <a:extLst>
              <a:ext uri="{FF2B5EF4-FFF2-40B4-BE49-F238E27FC236}">
                <a16:creationId xmlns:a16="http://schemas.microsoft.com/office/drawing/2014/main" id="{35AF06CD-E173-D7C9-0C39-5099BDD573B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42D55D39-AAF0-4104-8023-D30CE2A41842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21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43011" name="Rectangle 2">
            <a:extLst>
              <a:ext uri="{FF2B5EF4-FFF2-40B4-BE49-F238E27FC236}">
                <a16:creationId xmlns:a16="http://schemas.microsoft.com/office/drawing/2014/main" id="{2B74DB8D-F757-9B77-262F-E8C1AE97A29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259762" cy="701675"/>
          </a:xfrm>
        </p:spPr>
        <p:txBody>
          <a:bodyPr/>
          <a:lstStyle/>
          <a:p>
            <a:pPr eaLnBrk="1" hangingPunct="1"/>
            <a:r>
              <a:rPr lang="el-GR" altLang="el-GR" sz="4000"/>
              <a:t>Πρότυπο κινητής υποδιαστολής</a:t>
            </a:r>
            <a:endParaRPr lang="en-AU" altLang="el-GR" sz="4000"/>
          </a:p>
        </p:txBody>
      </p:sp>
      <p:sp>
        <p:nvSpPr>
          <p:cNvPr id="20484" name="Rectangle 3">
            <a:extLst>
              <a:ext uri="{FF2B5EF4-FFF2-40B4-BE49-F238E27FC236}">
                <a16:creationId xmlns:a16="http://schemas.microsoft.com/office/drawing/2014/main" id="{28C4CCE4-E391-74D4-14C3-BA622AF7DD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/>
              <a:t>Ορίζεται από το </a:t>
            </a:r>
            <a:r>
              <a:rPr lang="en-US" altLang="el-GR"/>
              <a:t>IEEE Standard 754</a:t>
            </a:r>
          </a:p>
          <a:p>
            <a:pPr eaLnBrk="1" hangingPunct="1">
              <a:lnSpc>
                <a:spcPct val="90000"/>
              </a:lnSpc>
            </a:pPr>
            <a:endParaRPr lang="en-US" altLang="el-GR" sz="1400"/>
          </a:p>
          <a:p>
            <a:pPr eaLnBrk="1" hangingPunct="1">
              <a:lnSpc>
                <a:spcPct val="90000"/>
              </a:lnSpc>
            </a:pPr>
            <a:r>
              <a:rPr lang="el-GR" altLang="el-GR"/>
              <a:t>Αναπτύχθηκε ως</a:t>
            </a:r>
            <a:r>
              <a:rPr lang="en-US" altLang="el-GR"/>
              <a:t> </a:t>
            </a:r>
            <a:r>
              <a:rPr lang="el-GR" altLang="el-GR"/>
              <a:t>ενιαία λύση στην απόκλιση των αναπαραστάσεων</a:t>
            </a:r>
            <a:endParaRPr lang="en-US" altLang="el-GR"/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Ζητήματα συμβατότητας για τον κώδικα επιστημονικών εφαρμογών</a:t>
            </a:r>
            <a:endParaRPr lang="en-US" altLang="el-GR"/>
          </a:p>
          <a:p>
            <a:pPr eaLnBrk="1" hangingPunct="1">
              <a:lnSpc>
                <a:spcPct val="90000"/>
              </a:lnSpc>
            </a:pPr>
            <a:endParaRPr lang="en-US" altLang="el-GR" sz="1400"/>
          </a:p>
          <a:p>
            <a:pPr eaLnBrk="1" hangingPunct="1">
              <a:lnSpc>
                <a:spcPct val="90000"/>
              </a:lnSpc>
            </a:pPr>
            <a:r>
              <a:rPr lang="el-GR" altLang="el-GR"/>
              <a:t>Είναι οικουμενικά αποδεκτό</a:t>
            </a:r>
            <a:endParaRPr lang="en-US" altLang="el-GR"/>
          </a:p>
          <a:p>
            <a:pPr eaLnBrk="1" hangingPunct="1">
              <a:lnSpc>
                <a:spcPct val="90000"/>
              </a:lnSpc>
            </a:pPr>
            <a:endParaRPr lang="en-US" altLang="el-GR" sz="1400"/>
          </a:p>
          <a:p>
            <a:pPr eaLnBrk="1" hangingPunct="1">
              <a:lnSpc>
                <a:spcPct val="90000"/>
              </a:lnSpc>
            </a:pPr>
            <a:r>
              <a:rPr lang="el-GR" altLang="el-GR"/>
              <a:t>Δύο αναπαραστάσεις κινητής υποδιαστολής (</a:t>
            </a:r>
            <a:r>
              <a:rPr lang="en-US" altLang="el-GR"/>
              <a:t>floating point)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b="1"/>
              <a:t>Απλή ακρίβεια – </a:t>
            </a:r>
            <a:r>
              <a:rPr lang="en-US" altLang="el-GR" b="1"/>
              <a:t>single precision (32</a:t>
            </a:r>
            <a:r>
              <a:rPr lang="el-GR" altLang="el-GR" b="1"/>
              <a:t> </a:t>
            </a:r>
            <a:r>
              <a:rPr lang="en-US" altLang="el-GR" b="1"/>
              <a:t>bit)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b="1"/>
              <a:t>Διπλή ακρίβεια </a:t>
            </a:r>
            <a:r>
              <a:rPr lang="en-US" altLang="el-GR" b="1"/>
              <a:t>– double precision (64</a:t>
            </a:r>
            <a:r>
              <a:rPr lang="el-GR" altLang="el-GR" b="1"/>
              <a:t> </a:t>
            </a:r>
            <a:r>
              <a:rPr lang="en-US" altLang="el-GR" b="1"/>
              <a:t>bit) </a:t>
            </a:r>
            <a:endParaRPr lang="en-AU" altLang="el-GR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3">
            <a:extLst>
              <a:ext uri="{FF2B5EF4-FFF2-40B4-BE49-F238E27FC236}">
                <a16:creationId xmlns:a16="http://schemas.microsoft.com/office/drawing/2014/main" id="{882ACD69-0162-F49D-A3CB-727206F50B7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97FECFED-FC76-4DFF-B231-9C6B9AEEC739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22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45059" name="Rectangle 10">
            <a:extLst>
              <a:ext uri="{FF2B5EF4-FFF2-40B4-BE49-F238E27FC236}">
                <a16:creationId xmlns:a16="http://schemas.microsoft.com/office/drawing/2014/main" id="{B26AF480-35A7-0E6B-E316-E2CC5FBFFF9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l-GR" altLang="el-GR"/>
              <a:t>Μορφή κινητής υποδιαστολής </a:t>
            </a:r>
            <a:r>
              <a:rPr lang="en-US" altLang="el-GR"/>
              <a:t>IEEE</a:t>
            </a:r>
          </a:p>
        </p:txBody>
      </p:sp>
      <p:sp>
        <p:nvSpPr>
          <p:cNvPr id="21508" name="Rectangle 11">
            <a:extLst>
              <a:ext uri="{FF2B5EF4-FFF2-40B4-BE49-F238E27FC236}">
                <a16:creationId xmlns:a16="http://schemas.microsoft.com/office/drawing/2014/main" id="{241CC6D1-4013-E378-C82F-062FF31214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3573463"/>
            <a:ext cx="8270875" cy="2808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1800">
                <a:solidFill>
                  <a:srgbClr val="FF0000"/>
                </a:solidFill>
              </a:rPr>
              <a:t>Εκθέτης</a:t>
            </a:r>
            <a:r>
              <a:rPr lang="el-GR" altLang="el-GR" sz="1800"/>
              <a:t> (</a:t>
            </a:r>
            <a:r>
              <a:rPr lang="en-US" altLang="el-GR" sz="1800"/>
              <a:t>exponent)</a:t>
            </a:r>
            <a:r>
              <a:rPr lang="el-GR" altLang="el-GR" sz="1800"/>
              <a:t> – </a:t>
            </a:r>
            <a:r>
              <a:rPr lang="el-GR" altLang="el-GR" sz="1800">
                <a:solidFill>
                  <a:srgbClr val="FF0000"/>
                </a:solidFill>
              </a:rPr>
              <a:t>Κλάσμα</a:t>
            </a:r>
            <a:r>
              <a:rPr lang="el-GR" altLang="el-GR" sz="1800"/>
              <a:t> (</a:t>
            </a:r>
            <a:r>
              <a:rPr lang="en-US" altLang="el-GR" sz="1800"/>
              <a:t>fraction)</a:t>
            </a:r>
            <a:endParaRPr lang="el-GR" altLang="el-GR" sz="1800"/>
          </a:p>
          <a:p>
            <a:pPr eaLnBrk="1" hangingPunct="1">
              <a:lnSpc>
                <a:spcPct val="80000"/>
              </a:lnSpc>
            </a:pPr>
            <a:r>
              <a:rPr lang="en-US" altLang="el-GR" sz="1800">
                <a:solidFill>
                  <a:srgbClr val="FF0000"/>
                </a:solidFill>
              </a:rPr>
              <a:t>S</a:t>
            </a:r>
            <a:r>
              <a:rPr lang="en-US" altLang="el-GR" sz="1800"/>
              <a:t>: bit </a:t>
            </a:r>
            <a:r>
              <a:rPr lang="el-GR" altLang="el-GR" sz="1800"/>
              <a:t>προσήμου </a:t>
            </a:r>
            <a:r>
              <a:rPr lang="en-US" altLang="el-GR" sz="1800"/>
              <a:t>(</a:t>
            </a:r>
            <a:r>
              <a:rPr lang="en-US" altLang="el-GR" sz="1800">
                <a:solidFill>
                  <a:srgbClr val="FF0000"/>
                </a:solidFill>
              </a:rPr>
              <a:t>0 </a:t>
            </a:r>
            <a:r>
              <a:rPr lang="en-US" altLang="el-GR" sz="1800">
                <a:solidFill>
                  <a:srgbClr val="FF0000"/>
                </a:solidFill>
                <a:sym typeface="Symbol" panose="05050102010706020507" pitchFamily="18" charset="2"/>
              </a:rPr>
              <a:t> </a:t>
            </a:r>
            <a:r>
              <a:rPr lang="el-GR" altLang="el-GR" sz="1800">
                <a:sym typeface="Symbol" panose="05050102010706020507" pitchFamily="18" charset="2"/>
              </a:rPr>
              <a:t>μη αρνητικός</a:t>
            </a:r>
            <a:r>
              <a:rPr lang="en-US" altLang="el-GR" sz="1800">
                <a:sym typeface="Symbol" panose="05050102010706020507" pitchFamily="18" charset="2"/>
              </a:rPr>
              <a:t>, </a:t>
            </a:r>
            <a:r>
              <a:rPr lang="en-US" altLang="el-GR" sz="1800">
                <a:solidFill>
                  <a:srgbClr val="FF0000"/>
                </a:solidFill>
                <a:sym typeface="Symbol" panose="05050102010706020507" pitchFamily="18" charset="2"/>
              </a:rPr>
              <a:t>1  </a:t>
            </a:r>
            <a:r>
              <a:rPr lang="el-GR" altLang="el-GR" sz="1800">
                <a:sym typeface="Symbol" panose="05050102010706020507" pitchFamily="18" charset="2"/>
              </a:rPr>
              <a:t>αρνητικός</a:t>
            </a:r>
            <a:r>
              <a:rPr lang="en-US" altLang="el-GR" sz="1800">
                <a:sym typeface="Symbol" panose="05050102010706020507" pitchFamily="18" charset="2"/>
              </a:rPr>
              <a:t>)</a:t>
            </a:r>
          </a:p>
          <a:p>
            <a:pPr algn="l" eaLnBrk="1" hangingPunct="1">
              <a:lnSpc>
                <a:spcPct val="80000"/>
              </a:lnSpc>
            </a:pPr>
            <a:r>
              <a:rPr lang="el-GR" altLang="el-GR" sz="1800">
                <a:solidFill>
                  <a:srgbClr val="FF0000"/>
                </a:solidFill>
                <a:sym typeface="Symbol" panose="05050102010706020507" pitchFamily="18" charset="2"/>
              </a:rPr>
              <a:t>Κανονικοποίηση του σημαντικού (</a:t>
            </a:r>
            <a:r>
              <a:rPr lang="en-US" altLang="el-GR" sz="1800">
                <a:solidFill>
                  <a:srgbClr val="FF0000"/>
                </a:solidFill>
                <a:sym typeface="Symbol" panose="05050102010706020507" pitchFamily="18" charset="2"/>
              </a:rPr>
              <a:t>significand): </a:t>
            </a:r>
            <a:br>
              <a:rPr lang="en-US" altLang="el-GR" sz="1800">
                <a:sym typeface="Symbol" panose="05050102010706020507" pitchFamily="18" charset="2"/>
              </a:rPr>
            </a:br>
            <a:r>
              <a:rPr lang="en-US" altLang="el-GR" sz="1800">
                <a:sym typeface="Symbol" panose="05050102010706020507" pitchFamily="18" charset="2"/>
              </a:rPr>
              <a:t>1.0 ≤ |significand| &lt; 2.0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1600">
                <a:sym typeface="Symbol" panose="05050102010706020507" pitchFamily="18" charset="2"/>
              </a:rPr>
              <a:t>Το σημαντικό (</a:t>
            </a:r>
            <a:r>
              <a:rPr lang="en-US" altLang="el-GR" sz="1600">
                <a:sym typeface="Symbol" panose="05050102010706020507" pitchFamily="18" charset="2"/>
              </a:rPr>
              <a:t>significand) </a:t>
            </a:r>
            <a:r>
              <a:rPr lang="el-GR" altLang="el-GR" sz="1600">
                <a:sym typeface="Symbol" panose="05050102010706020507" pitchFamily="18" charset="2"/>
              </a:rPr>
              <a:t>είναι το κλάσμα (</a:t>
            </a:r>
            <a:r>
              <a:rPr lang="en-US" altLang="el-GR" sz="1600">
                <a:sym typeface="Symbol" panose="05050102010706020507" pitchFamily="18" charset="2"/>
              </a:rPr>
              <a:t>fraction)</a:t>
            </a:r>
            <a:r>
              <a:rPr lang="el-GR" altLang="el-GR" sz="1600">
                <a:sym typeface="Symbol" panose="05050102010706020507" pitchFamily="18" charset="2"/>
              </a:rPr>
              <a:t> μαζί με το κρυμμένο </a:t>
            </a:r>
            <a:r>
              <a:rPr lang="en-US" altLang="el-GR" sz="1600">
                <a:sym typeface="Symbol" panose="05050102010706020507" pitchFamily="18" charset="2"/>
              </a:rPr>
              <a:t>“1”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1600" b="1">
                <a:sym typeface="Symbol" panose="05050102010706020507" pitchFamily="18" charset="2"/>
              </a:rPr>
              <a:t>Έχει πάντα ένα αρχικό </a:t>
            </a:r>
            <a:r>
              <a:rPr lang="en-US" altLang="el-GR" sz="1600" b="1">
                <a:sym typeface="Symbol" panose="05050102010706020507" pitchFamily="18" charset="2"/>
              </a:rPr>
              <a:t>bit</a:t>
            </a:r>
            <a:r>
              <a:rPr lang="el-GR" altLang="el-GR" sz="1600" b="1">
                <a:sym typeface="Symbol" panose="05050102010706020507" pitchFamily="18" charset="2"/>
              </a:rPr>
              <a:t> 1</a:t>
            </a:r>
            <a:r>
              <a:rPr lang="en-US" altLang="el-GR" sz="1600" b="1">
                <a:sym typeface="Symbol" panose="05050102010706020507" pitchFamily="18" charset="2"/>
              </a:rPr>
              <a:t> </a:t>
            </a:r>
            <a:r>
              <a:rPr lang="el-GR" altLang="el-GR" sz="1600" b="1">
                <a:sym typeface="Symbol" panose="05050102010706020507" pitchFamily="18" charset="2"/>
              </a:rPr>
              <a:t>πριν την υποδιαστολή. Δε χρειάζεται ρητή αναπαράστασή του</a:t>
            </a:r>
            <a:r>
              <a:rPr lang="en-US" altLang="el-GR" sz="1600" b="1">
                <a:sym typeface="Symbol" panose="05050102010706020507" pitchFamily="18" charset="2"/>
              </a:rPr>
              <a:t> (</a:t>
            </a:r>
            <a:r>
              <a:rPr lang="el-GR" altLang="el-GR" sz="1600" b="1">
                <a:sym typeface="Symbol" panose="05050102010706020507" pitchFamily="18" charset="2"/>
              </a:rPr>
              <a:t>«κρυμμένο»</a:t>
            </a:r>
            <a:r>
              <a:rPr lang="en-US" altLang="el-GR" sz="1600" b="1">
                <a:sym typeface="Symbol" panose="05050102010706020507" pitchFamily="18" charset="2"/>
              </a:rPr>
              <a:t> bit)</a:t>
            </a:r>
            <a:r>
              <a:rPr lang="el-GR" altLang="el-GR" sz="1600" b="1">
                <a:sym typeface="Symbol" panose="05050102010706020507" pitchFamily="18" charset="2"/>
              </a:rPr>
              <a:t> δηλαδή, υπονοείται</a:t>
            </a:r>
            <a:endParaRPr lang="en-US" altLang="el-GR" sz="1600" b="1">
              <a:sym typeface="Symbol" panose="05050102010706020507" pitchFamily="18" charset="2"/>
            </a:endParaRPr>
          </a:p>
          <a:p>
            <a:pPr algn="l" eaLnBrk="1" hangingPunct="1">
              <a:lnSpc>
                <a:spcPct val="80000"/>
              </a:lnSpc>
            </a:pPr>
            <a:r>
              <a:rPr lang="el-GR" altLang="el-GR" sz="1800">
                <a:solidFill>
                  <a:srgbClr val="FF0000"/>
                </a:solidFill>
                <a:sym typeface="Symbol" panose="05050102010706020507" pitchFamily="18" charset="2"/>
              </a:rPr>
              <a:t>Εκθέτης</a:t>
            </a:r>
            <a:r>
              <a:rPr lang="en-US" altLang="el-GR" sz="1800">
                <a:solidFill>
                  <a:srgbClr val="FF0000"/>
                </a:solidFill>
                <a:sym typeface="Symbol" panose="05050102010706020507" pitchFamily="18" charset="2"/>
              </a:rPr>
              <a:t>: </a:t>
            </a:r>
            <a:r>
              <a:rPr lang="el-GR" altLang="el-GR" sz="1800">
                <a:solidFill>
                  <a:srgbClr val="FF0000"/>
                </a:solidFill>
                <a:sym typeface="Symbol" panose="05050102010706020507" pitchFamily="18" charset="2"/>
              </a:rPr>
              <a:t>αναπαράσταση «με υπέρβαση» (</a:t>
            </a:r>
            <a:r>
              <a:rPr lang="en-US" altLang="el-GR" sz="1800">
                <a:solidFill>
                  <a:srgbClr val="FF0000"/>
                </a:solidFill>
                <a:sym typeface="Symbol" panose="05050102010706020507" pitchFamily="18" charset="2"/>
              </a:rPr>
              <a:t>excess): </a:t>
            </a:r>
            <a:r>
              <a:rPr lang="el-GR" altLang="el-GR" sz="1800">
                <a:solidFill>
                  <a:srgbClr val="FF0000"/>
                </a:solidFill>
                <a:sym typeface="Symbol" panose="05050102010706020507" pitchFamily="18" charset="2"/>
              </a:rPr>
              <a:t> </a:t>
            </a:r>
            <a:r>
              <a:rPr lang="el-GR" altLang="el-GR" sz="1800">
                <a:sym typeface="Symbol" panose="05050102010706020507" pitchFamily="18" charset="2"/>
              </a:rPr>
              <a:t>πραγματικός εκθέτης + πόλωση (</a:t>
            </a:r>
            <a:r>
              <a:rPr lang="en-US" altLang="el-GR" sz="1800">
                <a:sym typeface="Symbol" panose="05050102010706020507" pitchFamily="18" charset="2"/>
              </a:rPr>
              <a:t>bias) </a:t>
            </a:r>
            <a:r>
              <a:rPr lang="el-GR" altLang="el-GR" sz="1600">
                <a:sym typeface="Symbol" panose="05050102010706020507" pitchFamily="18" charset="2"/>
              </a:rPr>
              <a:t>Εγγυάται ότι ο εκθέτης είναι απρόσημος</a:t>
            </a:r>
            <a:endParaRPr lang="en-US" altLang="el-GR" sz="1600">
              <a:sym typeface="Symbol" panose="05050102010706020507" pitchFamily="18" charset="2"/>
            </a:endParaRPr>
          </a:p>
          <a:p>
            <a:pPr lvl="1" eaLnBrk="1" hangingPunct="1">
              <a:lnSpc>
                <a:spcPct val="80000"/>
              </a:lnSpc>
            </a:pPr>
            <a:r>
              <a:rPr lang="el-GR" altLang="el-GR" sz="1600" b="1">
                <a:sym typeface="Symbol" panose="05050102010706020507" pitchFamily="18" charset="2"/>
              </a:rPr>
              <a:t>Απλή ακρίβεια</a:t>
            </a:r>
            <a:r>
              <a:rPr lang="en-US" altLang="el-GR" sz="1600" b="1">
                <a:sym typeface="Symbol" panose="05050102010706020507" pitchFamily="18" charset="2"/>
              </a:rPr>
              <a:t>: </a:t>
            </a:r>
            <a:r>
              <a:rPr lang="el-GR" altLang="el-GR" sz="1600" b="1">
                <a:sym typeface="Symbol" panose="05050102010706020507" pitchFamily="18" charset="2"/>
              </a:rPr>
              <a:t>Πόλωση</a:t>
            </a:r>
            <a:r>
              <a:rPr lang="en-US" altLang="el-GR" sz="1600" b="1">
                <a:sym typeface="Symbol" panose="05050102010706020507" pitchFamily="18" charset="2"/>
              </a:rPr>
              <a:t> = 127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1600" b="1">
                <a:sym typeface="Symbol" panose="05050102010706020507" pitchFamily="18" charset="2"/>
              </a:rPr>
              <a:t>Διπλή ακρίβεια</a:t>
            </a:r>
            <a:r>
              <a:rPr lang="en-US" altLang="el-GR" sz="1600" b="1">
                <a:sym typeface="Symbol" panose="05050102010706020507" pitchFamily="18" charset="2"/>
              </a:rPr>
              <a:t>: </a:t>
            </a:r>
            <a:r>
              <a:rPr lang="el-GR" altLang="el-GR" sz="1600" b="1">
                <a:sym typeface="Symbol" panose="05050102010706020507" pitchFamily="18" charset="2"/>
              </a:rPr>
              <a:t>Πόλωση</a:t>
            </a:r>
            <a:r>
              <a:rPr lang="en-US" altLang="el-GR" sz="1600" b="1">
                <a:sym typeface="Symbol" panose="05050102010706020507" pitchFamily="18" charset="2"/>
              </a:rPr>
              <a:t> = 1023</a:t>
            </a:r>
          </a:p>
        </p:txBody>
      </p:sp>
      <p:sp>
        <p:nvSpPr>
          <p:cNvPr id="45061" name="Text Box 4">
            <a:extLst>
              <a:ext uri="{FF2B5EF4-FFF2-40B4-BE49-F238E27FC236}">
                <a16:creationId xmlns:a16="http://schemas.microsoft.com/office/drawing/2014/main" id="{603F9099-05A3-DF63-7F6F-08DC0C8BD6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9400" y="1917700"/>
            <a:ext cx="358775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n-US" altLang="el-GR" sz="2400"/>
              <a:t>S</a:t>
            </a:r>
          </a:p>
        </p:txBody>
      </p:sp>
      <p:sp>
        <p:nvSpPr>
          <p:cNvPr id="45062" name="Text Box 5">
            <a:extLst>
              <a:ext uri="{FF2B5EF4-FFF2-40B4-BE49-F238E27FC236}">
                <a16:creationId xmlns:a16="http://schemas.microsoft.com/office/drawing/2014/main" id="{82F71289-828A-BC91-B93D-9C33A8FB07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8175" y="1917700"/>
            <a:ext cx="1584325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2400"/>
              <a:t>Εκθέτης</a:t>
            </a:r>
            <a:endParaRPr lang="en-US" altLang="el-GR" sz="2400"/>
          </a:p>
        </p:txBody>
      </p:sp>
      <p:sp>
        <p:nvSpPr>
          <p:cNvPr id="45063" name="Text Box 6">
            <a:extLst>
              <a:ext uri="{FF2B5EF4-FFF2-40B4-BE49-F238E27FC236}">
                <a16:creationId xmlns:a16="http://schemas.microsoft.com/office/drawing/2014/main" id="{72F1DE10-00BA-D158-97E3-3382FA19E7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94088" y="1917700"/>
            <a:ext cx="3671887" cy="4699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ClrTx/>
              <a:buSzTx/>
              <a:buFontTx/>
              <a:buNone/>
            </a:pPr>
            <a:r>
              <a:rPr lang="el-GR" altLang="el-GR" sz="2400"/>
              <a:t>Κλάσμα</a:t>
            </a:r>
            <a:endParaRPr lang="en-US" altLang="el-GR" sz="2400"/>
          </a:p>
        </p:txBody>
      </p:sp>
      <p:sp>
        <p:nvSpPr>
          <p:cNvPr id="45064" name="Text Box 7">
            <a:extLst>
              <a:ext uri="{FF2B5EF4-FFF2-40B4-BE49-F238E27FC236}">
                <a16:creationId xmlns:a16="http://schemas.microsoft.com/office/drawing/2014/main" id="{B842C974-1247-A7F8-0A50-9CD690D6C7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36738" y="1196975"/>
            <a:ext cx="17446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Tahoma" panose="020B0604030504040204" pitchFamily="34" charset="0"/>
              </a:rPr>
              <a:t>single: 8 bit</a:t>
            </a:r>
            <a:br>
              <a:rPr lang="en-US" altLang="el-GR" sz="2000">
                <a:latin typeface="Tahoma" panose="020B0604030504040204" pitchFamily="34" charset="0"/>
              </a:rPr>
            </a:br>
            <a:r>
              <a:rPr lang="en-US" altLang="el-GR" sz="2000">
                <a:latin typeface="Tahoma" panose="020B0604030504040204" pitchFamily="34" charset="0"/>
              </a:rPr>
              <a:t>double: 11 bit</a:t>
            </a:r>
          </a:p>
        </p:txBody>
      </p:sp>
      <p:sp>
        <p:nvSpPr>
          <p:cNvPr id="45065" name="Text Box 8">
            <a:extLst>
              <a:ext uri="{FF2B5EF4-FFF2-40B4-BE49-F238E27FC236}">
                <a16:creationId xmlns:a16="http://schemas.microsoft.com/office/drawing/2014/main" id="{8BD69A94-7B65-5885-27CE-5918FFA082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27538" y="1196975"/>
            <a:ext cx="1744662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2000">
                <a:latin typeface="Tahoma" panose="020B0604030504040204" pitchFamily="34" charset="0"/>
              </a:rPr>
              <a:t>single: 23 bit</a:t>
            </a:r>
            <a:br>
              <a:rPr lang="en-US" altLang="el-GR" sz="2000">
                <a:latin typeface="Tahoma" panose="020B0604030504040204" pitchFamily="34" charset="0"/>
              </a:rPr>
            </a:br>
            <a:r>
              <a:rPr lang="en-US" altLang="el-GR" sz="2000">
                <a:latin typeface="Tahoma" panose="020B0604030504040204" pitchFamily="34" charset="0"/>
              </a:rPr>
              <a:t>double: 52 bit</a:t>
            </a:r>
          </a:p>
        </p:txBody>
      </p:sp>
      <p:sp>
        <p:nvSpPr>
          <p:cNvPr id="45066" name="AutoShape 12">
            <a:extLst>
              <a:ext uri="{FF2B5EF4-FFF2-40B4-BE49-F238E27FC236}">
                <a16:creationId xmlns:a16="http://schemas.microsoft.com/office/drawing/2014/main" id="{3B91B950-1F04-707D-34B2-AD58CE4A3321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476375" y="2667000"/>
            <a:ext cx="6264275" cy="5461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5067" name="Rectangle 14">
            <a:extLst>
              <a:ext uri="{FF2B5EF4-FFF2-40B4-BE49-F238E27FC236}">
                <a16:creationId xmlns:a16="http://schemas.microsoft.com/office/drawing/2014/main" id="{E49C3FEE-DCDC-0AD3-AB5D-F9B13F3C0A3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94500" y="2708275"/>
            <a:ext cx="8778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700">
                <a:solidFill>
                  <a:srgbClr val="000000"/>
                </a:solidFill>
              </a:rPr>
              <a:t>Πόλωση)</a:t>
            </a:r>
            <a:endParaRPr lang="el-GR" altLang="el-GR" sz="1800"/>
          </a:p>
        </p:txBody>
      </p:sp>
      <p:sp>
        <p:nvSpPr>
          <p:cNvPr id="45068" name="Rectangle 15">
            <a:extLst>
              <a:ext uri="{FF2B5EF4-FFF2-40B4-BE49-F238E27FC236}">
                <a16:creationId xmlns:a16="http://schemas.microsoft.com/office/drawing/2014/main" id="{708D5F59-082A-2A80-B5C3-3EBD335BED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89600" y="2708275"/>
            <a:ext cx="852488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700">
                <a:solidFill>
                  <a:srgbClr val="000000"/>
                </a:solidFill>
              </a:rPr>
              <a:t>(Εκθέτης</a:t>
            </a:r>
            <a:endParaRPr lang="el-GR" altLang="el-GR" sz="1800"/>
          </a:p>
        </p:txBody>
      </p:sp>
      <p:sp>
        <p:nvSpPr>
          <p:cNvPr id="45069" name="Rectangle 16">
            <a:extLst>
              <a:ext uri="{FF2B5EF4-FFF2-40B4-BE49-F238E27FC236}">
                <a16:creationId xmlns:a16="http://schemas.microsoft.com/office/drawing/2014/main" id="{F5309315-0FC1-5355-C69E-FF5F8575B9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41613" y="2708275"/>
            <a:ext cx="144462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700">
                <a:solidFill>
                  <a:srgbClr val="000000"/>
                </a:solidFill>
              </a:rPr>
              <a:t>S</a:t>
            </a:r>
            <a:endParaRPr lang="el-GR" altLang="el-GR" sz="1800"/>
          </a:p>
        </p:txBody>
      </p:sp>
      <p:sp>
        <p:nvSpPr>
          <p:cNvPr id="45070" name="Rectangle 17">
            <a:extLst>
              <a:ext uri="{FF2B5EF4-FFF2-40B4-BE49-F238E27FC236}">
                <a16:creationId xmlns:a16="http://schemas.microsoft.com/office/drawing/2014/main" id="{3D6FB65D-9C54-C826-232D-01EE5C001F0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4813" y="2730500"/>
            <a:ext cx="2047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</a:rPr>
              <a:t>2</a:t>
            </a:r>
            <a:endParaRPr lang="el-GR" altLang="el-GR" sz="1800"/>
          </a:p>
        </p:txBody>
      </p:sp>
      <p:sp>
        <p:nvSpPr>
          <p:cNvPr id="45071" name="Rectangle 18">
            <a:extLst>
              <a:ext uri="{FF2B5EF4-FFF2-40B4-BE49-F238E27FC236}">
                <a16:creationId xmlns:a16="http://schemas.microsoft.com/office/drawing/2014/main" id="{79C81F5F-5738-DE11-76D5-EC84259B08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70313" y="2730500"/>
            <a:ext cx="14176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</a:rPr>
              <a:t>Κλάσμα)</a:t>
            </a:r>
            <a:endParaRPr lang="el-GR" altLang="el-GR" sz="1800"/>
          </a:p>
        </p:txBody>
      </p:sp>
      <p:sp>
        <p:nvSpPr>
          <p:cNvPr id="45072" name="Rectangle 19">
            <a:extLst>
              <a:ext uri="{FF2B5EF4-FFF2-40B4-BE49-F238E27FC236}">
                <a16:creationId xmlns:a16="http://schemas.microsoft.com/office/drawing/2014/main" id="{8C4592F5-29FA-BFAB-3D56-CBEC9C89D5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94050" y="2730500"/>
            <a:ext cx="3270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</a:rPr>
              <a:t>(1</a:t>
            </a:r>
            <a:endParaRPr lang="el-GR" altLang="el-GR" sz="1800"/>
          </a:p>
        </p:txBody>
      </p:sp>
      <p:sp>
        <p:nvSpPr>
          <p:cNvPr id="45073" name="Rectangle 20">
            <a:extLst>
              <a:ext uri="{FF2B5EF4-FFF2-40B4-BE49-F238E27FC236}">
                <a16:creationId xmlns:a16="http://schemas.microsoft.com/office/drawing/2014/main" id="{BF5BCBA2-BA0C-3A9E-3583-94FFDA9C699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588" y="2730500"/>
            <a:ext cx="3270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</a:rPr>
              <a:t>1)</a:t>
            </a:r>
            <a:endParaRPr lang="el-GR" altLang="el-GR" sz="1800"/>
          </a:p>
        </p:txBody>
      </p:sp>
      <p:sp>
        <p:nvSpPr>
          <p:cNvPr id="45074" name="Rectangle 21">
            <a:extLst>
              <a:ext uri="{FF2B5EF4-FFF2-40B4-BE49-F238E27FC236}">
                <a16:creationId xmlns:a16="http://schemas.microsoft.com/office/drawing/2014/main" id="{EC6A96E9-A4C2-20FD-214D-C769608C59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78038" y="2730500"/>
            <a:ext cx="1222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</a:rPr>
              <a:t>(</a:t>
            </a:r>
            <a:endParaRPr lang="el-GR" altLang="el-GR" sz="1800"/>
          </a:p>
        </p:txBody>
      </p:sp>
      <p:sp>
        <p:nvSpPr>
          <p:cNvPr id="45075" name="Rectangle 22">
            <a:extLst>
              <a:ext uri="{FF2B5EF4-FFF2-40B4-BE49-F238E27FC236}">
                <a16:creationId xmlns:a16="http://schemas.microsoft.com/office/drawing/2014/main" id="{659F1FCF-619D-B8CD-83EE-5B3D680EC7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36700" y="2730500"/>
            <a:ext cx="1841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</a:rPr>
              <a:t>x</a:t>
            </a:r>
            <a:endParaRPr lang="el-GR" altLang="el-GR" sz="1800"/>
          </a:p>
        </p:txBody>
      </p:sp>
      <p:sp>
        <p:nvSpPr>
          <p:cNvPr id="45076" name="Rectangle 23">
            <a:extLst>
              <a:ext uri="{FF2B5EF4-FFF2-40B4-BE49-F238E27FC236}">
                <a16:creationId xmlns:a16="http://schemas.microsoft.com/office/drawing/2014/main" id="{0117331E-18A2-BA6E-68B8-0E86433610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13525" y="2686050"/>
            <a:ext cx="119063" cy="258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70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  <a:endParaRPr lang="el-GR" altLang="el-GR" sz="1800"/>
          </a:p>
        </p:txBody>
      </p:sp>
      <p:sp>
        <p:nvSpPr>
          <p:cNvPr id="45077" name="Rectangle 25">
            <a:extLst>
              <a:ext uri="{FF2B5EF4-FFF2-40B4-BE49-F238E27FC236}">
                <a16:creationId xmlns:a16="http://schemas.microsoft.com/office/drawing/2014/main" id="{DC62A0EF-28CD-C114-AD7E-0C21EF1AA8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4250" y="2693988"/>
            <a:ext cx="2016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  <a:latin typeface="Symbol" panose="05050102010706020507" pitchFamily="18" charset="2"/>
              </a:rPr>
              <a:t>+</a:t>
            </a:r>
            <a:endParaRPr lang="el-GR" altLang="el-GR" sz="1800"/>
          </a:p>
        </p:txBody>
      </p:sp>
      <p:sp>
        <p:nvSpPr>
          <p:cNvPr id="45078" name="Rectangle 27">
            <a:extLst>
              <a:ext uri="{FF2B5EF4-FFF2-40B4-BE49-F238E27FC236}">
                <a16:creationId xmlns:a16="http://schemas.microsoft.com/office/drawing/2014/main" id="{412EEC4B-19FE-D128-3829-EB3058C45D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16150" y="2693988"/>
            <a:ext cx="2016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  <a:endParaRPr lang="el-GR" altLang="el-GR" sz="1800"/>
          </a:p>
        </p:txBody>
      </p:sp>
      <p:sp>
        <p:nvSpPr>
          <p:cNvPr id="45079" name="Rectangle 28">
            <a:extLst>
              <a:ext uri="{FF2B5EF4-FFF2-40B4-BE49-F238E27FC236}">
                <a16:creationId xmlns:a16="http://schemas.microsoft.com/office/drawing/2014/main" id="{1370494E-6960-DD71-BD7A-70C41BF123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1338" y="2693988"/>
            <a:ext cx="2016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  <a:latin typeface="Symbol" panose="05050102010706020507" pitchFamily="18" charset="2"/>
              </a:rPr>
              <a:t>=</a:t>
            </a:r>
            <a:endParaRPr lang="el-GR" altLang="el-GR" sz="180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3">
            <a:extLst>
              <a:ext uri="{FF2B5EF4-FFF2-40B4-BE49-F238E27FC236}">
                <a16:creationId xmlns:a16="http://schemas.microsoft.com/office/drawing/2014/main" id="{E431A964-1365-D0E0-9225-296A94A0F7A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8B8D4CB5-B095-46C9-B56F-9D17972E76D4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23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47107" name="Rectangle 6">
            <a:extLst>
              <a:ext uri="{FF2B5EF4-FFF2-40B4-BE49-F238E27FC236}">
                <a16:creationId xmlns:a16="http://schemas.microsoft.com/office/drawing/2014/main" id="{EB23B446-1F16-0C44-45CA-D3A3FC25EA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Εύρος απλής ακρίβειας</a:t>
            </a:r>
            <a:endParaRPr lang="en-US" altLang="el-GR"/>
          </a:p>
        </p:txBody>
      </p:sp>
      <p:sp>
        <p:nvSpPr>
          <p:cNvPr id="22532" name="Rectangle 7">
            <a:extLst>
              <a:ext uri="{FF2B5EF4-FFF2-40B4-BE49-F238E27FC236}">
                <a16:creationId xmlns:a16="http://schemas.microsoft.com/office/drawing/2014/main" id="{ACB494C7-E6BF-8FCE-2230-6889FF7C55F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8270875" cy="5184775"/>
          </a:xfrm>
        </p:spPr>
        <p:txBody>
          <a:bodyPr/>
          <a:lstStyle/>
          <a:p>
            <a:pPr eaLnBrk="1" hangingPunct="1"/>
            <a:r>
              <a:rPr lang="el-GR" altLang="el-GR" sz="2800" b="1">
                <a:solidFill>
                  <a:srgbClr val="990000"/>
                </a:solidFill>
              </a:rPr>
              <a:t>Οι εκθέτες</a:t>
            </a:r>
            <a:r>
              <a:rPr lang="en-US" altLang="el-GR" sz="2800" b="1">
                <a:solidFill>
                  <a:srgbClr val="990000"/>
                </a:solidFill>
              </a:rPr>
              <a:t> 00000000</a:t>
            </a:r>
            <a:r>
              <a:rPr lang="el-GR" altLang="el-GR" sz="2800" b="1">
                <a:solidFill>
                  <a:srgbClr val="990000"/>
                </a:solidFill>
              </a:rPr>
              <a:t> και</a:t>
            </a:r>
            <a:r>
              <a:rPr lang="en-US" altLang="el-GR" sz="2800" b="1">
                <a:solidFill>
                  <a:srgbClr val="990000"/>
                </a:solidFill>
              </a:rPr>
              <a:t> 11111111 </a:t>
            </a:r>
            <a:r>
              <a:rPr lang="el-GR" altLang="el-GR" sz="2800" b="1">
                <a:solidFill>
                  <a:srgbClr val="990000"/>
                </a:solidFill>
              </a:rPr>
              <a:t>είναι δεσμευμενοι</a:t>
            </a:r>
            <a:endParaRPr lang="en-US" altLang="el-GR" sz="2800" b="1">
              <a:solidFill>
                <a:srgbClr val="990000"/>
              </a:solidFill>
            </a:endParaRPr>
          </a:p>
          <a:p>
            <a:pPr eaLnBrk="1" hangingPunct="1"/>
            <a:r>
              <a:rPr lang="el-GR" altLang="el-GR" sz="2800"/>
              <a:t>Μικρότερη τιμή αριθμού </a:t>
            </a:r>
            <a:endParaRPr lang="en-US" altLang="el-GR" sz="2800"/>
          </a:p>
          <a:p>
            <a:pPr lvl="1" algn="l" eaLnBrk="1" hangingPunct="1"/>
            <a:r>
              <a:rPr lang="el-GR" altLang="el-GR" b="1"/>
              <a:t>Εκθέτης</a:t>
            </a:r>
            <a:r>
              <a:rPr lang="en-US" altLang="el-GR"/>
              <a:t>: 00000001</a:t>
            </a:r>
            <a:br>
              <a:rPr lang="en-US" altLang="el-GR"/>
            </a:br>
            <a:r>
              <a:rPr lang="en-US" altLang="el-GR">
                <a:sym typeface="Symbol" panose="05050102010706020507" pitchFamily="18" charset="2"/>
              </a:rPr>
              <a:t> </a:t>
            </a:r>
            <a:r>
              <a:rPr lang="el-GR" altLang="el-GR" b="1">
                <a:sym typeface="Symbol" panose="05050102010706020507" pitchFamily="18" charset="2"/>
              </a:rPr>
              <a:t>πραγματικός εκθέτης</a:t>
            </a:r>
            <a:r>
              <a:rPr lang="en-US" altLang="el-GR" b="1">
                <a:sym typeface="Symbol" panose="05050102010706020507" pitchFamily="18" charset="2"/>
              </a:rPr>
              <a:t> </a:t>
            </a:r>
            <a:r>
              <a:rPr lang="en-US" altLang="el-GR">
                <a:sym typeface="Symbol" panose="05050102010706020507" pitchFamily="18" charset="2"/>
              </a:rPr>
              <a:t>= 1 – 127 = –126</a:t>
            </a:r>
          </a:p>
          <a:p>
            <a:pPr lvl="1" eaLnBrk="1" hangingPunct="1"/>
            <a:r>
              <a:rPr lang="el-GR" altLang="el-GR" b="1">
                <a:sym typeface="Symbol" panose="05050102010706020507" pitchFamily="18" charset="2"/>
              </a:rPr>
              <a:t>Κλάσμα</a:t>
            </a:r>
            <a:r>
              <a:rPr lang="en-US" altLang="el-GR">
                <a:sym typeface="Symbol" panose="05050102010706020507" pitchFamily="18" charset="2"/>
              </a:rPr>
              <a:t>: 000…00</a:t>
            </a:r>
            <a:r>
              <a:rPr lang="en-US" altLang="el-GR"/>
              <a:t> </a:t>
            </a:r>
            <a:r>
              <a:rPr lang="en-US" altLang="el-GR">
                <a:sym typeface="Symbol" panose="05050102010706020507" pitchFamily="18" charset="2"/>
              </a:rPr>
              <a:t> </a:t>
            </a:r>
            <a:r>
              <a:rPr lang="el-GR" altLang="el-GR" b="1">
                <a:sym typeface="Symbol" panose="05050102010706020507" pitchFamily="18" charset="2"/>
              </a:rPr>
              <a:t>σημαντικό</a:t>
            </a:r>
            <a:r>
              <a:rPr lang="en-US" altLang="el-GR">
                <a:sym typeface="Symbol" panose="05050102010706020507" pitchFamily="18" charset="2"/>
              </a:rPr>
              <a:t> = 1.0</a:t>
            </a:r>
          </a:p>
          <a:p>
            <a:pPr lvl="1" eaLnBrk="1" hangingPunct="1"/>
            <a:r>
              <a:rPr lang="en-US" altLang="el-GR">
                <a:solidFill>
                  <a:srgbClr val="990000"/>
                </a:solidFill>
                <a:sym typeface="Symbol" panose="05050102010706020507" pitchFamily="18" charset="2"/>
              </a:rPr>
              <a:t>±</a:t>
            </a:r>
            <a:r>
              <a:rPr lang="el-GR" altLang="el-GR">
                <a:solidFill>
                  <a:srgbClr val="990000"/>
                </a:solidFill>
                <a:sym typeface="Symbol" panose="05050102010706020507" pitchFamily="18" charset="2"/>
              </a:rPr>
              <a:t> </a:t>
            </a:r>
            <a:r>
              <a:rPr lang="en-US" altLang="el-GR">
                <a:solidFill>
                  <a:srgbClr val="990000"/>
                </a:solidFill>
                <a:sym typeface="Symbol" panose="05050102010706020507" pitchFamily="18" charset="2"/>
              </a:rPr>
              <a:t>1.0 × 2</a:t>
            </a:r>
            <a:r>
              <a:rPr lang="en-US" altLang="el-GR" baseline="30000">
                <a:solidFill>
                  <a:srgbClr val="990000"/>
                </a:solidFill>
                <a:sym typeface="Symbol" panose="05050102010706020507" pitchFamily="18" charset="2"/>
              </a:rPr>
              <a:t>–126</a:t>
            </a:r>
            <a:r>
              <a:rPr lang="en-US" altLang="el-GR">
                <a:solidFill>
                  <a:srgbClr val="990000"/>
                </a:solidFill>
                <a:sym typeface="Symbol" panose="05050102010706020507" pitchFamily="18" charset="2"/>
              </a:rPr>
              <a:t> ≈ ±1.2 × 10</a:t>
            </a:r>
            <a:r>
              <a:rPr lang="en-US" altLang="el-GR" baseline="30000">
                <a:solidFill>
                  <a:srgbClr val="990000"/>
                </a:solidFill>
                <a:sym typeface="Symbol" panose="05050102010706020507" pitchFamily="18" charset="2"/>
              </a:rPr>
              <a:t>–38</a:t>
            </a:r>
          </a:p>
          <a:p>
            <a:pPr eaLnBrk="1" hangingPunct="1"/>
            <a:r>
              <a:rPr lang="el-GR" altLang="el-GR" sz="2800">
                <a:sym typeface="Symbol" panose="05050102010706020507" pitchFamily="18" charset="2"/>
              </a:rPr>
              <a:t>Μεγαλύτερη τιμή</a:t>
            </a:r>
            <a:r>
              <a:rPr lang="el-GR" altLang="el-GR" sz="2800"/>
              <a:t> αριθμού</a:t>
            </a:r>
            <a:endParaRPr lang="en-US" altLang="el-GR" sz="2800">
              <a:sym typeface="Symbol" panose="05050102010706020507" pitchFamily="18" charset="2"/>
            </a:endParaRPr>
          </a:p>
          <a:p>
            <a:pPr lvl="1" algn="l" eaLnBrk="1" hangingPunct="1"/>
            <a:r>
              <a:rPr lang="el-GR" altLang="el-GR" b="1">
                <a:sym typeface="Symbol" panose="05050102010706020507" pitchFamily="18" charset="2"/>
              </a:rPr>
              <a:t>Εκθέτης</a:t>
            </a:r>
            <a:r>
              <a:rPr lang="en-US" altLang="el-GR">
                <a:sym typeface="Symbol" panose="05050102010706020507" pitchFamily="18" charset="2"/>
              </a:rPr>
              <a:t>: 11111110</a:t>
            </a:r>
            <a:br>
              <a:rPr lang="en-US" altLang="el-GR">
                <a:sym typeface="Symbol" panose="05050102010706020507" pitchFamily="18" charset="2"/>
              </a:rPr>
            </a:br>
            <a:r>
              <a:rPr lang="en-US" altLang="el-GR">
                <a:sym typeface="Symbol" panose="05050102010706020507" pitchFamily="18" charset="2"/>
              </a:rPr>
              <a:t> </a:t>
            </a:r>
            <a:r>
              <a:rPr lang="el-GR" altLang="el-GR" b="1">
                <a:sym typeface="Symbol" panose="05050102010706020507" pitchFamily="18" charset="2"/>
              </a:rPr>
              <a:t>πραγματικός εκθέτης</a:t>
            </a:r>
            <a:r>
              <a:rPr lang="en-US" altLang="el-GR" b="1">
                <a:sym typeface="Symbol" panose="05050102010706020507" pitchFamily="18" charset="2"/>
              </a:rPr>
              <a:t> </a:t>
            </a:r>
            <a:r>
              <a:rPr lang="en-US" altLang="el-GR">
                <a:sym typeface="Symbol" panose="05050102010706020507" pitchFamily="18" charset="2"/>
              </a:rPr>
              <a:t>= 254 – 127 = +127</a:t>
            </a:r>
          </a:p>
          <a:p>
            <a:pPr lvl="1" algn="l" eaLnBrk="1" hangingPunct="1"/>
            <a:r>
              <a:rPr lang="el-GR" altLang="el-GR" b="1">
                <a:sym typeface="Symbol" panose="05050102010706020507" pitchFamily="18" charset="2"/>
              </a:rPr>
              <a:t>Κλάσμα</a:t>
            </a:r>
            <a:r>
              <a:rPr lang="en-US" altLang="el-GR">
                <a:sym typeface="Symbol" panose="05050102010706020507" pitchFamily="18" charset="2"/>
              </a:rPr>
              <a:t>: 111…11</a:t>
            </a:r>
            <a:r>
              <a:rPr lang="en-US" altLang="el-GR"/>
              <a:t> </a:t>
            </a:r>
            <a:r>
              <a:rPr lang="en-US" altLang="el-GR">
                <a:sym typeface="Symbol" panose="05050102010706020507" pitchFamily="18" charset="2"/>
              </a:rPr>
              <a:t> </a:t>
            </a:r>
            <a:r>
              <a:rPr lang="el-GR" altLang="el-GR" b="1">
                <a:sym typeface="Symbol" panose="05050102010706020507" pitchFamily="18" charset="2"/>
              </a:rPr>
              <a:t>σημαντικό</a:t>
            </a:r>
            <a:r>
              <a:rPr lang="en-US" altLang="el-GR">
                <a:sym typeface="Symbol" panose="05050102010706020507" pitchFamily="18" charset="2"/>
              </a:rPr>
              <a:t> ≈ 2.0</a:t>
            </a:r>
          </a:p>
          <a:p>
            <a:pPr lvl="1" algn="l" eaLnBrk="1" hangingPunct="1"/>
            <a:r>
              <a:rPr lang="en-US" altLang="el-GR">
                <a:sym typeface="Symbol" panose="05050102010706020507" pitchFamily="18" charset="2"/>
              </a:rPr>
              <a:t>±</a:t>
            </a:r>
            <a:r>
              <a:rPr lang="el-GR" altLang="el-GR">
                <a:sym typeface="Symbol" panose="05050102010706020507" pitchFamily="18" charset="2"/>
              </a:rPr>
              <a:t> </a:t>
            </a:r>
            <a:r>
              <a:rPr lang="en-US" altLang="el-GR">
                <a:solidFill>
                  <a:srgbClr val="990000"/>
                </a:solidFill>
                <a:sym typeface="Symbol" panose="05050102010706020507" pitchFamily="18" charset="2"/>
              </a:rPr>
              <a:t>2.0 × 2</a:t>
            </a:r>
            <a:r>
              <a:rPr lang="en-US" altLang="el-GR" baseline="30000">
                <a:solidFill>
                  <a:srgbClr val="990000"/>
                </a:solidFill>
                <a:sym typeface="Symbol" panose="05050102010706020507" pitchFamily="18" charset="2"/>
              </a:rPr>
              <a:t>+127</a:t>
            </a:r>
            <a:r>
              <a:rPr lang="en-US" altLang="el-GR">
                <a:solidFill>
                  <a:srgbClr val="990000"/>
                </a:solidFill>
                <a:sym typeface="Symbol" panose="05050102010706020507" pitchFamily="18" charset="2"/>
              </a:rPr>
              <a:t> ≈ ±3.4 × 10</a:t>
            </a:r>
            <a:r>
              <a:rPr lang="en-US" altLang="el-GR" baseline="30000">
                <a:solidFill>
                  <a:srgbClr val="990000"/>
                </a:solidFill>
                <a:sym typeface="Symbol" panose="05050102010706020507" pitchFamily="18" charset="2"/>
              </a:rPr>
              <a:t>+38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2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3">
            <a:extLst>
              <a:ext uri="{FF2B5EF4-FFF2-40B4-BE49-F238E27FC236}">
                <a16:creationId xmlns:a16="http://schemas.microsoft.com/office/drawing/2014/main" id="{3FF85096-1746-CBCA-6BAC-FB0E1880250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40CC1228-6A33-433C-9EE6-3124A92DA985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24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49155" name="Rectangle 6">
            <a:extLst>
              <a:ext uri="{FF2B5EF4-FFF2-40B4-BE49-F238E27FC236}">
                <a16:creationId xmlns:a16="http://schemas.microsoft.com/office/drawing/2014/main" id="{EDD31661-9D84-3B76-1806-494C5C2E3E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Εύρος διπλής ακρίβειας</a:t>
            </a:r>
            <a:endParaRPr lang="en-US" altLang="el-GR"/>
          </a:p>
        </p:txBody>
      </p:sp>
      <p:sp>
        <p:nvSpPr>
          <p:cNvPr id="23556" name="Rectangle 7">
            <a:extLst>
              <a:ext uri="{FF2B5EF4-FFF2-40B4-BE49-F238E27FC236}">
                <a16:creationId xmlns:a16="http://schemas.microsoft.com/office/drawing/2014/main" id="{6B943F2C-6790-071B-59F7-B15625EE882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/>
            <a:r>
              <a:rPr lang="el-GR" altLang="el-GR" sz="2800" b="1">
                <a:solidFill>
                  <a:srgbClr val="990000"/>
                </a:solidFill>
              </a:rPr>
              <a:t>Οι εκθέτες</a:t>
            </a:r>
            <a:r>
              <a:rPr lang="en-US" altLang="el-GR" sz="2800" b="1">
                <a:solidFill>
                  <a:srgbClr val="990000"/>
                </a:solidFill>
              </a:rPr>
              <a:t> 0000…00 </a:t>
            </a:r>
            <a:r>
              <a:rPr lang="el-GR" altLang="el-GR" sz="2800" b="1">
                <a:solidFill>
                  <a:srgbClr val="990000"/>
                </a:solidFill>
              </a:rPr>
              <a:t>και</a:t>
            </a:r>
            <a:r>
              <a:rPr lang="en-US" altLang="el-GR" sz="2800" b="1">
                <a:solidFill>
                  <a:srgbClr val="990000"/>
                </a:solidFill>
              </a:rPr>
              <a:t> 1111…11 </a:t>
            </a:r>
            <a:r>
              <a:rPr lang="el-GR" altLang="el-GR" sz="2800" b="1">
                <a:solidFill>
                  <a:srgbClr val="990000"/>
                </a:solidFill>
              </a:rPr>
              <a:t>δεσμεύονται</a:t>
            </a:r>
            <a:endParaRPr lang="en-US" altLang="el-GR" sz="2800" b="1">
              <a:solidFill>
                <a:srgbClr val="990000"/>
              </a:solidFill>
            </a:endParaRPr>
          </a:p>
          <a:p>
            <a:pPr algn="l" eaLnBrk="1" hangingPunct="1"/>
            <a:r>
              <a:rPr lang="el-GR" altLang="el-GR" sz="2800"/>
              <a:t>Μικρότερη τιμή</a:t>
            </a:r>
            <a:endParaRPr lang="en-US" altLang="el-GR" sz="2800"/>
          </a:p>
          <a:p>
            <a:pPr lvl="1" algn="l" eaLnBrk="1" hangingPunct="1"/>
            <a:r>
              <a:rPr lang="el-GR" altLang="el-GR" b="1"/>
              <a:t>Εκθέτης</a:t>
            </a:r>
            <a:r>
              <a:rPr lang="en-US" altLang="el-GR"/>
              <a:t>: 00000000001</a:t>
            </a:r>
            <a:br>
              <a:rPr lang="en-US" altLang="el-GR"/>
            </a:br>
            <a:r>
              <a:rPr lang="en-US" altLang="el-GR">
                <a:sym typeface="Symbol" panose="05050102010706020507" pitchFamily="18" charset="2"/>
              </a:rPr>
              <a:t> </a:t>
            </a:r>
            <a:r>
              <a:rPr lang="el-GR" altLang="el-GR" b="1">
                <a:sym typeface="Symbol" panose="05050102010706020507" pitchFamily="18" charset="2"/>
              </a:rPr>
              <a:t>πραγματικός</a:t>
            </a:r>
            <a:r>
              <a:rPr lang="en-US" altLang="el-GR">
                <a:sym typeface="Symbol" panose="05050102010706020507" pitchFamily="18" charset="2"/>
              </a:rPr>
              <a:t> = 1 – 1023 = –1022</a:t>
            </a:r>
          </a:p>
          <a:p>
            <a:pPr lvl="1" algn="l" eaLnBrk="1" hangingPunct="1"/>
            <a:r>
              <a:rPr lang="el-GR" altLang="el-GR" b="1">
                <a:sym typeface="Symbol" panose="05050102010706020507" pitchFamily="18" charset="2"/>
              </a:rPr>
              <a:t>Κλάσμα</a:t>
            </a:r>
            <a:r>
              <a:rPr lang="en-US" altLang="el-GR">
                <a:sym typeface="Symbol" panose="05050102010706020507" pitchFamily="18" charset="2"/>
              </a:rPr>
              <a:t>: 000…00</a:t>
            </a:r>
            <a:r>
              <a:rPr lang="en-US" altLang="el-GR"/>
              <a:t> </a:t>
            </a:r>
            <a:r>
              <a:rPr lang="en-US" altLang="el-GR">
                <a:sym typeface="Symbol" panose="05050102010706020507" pitchFamily="18" charset="2"/>
              </a:rPr>
              <a:t> </a:t>
            </a:r>
            <a:r>
              <a:rPr lang="el-GR" altLang="el-GR" b="1">
                <a:sym typeface="Symbol" panose="05050102010706020507" pitchFamily="18" charset="2"/>
              </a:rPr>
              <a:t>σημαντικό</a:t>
            </a:r>
            <a:r>
              <a:rPr lang="en-US" altLang="el-GR">
                <a:sym typeface="Symbol" panose="05050102010706020507" pitchFamily="18" charset="2"/>
              </a:rPr>
              <a:t> = 1.0</a:t>
            </a:r>
          </a:p>
          <a:p>
            <a:pPr lvl="1" algn="l" eaLnBrk="1" hangingPunct="1"/>
            <a:r>
              <a:rPr lang="en-US" altLang="el-GR">
                <a:solidFill>
                  <a:srgbClr val="990000"/>
                </a:solidFill>
                <a:sym typeface="Symbol" panose="05050102010706020507" pitchFamily="18" charset="2"/>
              </a:rPr>
              <a:t>±1.0 × 2</a:t>
            </a:r>
            <a:r>
              <a:rPr lang="en-US" altLang="el-GR" baseline="30000">
                <a:solidFill>
                  <a:srgbClr val="990000"/>
                </a:solidFill>
                <a:sym typeface="Symbol" panose="05050102010706020507" pitchFamily="18" charset="2"/>
              </a:rPr>
              <a:t>–1022</a:t>
            </a:r>
            <a:r>
              <a:rPr lang="en-US" altLang="el-GR">
                <a:solidFill>
                  <a:srgbClr val="990000"/>
                </a:solidFill>
                <a:sym typeface="Symbol" panose="05050102010706020507" pitchFamily="18" charset="2"/>
              </a:rPr>
              <a:t> ≈ ±2.2 × 10</a:t>
            </a:r>
            <a:r>
              <a:rPr lang="en-US" altLang="el-GR" baseline="30000">
                <a:solidFill>
                  <a:srgbClr val="990000"/>
                </a:solidFill>
                <a:sym typeface="Symbol" panose="05050102010706020507" pitchFamily="18" charset="2"/>
              </a:rPr>
              <a:t>–308</a:t>
            </a:r>
          </a:p>
          <a:p>
            <a:pPr algn="l" eaLnBrk="1" hangingPunct="1"/>
            <a:r>
              <a:rPr lang="el-GR" altLang="el-GR" sz="2800">
                <a:sym typeface="Symbol" panose="05050102010706020507" pitchFamily="18" charset="2"/>
              </a:rPr>
              <a:t>Μεγαλύτερη τιμή</a:t>
            </a:r>
            <a:endParaRPr lang="en-US" altLang="el-GR" sz="2800">
              <a:sym typeface="Symbol" panose="05050102010706020507" pitchFamily="18" charset="2"/>
            </a:endParaRPr>
          </a:p>
          <a:p>
            <a:pPr lvl="1" algn="l" eaLnBrk="1" hangingPunct="1"/>
            <a:r>
              <a:rPr lang="el-GR" altLang="el-GR" b="1">
                <a:sym typeface="Symbol" panose="05050102010706020507" pitchFamily="18" charset="2"/>
              </a:rPr>
              <a:t>Εκθέτης</a:t>
            </a:r>
            <a:r>
              <a:rPr lang="en-US" altLang="el-GR">
                <a:sym typeface="Symbol" panose="05050102010706020507" pitchFamily="18" charset="2"/>
              </a:rPr>
              <a:t>: 11111111110</a:t>
            </a:r>
            <a:br>
              <a:rPr lang="en-US" altLang="el-GR">
                <a:sym typeface="Symbol" panose="05050102010706020507" pitchFamily="18" charset="2"/>
              </a:rPr>
            </a:br>
            <a:r>
              <a:rPr lang="en-US" altLang="el-GR">
                <a:sym typeface="Symbol" panose="05050102010706020507" pitchFamily="18" charset="2"/>
              </a:rPr>
              <a:t> </a:t>
            </a:r>
            <a:r>
              <a:rPr lang="el-GR" altLang="el-GR" b="1">
                <a:sym typeface="Symbol" panose="05050102010706020507" pitchFamily="18" charset="2"/>
              </a:rPr>
              <a:t>πραγματικός</a:t>
            </a:r>
            <a:r>
              <a:rPr lang="el-GR" altLang="el-GR">
                <a:sym typeface="Symbol" panose="05050102010706020507" pitchFamily="18" charset="2"/>
              </a:rPr>
              <a:t> </a:t>
            </a:r>
            <a:r>
              <a:rPr lang="el-GR" altLang="el-GR" b="1">
                <a:sym typeface="Symbol" panose="05050102010706020507" pitchFamily="18" charset="2"/>
              </a:rPr>
              <a:t>εκθέτης</a:t>
            </a:r>
            <a:r>
              <a:rPr lang="en-US" altLang="el-GR">
                <a:sym typeface="Symbol" panose="05050102010706020507" pitchFamily="18" charset="2"/>
              </a:rPr>
              <a:t> = 2046 – 1023 = +1023</a:t>
            </a:r>
          </a:p>
          <a:p>
            <a:pPr lvl="1" algn="l" eaLnBrk="1" hangingPunct="1"/>
            <a:r>
              <a:rPr lang="el-GR" altLang="el-GR" b="1">
                <a:sym typeface="Symbol" panose="05050102010706020507" pitchFamily="18" charset="2"/>
              </a:rPr>
              <a:t>Κλάσμα</a:t>
            </a:r>
            <a:r>
              <a:rPr lang="en-US" altLang="el-GR">
                <a:sym typeface="Symbol" panose="05050102010706020507" pitchFamily="18" charset="2"/>
              </a:rPr>
              <a:t>: 111…11</a:t>
            </a:r>
            <a:r>
              <a:rPr lang="en-US" altLang="el-GR"/>
              <a:t> </a:t>
            </a:r>
            <a:r>
              <a:rPr lang="en-US" altLang="el-GR">
                <a:sym typeface="Symbol" panose="05050102010706020507" pitchFamily="18" charset="2"/>
              </a:rPr>
              <a:t> </a:t>
            </a:r>
            <a:r>
              <a:rPr lang="el-GR" altLang="el-GR" b="1">
                <a:sym typeface="Symbol" panose="05050102010706020507" pitchFamily="18" charset="2"/>
              </a:rPr>
              <a:t>σημαντικό</a:t>
            </a:r>
            <a:r>
              <a:rPr lang="en-US" altLang="el-GR">
                <a:sym typeface="Symbol" panose="05050102010706020507" pitchFamily="18" charset="2"/>
              </a:rPr>
              <a:t> ≈ 2.0</a:t>
            </a:r>
          </a:p>
          <a:p>
            <a:pPr lvl="1" algn="l" eaLnBrk="1" hangingPunct="1"/>
            <a:r>
              <a:rPr lang="en-US" altLang="el-GR">
                <a:solidFill>
                  <a:srgbClr val="990000"/>
                </a:solidFill>
                <a:sym typeface="Symbol" panose="05050102010706020507" pitchFamily="18" charset="2"/>
              </a:rPr>
              <a:t>±2.0 × 2</a:t>
            </a:r>
            <a:r>
              <a:rPr lang="en-US" altLang="el-GR" baseline="30000">
                <a:solidFill>
                  <a:srgbClr val="990000"/>
                </a:solidFill>
                <a:sym typeface="Symbol" panose="05050102010706020507" pitchFamily="18" charset="2"/>
              </a:rPr>
              <a:t>+1023</a:t>
            </a:r>
            <a:r>
              <a:rPr lang="en-US" altLang="el-GR">
                <a:solidFill>
                  <a:srgbClr val="990000"/>
                </a:solidFill>
                <a:sym typeface="Symbol" panose="05050102010706020507" pitchFamily="18" charset="2"/>
              </a:rPr>
              <a:t> ≈ ±1.8 × 10</a:t>
            </a:r>
            <a:r>
              <a:rPr lang="en-US" altLang="el-GR" baseline="30000">
                <a:solidFill>
                  <a:srgbClr val="990000"/>
                </a:solidFill>
                <a:sym typeface="Symbol" panose="05050102010706020507" pitchFamily="18" charset="2"/>
              </a:rPr>
              <a:t>+308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6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3">
            <a:extLst>
              <a:ext uri="{FF2B5EF4-FFF2-40B4-BE49-F238E27FC236}">
                <a16:creationId xmlns:a16="http://schemas.microsoft.com/office/drawing/2014/main" id="{CBA31A89-76A3-9287-4318-C0BC20E4E9D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19489C3A-830B-409B-82F5-60299BB7FDFF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25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51203" name="Rectangle 4">
            <a:extLst>
              <a:ext uri="{FF2B5EF4-FFF2-40B4-BE49-F238E27FC236}">
                <a16:creationId xmlns:a16="http://schemas.microsoft.com/office/drawing/2014/main" id="{900282DD-14E2-E76D-20D1-F5768570EC9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259762" cy="701675"/>
          </a:xfrm>
        </p:spPr>
        <p:txBody>
          <a:bodyPr/>
          <a:lstStyle/>
          <a:p>
            <a:pPr eaLnBrk="1" hangingPunct="1"/>
            <a:r>
              <a:rPr lang="el-GR" altLang="el-GR" sz="4000"/>
              <a:t>Ακρίβεια κινητής υποδιαστολής</a:t>
            </a:r>
            <a:endParaRPr lang="en-US" altLang="el-GR" sz="4000"/>
          </a:p>
        </p:txBody>
      </p:sp>
      <p:sp>
        <p:nvSpPr>
          <p:cNvPr id="24580" name="Rectangle 5">
            <a:extLst>
              <a:ext uri="{FF2B5EF4-FFF2-40B4-BE49-F238E27FC236}">
                <a16:creationId xmlns:a16="http://schemas.microsoft.com/office/drawing/2014/main" id="{FBACE8C2-54DE-6F9C-7A21-FF756303B2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Σχετική ακρίβεια</a:t>
            </a:r>
            <a:endParaRPr lang="en-US" altLang="el-GR"/>
          </a:p>
          <a:p>
            <a:pPr lvl="1" eaLnBrk="1" hangingPunct="1"/>
            <a:r>
              <a:rPr lang="el-GR" altLang="el-GR"/>
              <a:t>Όλα τα </a:t>
            </a:r>
            <a:r>
              <a:rPr lang="en-US" altLang="el-GR"/>
              <a:t>bit</a:t>
            </a:r>
            <a:r>
              <a:rPr lang="el-GR" altLang="el-GR"/>
              <a:t> του κλάσματος είναι σημαντικά</a:t>
            </a:r>
            <a:endParaRPr lang="en-US" altLang="el-GR"/>
          </a:p>
          <a:p>
            <a:pPr lvl="1" eaLnBrk="1" hangingPunct="1"/>
            <a:r>
              <a:rPr lang="el-GR" altLang="el-GR" b="1"/>
              <a:t>Απλή</a:t>
            </a:r>
            <a:r>
              <a:rPr lang="en-US" altLang="el-GR"/>
              <a:t>: </a:t>
            </a:r>
            <a:r>
              <a:rPr lang="el-GR" altLang="el-GR"/>
              <a:t>περίπου</a:t>
            </a:r>
            <a:r>
              <a:rPr lang="en-US" altLang="el-GR"/>
              <a:t> 2</a:t>
            </a:r>
            <a:r>
              <a:rPr lang="en-US" altLang="el-GR" baseline="30000"/>
              <a:t>–23</a:t>
            </a:r>
          </a:p>
          <a:p>
            <a:pPr lvl="2" eaLnBrk="1" hangingPunct="1"/>
            <a:r>
              <a:rPr lang="el-GR" altLang="el-GR"/>
              <a:t>Ισοδύναμο με </a:t>
            </a:r>
            <a:r>
              <a:rPr lang="en-US" altLang="el-GR"/>
              <a:t>23 × log</a:t>
            </a:r>
            <a:r>
              <a:rPr lang="en-US" altLang="el-GR" baseline="-25000"/>
              <a:t>10</a:t>
            </a:r>
            <a:r>
              <a:rPr lang="en-US" altLang="el-GR"/>
              <a:t>2 ≈ 23 × 0.3 ≈ </a:t>
            </a:r>
            <a:r>
              <a:rPr lang="en-US" altLang="el-GR" b="1"/>
              <a:t>6 </a:t>
            </a:r>
            <a:r>
              <a:rPr lang="el-GR" altLang="el-GR" b="1"/>
              <a:t>δεκαδικά ψηφία ακρίβειας</a:t>
            </a:r>
            <a:endParaRPr lang="en-US" altLang="el-GR" b="1"/>
          </a:p>
          <a:p>
            <a:pPr lvl="1" eaLnBrk="1" hangingPunct="1"/>
            <a:r>
              <a:rPr lang="el-GR" altLang="el-GR" b="1"/>
              <a:t>Διπλή</a:t>
            </a:r>
            <a:r>
              <a:rPr lang="en-US" altLang="el-GR"/>
              <a:t>: </a:t>
            </a:r>
            <a:r>
              <a:rPr lang="el-GR" altLang="el-GR"/>
              <a:t>περίπου</a:t>
            </a:r>
            <a:r>
              <a:rPr lang="en-US" altLang="el-GR"/>
              <a:t> 2</a:t>
            </a:r>
            <a:r>
              <a:rPr lang="en-US" altLang="el-GR" baseline="30000"/>
              <a:t>–52</a:t>
            </a:r>
          </a:p>
          <a:p>
            <a:pPr lvl="2" eaLnBrk="1" hangingPunct="1"/>
            <a:r>
              <a:rPr lang="el-GR" altLang="el-GR"/>
              <a:t>Ισοδύναμο με </a:t>
            </a:r>
            <a:r>
              <a:rPr lang="en-US" altLang="el-GR"/>
              <a:t>52 × log</a:t>
            </a:r>
            <a:r>
              <a:rPr lang="en-US" altLang="el-GR" baseline="-25000"/>
              <a:t>10</a:t>
            </a:r>
            <a:r>
              <a:rPr lang="en-US" altLang="el-GR"/>
              <a:t>2 ≈ 52 × 0.3 ≈ </a:t>
            </a:r>
            <a:r>
              <a:rPr lang="en-US" altLang="el-GR" b="1"/>
              <a:t>16 </a:t>
            </a:r>
            <a:r>
              <a:rPr lang="el-GR" altLang="el-GR" b="1"/>
              <a:t>δεκαδικά ψηφία ακρίβειας</a:t>
            </a:r>
            <a:endParaRPr lang="en-US" altLang="el-GR" b="1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3">
            <a:extLst>
              <a:ext uri="{FF2B5EF4-FFF2-40B4-BE49-F238E27FC236}">
                <a16:creationId xmlns:a16="http://schemas.microsoft.com/office/drawing/2014/main" id="{0A109741-ECC2-C528-FDE2-2417E4B08D1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70CE7EC4-9AD7-4999-A9A0-FB5A89BF75A6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26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53251" name="Rectangle 2">
            <a:extLst>
              <a:ext uri="{FF2B5EF4-FFF2-40B4-BE49-F238E27FC236}">
                <a16:creationId xmlns:a16="http://schemas.microsoft.com/office/drawing/2014/main" id="{D2FCC8F8-54D1-D313-DB32-7AE200D976B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l-GR" altLang="el-GR"/>
              <a:t>Παράδειγμα κινητής υποδιαστολής</a:t>
            </a:r>
            <a:endParaRPr lang="en-AU" altLang="el-GR"/>
          </a:p>
        </p:txBody>
      </p:sp>
      <p:sp>
        <p:nvSpPr>
          <p:cNvPr id="25604" name="Rectangle 3">
            <a:extLst>
              <a:ext uri="{FF2B5EF4-FFF2-40B4-BE49-F238E27FC236}">
                <a16:creationId xmlns:a16="http://schemas.microsoft.com/office/drawing/2014/main" id="{BA6732A2-51C9-DD68-B996-0936561553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68313" y="1125538"/>
            <a:ext cx="8567737" cy="5111750"/>
          </a:xfrm>
        </p:spPr>
        <p:txBody>
          <a:bodyPr/>
          <a:lstStyle/>
          <a:p>
            <a:pPr eaLnBrk="1" hangingPunct="1"/>
            <a:r>
              <a:rPr lang="el-GR" altLang="el-GR"/>
              <a:t>Αναπαράσταση του</a:t>
            </a:r>
            <a:r>
              <a:rPr lang="en-US" altLang="el-GR"/>
              <a:t> –0.75</a:t>
            </a:r>
          </a:p>
          <a:p>
            <a:pPr lvl="1" eaLnBrk="1" hangingPunct="1"/>
            <a:r>
              <a:rPr lang="en-US" altLang="el-GR"/>
              <a:t>–0.75 = (–1)</a:t>
            </a:r>
            <a:r>
              <a:rPr lang="en-US" altLang="el-GR" baseline="30000"/>
              <a:t>1</a:t>
            </a:r>
            <a:r>
              <a:rPr lang="en-US" altLang="el-GR"/>
              <a:t> × </a:t>
            </a:r>
            <a:r>
              <a:rPr lang="el-GR" altLang="el-GR"/>
              <a:t>(</a:t>
            </a:r>
            <a:r>
              <a:rPr lang="en-US" altLang="el-GR"/>
              <a:t>1.1</a:t>
            </a:r>
            <a:r>
              <a:rPr lang="en-US" altLang="el-GR" baseline="-25000"/>
              <a:t>2</a:t>
            </a:r>
            <a:r>
              <a:rPr lang="en-US" altLang="el-GR"/>
              <a:t> × 2</a:t>
            </a:r>
            <a:r>
              <a:rPr lang="en-US" altLang="el-GR" baseline="30000"/>
              <a:t>–1</a:t>
            </a:r>
            <a:r>
              <a:rPr lang="el-GR" altLang="el-GR"/>
              <a:t>)</a:t>
            </a:r>
            <a:endParaRPr lang="en-US" altLang="el-GR"/>
          </a:p>
          <a:p>
            <a:pPr lvl="1" eaLnBrk="1" hangingPunct="1"/>
            <a:r>
              <a:rPr lang="en-US" altLang="el-GR"/>
              <a:t>S = </a:t>
            </a:r>
            <a:r>
              <a:rPr lang="en-US" altLang="el-GR">
                <a:solidFill>
                  <a:schemeClr val="hlink"/>
                </a:solidFill>
              </a:rPr>
              <a:t>1</a:t>
            </a:r>
          </a:p>
          <a:p>
            <a:pPr lvl="1" eaLnBrk="1" hangingPunct="1"/>
            <a:r>
              <a:rPr lang="el-GR" altLang="el-GR"/>
              <a:t>Κλάσμα</a:t>
            </a:r>
            <a:r>
              <a:rPr lang="en-US" altLang="el-GR"/>
              <a:t> = </a:t>
            </a:r>
            <a:r>
              <a:rPr lang="en-US" altLang="el-GR">
                <a:solidFill>
                  <a:schemeClr val="tx2"/>
                </a:solidFill>
              </a:rPr>
              <a:t>1000…00</a:t>
            </a:r>
            <a:r>
              <a:rPr lang="en-US" altLang="el-GR" baseline="-25000"/>
              <a:t>2</a:t>
            </a:r>
            <a:endParaRPr lang="en-US" altLang="el-GR">
              <a:solidFill>
                <a:schemeClr val="folHlink"/>
              </a:solidFill>
            </a:endParaRPr>
          </a:p>
          <a:p>
            <a:pPr lvl="1" eaLnBrk="1" hangingPunct="1"/>
            <a:r>
              <a:rPr lang="el-GR" altLang="el-GR"/>
              <a:t>Εκθέτης</a:t>
            </a:r>
            <a:r>
              <a:rPr lang="en-US" altLang="el-GR"/>
              <a:t> = –1 + </a:t>
            </a:r>
            <a:r>
              <a:rPr lang="el-GR" altLang="el-GR"/>
              <a:t>Πόλωση</a:t>
            </a:r>
            <a:endParaRPr lang="en-US" altLang="el-GR"/>
          </a:p>
          <a:p>
            <a:pPr lvl="2" eaLnBrk="1" hangingPunct="1"/>
            <a:r>
              <a:rPr lang="el-GR" altLang="el-GR"/>
              <a:t>Απλή</a:t>
            </a:r>
            <a:r>
              <a:rPr lang="en-US" altLang="el-GR"/>
              <a:t> </a:t>
            </a:r>
            <a:r>
              <a:rPr lang="el-GR" altLang="el-GR"/>
              <a:t>Ακριβ. </a:t>
            </a:r>
            <a:r>
              <a:rPr lang="en-US" altLang="el-GR"/>
              <a:t>: –1 + 127 = 126 = </a:t>
            </a:r>
            <a:r>
              <a:rPr lang="en-US" altLang="el-GR">
                <a:solidFill>
                  <a:srgbClr val="008000"/>
                </a:solidFill>
              </a:rPr>
              <a:t>01111110</a:t>
            </a:r>
            <a:r>
              <a:rPr lang="en-US" altLang="el-GR" baseline="-25000"/>
              <a:t>2</a:t>
            </a:r>
            <a:endParaRPr lang="en-US" altLang="el-GR"/>
          </a:p>
          <a:p>
            <a:pPr lvl="2" eaLnBrk="1" hangingPunct="1"/>
            <a:r>
              <a:rPr lang="el-GR" altLang="el-GR"/>
              <a:t>Διπλή Ακριβ. </a:t>
            </a:r>
            <a:r>
              <a:rPr lang="en-US" altLang="el-GR"/>
              <a:t>: –1 + 1023 = 1022 = </a:t>
            </a:r>
            <a:r>
              <a:rPr lang="en-US" altLang="el-GR">
                <a:solidFill>
                  <a:srgbClr val="008000"/>
                </a:solidFill>
              </a:rPr>
              <a:t>01111111110</a:t>
            </a:r>
            <a:r>
              <a:rPr lang="en-US" altLang="el-GR" baseline="-25000"/>
              <a:t>2</a:t>
            </a:r>
            <a:endParaRPr lang="en-US" altLang="el-GR"/>
          </a:p>
          <a:p>
            <a:pPr eaLnBrk="1" hangingPunct="1"/>
            <a:endParaRPr lang="el-GR" altLang="el-GR"/>
          </a:p>
          <a:p>
            <a:pPr eaLnBrk="1" hangingPunct="1"/>
            <a:r>
              <a:rPr lang="el-GR" altLang="el-GR"/>
              <a:t>Αναπαρ. Απλής Ακρίβειας</a:t>
            </a:r>
            <a:r>
              <a:rPr lang="en-US" altLang="el-GR"/>
              <a:t>: </a:t>
            </a:r>
            <a:r>
              <a:rPr lang="en-US" altLang="el-GR">
                <a:solidFill>
                  <a:schemeClr val="hlink"/>
                </a:solidFill>
              </a:rPr>
              <a:t>1</a:t>
            </a:r>
            <a:r>
              <a:rPr lang="en-US" altLang="el-GR">
                <a:solidFill>
                  <a:srgbClr val="008000"/>
                </a:solidFill>
              </a:rPr>
              <a:t>01111110</a:t>
            </a:r>
            <a:r>
              <a:rPr lang="en-US" altLang="el-GR">
                <a:solidFill>
                  <a:schemeClr val="tx2"/>
                </a:solidFill>
              </a:rPr>
              <a:t>1000…00</a:t>
            </a:r>
          </a:p>
          <a:p>
            <a:pPr eaLnBrk="1" hangingPunct="1"/>
            <a:r>
              <a:rPr lang="el-GR" altLang="el-GR"/>
              <a:t>Αναπαρ. Διπλής Ακρίβειας </a:t>
            </a:r>
            <a:r>
              <a:rPr lang="en-US" altLang="el-GR"/>
              <a:t>: </a:t>
            </a:r>
            <a:r>
              <a:rPr lang="en-US" altLang="el-GR">
                <a:solidFill>
                  <a:schemeClr val="hlink"/>
                </a:solidFill>
              </a:rPr>
              <a:t>1</a:t>
            </a:r>
            <a:r>
              <a:rPr lang="en-US" altLang="el-GR">
                <a:solidFill>
                  <a:srgbClr val="008000"/>
                </a:solidFill>
              </a:rPr>
              <a:t>01111111110</a:t>
            </a:r>
            <a:r>
              <a:rPr lang="en-US" altLang="el-GR">
                <a:solidFill>
                  <a:schemeClr val="tx2"/>
                </a:solidFill>
              </a:rPr>
              <a:t>1000…00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4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3">
            <a:extLst>
              <a:ext uri="{FF2B5EF4-FFF2-40B4-BE49-F238E27FC236}">
                <a16:creationId xmlns:a16="http://schemas.microsoft.com/office/drawing/2014/main" id="{E28EAD53-8677-7705-81AE-E6DF70E470EC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F5EB9C41-7547-41BE-81D1-3642366DDC1A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27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55299" name="Rectangle 2">
            <a:extLst>
              <a:ext uri="{FF2B5EF4-FFF2-40B4-BE49-F238E27FC236}">
                <a16:creationId xmlns:a16="http://schemas.microsoft.com/office/drawing/2014/main" id="{DC32B751-9110-125B-BE2E-DD8245EB959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l-GR" altLang="el-GR"/>
              <a:t>Παράδειγμα κινητής υποδιαστολής</a:t>
            </a:r>
            <a:endParaRPr lang="en-AU" altLang="el-GR"/>
          </a:p>
        </p:txBody>
      </p:sp>
      <p:sp>
        <p:nvSpPr>
          <p:cNvPr id="26628" name="Rectangle 3">
            <a:extLst>
              <a:ext uri="{FF2B5EF4-FFF2-40B4-BE49-F238E27FC236}">
                <a16:creationId xmlns:a16="http://schemas.microsoft.com/office/drawing/2014/main" id="{2A7AF92B-AD9B-8E0E-12A3-49414E53280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/>
              <a:t>Ποιος αριθμός αναπαρίσταται από τον απλής ακρίβειας κινητής υποδιαστολής αριθμό</a:t>
            </a:r>
            <a:r>
              <a:rPr lang="en-US" altLang="el-GR"/>
              <a:t>;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>
                <a:solidFill>
                  <a:schemeClr val="hlink"/>
                </a:solidFill>
              </a:rPr>
              <a:t>	1</a:t>
            </a:r>
            <a:r>
              <a:rPr lang="en-US" altLang="el-GR">
                <a:solidFill>
                  <a:srgbClr val="008000"/>
                </a:solidFill>
              </a:rPr>
              <a:t>10000001</a:t>
            </a:r>
            <a:r>
              <a:rPr lang="en-US" altLang="el-GR">
                <a:solidFill>
                  <a:schemeClr val="tx2"/>
                </a:solidFill>
              </a:rPr>
              <a:t>01000…00</a:t>
            </a:r>
          </a:p>
          <a:p>
            <a:pPr lvl="1" eaLnBrk="1" hangingPunct="1">
              <a:lnSpc>
                <a:spcPct val="90000"/>
              </a:lnSpc>
            </a:pPr>
            <a:endParaRPr lang="el-GR" altLang="el-GR"/>
          </a:p>
          <a:p>
            <a:pPr lvl="1" eaLnBrk="1" hangingPunct="1">
              <a:lnSpc>
                <a:spcPct val="90000"/>
              </a:lnSpc>
            </a:pPr>
            <a:r>
              <a:rPr lang="en-US" altLang="el-GR"/>
              <a:t>S = </a:t>
            </a:r>
            <a:r>
              <a:rPr lang="en-US" altLang="el-GR">
                <a:solidFill>
                  <a:schemeClr val="hlink"/>
                </a:solidFill>
              </a:rPr>
              <a:t>1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Κλάσμα</a:t>
            </a:r>
            <a:r>
              <a:rPr lang="en-US" altLang="el-GR"/>
              <a:t> = </a:t>
            </a:r>
            <a:r>
              <a:rPr lang="en-US" altLang="el-GR">
                <a:solidFill>
                  <a:schemeClr val="tx2"/>
                </a:solidFill>
              </a:rPr>
              <a:t>01000…00</a:t>
            </a:r>
            <a:r>
              <a:rPr lang="en-US" altLang="el-GR" baseline="-25000"/>
              <a:t>2</a:t>
            </a:r>
            <a:endParaRPr lang="en-US" altLang="el-GR">
              <a:solidFill>
                <a:schemeClr val="folHlink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Εκθέτης</a:t>
            </a:r>
            <a:r>
              <a:rPr lang="en-US" altLang="el-GR"/>
              <a:t> = </a:t>
            </a:r>
            <a:r>
              <a:rPr lang="en-US" altLang="el-GR">
                <a:solidFill>
                  <a:srgbClr val="008000"/>
                </a:solidFill>
              </a:rPr>
              <a:t>10000001</a:t>
            </a:r>
            <a:r>
              <a:rPr lang="en-US" altLang="el-GR" baseline="-25000"/>
              <a:t>2</a:t>
            </a:r>
            <a:r>
              <a:rPr lang="en-US" altLang="el-GR"/>
              <a:t> = 129</a:t>
            </a:r>
          </a:p>
          <a:p>
            <a:pPr eaLnBrk="1" hangingPunct="1">
              <a:lnSpc>
                <a:spcPct val="90000"/>
              </a:lnSpc>
            </a:pPr>
            <a:endParaRPr lang="el-GR" altLang="el-GR"/>
          </a:p>
          <a:p>
            <a:pPr eaLnBrk="1" hangingPunct="1">
              <a:lnSpc>
                <a:spcPct val="90000"/>
              </a:lnSpc>
            </a:pPr>
            <a:r>
              <a:rPr lang="en-US" altLang="el-GR"/>
              <a:t>x = (–1)</a:t>
            </a:r>
            <a:r>
              <a:rPr lang="en-US" altLang="el-GR" baseline="30000"/>
              <a:t>1</a:t>
            </a:r>
            <a:r>
              <a:rPr lang="en-US" altLang="el-GR"/>
              <a:t> × (1</a:t>
            </a:r>
            <a:r>
              <a:rPr lang="el-GR" altLang="el-GR"/>
              <a:t>.</a:t>
            </a:r>
            <a:r>
              <a:rPr lang="en-US" altLang="el-GR"/>
              <a:t>01</a:t>
            </a:r>
            <a:r>
              <a:rPr lang="en-US" altLang="el-GR" baseline="-25000"/>
              <a:t>2</a:t>
            </a:r>
            <a:r>
              <a:rPr lang="en-US" altLang="el-GR"/>
              <a:t>) × 2</a:t>
            </a:r>
            <a:r>
              <a:rPr lang="en-US" altLang="el-GR" baseline="30000"/>
              <a:t>(129 – 127)</a:t>
            </a:r>
            <a:endParaRPr lang="en-US" altLang="el-GR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/>
              <a:t>	= (–1) × 1.25 × 2</a:t>
            </a:r>
            <a:r>
              <a:rPr lang="en-US" altLang="el-GR" baseline="30000"/>
              <a:t>2</a:t>
            </a:r>
            <a:endParaRPr lang="en-US" altLang="el-GR"/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/>
              <a:t>	= –5.0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8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3">
            <a:extLst>
              <a:ext uri="{FF2B5EF4-FFF2-40B4-BE49-F238E27FC236}">
                <a16:creationId xmlns:a16="http://schemas.microsoft.com/office/drawing/2014/main" id="{E4835159-24AA-9002-E4E6-1AF6C3C3FA0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83D524DC-F066-495E-B1EF-B33155018B2A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28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57347" name="Rectangle 9">
            <a:extLst>
              <a:ext uri="{FF2B5EF4-FFF2-40B4-BE49-F238E27FC236}">
                <a16:creationId xmlns:a16="http://schemas.microsoft.com/office/drawing/2014/main" id="{C74A59C6-C339-6679-EE93-576E2F65D22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l-GR" altLang="el-GR"/>
              <a:t>Μη κανονικοποιημένοι (</a:t>
            </a:r>
            <a:r>
              <a:rPr lang="en-US" altLang="el-GR"/>
              <a:t>denormals)</a:t>
            </a:r>
          </a:p>
        </p:txBody>
      </p:sp>
      <p:sp>
        <p:nvSpPr>
          <p:cNvPr id="27652" name="Rectangle 10">
            <a:extLst>
              <a:ext uri="{FF2B5EF4-FFF2-40B4-BE49-F238E27FC236}">
                <a16:creationId xmlns:a16="http://schemas.microsoft.com/office/drawing/2014/main" id="{4D040583-098D-BE6A-8A8D-17EA7BA5973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Εκθέτης</a:t>
            </a:r>
            <a:r>
              <a:rPr lang="en-US" altLang="el-GR"/>
              <a:t> = 000...0 </a:t>
            </a:r>
            <a:r>
              <a:rPr lang="en-US" altLang="el-GR">
                <a:sym typeface="Symbol" panose="05050102010706020507" pitchFamily="18" charset="2"/>
              </a:rPr>
              <a:t> </a:t>
            </a:r>
            <a:r>
              <a:rPr lang="el-GR" altLang="el-GR"/>
              <a:t>το «κρυμμένο»</a:t>
            </a:r>
            <a:r>
              <a:rPr lang="en-US" altLang="el-GR"/>
              <a:t> bit </a:t>
            </a:r>
            <a:r>
              <a:rPr lang="el-GR" altLang="el-GR"/>
              <a:t>είναι </a:t>
            </a:r>
            <a:r>
              <a:rPr lang="en-US" altLang="el-GR"/>
              <a:t>0</a:t>
            </a:r>
          </a:p>
        </p:txBody>
      </p:sp>
      <p:sp>
        <p:nvSpPr>
          <p:cNvPr id="57349" name="Rectangle 5">
            <a:extLst>
              <a:ext uri="{FF2B5EF4-FFF2-40B4-BE49-F238E27FC236}">
                <a16:creationId xmlns:a16="http://schemas.microsoft.com/office/drawing/2014/main" id="{6933FA52-06AC-E449-FFE2-70CB8DD7EE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565400"/>
            <a:ext cx="8208962" cy="2303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/>
              <a:t>Μικρότεροι από τους κανονικοποιημένους</a:t>
            </a:r>
            <a:endParaRPr lang="en-US" altLang="el-GR"/>
          </a:p>
          <a:p>
            <a:pPr lvl="1" eaLnBrk="1" hangingPunct="1"/>
            <a:r>
              <a:rPr lang="el-GR" altLang="el-GR"/>
              <a:t>επιτρέπουν βαθμιαία ανεπάρκεια (</a:t>
            </a:r>
            <a:r>
              <a:rPr lang="en-US" altLang="el-GR"/>
              <a:t>gradual underflow</a:t>
            </a:r>
            <a:r>
              <a:rPr lang="el-GR" altLang="el-GR"/>
              <a:t>)</a:t>
            </a:r>
            <a:r>
              <a:rPr lang="en-US" altLang="el-GR"/>
              <a:t>, </a:t>
            </a:r>
            <a:r>
              <a:rPr lang="el-GR" altLang="el-GR"/>
              <a:t>με μειούμενη ακρίβεια</a:t>
            </a:r>
            <a:endParaRPr lang="en-US" altLang="el-GR"/>
          </a:p>
          <a:p>
            <a:pPr eaLnBrk="1" hangingPunct="1">
              <a:spcBef>
                <a:spcPct val="50000"/>
              </a:spcBef>
            </a:pPr>
            <a:r>
              <a:rPr lang="en-US" altLang="el-GR"/>
              <a:t>Denormal </a:t>
            </a:r>
            <a:r>
              <a:rPr lang="el-GR" altLang="el-GR"/>
              <a:t>με κλάσμα</a:t>
            </a:r>
            <a:r>
              <a:rPr lang="en-US" altLang="el-GR"/>
              <a:t> = 000...0</a:t>
            </a:r>
          </a:p>
        </p:txBody>
      </p:sp>
      <p:sp>
        <p:nvSpPr>
          <p:cNvPr id="57350" name="AutoShape 7">
            <a:extLst>
              <a:ext uri="{FF2B5EF4-FFF2-40B4-BE49-F238E27FC236}">
                <a16:creationId xmlns:a16="http://schemas.microsoft.com/office/drawing/2014/main" id="{90D27A9C-7D7F-DC91-188C-3FA355115129}"/>
              </a:ext>
            </a:extLst>
          </p:cNvPr>
          <p:cNvSpPr>
            <a:spLocks/>
          </p:cNvSpPr>
          <p:nvPr/>
        </p:nvSpPr>
        <p:spPr bwMode="auto">
          <a:xfrm>
            <a:off x="2555875" y="5589588"/>
            <a:ext cx="2863850" cy="647700"/>
          </a:xfrm>
          <a:prstGeom prst="borderCallout1">
            <a:avLst>
              <a:gd name="adj1" fmla="val 17648"/>
              <a:gd name="adj2" fmla="val 102662"/>
              <a:gd name="adj3" fmla="val -26472"/>
              <a:gd name="adj4" fmla="val 118569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/>
              <a:t>Δύο αναπαραστάσεις του</a:t>
            </a:r>
            <a:r>
              <a:rPr lang="en-US" altLang="el-GR" sz="1800"/>
              <a:t> 0.0!</a:t>
            </a:r>
            <a:endParaRPr lang="en-AU" altLang="el-GR" sz="1800"/>
          </a:p>
        </p:txBody>
      </p:sp>
      <p:sp>
        <p:nvSpPr>
          <p:cNvPr id="57351" name="AutoShape 12">
            <a:extLst>
              <a:ext uri="{FF2B5EF4-FFF2-40B4-BE49-F238E27FC236}">
                <a16:creationId xmlns:a16="http://schemas.microsoft.com/office/drawing/2014/main" id="{9A878AC1-5A34-48D5-C1E8-688CCCE934F8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835150" y="2090738"/>
            <a:ext cx="5257800" cy="5461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52" name="Rectangle 14">
            <a:extLst>
              <a:ext uri="{FF2B5EF4-FFF2-40B4-BE49-F238E27FC236}">
                <a16:creationId xmlns:a16="http://schemas.microsoft.com/office/drawing/2014/main" id="{899AFE75-6B9A-4499-6387-92A03862E0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0938" y="2132013"/>
            <a:ext cx="8064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700">
                <a:solidFill>
                  <a:srgbClr val="000000"/>
                </a:solidFill>
              </a:rPr>
              <a:t>Πόλωση</a:t>
            </a:r>
            <a:endParaRPr lang="el-GR" altLang="el-GR" sz="1800"/>
          </a:p>
        </p:txBody>
      </p:sp>
      <p:sp>
        <p:nvSpPr>
          <p:cNvPr id="57353" name="Rectangle 15">
            <a:extLst>
              <a:ext uri="{FF2B5EF4-FFF2-40B4-BE49-F238E27FC236}">
                <a16:creationId xmlns:a16="http://schemas.microsoft.com/office/drawing/2014/main" id="{682A12DD-8FA3-5494-2CB0-67CA9DED1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388" y="2132013"/>
            <a:ext cx="1444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700">
                <a:solidFill>
                  <a:srgbClr val="000000"/>
                </a:solidFill>
              </a:rPr>
              <a:t>S</a:t>
            </a:r>
            <a:endParaRPr lang="el-GR" altLang="el-GR" sz="1800"/>
          </a:p>
        </p:txBody>
      </p:sp>
      <p:sp>
        <p:nvSpPr>
          <p:cNvPr id="57354" name="Rectangle 16">
            <a:extLst>
              <a:ext uri="{FF2B5EF4-FFF2-40B4-BE49-F238E27FC236}">
                <a16:creationId xmlns:a16="http://schemas.microsoft.com/office/drawing/2014/main" id="{47AE8CB2-5C02-D7BF-CED4-F875833387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95975" y="2154238"/>
            <a:ext cx="204788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</a:rPr>
              <a:t>2</a:t>
            </a:r>
            <a:endParaRPr lang="el-GR" altLang="el-GR" sz="1800"/>
          </a:p>
        </p:txBody>
      </p:sp>
      <p:sp>
        <p:nvSpPr>
          <p:cNvPr id="57355" name="Rectangle 17">
            <a:extLst>
              <a:ext uri="{FF2B5EF4-FFF2-40B4-BE49-F238E27FC236}">
                <a16:creationId xmlns:a16="http://schemas.microsoft.com/office/drawing/2014/main" id="{29CFDC42-44C4-C129-01FE-DE3D5BADFF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79888" y="2154238"/>
            <a:ext cx="14176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</a:rPr>
              <a:t>Κλάσμα)</a:t>
            </a:r>
            <a:endParaRPr lang="el-GR" altLang="el-GR" sz="1800"/>
          </a:p>
        </p:txBody>
      </p:sp>
      <p:sp>
        <p:nvSpPr>
          <p:cNvPr id="57356" name="Rectangle 18">
            <a:extLst>
              <a:ext uri="{FF2B5EF4-FFF2-40B4-BE49-F238E27FC236}">
                <a16:creationId xmlns:a16="http://schemas.microsoft.com/office/drawing/2014/main" id="{11C1DB29-A05A-B3BC-D88F-BB6C3E277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825" y="2154238"/>
            <a:ext cx="3270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</a:rPr>
              <a:t>(0</a:t>
            </a:r>
            <a:endParaRPr lang="el-GR" altLang="el-GR" sz="1800"/>
          </a:p>
        </p:txBody>
      </p:sp>
      <p:sp>
        <p:nvSpPr>
          <p:cNvPr id="57357" name="Rectangle 19">
            <a:extLst>
              <a:ext uri="{FF2B5EF4-FFF2-40B4-BE49-F238E27FC236}">
                <a16:creationId xmlns:a16="http://schemas.microsoft.com/office/drawing/2014/main" id="{67FB6C59-62D4-A286-03A5-6C9374E6041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2154238"/>
            <a:ext cx="3270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</a:rPr>
              <a:t>1)</a:t>
            </a:r>
            <a:endParaRPr lang="el-GR" altLang="el-GR" sz="1800"/>
          </a:p>
        </p:txBody>
      </p:sp>
      <p:sp>
        <p:nvSpPr>
          <p:cNvPr id="57358" name="Rectangle 20">
            <a:extLst>
              <a:ext uri="{FF2B5EF4-FFF2-40B4-BE49-F238E27FC236}">
                <a16:creationId xmlns:a16="http://schemas.microsoft.com/office/drawing/2014/main" id="{CF7B1A4D-23EB-E246-3537-63DA9C80EB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813" y="2154238"/>
            <a:ext cx="1222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</a:rPr>
              <a:t>(</a:t>
            </a:r>
            <a:endParaRPr lang="el-GR" altLang="el-GR" sz="1800"/>
          </a:p>
        </p:txBody>
      </p:sp>
      <p:sp>
        <p:nvSpPr>
          <p:cNvPr id="57359" name="Rectangle 21">
            <a:extLst>
              <a:ext uri="{FF2B5EF4-FFF2-40B4-BE49-F238E27FC236}">
                <a16:creationId xmlns:a16="http://schemas.microsoft.com/office/drawing/2014/main" id="{CEC75F90-D7BB-49F8-B7AE-9B238C0EE9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2154238"/>
            <a:ext cx="1841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</a:rPr>
              <a:t>x</a:t>
            </a:r>
            <a:endParaRPr lang="el-GR" altLang="el-GR" sz="1800"/>
          </a:p>
        </p:txBody>
      </p:sp>
      <p:sp>
        <p:nvSpPr>
          <p:cNvPr id="57360" name="Rectangle 22">
            <a:extLst>
              <a:ext uri="{FF2B5EF4-FFF2-40B4-BE49-F238E27FC236}">
                <a16:creationId xmlns:a16="http://schemas.microsoft.com/office/drawing/2014/main" id="{FF2C1C93-3733-0CF1-3CCB-46FFF32D05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08700" y="2109788"/>
            <a:ext cx="1190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70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  <a:endParaRPr lang="el-GR" altLang="el-GR" sz="1800"/>
          </a:p>
        </p:txBody>
      </p:sp>
      <p:sp>
        <p:nvSpPr>
          <p:cNvPr id="57361" name="Rectangle 23">
            <a:extLst>
              <a:ext uri="{FF2B5EF4-FFF2-40B4-BE49-F238E27FC236}">
                <a16:creationId xmlns:a16="http://schemas.microsoft.com/office/drawing/2014/main" id="{6F7CDAD5-CBAE-0D3A-0F33-695AD53170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49913" y="2117725"/>
            <a:ext cx="2016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  <a:latin typeface="Symbol" panose="05050102010706020507" pitchFamily="18" charset="2"/>
              </a:rPr>
              <a:t>´</a:t>
            </a:r>
            <a:endParaRPr lang="el-GR" altLang="el-GR" sz="1800"/>
          </a:p>
        </p:txBody>
      </p:sp>
      <p:sp>
        <p:nvSpPr>
          <p:cNvPr id="57362" name="Rectangle 24">
            <a:extLst>
              <a:ext uri="{FF2B5EF4-FFF2-40B4-BE49-F238E27FC236}">
                <a16:creationId xmlns:a16="http://schemas.microsoft.com/office/drawing/2014/main" id="{6144E4C1-D670-618C-5CCB-51FFD21A624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2117725"/>
            <a:ext cx="2016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  <a:latin typeface="Symbol" panose="05050102010706020507" pitchFamily="18" charset="2"/>
              </a:rPr>
              <a:t>+</a:t>
            </a:r>
            <a:endParaRPr lang="el-GR" altLang="el-GR" sz="1800"/>
          </a:p>
        </p:txBody>
      </p:sp>
      <p:sp>
        <p:nvSpPr>
          <p:cNvPr id="57363" name="Rectangle 25">
            <a:extLst>
              <a:ext uri="{FF2B5EF4-FFF2-40B4-BE49-F238E27FC236}">
                <a16:creationId xmlns:a16="http://schemas.microsoft.com/office/drawing/2014/main" id="{1B9744C7-BC86-0A2E-5A3A-8DCF2E3926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463" y="2117725"/>
            <a:ext cx="2016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  <a:latin typeface="Symbol" panose="05050102010706020507" pitchFamily="18" charset="2"/>
              </a:rPr>
              <a:t>´</a:t>
            </a:r>
            <a:endParaRPr lang="el-GR" altLang="el-GR" sz="1800"/>
          </a:p>
        </p:txBody>
      </p:sp>
      <p:sp>
        <p:nvSpPr>
          <p:cNvPr id="57364" name="Rectangle 26">
            <a:extLst>
              <a:ext uri="{FF2B5EF4-FFF2-40B4-BE49-F238E27FC236}">
                <a16:creationId xmlns:a16="http://schemas.microsoft.com/office/drawing/2014/main" id="{58DA2B22-E45B-E97C-4628-7991B6AB7E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5" y="2117725"/>
            <a:ext cx="2016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  <a:endParaRPr lang="el-GR" altLang="el-GR" sz="1800"/>
          </a:p>
        </p:txBody>
      </p:sp>
      <p:sp>
        <p:nvSpPr>
          <p:cNvPr id="57365" name="Rectangle 27">
            <a:extLst>
              <a:ext uri="{FF2B5EF4-FFF2-40B4-BE49-F238E27FC236}">
                <a16:creationId xmlns:a16="http://schemas.microsoft.com/office/drawing/2014/main" id="{0D016F8D-0B1F-8927-1459-2CCEF80A81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2117725"/>
            <a:ext cx="2016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  <a:latin typeface="Symbol" panose="05050102010706020507" pitchFamily="18" charset="2"/>
              </a:rPr>
              <a:t>=</a:t>
            </a:r>
            <a:endParaRPr lang="el-GR" altLang="el-GR" sz="1800"/>
          </a:p>
        </p:txBody>
      </p:sp>
      <p:sp>
        <p:nvSpPr>
          <p:cNvPr id="57366" name="AutoShape 28">
            <a:extLst>
              <a:ext uri="{FF2B5EF4-FFF2-40B4-BE49-F238E27FC236}">
                <a16:creationId xmlns:a16="http://schemas.microsoft.com/office/drawing/2014/main" id="{C7681D19-8AA6-452C-F1CA-A3AB0C2ED736}"/>
              </a:ext>
            </a:extLst>
          </p:cNvPr>
          <p:cNvSpPr>
            <a:spLocks noChangeAspect="1" noChangeArrowheads="1" noTextEdit="1"/>
          </p:cNvSpPr>
          <p:nvPr/>
        </p:nvSpPr>
        <p:spPr bwMode="auto">
          <a:xfrm>
            <a:off x="1835150" y="4868863"/>
            <a:ext cx="5329238" cy="546100"/>
          </a:xfrm>
          <a:prstGeom prst="rect">
            <a:avLst/>
          </a:prstGeom>
          <a:solidFill>
            <a:schemeClr val="folHlink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367" name="Rectangle 30">
            <a:extLst>
              <a:ext uri="{FF2B5EF4-FFF2-40B4-BE49-F238E27FC236}">
                <a16:creationId xmlns:a16="http://schemas.microsoft.com/office/drawing/2014/main" id="{55B6CC57-19A8-5957-7C9C-1EA3472A8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35775" y="4938713"/>
            <a:ext cx="1841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endParaRPr lang="el-GR" altLang="el-GR" sz="1800"/>
          </a:p>
        </p:txBody>
      </p:sp>
      <p:sp>
        <p:nvSpPr>
          <p:cNvPr id="57368" name="Rectangle 31">
            <a:extLst>
              <a:ext uri="{FF2B5EF4-FFF2-40B4-BE49-F238E27FC236}">
                <a16:creationId xmlns:a16="http://schemas.microsoft.com/office/drawing/2014/main" id="{741AFCDC-FB71-CFC7-B5F6-B515E5128F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743700" y="4938713"/>
            <a:ext cx="9207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el-GR" altLang="el-GR" sz="1800"/>
          </a:p>
        </p:txBody>
      </p:sp>
      <p:sp>
        <p:nvSpPr>
          <p:cNvPr id="57369" name="Rectangle 32">
            <a:extLst>
              <a:ext uri="{FF2B5EF4-FFF2-40B4-BE49-F238E27FC236}">
                <a16:creationId xmlns:a16="http://schemas.microsoft.com/office/drawing/2014/main" id="{4F98FAED-CA3E-A3D7-8497-3373B94F998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61138" y="4938713"/>
            <a:ext cx="1841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  <a:latin typeface="Times New Roman" panose="02020603050405020304" pitchFamily="18" charset="0"/>
              </a:rPr>
              <a:t>0</a:t>
            </a:r>
            <a:endParaRPr lang="el-GR" altLang="el-GR" sz="1800"/>
          </a:p>
        </p:txBody>
      </p:sp>
      <p:sp>
        <p:nvSpPr>
          <p:cNvPr id="57370" name="Rectangle 33">
            <a:extLst>
              <a:ext uri="{FF2B5EF4-FFF2-40B4-BE49-F238E27FC236}">
                <a16:creationId xmlns:a16="http://schemas.microsoft.com/office/drawing/2014/main" id="{046552EB-A662-077B-46F3-05227E7499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0450" y="4895850"/>
            <a:ext cx="3032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</a:rPr>
              <a:t> </a:t>
            </a:r>
            <a:r>
              <a:rPr lang="el-GR" altLang="el-GR" sz="2900">
                <a:solidFill>
                  <a:srgbClr val="000000"/>
                </a:solidFill>
                <a:latin typeface="Symbol" panose="05050102010706020507" pitchFamily="18" charset="2"/>
              </a:rPr>
              <a:t>±</a:t>
            </a:r>
            <a:endParaRPr lang="el-GR" altLang="el-GR" sz="1800"/>
          </a:p>
        </p:txBody>
      </p:sp>
      <p:sp>
        <p:nvSpPr>
          <p:cNvPr id="57371" name="Rectangle 34">
            <a:extLst>
              <a:ext uri="{FF2B5EF4-FFF2-40B4-BE49-F238E27FC236}">
                <a16:creationId xmlns:a16="http://schemas.microsoft.com/office/drawing/2014/main" id="{E3F0EB35-363B-0C16-BB55-184ED417F1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03925" y="4895850"/>
            <a:ext cx="2016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  <a:latin typeface="Symbol" panose="05050102010706020507" pitchFamily="18" charset="2"/>
              </a:rPr>
              <a:t>=</a:t>
            </a:r>
            <a:endParaRPr lang="el-GR" altLang="el-GR" sz="1800"/>
          </a:p>
        </p:txBody>
      </p:sp>
      <p:sp>
        <p:nvSpPr>
          <p:cNvPr id="57372" name="Rectangle 35">
            <a:extLst>
              <a:ext uri="{FF2B5EF4-FFF2-40B4-BE49-F238E27FC236}">
                <a16:creationId xmlns:a16="http://schemas.microsoft.com/office/drawing/2014/main" id="{30436FD2-0C05-5AF4-5CA8-A8465B3A486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45013" y="4895850"/>
            <a:ext cx="2016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  <a:latin typeface="Symbol" panose="05050102010706020507" pitchFamily="18" charset="2"/>
              </a:rPr>
              <a:t>´</a:t>
            </a:r>
            <a:endParaRPr lang="el-GR" altLang="el-GR" sz="1800"/>
          </a:p>
        </p:txBody>
      </p:sp>
      <p:sp>
        <p:nvSpPr>
          <p:cNvPr id="57373" name="Rectangle 36">
            <a:extLst>
              <a:ext uri="{FF2B5EF4-FFF2-40B4-BE49-F238E27FC236}">
                <a16:creationId xmlns:a16="http://schemas.microsoft.com/office/drawing/2014/main" id="{27A5A1BC-6F53-3B96-36C1-B3DE971D87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35413" y="4895850"/>
            <a:ext cx="2016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  <a:latin typeface="Symbol" panose="05050102010706020507" pitchFamily="18" charset="2"/>
              </a:rPr>
              <a:t>+</a:t>
            </a:r>
            <a:endParaRPr lang="el-GR" altLang="el-GR" sz="1800"/>
          </a:p>
        </p:txBody>
      </p:sp>
      <p:sp>
        <p:nvSpPr>
          <p:cNvPr id="57374" name="Rectangle 37">
            <a:extLst>
              <a:ext uri="{FF2B5EF4-FFF2-40B4-BE49-F238E27FC236}">
                <a16:creationId xmlns:a16="http://schemas.microsoft.com/office/drawing/2014/main" id="{EC306B80-E17C-E89D-7AA4-4C46737F48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19463" y="4895850"/>
            <a:ext cx="2016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  <a:latin typeface="Symbol" panose="05050102010706020507" pitchFamily="18" charset="2"/>
              </a:rPr>
              <a:t>´</a:t>
            </a:r>
            <a:endParaRPr lang="el-GR" altLang="el-GR" sz="1800"/>
          </a:p>
        </p:txBody>
      </p:sp>
      <p:sp>
        <p:nvSpPr>
          <p:cNvPr id="57375" name="Rectangle 38">
            <a:extLst>
              <a:ext uri="{FF2B5EF4-FFF2-40B4-BE49-F238E27FC236}">
                <a16:creationId xmlns:a16="http://schemas.microsoft.com/office/drawing/2014/main" id="{3491C75C-4E8E-0C8D-0DF6-6CBA417898B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74925" y="4895850"/>
            <a:ext cx="201613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  <a:endParaRPr lang="el-GR" altLang="el-GR" sz="1800"/>
          </a:p>
        </p:txBody>
      </p:sp>
      <p:sp>
        <p:nvSpPr>
          <p:cNvPr id="57376" name="Rectangle 39">
            <a:extLst>
              <a:ext uri="{FF2B5EF4-FFF2-40B4-BE49-F238E27FC236}">
                <a16:creationId xmlns:a16="http://schemas.microsoft.com/office/drawing/2014/main" id="{3E1320C2-80EA-A3E7-214A-AA4999A0BE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70113" y="4895850"/>
            <a:ext cx="201612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  <a:latin typeface="Symbol" panose="05050102010706020507" pitchFamily="18" charset="2"/>
              </a:rPr>
              <a:t>=</a:t>
            </a:r>
            <a:endParaRPr lang="el-GR" altLang="el-GR" sz="1800"/>
          </a:p>
        </p:txBody>
      </p:sp>
      <p:sp>
        <p:nvSpPr>
          <p:cNvPr id="57377" name="Rectangle 40">
            <a:extLst>
              <a:ext uri="{FF2B5EF4-FFF2-40B4-BE49-F238E27FC236}">
                <a16:creationId xmlns:a16="http://schemas.microsoft.com/office/drawing/2014/main" id="{57E0AAD0-5157-9FB2-4529-97CAB2D45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03800" y="4887913"/>
            <a:ext cx="119063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700">
                <a:solidFill>
                  <a:srgbClr val="000000"/>
                </a:solidFill>
                <a:latin typeface="Symbol" panose="05050102010706020507" pitchFamily="18" charset="2"/>
              </a:rPr>
              <a:t>-</a:t>
            </a:r>
            <a:endParaRPr lang="el-GR" altLang="el-GR" sz="1800"/>
          </a:p>
        </p:txBody>
      </p:sp>
      <p:sp>
        <p:nvSpPr>
          <p:cNvPr id="57378" name="Rectangle 41">
            <a:extLst>
              <a:ext uri="{FF2B5EF4-FFF2-40B4-BE49-F238E27FC236}">
                <a16:creationId xmlns:a16="http://schemas.microsoft.com/office/drawing/2014/main" id="{FA0B2D03-E8AD-BB1C-EF9F-8482B59A7F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24450" y="4910138"/>
            <a:ext cx="806450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700">
                <a:solidFill>
                  <a:srgbClr val="000000"/>
                </a:solidFill>
              </a:rPr>
              <a:t>Πόλωση</a:t>
            </a:r>
            <a:endParaRPr lang="el-GR" altLang="el-GR" sz="1800"/>
          </a:p>
        </p:txBody>
      </p:sp>
      <p:sp>
        <p:nvSpPr>
          <p:cNvPr id="57379" name="Rectangle 42">
            <a:extLst>
              <a:ext uri="{FF2B5EF4-FFF2-40B4-BE49-F238E27FC236}">
                <a16:creationId xmlns:a16="http://schemas.microsoft.com/office/drawing/2014/main" id="{31D5C519-778A-08E3-8EC5-578426CCDB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00388" y="4910138"/>
            <a:ext cx="144462" cy="258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700">
                <a:solidFill>
                  <a:srgbClr val="000000"/>
                </a:solidFill>
              </a:rPr>
              <a:t>S</a:t>
            </a:r>
            <a:endParaRPr lang="el-GR" altLang="el-GR" sz="1800"/>
          </a:p>
        </p:txBody>
      </p:sp>
      <p:sp>
        <p:nvSpPr>
          <p:cNvPr id="57380" name="Rectangle 43">
            <a:extLst>
              <a:ext uri="{FF2B5EF4-FFF2-40B4-BE49-F238E27FC236}">
                <a16:creationId xmlns:a16="http://schemas.microsoft.com/office/drawing/2014/main" id="{2089020B-DE8C-C1FD-9F7D-9476D0AAB7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89488" y="4932363"/>
            <a:ext cx="20478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</a:rPr>
              <a:t>2</a:t>
            </a:r>
            <a:endParaRPr lang="el-GR" altLang="el-GR" sz="1800"/>
          </a:p>
        </p:txBody>
      </p:sp>
      <p:sp>
        <p:nvSpPr>
          <p:cNvPr id="57381" name="Rectangle 44">
            <a:extLst>
              <a:ext uri="{FF2B5EF4-FFF2-40B4-BE49-F238E27FC236}">
                <a16:creationId xmlns:a16="http://schemas.microsoft.com/office/drawing/2014/main" id="{1DEA77FB-1052-7F15-9348-965191E483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91000" y="4932363"/>
            <a:ext cx="3270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</a:rPr>
              <a:t>0)</a:t>
            </a:r>
            <a:endParaRPr lang="el-GR" altLang="el-GR" sz="1800"/>
          </a:p>
        </p:txBody>
      </p:sp>
      <p:sp>
        <p:nvSpPr>
          <p:cNvPr id="57382" name="Rectangle 45">
            <a:extLst>
              <a:ext uri="{FF2B5EF4-FFF2-40B4-BE49-F238E27FC236}">
                <a16:creationId xmlns:a16="http://schemas.microsoft.com/office/drawing/2014/main" id="{6D1741E9-4B00-01F6-69DE-5F11CF44C2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52825" y="4932363"/>
            <a:ext cx="3270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</a:rPr>
              <a:t>(0</a:t>
            </a:r>
            <a:endParaRPr lang="el-GR" altLang="el-GR" sz="1800"/>
          </a:p>
        </p:txBody>
      </p:sp>
      <p:sp>
        <p:nvSpPr>
          <p:cNvPr id="57383" name="Rectangle 46">
            <a:extLst>
              <a:ext uri="{FF2B5EF4-FFF2-40B4-BE49-F238E27FC236}">
                <a16:creationId xmlns:a16="http://schemas.microsoft.com/office/drawing/2014/main" id="{100BEC31-0A6E-1FDF-C146-F8F479AAC4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3363" y="4932363"/>
            <a:ext cx="327025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</a:rPr>
              <a:t>1)</a:t>
            </a:r>
            <a:endParaRPr lang="el-GR" altLang="el-GR" sz="1800"/>
          </a:p>
        </p:txBody>
      </p:sp>
      <p:sp>
        <p:nvSpPr>
          <p:cNvPr id="57384" name="Rectangle 47">
            <a:extLst>
              <a:ext uri="{FF2B5EF4-FFF2-40B4-BE49-F238E27FC236}">
                <a16:creationId xmlns:a16="http://schemas.microsoft.com/office/drawing/2014/main" id="{14EF87B5-63C1-C14A-E842-A341B00C32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6813" y="4932363"/>
            <a:ext cx="122237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</a:rPr>
              <a:t>(</a:t>
            </a:r>
            <a:endParaRPr lang="el-GR" altLang="el-GR" sz="1800"/>
          </a:p>
        </p:txBody>
      </p:sp>
      <p:sp>
        <p:nvSpPr>
          <p:cNvPr id="57385" name="Rectangle 48">
            <a:extLst>
              <a:ext uri="{FF2B5EF4-FFF2-40B4-BE49-F238E27FC236}">
                <a16:creationId xmlns:a16="http://schemas.microsoft.com/office/drawing/2014/main" id="{A8C01BA1-59FD-4134-504E-E52D2DA3CE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95475" y="4932363"/>
            <a:ext cx="184150" cy="44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900">
                <a:solidFill>
                  <a:srgbClr val="000000"/>
                </a:solidFill>
              </a:rPr>
              <a:t>x</a:t>
            </a:r>
            <a:endParaRPr lang="el-GR" altLang="el-GR" sz="180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2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3">
            <a:extLst>
              <a:ext uri="{FF2B5EF4-FFF2-40B4-BE49-F238E27FC236}">
                <a16:creationId xmlns:a16="http://schemas.microsoft.com/office/drawing/2014/main" id="{C3D11D01-D880-57EE-2FC9-C0B98F8DDE6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E12D8688-3D09-4EAE-B325-E306D9C69127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29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59395" name="Rectangle 4">
            <a:extLst>
              <a:ext uri="{FF2B5EF4-FFF2-40B4-BE49-F238E27FC236}">
                <a16:creationId xmlns:a16="http://schemas.microsoft.com/office/drawing/2014/main" id="{0DDCCF05-76F5-98EE-D703-5D7F4C4C4A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Άπειρα και όχι αριθμοί (</a:t>
            </a:r>
            <a:r>
              <a:rPr lang="en-US" altLang="el-GR"/>
              <a:t>NaN</a:t>
            </a:r>
            <a:r>
              <a:rPr lang="el-GR" altLang="el-GR"/>
              <a:t>)</a:t>
            </a:r>
            <a:endParaRPr lang="en-US" altLang="el-GR"/>
          </a:p>
        </p:txBody>
      </p:sp>
      <p:sp>
        <p:nvSpPr>
          <p:cNvPr id="59396" name="Rectangle 5">
            <a:extLst>
              <a:ext uri="{FF2B5EF4-FFF2-40B4-BE49-F238E27FC236}">
                <a16:creationId xmlns:a16="http://schemas.microsoft.com/office/drawing/2014/main" id="{3FB96657-97B8-DE26-F80F-2CE13D48989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z="2800"/>
              <a:t>Εκθέτης</a:t>
            </a:r>
            <a:r>
              <a:rPr lang="en-US" altLang="el-GR" sz="2800"/>
              <a:t> = 111...1, </a:t>
            </a:r>
            <a:r>
              <a:rPr lang="el-GR" altLang="el-GR" sz="2800"/>
              <a:t>Κλάσμα</a:t>
            </a:r>
            <a:r>
              <a:rPr lang="en-US" altLang="el-GR" sz="2800"/>
              <a:t> = 000...0</a:t>
            </a:r>
          </a:p>
          <a:p>
            <a:pPr lvl="1" eaLnBrk="1" hangingPunct="1"/>
            <a:r>
              <a:rPr lang="en-US" altLang="el-GR"/>
              <a:t>±</a:t>
            </a:r>
            <a:r>
              <a:rPr lang="el-GR" altLang="el-GR"/>
              <a:t>Άπειρο</a:t>
            </a:r>
            <a:endParaRPr lang="en-US" altLang="el-GR"/>
          </a:p>
          <a:p>
            <a:pPr lvl="1" eaLnBrk="1" hangingPunct="1"/>
            <a:r>
              <a:rPr lang="el-GR" altLang="el-GR"/>
              <a:t>Μπορεί να χρησιμοποιηθεί σε επόμενους υπολογισμούς, για αποφυγή της ανάγκης του ελέγχου  υπερχείλισης</a:t>
            </a:r>
            <a:endParaRPr lang="en-US" altLang="el-GR"/>
          </a:p>
          <a:p>
            <a:pPr eaLnBrk="1" hangingPunct="1"/>
            <a:endParaRPr lang="en-US" altLang="el-GR" sz="2800"/>
          </a:p>
          <a:p>
            <a:pPr eaLnBrk="1" hangingPunct="1"/>
            <a:r>
              <a:rPr lang="el-GR" altLang="el-GR" sz="2800"/>
              <a:t>Εκθέτης</a:t>
            </a:r>
            <a:r>
              <a:rPr lang="en-US" altLang="el-GR" sz="2800"/>
              <a:t> = 111...1, </a:t>
            </a:r>
            <a:r>
              <a:rPr lang="el-GR" altLang="el-GR" sz="2800"/>
              <a:t>Κλάσμα</a:t>
            </a:r>
            <a:r>
              <a:rPr lang="en-US" altLang="el-GR" sz="2800"/>
              <a:t> ≠ 000...0</a:t>
            </a:r>
          </a:p>
          <a:p>
            <a:pPr lvl="1" eaLnBrk="1" hangingPunct="1"/>
            <a:r>
              <a:rPr lang="el-GR" altLang="el-GR"/>
              <a:t>Όχι αριθμός (</a:t>
            </a:r>
            <a:r>
              <a:rPr lang="en-US" altLang="el-GR"/>
              <a:t>Not-a-Number </a:t>
            </a:r>
            <a:r>
              <a:rPr lang="el-GR" altLang="el-GR"/>
              <a:t>– </a:t>
            </a:r>
            <a:r>
              <a:rPr lang="en-US" altLang="el-GR"/>
              <a:t>NaN)</a:t>
            </a:r>
          </a:p>
          <a:p>
            <a:pPr lvl="1" eaLnBrk="1" hangingPunct="1"/>
            <a:r>
              <a:rPr lang="el-GR" altLang="el-GR"/>
              <a:t>Δείχνει ένα άκυρο ή απροσδιόριστο αποτέλεσμα</a:t>
            </a:r>
            <a:endParaRPr lang="en-US" altLang="el-GR"/>
          </a:p>
          <a:p>
            <a:pPr lvl="2" eaLnBrk="1" hangingPunct="1"/>
            <a:r>
              <a:rPr lang="el-GR" altLang="el-GR"/>
              <a:t>π</a:t>
            </a:r>
            <a:r>
              <a:rPr lang="en-US" altLang="el-GR"/>
              <a:t>.</a:t>
            </a:r>
            <a:r>
              <a:rPr lang="el-GR" altLang="el-GR"/>
              <a:t>χ</a:t>
            </a:r>
            <a:r>
              <a:rPr lang="en-US" altLang="el-GR"/>
              <a:t>., 0.0 / 0.0</a:t>
            </a:r>
          </a:p>
          <a:p>
            <a:pPr lvl="1" eaLnBrk="1" hangingPunct="1"/>
            <a:r>
              <a:rPr lang="el-GR" altLang="el-GR"/>
              <a:t>Μπορεί να χρησιμοποιηθεί σε επόμενους υπολογισμούς</a:t>
            </a:r>
            <a:endParaRPr lang="en-US" altLang="el-GR"/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3">
            <a:extLst>
              <a:ext uri="{FF2B5EF4-FFF2-40B4-BE49-F238E27FC236}">
                <a16:creationId xmlns:a16="http://schemas.microsoft.com/office/drawing/2014/main" id="{AA17163E-829D-8CDA-BADA-4E838618645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C6AC9F1F-F616-4D92-B780-F6AB4AEDFCD6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9219" name="Rectangle 2">
            <a:extLst>
              <a:ext uri="{FF2B5EF4-FFF2-40B4-BE49-F238E27FC236}">
                <a16:creationId xmlns:a16="http://schemas.microsoft.com/office/drawing/2014/main" id="{3DDFE460-C2A6-2A65-7837-E4242EE2A3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Ακέραια πρόσθεση</a:t>
            </a:r>
            <a:endParaRPr lang="en-AU" altLang="el-GR"/>
          </a:p>
        </p:txBody>
      </p:sp>
      <p:sp>
        <p:nvSpPr>
          <p:cNvPr id="5124" name="Rectangle 3">
            <a:extLst>
              <a:ext uri="{FF2B5EF4-FFF2-40B4-BE49-F238E27FC236}">
                <a16:creationId xmlns:a16="http://schemas.microsoft.com/office/drawing/2014/main" id="{228DAFB8-6CFA-950C-291A-3474304BEA5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052513"/>
            <a:ext cx="8270875" cy="358775"/>
          </a:xfrm>
        </p:spPr>
        <p:txBody>
          <a:bodyPr/>
          <a:lstStyle/>
          <a:p>
            <a:pPr eaLnBrk="1" hangingPunct="1"/>
            <a:r>
              <a:rPr lang="el-GR" altLang="el-GR"/>
              <a:t>Παράδειγμα</a:t>
            </a:r>
            <a:r>
              <a:rPr lang="en-US" altLang="el-GR"/>
              <a:t>: 7 + 6</a:t>
            </a:r>
            <a:endParaRPr lang="en-AU" altLang="el-GR"/>
          </a:p>
        </p:txBody>
      </p:sp>
      <p:sp>
        <p:nvSpPr>
          <p:cNvPr id="5126" name="Rectangle 7">
            <a:extLst>
              <a:ext uri="{FF2B5EF4-FFF2-40B4-BE49-F238E27FC236}">
                <a16:creationId xmlns:a16="http://schemas.microsoft.com/office/drawing/2014/main" id="{5EE41C23-C15C-9300-B497-31BACEE6A1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3141663"/>
            <a:ext cx="8351837" cy="338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 eaLnBrk="1" hangingPunct="1"/>
            <a:r>
              <a:rPr lang="el-GR" altLang="el-GR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Υπερχείλιση </a:t>
            </a:r>
            <a:r>
              <a:rPr lang="en-US" altLang="el-GR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(overflow</a:t>
            </a:r>
            <a:r>
              <a:rPr lang="el-GR" altLang="el-GR" sz="2400" b="1" dirty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altLang="el-G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l-GR" altLang="el-G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το αποτέλεσμα είναι εκτός του εύρους των τιμών</a:t>
            </a:r>
            <a:r>
              <a:rPr lang="en-US" altLang="el-G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που μπορεί να αναπαρασταθεί με το </a:t>
            </a:r>
            <a:r>
              <a:rPr lang="el-GR" altLang="el-GR" sz="2400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σθγκεκριμένο</a:t>
            </a:r>
            <a:r>
              <a:rPr lang="el-GR" altLang="el-GR" sz="2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μήκος λέξης </a:t>
            </a:r>
            <a:endParaRPr lang="en-US" altLang="el-GR" sz="2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Πρόσθεση </a:t>
            </a:r>
            <a:r>
              <a:rPr lang="el-GR" alt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ετερόσημων</a:t>
            </a:r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l-GR" alt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τελεστέων</a:t>
            </a:r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l-GR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όχι υπερχείλιση </a:t>
            </a:r>
            <a:endParaRPr lang="en-US" altLang="el-G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Πρόσθεση θετικών </a:t>
            </a:r>
            <a:r>
              <a:rPr lang="el-GR" alt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τελεστέων</a:t>
            </a:r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 eaLnBrk="1" hangingPunct="1"/>
            <a:r>
              <a:rPr lang="el-GR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Υπερχείλιση αν το πρόσημο του αποτελέσματος είναι 1</a:t>
            </a:r>
            <a:endParaRPr lang="en-US" altLang="el-G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 algn="just" eaLnBrk="1" hangingPunct="1"/>
            <a:r>
              <a:rPr lang="el-GR" altLang="el-GR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Πρόσθεση αρνητικών </a:t>
            </a:r>
            <a:r>
              <a:rPr lang="el-GR" altLang="el-GR" sz="2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τελεστέων</a:t>
            </a:r>
            <a:endParaRPr lang="en-US" altLang="el-GR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2" algn="just" eaLnBrk="1" hangingPunct="1"/>
            <a:r>
              <a:rPr lang="el-GR" altLang="el-GR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Υπερχείλιση αν το πρόσημο του αποτελέσματος είναι 0</a:t>
            </a:r>
            <a:endParaRPr lang="en-US" altLang="el-GR" sz="2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27" name="Picture 10" descr="D:\gizopoulos\Projects\Books\Cod4-Kleidarithmos\Figs-for-PPTs\COD_VOLA_PNGs\CHAPTER 3\03_01.png">
            <a:extLst>
              <a:ext uri="{FF2B5EF4-FFF2-40B4-BE49-F238E27FC236}">
                <a16:creationId xmlns:a16="http://schemas.microsoft.com/office/drawing/2014/main" id="{F162A7B9-0053-1228-4D29-4E03CACDEC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484313"/>
            <a:ext cx="7554912" cy="168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4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itle 1">
            <a:extLst>
              <a:ext uri="{FF2B5EF4-FFF2-40B4-BE49-F238E27FC236}">
                <a16:creationId xmlns:a16="http://schemas.microsoft.com/office/drawing/2014/main" id="{3CFA196F-1BC6-C7DD-DA64-6E23EC0E62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l-GR" altLang="el-GR"/>
              <a:t>Άπειρα και όχι αριθμοί (</a:t>
            </a:r>
            <a:r>
              <a:rPr lang="en-US" altLang="el-GR"/>
              <a:t>NaN</a:t>
            </a:r>
            <a:r>
              <a:rPr lang="el-GR" altLang="el-GR"/>
              <a:t>)</a:t>
            </a:r>
          </a:p>
        </p:txBody>
      </p:sp>
      <p:sp>
        <p:nvSpPr>
          <p:cNvPr id="61443" name="Footer Placeholder 3">
            <a:extLst>
              <a:ext uri="{FF2B5EF4-FFF2-40B4-BE49-F238E27FC236}">
                <a16:creationId xmlns:a16="http://schemas.microsoft.com/office/drawing/2014/main" id="{91B2E0FF-CBEC-0ABF-64AF-B2454EA6607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3300"/>
                </a:solidFill>
              </a:rPr>
              <a:t>Κεφάλαιο 3 — Αριθμητική για υπολογιστές — </a:t>
            </a:r>
            <a:fld id="{711F3E50-51FD-4257-A7D1-ADFCCEB3A428}" type="slidenum">
              <a:rPr lang="en-AU" altLang="el-GR" sz="1400" smtClean="0">
                <a:solidFill>
                  <a:srgbClr val="CC33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30</a:t>
            </a:fld>
            <a:endParaRPr lang="en-AU" altLang="el-GR" sz="1400">
              <a:solidFill>
                <a:srgbClr val="CC3300"/>
              </a:solidFill>
            </a:endParaRPr>
          </a:p>
        </p:txBody>
      </p:sp>
      <p:pic>
        <p:nvPicPr>
          <p:cNvPr id="61444" name="Content Placeholder 4" descr="f03-14-P374493">
            <a:extLst>
              <a:ext uri="{FF2B5EF4-FFF2-40B4-BE49-F238E27FC236}">
                <a16:creationId xmlns:a16="http://schemas.microsoft.com/office/drawing/2014/main" id="{5CCFE886-4A17-5DFC-69B6-6DA7342B5B3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95288" y="1484313"/>
            <a:ext cx="8604250" cy="3960812"/>
          </a:xfr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3">
            <a:extLst>
              <a:ext uri="{FF2B5EF4-FFF2-40B4-BE49-F238E27FC236}">
                <a16:creationId xmlns:a16="http://schemas.microsoft.com/office/drawing/2014/main" id="{0A54D46E-1E19-1286-D51C-85F87C5496F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E4F48BC8-2A32-4032-8EA4-E95944DD6600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31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62467" name="Rectangle 4">
            <a:extLst>
              <a:ext uri="{FF2B5EF4-FFF2-40B4-BE49-F238E27FC236}">
                <a16:creationId xmlns:a16="http://schemas.microsoft.com/office/drawing/2014/main" id="{4AC058C7-2C42-085F-B9C0-A3D8A6F09B9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l-GR" altLang="el-GR"/>
              <a:t>Πρόσθεση κινητής υποδιαστολής</a:t>
            </a:r>
            <a:endParaRPr lang="en-AU" altLang="el-GR"/>
          </a:p>
        </p:txBody>
      </p:sp>
      <p:sp>
        <p:nvSpPr>
          <p:cNvPr id="29700" name="Rectangle 5">
            <a:extLst>
              <a:ext uri="{FF2B5EF4-FFF2-40B4-BE49-F238E27FC236}">
                <a16:creationId xmlns:a16="http://schemas.microsoft.com/office/drawing/2014/main" id="{FC0EAE3F-37C7-F64C-7484-0070988D3C1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539750" y="1125538"/>
            <a:ext cx="8343900" cy="511175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400"/>
              <a:t>Ένα δεκαδικό παράδειγμα με 4 ψηφία</a:t>
            </a:r>
            <a:endParaRPr lang="en-US" altLang="el-GR" sz="2400"/>
          </a:p>
          <a:p>
            <a:pPr lvl="1" eaLnBrk="1" hangingPunct="1">
              <a:lnSpc>
                <a:spcPct val="80000"/>
              </a:lnSpc>
            </a:pPr>
            <a:r>
              <a:rPr lang="en-US" altLang="el-GR" sz="2200"/>
              <a:t>(</a:t>
            </a:r>
            <a:r>
              <a:rPr lang="en-US" altLang="el-GR" sz="2200" b="1"/>
              <a:t>9.999 × 10</a:t>
            </a:r>
            <a:r>
              <a:rPr lang="en-US" altLang="el-GR" sz="2200" b="1" baseline="30000"/>
              <a:t>1</a:t>
            </a:r>
            <a:r>
              <a:rPr lang="en-US" altLang="el-GR" sz="2200"/>
              <a:t>) + (</a:t>
            </a:r>
            <a:r>
              <a:rPr lang="en-US" altLang="el-GR" sz="2200" b="1"/>
              <a:t>1.610 × 10</a:t>
            </a:r>
            <a:r>
              <a:rPr lang="en-US" altLang="el-GR" sz="2200" b="1" baseline="30000"/>
              <a:t>–1</a:t>
            </a:r>
            <a:r>
              <a:rPr lang="en-US" altLang="el-GR" sz="2200" b="1"/>
              <a:t> </a:t>
            </a:r>
            <a:r>
              <a:rPr lang="en-US" altLang="el-GR" sz="2200"/>
              <a:t>)</a:t>
            </a:r>
            <a:endParaRPr lang="en-US" altLang="el-GR" sz="2200" baseline="30000"/>
          </a:p>
          <a:p>
            <a:pPr eaLnBrk="1" hangingPunct="1">
              <a:lnSpc>
                <a:spcPct val="80000"/>
              </a:lnSpc>
            </a:pPr>
            <a:endParaRPr lang="en-US" altLang="el-GR" sz="1000"/>
          </a:p>
          <a:p>
            <a:pPr eaLnBrk="1" hangingPunct="1">
              <a:lnSpc>
                <a:spcPct val="80000"/>
              </a:lnSpc>
            </a:pPr>
            <a:r>
              <a:rPr lang="en-US" altLang="el-GR" sz="2400"/>
              <a:t>1. </a:t>
            </a:r>
            <a:r>
              <a:rPr lang="el-GR" altLang="el-GR" sz="2400"/>
              <a:t>Ευθυγράμμιση υποδιαστολών</a:t>
            </a:r>
            <a:endParaRPr lang="en-US" altLang="el-GR" sz="2400"/>
          </a:p>
          <a:p>
            <a:pPr lvl="1" eaLnBrk="1" hangingPunct="1">
              <a:lnSpc>
                <a:spcPct val="80000"/>
              </a:lnSpc>
            </a:pPr>
            <a:r>
              <a:rPr lang="el-GR" altLang="el-GR" sz="2200"/>
              <a:t>Ολίσθηση αριθμού με το μικρότερο εκθέτη</a:t>
            </a:r>
            <a:endParaRPr lang="en-US" altLang="el-GR" sz="2200"/>
          </a:p>
          <a:p>
            <a:pPr lvl="1" eaLnBrk="1" hangingPunct="1">
              <a:lnSpc>
                <a:spcPct val="80000"/>
              </a:lnSpc>
            </a:pPr>
            <a:r>
              <a:rPr lang="en-US" altLang="el-GR" sz="2200"/>
              <a:t>(</a:t>
            </a:r>
            <a:r>
              <a:rPr lang="en-US" altLang="el-GR" sz="2200" b="1"/>
              <a:t>9.999 × 10</a:t>
            </a:r>
            <a:r>
              <a:rPr lang="en-US" altLang="el-GR" sz="2200" b="1" baseline="30000"/>
              <a:t>1</a:t>
            </a:r>
            <a:r>
              <a:rPr lang="en-US" altLang="el-GR" sz="2200"/>
              <a:t>) + (</a:t>
            </a:r>
            <a:r>
              <a:rPr lang="en-US" altLang="el-GR" sz="2200" b="1"/>
              <a:t>0.016 × 10</a:t>
            </a:r>
            <a:r>
              <a:rPr lang="en-US" altLang="el-GR" sz="2200" b="1" baseline="30000"/>
              <a:t>1</a:t>
            </a:r>
            <a:r>
              <a:rPr lang="en-US" altLang="el-GR" sz="2200"/>
              <a:t>)</a:t>
            </a:r>
            <a:endParaRPr lang="en-US" altLang="el-GR" sz="2200" baseline="30000"/>
          </a:p>
          <a:p>
            <a:pPr eaLnBrk="1" hangingPunct="1">
              <a:lnSpc>
                <a:spcPct val="80000"/>
              </a:lnSpc>
            </a:pPr>
            <a:endParaRPr lang="en-US" altLang="el-GR" sz="1000"/>
          </a:p>
          <a:p>
            <a:pPr eaLnBrk="1" hangingPunct="1">
              <a:lnSpc>
                <a:spcPct val="80000"/>
              </a:lnSpc>
            </a:pPr>
            <a:r>
              <a:rPr lang="en-US" altLang="el-GR" sz="2400"/>
              <a:t>2. </a:t>
            </a:r>
            <a:r>
              <a:rPr lang="el-GR" altLang="el-GR" sz="2400"/>
              <a:t>Πρόσθεση σημαντικών</a:t>
            </a:r>
            <a:endParaRPr lang="en-US" altLang="el-GR" sz="2400"/>
          </a:p>
          <a:p>
            <a:pPr lvl="1" eaLnBrk="1" hangingPunct="1">
              <a:lnSpc>
                <a:spcPct val="80000"/>
              </a:lnSpc>
            </a:pPr>
            <a:r>
              <a:rPr lang="en-US" altLang="el-GR" sz="2200"/>
              <a:t>(</a:t>
            </a:r>
            <a:r>
              <a:rPr lang="en-US" altLang="el-GR" sz="2200" b="1"/>
              <a:t>9.999 × 10</a:t>
            </a:r>
            <a:r>
              <a:rPr lang="en-US" altLang="el-GR" sz="2200" b="1" baseline="30000"/>
              <a:t>1</a:t>
            </a:r>
            <a:r>
              <a:rPr lang="en-US" altLang="el-GR" sz="2200"/>
              <a:t>) + (</a:t>
            </a:r>
            <a:r>
              <a:rPr lang="en-US" altLang="el-GR" sz="2200" b="1"/>
              <a:t>0.016 × 10</a:t>
            </a:r>
            <a:r>
              <a:rPr lang="en-US" altLang="el-GR" sz="2200" b="1" baseline="30000"/>
              <a:t>1</a:t>
            </a:r>
            <a:r>
              <a:rPr lang="en-US" altLang="el-GR" sz="2200"/>
              <a:t>) = </a:t>
            </a:r>
            <a:r>
              <a:rPr lang="en-US" altLang="el-GR" sz="2200" b="1"/>
              <a:t>10.015 × 10</a:t>
            </a:r>
            <a:r>
              <a:rPr lang="en-US" altLang="el-GR" sz="2200" b="1" baseline="30000"/>
              <a:t>1</a:t>
            </a:r>
          </a:p>
          <a:p>
            <a:pPr eaLnBrk="1" hangingPunct="1">
              <a:lnSpc>
                <a:spcPct val="80000"/>
              </a:lnSpc>
            </a:pPr>
            <a:endParaRPr lang="en-US" altLang="el-GR" sz="1000"/>
          </a:p>
          <a:p>
            <a:pPr eaLnBrk="1" hangingPunct="1">
              <a:lnSpc>
                <a:spcPct val="80000"/>
              </a:lnSpc>
            </a:pPr>
            <a:r>
              <a:rPr lang="en-US" altLang="el-GR" sz="2400"/>
              <a:t>3. </a:t>
            </a:r>
            <a:r>
              <a:rPr lang="el-GR" altLang="el-GR" sz="2400"/>
              <a:t>Κανονικοποίηση &amp; έλεγχος υπερχείλισης/</a:t>
            </a:r>
            <a:r>
              <a:rPr lang="en-US" altLang="el-GR" sz="2400"/>
              <a:t> </a:t>
            </a:r>
            <a:r>
              <a:rPr lang="el-GR" altLang="el-GR" sz="2400"/>
              <a:t>ανεπάρκειας</a:t>
            </a:r>
            <a:endParaRPr lang="en-US" altLang="el-GR" sz="2400"/>
          </a:p>
          <a:p>
            <a:pPr lvl="1" eaLnBrk="1" hangingPunct="1">
              <a:lnSpc>
                <a:spcPct val="80000"/>
              </a:lnSpc>
            </a:pPr>
            <a:r>
              <a:rPr lang="en-US" altLang="el-GR" sz="2200" b="1"/>
              <a:t>1.0015 × 10</a:t>
            </a:r>
            <a:r>
              <a:rPr lang="en-US" altLang="el-GR" sz="2200" b="1" baseline="30000"/>
              <a:t>2</a:t>
            </a:r>
          </a:p>
          <a:p>
            <a:pPr eaLnBrk="1" hangingPunct="1">
              <a:lnSpc>
                <a:spcPct val="80000"/>
              </a:lnSpc>
            </a:pPr>
            <a:endParaRPr lang="en-US" altLang="el-GR" sz="1000"/>
          </a:p>
          <a:p>
            <a:pPr eaLnBrk="1" hangingPunct="1">
              <a:lnSpc>
                <a:spcPct val="80000"/>
              </a:lnSpc>
            </a:pPr>
            <a:r>
              <a:rPr lang="en-US" altLang="el-GR" sz="2400"/>
              <a:t>4. </a:t>
            </a:r>
            <a:r>
              <a:rPr lang="el-GR" altLang="el-GR" sz="2400"/>
              <a:t>Στρογγυλοποίηση &amp; επανα</a:t>
            </a:r>
            <a:r>
              <a:rPr lang="en-US" altLang="el-GR" sz="2400"/>
              <a:t>-</a:t>
            </a:r>
            <a:r>
              <a:rPr lang="el-GR" altLang="el-GR" sz="2400"/>
              <a:t>κανονικοποιήση αν είναι απαραίτητο</a:t>
            </a:r>
            <a:endParaRPr lang="en-US" altLang="el-GR" sz="2400"/>
          </a:p>
          <a:p>
            <a:pPr lvl="1" eaLnBrk="1" hangingPunct="1">
              <a:lnSpc>
                <a:spcPct val="80000"/>
              </a:lnSpc>
            </a:pPr>
            <a:r>
              <a:rPr lang="en-US" altLang="el-GR" sz="2200" b="1"/>
              <a:t>1.002 × 10</a:t>
            </a:r>
            <a:r>
              <a:rPr lang="en-US" altLang="el-GR" sz="2200" b="1" baseline="30000"/>
              <a:t>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0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3">
            <a:extLst>
              <a:ext uri="{FF2B5EF4-FFF2-40B4-BE49-F238E27FC236}">
                <a16:creationId xmlns:a16="http://schemas.microsoft.com/office/drawing/2014/main" id="{8FB859B6-2CC9-C17B-4EE1-0D929E8ED2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720A7855-4B6D-4E45-B44B-5BABE8A092BC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32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64515" name="Rectangle 4">
            <a:extLst>
              <a:ext uri="{FF2B5EF4-FFF2-40B4-BE49-F238E27FC236}">
                <a16:creationId xmlns:a16="http://schemas.microsoft.com/office/drawing/2014/main" id="{8349C908-D208-D72A-0161-90582DF36CA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l-GR" altLang="el-GR"/>
              <a:t>Πρόσθεση κινητής υποδιαστολής</a:t>
            </a:r>
            <a:endParaRPr lang="en-AU" altLang="el-GR"/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5CAD61F8-889E-C915-D5B6-8BAD6D2F6B0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400"/>
              <a:t>Τώρα ένα δυαδικό παράδειγμα με 4 ψηφία</a:t>
            </a:r>
            <a:endParaRPr lang="en-US" altLang="el-GR" sz="2400"/>
          </a:p>
          <a:p>
            <a:pPr lvl="1" eaLnBrk="1" hangingPunct="1">
              <a:lnSpc>
                <a:spcPct val="80000"/>
              </a:lnSpc>
            </a:pPr>
            <a:r>
              <a:rPr lang="en-US" altLang="el-GR" sz="2200"/>
              <a:t>(</a:t>
            </a:r>
            <a:r>
              <a:rPr lang="en-US" altLang="el-GR" sz="2200" b="1"/>
              <a:t>1.000</a:t>
            </a:r>
            <a:r>
              <a:rPr lang="en-US" altLang="el-GR" sz="2200" b="1" baseline="-25000"/>
              <a:t>2</a:t>
            </a:r>
            <a:r>
              <a:rPr lang="en-US" altLang="el-GR" sz="2200" b="1"/>
              <a:t> × 2</a:t>
            </a:r>
            <a:r>
              <a:rPr lang="en-US" altLang="el-GR" sz="2200" b="1" baseline="30000"/>
              <a:t>–1</a:t>
            </a:r>
            <a:r>
              <a:rPr lang="el-GR" altLang="el-GR" sz="2200"/>
              <a:t>)</a:t>
            </a:r>
            <a:r>
              <a:rPr lang="en-US" altLang="el-GR" sz="2200"/>
              <a:t> + </a:t>
            </a:r>
            <a:r>
              <a:rPr lang="en-US" altLang="el-GR" sz="2200" b="1"/>
              <a:t>(–1.110</a:t>
            </a:r>
            <a:r>
              <a:rPr lang="en-US" altLang="el-GR" sz="2200" b="1" baseline="-25000"/>
              <a:t>2</a:t>
            </a:r>
            <a:r>
              <a:rPr lang="en-US" altLang="el-GR" sz="2200" b="1"/>
              <a:t> × 2</a:t>
            </a:r>
            <a:r>
              <a:rPr lang="en-US" altLang="el-GR" sz="2200" b="1" baseline="30000"/>
              <a:t>–2</a:t>
            </a:r>
            <a:r>
              <a:rPr lang="en-US" altLang="el-GR" sz="2200"/>
              <a:t>) </a:t>
            </a:r>
            <a:r>
              <a:rPr lang="el-GR" altLang="el-GR" sz="2200"/>
              <a:t>δηλαδή </a:t>
            </a:r>
            <a:r>
              <a:rPr lang="en-US" altLang="el-GR" sz="2200"/>
              <a:t>(</a:t>
            </a:r>
            <a:r>
              <a:rPr lang="en-US" altLang="el-GR" sz="2200" b="1"/>
              <a:t>0.5) + (–0.4375)</a:t>
            </a:r>
          </a:p>
          <a:p>
            <a:pPr eaLnBrk="1" hangingPunct="1">
              <a:lnSpc>
                <a:spcPct val="80000"/>
              </a:lnSpc>
            </a:pPr>
            <a:endParaRPr lang="en-US" altLang="el-GR" sz="1000"/>
          </a:p>
          <a:p>
            <a:pPr eaLnBrk="1" hangingPunct="1">
              <a:lnSpc>
                <a:spcPct val="80000"/>
              </a:lnSpc>
            </a:pPr>
            <a:r>
              <a:rPr lang="en-US" altLang="el-GR" sz="2400"/>
              <a:t>1. </a:t>
            </a:r>
            <a:r>
              <a:rPr lang="el-GR" altLang="el-GR" sz="2400"/>
              <a:t>Ευθυγράμμιση υποδιαστολών</a:t>
            </a:r>
            <a:endParaRPr lang="en-US" altLang="el-GR" sz="2400"/>
          </a:p>
          <a:p>
            <a:pPr lvl="1" eaLnBrk="1" hangingPunct="1">
              <a:lnSpc>
                <a:spcPct val="80000"/>
              </a:lnSpc>
            </a:pPr>
            <a:r>
              <a:rPr lang="el-GR" altLang="el-GR" sz="2200"/>
              <a:t>Ολίσθηση αριθμού με το μικρότερο εκθέτη</a:t>
            </a:r>
            <a:endParaRPr lang="en-US" altLang="el-GR" sz="2200"/>
          </a:p>
          <a:p>
            <a:pPr lvl="1" eaLnBrk="1" hangingPunct="1">
              <a:lnSpc>
                <a:spcPct val="80000"/>
              </a:lnSpc>
            </a:pPr>
            <a:r>
              <a:rPr lang="en-US" altLang="el-GR" sz="2200" b="1"/>
              <a:t>(1.000</a:t>
            </a:r>
            <a:r>
              <a:rPr lang="en-US" altLang="el-GR" sz="2200" b="1" baseline="-25000"/>
              <a:t>2</a:t>
            </a:r>
            <a:r>
              <a:rPr lang="en-US" altLang="el-GR" sz="2200" b="1"/>
              <a:t> × 2</a:t>
            </a:r>
            <a:r>
              <a:rPr lang="en-US" altLang="el-GR" sz="2200" b="1" baseline="30000"/>
              <a:t>–1</a:t>
            </a:r>
            <a:r>
              <a:rPr lang="el-GR" altLang="el-GR" sz="2200" b="1"/>
              <a:t>) </a:t>
            </a:r>
            <a:r>
              <a:rPr lang="en-US" altLang="el-GR" sz="2200"/>
              <a:t>+ </a:t>
            </a:r>
            <a:r>
              <a:rPr lang="el-GR" altLang="el-GR" sz="2200" b="1"/>
              <a:t>(</a:t>
            </a:r>
            <a:r>
              <a:rPr lang="en-US" altLang="el-GR" sz="2200" b="1"/>
              <a:t>–0.111</a:t>
            </a:r>
            <a:r>
              <a:rPr lang="en-US" altLang="el-GR" sz="2200" b="1" baseline="-25000"/>
              <a:t>2</a:t>
            </a:r>
            <a:r>
              <a:rPr lang="en-US" altLang="el-GR" sz="2200" b="1"/>
              <a:t> × 2</a:t>
            </a:r>
            <a:r>
              <a:rPr lang="en-US" altLang="el-GR" sz="2200" b="1" baseline="30000"/>
              <a:t>–1</a:t>
            </a:r>
            <a:r>
              <a:rPr lang="el-GR" altLang="el-GR" sz="2200" b="1"/>
              <a:t>)</a:t>
            </a:r>
            <a:endParaRPr lang="en-US" altLang="el-GR" sz="2200" b="1"/>
          </a:p>
          <a:p>
            <a:pPr eaLnBrk="1" hangingPunct="1">
              <a:lnSpc>
                <a:spcPct val="80000"/>
              </a:lnSpc>
            </a:pPr>
            <a:endParaRPr lang="en-US" altLang="el-GR" sz="1000"/>
          </a:p>
          <a:p>
            <a:pPr eaLnBrk="1" hangingPunct="1">
              <a:lnSpc>
                <a:spcPct val="80000"/>
              </a:lnSpc>
            </a:pPr>
            <a:r>
              <a:rPr lang="en-US" altLang="el-GR" sz="2400"/>
              <a:t>2. </a:t>
            </a:r>
            <a:r>
              <a:rPr lang="el-GR" altLang="el-GR" sz="2400"/>
              <a:t>Πρόσθεση σημαντικών</a:t>
            </a:r>
            <a:endParaRPr lang="en-US" altLang="el-GR" sz="2400"/>
          </a:p>
          <a:p>
            <a:pPr lvl="1" eaLnBrk="1" hangingPunct="1">
              <a:lnSpc>
                <a:spcPct val="80000"/>
              </a:lnSpc>
            </a:pPr>
            <a:r>
              <a:rPr lang="en-US" altLang="el-GR" sz="2200" b="1"/>
              <a:t>(1.000</a:t>
            </a:r>
            <a:r>
              <a:rPr lang="en-US" altLang="el-GR" sz="2200" b="1" baseline="-25000"/>
              <a:t>2</a:t>
            </a:r>
            <a:r>
              <a:rPr lang="en-US" altLang="el-GR" sz="2200" b="1"/>
              <a:t> × 2</a:t>
            </a:r>
            <a:r>
              <a:rPr lang="en-US" altLang="el-GR" sz="2200" b="1" baseline="30000"/>
              <a:t>–1</a:t>
            </a:r>
            <a:r>
              <a:rPr lang="el-GR" altLang="el-GR" sz="2200" b="1"/>
              <a:t>) </a:t>
            </a:r>
            <a:r>
              <a:rPr lang="en-US" altLang="el-GR" sz="2200"/>
              <a:t>+ </a:t>
            </a:r>
            <a:r>
              <a:rPr lang="el-GR" altLang="el-GR" sz="2200" b="1"/>
              <a:t>(</a:t>
            </a:r>
            <a:r>
              <a:rPr lang="en-US" altLang="el-GR" sz="2200" b="1"/>
              <a:t>–0.111</a:t>
            </a:r>
            <a:r>
              <a:rPr lang="en-US" altLang="el-GR" sz="2200" b="1" baseline="-25000"/>
              <a:t>2</a:t>
            </a:r>
            <a:r>
              <a:rPr lang="en-US" altLang="el-GR" sz="2200" b="1"/>
              <a:t> × 2</a:t>
            </a:r>
            <a:r>
              <a:rPr lang="en-US" altLang="el-GR" sz="2200" b="1" baseline="30000"/>
              <a:t>–1</a:t>
            </a:r>
            <a:r>
              <a:rPr lang="el-GR" altLang="el-GR" sz="2200" b="1"/>
              <a:t>) </a:t>
            </a:r>
            <a:r>
              <a:rPr lang="en-US" altLang="el-GR" sz="2200"/>
              <a:t>= </a:t>
            </a:r>
            <a:r>
              <a:rPr lang="en-US" altLang="el-GR" sz="2200" b="1"/>
              <a:t>0.001</a:t>
            </a:r>
            <a:r>
              <a:rPr lang="en-US" altLang="el-GR" sz="2200" b="1" baseline="-25000"/>
              <a:t>2</a:t>
            </a:r>
            <a:r>
              <a:rPr lang="en-US" altLang="el-GR" sz="2200" b="1"/>
              <a:t> × 2</a:t>
            </a:r>
            <a:r>
              <a:rPr lang="en-US" altLang="el-GR" sz="2200" b="1" baseline="30000"/>
              <a:t>–1</a:t>
            </a:r>
          </a:p>
          <a:p>
            <a:pPr eaLnBrk="1" hangingPunct="1">
              <a:lnSpc>
                <a:spcPct val="80000"/>
              </a:lnSpc>
            </a:pPr>
            <a:endParaRPr lang="en-US" altLang="el-GR" sz="1000"/>
          </a:p>
          <a:p>
            <a:pPr eaLnBrk="1" hangingPunct="1">
              <a:lnSpc>
                <a:spcPct val="80000"/>
              </a:lnSpc>
            </a:pPr>
            <a:r>
              <a:rPr lang="en-US" altLang="el-GR" sz="2400"/>
              <a:t>3. </a:t>
            </a:r>
            <a:r>
              <a:rPr lang="el-GR" altLang="el-GR" sz="2400"/>
              <a:t>Κανονικοποίηση </a:t>
            </a:r>
            <a:r>
              <a:rPr lang="en-US" altLang="el-GR" sz="2400"/>
              <a:t>&amp; </a:t>
            </a:r>
            <a:r>
              <a:rPr lang="el-GR" altLang="el-GR" sz="2400"/>
              <a:t>έλεγχος υπερχείλισης/ανεπάρκειας</a:t>
            </a:r>
            <a:endParaRPr lang="en-US" altLang="el-GR" sz="2400"/>
          </a:p>
          <a:p>
            <a:pPr lvl="1" eaLnBrk="1" hangingPunct="1">
              <a:lnSpc>
                <a:spcPct val="80000"/>
              </a:lnSpc>
            </a:pPr>
            <a:r>
              <a:rPr lang="en-US" altLang="el-GR" sz="2200" b="1"/>
              <a:t>1.000</a:t>
            </a:r>
            <a:r>
              <a:rPr lang="en-US" altLang="el-GR" sz="2200" b="1" baseline="-25000"/>
              <a:t>2</a:t>
            </a:r>
            <a:r>
              <a:rPr lang="en-US" altLang="el-GR" sz="2200" b="1"/>
              <a:t> × 2</a:t>
            </a:r>
            <a:r>
              <a:rPr lang="en-US" altLang="el-GR" sz="2200" b="1" baseline="30000"/>
              <a:t>–4</a:t>
            </a:r>
            <a:r>
              <a:rPr lang="en-US" altLang="el-GR" sz="2200"/>
              <a:t>, </a:t>
            </a:r>
            <a:r>
              <a:rPr lang="el-GR" altLang="el-GR" sz="2200"/>
              <a:t>χωρίς υπερχείλιση/ανεπάρκεια</a:t>
            </a:r>
            <a:r>
              <a:rPr lang="en-US" altLang="el-GR" sz="2200"/>
              <a:t> (</a:t>
            </a:r>
            <a:r>
              <a:rPr lang="el-GR" altLang="el-GR" sz="2200"/>
              <a:t>το -4 εντός του [-126, +127]</a:t>
            </a:r>
            <a:endParaRPr lang="en-US" altLang="el-GR" sz="2200"/>
          </a:p>
          <a:p>
            <a:pPr eaLnBrk="1" hangingPunct="1">
              <a:lnSpc>
                <a:spcPct val="80000"/>
              </a:lnSpc>
            </a:pPr>
            <a:endParaRPr lang="en-US" altLang="el-GR" sz="1000"/>
          </a:p>
          <a:p>
            <a:pPr eaLnBrk="1" hangingPunct="1">
              <a:lnSpc>
                <a:spcPct val="80000"/>
              </a:lnSpc>
            </a:pPr>
            <a:r>
              <a:rPr lang="en-US" altLang="el-GR" sz="2400"/>
              <a:t>4. </a:t>
            </a:r>
            <a:r>
              <a:rPr lang="el-GR" altLang="el-GR" sz="2400"/>
              <a:t>Στρογγυλοποίηση και επανακανονικοποιήση αν είναι απαραίτητο</a:t>
            </a:r>
            <a:endParaRPr lang="en-US" altLang="el-GR" sz="2400"/>
          </a:p>
          <a:p>
            <a:pPr lvl="1" eaLnBrk="1" hangingPunct="1">
              <a:lnSpc>
                <a:spcPct val="80000"/>
              </a:lnSpc>
            </a:pPr>
            <a:r>
              <a:rPr lang="en-US" altLang="el-GR" sz="2200" b="1"/>
              <a:t>1.000</a:t>
            </a:r>
            <a:r>
              <a:rPr lang="en-US" altLang="el-GR" sz="2200" b="1" baseline="-25000"/>
              <a:t>2</a:t>
            </a:r>
            <a:r>
              <a:rPr lang="en-US" altLang="el-GR" sz="2200" b="1"/>
              <a:t> × 2</a:t>
            </a:r>
            <a:r>
              <a:rPr lang="en-US" altLang="el-GR" sz="2200" b="1" baseline="30000"/>
              <a:t>–4</a:t>
            </a:r>
            <a:r>
              <a:rPr lang="en-US" altLang="el-GR" sz="2200" b="1"/>
              <a:t> </a:t>
            </a:r>
            <a:r>
              <a:rPr lang="en-US" altLang="el-GR" sz="2200"/>
              <a:t>(</a:t>
            </a:r>
            <a:r>
              <a:rPr lang="el-GR" altLang="el-GR" sz="2200"/>
              <a:t>καμία αλλαγή</a:t>
            </a:r>
            <a:r>
              <a:rPr lang="en-US" altLang="el-GR" sz="2200"/>
              <a:t>)  = </a:t>
            </a:r>
            <a:r>
              <a:rPr lang="en-US" altLang="el-GR" sz="2200" b="1"/>
              <a:t>0.0625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3">
            <a:extLst>
              <a:ext uri="{FF2B5EF4-FFF2-40B4-BE49-F238E27FC236}">
                <a16:creationId xmlns:a16="http://schemas.microsoft.com/office/drawing/2014/main" id="{A38B5F44-EA54-9BC7-5F15-BBA081786D9A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D29DCA05-4AC0-4906-A839-5CD2927EBF72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33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66563" name="Rectangle 4">
            <a:extLst>
              <a:ext uri="{FF2B5EF4-FFF2-40B4-BE49-F238E27FC236}">
                <a16:creationId xmlns:a16="http://schemas.microsoft.com/office/drawing/2014/main" id="{7942C86A-367C-9E35-2052-F6A8475B757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6350"/>
            <a:ext cx="8259762" cy="641350"/>
          </a:xfrm>
        </p:spPr>
        <p:txBody>
          <a:bodyPr/>
          <a:lstStyle/>
          <a:p>
            <a:pPr eaLnBrk="1" hangingPunct="1"/>
            <a:r>
              <a:rPr lang="el-GR" altLang="el-GR"/>
              <a:t>Αλγόριθμος πρόσθεσης</a:t>
            </a:r>
            <a:endParaRPr lang="en-AU" altLang="el-GR"/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A66E3211-42B8-C18B-660A-3B9D8B4D3C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l-GR" sz="2400"/>
          </a:p>
        </p:txBody>
      </p:sp>
      <p:pic>
        <p:nvPicPr>
          <p:cNvPr id="66565" name="Picture 4" descr="f03-15-P374493">
            <a:extLst>
              <a:ext uri="{FF2B5EF4-FFF2-40B4-BE49-F238E27FC236}">
                <a16:creationId xmlns:a16="http://schemas.microsoft.com/office/drawing/2014/main" id="{09F4275B-11AE-3354-B104-64EBF845E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758825"/>
            <a:ext cx="6121400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3">
            <a:extLst>
              <a:ext uri="{FF2B5EF4-FFF2-40B4-BE49-F238E27FC236}">
                <a16:creationId xmlns:a16="http://schemas.microsoft.com/office/drawing/2014/main" id="{C8C2959E-BDA2-1CD4-EA5B-6C36C328389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262FC0A7-32A2-4769-928E-A86FEE2E0BD3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34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68611" name="Rectangle 2">
            <a:extLst>
              <a:ext uri="{FF2B5EF4-FFF2-40B4-BE49-F238E27FC236}">
                <a16:creationId xmlns:a16="http://schemas.microsoft.com/office/drawing/2014/main" id="{D11DC3A1-1EFF-FA47-632F-9E86B384C3F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Υλικό αθροιστή κιν. υποδ.</a:t>
            </a:r>
            <a:endParaRPr lang="en-AU" altLang="el-GR"/>
          </a:p>
        </p:txBody>
      </p:sp>
      <p:sp>
        <p:nvSpPr>
          <p:cNvPr id="68612" name="Rectangle 3">
            <a:extLst>
              <a:ext uri="{FF2B5EF4-FFF2-40B4-BE49-F238E27FC236}">
                <a16:creationId xmlns:a16="http://schemas.microsoft.com/office/drawing/2014/main" id="{0B10D3FB-F403-9DA5-F3D7-6E88816BC73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/>
              <a:t>Πολύ πιο πολύπλοκο από του ακέραιου αθροιστή</a:t>
            </a:r>
            <a:endParaRPr lang="en-US" altLang="el-GR"/>
          </a:p>
          <a:p>
            <a:pPr eaLnBrk="1" hangingPunct="1">
              <a:lnSpc>
                <a:spcPct val="90000"/>
              </a:lnSpc>
            </a:pPr>
            <a:endParaRPr lang="el-GR" altLang="el-GR"/>
          </a:p>
          <a:p>
            <a:pPr eaLnBrk="1" hangingPunct="1">
              <a:lnSpc>
                <a:spcPct val="90000"/>
              </a:lnSpc>
            </a:pPr>
            <a:r>
              <a:rPr lang="el-GR" altLang="el-GR"/>
              <a:t>Για να γίνει σε έναν κύκλο πρέπει να έχει πολύ μεγάλη διάρκεια</a:t>
            </a:r>
            <a:endParaRPr lang="en-US" altLang="el-GR"/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Πολύ μεγαλύτερη από τις ακέραιες λειτουργίες</a:t>
            </a:r>
            <a:endParaRPr lang="en-US" altLang="el-GR"/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Το πιο αργό ρολόι θα επιβάρυνε όλες τις εντολές</a:t>
            </a:r>
            <a:endParaRPr lang="en-US" altLang="el-GR"/>
          </a:p>
          <a:p>
            <a:pPr eaLnBrk="1" hangingPunct="1">
              <a:lnSpc>
                <a:spcPct val="90000"/>
              </a:lnSpc>
            </a:pPr>
            <a:endParaRPr lang="el-GR" altLang="el-GR"/>
          </a:p>
          <a:p>
            <a:pPr eaLnBrk="1" hangingPunct="1">
              <a:lnSpc>
                <a:spcPct val="90000"/>
              </a:lnSpc>
            </a:pPr>
            <a:r>
              <a:rPr lang="el-GR" altLang="el-GR"/>
              <a:t>Ο αθροιστής κινητής υποδιαστολής συνήθως παίρνει πολλούς κύκλους</a:t>
            </a:r>
            <a:endParaRPr lang="en-US" altLang="el-GR"/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Μπορεί να υπολοποιηθεί με διοχέτευση</a:t>
            </a:r>
            <a:endParaRPr lang="en-AU" altLang="el-GR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3">
            <a:extLst>
              <a:ext uri="{FF2B5EF4-FFF2-40B4-BE49-F238E27FC236}">
                <a16:creationId xmlns:a16="http://schemas.microsoft.com/office/drawing/2014/main" id="{6C20F433-21DA-333F-52EB-35C6A4B37E28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C603C2FC-3722-4525-B072-CE267C041F27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35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70659" name="Rectangle 2">
            <a:extLst>
              <a:ext uri="{FF2B5EF4-FFF2-40B4-BE49-F238E27FC236}">
                <a16:creationId xmlns:a16="http://schemas.microsoft.com/office/drawing/2014/main" id="{EFB6BE1A-918B-5C38-6EF0-C27C7A5F38C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Υλικό αθροιστή κιν.υποδ.</a:t>
            </a:r>
            <a:endParaRPr lang="en-AU" altLang="el-GR"/>
          </a:p>
        </p:txBody>
      </p:sp>
      <p:sp>
        <p:nvSpPr>
          <p:cNvPr id="70660" name="AutoShape 4">
            <a:extLst>
              <a:ext uri="{FF2B5EF4-FFF2-40B4-BE49-F238E27FC236}">
                <a16:creationId xmlns:a16="http://schemas.microsoft.com/office/drawing/2014/main" id="{040260CD-9F9D-8286-8B57-384F306F7D88}"/>
              </a:ext>
            </a:extLst>
          </p:cNvPr>
          <p:cNvSpPr>
            <a:spLocks/>
          </p:cNvSpPr>
          <p:nvPr/>
        </p:nvSpPr>
        <p:spPr bwMode="auto">
          <a:xfrm>
            <a:off x="6588125" y="1844675"/>
            <a:ext cx="144463" cy="1800225"/>
          </a:xfrm>
          <a:prstGeom prst="rightBrace">
            <a:avLst>
              <a:gd name="adj1" fmla="val 10384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70661" name="AutoShape 5">
            <a:extLst>
              <a:ext uri="{FF2B5EF4-FFF2-40B4-BE49-F238E27FC236}">
                <a16:creationId xmlns:a16="http://schemas.microsoft.com/office/drawing/2014/main" id="{E150CC8C-2B94-ABAA-7AAF-2C8086AAE8F0}"/>
              </a:ext>
            </a:extLst>
          </p:cNvPr>
          <p:cNvSpPr>
            <a:spLocks/>
          </p:cNvSpPr>
          <p:nvPr/>
        </p:nvSpPr>
        <p:spPr bwMode="auto">
          <a:xfrm>
            <a:off x="6588125" y="3716338"/>
            <a:ext cx="144463" cy="792162"/>
          </a:xfrm>
          <a:prstGeom prst="rightBrace">
            <a:avLst>
              <a:gd name="adj1" fmla="val 45696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70662" name="AutoShape 6">
            <a:extLst>
              <a:ext uri="{FF2B5EF4-FFF2-40B4-BE49-F238E27FC236}">
                <a16:creationId xmlns:a16="http://schemas.microsoft.com/office/drawing/2014/main" id="{23EE347E-B40F-5270-31FF-E3C960C56C27}"/>
              </a:ext>
            </a:extLst>
          </p:cNvPr>
          <p:cNvSpPr>
            <a:spLocks/>
          </p:cNvSpPr>
          <p:nvPr/>
        </p:nvSpPr>
        <p:spPr bwMode="auto">
          <a:xfrm>
            <a:off x="6588125" y="4795838"/>
            <a:ext cx="144463" cy="576262"/>
          </a:xfrm>
          <a:prstGeom prst="rightBrace">
            <a:avLst>
              <a:gd name="adj1" fmla="val 3324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70663" name="AutoShape 7">
            <a:extLst>
              <a:ext uri="{FF2B5EF4-FFF2-40B4-BE49-F238E27FC236}">
                <a16:creationId xmlns:a16="http://schemas.microsoft.com/office/drawing/2014/main" id="{53D041E4-B9EB-3A9F-47D3-438ADAA13E66}"/>
              </a:ext>
            </a:extLst>
          </p:cNvPr>
          <p:cNvSpPr>
            <a:spLocks/>
          </p:cNvSpPr>
          <p:nvPr/>
        </p:nvSpPr>
        <p:spPr bwMode="auto">
          <a:xfrm>
            <a:off x="6588125" y="5445125"/>
            <a:ext cx="144463" cy="576263"/>
          </a:xfrm>
          <a:prstGeom prst="rightBrace">
            <a:avLst>
              <a:gd name="adj1" fmla="val 33242"/>
              <a:gd name="adj2" fmla="val 50000"/>
            </a:avLst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70664" name="Text Box 8">
            <a:extLst>
              <a:ext uri="{FF2B5EF4-FFF2-40B4-BE49-F238E27FC236}">
                <a16:creationId xmlns:a16="http://schemas.microsoft.com/office/drawing/2014/main" id="{5D796690-B138-1798-1748-68A6D326C8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2568575"/>
            <a:ext cx="846138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/>
              <a:t>Βήμα</a:t>
            </a:r>
            <a:r>
              <a:rPr lang="en-US" altLang="el-GR" sz="1600"/>
              <a:t> 1</a:t>
            </a:r>
            <a:endParaRPr lang="en-AU" altLang="el-GR" sz="1600"/>
          </a:p>
        </p:txBody>
      </p:sp>
      <p:sp>
        <p:nvSpPr>
          <p:cNvPr id="70665" name="Text Box 9">
            <a:extLst>
              <a:ext uri="{FF2B5EF4-FFF2-40B4-BE49-F238E27FC236}">
                <a16:creationId xmlns:a16="http://schemas.microsoft.com/office/drawing/2014/main" id="{BC343E65-D6B4-068A-EE28-914FAA7320D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3937000"/>
            <a:ext cx="846138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/>
              <a:t>Βήμα</a:t>
            </a:r>
            <a:r>
              <a:rPr lang="en-US" altLang="el-GR" sz="1600"/>
              <a:t> 2</a:t>
            </a:r>
            <a:endParaRPr lang="en-AU" altLang="el-GR" sz="1600"/>
          </a:p>
        </p:txBody>
      </p:sp>
      <p:sp>
        <p:nvSpPr>
          <p:cNvPr id="70666" name="Text Box 10">
            <a:extLst>
              <a:ext uri="{FF2B5EF4-FFF2-40B4-BE49-F238E27FC236}">
                <a16:creationId xmlns:a16="http://schemas.microsoft.com/office/drawing/2014/main" id="{F4287B21-BA55-110A-A237-58E4FA77DA1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4873625"/>
            <a:ext cx="846138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/>
              <a:t>Βήμα</a:t>
            </a:r>
            <a:r>
              <a:rPr lang="en-US" altLang="el-GR" sz="1600"/>
              <a:t> 3</a:t>
            </a:r>
            <a:endParaRPr lang="en-AU" altLang="el-GR" sz="1600"/>
          </a:p>
        </p:txBody>
      </p:sp>
      <p:sp>
        <p:nvSpPr>
          <p:cNvPr id="70667" name="Text Box 11">
            <a:extLst>
              <a:ext uri="{FF2B5EF4-FFF2-40B4-BE49-F238E27FC236}">
                <a16:creationId xmlns:a16="http://schemas.microsoft.com/office/drawing/2014/main" id="{042FC689-82BC-5828-7CC3-6321A8AEF3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77050" y="5521325"/>
            <a:ext cx="846138" cy="346075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/>
              <a:t>Βήμα</a:t>
            </a:r>
            <a:r>
              <a:rPr lang="en-US" altLang="el-GR" sz="1600"/>
              <a:t> 4</a:t>
            </a:r>
            <a:endParaRPr lang="en-AU" altLang="el-GR" sz="1600"/>
          </a:p>
        </p:txBody>
      </p:sp>
      <p:sp>
        <p:nvSpPr>
          <p:cNvPr id="70668" name="AutoShape 12">
            <a:extLst>
              <a:ext uri="{FF2B5EF4-FFF2-40B4-BE49-F238E27FC236}">
                <a16:creationId xmlns:a16="http://schemas.microsoft.com/office/drawing/2014/main" id="{2B1FE35B-E3DA-363B-EEA7-AE5972910259}"/>
              </a:ext>
            </a:extLst>
          </p:cNvPr>
          <p:cNvSpPr>
            <a:spLocks noChangeArrowheads="1"/>
          </p:cNvSpPr>
          <p:nvPr/>
        </p:nvSpPr>
        <p:spPr bwMode="auto">
          <a:xfrm rot="10800000">
            <a:off x="7740650" y="4940300"/>
            <a:ext cx="288925" cy="792163"/>
          </a:xfrm>
          <a:prstGeom prst="curvedRightArrow">
            <a:avLst>
              <a:gd name="adj1" fmla="val 54835"/>
              <a:gd name="adj2" fmla="val 109670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pic>
        <p:nvPicPr>
          <p:cNvPr id="70669" name="Picture 15" descr="D:\gizopoulos\Projects\Books\Cod4-Kleidarithmos\Figs-for-PPTs\COD_VOLA_PNGs\CHAPTER 3\03_16.png">
            <a:extLst>
              <a:ext uri="{FF2B5EF4-FFF2-40B4-BE49-F238E27FC236}">
                <a16:creationId xmlns:a16="http://schemas.microsoft.com/office/drawing/2014/main" id="{1CE4C022-6382-E74E-F97D-F4C60A4A78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550" y="1149350"/>
            <a:ext cx="5651500" cy="523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3">
            <a:extLst>
              <a:ext uri="{FF2B5EF4-FFF2-40B4-BE49-F238E27FC236}">
                <a16:creationId xmlns:a16="http://schemas.microsoft.com/office/drawing/2014/main" id="{BB2AA337-12E0-862E-5C77-8A06DC254C11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EA460B18-4EE0-4965-9BF4-AD9E117B1B49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36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72707" name="Rectangle 4">
            <a:extLst>
              <a:ext uri="{FF2B5EF4-FFF2-40B4-BE49-F238E27FC236}">
                <a16:creationId xmlns:a16="http://schemas.microsoft.com/office/drawing/2014/main" id="{70E79972-8810-175F-C4A4-81EB4A53B88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Πολλαπλασιασμός κιν.υποδ.</a:t>
            </a:r>
            <a:endParaRPr lang="en-AU" altLang="el-GR"/>
          </a:p>
        </p:txBody>
      </p:sp>
      <p:sp>
        <p:nvSpPr>
          <p:cNvPr id="72708" name="Rectangle 5">
            <a:extLst>
              <a:ext uri="{FF2B5EF4-FFF2-40B4-BE49-F238E27FC236}">
                <a16:creationId xmlns:a16="http://schemas.microsoft.com/office/drawing/2014/main" id="{FED4D8AF-C9BD-CD3C-5A00-CDA9BBFDB9E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000"/>
              <a:t>Ένα δεκαδικό παράδειγμα με </a:t>
            </a:r>
            <a:r>
              <a:rPr lang="en-US" altLang="el-GR" sz="2000"/>
              <a:t>4</a:t>
            </a:r>
            <a:r>
              <a:rPr lang="el-GR" altLang="el-GR" sz="2000"/>
              <a:t> ψηφία</a:t>
            </a:r>
            <a:endParaRPr lang="en-US" altLang="el-GR" sz="2000"/>
          </a:p>
          <a:p>
            <a:pPr lvl="1" eaLnBrk="1" hangingPunct="1">
              <a:lnSpc>
                <a:spcPct val="80000"/>
              </a:lnSpc>
            </a:pPr>
            <a:r>
              <a:rPr lang="en-US" altLang="el-GR" sz="1800" b="1"/>
              <a:t>(1.110 × 10</a:t>
            </a:r>
            <a:r>
              <a:rPr lang="en-US" altLang="el-GR" sz="1800" b="1" baseline="30000"/>
              <a:t>10</a:t>
            </a:r>
            <a:r>
              <a:rPr lang="en-US" altLang="el-GR" sz="1800" b="1"/>
              <a:t>) </a:t>
            </a:r>
            <a:r>
              <a:rPr lang="en-US" altLang="el-GR" sz="1800"/>
              <a:t>× </a:t>
            </a:r>
            <a:r>
              <a:rPr lang="en-US" altLang="el-GR" sz="1800" b="1"/>
              <a:t>( 9.200 × 10</a:t>
            </a:r>
            <a:r>
              <a:rPr lang="en-US" altLang="el-GR" sz="1800" b="1" baseline="30000"/>
              <a:t>–5</a:t>
            </a:r>
            <a:r>
              <a:rPr lang="en-US" altLang="el-GR" sz="1800" b="1"/>
              <a:t>)</a:t>
            </a:r>
            <a:endParaRPr lang="en-US" altLang="el-GR" sz="1800" b="1" baseline="30000"/>
          </a:p>
          <a:p>
            <a:pPr eaLnBrk="1" hangingPunct="1">
              <a:lnSpc>
                <a:spcPct val="80000"/>
              </a:lnSpc>
            </a:pPr>
            <a:endParaRPr lang="el-GR" altLang="el-GR" sz="1200"/>
          </a:p>
          <a:p>
            <a:pPr eaLnBrk="1" hangingPunct="1">
              <a:lnSpc>
                <a:spcPct val="80000"/>
              </a:lnSpc>
            </a:pPr>
            <a:r>
              <a:rPr lang="en-US" altLang="el-GR" sz="2000"/>
              <a:t>1. </a:t>
            </a:r>
            <a:r>
              <a:rPr lang="el-GR" altLang="el-GR" sz="2000"/>
              <a:t>Πρόσθεση εκθετών</a:t>
            </a:r>
            <a:endParaRPr lang="en-US" altLang="el-GR" sz="2000"/>
          </a:p>
          <a:p>
            <a:pPr lvl="1" eaLnBrk="1" hangingPunct="1">
              <a:lnSpc>
                <a:spcPct val="80000"/>
              </a:lnSpc>
            </a:pPr>
            <a:r>
              <a:rPr lang="el-GR" altLang="el-GR" sz="1800"/>
              <a:t>Για πολωμένους εκθέτες, αφαίρεση της πόλωσης από το άθροισμα</a:t>
            </a:r>
            <a:endParaRPr lang="en-US" altLang="el-GR" sz="1800"/>
          </a:p>
          <a:p>
            <a:pPr lvl="1" eaLnBrk="1" hangingPunct="1">
              <a:lnSpc>
                <a:spcPct val="80000"/>
              </a:lnSpc>
            </a:pPr>
            <a:r>
              <a:rPr lang="el-GR" altLang="el-GR" sz="1800"/>
              <a:t>Νέος εκθέτης</a:t>
            </a:r>
            <a:r>
              <a:rPr lang="en-US" altLang="el-GR" sz="1800"/>
              <a:t> = 10 + </a:t>
            </a:r>
            <a:r>
              <a:rPr lang="el-GR" altLang="el-GR" sz="1800"/>
              <a:t>(</a:t>
            </a:r>
            <a:r>
              <a:rPr lang="en-US" altLang="el-GR" sz="1800"/>
              <a:t>–5</a:t>
            </a:r>
            <a:r>
              <a:rPr lang="el-GR" altLang="el-GR" sz="1800"/>
              <a:t>)</a:t>
            </a:r>
            <a:r>
              <a:rPr lang="en-US" altLang="el-GR" sz="1800"/>
              <a:t> = 5</a:t>
            </a:r>
            <a:endParaRPr lang="el-GR" altLang="el-GR" sz="1200"/>
          </a:p>
          <a:p>
            <a:pPr eaLnBrk="1" hangingPunct="1">
              <a:lnSpc>
                <a:spcPct val="80000"/>
              </a:lnSpc>
            </a:pPr>
            <a:endParaRPr lang="el-GR" altLang="el-GR" sz="1200"/>
          </a:p>
          <a:p>
            <a:pPr eaLnBrk="1" hangingPunct="1">
              <a:lnSpc>
                <a:spcPct val="80000"/>
              </a:lnSpc>
            </a:pPr>
            <a:r>
              <a:rPr lang="en-US" altLang="el-GR" sz="2000"/>
              <a:t>2. </a:t>
            </a:r>
            <a:r>
              <a:rPr lang="el-GR" altLang="el-GR" sz="2000"/>
              <a:t>Πολλαπλασιασμός σημαντικών</a:t>
            </a:r>
            <a:endParaRPr lang="en-US" altLang="el-GR" sz="2000"/>
          </a:p>
          <a:p>
            <a:pPr lvl="1" eaLnBrk="1" hangingPunct="1">
              <a:lnSpc>
                <a:spcPct val="80000"/>
              </a:lnSpc>
            </a:pPr>
            <a:r>
              <a:rPr lang="en-US" altLang="el-GR" sz="1800" b="1"/>
              <a:t>(1.110 × 9.200 ) </a:t>
            </a:r>
            <a:r>
              <a:rPr lang="en-US" altLang="el-GR" sz="1800"/>
              <a:t>= 10.212  </a:t>
            </a:r>
            <a:r>
              <a:rPr lang="en-US" altLang="el-GR" sz="1800">
                <a:sym typeface="Symbol" panose="05050102010706020507" pitchFamily="18" charset="2"/>
              </a:rPr>
              <a:t>  </a:t>
            </a:r>
            <a:r>
              <a:rPr lang="en-US" altLang="el-GR" sz="1800" b="1">
                <a:sym typeface="Symbol" panose="05050102010706020507" pitchFamily="18" charset="2"/>
              </a:rPr>
              <a:t>10.212 </a:t>
            </a:r>
            <a:r>
              <a:rPr lang="en-US" altLang="el-GR" sz="1800" b="1"/>
              <a:t>× 10</a:t>
            </a:r>
            <a:r>
              <a:rPr lang="en-US" altLang="el-GR" sz="1800" b="1" baseline="30000"/>
              <a:t>5</a:t>
            </a:r>
            <a:endParaRPr lang="en-US" altLang="el-GR" sz="1800" b="1" baseline="30000">
              <a:sym typeface="Symbol" panose="05050102010706020507" pitchFamily="18" charset="2"/>
            </a:endParaRPr>
          </a:p>
          <a:p>
            <a:pPr eaLnBrk="1" hangingPunct="1">
              <a:lnSpc>
                <a:spcPct val="80000"/>
              </a:lnSpc>
            </a:pPr>
            <a:endParaRPr lang="el-GR" altLang="el-GR" sz="1200"/>
          </a:p>
          <a:p>
            <a:pPr eaLnBrk="1" hangingPunct="1">
              <a:lnSpc>
                <a:spcPct val="80000"/>
              </a:lnSpc>
            </a:pPr>
            <a:r>
              <a:rPr lang="en-US" altLang="el-GR" sz="2000"/>
              <a:t>3. Κανονικοποίηση αποτελέσματος &amp; έλεγχος υπερχείλισης/ανεπάρκειας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1800" b="1"/>
              <a:t>1.0212 × 10</a:t>
            </a:r>
            <a:r>
              <a:rPr lang="en-US" altLang="el-GR" sz="1800" b="1" baseline="30000"/>
              <a:t>6</a:t>
            </a:r>
          </a:p>
          <a:p>
            <a:pPr eaLnBrk="1" hangingPunct="1">
              <a:lnSpc>
                <a:spcPct val="80000"/>
              </a:lnSpc>
            </a:pPr>
            <a:endParaRPr lang="el-GR" altLang="el-GR" sz="1200"/>
          </a:p>
          <a:p>
            <a:pPr eaLnBrk="1" hangingPunct="1">
              <a:lnSpc>
                <a:spcPct val="80000"/>
              </a:lnSpc>
            </a:pPr>
            <a:r>
              <a:rPr lang="en-US" altLang="el-GR" sz="2000"/>
              <a:t>4. </a:t>
            </a:r>
            <a:r>
              <a:rPr lang="el-GR" altLang="el-GR" sz="2000"/>
              <a:t>Στρογγυλοποίηση και επανακανονικοποίηση αν είναι απαραίτητο</a:t>
            </a:r>
            <a:endParaRPr lang="en-US" altLang="el-GR" sz="2000"/>
          </a:p>
          <a:p>
            <a:pPr lvl="1" eaLnBrk="1" hangingPunct="1">
              <a:lnSpc>
                <a:spcPct val="80000"/>
              </a:lnSpc>
            </a:pPr>
            <a:r>
              <a:rPr lang="en-US" altLang="el-GR" sz="1800" b="1"/>
              <a:t>1.021 × 10</a:t>
            </a:r>
            <a:r>
              <a:rPr lang="en-US" altLang="el-GR" sz="1800" b="1" baseline="30000"/>
              <a:t>6</a:t>
            </a:r>
          </a:p>
          <a:p>
            <a:pPr eaLnBrk="1" hangingPunct="1">
              <a:lnSpc>
                <a:spcPct val="80000"/>
              </a:lnSpc>
            </a:pPr>
            <a:endParaRPr lang="el-GR" altLang="el-GR" sz="1200"/>
          </a:p>
          <a:p>
            <a:pPr eaLnBrk="1" hangingPunct="1">
              <a:lnSpc>
                <a:spcPct val="80000"/>
              </a:lnSpc>
            </a:pPr>
            <a:r>
              <a:rPr lang="en-US" altLang="el-GR" sz="2000"/>
              <a:t>5. </a:t>
            </a:r>
            <a:r>
              <a:rPr lang="el-GR" altLang="el-GR" sz="2000"/>
              <a:t>Καθορισμός του προσήμου του αποτελέσματος από τα πρόσημα των τελεστέων</a:t>
            </a:r>
            <a:endParaRPr lang="en-US" altLang="el-GR" sz="2000"/>
          </a:p>
          <a:p>
            <a:pPr lvl="1" eaLnBrk="1" hangingPunct="1">
              <a:lnSpc>
                <a:spcPct val="80000"/>
              </a:lnSpc>
            </a:pPr>
            <a:r>
              <a:rPr lang="en-US" altLang="el-GR" sz="1800" b="1"/>
              <a:t>+1.021 × 10</a:t>
            </a:r>
            <a:r>
              <a:rPr lang="en-US" altLang="el-GR" sz="1800" b="1" baseline="30000"/>
              <a:t>6</a:t>
            </a:r>
          </a:p>
        </p:txBody>
      </p:sp>
    </p:spTree>
  </p:cSld>
  <p:clrMapOvr>
    <a:masterClrMapping/>
  </p:clrMapOvr>
  <p:transition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3">
            <a:extLst>
              <a:ext uri="{FF2B5EF4-FFF2-40B4-BE49-F238E27FC236}">
                <a16:creationId xmlns:a16="http://schemas.microsoft.com/office/drawing/2014/main" id="{311BF5DC-D05D-413E-91DA-BF158ADF9D9B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369A2293-F511-4043-BECC-D6CA69BD19CD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37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74755" name="Rectangle 4">
            <a:extLst>
              <a:ext uri="{FF2B5EF4-FFF2-40B4-BE49-F238E27FC236}">
                <a16:creationId xmlns:a16="http://schemas.microsoft.com/office/drawing/2014/main" id="{E8D9605D-2A13-5FED-12CD-E0DE13C75BE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Πολλαπλασιασμός κιν.υποδ.</a:t>
            </a:r>
            <a:endParaRPr lang="en-AU" altLang="el-GR"/>
          </a:p>
        </p:txBody>
      </p:sp>
      <p:sp>
        <p:nvSpPr>
          <p:cNvPr id="74756" name="Rectangle 5">
            <a:extLst>
              <a:ext uri="{FF2B5EF4-FFF2-40B4-BE49-F238E27FC236}">
                <a16:creationId xmlns:a16="http://schemas.microsoft.com/office/drawing/2014/main" id="{EEE77919-30E7-1844-A973-B781680570F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000"/>
              <a:t>Τώρα ένα δυαδικό παράδειγμα με 4 ψηφία</a:t>
            </a:r>
            <a:endParaRPr lang="en-US" altLang="el-GR" sz="2000"/>
          </a:p>
          <a:p>
            <a:pPr lvl="1" eaLnBrk="1" hangingPunct="1">
              <a:lnSpc>
                <a:spcPct val="80000"/>
              </a:lnSpc>
            </a:pPr>
            <a:r>
              <a:rPr lang="en-US" altLang="el-GR" sz="1800" b="1"/>
              <a:t>(1.000</a:t>
            </a:r>
            <a:r>
              <a:rPr lang="en-US" altLang="el-GR" sz="1800" b="1" baseline="-25000"/>
              <a:t>2</a:t>
            </a:r>
            <a:r>
              <a:rPr lang="en-US" altLang="el-GR" sz="1800" b="1"/>
              <a:t> × 2</a:t>
            </a:r>
            <a:r>
              <a:rPr lang="en-US" altLang="el-GR" sz="1800" b="1" baseline="30000"/>
              <a:t>–1</a:t>
            </a:r>
            <a:r>
              <a:rPr lang="en-US" altLang="el-GR" sz="1800" b="1"/>
              <a:t>) </a:t>
            </a:r>
            <a:r>
              <a:rPr lang="en-US" altLang="el-GR" sz="1800"/>
              <a:t>× </a:t>
            </a:r>
            <a:r>
              <a:rPr lang="el-GR" altLang="el-GR" sz="1800" b="1"/>
              <a:t>(</a:t>
            </a:r>
            <a:r>
              <a:rPr lang="en-US" altLang="el-GR" sz="1800" b="1"/>
              <a:t>–1.110</a:t>
            </a:r>
            <a:r>
              <a:rPr lang="en-US" altLang="el-GR" sz="1800" b="1" baseline="-25000"/>
              <a:t>2</a:t>
            </a:r>
            <a:r>
              <a:rPr lang="en-US" altLang="el-GR" sz="1800" b="1"/>
              <a:t> × 2</a:t>
            </a:r>
            <a:r>
              <a:rPr lang="en-US" altLang="el-GR" sz="1800" b="1" baseline="30000"/>
              <a:t>–2</a:t>
            </a:r>
            <a:r>
              <a:rPr lang="en-US" altLang="el-GR" sz="1800" b="1"/>
              <a:t> </a:t>
            </a:r>
            <a:r>
              <a:rPr lang="el-GR" altLang="el-GR" sz="1800" b="1"/>
              <a:t>) </a:t>
            </a:r>
            <a:r>
              <a:rPr lang="el-GR" altLang="el-GR" sz="1800"/>
              <a:t>δηλαδή, </a:t>
            </a:r>
            <a:r>
              <a:rPr lang="en-US" altLang="el-GR" sz="1800" b="1"/>
              <a:t>0.5 ×</a:t>
            </a:r>
            <a:r>
              <a:rPr lang="el-GR" altLang="el-GR" sz="1800" b="1"/>
              <a:t>(</a:t>
            </a:r>
            <a:r>
              <a:rPr lang="en-US" altLang="el-GR" sz="1800" b="1"/>
              <a:t>–0.4375)</a:t>
            </a:r>
          </a:p>
          <a:p>
            <a:pPr eaLnBrk="1" hangingPunct="1">
              <a:lnSpc>
                <a:spcPct val="80000"/>
              </a:lnSpc>
            </a:pPr>
            <a:endParaRPr lang="el-GR" altLang="el-GR" sz="1200"/>
          </a:p>
          <a:p>
            <a:pPr eaLnBrk="1" hangingPunct="1">
              <a:lnSpc>
                <a:spcPct val="80000"/>
              </a:lnSpc>
            </a:pPr>
            <a:r>
              <a:rPr lang="en-US" altLang="el-GR" sz="2000"/>
              <a:t>1. </a:t>
            </a:r>
            <a:r>
              <a:rPr lang="el-GR" altLang="el-GR" sz="2000"/>
              <a:t>Πρόσθεση εκθετών</a:t>
            </a:r>
            <a:endParaRPr lang="en-US" altLang="el-GR" sz="2000"/>
          </a:p>
          <a:p>
            <a:pPr lvl="1" eaLnBrk="1" hangingPunct="1">
              <a:lnSpc>
                <a:spcPct val="80000"/>
              </a:lnSpc>
            </a:pPr>
            <a:r>
              <a:rPr lang="el-GR" altLang="el-GR" sz="1800"/>
              <a:t>Χωρίς πόλωση</a:t>
            </a:r>
            <a:r>
              <a:rPr lang="en-US" altLang="el-GR" sz="1800"/>
              <a:t>: </a:t>
            </a:r>
            <a:r>
              <a:rPr lang="en-US" altLang="el-GR" sz="1800" b="1"/>
              <a:t>–1 + </a:t>
            </a:r>
            <a:r>
              <a:rPr lang="el-GR" altLang="el-GR" sz="1800" b="1"/>
              <a:t>(</a:t>
            </a:r>
            <a:r>
              <a:rPr lang="en-US" altLang="el-GR" sz="1800" b="1"/>
              <a:t>–2</a:t>
            </a:r>
            <a:r>
              <a:rPr lang="el-GR" altLang="el-GR" sz="1800" b="1"/>
              <a:t>)</a:t>
            </a:r>
            <a:r>
              <a:rPr lang="en-US" altLang="el-GR" sz="1800" b="1"/>
              <a:t> = –3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1800"/>
              <a:t>Με πόλωση</a:t>
            </a:r>
            <a:r>
              <a:rPr lang="en-US" altLang="el-GR" sz="1800"/>
              <a:t>: </a:t>
            </a:r>
            <a:r>
              <a:rPr lang="en-US" altLang="el-GR" sz="1800" b="1"/>
              <a:t>(–1 + 127) + (–2 + 127) = –3 + 254 – 127 = –3 + 127</a:t>
            </a:r>
          </a:p>
          <a:p>
            <a:pPr eaLnBrk="1" hangingPunct="1">
              <a:lnSpc>
                <a:spcPct val="80000"/>
              </a:lnSpc>
            </a:pPr>
            <a:endParaRPr lang="el-GR" altLang="el-GR" sz="1200"/>
          </a:p>
          <a:p>
            <a:pPr eaLnBrk="1" hangingPunct="1">
              <a:lnSpc>
                <a:spcPct val="80000"/>
              </a:lnSpc>
            </a:pPr>
            <a:r>
              <a:rPr lang="en-US" altLang="el-GR" sz="2000"/>
              <a:t>2. </a:t>
            </a:r>
            <a:r>
              <a:rPr lang="el-GR" altLang="el-GR" sz="2000"/>
              <a:t>Πολλαπλασιασμός σημαντικών</a:t>
            </a:r>
            <a:endParaRPr lang="en-US" altLang="el-GR" sz="2000"/>
          </a:p>
          <a:p>
            <a:pPr lvl="1" eaLnBrk="1" hangingPunct="1">
              <a:lnSpc>
                <a:spcPct val="80000"/>
              </a:lnSpc>
            </a:pPr>
            <a:r>
              <a:rPr lang="en-US" altLang="el-GR" sz="1800" b="1"/>
              <a:t>1.000</a:t>
            </a:r>
            <a:r>
              <a:rPr lang="en-US" altLang="el-GR" sz="1800" b="1" baseline="-25000"/>
              <a:t>2</a:t>
            </a:r>
            <a:r>
              <a:rPr lang="en-US" altLang="el-GR" sz="1800" b="1"/>
              <a:t> × 1.110</a:t>
            </a:r>
            <a:r>
              <a:rPr lang="en-US" altLang="el-GR" sz="1800" b="1" baseline="-25000"/>
              <a:t>2</a:t>
            </a:r>
            <a:r>
              <a:rPr lang="en-US" altLang="el-GR" sz="1800" b="1"/>
              <a:t> </a:t>
            </a:r>
            <a:r>
              <a:rPr lang="en-US" altLang="el-GR" sz="1800"/>
              <a:t>= 1.1102  </a:t>
            </a:r>
            <a:r>
              <a:rPr lang="en-US" altLang="el-GR" sz="1800">
                <a:sym typeface="Symbol" panose="05050102010706020507" pitchFamily="18" charset="2"/>
              </a:rPr>
              <a:t>  </a:t>
            </a:r>
            <a:r>
              <a:rPr lang="en-US" altLang="el-GR" sz="1800" b="1"/>
              <a:t>1.110</a:t>
            </a:r>
            <a:r>
              <a:rPr lang="en-US" altLang="el-GR" sz="1800" b="1" baseline="-25000"/>
              <a:t>2</a:t>
            </a:r>
            <a:r>
              <a:rPr lang="en-US" altLang="el-GR" sz="1800" b="1"/>
              <a:t> × 2</a:t>
            </a:r>
            <a:r>
              <a:rPr lang="en-US" altLang="el-GR" sz="1800" b="1" baseline="30000"/>
              <a:t>–3</a:t>
            </a:r>
          </a:p>
          <a:p>
            <a:pPr eaLnBrk="1" hangingPunct="1">
              <a:lnSpc>
                <a:spcPct val="80000"/>
              </a:lnSpc>
            </a:pPr>
            <a:endParaRPr lang="el-GR" altLang="el-GR" sz="2000"/>
          </a:p>
          <a:p>
            <a:pPr eaLnBrk="1" hangingPunct="1">
              <a:lnSpc>
                <a:spcPct val="80000"/>
              </a:lnSpc>
            </a:pPr>
            <a:r>
              <a:rPr lang="en-US" altLang="el-GR" sz="2000"/>
              <a:t>3. Κανονικοποίηση αποτελέσματος </a:t>
            </a:r>
            <a:r>
              <a:rPr lang="el-GR" altLang="el-GR" sz="2000"/>
              <a:t>και</a:t>
            </a:r>
            <a:r>
              <a:rPr lang="en-US" altLang="el-GR" sz="2000"/>
              <a:t> έλεγχος υπερχείλισης/ανεπάρκειας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1800" b="1"/>
              <a:t>1.110</a:t>
            </a:r>
            <a:r>
              <a:rPr lang="en-US" altLang="el-GR" sz="1800" b="1" baseline="-25000"/>
              <a:t>2</a:t>
            </a:r>
            <a:r>
              <a:rPr lang="en-US" altLang="el-GR" sz="1800" b="1"/>
              <a:t> × 2</a:t>
            </a:r>
            <a:r>
              <a:rPr lang="en-US" altLang="el-GR" sz="1800" b="1" baseline="30000"/>
              <a:t>–3</a:t>
            </a:r>
            <a:r>
              <a:rPr lang="en-US" altLang="el-GR" sz="1800" b="1"/>
              <a:t> </a:t>
            </a:r>
            <a:r>
              <a:rPr lang="en-US" altLang="el-GR" sz="1800"/>
              <a:t>(</a:t>
            </a:r>
            <a:r>
              <a:rPr lang="el-GR" altLang="el-GR" sz="1800"/>
              <a:t>καμία αλλαγή</a:t>
            </a:r>
            <a:r>
              <a:rPr lang="en-US" altLang="el-GR" sz="1800"/>
              <a:t>) </a:t>
            </a:r>
            <a:r>
              <a:rPr lang="el-GR" altLang="el-GR" sz="1800"/>
              <a:t>χωρίς υπερχείλιση/ανεπάρκεια</a:t>
            </a:r>
            <a:endParaRPr lang="en-US" altLang="el-GR" sz="1800"/>
          </a:p>
          <a:p>
            <a:pPr eaLnBrk="1" hangingPunct="1">
              <a:lnSpc>
                <a:spcPct val="80000"/>
              </a:lnSpc>
            </a:pPr>
            <a:endParaRPr lang="el-GR" altLang="el-GR" sz="1200"/>
          </a:p>
          <a:p>
            <a:pPr eaLnBrk="1" hangingPunct="1">
              <a:lnSpc>
                <a:spcPct val="80000"/>
              </a:lnSpc>
            </a:pPr>
            <a:r>
              <a:rPr lang="en-US" altLang="el-GR" sz="2000"/>
              <a:t>4. </a:t>
            </a:r>
            <a:r>
              <a:rPr lang="el-GR" altLang="el-GR" sz="2000"/>
              <a:t>Στρογγυλοποίηση και επανακανονικοποίηση αν είναι απαραίτητο</a:t>
            </a:r>
            <a:endParaRPr lang="en-US" altLang="el-GR" sz="2000"/>
          </a:p>
          <a:p>
            <a:pPr lvl="1" eaLnBrk="1" hangingPunct="1">
              <a:lnSpc>
                <a:spcPct val="80000"/>
              </a:lnSpc>
            </a:pPr>
            <a:r>
              <a:rPr lang="en-US" altLang="el-GR" sz="1800" b="1"/>
              <a:t>1.110</a:t>
            </a:r>
            <a:r>
              <a:rPr lang="en-US" altLang="el-GR" sz="1800" b="1" baseline="-25000"/>
              <a:t>2</a:t>
            </a:r>
            <a:r>
              <a:rPr lang="en-US" altLang="el-GR" sz="1800" b="1"/>
              <a:t> × 2</a:t>
            </a:r>
            <a:r>
              <a:rPr lang="en-US" altLang="el-GR" sz="1800" b="1" baseline="30000"/>
              <a:t>–3</a:t>
            </a:r>
            <a:r>
              <a:rPr lang="en-US" altLang="el-GR" sz="1800" b="1"/>
              <a:t> </a:t>
            </a:r>
            <a:r>
              <a:rPr lang="en-US" altLang="el-GR" sz="1800"/>
              <a:t>(</a:t>
            </a:r>
            <a:r>
              <a:rPr lang="el-GR" altLang="el-GR" sz="1800"/>
              <a:t>καμία αλλαγή</a:t>
            </a:r>
            <a:r>
              <a:rPr lang="en-US" altLang="el-GR" sz="1800"/>
              <a:t>)</a:t>
            </a:r>
          </a:p>
          <a:p>
            <a:pPr eaLnBrk="1" hangingPunct="1">
              <a:lnSpc>
                <a:spcPct val="80000"/>
              </a:lnSpc>
            </a:pPr>
            <a:endParaRPr lang="el-GR" altLang="el-GR" sz="1200"/>
          </a:p>
          <a:p>
            <a:pPr eaLnBrk="1" hangingPunct="1">
              <a:lnSpc>
                <a:spcPct val="80000"/>
              </a:lnSpc>
            </a:pPr>
            <a:r>
              <a:rPr lang="en-US" altLang="el-GR" sz="2000"/>
              <a:t>5. </a:t>
            </a:r>
            <a:r>
              <a:rPr lang="el-GR" altLang="el-GR" sz="2000"/>
              <a:t>Καθορισμός προσήμου</a:t>
            </a:r>
            <a:r>
              <a:rPr lang="en-US" altLang="el-GR" sz="2000"/>
              <a:t>: +ve × –ve </a:t>
            </a:r>
            <a:r>
              <a:rPr lang="en-US" altLang="el-GR" sz="2000">
                <a:sym typeface="Symbol" panose="05050102010706020507" pitchFamily="18" charset="2"/>
              </a:rPr>
              <a:t> </a:t>
            </a:r>
            <a:r>
              <a:rPr lang="en-US" altLang="el-GR" sz="2000"/>
              <a:t>–ve</a:t>
            </a:r>
          </a:p>
          <a:p>
            <a:pPr lvl="1" eaLnBrk="1" hangingPunct="1">
              <a:lnSpc>
                <a:spcPct val="80000"/>
              </a:lnSpc>
            </a:pPr>
            <a:r>
              <a:rPr lang="en-US" altLang="el-GR" sz="1800" b="1"/>
              <a:t>–1.110</a:t>
            </a:r>
            <a:r>
              <a:rPr lang="en-US" altLang="el-GR" sz="1800" b="1" baseline="-25000"/>
              <a:t>2</a:t>
            </a:r>
            <a:r>
              <a:rPr lang="en-US" altLang="el-GR" sz="1800" b="1"/>
              <a:t> × 2</a:t>
            </a:r>
            <a:r>
              <a:rPr lang="en-US" altLang="el-GR" sz="1800" b="1" baseline="30000"/>
              <a:t>–3</a:t>
            </a:r>
            <a:r>
              <a:rPr lang="en-US" altLang="el-GR" sz="1800" b="1"/>
              <a:t>  = –0.21875</a:t>
            </a:r>
          </a:p>
        </p:txBody>
      </p:sp>
    </p:spTree>
  </p:cSld>
  <p:clrMapOvr>
    <a:masterClrMapping/>
  </p:clrMapOvr>
  <p:transition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3">
            <a:extLst>
              <a:ext uri="{FF2B5EF4-FFF2-40B4-BE49-F238E27FC236}">
                <a16:creationId xmlns:a16="http://schemas.microsoft.com/office/drawing/2014/main" id="{FC0676CD-9B08-E119-6D59-B6166146BC4F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45D4532D-ADA6-4FF2-BBE4-AFC2F6B0DE19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38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76803" name="Rectangle 4">
            <a:extLst>
              <a:ext uri="{FF2B5EF4-FFF2-40B4-BE49-F238E27FC236}">
                <a16:creationId xmlns:a16="http://schemas.microsoft.com/office/drawing/2014/main" id="{1E802C3F-DAEB-5159-15F2-1EDEC835190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6350"/>
            <a:ext cx="8259762" cy="641350"/>
          </a:xfrm>
        </p:spPr>
        <p:txBody>
          <a:bodyPr/>
          <a:lstStyle/>
          <a:p>
            <a:pPr eaLnBrk="1" hangingPunct="1"/>
            <a:r>
              <a:rPr lang="el-GR" altLang="el-GR"/>
              <a:t>Αλγόριθμος πολλαπλασιασμού</a:t>
            </a:r>
            <a:endParaRPr lang="en-AU" altLang="el-GR"/>
          </a:p>
        </p:txBody>
      </p:sp>
      <p:sp>
        <p:nvSpPr>
          <p:cNvPr id="30724" name="Rectangle 5">
            <a:extLst>
              <a:ext uri="{FF2B5EF4-FFF2-40B4-BE49-F238E27FC236}">
                <a16:creationId xmlns:a16="http://schemas.microsoft.com/office/drawing/2014/main" id="{8D1622B1-80F3-6803-3916-B704BB49A39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endParaRPr lang="en-US" altLang="el-GR" sz="2400"/>
          </a:p>
        </p:txBody>
      </p:sp>
      <p:pic>
        <p:nvPicPr>
          <p:cNvPr id="76805" name="Picture 5" descr="f03-17-P374493">
            <a:extLst>
              <a:ext uri="{FF2B5EF4-FFF2-40B4-BE49-F238E27FC236}">
                <a16:creationId xmlns:a16="http://schemas.microsoft.com/office/drawing/2014/main" id="{BE87D79F-EB8F-49E8-3E94-AE14B337BE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713" y="681038"/>
            <a:ext cx="5976937" cy="598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3">
            <a:extLst>
              <a:ext uri="{FF2B5EF4-FFF2-40B4-BE49-F238E27FC236}">
                <a16:creationId xmlns:a16="http://schemas.microsoft.com/office/drawing/2014/main" id="{AD70EF9A-B959-489B-E1C3-BFD925E02549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F02E1554-B8C8-488E-B4D9-D6BDEBDBFFE0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39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78851" name="Rectangle 2">
            <a:extLst>
              <a:ext uri="{FF2B5EF4-FFF2-40B4-BE49-F238E27FC236}">
                <a16:creationId xmlns:a16="http://schemas.microsoft.com/office/drawing/2014/main" id="{5D02916B-7C5B-1C08-3ADE-A2FDCC4AB57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Υλικό αριθμητικής κιν. υποδ.</a:t>
            </a:r>
            <a:endParaRPr lang="en-AU" altLang="el-GR"/>
          </a:p>
        </p:txBody>
      </p:sp>
      <p:sp>
        <p:nvSpPr>
          <p:cNvPr id="39940" name="Rectangle 3">
            <a:extLst>
              <a:ext uri="{FF2B5EF4-FFF2-40B4-BE49-F238E27FC236}">
                <a16:creationId xmlns:a16="http://schemas.microsoft.com/office/drawing/2014/main" id="{91D3F4A1-29DD-8740-1330-37AFFA328D9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z="2800"/>
              <a:t>Ο πολλαπλασιαστής ΚΥ έχει παρόμοια πολυπλοκότητα με τον αθροιστή ΚΥ</a:t>
            </a:r>
            <a:endParaRPr lang="en-US" altLang="el-GR" sz="2800"/>
          </a:p>
          <a:p>
            <a:pPr lvl="1" eaLnBrk="1" hangingPunct="1"/>
            <a:r>
              <a:rPr lang="el-GR" altLang="el-GR"/>
              <a:t>Αλλά χρησιμοποιεί πολλαπλασιαστή για τα σημαντικά αντί για αθροιστή</a:t>
            </a:r>
            <a:endParaRPr lang="en-US" altLang="el-GR"/>
          </a:p>
          <a:p>
            <a:pPr eaLnBrk="1" hangingPunct="1"/>
            <a:endParaRPr lang="el-GR" altLang="el-GR" sz="1400"/>
          </a:p>
          <a:p>
            <a:pPr eaLnBrk="1" hangingPunct="1"/>
            <a:r>
              <a:rPr lang="el-GR" altLang="el-GR" sz="2800"/>
              <a:t>Το υλικό αριθμητικής κιν. υποδ. συνήθως εκτελεί</a:t>
            </a:r>
            <a:endParaRPr lang="en-US" altLang="el-GR" sz="2800"/>
          </a:p>
          <a:p>
            <a:pPr lvl="1" eaLnBrk="1" hangingPunct="1"/>
            <a:r>
              <a:rPr lang="el-GR" altLang="el-GR"/>
              <a:t>Πρόσθεση, αφαίρεση, πολλαπλασιασμό, διαίρεση, αντίστροφο, τετραγωνική ρίζα</a:t>
            </a:r>
            <a:endParaRPr lang="en-US" altLang="el-GR"/>
          </a:p>
          <a:p>
            <a:pPr lvl="1" eaLnBrk="1" hangingPunct="1"/>
            <a:r>
              <a:rPr lang="el-GR" altLang="el-GR"/>
              <a:t>Μετατροπή ΚΥ</a:t>
            </a:r>
            <a:r>
              <a:rPr lang="en-US" altLang="el-GR"/>
              <a:t> </a:t>
            </a:r>
            <a:r>
              <a:rPr lang="en-US" altLang="el-GR">
                <a:sym typeface="Symbol" panose="05050102010706020507" pitchFamily="18" charset="2"/>
              </a:rPr>
              <a:t> </a:t>
            </a:r>
            <a:r>
              <a:rPr lang="el-GR" altLang="el-GR">
                <a:sym typeface="Symbol" panose="05050102010706020507" pitchFamily="18" charset="2"/>
              </a:rPr>
              <a:t>ακέραιο</a:t>
            </a:r>
            <a:endParaRPr lang="en-US" altLang="el-GR">
              <a:sym typeface="Symbol" panose="05050102010706020507" pitchFamily="18" charset="2"/>
            </a:endParaRPr>
          </a:p>
          <a:p>
            <a:pPr eaLnBrk="1" hangingPunct="1"/>
            <a:endParaRPr lang="el-GR" altLang="el-GR" sz="1400"/>
          </a:p>
          <a:p>
            <a:pPr eaLnBrk="1" hangingPunct="1"/>
            <a:r>
              <a:rPr lang="el-GR" altLang="el-GR" sz="2800"/>
              <a:t>Οι λειτουργίες συνήθως διαρκούν πολλούς κύκλους</a:t>
            </a:r>
            <a:endParaRPr lang="en-US" altLang="el-GR" sz="2800"/>
          </a:p>
          <a:p>
            <a:pPr lvl="1" eaLnBrk="1" hangingPunct="1"/>
            <a:r>
              <a:rPr lang="el-GR" altLang="el-GR"/>
              <a:t>Μπορούν να υλοποιηθούν με διοχέτευση</a:t>
            </a:r>
            <a:endParaRPr lang="en-AU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3">
            <a:extLst>
              <a:ext uri="{FF2B5EF4-FFF2-40B4-BE49-F238E27FC236}">
                <a16:creationId xmlns:a16="http://schemas.microsoft.com/office/drawing/2014/main" id="{29F74491-571B-C1DA-6B6D-A568378F9C0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51B14CF9-01AA-44E7-95B5-35DDCC2AAEE4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11267" name="Rectangle 4">
            <a:extLst>
              <a:ext uri="{FF2B5EF4-FFF2-40B4-BE49-F238E27FC236}">
                <a16:creationId xmlns:a16="http://schemas.microsoft.com/office/drawing/2014/main" id="{9623F687-F745-2B9A-C37F-0DA0930D1A4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Αφαίρεση</a:t>
            </a:r>
            <a:r>
              <a:rPr lang="en-US" altLang="el-GR"/>
              <a:t> </a:t>
            </a:r>
            <a:r>
              <a:rPr lang="el-GR" altLang="el-GR"/>
              <a:t>Ακεραίων</a:t>
            </a:r>
            <a:endParaRPr lang="en-AU" altLang="el-GR"/>
          </a:p>
        </p:txBody>
      </p:sp>
      <p:sp>
        <p:nvSpPr>
          <p:cNvPr id="6148" name="Rectangle 5">
            <a:extLst>
              <a:ext uri="{FF2B5EF4-FFF2-40B4-BE49-F238E27FC236}">
                <a16:creationId xmlns:a16="http://schemas.microsoft.com/office/drawing/2014/main" id="{A44AAF5F-0F9D-CC6C-5F43-650B12CE22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800"/>
              <a:t>Πρόσθεση του αντιθέτου του 2</a:t>
            </a:r>
            <a:r>
              <a:rPr lang="el-GR" altLang="el-GR" sz="2800" baseline="30000"/>
              <a:t>ου</a:t>
            </a:r>
            <a:r>
              <a:rPr lang="el-GR" altLang="el-GR" sz="2800"/>
              <a:t> τελεστέου</a:t>
            </a:r>
            <a:endParaRPr lang="en-US" altLang="el-GR" sz="2800"/>
          </a:p>
          <a:p>
            <a:pPr eaLnBrk="1" hangingPunct="1">
              <a:lnSpc>
                <a:spcPct val="90000"/>
              </a:lnSpc>
            </a:pPr>
            <a:r>
              <a:rPr lang="el-GR" altLang="el-GR" sz="2800">
                <a:solidFill>
                  <a:srgbClr val="990000"/>
                </a:solidFill>
              </a:rPr>
              <a:t>Παράδειγμα</a:t>
            </a:r>
            <a:r>
              <a:rPr lang="en-US" altLang="el-GR" sz="2800"/>
              <a:t>: 7 – 6 = 7 + (–6)</a:t>
            </a: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/>
              <a:t>	</a:t>
            </a:r>
            <a:r>
              <a:rPr lang="en-US" altLang="el-GR" b="1"/>
              <a:t>+7</a:t>
            </a:r>
            <a:r>
              <a:rPr lang="en-US" altLang="el-GR"/>
              <a:t>:	0000 0000 … 0000 0111</a:t>
            </a:r>
            <a:br>
              <a:rPr lang="en-US" altLang="el-GR"/>
            </a:br>
            <a:r>
              <a:rPr lang="en-US" altLang="el-GR" b="1" u="sng"/>
              <a:t>–6</a:t>
            </a:r>
            <a:r>
              <a:rPr lang="en-US" altLang="el-GR" u="sng"/>
              <a:t>:	1111 1111 … 1111 1010</a:t>
            </a:r>
            <a:br>
              <a:rPr lang="en-US" altLang="el-GR"/>
            </a:br>
            <a:r>
              <a:rPr lang="en-US" altLang="el-GR" b="1"/>
              <a:t>+1</a:t>
            </a:r>
            <a:r>
              <a:rPr lang="en-US" altLang="el-GR"/>
              <a:t>:	0000 </a:t>
            </a:r>
            <a:r>
              <a:rPr lang="el-GR" altLang="el-GR"/>
              <a:t>	        </a:t>
            </a:r>
            <a:r>
              <a:rPr lang="en-US" altLang="el-GR"/>
              <a:t>0000 </a:t>
            </a:r>
            <a:r>
              <a:rPr lang="el-GR" altLang="el-GR"/>
              <a:t>           </a:t>
            </a:r>
            <a:r>
              <a:rPr lang="en-US" altLang="el-GR"/>
              <a:t>… </a:t>
            </a:r>
            <a:r>
              <a:rPr lang="el-GR" altLang="el-GR"/>
              <a:t>          </a:t>
            </a:r>
            <a:r>
              <a:rPr lang="en-US" altLang="el-GR"/>
              <a:t>0000 </a:t>
            </a:r>
            <a:r>
              <a:rPr lang="el-GR" altLang="el-GR"/>
              <a:t>          </a:t>
            </a:r>
            <a:r>
              <a:rPr lang="en-US" altLang="el-GR"/>
              <a:t>0001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/>
              <a:t>Υπερχείλιση αν το αποτέλεσμα είναι εκτός του εύρους των τιμών</a:t>
            </a:r>
            <a:endParaRPr lang="en-US" altLang="el-GR" sz="2800"/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Αφαίρεση δύο θετικών ή δύο αρνητικών, </a:t>
            </a:r>
            <a:r>
              <a:rPr lang="el-GR" altLang="el-GR" b="1"/>
              <a:t>όχι υπερχείλιση</a:t>
            </a:r>
            <a:endParaRPr lang="en-US" altLang="el-GR" b="1"/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Αφαίρεση θετικού από αρνητικό τελεστέο</a:t>
            </a:r>
            <a:endParaRPr lang="en-US" altLang="el-GR"/>
          </a:p>
          <a:p>
            <a:pPr lvl="2" eaLnBrk="1" hangingPunct="1">
              <a:lnSpc>
                <a:spcPct val="90000"/>
              </a:lnSpc>
            </a:pPr>
            <a:r>
              <a:rPr lang="el-GR" altLang="el-GR" b="1"/>
              <a:t>Υπερχείλιση αν το πρόσημο του αποτελέσματος είναι 0</a:t>
            </a:r>
            <a:endParaRPr lang="en-US" altLang="el-GR" b="1"/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Αφαίρεση αρνητικού από θετικό τελεστέο</a:t>
            </a:r>
            <a:endParaRPr lang="en-US" altLang="el-GR"/>
          </a:p>
          <a:p>
            <a:pPr lvl="2" eaLnBrk="1" hangingPunct="1">
              <a:lnSpc>
                <a:spcPct val="90000"/>
              </a:lnSpc>
            </a:pPr>
            <a:r>
              <a:rPr lang="el-GR" altLang="el-GR" b="1"/>
              <a:t>Υπερχείλιση αν το πρόσημο του αποτελέσματος είναι 1</a:t>
            </a:r>
            <a:endParaRPr lang="en-US" altLang="el-GR" b="1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3">
            <a:extLst>
              <a:ext uri="{FF2B5EF4-FFF2-40B4-BE49-F238E27FC236}">
                <a16:creationId xmlns:a16="http://schemas.microsoft.com/office/drawing/2014/main" id="{B0CB130A-CD99-E0DB-8CE2-D2CD4D6594F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494A58DB-F431-4107-9299-4ABA180F9346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40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80899" name="Rectangle 4">
            <a:extLst>
              <a:ext uri="{FF2B5EF4-FFF2-40B4-BE49-F238E27FC236}">
                <a16:creationId xmlns:a16="http://schemas.microsoft.com/office/drawing/2014/main" id="{D98F1A14-D936-1919-7C1A-9CE4B28EFE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Εντολές ΚΥ στο </a:t>
            </a:r>
            <a:r>
              <a:rPr lang="en-US" altLang="el-GR"/>
              <a:t>MIPS</a:t>
            </a:r>
            <a:endParaRPr lang="en-AU" altLang="el-GR"/>
          </a:p>
        </p:txBody>
      </p:sp>
      <p:sp>
        <p:nvSpPr>
          <p:cNvPr id="36868" name="Rectangle 5">
            <a:extLst>
              <a:ext uri="{FF2B5EF4-FFF2-40B4-BE49-F238E27FC236}">
                <a16:creationId xmlns:a16="http://schemas.microsoft.com/office/drawing/2014/main" id="{08510DBB-F88D-292B-E80A-27529ABE91B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400"/>
              <a:t>Το υλικό ΚΥ είναι ο συνεπεξεργαστής (</a:t>
            </a:r>
            <a:r>
              <a:rPr lang="en-US" altLang="el-GR" sz="2400"/>
              <a:t>coprocessor) 1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000"/>
              <a:t>Επιπρόσθετος επεξεργαστής που επεκτείνει την αρχιτεκτονική συνόλου εντολών</a:t>
            </a:r>
            <a:endParaRPr lang="en-US" altLang="el-GR" sz="2000"/>
          </a:p>
          <a:p>
            <a:pPr eaLnBrk="1" hangingPunct="1">
              <a:lnSpc>
                <a:spcPct val="80000"/>
              </a:lnSpc>
            </a:pPr>
            <a:r>
              <a:rPr lang="el-GR" altLang="el-GR" sz="2400"/>
              <a:t>Ξεχωριστοί καταχωρητές ΚΥ</a:t>
            </a:r>
            <a:endParaRPr lang="en-US" altLang="el-GR" sz="2400"/>
          </a:p>
          <a:p>
            <a:pPr lvl="1" eaLnBrk="1" hangingPunct="1">
              <a:lnSpc>
                <a:spcPct val="80000"/>
              </a:lnSpc>
            </a:pPr>
            <a:r>
              <a:rPr lang="en-US" altLang="el-GR" sz="2000"/>
              <a:t>32 </a:t>
            </a:r>
            <a:r>
              <a:rPr lang="el-GR" altLang="el-GR" sz="2000"/>
              <a:t>απλής ακρίβειας</a:t>
            </a:r>
            <a:r>
              <a:rPr lang="en-US" altLang="el-GR" sz="2000"/>
              <a:t>: $f0, $f1, … $f31</a:t>
            </a:r>
          </a:p>
          <a:p>
            <a:pPr lvl="1" eaLnBrk="1" hangingPunct="1">
              <a:lnSpc>
                <a:spcPct val="80000"/>
              </a:lnSpc>
            </a:pPr>
            <a:r>
              <a:rPr lang="el-GR" altLang="el-GR" sz="2000"/>
              <a:t>Ζευγάρια για διπλή ακρίβεια</a:t>
            </a:r>
            <a:r>
              <a:rPr lang="en-US" altLang="el-GR" sz="2000"/>
              <a:t>: $f0/$f1, $f2/$f3, …</a:t>
            </a:r>
          </a:p>
          <a:p>
            <a:pPr lvl="2" eaLnBrk="1" hangingPunct="1">
              <a:lnSpc>
                <a:spcPct val="80000"/>
              </a:lnSpc>
            </a:pPr>
            <a:r>
              <a:rPr lang="el-GR" altLang="el-GR" sz="1800"/>
              <a:t>Η έκδοση </a:t>
            </a:r>
            <a:r>
              <a:rPr lang="en-US" altLang="el-GR" sz="1800"/>
              <a:t>2 </a:t>
            </a:r>
            <a:r>
              <a:rPr lang="el-GR" altLang="el-GR" sz="1800"/>
              <a:t>του συνόλου εντολών </a:t>
            </a:r>
            <a:r>
              <a:rPr lang="en-US" altLang="el-GR" sz="1800"/>
              <a:t>MIPS </a:t>
            </a:r>
            <a:r>
              <a:rPr lang="el-GR" altLang="el-GR" sz="1800"/>
              <a:t>υποστηρίζει </a:t>
            </a:r>
            <a:r>
              <a:rPr lang="en-US" altLang="el-GR" sz="1800"/>
              <a:t>32 × 64</a:t>
            </a:r>
            <a:r>
              <a:rPr lang="el-GR" altLang="el-GR" sz="1800"/>
              <a:t> </a:t>
            </a:r>
            <a:r>
              <a:rPr lang="en-US" altLang="el-GR" sz="1800"/>
              <a:t>bit </a:t>
            </a:r>
            <a:r>
              <a:rPr lang="el-GR" altLang="el-GR" sz="1800"/>
              <a:t>καταχωρητές ΚΥ</a:t>
            </a:r>
            <a:endParaRPr lang="en-US" altLang="el-GR" sz="1800"/>
          </a:p>
          <a:p>
            <a:pPr eaLnBrk="1" hangingPunct="1">
              <a:lnSpc>
                <a:spcPct val="80000"/>
              </a:lnSpc>
            </a:pPr>
            <a:r>
              <a:rPr lang="el-GR" altLang="el-GR" sz="2400"/>
              <a:t>Εντολές ΚΥ επενεργούν μόνο σε καταχωρητές ΚΥ</a:t>
            </a:r>
            <a:endParaRPr lang="en-US" altLang="el-GR" sz="2400"/>
          </a:p>
          <a:p>
            <a:pPr lvl="1" eaLnBrk="1" hangingPunct="1">
              <a:lnSpc>
                <a:spcPct val="80000"/>
              </a:lnSpc>
            </a:pPr>
            <a:r>
              <a:rPr lang="el-GR" altLang="el-GR" sz="2000"/>
              <a:t>Γενικά τα προγράμματα δεν εκτελούν ακέραιες πράξεις σε δεδομένα ΚΥ, ή αντίστροφα</a:t>
            </a:r>
            <a:endParaRPr lang="en-US" altLang="el-GR" sz="2000"/>
          </a:p>
          <a:p>
            <a:pPr lvl="1" eaLnBrk="1" hangingPunct="1">
              <a:lnSpc>
                <a:spcPct val="80000"/>
              </a:lnSpc>
            </a:pPr>
            <a:r>
              <a:rPr lang="el-GR" altLang="el-GR" sz="2000"/>
              <a:t>Περισσότεροι καταχωρητές με ελάχιστη επίδραση στο μέγεθος του κώδικα</a:t>
            </a:r>
            <a:endParaRPr lang="en-US" altLang="el-GR" sz="2000"/>
          </a:p>
          <a:p>
            <a:pPr eaLnBrk="1" hangingPunct="1">
              <a:lnSpc>
                <a:spcPct val="80000"/>
              </a:lnSpc>
            </a:pPr>
            <a:r>
              <a:rPr lang="el-GR" altLang="el-GR" sz="2400"/>
              <a:t>Εντολές φόρτωσης και αποθήκευσης ΚΥ</a:t>
            </a:r>
            <a:endParaRPr lang="en-US" altLang="el-GR" sz="2400"/>
          </a:p>
          <a:p>
            <a:pPr lvl="1" eaLnBrk="1" hangingPunct="1">
              <a:lnSpc>
                <a:spcPct val="80000"/>
              </a:lnSpc>
            </a:pPr>
            <a:r>
              <a:rPr lang="en-US" altLang="el-GR" sz="2000" b="1">
                <a:latin typeface="Lucida Console" panose="020B0609040504020204" pitchFamily="49" charset="0"/>
              </a:rPr>
              <a:t>lwc1</a:t>
            </a:r>
            <a:r>
              <a:rPr lang="en-US" altLang="el-GR" sz="2000" b="1"/>
              <a:t>, </a:t>
            </a:r>
            <a:r>
              <a:rPr lang="en-US" altLang="el-GR" sz="2000" b="1">
                <a:latin typeface="Lucida Console" panose="020B0609040504020204" pitchFamily="49" charset="0"/>
              </a:rPr>
              <a:t>ldc1</a:t>
            </a:r>
            <a:r>
              <a:rPr lang="en-US" altLang="el-GR" sz="2000" b="1"/>
              <a:t>, </a:t>
            </a:r>
            <a:r>
              <a:rPr lang="en-US" altLang="el-GR" sz="2000" b="1">
                <a:latin typeface="Lucida Console" panose="020B0609040504020204" pitchFamily="49" charset="0"/>
              </a:rPr>
              <a:t>swc1</a:t>
            </a:r>
            <a:r>
              <a:rPr lang="en-US" altLang="el-GR" sz="2000" b="1"/>
              <a:t>, </a:t>
            </a:r>
            <a:r>
              <a:rPr lang="en-US" altLang="el-GR" sz="2000" b="1">
                <a:latin typeface="Lucida Console" panose="020B0609040504020204" pitchFamily="49" charset="0"/>
              </a:rPr>
              <a:t>sdc1</a:t>
            </a:r>
          </a:p>
          <a:p>
            <a:pPr lvl="2" eaLnBrk="1" hangingPunct="1">
              <a:lnSpc>
                <a:spcPct val="80000"/>
              </a:lnSpc>
            </a:pPr>
            <a:r>
              <a:rPr lang="el-GR" altLang="el-GR" sz="1800"/>
              <a:t>π</a:t>
            </a:r>
            <a:r>
              <a:rPr lang="en-US" altLang="el-GR" sz="1800"/>
              <a:t>.</a:t>
            </a:r>
            <a:r>
              <a:rPr lang="el-GR" altLang="el-GR" sz="1800"/>
              <a:t>χ</a:t>
            </a:r>
            <a:r>
              <a:rPr lang="en-US" altLang="el-GR" sz="1800"/>
              <a:t>., </a:t>
            </a:r>
            <a:r>
              <a:rPr lang="en-US" altLang="el-GR" sz="1800">
                <a:latin typeface="Lucida Console" panose="020B0609040504020204" pitchFamily="49" charset="0"/>
              </a:rPr>
              <a:t>ldc1 $f8, 32($sp)</a:t>
            </a:r>
            <a:endParaRPr lang="en-AU" altLang="el-GR" sz="1800">
              <a:latin typeface="Lucida Console" panose="020B0609040504020204" pitchFamily="49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8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3">
            <a:extLst>
              <a:ext uri="{FF2B5EF4-FFF2-40B4-BE49-F238E27FC236}">
                <a16:creationId xmlns:a16="http://schemas.microsoft.com/office/drawing/2014/main" id="{0AF37195-40B0-1F83-C150-DE7E01CFABB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7275DD03-5CF3-45B8-B111-B7CBB18107B9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41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82947" name="Rectangle 4">
            <a:extLst>
              <a:ext uri="{FF2B5EF4-FFF2-40B4-BE49-F238E27FC236}">
                <a16:creationId xmlns:a16="http://schemas.microsoft.com/office/drawing/2014/main" id="{F4288E43-7D15-F8D6-89DE-43C99E304CE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Εντολές ΚΥ στον </a:t>
            </a:r>
            <a:r>
              <a:rPr lang="en-US" altLang="el-GR"/>
              <a:t>MIPS</a:t>
            </a:r>
            <a:endParaRPr lang="en-AU" altLang="el-GR"/>
          </a:p>
        </p:txBody>
      </p:sp>
      <p:sp>
        <p:nvSpPr>
          <p:cNvPr id="82948" name="Rectangle 5">
            <a:extLst>
              <a:ext uri="{FF2B5EF4-FFF2-40B4-BE49-F238E27FC236}">
                <a16:creationId xmlns:a16="http://schemas.microsoft.com/office/drawing/2014/main" id="{4FA7CAC9-2692-6E6B-CB3D-D2C30C96DAA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400"/>
              <a:t>Αριθμητική απλής ακρίβειας</a:t>
            </a:r>
            <a:endParaRPr lang="en-US" altLang="el-GR" sz="2400"/>
          </a:p>
          <a:p>
            <a:pPr lvl="1" eaLnBrk="1" hangingPunct="1">
              <a:lnSpc>
                <a:spcPct val="90000"/>
              </a:lnSpc>
            </a:pPr>
            <a:r>
              <a:rPr lang="en-US" altLang="el-GR" sz="2000" b="1">
                <a:latin typeface="Lucida Console" panose="020B0609040504020204" pitchFamily="49" charset="0"/>
              </a:rPr>
              <a:t>add.s</a:t>
            </a:r>
            <a:r>
              <a:rPr lang="en-US" altLang="el-GR" sz="2000" b="1"/>
              <a:t>, </a:t>
            </a:r>
            <a:r>
              <a:rPr lang="en-US" altLang="el-GR" sz="2000" b="1">
                <a:latin typeface="Lucida Console" panose="020B0609040504020204" pitchFamily="49" charset="0"/>
              </a:rPr>
              <a:t>sub.s</a:t>
            </a:r>
            <a:r>
              <a:rPr lang="en-US" altLang="el-GR" sz="2000" b="1"/>
              <a:t>, </a:t>
            </a:r>
            <a:r>
              <a:rPr lang="en-US" altLang="el-GR" sz="2000" b="1">
                <a:latin typeface="Lucida Console" panose="020B0609040504020204" pitchFamily="49" charset="0"/>
              </a:rPr>
              <a:t>mul.s</a:t>
            </a:r>
            <a:r>
              <a:rPr lang="en-US" altLang="el-GR" sz="2000" b="1"/>
              <a:t>, div.s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sz="1800"/>
              <a:t>π</a:t>
            </a:r>
            <a:r>
              <a:rPr lang="en-US" altLang="el-GR" sz="1800"/>
              <a:t>.</a:t>
            </a:r>
            <a:r>
              <a:rPr lang="el-GR" altLang="el-GR" sz="1800"/>
              <a:t>χ</a:t>
            </a:r>
            <a:r>
              <a:rPr lang="en-US" altLang="el-GR" sz="1800"/>
              <a:t>., </a:t>
            </a:r>
            <a:r>
              <a:rPr lang="en-US" altLang="el-GR" sz="1800">
                <a:latin typeface="Lucida Console" panose="020B0609040504020204" pitchFamily="49" charset="0"/>
              </a:rPr>
              <a:t>add.s $f0, $f1, $f6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/>
              <a:t>Αριθμητική διπλής ακρίβειας</a:t>
            </a:r>
            <a:endParaRPr lang="en-US" altLang="el-GR" sz="2400"/>
          </a:p>
          <a:p>
            <a:pPr lvl="1" eaLnBrk="1" hangingPunct="1">
              <a:lnSpc>
                <a:spcPct val="90000"/>
              </a:lnSpc>
            </a:pPr>
            <a:r>
              <a:rPr lang="en-US" altLang="el-GR" sz="2000" b="1">
                <a:latin typeface="Lucida Console" panose="020B0609040504020204" pitchFamily="49" charset="0"/>
              </a:rPr>
              <a:t>add.d</a:t>
            </a:r>
            <a:r>
              <a:rPr lang="en-US" altLang="el-GR" sz="2000" b="1"/>
              <a:t>, </a:t>
            </a:r>
            <a:r>
              <a:rPr lang="en-US" altLang="el-GR" sz="2000" b="1">
                <a:latin typeface="Lucida Console" panose="020B0609040504020204" pitchFamily="49" charset="0"/>
              </a:rPr>
              <a:t>sub.d</a:t>
            </a:r>
            <a:r>
              <a:rPr lang="en-US" altLang="el-GR" sz="2000" b="1"/>
              <a:t>, </a:t>
            </a:r>
            <a:r>
              <a:rPr lang="en-US" altLang="el-GR" sz="2000" b="1">
                <a:latin typeface="Lucida Console" panose="020B0609040504020204" pitchFamily="49" charset="0"/>
              </a:rPr>
              <a:t>mul.d</a:t>
            </a:r>
            <a:r>
              <a:rPr lang="en-US" altLang="el-GR" sz="2000" b="1"/>
              <a:t>, </a:t>
            </a:r>
            <a:r>
              <a:rPr lang="en-US" altLang="el-GR" sz="2000" b="1">
                <a:latin typeface="Lucida Console" panose="020B0609040504020204" pitchFamily="49" charset="0"/>
              </a:rPr>
              <a:t>div.d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sz="1800"/>
              <a:t>π</a:t>
            </a:r>
            <a:r>
              <a:rPr lang="en-US" altLang="el-GR" sz="1800"/>
              <a:t>.</a:t>
            </a:r>
            <a:r>
              <a:rPr lang="el-GR" altLang="el-GR" sz="1800"/>
              <a:t>χ</a:t>
            </a:r>
            <a:r>
              <a:rPr lang="en-US" altLang="el-GR" sz="1800"/>
              <a:t>., </a:t>
            </a:r>
            <a:r>
              <a:rPr lang="en-US" altLang="el-GR" sz="1800">
                <a:latin typeface="Lucida Console" panose="020B0609040504020204" pitchFamily="49" charset="0"/>
              </a:rPr>
              <a:t>mul.d $f4, $f4, $f6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/>
              <a:t>Σύγκριση απλής και διπλής ακρίβειας</a:t>
            </a:r>
            <a:endParaRPr lang="en-US" altLang="el-GR" sz="2400"/>
          </a:p>
          <a:p>
            <a:pPr lvl="1" eaLnBrk="1" hangingPunct="1">
              <a:lnSpc>
                <a:spcPct val="90000"/>
              </a:lnSpc>
            </a:pPr>
            <a:r>
              <a:rPr lang="en-US" altLang="el-GR" sz="2000" b="1">
                <a:latin typeface="Lucida Console" panose="020B0609040504020204" pitchFamily="49" charset="0"/>
              </a:rPr>
              <a:t>c.</a:t>
            </a:r>
            <a:r>
              <a:rPr lang="en-US" altLang="el-GR" sz="2000" b="1" i="1">
                <a:latin typeface="Lucida Console" panose="020B0609040504020204" pitchFamily="49" charset="0"/>
              </a:rPr>
              <a:t>xx</a:t>
            </a:r>
            <a:r>
              <a:rPr lang="en-US" altLang="el-GR" sz="2000" b="1">
                <a:latin typeface="Lucida Console" panose="020B0609040504020204" pitchFamily="49" charset="0"/>
              </a:rPr>
              <a:t>.s</a:t>
            </a:r>
            <a:r>
              <a:rPr lang="en-US" altLang="el-GR" sz="2000" b="1"/>
              <a:t>, </a:t>
            </a:r>
            <a:r>
              <a:rPr lang="en-US" altLang="el-GR" sz="2000" b="1">
                <a:latin typeface="Lucida Console" panose="020B0609040504020204" pitchFamily="49" charset="0"/>
              </a:rPr>
              <a:t>c.</a:t>
            </a:r>
            <a:r>
              <a:rPr lang="en-US" altLang="el-GR" sz="2000" b="1" i="1">
                <a:latin typeface="Lucida Console" panose="020B0609040504020204" pitchFamily="49" charset="0"/>
              </a:rPr>
              <a:t>xx</a:t>
            </a:r>
            <a:r>
              <a:rPr lang="en-US" altLang="el-GR" sz="2000" b="1">
                <a:latin typeface="Lucida Console" panose="020B0609040504020204" pitchFamily="49" charset="0"/>
              </a:rPr>
              <a:t>.d</a:t>
            </a:r>
            <a:r>
              <a:rPr lang="en-US" altLang="el-GR" sz="2000" b="1"/>
              <a:t> (</a:t>
            </a:r>
            <a:r>
              <a:rPr lang="en-US" altLang="el-GR" sz="2000" b="1" i="1"/>
              <a:t>xx</a:t>
            </a:r>
            <a:r>
              <a:rPr lang="en-US" altLang="el-GR" sz="2000" b="1"/>
              <a:t> </a:t>
            </a:r>
            <a:r>
              <a:rPr lang="el-GR" altLang="el-GR" sz="2000" b="1"/>
              <a:t>είναι</a:t>
            </a:r>
            <a:r>
              <a:rPr lang="en-US" altLang="el-GR" sz="2000" b="1"/>
              <a:t> </a:t>
            </a:r>
            <a:r>
              <a:rPr lang="en-US" altLang="el-GR" sz="2000" b="1">
                <a:latin typeface="Lucida Console" panose="020B0609040504020204" pitchFamily="49" charset="0"/>
              </a:rPr>
              <a:t>eq</a:t>
            </a:r>
            <a:r>
              <a:rPr lang="en-US" altLang="el-GR" sz="2000" b="1"/>
              <a:t>, </a:t>
            </a:r>
            <a:r>
              <a:rPr lang="en-US" altLang="el-GR" sz="2000" b="1">
                <a:latin typeface="Lucida Console" panose="020B0609040504020204" pitchFamily="49" charset="0"/>
              </a:rPr>
              <a:t>lt</a:t>
            </a:r>
            <a:r>
              <a:rPr lang="en-US" altLang="el-GR" sz="2000" b="1"/>
              <a:t>, </a:t>
            </a:r>
            <a:r>
              <a:rPr lang="en-US" altLang="el-GR" sz="2000" b="1">
                <a:latin typeface="Lucida Console" panose="020B0609040504020204" pitchFamily="49" charset="0"/>
              </a:rPr>
              <a:t>le</a:t>
            </a:r>
            <a:r>
              <a:rPr lang="en-US" altLang="el-GR" sz="2000" b="1"/>
              <a:t>, …)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 sz="2000"/>
              <a:t>Δίνει τη τιμή 1 ή 0 σε </a:t>
            </a:r>
            <a:r>
              <a:rPr lang="en-US" altLang="el-GR" sz="2000"/>
              <a:t>bit</a:t>
            </a:r>
            <a:r>
              <a:rPr lang="el-GR" altLang="el-GR" sz="2000"/>
              <a:t> κωδικών συνθήκης ΚΥ (</a:t>
            </a:r>
            <a:r>
              <a:rPr lang="en-US" altLang="el-GR" sz="2000"/>
              <a:t>FP condition-code bit</a:t>
            </a:r>
            <a:r>
              <a:rPr lang="el-GR" altLang="el-GR" sz="2000"/>
              <a:t>)</a:t>
            </a:r>
            <a:endParaRPr lang="en-US" altLang="el-GR" sz="2000"/>
          </a:p>
          <a:p>
            <a:pPr lvl="2" eaLnBrk="1" hangingPunct="1">
              <a:lnSpc>
                <a:spcPct val="90000"/>
              </a:lnSpc>
            </a:pPr>
            <a:r>
              <a:rPr lang="el-GR" altLang="el-GR" sz="1800"/>
              <a:t>π</a:t>
            </a:r>
            <a:r>
              <a:rPr lang="en-US" altLang="el-GR" sz="1800"/>
              <a:t>.</a:t>
            </a:r>
            <a:r>
              <a:rPr lang="el-GR" altLang="el-GR" sz="1800"/>
              <a:t>χ</a:t>
            </a:r>
            <a:r>
              <a:rPr lang="en-US" altLang="el-GR" sz="1800"/>
              <a:t>. </a:t>
            </a:r>
            <a:r>
              <a:rPr lang="en-US" altLang="el-GR" sz="1800">
                <a:latin typeface="Lucida Console" panose="020B0609040504020204" pitchFamily="49" charset="0"/>
              </a:rPr>
              <a:t>c.lt.s $f3, $f4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400"/>
              <a:t>Διακλάδωση σε αληθή ή ψευδή κωδικό συνθήκης ΚΥ</a:t>
            </a:r>
            <a:endParaRPr lang="en-US" altLang="el-GR" sz="2400"/>
          </a:p>
          <a:p>
            <a:pPr lvl="1" eaLnBrk="1" hangingPunct="1">
              <a:lnSpc>
                <a:spcPct val="90000"/>
              </a:lnSpc>
            </a:pPr>
            <a:r>
              <a:rPr lang="en-US" altLang="el-GR" sz="2000" b="1">
                <a:latin typeface="Lucida Console" panose="020B0609040504020204" pitchFamily="49" charset="0"/>
              </a:rPr>
              <a:t>bc1t</a:t>
            </a:r>
            <a:r>
              <a:rPr lang="en-US" altLang="el-GR" sz="2000" b="1"/>
              <a:t>, </a:t>
            </a:r>
            <a:r>
              <a:rPr lang="en-US" altLang="el-GR" sz="2000" b="1">
                <a:latin typeface="Lucida Console" panose="020B0609040504020204" pitchFamily="49" charset="0"/>
              </a:rPr>
              <a:t>bc1f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 sz="1800"/>
              <a:t>π.χ</a:t>
            </a:r>
            <a:r>
              <a:rPr lang="en-US" altLang="el-GR" sz="1800"/>
              <a:t>., </a:t>
            </a:r>
            <a:r>
              <a:rPr lang="en-US" altLang="el-GR" sz="1800">
                <a:latin typeface="Lucida Console" panose="020B0609040504020204" pitchFamily="49" charset="0"/>
              </a:rPr>
              <a:t>bc1t TargetLabel</a:t>
            </a:r>
            <a:endParaRPr lang="en-AU" altLang="el-GR" sz="1800">
              <a:latin typeface="Lucida Console" panose="020B0609040504020204" pitchFamily="49" charset="0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3">
            <a:extLst>
              <a:ext uri="{FF2B5EF4-FFF2-40B4-BE49-F238E27FC236}">
                <a16:creationId xmlns:a16="http://schemas.microsoft.com/office/drawing/2014/main" id="{24206CAC-191A-30B8-44B3-C878C2C445A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1883B444-7BD6-40E7-B232-3ACC47710136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42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84995" name="Rectangle 4">
            <a:extLst>
              <a:ext uri="{FF2B5EF4-FFF2-40B4-BE49-F238E27FC236}">
                <a16:creationId xmlns:a16="http://schemas.microsoft.com/office/drawing/2014/main" id="{C2FA71C1-D66D-0DAF-11DF-82A5496A11D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259762" cy="701675"/>
          </a:xfrm>
        </p:spPr>
        <p:txBody>
          <a:bodyPr/>
          <a:lstStyle/>
          <a:p>
            <a:pPr eaLnBrk="1" hangingPunct="1"/>
            <a:r>
              <a:rPr lang="el-GR" altLang="el-GR" sz="4000"/>
              <a:t>Παραδειγμα ΚΥ</a:t>
            </a:r>
            <a:r>
              <a:rPr lang="en-US" altLang="el-GR" sz="4000"/>
              <a:t>: </a:t>
            </a:r>
            <a:r>
              <a:rPr lang="el-GR" altLang="el-GR" sz="4000"/>
              <a:t>βαθμοί </a:t>
            </a:r>
            <a:r>
              <a:rPr lang="en-US" altLang="el-GR" sz="4000"/>
              <a:t>°F </a:t>
            </a:r>
            <a:r>
              <a:rPr lang="el-GR" altLang="el-GR" sz="4000"/>
              <a:t>σε</a:t>
            </a:r>
            <a:r>
              <a:rPr lang="en-US" altLang="el-GR" sz="4000"/>
              <a:t> °C</a:t>
            </a:r>
          </a:p>
        </p:txBody>
      </p:sp>
      <p:sp>
        <p:nvSpPr>
          <p:cNvPr id="84996" name="Rectangle 5">
            <a:extLst>
              <a:ext uri="{FF2B5EF4-FFF2-40B4-BE49-F238E27FC236}">
                <a16:creationId xmlns:a16="http://schemas.microsoft.com/office/drawing/2014/main" id="{89E01696-8B8C-51AB-3CED-5CC24BB52E4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lnSpc>
                <a:spcPct val="90000"/>
              </a:lnSpc>
            </a:pPr>
            <a:r>
              <a:rPr lang="el-GR" altLang="el-GR" sz="2800"/>
              <a:t>Κώδικας </a:t>
            </a:r>
            <a:r>
              <a:rPr lang="en-US" altLang="el-GR" sz="2800"/>
              <a:t>C: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2400">
                <a:latin typeface="Lucida Console" panose="020B0609040504020204" pitchFamily="49" charset="0"/>
              </a:rPr>
              <a:t>	float f2c (float fahr) {</a:t>
            </a:r>
            <a:br>
              <a:rPr lang="en-US" altLang="el-GR" sz="2400">
                <a:latin typeface="Lucida Console" panose="020B0609040504020204" pitchFamily="49" charset="0"/>
              </a:rPr>
            </a:br>
            <a:r>
              <a:rPr lang="en-US" altLang="el-GR" sz="2400">
                <a:latin typeface="Lucida Console" panose="020B0609040504020204" pitchFamily="49" charset="0"/>
              </a:rPr>
              <a:t>  return ((5.0/9.0)*(fahr - 32.0));</a:t>
            </a:r>
            <a:br>
              <a:rPr lang="en-US" altLang="el-GR" sz="2400">
                <a:latin typeface="Lucida Console" panose="020B0609040504020204" pitchFamily="49" charset="0"/>
              </a:rPr>
            </a:br>
            <a:r>
              <a:rPr lang="en-US" altLang="el-GR" sz="2400">
                <a:latin typeface="Lucida Console" panose="020B0609040504020204" pitchFamily="49" charset="0"/>
              </a:rPr>
              <a:t>}</a:t>
            </a:r>
          </a:p>
          <a:p>
            <a:pPr lvl="1" algn="l" eaLnBrk="1" hangingPunct="1">
              <a:lnSpc>
                <a:spcPct val="90000"/>
              </a:lnSpc>
            </a:pPr>
            <a:r>
              <a:rPr lang="en-US" altLang="el-GR">
                <a:latin typeface="Lucida Console" panose="020B0609040504020204" pitchFamily="49" charset="0"/>
              </a:rPr>
              <a:t>fahr</a:t>
            </a:r>
            <a:r>
              <a:rPr lang="en-US" altLang="el-GR"/>
              <a:t> </a:t>
            </a:r>
            <a:r>
              <a:rPr lang="el-GR" altLang="el-GR"/>
              <a:t>στον</a:t>
            </a:r>
            <a:r>
              <a:rPr lang="en-US" altLang="el-GR"/>
              <a:t> $f12, </a:t>
            </a:r>
            <a:r>
              <a:rPr lang="el-GR" altLang="el-GR"/>
              <a:t>αποτέλεσμα στον </a:t>
            </a:r>
            <a:r>
              <a:rPr lang="en-US" altLang="el-GR"/>
              <a:t>$f0, </a:t>
            </a:r>
            <a:r>
              <a:rPr lang="el-GR" altLang="el-GR"/>
              <a:t>οι σταθερές στο χώρο της καθολικής μνήμης</a:t>
            </a:r>
            <a:endParaRPr lang="en-US" altLang="el-GR"/>
          </a:p>
          <a:p>
            <a:pPr algn="l" eaLnBrk="1" hangingPunct="1">
              <a:lnSpc>
                <a:spcPct val="90000"/>
              </a:lnSpc>
            </a:pPr>
            <a:r>
              <a:rPr lang="el-GR" altLang="el-GR" sz="2800"/>
              <a:t>Μεταγλωττισμένος κώδικας </a:t>
            </a:r>
            <a:r>
              <a:rPr lang="en-US" altLang="el-GR" sz="2800"/>
              <a:t>MIPS:</a:t>
            </a:r>
          </a:p>
          <a:p>
            <a:pPr algn="l"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en-US" altLang="el-GR" sz="2400">
                <a:latin typeface="Lucida Console" panose="020B0609040504020204" pitchFamily="49" charset="0"/>
              </a:rPr>
              <a:t>	f2c: lwc1  $f16, const5($gp)</a:t>
            </a:r>
            <a:br>
              <a:rPr lang="en-US" altLang="el-GR" sz="2400">
                <a:latin typeface="Lucida Console" panose="020B0609040504020204" pitchFamily="49" charset="0"/>
              </a:rPr>
            </a:br>
            <a:r>
              <a:rPr lang="en-US" altLang="el-GR" sz="2400">
                <a:latin typeface="Lucida Console" panose="020B0609040504020204" pitchFamily="49" charset="0"/>
              </a:rPr>
              <a:t>     lwc2  $f18, const9($gp)</a:t>
            </a:r>
            <a:br>
              <a:rPr lang="en-US" altLang="el-GR" sz="2400">
                <a:latin typeface="Lucida Console" panose="020B0609040504020204" pitchFamily="49" charset="0"/>
              </a:rPr>
            </a:br>
            <a:r>
              <a:rPr lang="en-US" altLang="el-GR" sz="2400">
                <a:latin typeface="Lucida Console" panose="020B0609040504020204" pitchFamily="49" charset="0"/>
              </a:rPr>
              <a:t>     div.s $f16, $f16, $f18</a:t>
            </a:r>
            <a:br>
              <a:rPr lang="en-US" altLang="el-GR" sz="2400">
                <a:latin typeface="Lucida Console" panose="020B0609040504020204" pitchFamily="49" charset="0"/>
              </a:rPr>
            </a:br>
            <a:r>
              <a:rPr lang="en-US" altLang="el-GR" sz="2400">
                <a:latin typeface="Lucida Console" panose="020B0609040504020204" pitchFamily="49" charset="0"/>
              </a:rPr>
              <a:t>     lwc1  $f18, const32($gp)</a:t>
            </a:r>
            <a:br>
              <a:rPr lang="en-US" altLang="el-GR" sz="2400">
                <a:latin typeface="Lucida Console" panose="020B0609040504020204" pitchFamily="49" charset="0"/>
              </a:rPr>
            </a:br>
            <a:r>
              <a:rPr lang="en-US" altLang="el-GR" sz="2400">
                <a:latin typeface="Lucida Console" panose="020B0609040504020204" pitchFamily="49" charset="0"/>
              </a:rPr>
              <a:t>     sub.s $f18, $f12, $f18</a:t>
            </a:r>
            <a:br>
              <a:rPr lang="en-US" altLang="el-GR" sz="2400">
                <a:latin typeface="Lucida Console" panose="020B0609040504020204" pitchFamily="49" charset="0"/>
              </a:rPr>
            </a:br>
            <a:r>
              <a:rPr lang="en-US" altLang="el-GR" sz="2400">
                <a:latin typeface="Lucida Console" panose="020B0609040504020204" pitchFamily="49" charset="0"/>
              </a:rPr>
              <a:t>     mul.s $f0,  $f16, $f18</a:t>
            </a:r>
            <a:br>
              <a:rPr lang="en-US" altLang="el-GR" sz="2400">
                <a:latin typeface="Lucida Console" panose="020B0609040504020204" pitchFamily="49" charset="0"/>
              </a:rPr>
            </a:br>
            <a:r>
              <a:rPr lang="en-US" altLang="el-GR" sz="2400">
                <a:latin typeface="Lucida Console" panose="020B0609040504020204" pitchFamily="49" charset="0"/>
              </a:rPr>
              <a:t>     jr    $ra</a:t>
            </a:r>
            <a:endParaRPr lang="en-AU" altLang="el-GR" sz="2400">
              <a:latin typeface="Lucida Console" panose="020B0609040504020204" pitchFamily="49" charset="0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3">
            <a:extLst>
              <a:ext uri="{FF2B5EF4-FFF2-40B4-BE49-F238E27FC236}">
                <a16:creationId xmlns:a16="http://schemas.microsoft.com/office/drawing/2014/main" id="{4B59D6F6-C0B0-B37E-2167-704C9F0DDE3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B37569C3-B3C8-47B6-A803-619BD2B9DA8A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43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87043" name="Rectangle 2">
            <a:extLst>
              <a:ext uri="{FF2B5EF4-FFF2-40B4-BE49-F238E27FC236}">
                <a16:creationId xmlns:a16="http://schemas.microsoft.com/office/drawing/2014/main" id="{5B4B38F4-C9A5-CE86-AFB0-2E521975B15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88938"/>
            <a:ext cx="8259762" cy="519112"/>
          </a:xfrm>
        </p:spPr>
        <p:txBody>
          <a:bodyPr/>
          <a:lstStyle/>
          <a:p>
            <a:pPr eaLnBrk="1" hangingPunct="1"/>
            <a:r>
              <a:rPr lang="el-GR" altLang="el-GR" sz="2800"/>
              <a:t>Παράδειγμα ΚΥ</a:t>
            </a:r>
            <a:r>
              <a:rPr lang="en-US" altLang="el-GR" sz="2800"/>
              <a:t>: </a:t>
            </a:r>
            <a:r>
              <a:rPr lang="el-GR" altLang="el-GR" sz="2800"/>
              <a:t>Πολλαπλασιασμός πινάκων</a:t>
            </a:r>
            <a:endParaRPr lang="en-US" altLang="el-GR" sz="2800"/>
          </a:p>
        </p:txBody>
      </p:sp>
      <p:sp>
        <p:nvSpPr>
          <p:cNvPr id="87044" name="Rectangle 3">
            <a:extLst>
              <a:ext uri="{FF2B5EF4-FFF2-40B4-BE49-F238E27FC236}">
                <a16:creationId xmlns:a16="http://schemas.microsoft.com/office/drawing/2014/main" id="{35D6E43A-35D2-3AA4-5BA5-87844D06D26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l" eaLnBrk="1" hangingPunct="1">
              <a:lnSpc>
                <a:spcPct val="80000"/>
              </a:lnSpc>
            </a:pPr>
            <a:r>
              <a:rPr lang="en-US" altLang="el-GR" sz="2800"/>
              <a:t>X = X + Y </a:t>
            </a:r>
            <a:r>
              <a:rPr lang="en-US" altLang="el-GR" sz="2800">
                <a:cs typeface="Arial" panose="020B0604020202020204" pitchFamily="34" charset="0"/>
              </a:rPr>
              <a:t>× Z</a:t>
            </a:r>
          </a:p>
          <a:p>
            <a:pPr lvl="1" algn="l" eaLnBrk="1" hangingPunct="1">
              <a:lnSpc>
                <a:spcPct val="80000"/>
              </a:lnSpc>
            </a:pPr>
            <a:r>
              <a:rPr lang="el-GR" altLang="el-GR">
                <a:cs typeface="Arial" panose="020B0604020202020204" pitchFamily="34" charset="0"/>
              </a:rPr>
              <a:t>Όλοι πίνακες </a:t>
            </a:r>
            <a:r>
              <a:rPr lang="en-US" altLang="el-GR">
                <a:cs typeface="Arial" panose="020B0604020202020204" pitchFamily="34" charset="0"/>
              </a:rPr>
              <a:t>32 × 32, </a:t>
            </a:r>
            <a:r>
              <a:rPr lang="el-GR" altLang="el-GR">
                <a:cs typeface="Arial" panose="020B0604020202020204" pitchFamily="34" charset="0"/>
              </a:rPr>
              <a:t>με στοιχεία </a:t>
            </a:r>
            <a:r>
              <a:rPr lang="en-US" altLang="el-GR">
                <a:cs typeface="Arial" panose="020B0604020202020204" pitchFamily="34" charset="0"/>
              </a:rPr>
              <a:t>64</a:t>
            </a:r>
            <a:r>
              <a:rPr lang="el-GR" altLang="el-GR">
                <a:cs typeface="Arial" panose="020B0604020202020204" pitchFamily="34" charset="0"/>
              </a:rPr>
              <a:t> </a:t>
            </a:r>
            <a:r>
              <a:rPr lang="en-US" altLang="el-GR">
                <a:cs typeface="Arial" panose="020B0604020202020204" pitchFamily="34" charset="0"/>
              </a:rPr>
              <a:t>bit </a:t>
            </a:r>
            <a:r>
              <a:rPr lang="el-GR" altLang="el-GR">
                <a:cs typeface="Arial" panose="020B0604020202020204" pitchFamily="34" charset="0"/>
              </a:rPr>
              <a:t>διπλής ακρίβειας</a:t>
            </a:r>
            <a:endParaRPr lang="en-US" altLang="el-GR">
              <a:cs typeface="Arial" panose="020B0604020202020204" pitchFamily="34" charset="0"/>
            </a:endParaRPr>
          </a:p>
          <a:p>
            <a:pPr algn="l" eaLnBrk="1" hangingPunct="1">
              <a:lnSpc>
                <a:spcPct val="80000"/>
              </a:lnSpc>
            </a:pPr>
            <a:r>
              <a:rPr lang="el-GR" altLang="el-GR" sz="2800"/>
              <a:t>Κώδικας </a:t>
            </a:r>
            <a:r>
              <a:rPr lang="en-US" altLang="el-GR" sz="2800"/>
              <a:t>C:</a:t>
            </a:r>
          </a:p>
          <a:p>
            <a:pPr algn="l" eaLnBrk="1" hangingPunct="1"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en-US" altLang="el-GR" sz="2400">
                <a:latin typeface="Lucida Console" panose="020B0609040504020204" pitchFamily="49" charset="0"/>
              </a:rPr>
              <a:t>	</a:t>
            </a:r>
            <a:r>
              <a:rPr lang="nb-NO" altLang="el-GR" sz="2400">
                <a:latin typeface="Lucida Console" panose="020B0609040504020204" pitchFamily="49" charset="0"/>
              </a:rPr>
              <a:t>void mm (double x[][],</a:t>
            </a:r>
            <a:br>
              <a:rPr lang="nb-NO" altLang="el-GR" sz="2400">
                <a:latin typeface="Lucida Console" panose="020B0609040504020204" pitchFamily="49" charset="0"/>
              </a:rPr>
            </a:br>
            <a:r>
              <a:rPr lang="nb-NO" altLang="el-GR" sz="2400">
                <a:latin typeface="Lucida Console" panose="020B0609040504020204" pitchFamily="49" charset="0"/>
              </a:rPr>
              <a:t>         double y[][], double z[][]) {</a:t>
            </a:r>
            <a:br>
              <a:rPr lang="nb-NO" altLang="el-GR" sz="2400">
                <a:latin typeface="Lucida Console" panose="020B0609040504020204" pitchFamily="49" charset="0"/>
              </a:rPr>
            </a:br>
            <a:r>
              <a:rPr lang="nb-NO" altLang="el-GR" sz="2400">
                <a:latin typeface="Lucida Console" panose="020B0609040504020204" pitchFamily="49" charset="0"/>
              </a:rPr>
              <a:t>  int i, j, k;</a:t>
            </a:r>
            <a:br>
              <a:rPr lang="nb-NO" altLang="el-GR" sz="2400">
                <a:latin typeface="Lucida Console" panose="020B0609040504020204" pitchFamily="49" charset="0"/>
              </a:rPr>
            </a:br>
            <a:r>
              <a:rPr lang="nb-NO" altLang="el-GR" sz="2400">
                <a:latin typeface="Lucida Console" panose="020B0609040504020204" pitchFamily="49" charset="0"/>
              </a:rPr>
              <a:t>  for (i = 0; i! = 32; i = i + 1)</a:t>
            </a:r>
            <a:br>
              <a:rPr lang="nb-NO" altLang="el-GR" sz="2400">
                <a:latin typeface="Lucida Console" panose="020B0609040504020204" pitchFamily="49" charset="0"/>
              </a:rPr>
            </a:br>
            <a:r>
              <a:rPr lang="nb-NO" altLang="el-GR" sz="2400">
                <a:latin typeface="Lucida Console" panose="020B0609040504020204" pitchFamily="49" charset="0"/>
              </a:rPr>
              <a:t>    for (j = 0; j! = 32; j = j + 1)</a:t>
            </a:r>
            <a:br>
              <a:rPr lang="nb-NO" altLang="el-GR" sz="2400">
                <a:latin typeface="Lucida Console" panose="020B0609040504020204" pitchFamily="49" charset="0"/>
              </a:rPr>
            </a:br>
            <a:r>
              <a:rPr lang="nb-NO" altLang="el-GR" sz="2400">
                <a:latin typeface="Lucida Console" panose="020B0609040504020204" pitchFamily="49" charset="0"/>
              </a:rPr>
              <a:t>      for (k = 0; k! = 32; k = k + 1)</a:t>
            </a:r>
            <a:br>
              <a:rPr lang="nb-NO" altLang="el-GR" sz="2400">
                <a:latin typeface="Lucida Console" panose="020B0609040504020204" pitchFamily="49" charset="0"/>
              </a:rPr>
            </a:br>
            <a:r>
              <a:rPr lang="nb-NO" altLang="el-GR" sz="2400">
                <a:latin typeface="Lucida Console" panose="020B0609040504020204" pitchFamily="49" charset="0"/>
              </a:rPr>
              <a:t>        x[i][j] = x[i][j]</a:t>
            </a:r>
            <a:br>
              <a:rPr lang="nb-NO" altLang="el-GR" sz="2400">
                <a:latin typeface="Lucida Console" panose="020B0609040504020204" pitchFamily="49" charset="0"/>
              </a:rPr>
            </a:br>
            <a:r>
              <a:rPr lang="nb-NO" altLang="el-GR" sz="2400">
                <a:latin typeface="Lucida Console" panose="020B0609040504020204" pitchFamily="49" charset="0"/>
              </a:rPr>
              <a:t>                  + y[i][k] * z[k][j];</a:t>
            </a:r>
            <a:br>
              <a:rPr lang="nb-NO" altLang="el-GR" sz="2400">
                <a:latin typeface="Lucida Console" panose="020B0609040504020204" pitchFamily="49" charset="0"/>
              </a:rPr>
            </a:br>
            <a:r>
              <a:rPr lang="nb-NO" altLang="el-GR" sz="2400">
                <a:latin typeface="Lucida Console" panose="020B0609040504020204" pitchFamily="49" charset="0"/>
              </a:rPr>
              <a:t>}</a:t>
            </a:r>
            <a:endParaRPr lang="en-US" altLang="el-GR" sz="2400">
              <a:latin typeface="Lucida Console" panose="020B0609040504020204" pitchFamily="49" charset="0"/>
            </a:endParaRPr>
          </a:p>
          <a:p>
            <a:pPr lvl="1" algn="l" eaLnBrk="1" hangingPunct="1">
              <a:lnSpc>
                <a:spcPct val="80000"/>
              </a:lnSpc>
            </a:pPr>
            <a:r>
              <a:rPr lang="el-GR" altLang="el-GR"/>
              <a:t>Διευθύνσεις των</a:t>
            </a:r>
            <a:r>
              <a:rPr lang="en-US" altLang="el-GR"/>
              <a:t> </a:t>
            </a:r>
            <a:r>
              <a:rPr lang="en-US" altLang="el-GR">
                <a:latin typeface="Lucida Console" panose="020B0609040504020204" pitchFamily="49" charset="0"/>
              </a:rPr>
              <a:t>x</a:t>
            </a:r>
            <a:r>
              <a:rPr lang="en-US" altLang="el-GR"/>
              <a:t>, </a:t>
            </a:r>
            <a:r>
              <a:rPr lang="en-US" altLang="el-GR">
                <a:latin typeface="Lucida Console" panose="020B0609040504020204" pitchFamily="49" charset="0"/>
              </a:rPr>
              <a:t>y</a:t>
            </a:r>
            <a:r>
              <a:rPr lang="en-US" altLang="el-GR"/>
              <a:t>, </a:t>
            </a:r>
            <a:r>
              <a:rPr lang="en-US" altLang="el-GR">
                <a:latin typeface="Lucida Console" panose="020B0609040504020204" pitchFamily="49" charset="0"/>
              </a:rPr>
              <a:t>z</a:t>
            </a:r>
            <a:r>
              <a:rPr lang="en-US" altLang="el-GR"/>
              <a:t> </a:t>
            </a:r>
            <a:r>
              <a:rPr lang="el-GR" altLang="el-GR"/>
              <a:t>στους</a:t>
            </a:r>
            <a:r>
              <a:rPr lang="en-US" altLang="el-GR"/>
              <a:t> $a0, $a1, $a2, </a:t>
            </a:r>
            <a:r>
              <a:rPr lang="el-GR" altLang="el-GR"/>
              <a:t>και των</a:t>
            </a:r>
            <a:br>
              <a:rPr lang="en-US" altLang="el-GR"/>
            </a:br>
            <a:r>
              <a:rPr lang="en-US" altLang="el-GR">
                <a:latin typeface="Lucida Console" panose="020B0609040504020204" pitchFamily="49" charset="0"/>
              </a:rPr>
              <a:t>i</a:t>
            </a:r>
            <a:r>
              <a:rPr lang="en-US" altLang="el-GR"/>
              <a:t>, </a:t>
            </a:r>
            <a:r>
              <a:rPr lang="en-US" altLang="el-GR">
                <a:latin typeface="Lucida Console" panose="020B0609040504020204" pitchFamily="49" charset="0"/>
              </a:rPr>
              <a:t>j</a:t>
            </a:r>
            <a:r>
              <a:rPr lang="en-US" altLang="el-GR"/>
              <a:t>, </a:t>
            </a:r>
            <a:r>
              <a:rPr lang="en-US" altLang="el-GR">
                <a:latin typeface="Lucida Console" panose="020B0609040504020204" pitchFamily="49" charset="0"/>
              </a:rPr>
              <a:t>k</a:t>
            </a:r>
            <a:r>
              <a:rPr lang="en-US" altLang="el-GR"/>
              <a:t> </a:t>
            </a:r>
            <a:r>
              <a:rPr lang="el-GR" altLang="el-GR"/>
              <a:t>στους</a:t>
            </a:r>
            <a:r>
              <a:rPr lang="en-US" altLang="el-GR"/>
              <a:t> $s0, $s1, $s2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2">
            <a:extLst>
              <a:ext uri="{FF2B5EF4-FFF2-40B4-BE49-F238E27FC236}">
                <a16:creationId xmlns:a16="http://schemas.microsoft.com/office/drawing/2014/main" id="{1DC0BD17-5B35-AA90-41B0-8900DB61818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1EFC3374-0FDD-44F8-92CA-3BCC8AD2B82D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44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89091" name="Rectangle 7">
            <a:extLst>
              <a:ext uri="{FF2B5EF4-FFF2-40B4-BE49-F238E27FC236}">
                <a16:creationId xmlns:a16="http://schemas.microsoft.com/office/drawing/2014/main" id="{05F5B6AE-F1B1-5DDA-6C64-0CA16977300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628775"/>
            <a:ext cx="8135937" cy="12382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89092" name="Rectangle 8">
            <a:extLst>
              <a:ext uri="{FF2B5EF4-FFF2-40B4-BE49-F238E27FC236}">
                <a16:creationId xmlns:a16="http://schemas.microsoft.com/office/drawing/2014/main" id="{001DA7F9-9A70-0F74-BE64-70BD0659EA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867025"/>
            <a:ext cx="8135937" cy="1504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89093" name="Rectangle 9">
            <a:extLst>
              <a:ext uri="{FF2B5EF4-FFF2-40B4-BE49-F238E27FC236}">
                <a16:creationId xmlns:a16="http://schemas.microsoft.com/office/drawing/2014/main" id="{B78E868A-0CE2-1E43-22C8-FAD81517BE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371975"/>
            <a:ext cx="8135937" cy="150495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89094" name="Rectangle 4">
            <a:extLst>
              <a:ext uri="{FF2B5EF4-FFF2-40B4-BE49-F238E27FC236}">
                <a16:creationId xmlns:a16="http://schemas.microsoft.com/office/drawing/2014/main" id="{036DA4E0-50C4-FA06-1840-486EAEECE3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88938"/>
            <a:ext cx="8259762" cy="519112"/>
          </a:xfrm>
        </p:spPr>
        <p:txBody>
          <a:bodyPr/>
          <a:lstStyle/>
          <a:p>
            <a:pPr eaLnBrk="1" hangingPunct="1"/>
            <a:r>
              <a:rPr lang="el-GR" altLang="el-GR" sz="2800"/>
              <a:t>Παράδειγμα ΚΥ</a:t>
            </a:r>
            <a:r>
              <a:rPr lang="en-US" altLang="el-GR" sz="2800"/>
              <a:t>: </a:t>
            </a:r>
            <a:r>
              <a:rPr lang="el-GR" altLang="el-GR" sz="2800"/>
              <a:t>Πολλαπλασιασμός πινάκων</a:t>
            </a:r>
            <a:endParaRPr lang="en-AU" altLang="el-GR" sz="2800"/>
          </a:p>
        </p:txBody>
      </p:sp>
      <p:sp>
        <p:nvSpPr>
          <p:cNvPr id="89095" name="Rectangle 5">
            <a:extLst>
              <a:ext uri="{FF2B5EF4-FFF2-40B4-BE49-F238E27FC236}">
                <a16:creationId xmlns:a16="http://schemas.microsoft.com/office/drawing/2014/main" id="{5AC11A56-CEEE-2B58-C50E-547EB9E3DD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/>
              <a:t>Κώδικας </a:t>
            </a:r>
            <a:r>
              <a:rPr lang="en-US" altLang="el-GR" sz="2800"/>
              <a:t>MIPS:</a:t>
            </a:r>
          </a:p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latin typeface="Lucida Console" panose="020B0609040504020204" pitchFamily="49" charset="0"/>
              </a:rPr>
              <a:t>    </a:t>
            </a:r>
            <a:r>
              <a:rPr lang="en-AU" altLang="el-GR" sz="1800">
                <a:latin typeface="Lucida Console" panose="020B0609040504020204" pitchFamily="49" charset="0"/>
              </a:rPr>
              <a:t>li   $t1, 32       # $t1 = 32 (row size/loop end)</a:t>
            </a:r>
            <a:br>
              <a:rPr lang="en-AU" altLang="el-GR" sz="1800">
                <a:latin typeface="Lucida Console" panose="020B0609040504020204" pitchFamily="49" charset="0"/>
              </a:rPr>
            </a:br>
            <a:r>
              <a:rPr lang="en-AU" altLang="el-GR" sz="1800">
                <a:latin typeface="Lucida Console" panose="020B0609040504020204" pitchFamily="49" charset="0"/>
              </a:rPr>
              <a:t>    li   $s0, 0        # i = 0; initialize 1st for loop</a:t>
            </a:r>
            <a:br>
              <a:rPr lang="en-AU" altLang="el-GR" sz="1800">
                <a:latin typeface="Lucida Console" panose="020B0609040504020204" pitchFamily="49" charset="0"/>
              </a:rPr>
            </a:br>
            <a:r>
              <a:rPr lang="en-AU" altLang="el-GR" sz="1800">
                <a:latin typeface="Lucida Console" panose="020B0609040504020204" pitchFamily="49" charset="0"/>
              </a:rPr>
              <a:t>L1: li   $s1, 0        # j = 0; restart 2nd for loop</a:t>
            </a:r>
            <a:br>
              <a:rPr lang="en-AU" altLang="el-GR" sz="1800">
                <a:latin typeface="Lucida Console" panose="020B0609040504020204" pitchFamily="49" charset="0"/>
              </a:rPr>
            </a:br>
            <a:r>
              <a:rPr lang="en-AU" altLang="el-GR" sz="1800">
                <a:latin typeface="Lucida Console" panose="020B0609040504020204" pitchFamily="49" charset="0"/>
              </a:rPr>
              <a:t>L2: li   $s2, 0        # k = 0; restart 3rd for loop</a:t>
            </a:r>
            <a:br>
              <a:rPr lang="en-AU" altLang="el-GR" sz="1800">
                <a:latin typeface="Lucida Console" panose="020B0609040504020204" pitchFamily="49" charset="0"/>
              </a:rPr>
            </a:br>
            <a:r>
              <a:rPr lang="en-AU" altLang="el-GR" sz="1800">
                <a:latin typeface="Lucida Console" panose="020B0609040504020204" pitchFamily="49" charset="0"/>
              </a:rPr>
              <a:t>    sll  $t2, $s0, 5   # $t2 = i * 32 (size of row of x)</a:t>
            </a:r>
            <a:br>
              <a:rPr lang="en-AU" altLang="el-GR" sz="1800">
                <a:latin typeface="Lucida Console" panose="020B0609040504020204" pitchFamily="49" charset="0"/>
              </a:rPr>
            </a:br>
            <a:r>
              <a:rPr lang="en-AU" altLang="el-GR" sz="1800">
                <a:latin typeface="Lucida Console" panose="020B0609040504020204" pitchFamily="49" charset="0"/>
              </a:rPr>
              <a:t>    </a:t>
            </a:r>
            <a:r>
              <a:rPr lang="fr-FR" altLang="el-GR" sz="1800">
                <a:latin typeface="Lucida Console" panose="020B0609040504020204" pitchFamily="49" charset="0"/>
              </a:rPr>
              <a:t>addu $t2, $t2, $s1 # $t2 = i * size(row) + j</a:t>
            </a:r>
            <a:br>
              <a:rPr lang="fr-FR" altLang="el-GR" sz="1800">
                <a:latin typeface="Lucida Console" panose="020B0609040504020204" pitchFamily="49" charset="0"/>
              </a:rPr>
            </a:br>
            <a:r>
              <a:rPr lang="fr-FR" altLang="el-GR" sz="1800">
                <a:latin typeface="Lucida Console" panose="020B0609040504020204" pitchFamily="49" charset="0"/>
              </a:rPr>
              <a:t>    </a:t>
            </a:r>
            <a:r>
              <a:rPr lang="en-AU" altLang="el-GR" sz="1800">
                <a:latin typeface="Lucida Console" panose="020B0609040504020204" pitchFamily="49" charset="0"/>
              </a:rPr>
              <a:t>sll  $t2, $t2, 3   # $t2 = byte offset of [i][j]</a:t>
            </a:r>
            <a:br>
              <a:rPr lang="en-AU" altLang="el-GR" sz="1800">
                <a:latin typeface="Lucida Console" panose="020B0609040504020204" pitchFamily="49" charset="0"/>
              </a:rPr>
            </a:br>
            <a:r>
              <a:rPr lang="en-AU" altLang="el-GR" sz="1800">
                <a:latin typeface="Lucida Console" panose="020B0609040504020204" pitchFamily="49" charset="0"/>
              </a:rPr>
              <a:t>    addu $t2, $a0, $t2 # $t2 = byte address of x[i][j]</a:t>
            </a:r>
            <a:br>
              <a:rPr lang="en-AU" altLang="el-GR" sz="1800">
                <a:latin typeface="Lucida Console" panose="020B0609040504020204" pitchFamily="49" charset="0"/>
              </a:rPr>
            </a:br>
            <a:r>
              <a:rPr lang="en-AU" altLang="el-GR" sz="1800">
                <a:latin typeface="Lucida Console" panose="020B0609040504020204" pitchFamily="49" charset="0"/>
              </a:rPr>
              <a:t>    l.d  $f4, 0($t2)   # $f4 = 8 bytes of x[i][j]</a:t>
            </a:r>
            <a:br>
              <a:rPr lang="en-AU" altLang="el-GR" sz="1800">
                <a:latin typeface="Lucida Console" panose="020B0609040504020204" pitchFamily="49" charset="0"/>
              </a:rPr>
            </a:br>
            <a:r>
              <a:rPr lang="en-US" altLang="el-GR" sz="1800">
                <a:latin typeface="Lucida Console" panose="020B0609040504020204" pitchFamily="49" charset="0"/>
              </a:rPr>
              <a:t>L3: sll  $t0, $s2, 5   # $t0 = k * 32 (size of row of z)</a:t>
            </a:r>
            <a:br>
              <a:rPr lang="en-US" altLang="el-GR" sz="1800">
                <a:latin typeface="Lucida Console" panose="020B0609040504020204" pitchFamily="49" charset="0"/>
              </a:rPr>
            </a:br>
            <a:r>
              <a:rPr lang="en-US" altLang="el-GR" sz="1800">
                <a:latin typeface="Lucida Console" panose="020B0609040504020204" pitchFamily="49" charset="0"/>
              </a:rPr>
              <a:t>    addu $t0, $t0, $s1 # $t0 = k * size(row) + j</a:t>
            </a:r>
            <a:br>
              <a:rPr lang="en-US" altLang="el-GR" sz="1800">
                <a:latin typeface="Lucida Console" panose="020B0609040504020204" pitchFamily="49" charset="0"/>
              </a:rPr>
            </a:br>
            <a:r>
              <a:rPr lang="en-US" altLang="el-GR" sz="1800">
                <a:latin typeface="Lucida Console" panose="020B0609040504020204" pitchFamily="49" charset="0"/>
              </a:rPr>
              <a:t>    sll  $t0, $t0, 3   # $t0 = byte offset of [k][j]</a:t>
            </a:r>
            <a:br>
              <a:rPr lang="en-US" altLang="el-GR" sz="1800">
                <a:latin typeface="Lucida Console" panose="020B0609040504020204" pitchFamily="49" charset="0"/>
              </a:rPr>
            </a:br>
            <a:r>
              <a:rPr lang="en-US" altLang="el-GR" sz="1800">
                <a:latin typeface="Lucida Console" panose="020B0609040504020204" pitchFamily="49" charset="0"/>
              </a:rPr>
              <a:t>    addu $t0, $a2, $t0 # $t0 = byte address of z[k][j]</a:t>
            </a:r>
            <a:br>
              <a:rPr lang="en-US" altLang="el-GR" sz="1800">
                <a:latin typeface="Lucida Console" panose="020B0609040504020204" pitchFamily="49" charset="0"/>
              </a:rPr>
            </a:br>
            <a:r>
              <a:rPr lang="en-US" altLang="el-GR" sz="1800">
                <a:latin typeface="Lucida Console" panose="020B0609040504020204" pitchFamily="49" charset="0"/>
              </a:rPr>
              <a:t>    l.d  $f16, 0($t0)  # $f16 = 8 bytes of z[k][j]</a:t>
            </a:r>
            <a:br>
              <a:rPr lang="en-US" altLang="el-GR" sz="1800">
                <a:latin typeface="Lucida Console" panose="020B0609040504020204" pitchFamily="49" charset="0"/>
              </a:rPr>
            </a:br>
            <a:r>
              <a:rPr lang="en-US" altLang="el-GR" sz="1800">
                <a:latin typeface="Lucida Console" panose="020B0609040504020204" pitchFamily="49" charset="0"/>
              </a:rPr>
              <a:t>    …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2">
            <a:extLst>
              <a:ext uri="{FF2B5EF4-FFF2-40B4-BE49-F238E27FC236}">
                <a16:creationId xmlns:a16="http://schemas.microsoft.com/office/drawing/2014/main" id="{80DE1139-1AF9-DAB4-A386-8D5AD405E02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9328A4A5-0B6D-46B4-A480-D8FAA44A4960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45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91139" name="Rectangle 5">
            <a:extLst>
              <a:ext uri="{FF2B5EF4-FFF2-40B4-BE49-F238E27FC236}">
                <a16:creationId xmlns:a16="http://schemas.microsoft.com/office/drawing/2014/main" id="{34165C7A-FF95-6859-4CE4-F73CC263FE6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484313"/>
            <a:ext cx="8135937" cy="1498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91140" name="Rectangle 6">
            <a:extLst>
              <a:ext uri="{FF2B5EF4-FFF2-40B4-BE49-F238E27FC236}">
                <a16:creationId xmlns:a16="http://schemas.microsoft.com/office/drawing/2014/main" id="{341FE114-AA79-19E5-F57D-8FC66CFC3F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2982913"/>
            <a:ext cx="8135937" cy="598487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91141" name="Rectangle 7">
            <a:extLst>
              <a:ext uri="{FF2B5EF4-FFF2-40B4-BE49-F238E27FC236}">
                <a16:creationId xmlns:a16="http://schemas.microsoft.com/office/drawing/2014/main" id="{6BB90E70-A5C4-36B1-BFB4-DEC0D3B2BC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3581400"/>
            <a:ext cx="8135937" cy="9144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91142" name="Rectangle 8">
            <a:extLst>
              <a:ext uri="{FF2B5EF4-FFF2-40B4-BE49-F238E27FC236}">
                <a16:creationId xmlns:a16="http://schemas.microsoft.com/office/drawing/2014/main" id="{3AA56DAB-1314-BEB3-BC2E-5B85F6D571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495800"/>
            <a:ext cx="8135937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91143" name="Rectangle 9">
            <a:extLst>
              <a:ext uri="{FF2B5EF4-FFF2-40B4-BE49-F238E27FC236}">
                <a16:creationId xmlns:a16="http://schemas.microsoft.com/office/drawing/2014/main" id="{D5459462-68D6-D3B1-0807-61252E650C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5105400"/>
            <a:ext cx="8135937" cy="609600"/>
          </a:xfrm>
          <a:prstGeom prst="rect">
            <a:avLst/>
          </a:prstGeom>
          <a:solidFill>
            <a:schemeClr val="fol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el-GR" altLang="el-GR" sz="1800"/>
          </a:p>
        </p:txBody>
      </p:sp>
      <p:sp>
        <p:nvSpPr>
          <p:cNvPr id="91144" name="Rectangle 2">
            <a:extLst>
              <a:ext uri="{FF2B5EF4-FFF2-40B4-BE49-F238E27FC236}">
                <a16:creationId xmlns:a16="http://schemas.microsoft.com/office/drawing/2014/main" id="{1520EEA0-CC27-36D6-CE1B-608B208E871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388938"/>
            <a:ext cx="8259762" cy="519112"/>
          </a:xfrm>
        </p:spPr>
        <p:txBody>
          <a:bodyPr/>
          <a:lstStyle/>
          <a:p>
            <a:pPr eaLnBrk="1" hangingPunct="1"/>
            <a:r>
              <a:rPr lang="el-GR" altLang="el-GR" sz="2800"/>
              <a:t>Παράδειγμα ΚΥ</a:t>
            </a:r>
            <a:r>
              <a:rPr lang="en-US" altLang="el-GR" sz="2800"/>
              <a:t>: </a:t>
            </a:r>
            <a:r>
              <a:rPr lang="el-GR" altLang="el-GR" sz="2800"/>
              <a:t>Πολλαπλασιασμός πινάκων</a:t>
            </a:r>
            <a:endParaRPr lang="en-AU" altLang="el-GR" sz="2800"/>
          </a:p>
        </p:txBody>
      </p:sp>
      <p:sp>
        <p:nvSpPr>
          <p:cNvPr id="91145" name="Rectangle 3">
            <a:extLst>
              <a:ext uri="{FF2B5EF4-FFF2-40B4-BE49-F238E27FC236}">
                <a16:creationId xmlns:a16="http://schemas.microsoft.com/office/drawing/2014/main" id="{9EB3F12D-E257-A83A-E827-08E587AC85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1125538"/>
            <a:ext cx="8270875" cy="5111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110000"/>
              </a:lnSpc>
              <a:buFont typeface="Wingdings" panose="05000000000000000000" pitchFamily="2" charset="2"/>
              <a:buNone/>
            </a:pPr>
            <a:r>
              <a:rPr lang="en-US" altLang="el-GR" sz="1800">
                <a:latin typeface="Lucida Console" panose="020B0609040504020204" pitchFamily="49" charset="0"/>
              </a:rPr>
              <a:t>    …</a:t>
            </a:r>
            <a:br>
              <a:rPr lang="en-US" altLang="el-GR" sz="1800">
                <a:latin typeface="Lucida Console" panose="020B0609040504020204" pitchFamily="49" charset="0"/>
              </a:rPr>
            </a:br>
            <a:r>
              <a:rPr lang="en-US" altLang="el-GR" sz="1800">
                <a:latin typeface="Lucida Console" panose="020B0609040504020204" pitchFamily="49" charset="0"/>
              </a:rPr>
              <a:t>    </a:t>
            </a:r>
            <a:r>
              <a:rPr lang="en-AU" altLang="el-GR" sz="1800">
                <a:latin typeface="Lucida Console" panose="020B0609040504020204" pitchFamily="49" charset="0"/>
              </a:rPr>
              <a:t>sll  $t0, $s0, 5       # $t0 = i*32 (size of row of y)</a:t>
            </a:r>
            <a:br>
              <a:rPr lang="en-AU" altLang="el-GR" sz="1800">
                <a:latin typeface="Lucida Console" panose="020B0609040504020204" pitchFamily="49" charset="0"/>
              </a:rPr>
            </a:br>
            <a:r>
              <a:rPr lang="en-AU" altLang="el-GR" sz="1800">
                <a:latin typeface="Lucida Console" panose="020B0609040504020204" pitchFamily="49" charset="0"/>
              </a:rPr>
              <a:t>    addu  $t0, $t0, $s2    # $t0 = i*size(row) + k</a:t>
            </a:r>
            <a:br>
              <a:rPr lang="en-AU" altLang="el-GR" sz="1800">
                <a:latin typeface="Lucida Console" panose="020B0609040504020204" pitchFamily="49" charset="0"/>
              </a:rPr>
            </a:br>
            <a:r>
              <a:rPr lang="en-AU" altLang="el-GR" sz="1800">
                <a:latin typeface="Lucida Console" panose="020B0609040504020204" pitchFamily="49" charset="0"/>
              </a:rPr>
              <a:t>    sll   $t0, $t0, 3      # $t0 = byte offset of [i][k]</a:t>
            </a:r>
            <a:br>
              <a:rPr lang="en-AU" altLang="el-GR" sz="1800">
                <a:latin typeface="Lucida Console" panose="020B0609040504020204" pitchFamily="49" charset="0"/>
              </a:rPr>
            </a:br>
            <a:r>
              <a:rPr lang="en-AU" altLang="el-GR" sz="1800">
                <a:latin typeface="Lucida Console" panose="020B0609040504020204" pitchFamily="49" charset="0"/>
              </a:rPr>
              <a:t>    addu  $t0, $a1, $t0    # $t0 = byte address of y[i][k]</a:t>
            </a:r>
            <a:br>
              <a:rPr lang="en-AU" altLang="el-GR" sz="1800">
                <a:latin typeface="Lucida Console" panose="020B0609040504020204" pitchFamily="49" charset="0"/>
              </a:rPr>
            </a:br>
            <a:r>
              <a:rPr lang="en-AU" altLang="el-GR" sz="1800">
                <a:latin typeface="Lucida Console" panose="020B0609040504020204" pitchFamily="49" charset="0"/>
              </a:rPr>
              <a:t>    l.d   $f18, 0($t0)     # $f18 = 8 bytes of y[i][k]</a:t>
            </a:r>
            <a:br>
              <a:rPr lang="en-AU" altLang="el-GR" sz="1800">
                <a:latin typeface="Lucida Console" panose="020B0609040504020204" pitchFamily="49" charset="0"/>
              </a:rPr>
            </a:br>
            <a:r>
              <a:rPr lang="en-AU" altLang="el-GR" sz="1800">
                <a:latin typeface="Lucida Console" panose="020B0609040504020204" pitchFamily="49" charset="0"/>
              </a:rPr>
              <a:t>    </a:t>
            </a:r>
            <a:r>
              <a:rPr lang="en-US" altLang="el-GR" sz="1800">
                <a:latin typeface="Lucida Console" panose="020B0609040504020204" pitchFamily="49" charset="0"/>
              </a:rPr>
              <a:t>mul.d $f16, $f18, $f16 # $f16 = y[i][k] * z[k][j]</a:t>
            </a:r>
            <a:br>
              <a:rPr lang="en-US" altLang="el-GR" sz="1800">
                <a:latin typeface="Lucida Console" panose="020B0609040504020204" pitchFamily="49" charset="0"/>
              </a:rPr>
            </a:br>
            <a:r>
              <a:rPr lang="en-US" altLang="el-GR" sz="1800">
                <a:latin typeface="Lucida Console" panose="020B0609040504020204" pitchFamily="49" charset="0"/>
              </a:rPr>
              <a:t>    add.d $f4, $f4, $f16   # f4=x[i][j] + y[i][k]*z[k][j]</a:t>
            </a:r>
            <a:br>
              <a:rPr lang="en-US" altLang="el-GR" sz="1800">
                <a:latin typeface="Lucida Console" panose="020B0609040504020204" pitchFamily="49" charset="0"/>
              </a:rPr>
            </a:br>
            <a:r>
              <a:rPr lang="en-US" altLang="el-GR" sz="1800">
                <a:latin typeface="Lucida Console" panose="020B0609040504020204" pitchFamily="49" charset="0"/>
              </a:rPr>
              <a:t>    addiu $s2, $s2, 1      # $k k + 1</a:t>
            </a:r>
            <a:br>
              <a:rPr lang="en-US" altLang="el-GR" sz="1800">
                <a:latin typeface="Lucida Console" panose="020B0609040504020204" pitchFamily="49" charset="0"/>
              </a:rPr>
            </a:br>
            <a:r>
              <a:rPr lang="en-US" altLang="el-GR" sz="1800">
                <a:latin typeface="Lucida Console" panose="020B0609040504020204" pitchFamily="49" charset="0"/>
              </a:rPr>
              <a:t>    bne   $s2, $t1, L3     # if (k != 32) go to L3</a:t>
            </a:r>
            <a:br>
              <a:rPr lang="en-US" altLang="el-GR" sz="1800">
                <a:latin typeface="Lucida Console" panose="020B0609040504020204" pitchFamily="49" charset="0"/>
              </a:rPr>
            </a:br>
            <a:r>
              <a:rPr lang="en-US" altLang="el-GR" sz="1800">
                <a:latin typeface="Lucida Console" panose="020B0609040504020204" pitchFamily="49" charset="0"/>
              </a:rPr>
              <a:t>    s.d   $f4, 0($t2)      # x[i][j] = $f4</a:t>
            </a:r>
            <a:br>
              <a:rPr lang="en-US" altLang="el-GR" sz="1800">
                <a:latin typeface="Lucida Console" panose="020B0609040504020204" pitchFamily="49" charset="0"/>
              </a:rPr>
            </a:br>
            <a:r>
              <a:rPr lang="en-US" altLang="el-GR" sz="1800">
                <a:latin typeface="Lucida Console" panose="020B0609040504020204" pitchFamily="49" charset="0"/>
              </a:rPr>
              <a:t>    addiu $s1, $s1, 1      # $j = j + 1</a:t>
            </a:r>
            <a:br>
              <a:rPr lang="en-US" altLang="el-GR" sz="1800">
                <a:latin typeface="Lucida Console" panose="020B0609040504020204" pitchFamily="49" charset="0"/>
              </a:rPr>
            </a:br>
            <a:r>
              <a:rPr lang="en-US" altLang="el-GR" sz="1800">
                <a:latin typeface="Lucida Console" panose="020B0609040504020204" pitchFamily="49" charset="0"/>
              </a:rPr>
              <a:t>    bne   $s1, $t1, L2     # if (j != 32) go to L2</a:t>
            </a:r>
            <a:br>
              <a:rPr lang="en-US" altLang="el-GR" sz="1800">
                <a:latin typeface="Lucida Console" panose="020B0609040504020204" pitchFamily="49" charset="0"/>
              </a:rPr>
            </a:br>
            <a:r>
              <a:rPr lang="en-US" altLang="el-GR" sz="1800">
                <a:latin typeface="Lucida Console" panose="020B0609040504020204" pitchFamily="49" charset="0"/>
              </a:rPr>
              <a:t>    addiu $s0, $s0, 1      # $i = i + 1</a:t>
            </a:r>
            <a:br>
              <a:rPr lang="en-US" altLang="el-GR" sz="1800">
                <a:latin typeface="Lucida Console" panose="020B0609040504020204" pitchFamily="49" charset="0"/>
              </a:rPr>
            </a:br>
            <a:r>
              <a:rPr lang="en-US" altLang="el-GR" sz="1800">
                <a:latin typeface="Lucida Console" panose="020B0609040504020204" pitchFamily="49" charset="0"/>
              </a:rPr>
              <a:t>    bne   $s0, $t1, L1     # if (i != 32) go to L1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3">
            <a:extLst>
              <a:ext uri="{FF2B5EF4-FFF2-40B4-BE49-F238E27FC236}">
                <a16:creationId xmlns:a16="http://schemas.microsoft.com/office/drawing/2014/main" id="{C98AD29C-57D4-18C4-83A6-0AD3E74E8EC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709212D2-A294-4EB5-8F59-B934ECE8D008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46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93187" name="Rectangle 2">
            <a:extLst>
              <a:ext uri="{FF2B5EF4-FFF2-40B4-BE49-F238E27FC236}">
                <a16:creationId xmlns:a16="http://schemas.microsoft.com/office/drawing/2014/main" id="{990E4A44-5F39-6CA6-C44E-A87CB2AB9B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Ακριβής αριθμητική</a:t>
            </a:r>
            <a:endParaRPr lang="en-AU" altLang="el-GR"/>
          </a:p>
        </p:txBody>
      </p:sp>
      <p:sp>
        <p:nvSpPr>
          <p:cNvPr id="93188" name="Rectangle 3">
            <a:extLst>
              <a:ext uri="{FF2B5EF4-FFF2-40B4-BE49-F238E27FC236}">
                <a16:creationId xmlns:a16="http://schemas.microsoft.com/office/drawing/2014/main" id="{5C75E3DB-9629-F905-9C1B-E3CA54888DD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459787" cy="511175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800"/>
              <a:t>Το </a:t>
            </a:r>
            <a:r>
              <a:rPr lang="en-US" altLang="el-GR" sz="2800"/>
              <a:t>IEEE Std 754 </a:t>
            </a:r>
            <a:r>
              <a:rPr lang="el-GR" altLang="el-GR" sz="2800"/>
              <a:t>καθορίζει πρόσθετο έλεγχο της στρογγυλοποίησης</a:t>
            </a:r>
            <a:endParaRPr lang="en-US" altLang="el-GR" sz="2800"/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Επιπλέον </a:t>
            </a:r>
            <a:r>
              <a:rPr lang="en-US" altLang="el-GR"/>
              <a:t>bit</a:t>
            </a:r>
            <a:r>
              <a:rPr lang="el-GR" altLang="el-GR"/>
              <a:t> ακρίβειας</a:t>
            </a:r>
            <a:r>
              <a:rPr lang="en-US" altLang="el-GR"/>
              <a:t> (guard, round, sticky)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Επιλογή τρόπων στρογγυλοποίησης (</a:t>
            </a:r>
            <a:r>
              <a:rPr lang="en-US" altLang="el-GR"/>
              <a:t>rounding modes)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Επιτρέπει στον προγραμματιστή να ρυθμίσει με λεπτομέρεια την αριθμητική συμπεριφορά ενός υπολογισμού</a:t>
            </a:r>
            <a:endParaRPr lang="en-US" altLang="el-GR"/>
          </a:p>
          <a:p>
            <a:pPr eaLnBrk="1" hangingPunct="1">
              <a:lnSpc>
                <a:spcPct val="90000"/>
              </a:lnSpc>
            </a:pPr>
            <a:r>
              <a:rPr lang="el-GR" altLang="el-GR" sz="2800"/>
              <a:t>Δεν υλοποιούν όλες τις επιλογές όλες οι μονάδες ΚΥ</a:t>
            </a:r>
            <a:endParaRPr lang="en-US" altLang="el-GR" sz="2800"/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Οι περισσότερες γλώσσες προγραμματισμού και βιβλιοθήκες ΚΥ χρησιμοποιούν απλώς τις προκαθορισμένες λειτουργίες</a:t>
            </a:r>
            <a:endParaRPr lang="en-US" altLang="el-GR"/>
          </a:p>
          <a:p>
            <a:pPr eaLnBrk="1" hangingPunct="1">
              <a:lnSpc>
                <a:spcPct val="90000"/>
              </a:lnSpc>
            </a:pPr>
            <a:r>
              <a:rPr lang="el-GR" altLang="el-GR" sz="2800"/>
              <a:t>Συμβιβασμός μεταξύ πολυπλοκότητας του υλικού, απόδοσης, και απαιτήσεων της αγοράς</a:t>
            </a:r>
            <a:endParaRPr lang="en-AU" altLang="el-GR" sz="2800"/>
          </a:p>
        </p:txBody>
      </p:sp>
    </p:spTree>
  </p:cSld>
  <p:clrMapOvr>
    <a:masterClrMapping/>
  </p:clrMapOvr>
  <p:transition/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3">
            <a:extLst>
              <a:ext uri="{FF2B5EF4-FFF2-40B4-BE49-F238E27FC236}">
                <a16:creationId xmlns:a16="http://schemas.microsoft.com/office/drawing/2014/main" id="{1252E2A6-E138-21CA-1AC4-7FAD1B66D47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E303ECF8-7F81-4274-904E-31F4228964E1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47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95235" name="Rectangle 2">
            <a:extLst>
              <a:ext uri="{FF2B5EF4-FFF2-40B4-BE49-F238E27FC236}">
                <a16:creationId xmlns:a16="http://schemas.microsoft.com/office/drawing/2014/main" id="{772A578B-2AFE-7C6C-D0EB-72CC0EDEE3D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Διερμηνεία των δεδομένων</a:t>
            </a:r>
            <a:endParaRPr lang="en-AU" altLang="el-GR"/>
          </a:p>
        </p:txBody>
      </p:sp>
      <p:sp>
        <p:nvSpPr>
          <p:cNvPr id="95236" name="Rectangle 3">
            <a:extLst>
              <a:ext uri="{FF2B5EF4-FFF2-40B4-BE49-F238E27FC236}">
                <a16:creationId xmlns:a16="http://schemas.microsoft.com/office/drawing/2014/main" id="{C43B97A8-BA72-3E88-2093-B9B79D3FE96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933575"/>
            <a:ext cx="8270875" cy="4303713"/>
          </a:xfrm>
        </p:spPr>
        <p:txBody>
          <a:bodyPr/>
          <a:lstStyle/>
          <a:p>
            <a:pPr eaLnBrk="1" hangingPunct="1"/>
            <a:r>
              <a:rPr lang="el-GR" altLang="el-GR"/>
              <a:t>Τα </a:t>
            </a:r>
            <a:r>
              <a:rPr lang="en-US" altLang="el-GR"/>
              <a:t>b</a:t>
            </a:r>
            <a:r>
              <a:rPr lang="en-AU" altLang="el-GR"/>
              <a:t>it</a:t>
            </a:r>
            <a:r>
              <a:rPr lang="el-GR" altLang="el-GR"/>
              <a:t> δεν έχουν έμφυτη σημασία</a:t>
            </a:r>
            <a:endParaRPr lang="en-AU" altLang="el-GR"/>
          </a:p>
          <a:p>
            <a:pPr lvl="1" eaLnBrk="1" hangingPunct="1"/>
            <a:r>
              <a:rPr lang="el-GR" altLang="el-GR"/>
              <a:t>Η διερμηνεία εξαρτάται από τις εντολές που εφαρμόζονται</a:t>
            </a:r>
            <a:endParaRPr lang="en-AU" altLang="el-GR"/>
          </a:p>
          <a:p>
            <a:pPr eaLnBrk="1" hangingPunct="1"/>
            <a:endParaRPr lang="el-GR" altLang="el-GR"/>
          </a:p>
          <a:p>
            <a:pPr eaLnBrk="1" hangingPunct="1"/>
            <a:r>
              <a:rPr lang="el-GR" altLang="el-GR"/>
              <a:t>Αναπαράσταση των αριθμών στους υπολογιστές</a:t>
            </a:r>
            <a:endParaRPr lang="en-AU" altLang="el-GR"/>
          </a:p>
          <a:p>
            <a:pPr lvl="1" eaLnBrk="1" hangingPunct="1"/>
            <a:r>
              <a:rPr lang="el-GR" altLang="el-GR"/>
              <a:t>Πεπερασμένο εύρος και ακρίβεια</a:t>
            </a:r>
            <a:endParaRPr lang="en-AU" altLang="el-GR"/>
          </a:p>
          <a:p>
            <a:pPr lvl="1" eaLnBrk="1" hangingPunct="1"/>
            <a:r>
              <a:rPr lang="el-GR" altLang="el-GR"/>
              <a:t>Πρέπει να λαμβάνονται υπόψη στα προγράμματα</a:t>
            </a:r>
            <a:endParaRPr lang="en-AU" altLang="el-GR"/>
          </a:p>
        </p:txBody>
      </p:sp>
      <p:sp>
        <p:nvSpPr>
          <p:cNvPr id="95237" name="Text Box 4">
            <a:extLst>
              <a:ext uri="{FF2B5EF4-FFF2-40B4-BE49-F238E27FC236}">
                <a16:creationId xmlns:a16="http://schemas.microsoft.com/office/drawing/2014/main" id="{9FDD20E6-7E0C-B376-A7CF-28A4A9F8AD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1258888"/>
            <a:ext cx="2657475" cy="45720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2400" b="1">
                <a:solidFill>
                  <a:schemeClr val="folHlink"/>
                </a:solidFill>
                <a:latin typeface="Arial Black" panose="020B0A04020102020204" pitchFamily="34" charset="0"/>
              </a:rPr>
              <a:t>ΓΕΝΙΚΗ εικόνα</a:t>
            </a:r>
            <a:endParaRPr lang="en-US" altLang="el-GR" sz="2400" b="1">
              <a:solidFill>
                <a:schemeClr val="folHlink"/>
              </a:solidFill>
              <a:latin typeface="Arial Black" panose="020B0A04020102020204" pitchFamily="34" charset="0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3">
            <a:extLst>
              <a:ext uri="{FF2B5EF4-FFF2-40B4-BE49-F238E27FC236}">
                <a16:creationId xmlns:a16="http://schemas.microsoft.com/office/drawing/2014/main" id="{B58AAC79-3CE8-5AF9-0561-48DE16C6511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53783A49-668B-439E-BBE8-DDFE807739FA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48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97283" name="Rectangle 2">
            <a:extLst>
              <a:ext uri="{FF2B5EF4-FFF2-40B4-BE49-F238E27FC236}">
                <a16:creationId xmlns:a16="http://schemas.microsoft.com/office/drawing/2014/main" id="{EFB7C6FE-8A2D-328C-3D8F-6A917CE9A2E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Προσεταιριστικότητα</a:t>
            </a:r>
            <a:endParaRPr lang="en-AU" altLang="el-GR"/>
          </a:p>
        </p:txBody>
      </p:sp>
      <p:sp>
        <p:nvSpPr>
          <p:cNvPr id="97284" name="Rectangle 3">
            <a:extLst>
              <a:ext uri="{FF2B5EF4-FFF2-40B4-BE49-F238E27FC236}">
                <a16:creationId xmlns:a16="http://schemas.microsoft.com/office/drawing/2014/main" id="{3500ED54-0C07-B3F1-B01D-4630D28E835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179863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800"/>
              <a:t>Τα παράλληλα προγράμματα μπορεί να «πλέκουν» τις λειτουργίες με μη αναμενόμενη σειρά</a:t>
            </a:r>
            <a:endParaRPr lang="en-AU" altLang="el-GR" sz="2800"/>
          </a:p>
          <a:p>
            <a:pPr lvl="1" eaLnBrk="1" hangingPunct="1">
              <a:lnSpc>
                <a:spcPct val="80000"/>
              </a:lnSpc>
            </a:pPr>
            <a:r>
              <a:rPr lang="el-GR" altLang="el-GR"/>
              <a:t>υποθέσεις προσεταιριστικότητας μπορεί να αποτύχουν</a:t>
            </a:r>
            <a:endParaRPr lang="en-AU" altLang="el-GR"/>
          </a:p>
        </p:txBody>
      </p:sp>
      <p:sp>
        <p:nvSpPr>
          <p:cNvPr id="97285" name="Text Box 4">
            <a:extLst>
              <a:ext uri="{FF2B5EF4-FFF2-40B4-BE49-F238E27FC236}">
                <a16:creationId xmlns:a16="http://schemas.microsoft.com/office/drawing/2014/main" id="{D9821010-7984-EA7F-EECD-776D5E8EA37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5568156" y="3209132"/>
            <a:ext cx="6784975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solidFill>
                  <a:schemeClr val="folHlink"/>
                </a:solidFill>
              </a:rPr>
              <a:t>§3.6 </a:t>
            </a:r>
            <a:r>
              <a:rPr lang="el-GR" altLang="el-GR" sz="1800">
                <a:solidFill>
                  <a:schemeClr val="folHlink"/>
                </a:solidFill>
              </a:rPr>
              <a:t>Παραλληλία και αριθμητική υπολ/στών</a:t>
            </a:r>
            <a:r>
              <a:rPr lang="en-US" altLang="el-GR" sz="1800">
                <a:solidFill>
                  <a:schemeClr val="folHlink"/>
                </a:solidFill>
              </a:rPr>
              <a:t>:</a:t>
            </a:r>
            <a:r>
              <a:rPr lang="el-GR" altLang="el-GR" sz="1800">
                <a:solidFill>
                  <a:schemeClr val="folHlink"/>
                </a:solidFill>
              </a:rPr>
              <a:t> προσεταιριστικότητα</a:t>
            </a:r>
            <a:endParaRPr lang="en-US" altLang="el-GR" sz="1800">
              <a:solidFill>
                <a:schemeClr val="folHlink"/>
              </a:solidFill>
            </a:endParaRPr>
          </a:p>
        </p:txBody>
      </p:sp>
      <p:graphicFrame>
        <p:nvGraphicFramePr>
          <p:cNvPr id="97286" name="Object 5">
            <a:extLst>
              <a:ext uri="{FF2B5EF4-FFF2-40B4-BE49-F238E27FC236}">
                <a16:creationId xmlns:a16="http://schemas.microsoft.com/office/drawing/2014/main" id="{A41F62CF-24D6-7E2F-1CA3-7159802191D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771650" y="2997200"/>
          <a:ext cx="5238750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Worksheet" r:id="rId3" imgW="5305330" imgH="1914573" progId="Excel.Sheet.8">
                  <p:embed/>
                </p:oleObj>
              </mc:Choice>
              <mc:Fallback>
                <p:oleObj name="Worksheet" r:id="rId3" imgW="5305330" imgH="1914573" progId="Excel.Sheet.8">
                  <p:embed/>
                  <p:pic>
                    <p:nvPicPr>
                      <p:cNvPr id="97286" name="Object 5">
                        <a:extLst>
                          <a:ext uri="{FF2B5EF4-FFF2-40B4-BE49-F238E27FC236}">
                            <a16:creationId xmlns:a16="http://schemas.microsoft.com/office/drawing/2014/main" id="{A41F62CF-24D6-7E2F-1CA3-7159802191D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1650" y="2997200"/>
                        <a:ext cx="5238750" cy="19145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7287" name="Rectangle 6">
            <a:extLst>
              <a:ext uri="{FF2B5EF4-FFF2-40B4-BE49-F238E27FC236}">
                <a16:creationId xmlns:a16="http://schemas.microsoft.com/office/drawing/2014/main" id="{B347C35D-F381-BF8C-99E9-968BAC2F3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4213" y="4972050"/>
            <a:ext cx="827087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el-GR" altLang="el-GR" sz="2800"/>
              <a:t>Πρέπει να επιβεβαιώνεται η λειτουργία των παράλληλων προγραμμάτων σε διαφορετικούς βαθμούς παραλληλίας</a:t>
            </a:r>
            <a:endParaRPr lang="en-AU" altLang="el-GR" sz="280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3">
            <a:extLst>
              <a:ext uri="{FF2B5EF4-FFF2-40B4-BE49-F238E27FC236}">
                <a16:creationId xmlns:a16="http://schemas.microsoft.com/office/drawing/2014/main" id="{3AEEDC41-9324-3526-03F3-5E75AFDCDAE0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80123899-3E43-4CE0-B087-A9D666201C79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49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99331" name="Rectangle 2">
            <a:extLst>
              <a:ext uri="{FF2B5EF4-FFF2-40B4-BE49-F238E27FC236}">
                <a16:creationId xmlns:a16="http://schemas.microsoft.com/office/drawing/2014/main" id="{08C80F8C-408B-CD52-157A-69768D2625A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Αρχιτεκτονική ΚΥ του </a:t>
            </a:r>
            <a:r>
              <a:rPr lang="en-US" altLang="el-GR"/>
              <a:t>x86</a:t>
            </a:r>
            <a:endParaRPr lang="en-AU" altLang="el-GR"/>
          </a:p>
        </p:txBody>
      </p:sp>
      <p:sp>
        <p:nvSpPr>
          <p:cNvPr id="99332" name="Rectangle 3">
            <a:extLst>
              <a:ext uri="{FF2B5EF4-FFF2-40B4-BE49-F238E27FC236}">
                <a16:creationId xmlns:a16="http://schemas.microsoft.com/office/drawing/2014/main" id="{22A77593-0B49-0C36-F957-4E046D8F00C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400"/>
              <a:t>Αρχικά βασίζονταν στο συνεπεξεργαστή ΚΥ 8087</a:t>
            </a:r>
            <a:endParaRPr lang="en-US" altLang="el-GR" sz="2400"/>
          </a:p>
          <a:p>
            <a:pPr lvl="1" eaLnBrk="1" hangingPunct="1">
              <a:lnSpc>
                <a:spcPct val="90000"/>
              </a:lnSpc>
            </a:pPr>
            <a:r>
              <a:rPr lang="en-US" altLang="el-GR" sz="2000"/>
              <a:t>8 × 80</a:t>
            </a:r>
            <a:r>
              <a:rPr lang="el-GR" altLang="el-GR" sz="2000"/>
              <a:t> </a:t>
            </a:r>
            <a:r>
              <a:rPr lang="en-US" altLang="el-GR" sz="2000"/>
              <a:t>bit </a:t>
            </a:r>
            <a:r>
              <a:rPr lang="el-GR" altLang="el-GR" sz="2000"/>
              <a:t>καταχωρητές επεκτεταμένης ακρίβειας (</a:t>
            </a:r>
            <a:r>
              <a:rPr lang="en-US" altLang="el-GR" sz="2000"/>
              <a:t>extended-precision</a:t>
            </a:r>
            <a:r>
              <a:rPr lang="el-GR" altLang="el-GR" sz="2000"/>
              <a:t>)</a:t>
            </a:r>
            <a:endParaRPr lang="en-US" altLang="el-GR" sz="2000"/>
          </a:p>
          <a:p>
            <a:pPr lvl="1" eaLnBrk="1" hangingPunct="1">
              <a:lnSpc>
                <a:spcPct val="90000"/>
              </a:lnSpc>
            </a:pPr>
            <a:r>
              <a:rPr lang="el-GR" altLang="el-GR" sz="2000"/>
              <a:t>Χρησιμοποιούνται ως στοίβα</a:t>
            </a:r>
            <a:endParaRPr lang="en-US" altLang="el-GR" sz="2000"/>
          </a:p>
          <a:p>
            <a:pPr lvl="1" eaLnBrk="1" hangingPunct="1">
              <a:lnSpc>
                <a:spcPct val="90000"/>
              </a:lnSpc>
            </a:pPr>
            <a:r>
              <a:rPr lang="el-GR" altLang="el-GR" sz="2000"/>
              <a:t>Καταχωρητές δεικτοδοτούνται από την κορυφή της στοίβας (</a:t>
            </a:r>
            <a:r>
              <a:rPr lang="en-US" altLang="el-GR" sz="2000"/>
              <a:t>TOS</a:t>
            </a:r>
            <a:r>
              <a:rPr lang="el-GR" altLang="el-GR" sz="2000"/>
              <a:t>) ως</a:t>
            </a:r>
            <a:r>
              <a:rPr lang="en-US" altLang="el-GR" sz="2000"/>
              <a:t>: ST(0), ST(1), …</a:t>
            </a:r>
          </a:p>
          <a:p>
            <a:pPr eaLnBrk="1" hangingPunct="1">
              <a:lnSpc>
                <a:spcPct val="90000"/>
              </a:lnSpc>
            </a:pPr>
            <a:endParaRPr lang="el-GR" altLang="el-GR" sz="2400"/>
          </a:p>
          <a:p>
            <a:pPr eaLnBrk="1" hangingPunct="1">
              <a:lnSpc>
                <a:spcPct val="90000"/>
              </a:lnSpc>
            </a:pPr>
            <a:r>
              <a:rPr lang="el-GR" altLang="el-GR" sz="2400"/>
              <a:t>Οι τιμές ΚΥ είναι </a:t>
            </a:r>
            <a:r>
              <a:rPr lang="en-US" altLang="el-GR" sz="2400"/>
              <a:t>32</a:t>
            </a:r>
            <a:r>
              <a:rPr lang="el-GR" altLang="el-GR" sz="2400"/>
              <a:t> ή</a:t>
            </a:r>
            <a:r>
              <a:rPr lang="en-US" altLang="el-GR" sz="2400"/>
              <a:t> 64 bit </a:t>
            </a:r>
            <a:r>
              <a:rPr lang="el-GR" altLang="el-GR" sz="2400"/>
              <a:t>στη μνήμη</a:t>
            </a:r>
            <a:endParaRPr lang="en-US" altLang="el-GR" sz="2400"/>
          </a:p>
          <a:p>
            <a:pPr lvl="1" eaLnBrk="1" hangingPunct="1">
              <a:lnSpc>
                <a:spcPct val="90000"/>
              </a:lnSpc>
            </a:pPr>
            <a:r>
              <a:rPr lang="el-GR" altLang="el-GR" sz="2000"/>
              <a:t>Μετατρέπονται κατά τη φόρτωση/αποθήκευση τελεστέων μνήμης</a:t>
            </a:r>
            <a:endParaRPr lang="en-US" altLang="el-GR" sz="2000"/>
          </a:p>
          <a:p>
            <a:pPr lvl="1" eaLnBrk="1" hangingPunct="1">
              <a:lnSpc>
                <a:spcPct val="90000"/>
              </a:lnSpc>
            </a:pPr>
            <a:r>
              <a:rPr lang="el-GR" altLang="el-GR" sz="2000"/>
              <a:t>Οι ακέραιοι τελεστέοι μπορούν επίσης να μετατραπούν σε μια φόρτωση/αποθήκευση</a:t>
            </a:r>
            <a:endParaRPr lang="en-US" altLang="el-GR" sz="2000"/>
          </a:p>
          <a:p>
            <a:pPr eaLnBrk="1" hangingPunct="1">
              <a:lnSpc>
                <a:spcPct val="90000"/>
              </a:lnSpc>
            </a:pPr>
            <a:endParaRPr lang="el-GR" altLang="el-GR" sz="2400"/>
          </a:p>
          <a:p>
            <a:pPr eaLnBrk="1" hangingPunct="1">
              <a:lnSpc>
                <a:spcPct val="90000"/>
              </a:lnSpc>
            </a:pPr>
            <a:r>
              <a:rPr lang="el-GR" altLang="el-GR" sz="2400"/>
              <a:t>Πολύ δύσκολη δημιουργία και βελτιστοποίηση κώδικα</a:t>
            </a:r>
            <a:endParaRPr lang="en-US" altLang="el-GR" sz="2400"/>
          </a:p>
          <a:p>
            <a:pPr lvl="1" eaLnBrk="1" hangingPunct="1">
              <a:lnSpc>
                <a:spcPct val="90000"/>
              </a:lnSpc>
            </a:pPr>
            <a:r>
              <a:rPr lang="el-GR" altLang="el-GR" sz="2000"/>
              <a:t>Αποτέλεσμα</a:t>
            </a:r>
            <a:r>
              <a:rPr lang="en-US" altLang="el-GR" sz="2000"/>
              <a:t>: </a:t>
            </a:r>
            <a:r>
              <a:rPr lang="el-GR" altLang="el-GR" sz="2000"/>
              <a:t>φτωχή απόδοση ΚΥ</a:t>
            </a:r>
            <a:endParaRPr lang="en-US" altLang="el-GR" sz="2000"/>
          </a:p>
        </p:txBody>
      </p:sp>
      <p:sp>
        <p:nvSpPr>
          <p:cNvPr id="99333" name="Text Box 5">
            <a:extLst>
              <a:ext uri="{FF2B5EF4-FFF2-40B4-BE49-F238E27FC236}">
                <a16:creationId xmlns:a16="http://schemas.microsoft.com/office/drawing/2014/main" id="{64E97ABD-5EC2-D5AD-BC19-559003887429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249987" y="2527301"/>
            <a:ext cx="5421313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solidFill>
                  <a:schemeClr val="folHlink"/>
                </a:solidFill>
              </a:rPr>
              <a:t>§3.7 </a:t>
            </a:r>
            <a:r>
              <a:rPr lang="el-GR" altLang="el-GR" sz="1800">
                <a:solidFill>
                  <a:schemeClr val="folHlink"/>
                </a:solidFill>
              </a:rPr>
              <a:t>Πραγματικότητα</a:t>
            </a:r>
            <a:r>
              <a:rPr lang="en-US" altLang="el-GR" sz="1800">
                <a:solidFill>
                  <a:schemeClr val="folHlink"/>
                </a:solidFill>
              </a:rPr>
              <a:t>:</a:t>
            </a:r>
            <a:r>
              <a:rPr lang="el-GR" altLang="el-GR" sz="1800">
                <a:solidFill>
                  <a:schemeClr val="folHlink"/>
                </a:solidFill>
              </a:rPr>
              <a:t> κινητή υποδιαστολή στην </a:t>
            </a:r>
            <a:r>
              <a:rPr lang="en-US" altLang="el-GR" sz="1800">
                <a:solidFill>
                  <a:schemeClr val="folHlink"/>
                </a:solidFill>
              </a:rPr>
              <a:t>x86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3">
            <a:extLst>
              <a:ext uri="{FF2B5EF4-FFF2-40B4-BE49-F238E27FC236}">
                <a16:creationId xmlns:a16="http://schemas.microsoft.com/office/drawing/2014/main" id="{7E0C7A93-B6A5-FD07-39CD-1BAF11A98C5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0E03D4D4-1694-4CF1-AC3A-650F7D83FBAD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13315" name="Rectangle 4">
            <a:extLst>
              <a:ext uri="{FF2B5EF4-FFF2-40B4-BE49-F238E27FC236}">
                <a16:creationId xmlns:a16="http://schemas.microsoft.com/office/drawing/2014/main" id="{3C833E55-CE87-45C2-8570-7FF689833B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Χειρισμός της υπερχείλισης</a:t>
            </a:r>
            <a:endParaRPr lang="en-AU" altLang="el-GR"/>
          </a:p>
        </p:txBody>
      </p:sp>
      <p:sp>
        <p:nvSpPr>
          <p:cNvPr id="7172" name="Rectangle 5">
            <a:extLst>
              <a:ext uri="{FF2B5EF4-FFF2-40B4-BE49-F238E27FC236}">
                <a16:creationId xmlns:a16="http://schemas.microsoft.com/office/drawing/2014/main" id="{ADE2E589-0B4D-F087-24D3-F1340F4B99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800"/>
              <a:t>Μερικές γλώσσες </a:t>
            </a:r>
            <a:r>
              <a:rPr lang="en-US" altLang="el-GR" sz="2800"/>
              <a:t>(</a:t>
            </a:r>
            <a:r>
              <a:rPr lang="el-GR" altLang="el-GR" sz="2800"/>
              <a:t>π</a:t>
            </a:r>
            <a:r>
              <a:rPr lang="en-US" altLang="el-GR" sz="2800"/>
              <a:t>.</a:t>
            </a:r>
            <a:r>
              <a:rPr lang="el-GR" altLang="el-GR" sz="2800"/>
              <a:t>χ</a:t>
            </a:r>
            <a:r>
              <a:rPr lang="en-US" altLang="el-GR" sz="2800"/>
              <a:t>., C) </a:t>
            </a:r>
            <a:r>
              <a:rPr lang="el-GR" altLang="el-GR" sz="2800"/>
              <a:t>αγνοούν την υπερχείλιση</a:t>
            </a:r>
            <a:endParaRPr lang="en-US" altLang="el-GR" sz="2800"/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Χρησιμοποιούν τις εντολές του </a:t>
            </a:r>
            <a:r>
              <a:rPr lang="en-US" altLang="el-GR"/>
              <a:t>MIPS </a:t>
            </a:r>
            <a:r>
              <a:rPr lang="en-US" altLang="el-GR">
                <a:solidFill>
                  <a:srgbClr val="C00000"/>
                </a:solidFill>
                <a:latin typeface="Lucida Console" panose="020B0609040504020204" pitchFamily="49" charset="0"/>
              </a:rPr>
              <a:t>addu</a:t>
            </a:r>
            <a:r>
              <a:rPr lang="en-US" altLang="el-GR"/>
              <a:t>, </a:t>
            </a:r>
            <a:r>
              <a:rPr lang="en-US" altLang="el-GR">
                <a:solidFill>
                  <a:srgbClr val="C00000"/>
                </a:solidFill>
                <a:latin typeface="Lucida Console" panose="020B0609040504020204" pitchFamily="49" charset="0"/>
              </a:rPr>
              <a:t>addui</a:t>
            </a:r>
            <a:r>
              <a:rPr lang="en-US" altLang="el-GR"/>
              <a:t>, </a:t>
            </a:r>
            <a:r>
              <a:rPr lang="en-US" altLang="el-GR">
                <a:solidFill>
                  <a:srgbClr val="C00000"/>
                </a:solidFill>
                <a:latin typeface="Lucida Console" panose="020B0609040504020204" pitchFamily="49" charset="0"/>
              </a:rPr>
              <a:t>subu</a:t>
            </a:r>
            <a:endParaRPr lang="en-US" altLang="el-GR">
              <a:solidFill>
                <a:srgbClr val="C00000"/>
              </a:solidFill>
            </a:endParaRPr>
          </a:p>
          <a:p>
            <a:pPr eaLnBrk="1" hangingPunct="1">
              <a:lnSpc>
                <a:spcPct val="90000"/>
              </a:lnSpc>
            </a:pPr>
            <a:r>
              <a:rPr lang="el-GR" altLang="el-GR" sz="2800"/>
              <a:t>Άλλες γλώσσες </a:t>
            </a:r>
            <a:r>
              <a:rPr lang="en-US" altLang="el-GR" sz="2800"/>
              <a:t>(Ada, Fortran) </a:t>
            </a:r>
            <a:r>
              <a:rPr lang="el-GR" altLang="el-GR" sz="2800"/>
              <a:t>απαιτούν τη δημιουργία μιας εξαίρεσης</a:t>
            </a:r>
            <a:endParaRPr lang="en-US" altLang="el-GR" sz="2800"/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Χρησιμοποιούν τις εντολές του </a:t>
            </a:r>
            <a:r>
              <a:rPr lang="en-US" altLang="el-GR"/>
              <a:t>MIPS </a:t>
            </a:r>
            <a:r>
              <a:rPr lang="en-US" altLang="el-GR">
                <a:solidFill>
                  <a:srgbClr val="C00000"/>
                </a:solidFill>
                <a:latin typeface="Lucida Console" panose="020B0609040504020204" pitchFamily="49" charset="0"/>
              </a:rPr>
              <a:t>add</a:t>
            </a:r>
            <a:r>
              <a:rPr lang="en-US" altLang="el-GR"/>
              <a:t>, </a:t>
            </a:r>
            <a:r>
              <a:rPr lang="en-US" altLang="el-GR">
                <a:solidFill>
                  <a:srgbClr val="C00000"/>
                </a:solidFill>
                <a:latin typeface="Lucida Console" panose="020B0609040504020204" pitchFamily="49" charset="0"/>
              </a:rPr>
              <a:t>addi</a:t>
            </a:r>
            <a:r>
              <a:rPr lang="en-US" altLang="el-GR"/>
              <a:t>, </a:t>
            </a:r>
            <a:r>
              <a:rPr lang="en-US" altLang="el-GR">
                <a:solidFill>
                  <a:srgbClr val="C00000"/>
                </a:solidFill>
                <a:latin typeface="Lucida Console" panose="020B0609040504020204" pitchFamily="49" charset="0"/>
              </a:rPr>
              <a:t>sub</a:t>
            </a:r>
            <a:endParaRPr lang="en-US" altLang="el-GR">
              <a:solidFill>
                <a:srgbClr val="C00000"/>
              </a:solidFill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altLang="el-GR" b="1"/>
              <a:t>Στην υπερχείλιση, καλείται ο χειριστής εξαιρέσεων</a:t>
            </a:r>
            <a:endParaRPr lang="en-US" altLang="el-GR" b="1"/>
          </a:p>
          <a:p>
            <a:pPr lvl="2" eaLnBrk="1" hangingPunct="1">
              <a:lnSpc>
                <a:spcPct val="90000"/>
              </a:lnSpc>
            </a:pPr>
            <a:r>
              <a:rPr lang="el-GR" altLang="el-GR"/>
              <a:t>Αποθήκευση του </a:t>
            </a:r>
            <a:r>
              <a:rPr lang="en-US" altLang="el-GR"/>
              <a:t>PC </a:t>
            </a:r>
            <a:r>
              <a:rPr lang="el-GR" altLang="el-GR"/>
              <a:t>στο μετρητή προγράμματος εξαιρέσεων (</a:t>
            </a:r>
            <a:r>
              <a:rPr lang="en-US" altLang="el-GR" b="1"/>
              <a:t>exception program counter </a:t>
            </a:r>
            <a:r>
              <a:rPr lang="el-GR" altLang="el-GR" b="1"/>
              <a:t>– </a:t>
            </a:r>
            <a:r>
              <a:rPr lang="en-US" altLang="el-GR" b="1"/>
              <a:t>EPC</a:t>
            </a:r>
            <a:r>
              <a:rPr lang="en-US" altLang="el-GR"/>
              <a:t>) </a:t>
            </a:r>
          </a:p>
          <a:p>
            <a:pPr lvl="2" eaLnBrk="1" hangingPunct="1">
              <a:lnSpc>
                <a:spcPct val="90000"/>
              </a:lnSpc>
            </a:pPr>
            <a:r>
              <a:rPr lang="el-GR" altLang="el-GR"/>
              <a:t>Άλμα στην προκαθορισμένη διεύθυνση του χειριστή</a:t>
            </a:r>
            <a:endParaRPr lang="en-US" altLang="el-GR"/>
          </a:p>
          <a:p>
            <a:pPr lvl="2" eaLnBrk="1" hangingPunct="1">
              <a:lnSpc>
                <a:spcPct val="90000"/>
              </a:lnSpc>
            </a:pPr>
            <a:r>
              <a:rPr lang="el-GR" altLang="el-GR"/>
              <a:t>Η εντολή </a:t>
            </a:r>
            <a:r>
              <a:rPr lang="en-US" altLang="el-GR" b="1">
                <a:solidFill>
                  <a:srgbClr val="C00000"/>
                </a:solidFill>
                <a:latin typeface="Lucida Console" panose="020B0609040504020204" pitchFamily="49" charset="0"/>
              </a:rPr>
              <a:t>mfc0</a:t>
            </a:r>
            <a:r>
              <a:rPr lang="en-US" altLang="el-GR"/>
              <a:t> (move from coprocessor reg) </a:t>
            </a:r>
            <a:r>
              <a:rPr lang="el-GR" altLang="el-GR"/>
              <a:t>μπορεί να ανακτήσει την τιμή του </a:t>
            </a:r>
            <a:r>
              <a:rPr lang="en-US" altLang="el-GR"/>
              <a:t>EPC, </a:t>
            </a:r>
            <a:r>
              <a:rPr lang="el-GR" altLang="el-GR"/>
              <a:t>για να γίνει επιστροφή μετά τη διορθωτική ενέργεια</a:t>
            </a:r>
            <a:endParaRPr lang="en-US" alt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3">
            <a:extLst>
              <a:ext uri="{FF2B5EF4-FFF2-40B4-BE49-F238E27FC236}">
                <a16:creationId xmlns:a16="http://schemas.microsoft.com/office/drawing/2014/main" id="{CE919D1F-A34E-7E4F-C356-98F3DD8D99E5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8BBFDA23-0DE8-4761-A5CE-5A2D1E6EEE81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50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101379" name="Rectangle 2">
            <a:extLst>
              <a:ext uri="{FF2B5EF4-FFF2-40B4-BE49-F238E27FC236}">
                <a16:creationId xmlns:a16="http://schemas.microsoft.com/office/drawing/2014/main" id="{1065F211-4CD6-4BDC-2321-1E957A63BC7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Εντολές ΚΥ του </a:t>
            </a:r>
            <a:r>
              <a:rPr lang="en-AU" altLang="el-GR"/>
              <a:t>x86</a:t>
            </a:r>
          </a:p>
        </p:txBody>
      </p:sp>
      <p:sp>
        <p:nvSpPr>
          <p:cNvPr id="101380" name="Rectangle 4">
            <a:extLst>
              <a:ext uri="{FF2B5EF4-FFF2-40B4-BE49-F238E27FC236}">
                <a16:creationId xmlns:a16="http://schemas.microsoft.com/office/drawing/2014/main" id="{A34E4296-0362-792A-393A-23B04AD0C72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4171950"/>
            <a:ext cx="8270875" cy="2065338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l-GR" altLang="el-GR" sz="2800"/>
              <a:t>Προαιρετικές παραλλαγές</a:t>
            </a:r>
            <a:endParaRPr lang="en-AU" altLang="el-GR" sz="2800"/>
          </a:p>
          <a:p>
            <a:pPr lvl="1" eaLnBrk="1" hangingPunct="1">
              <a:lnSpc>
                <a:spcPct val="80000"/>
              </a:lnSpc>
            </a:pPr>
            <a:r>
              <a:rPr lang="en-AU" altLang="el-GR">
                <a:solidFill>
                  <a:schemeClr val="accent1"/>
                </a:solidFill>
                <a:latin typeface="Lucida Console" panose="020B0609040504020204" pitchFamily="49" charset="0"/>
              </a:rPr>
              <a:t>I</a:t>
            </a:r>
            <a:r>
              <a:rPr lang="en-AU" altLang="el-GR"/>
              <a:t>: </a:t>
            </a:r>
            <a:r>
              <a:rPr lang="el-GR" altLang="el-GR"/>
              <a:t>ακέραιος τελεστέος</a:t>
            </a:r>
            <a:endParaRPr lang="en-AU" altLang="el-GR"/>
          </a:p>
          <a:p>
            <a:pPr lvl="1" eaLnBrk="1" hangingPunct="1">
              <a:lnSpc>
                <a:spcPct val="80000"/>
              </a:lnSpc>
            </a:pPr>
            <a:r>
              <a:rPr lang="en-AU" altLang="el-GR">
                <a:solidFill>
                  <a:schemeClr val="accent1"/>
                </a:solidFill>
                <a:latin typeface="Lucida Console" panose="020B0609040504020204" pitchFamily="49" charset="0"/>
              </a:rPr>
              <a:t>P</a:t>
            </a:r>
            <a:r>
              <a:rPr lang="en-AU" altLang="el-GR"/>
              <a:t>: </a:t>
            </a:r>
            <a:r>
              <a:rPr lang="el-GR" altLang="el-GR"/>
              <a:t>εξαγωγή (</a:t>
            </a:r>
            <a:r>
              <a:rPr lang="en-AU" altLang="el-GR"/>
              <a:t>pop) </a:t>
            </a:r>
            <a:r>
              <a:rPr lang="el-GR" altLang="el-GR"/>
              <a:t>τελεστέου από τη στοίβα</a:t>
            </a:r>
            <a:endParaRPr lang="en-AU" altLang="el-GR"/>
          </a:p>
          <a:p>
            <a:pPr lvl="1" eaLnBrk="1" hangingPunct="1">
              <a:lnSpc>
                <a:spcPct val="80000"/>
              </a:lnSpc>
            </a:pPr>
            <a:r>
              <a:rPr lang="en-AU" altLang="el-GR">
                <a:solidFill>
                  <a:schemeClr val="accent1"/>
                </a:solidFill>
                <a:latin typeface="Lucida Console" panose="020B0609040504020204" pitchFamily="49" charset="0"/>
              </a:rPr>
              <a:t>R</a:t>
            </a:r>
            <a:r>
              <a:rPr lang="en-AU" altLang="el-GR"/>
              <a:t>: </a:t>
            </a:r>
            <a:r>
              <a:rPr lang="el-GR" altLang="el-GR"/>
              <a:t>αντίστροφη σειρά τελεστέων</a:t>
            </a:r>
            <a:endParaRPr lang="en-AU" altLang="el-GR"/>
          </a:p>
          <a:p>
            <a:pPr lvl="1" eaLnBrk="1" hangingPunct="1">
              <a:lnSpc>
                <a:spcPct val="80000"/>
              </a:lnSpc>
            </a:pPr>
            <a:r>
              <a:rPr lang="el-GR" altLang="el-GR"/>
              <a:t>Αλλά δεν επιτρέπονται όλοι οι συνδυασμοί</a:t>
            </a:r>
            <a:endParaRPr lang="en-AU" altLang="el-GR"/>
          </a:p>
        </p:txBody>
      </p:sp>
      <p:graphicFrame>
        <p:nvGraphicFramePr>
          <p:cNvPr id="356399" name="Group 47">
            <a:extLst>
              <a:ext uri="{FF2B5EF4-FFF2-40B4-BE49-F238E27FC236}">
                <a16:creationId xmlns:a16="http://schemas.microsoft.com/office/drawing/2014/main" id="{21FFE59C-CCED-9EF3-823A-5E5CB5A95608}"/>
              </a:ext>
            </a:extLst>
          </p:cNvPr>
          <p:cNvGraphicFramePr>
            <a:graphicFrameLocks noGrp="1"/>
          </p:cNvGraphicFramePr>
          <p:nvPr/>
        </p:nvGraphicFramePr>
        <p:xfrm>
          <a:off x="684213" y="1196975"/>
          <a:ext cx="8255000" cy="2792413"/>
        </p:xfrm>
        <a:graphic>
          <a:graphicData uri="http://schemas.openxmlformats.org/drawingml/2006/table">
            <a:tbl>
              <a:tblPr/>
              <a:tblGrid>
                <a:gridCol w="20875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764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002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9907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0115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Μεταφορά δεδομένων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Αριθμητικές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Σύγκρισης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l-GR" sz="2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Υπερβατικές</a:t>
                      </a:r>
                      <a:endParaRPr kumimoji="0" lang="en-AU" sz="20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912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I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LD  mem/ST(i)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I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ST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P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 mem/ST(i)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FLDPI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FLD1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FLDZ</a:t>
                      </a:r>
                    </a:p>
                  </a:txBody>
                  <a:tcPr marT="45727" marB="45727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I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ADD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P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  mem/ST(i)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I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SUB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RP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 mem/ST(i) F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I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MUL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P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  mem/ST(i) F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I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DIV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RP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 mem/ST(i)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FSQRT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FABS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FRNDINT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I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COM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I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UCOM</a:t>
                      </a: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Lucida Console" pitchFamily="49" charset="0"/>
                        </a:rPr>
                        <a:t>P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FSTSW AX/mem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FPATAN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F2XMI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FCOS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FPTAN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FPREM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FPSIN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60000"/>
                        <a:buFont typeface="Wingdings" pitchFamily="2" charset="2"/>
                        <a:buNone/>
                        <a:tabLst/>
                      </a:pPr>
                      <a:r>
                        <a:rPr kumimoji="0" lang="en-AU" sz="16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Lucida Console" pitchFamily="49" charset="0"/>
                        </a:rPr>
                        <a:t>FYL2X</a:t>
                      </a: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3">
            <a:extLst>
              <a:ext uri="{FF2B5EF4-FFF2-40B4-BE49-F238E27FC236}">
                <a16:creationId xmlns:a16="http://schemas.microsoft.com/office/drawing/2014/main" id="{6681DBCE-B2F3-32B6-2616-4A774DEEDC9D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D9015F15-B9F8-46CC-82E6-35A1C480C9CE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51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103427" name="Rectangle 2">
            <a:extLst>
              <a:ext uri="{FF2B5EF4-FFF2-40B4-BE49-F238E27FC236}">
                <a16:creationId xmlns:a16="http://schemas.microsoft.com/office/drawing/2014/main" id="{F044CC89-571D-3C5E-0E36-ACC86DFB936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n-AU" altLang="el-GR"/>
              <a:t>Streaming SIMD Extension 2 (SSE2)</a:t>
            </a:r>
          </a:p>
        </p:txBody>
      </p:sp>
      <p:sp>
        <p:nvSpPr>
          <p:cNvPr id="103428" name="Rectangle 3">
            <a:extLst>
              <a:ext uri="{FF2B5EF4-FFF2-40B4-BE49-F238E27FC236}">
                <a16:creationId xmlns:a16="http://schemas.microsoft.com/office/drawing/2014/main" id="{57D1C968-D454-F6DA-4536-B30032E77AA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/>
              <a:t>Επέκταση συνεχούς ροής </a:t>
            </a:r>
            <a:r>
              <a:rPr lang="en-US" altLang="el-GR"/>
              <a:t>SIMD 2 (SSE2)</a:t>
            </a:r>
            <a:endParaRPr lang="el-GR" altLang="el-GR"/>
          </a:p>
          <a:p>
            <a:pPr eaLnBrk="1" hangingPunct="1">
              <a:lnSpc>
                <a:spcPct val="90000"/>
              </a:lnSpc>
            </a:pPr>
            <a:r>
              <a:rPr lang="el-GR" altLang="el-GR"/>
              <a:t>Προσθέτει </a:t>
            </a:r>
            <a:r>
              <a:rPr lang="en-AU" altLang="el-GR"/>
              <a:t>4 </a:t>
            </a:r>
            <a:r>
              <a:rPr lang="en-US" altLang="el-GR">
                <a:cs typeface="Arial" panose="020B0604020202020204" pitchFamily="34" charset="0"/>
              </a:rPr>
              <a:t>× 128</a:t>
            </a:r>
            <a:r>
              <a:rPr lang="el-GR" altLang="el-GR">
                <a:cs typeface="Arial" panose="020B0604020202020204" pitchFamily="34" charset="0"/>
              </a:rPr>
              <a:t> </a:t>
            </a:r>
            <a:r>
              <a:rPr lang="en-US" altLang="el-GR">
                <a:cs typeface="Arial" panose="020B0604020202020204" pitchFamily="34" charset="0"/>
              </a:rPr>
              <a:t>bit </a:t>
            </a:r>
            <a:r>
              <a:rPr lang="el-GR" altLang="el-GR">
                <a:cs typeface="Arial" panose="020B0604020202020204" pitchFamily="34" charset="0"/>
              </a:rPr>
              <a:t>καταχωρητές</a:t>
            </a:r>
            <a:endParaRPr lang="en-US" altLang="el-GR"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altLang="el-GR">
                <a:cs typeface="Arial" panose="020B0604020202020204" pitchFamily="34" charset="0"/>
              </a:rPr>
              <a:t>Επεκτάθηκε σε </a:t>
            </a:r>
            <a:r>
              <a:rPr lang="en-US" altLang="el-GR">
                <a:cs typeface="Arial" panose="020B0604020202020204" pitchFamily="34" charset="0"/>
              </a:rPr>
              <a:t>8 </a:t>
            </a:r>
            <a:r>
              <a:rPr lang="el-GR" altLang="el-GR">
                <a:cs typeface="Arial" panose="020B0604020202020204" pitchFamily="34" charset="0"/>
              </a:rPr>
              <a:t>καταχωρητές στην </a:t>
            </a:r>
            <a:r>
              <a:rPr lang="en-US" altLang="el-GR">
                <a:cs typeface="Arial" panose="020B0604020202020204" pitchFamily="34" charset="0"/>
              </a:rPr>
              <a:t>AMD64/EM64T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>
                <a:cs typeface="Arial" panose="020B0604020202020204" pitchFamily="34" charset="0"/>
              </a:rPr>
              <a:t>Μπορεί να χρησιμοποιηθεί για πολλούς τελεστέους ΚΥ</a:t>
            </a:r>
            <a:endParaRPr lang="en-US" altLang="el-GR"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l-GR">
                <a:cs typeface="Arial" panose="020B0604020202020204" pitchFamily="34" charset="0"/>
              </a:rPr>
              <a:t>2</a:t>
            </a:r>
            <a:r>
              <a:rPr lang="en-AU" altLang="el-GR"/>
              <a:t> </a:t>
            </a:r>
            <a:r>
              <a:rPr lang="en-US" altLang="el-GR">
                <a:cs typeface="Arial" panose="020B0604020202020204" pitchFamily="34" charset="0"/>
              </a:rPr>
              <a:t>× 64</a:t>
            </a:r>
            <a:r>
              <a:rPr lang="el-GR" altLang="el-GR">
                <a:cs typeface="Arial" panose="020B0604020202020204" pitchFamily="34" charset="0"/>
              </a:rPr>
              <a:t> </a:t>
            </a:r>
            <a:r>
              <a:rPr lang="en-US" altLang="el-GR">
                <a:cs typeface="Arial" panose="020B0604020202020204" pitchFamily="34" charset="0"/>
              </a:rPr>
              <a:t>bit </a:t>
            </a:r>
            <a:r>
              <a:rPr lang="el-GR" altLang="el-GR">
                <a:cs typeface="Arial" panose="020B0604020202020204" pitchFamily="34" charset="0"/>
              </a:rPr>
              <a:t>διπλής ακρίβειας</a:t>
            </a:r>
            <a:endParaRPr lang="en-US" altLang="el-GR"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l-GR">
                <a:cs typeface="Arial" panose="020B0604020202020204" pitchFamily="34" charset="0"/>
              </a:rPr>
              <a:t>4</a:t>
            </a:r>
            <a:r>
              <a:rPr lang="en-AU" altLang="el-GR"/>
              <a:t> </a:t>
            </a:r>
            <a:r>
              <a:rPr lang="en-US" altLang="el-GR">
                <a:cs typeface="Arial" panose="020B0604020202020204" pitchFamily="34" charset="0"/>
              </a:rPr>
              <a:t>× 32</a:t>
            </a:r>
            <a:r>
              <a:rPr lang="el-GR" altLang="el-GR">
                <a:cs typeface="Arial" panose="020B0604020202020204" pitchFamily="34" charset="0"/>
              </a:rPr>
              <a:t> </a:t>
            </a:r>
            <a:r>
              <a:rPr lang="en-US" altLang="el-GR">
                <a:cs typeface="Arial" panose="020B0604020202020204" pitchFamily="34" charset="0"/>
              </a:rPr>
              <a:t>bit </a:t>
            </a:r>
            <a:r>
              <a:rPr lang="el-GR" altLang="el-GR">
                <a:cs typeface="Arial" panose="020B0604020202020204" pitchFamily="34" charset="0"/>
              </a:rPr>
              <a:t>απλής ακρίβειας</a:t>
            </a:r>
            <a:endParaRPr lang="en-US" altLang="el-GR"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altLang="el-GR">
                <a:cs typeface="Arial" panose="020B0604020202020204" pitchFamily="34" charset="0"/>
              </a:rPr>
              <a:t>Οι εντολές επενεργούν σε αυτά ταυτόχρονα</a:t>
            </a:r>
            <a:endParaRPr lang="en-US" altLang="el-GR">
              <a:cs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l-GR" altLang="el-GR">
                <a:cs typeface="Arial" panose="020B0604020202020204" pitchFamily="34" charset="0"/>
              </a:rPr>
              <a:t>Μία εντολή πολλά δεδομένα (</a:t>
            </a:r>
            <a:r>
              <a:rPr lang="en-US" altLang="el-GR" u="sng">
                <a:cs typeface="Arial" panose="020B0604020202020204" pitchFamily="34" charset="0"/>
              </a:rPr>
              <a:t>S</a:t>
            </a:r>
            <a:r>
              <a:rPr lang="en-US" altLang="el-GR">
                <a:cs typeface="Arial" panose="020B0604020202020204" pitchFamily="34" charset="0"/>
              </a:rPr>
              <a:t>ingle-</a:t>
            </a:r>
            <a:r>
              <a:rPr lang="en-US" altLang="el-GR" u="sng">
                <a:cs typeface="Arial" panose="020B0604020202020204" pitchFamily="34" charset="0"/>
              </a:rPr>
              <a:t>I</a:t>
            </a:r>
            <a:r>
              <a:rPr lang="en-US" altLang="el-GR">
                <a:cs typeface="Arial" panose="020B0604020202020204" pitchFamily="34" charset="0"/>
              </a:rPr>
              <a:t>nstruction </a:t>
            </a:r>
            <a:r>
              <a:rPr lang="en-US" altLang="el-GR" u="sng">
                <a:cs typeface="Arial" panose="020B0604020202020204" pitchFamily="34" charset="0"/>
              </a:rPr>
              <a:t>M</a:t>
            </a:r>
            <a:r>
              <a:rPr lang="en-US" altLang="el-GR">
                <a:cs typeface="Arial" panose="020B0604020202020204" pitchFamily="34" charset="0"/>
              </a:rPr>
              <a:t>ultiple-</a:t>
            </a:r>
            <a:r>
              <a:rPr lang="en-US" altLang="el-GR" u="sng">
                <a:cs typeface="Arial" panose="020B0604020202020204" pitchFamily="34" charset="0"/>
              </a:rPr>
              <a:t>D</a:t>
            </a:r>
            <a:r>
              <a:rPr lang="en-US" altLang="el-GR">
                <a:cs typeface="Arial" panose="020B0604020202020204" pitchFamily="34" charset="0"/>
              </a:rPr>
              <a:t>ata</a:t>
            </a:r>
            <a:r>
              <a:rPr lang="el-GR" altLang="el-GR">
                <a:cs typeface="Arial" panose="020B0604020202020204" pitchFamily="34" charset="0"/>
              </a:rPr>
              <a:t>)</a:t>
            </a:r>
            <a:endParaRPr lang="en-US" altLang="el-GR"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3">
            <a:extLst>
              <a:ext uri="{FF2B5EF4-FFF2-40B4-BE49-F238E27FC236}">
                <a16:creationId xmlns:a16="http://schemas.microsoft.com/office/drawing/2014/main" id="{0367F178-6BA5-A6EB-3D49-0F337425B08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A2F1254F-BC12-4D0C-8A3A-F8EDB84427FD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52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105475" name="Rectangle 2">
            <a:extLst>
              <a:ext uri="{FF2B5EF4-FFF2-40B4-BE49-F238E27FC236}">
                <a16:creationId xmlns:a16="http://schemas.microsoft.com/office/drawing/2014/main" id="{FA9AF2C9-B3CD-7BF1-50BA-425CDF46674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Δεξιά ολίσθηση και διαίρεση</a:t>
            </a:r>
            <a:endParaRPr lang="en-AU" altLang="el-GR"/>
          </a:p>
        </p:txBody>
      </p:sp>
      <p:sp>
        <p:nvSpPr>
          <p:cNvPr id="105476" name="Rectangle 3">
            <a:extLst>
              <a:ext uri="{FF2B5EF4-FFF2-40B4-BE49-F238E27FC236}">
                <a16:creationId xmlns:a16="http://schemas.microsoft.com/office/drawing/2014/main" id="{CDCF6B41-7C7E-2C36-0029-C2944F87D66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 sz="2800"/>
              <a:t>Η αριστερή ολίσθηση κατά </a:t>
            </a:r>
            <a:r>
              <a:rPr lang="en-US" altLang="el-GR" sz="2800" i="1"/>
              <a:t>i</a:t>
            </a:r>
            <a:r>
              <a:rPr lang="en-US" altLang="el-GR" sz="2800"/>
              <a:t> </a:t>
            </a:r>
            <a:r>
              <a:rPr lang="el-GR" altLang="el-GR" sz="2800"/>
              <a:t>θέσεις πολλαπλασιάζει έναν ακέραιο με </a:t>
            </a:r>
            <a:r>
              <a:rPr lang="en-US" altLang="el-GR" sz="2800"/>
              <a:t>2</a:t>
            </a:r>
            <a:r>
              <a:rPr lang="en-US" altLang="el-GR" sz="2800" i="1" baseline="30000"/>
              <a:t>i</a:t>
            </a:r>
            <a:endParaRPr lang="en-US" altLang="el-GR" sz="2800"/>
          </a:p>
          <a:p>
            <a:pPr eaLnBrk="1" hangingPunct="1"/>
            <a:r>
              <a:rPr lang="el-GR" altLang="el-GR" sz="2800"/>
              <a:t>Η δεξιά ολίσθηση διαιρεί με το </a:t>
            </a:r>
            <a:r>
              <a:rPr lang="en-US" altLang="el-GR" sz="2800"/>
              <a:t>2</a:t>
            </a:r>
            <a:r>
              <a:rPr lang="en-US" altLang="el-GR" sz="2800" i="1" baseline="30000"/>
              <a:t>i </a:t>
            </a:r>
            <a:r>
              <a:rPr lang="en-US" altLang="el-GR" sz="2800"/>
              <a:t>;</a:t>
            </a:r>
          </a:p>
          <a:p>
            <a:pPr lvl="1" eaLnBrk="1" hangingPunct="1"/>
            <a:r>
              <a:rPr lang="el-GR" altLang="el-GR"/>
              <a:t>Μόνο σε απρόσημους ακεραίους</a:t>
            </a:r>
            <a:endParaRPr lang="en-US" altLang="el-GR"/>
          </a:p>
          <a:p>
            <a:pPr eaLnBrk="1" hangingPunct="1"/>
            <a:r>
              <a:rPr lang="el-GR" altLang="el-GR" sz="2800"/>
              <a:t>Για προσημασμένους ακεραίους</a:t>
            </a:r>
            <a:endParaRPr lang="en-US" altLang="el-GR" sz="2800"/>
          </a:p>
          <a:p>
            <a:pPr lvl="1" eaLnBrk="1" hangingPunct="1"/>
            <a:r>
              <a:rPr lang="el-GR" altLang="el-GR"/>
              <a:t>Αριθμητική δεξιά ολίσθηση</a:t>
            </a:r>
            <a:r>
              <a:rPr lang="en-US" altLang="el-GR"/>
              <a:t>: </a:t>
            </a:r>
            <a:r>
              <a:rPr lang="el-GR" altLang="el-GR"/>
              <a:t>επανάληψη του προσήμου</a:t>
            </a:r>
            <a:endParaRPr lang="en-US" altLang="el-GR"/>
          </a:p>
          <a:p>
            <a:pPr lvl="1" eaLnBrk="1" hangingPunct="1"/>
            <a:r>
              <a:rPr lang="el-GR" altLang="el-GR"/>
              <a:t>π</a:t>
            </a:r>
            <a:r>
              <a:rPr lang="en-US" altLang="el-GR"/>
              <a:t>.</a:t>
            </a:r>
            <a:r>
              <a:rPr lang="el-GR" altLang="el-GR"/>
              <a:t>χ</a:t>
            </a:r>
            <a:r>
              <a:rPr lang="en-US" altLang="el-GR"/>
              <a:t>., –5 / 4</a:t>
            </a:r>
          </a:p>
          <a:p>
            <a:pPr lvl="2" eaLnBrk="1" hangingPunct="1"/>
            <a:r>
              <a:rPr lang="en-US" altLang="el-GR">
                <a:solidFill>
                  <a:schemeClr val="hlink"/>
                </a:solidFill>
              </a:rPr>
              <a:t>1</a:t>
            </a:r>
            <a:r>
              <a:rPr lang="en-US" altLang="el-GR"/>
              <a:t>1111011</a:t>
            </a:r>
            <a:r>
              <a:rPr lang="en-US" altLang="el-GR" baseline="-25000"/>
              <a:t>2</a:t>
            </a:r>
            <a:r>
              <a:rPr lang="en-US" altLang="el-GR"/>
              <a:t> &gt;&gt; 2 = </a:t>
            </a:r>
            <a:r>
              <a:rPr lang="en-US" altLang="el-GR">
                <a:solidFill>
                  <a:schemeClr val="hlink"/>
                </a:solidFill>
              </a:rPr>
              <a:t>111</a:t>
            </a:r>
            <a:r>
              <a:rPr lang="en-US" altLang="el-GR"/>
              <a:t>11110</a:t>
            </a:r>
            <a:r>
              <a:rPr lang="en-US" altLang="el-GR" baseline="-25000"/>
              <a:t>2</a:t>
            </a:r>
            <a:r>
              <a:rPr lang="en-US" altLang="el-GR"/>
              <a:t> = –2</a:t>
            </a:r>
          </a:p>
          <a:p>
            <a:pPr lvl="2" eaLnBrk="1" hangingPunct="1"/>
            <a:r>
              <a:rPr lang="el-GR" altLang="el-GR"/>
              <a:t>Στρογγυλοποιεί προς το</a:t>
            </a:r>
            <a:r>
              <a:rPr lang="en-US" altLang="el-GR"/>
              <a:t> –∞</a:t>
            </a:r>
          </a:p>
          <a:p>
            <a:pPr lvl="1" eaLnBrk="1" hangingPunct="1"/>
            <a:r>
              <a:rPr lang="el-GR" altLang="el-GR"/>
              <a:t>σύγκριση</a:t>
            </a:r>
            <a:r>
              <a:rPr lang="en-US" altLang="el-GR"/>
              <a:t> </a:t>
            </a:r>
            <a:r>
              <a:rPr lang="en-US" altLang="el-GR">
                <a:solidFill>
                  <a:schemeClr val="hlink"/>
                </a:solidFill>
              </a:rPr>
              <a:t>1</a:t>
            </a:r>
            <a:r>
              <a:rPr lang="en-US" altLang="el-GR"/>
              <a:t>1111011</a:t>
            </a:r>
            <a:r>
              <a:rPr lang="en-US" altLang="el-GR" baseline="-25000"/>
              <a:t>2</a:t>
            </a:r>
            <a:r>
              <a:rPr lang="en-US" altLang="el-GR"/>
              <a:t> &gt;&gt;&gt; 2 = </a:t>
            </a:r>
            <a:r>
              <a:rPr lang="en-US" altLang="el-GR">
                <a:solidFill>
                  <a:schemeClr val="hlink"/>
                </a:solidFill>
              </a:rPr>
              <a:t>001</a:t>
            </a:r>
            <a:r>
              <a:rPr lang="en-US" altLang="el-GR"/>
              <a:t>11110</a:t>
            </a:r>
            <a:r>
              <a:rPr lang="en-US" altLang="el-GR" baseline="-25000"/>
              <a:t>2</a:t>
            </a:r>
            <a:r>
              <a:rPr lang="en-US" altLang="el-GR"/>
              <a:t> = +62</a:t>
            </a:r>
          </a:p>
        </p:txBody>
      </p:sp>
      <p:sp>
        <p:nvSpPr>
          <p:cNvPr id="105477" name="Text Box 4">
            <a:extLst>
              <a:ext uri="{FF2B5EF4-FFF2-40B4-BE49-F238E27FC236}">
                <a16:creationId xmlns:a16="http://schemas.microsoft.com/office/drawing/2014/main" id="{B4799C3D-1579-9267-4433-6F706F2F769F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638256" y="1139032"/>
            <a:ext cx="2644775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solidFill>
                  <a:schemeClr val="folHlink"/>
                </a:solidFill>
              </a:rPr>
              <a:t>§3.8 </a:t>
            </a:r>
            <a:r>
              <a:rPr lang="el-GR" altLang="el-GR" sz="1800">
                <a:solidFill>
                  <a:schemeClr val="folHlink"/>
                </a:solidFill>
              </a:rPr>
              <a:t>Πλάνες και παγίδες</a:t>
            </a:r>
            <a:endParaRPr lang="en-US" altLang="el-GR" sz="180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3">
            <a:extLst>
              <a:ext uri="{FF2B5EF4-FFF2-40B4-BE49-F238E27FC236}">
                <a16:creationId xmlns:a16="http://schemas.microsoft.com/office/drawing/2014/main" id="{69CB31F7-165F-4267-8A94-0B5B1F3DA9A2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7F575727-B6E2-4DA7-8C3B-A54D395060C9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53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107523" name="Rectangle 2">
            <a:extLst>
              <a:ext uri="{FF2B5EF4-FFF2-40B4-BE49-F238E27FC236}">
                <a16:creationId xmlns:a16="http://schemas.microsoft.com/office/drawing/2014/main" id="{7916806F-D394-178C-75FF-A40F0C19BDD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66700"/>
            <a:ext cx="8259762" cy="641350"/>
          </a:xfrm>
        </p:spPr>
        <p:txBody>
          <a:bodyPr/>
          <a:lstStyle/>
          <a:p>
            <a:pPr eaLnBrk="1" hangingPunct="1"/>
            <a:r>
              <a:rPr lang="el-GR" altLang="el-GR"/>
              <a:t>Ποιος νοιάζεται για την ακρίβεια ΚΥ</a:t>
            </a:r>
            <a:r>
              <a:rPr lang="en-US" altLang="el-GR"/>
              <a:t>;</a:t>
            </a:r>
            <a:endParaRPr lang="en-AU" altLang="el-GR"/>
          </a:p>
        </p:txBody>
      </p:sp>
      <p:sp>
        <p:nvSpPr>
          <p:cNvPr id="107524" name="Rectangle 3">
            <a:extLst>
              <a:ext uri="{FF2B5EF4-FFF2-40B4-BE49-F238E27FC236}">
                <a16:creationId xmlns:a16="http://schemas.microsoft.com/office/drawing/2014/main" id="{8CED9AD7-4CEB-282F-BD10-C6259C9437B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Σημαντική για επιστημονικό κώδικα</a:t>
            </a:r>
            <a:endParaRPr lang="en-US" altLang="el-GR"/>
          </a:p>
          <a:p>
            <a:pPr lvl="1" eaLnBrk="1" hangingPunct="1"/>
            <a:r>
              <a:rPr lang="el-GR" altLang="el-GR"/>
              <a:t>Αλλά για καθημερινή χρήση</a:t>
            </a:r>
            <a:r>
              <a:rPr lang="en-US" altLang="el-GR"/>
              <a:t>;</a:t>
            </a:r>
          </a:p>
          <a:p>
            <a:pPr lvl="2" eaLnBrk="1" hangingPunct="1"/>
            <a:r>
              <a:rPr lang="en-US" altLang="el-GR"/>
              <a:t>“</a:t>
            </a:r>
            <a:r>
              <a:rPr lang="el-GR" altLang="el-GR"/>
              <a:t>Το υπόλοιπό μου στη τράπεζα διαφέρει κατά </a:t>
            </a:r>
            <a:r>
              <a:rPr lang="en-US" altLang="el-GR"/>
              <a:t>0.0002</a:t>
            </a:r>
            <a:r>
              <a:rPr lang="el-GR" altLang="el-GR"/>
              <a:t> σεντ</a:t>
            </a:r>
            <a:r>
              <a:rPr lang="en-US" altLang="el-GR"/>
              <a:t>!” </a:t>
            </a:r>
            <a:r>
              <a:rPr lang="en-US" altLang="el-GR">
                <a:sym typeface="Wingdings" panose="05000000000000000000" pitchFamily="2" charset="2"/>
              </a:rPr>
              <a:t></a:t>
            </a:r>
          </a:p>
          <a:p>
            <a:pPr eaLnBrk="1" hangingPunct="1"/>
            <a:endParaRPr lang="el-GR" altLang="el-GR"/>
          </a:p>
          <a:p>
            <a:pPr eaLnBrk="1" hangingPunct="1"/>
            <a:r>
              <a:rPr lang="el-GR" altLang="el-GR"/>
              <a:t>Το σφάλμα της διαίρεσης ΚΥ του </a:t>
            </a:r>
            <a:r>
              <a:rPr lang="en-US" altLang="el-GR"/>
              <a:t>Intel Pentium </a:t>
            </a:r>
            <a:r>
              <a:rPr lang="el-GR" altLang="el-GR"/>
              <a:t>(</a:t>
            </a:r>
            <a:r>
              <a:rPr lang="en-US" altLang="el-GR"/>
              <a:t>FDIV bug</a:t>
            </a:r>
            <a:r>
              <a:rPr lang="el-GR" altLang="el-GR"/>
              <a:t>)</a:t>
            </a:r>
            <a:endParaRPr lang="en-US" altLang="el-GR"/>
          </a:p>
          <a:p>
            <a:pPr lvl="1" eaLnBrk="1" hangingPunct="1"/>
            <a:r>
              <a:rPr lang="el-GR" altLang="el-GR"/>
              <a:t>Η αγορά αναμένει ακρίβεια</a:t>
            </a:r>
            <a:endParaRPr lang="en-US" altLang="el-GR"/>
          </a:p>
          <a:p>
            <a:pPr lvl="1" eaLnBrk="1" hangingPunct="1"/>
            <a:r>
              <a:rPr lang="el-GR" altLang="el-GR"/>
              <a:t>Δείτε </a:t>
            </a:r>
            <a:r>
              <a:rPr lang="en-US" altLang="el-GR"/>
              <a:t>Colwell, </a:t>
            </a:r>
            <a:r>
              <a:rPr lang="en-US" altLang="el-GR" i="1"/>
              <a:t>The Pentium Chronicles</a:t>
            </a:r>
            <a:endParaRPr lang="en-US" altLang="el-G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3">
            <a:extLst>
              <a:ext uri="{FF2B5EF4-FFF2-40B4-BE49-F238E27FC236}">
                <a16:creationId xmlns:a16="http://schemas.microsoft.com/office/drawing/2014/main" id="{381206BE-F652-A6E1-13E6-E330EE9EFF7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C6168C56-52FB-40CE-BF1F-9F30F37B529D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54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109571" name="Rectangle 2">
            <a:extLst>
              <a:ext uri="{FF2B5EF4-FFF2-40B4-BE49-F238E27FC236}">
                <a16:creationId xmlns:a16="http://schemas.microsoft.com/office/drawing/2014/main" id="{5E285ADD-EB69-FA32-58F8-C6825B91EF8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4213" y="206375"/>
            <a:ext cx="8259762" cy="701675"/>
          </a:xfrm>
        </p:spPr>
        <p:txBody>
          <a:bodyPr/>
          <a:lstStyle/>
          <a:p>
            <a:pPr eaLnBrk="1" hangingPunct="1"/>
            <a:r>
              <a:rPr lang="el-GR" altLang="el-GR" sz="4000"/>
              <a:t>Συμπερασματικές παρατηρήσεις</a:t>
            </a:r>
            <a:endParaRPr lang="en-AU" altLang="el-GR" sz="4000"/>
          </a:p>
        </p:txBody>
      </p:sp>
      <p:sp>
        <p:nvSpPr>
          <p:cNvPr id="109572" name="Rectangle 3">
            <a:extLst>
              <a:ext uri="{FF2B5EF4-FFF2-40B4-BE49-F238E27FC236}">
                <a16:creationId xmlns:a16="http://schemas.microsoft.com/office/drawing/2014/main" id="{F0496167-8EBD-AFBC-3A64-99701370769D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800"/>
              <a:t>Οι αρχιτεκτονικές συνόλου εντολών υποστηρίζουν αριθμητική</a:t>
            </a:r>
            <a:endParaRPr lang="en-US" altLang="el-GR" sz="2800"/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Προσημασμένων και απρόσημων ακεραίων</a:t>
            </a:r>
            <a:endParaRPr lang="en-US" altLang="el-GR"/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Προσεγγίσεων κινητής υποδιαστολής για τους πραγματικούς</a:t>
            </a:r>
            <a:endParaRPr lang="en-US" altLang="el-GR"/>
          </a:p>
          <a:p>
            <a:pPr eaLnBrk="1" hangingPunct="1">
              <a:lnSpc>
                <a:spcPct val="90000"/>
              </a:lnSpc>
            </a:pPr>
            <a:r>
              <a:rPr lang="el-GR" altLang="el-GR" sz="2800"/>
              <a:t>Πεπερασμένο εύρος και ακρίβεια</a:t>
            </a:r>
            <a:endParaRPr lang="en-US" altLang="el-GR" sz="2800"/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Οι λειτουργίες μπορεί να οδηγήσουν σε υπερχείλιση</a:t>
            </a:r>
            <a:r>
              <a:rPr lang="en-US" altLang="el-GR"/>
              <a:t> (overflow)</a:t>
            </a:r>
            <a:r>
              <a:rPr lang="el-GR" altLang="el-GR"/>
              <a:t> και ανεπάρκεια (</a:t>
            </a:r>
            <a:r>
              <a:rPr lang="en-US" altLang="el-GR"/>
              <a:t>underflow)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/>
              <a:t>Αρχιτεκτονική συνόλου εντολών </a:t>
            </a:r>
            <a:r>
              <a:rPr lang="en-US" altLang="el-GR" sz="2800"/>
              <a:t>MIPS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Εντολές πυρήνα</a:t>
            </a:r>
            <a:r>
              <a:rPr lang="en-US" altLang="el-GR"/>
              <a:t>: </a:t>
            </a:r>
            <a:r>
              <a:rPr lang="el-GR" altLang="el-GR"/>
              <a:t>οι </a:t>
            </a:r>
            <a:r>
              <a:rPr lang="en-US" altLang="el-GR"/>
              <a:t>54 </a:t>
            </a:r>
            <a:r>
              <a:rPr lang="el-GR" altLang="el-GR"/>
              <a:t>πιο συχνά χρησιμοποιούμενες</a:t>
            </a:r>
            <a:endParaRPr lang="en-US" altLang="el-GR"/>
          </a:p>
          <a:p>
            <a:pPr lvl="2" eaLnBrk="1" hangingPunct="1">
              <a:lnSpc>
                <a:spcPct val="90000"/>
              </a:lnSpc>
            </a:pPr>
            <a:r>
              <a:rPr lang="en-US" altLang="el-GR"/>
              <a:t>100% </a:t>
            </a:r>
            <a:r>
              <a:rPr lang="el-GR" altLang="el-GR"/>
              <a:t>του</a:t>
            </a:r>
            <a:r>
              <a:rPr lang="en-US" altLang="el-GR"/>
              <a:t> SPECINT, 97% </a:t>
            </a:r>
            <a:r>
              <a:rPr lang="el-GR" altLang="el-GR"/>
              <a:t>του</a:t>
            </a:r>
            <a:r>
              <a:rPr lang="en-US" altLang="el-GR"/>
              <a:t> SPECFP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Άλλες εντολές</a:t>
            </a:r>
            <a:r>
              <a:rPr lang="en-US" altLang="el-GR"/>
              <a:t>: </a:t>
            </a:r>
            <a:r>
              <a:rPr lang="el-GR" altLang="el-GR"/>
              <a:t>λιγότερο συχνές</a:t>
            </a:r>
            <a:endParaRPr lang="en-US" altLang="el-GR"/>
          </a:p>
        </p:txBody>
      </p:sp>
      <p:sp>
        <p:nvSpPr>
          <p:cNvPr id="109573" name="Text Box 5">
            <a:extLst>
              <a:ext uri="{FF2B5EF4-FFF2-40B4-BE49-F238E27FC236}">
                <a16:creationId xmlns:a16="http://schemas.microsoft.com/office/drawing/2014/main" id="{14933AB6-21B2-0333-7524-DB816AC94FCC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6973094" y="1804194"/>
            <a:ext cx="3975100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solidFill>
                  <a:schemeClr val="folHlink"/>
                </a:solidFill>
              </a:rPr>
              <a:t>§3.9 </a:t>
            </a:r>
            <a:r>
              <a:rPr lang="el-GR" altLang="el-GR" sz="1800">
                <a:solidFill>
                  <a:schemeClr val="folHlink"/>
                </a:solidFill>
              </a:rPr>
              <a:t>Συμπερασματικές παρατηρήσεις</a:t>
            </a:r>
            <a:endParaRPr lang="en-US" altLang="el-GR" sz="1800">
              <a:solidFill>
                <a:schemeClr val="folHlink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3">
            <a:extLst>
              <a:ext uri="{FF2B5EF4-FFF2-40B4-BE49-F238E27FC236}">
                <a16:creationId xmlns:a16="http://schemas.microsoft.com/office/drawing/2014/main" id="{D8312420-0CAD-44D8-FF1B-8A842D582D74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67C1CDA1-E9E1-4131-88F1-D9F81AB15C27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6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15363" name="Rectangle 2">
            <a:extLst>
              <a:ext uri="{FF2B5EF4-FFF2-40B4-BE49-F238E27FC236}">
                <a16:creationId xmlns:a16="http://schemas.microsoft.com/office/drawing/2014/main" id="{BD8371AF-8BB6-5003-86AF-261325F4015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Αριθμητική για πολυμέσα</a:t>
            </a:r>
            <a:endParaRPr lang="en-AU" altLang="el-GR"/>
          </a:p>
        </p:txBody>
      </p:sp>
      <p:sp>
        <p:nvSpPr>
          <p:cNvPr id="15364" name="Rectangle 3">
            <a:extLst>
              <a:ext uri="{FF2B5EF4-FFF2-40B4-BE49-F238E27FC236}">
                <a16:creationId xmlns:a16="http://schemas.microsoft.com/office/drawing/2014/main" id="{A73D24BA-24B3-79BC-D34A-1025EF379EA4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l-GR" altLang="el-GR" sz="2800"/>
              <a:t>Η επεξεργασία γραφικών και πολυμέσων επενεργεί σε διανύσματα των 8 και 16 </a:t>
            </a:r>
            <a:r>
              <a:rPr lang="en-US" altLang="el-GR" sz="2800"/>
              <a:t>bit</a:t>
            </a:r>
            <a:endParaRPr lang="en-AU" altLang="el-GR" sz="2800"/>
          </a:p>
          <a:p>
            <a:pPr lvl="1" eaLnBrk="1" hangingPunct="1">
              <a:lnSpc>
                <a:spcPct val="90000"/>
              </a:lnSpc>
            </a:pPr>
            <a:r>
              <a:rPr lang="el-GR" altLang="el-GR"/>
              <a:t>Χρήση ενός αθροιστή των </a:t>
            </a:r>
            <a:r>
              <a:rPr lang="en-AU" altLang="el-GR"/>
              <a:t>64</a:t>
            </a:r>
            <a:r>
              <a:rPr lang="el-GR" altLang="el-GR"/>
              <a:t> </a:t>
            </a:r>
            <a:r>
              <a:rPr lang="en-AU" altLang="el-GR"/>
              <a:t>bit, </a:t>
            </a:r>
            <a:r>
              <a:rPr lang="el-GR" altLang="el-GR"/>
              <a:t>με διαμερισμένη αλυσίδα κρατουμένων</a:t>
            </a:r>
            <a:endParaRPr lang="en-AU" altLang="el-GR"/>
          </a:p>
          <a:p>
            <a:pPr lvl="2" eaLnBrk="1" hangingPunct="1">
              <a:lnSpc>
                <a:spcPct val="90000"/>
              </a:lnSpc>
            </a:pPr>
            <a:r>
              <a:rPr lang="el-GR" altLang="el-GR"/>
              <a:t>Επενεργεί σε διανύσματα</a:t>
            </a:r>
            <a:r>
              <a:rPr lang="en-AU" altLang="el-GR"/>
              <a:t> 8</a:t>
            </a:r>
            <a:r>
              <a:rPr lang="en-US" altLang="el-GR">
                <a:cs typeface="Arial" panose="020B0604020202020204" pitchFamily="34" charset="0"/>
              </a:rPr>
              <a:t>×8</a:t>
            </a:r>
            <a:r>
              <a:rPr lang="el-GR" altLang="el-GR">
                <a:cs typeface="Arial" panose="020B0604020202020204" pitchFamily="34" charset="0"/>
              </a:rPr>
              <a:t> </a:t>
            </a:r>
            <a:r>
              <a:rPr lang="en-US" altLang="el-GR">
                <a:cs typeface="Arial" panose="020B0604020202020204" pitchFamily="34" charset="0"/>
              </a:rPr>
              <a:t>bit, 4×16</a:t>
            </a:r>
            <a:r>
              <a:rPr lang="el-GR" altLang="el-GR">
                <a:cs typeface="Arial" panose="020B0604020202020204" pitchFamily="34" charset="0"/>
              </a:rPr>
              <a:t> </a:t>
            </a:r>
            <a:r>
              <a:rPr lang="en-US" altLang="el-GR">
                <a:cs typeface="Arial" panose="020B0604020202020204" pitchFamily="34" charset="0"/>
              </a:rPr>
              <a:t>bit, </a:t>
            </a:r>
            <a:r>
              <a:rPr lang="el-GR" altLang="el-GR">
                <a:cs typeface="Arial" panose="020B0604020202020204" pitchFamily="34" charset="0"/>
              </a:rPr>
              <a:t>ή</a:t>
            </a:r>
            <a:r>
              <a:rPr lang="en-US" altLang="el-GR">
                <a:cs typeface="Arial" panose="020B0604020202020204" pitchFamily="34" charset="0"/>
              </a:rPr>
              <a:t> 2×32</a:t>
            </a:r>
            <a:r>
              <a:rPr lang="el-GR" altLang="el-GR">
                <a:cs typeface="Arial" panose="020B0604020202020204" pitchFamily="34" charset="0"/>
              </a:rPr>
              <a:t> </a:t>
            </a:r>
            <a:r>
              <a:rPr lang="en-US" altLang="el-GR">
                <a:cs typeface="Arial" panose="020B0604020202020204" pitchFamily="34" charset="0"/>
              </a:rPr>
              <a:t>bit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l-GR">
                <a:cs typeface="Arial" panose="020B0604020202020204" pitchFamily="34" charset="0"/>
              </a:rPr>
              <a:t>SIMD (single-instruction, multiple-data)</a:t>
            </a:r>
          </a:p>
          <a:p>
            <a:pPr eaLnBrk="1" hangingPunct="1">
              <a:lnSpc>
                <a:spcPct val="90000"/>
              </a:lnSpc>
            </a:pPr>
            <a:r>
              <a:rPr lang="el-GR" altLang="el-GR" sz="2800">
                <a:cs typeface="Arial" panose="020B0604020202020204" pitchFamily="34" charset="0"/>
              </a:rPr>
              <a:t>Λειτουργίες «κορεσμού» (</a:t>
            </a:r>
            <a:r>
              <a:rPr lang="en-US" altLang="el-GR" sz="2800">
                <a:cs typeface="Arial" panose="020B0604020202020204" pitchFamily="34" charset="0"/>
              </a:rPr>
              <a:t>saturation)</a:t>
            </a:r>
          </a:p>
          <a:p>
            <a:pPr lvl="1" eaLnBrk="1" hangingPunct="1">
              <a:lnSpc>
                <a:spcPct val="90000"/>
              </a:lnSpc>
            </a:pPr>
            <a:r>
              <a:rPr lang="el-GR" altLang="el-GR">
                <a:cs typeface="Arial" panose="020B0604020202020204" pitchFamily="34" charset="0"/>
              </a:rPr>
              <a:t>Σε υπερχείλιση, το αποτέλεσμα είναι η μεγαλύτερη τιμή που μπορεί να αναπαρασταθεί</a:t>
            </a:r>
            <a:endParaRPr lang="en-US" altLang="el-GR">
              <a:cs typeface="Arial" panose="020B0604020202020204" pitchFamily="34" charset="0"/>
            </a:endParaRPr>
          </a:p>
          <a:p>
            <a:pPr lvl="2" eaLnBrk="1" hangingPunct="1">
              <a:lnSpc>
                <a:spcPct val="90000"/>
              </a:lnSpc>
            </a:pPr>
            <a:r>
              <a:rPr lang="el-GR" altLang="el-GR">
                <a:cs typeface="Arial" panose="020B0604020202020204" pitchFamily="34" charset="0"/>
              </a:rPr>
              <a:t>σύγκριση με την αριθμητική υπολοίπου (</a:t>
            </a:r>
            <a:r>
              <a:rPr lang="en-US" altLang="el-GR">
                <a:cs typeface="Arial" panose="020B0604020202020204" pitchFamily="34" charset="0"/>
              </a:rPr>
              <a:t>modulo arithmetic</a:t>
            </a:r>
            <a:r>
              <a:rPr lang="el-GR" altLang="el-GR">
                <a:cs typeface="Arial" panose="020B0604020202020204" pitchFamily="34" charset="0"/>
              </a:rPr>
              <a:t>) σε συμπλήρωμα ως προς 2</a:t>
            </a:r>
            <a:endParaRPr lang="en-US" altLang="el-GR">
              <a:cs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</a:pPr>
            <a:r>
              <a:rPr lang="el-GR" altLang="el-GR">
                <a:cs typeface="Arial" panose="020B0604020202020204" pitchFamily="34" charset="0"/>
              </a:rPr>
              <a:t>π.χ.</a:t>
            </a:r>
            <a:r>
              <a:rPr lang="en-US" altLang="el-GR">
                <a:cs typeface="Arial" panose="020B0604020202020204" pitchFamily="34" charset="0"/>
              </a:rPr>
              <a:t>, </a:t>
            </a:r>
            <a:r>
              <a:rPr lang="el-GR" altLang="el-GR">
                <a:cs typeface="Arial" panose="020B0604020202020204" pitchFamily="34" charset="0"/>
              </a:rPr>
              <a:t>«ψαλιδισμός» (</a:t>
            </a:r>
            <a:r>
              <a:rPr lang="en-US" altLang="el-GR">
                <a:cs typeface="Arial" panose="020B0604020202020204" pitchFamily="34" charset="0"/>
              </a:rPr>
              <a:t>clipping</a:t>
            </a:r>
            <a:r>
              <a:rPr lang="el-GR" altLang="el-GR">
                <a:cs typeface="Arial" panose="020B0604020202020204" pitchFamily="34" charset="0"/>
              </a:rPr>
              <a:t>)</a:t>
            </a:r>
            <a:r>
              <a:rPr lang="en-US" altLang="el-GR">
                <a:cs typeface="Arial" panose="020B0604020202020204" pitchFamily="34" charset="0"/>
              </a:rPr>
              <a:t> </a:t>
            </a:r>
            <a:r>
              <a:rPr lang="el-GR" altLang="el-GR">
                <a:cs typeface="Arial" panose="020B0604020202020204" pitchFamily="34" charset="0"/>
              </a:rPr>
              <a:t>στην επεξεργασία ήχου</a:t>
            </a:r>
            <a:r>
              <a:rPr lang="en-US" altLang="el-GR">
                <a:cs typeface="Arial" panose="020B0604020202020204" pitchFamily="34" charset="0"/>
              </a:rPr>
              <a:t>, </a:t>
            </a:r>
            <a:r>
              <a:rPr lang="el-GR" altLang="el-GR">
                <a:cs typeface="Arial" panose="020B0604020202020204" pitchFamily="34" charset="0"/>
              </a:rPr>
              <a:t>«κορεσμός» στην επεξεργασία βίντεο</a:t>
            </a:r>
            <a:endParaRPr lang="en-US" altLang="el-GR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3">
            <a:extLst>
              <a:ext uri="{FF2B5EF4-FFF2-40B4-BE49-F238E27FC236}">
                <a16:creationId xmlns:a16="http://schemas.microsoft.com/office/drawing/2014/main" id="{4B148BBE-409E-AA10-F0A3-2093FB9831EE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0C94C06C-87CB-4D06-BD53-12539CAEBE94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7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17411" name="Rectangle 2">
            <a:extLst>
              <a:ext uri="{FF2B5EF4-FFF2-40B4-BE49-F238E27FC236}">
                <a16:creationId xmlns:a16="http://schemas.microsoft.com/office/drawing/2014/main" id="{E4785F02-34DB-062A-39FE-784EA058162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Πολλαπλασιασμός </a:t>
            </a:r>
            <a:endParaRPr lang="en-AU" altLang="el-GR"/>
          </a:p>
        </p:txBody>
      </p:sp>
      <p:sp>
        <p:nvSpPr>
          <p:cNvPr id="9220" name="Rectangle 3">
            <a:extLst>
              <a:ext uri="{FF2B5EF4-FFF2-40B4-BE49-F238E27FC236}">
                <a16:creationId xmlns:a16="http://schemas.microsoft.com/office/drawing/2014/main" id="{35B11B95-E12B-DCDB-6E70-A7899D19DB3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684213" y="1125538"/>
            <a:ext cx="8270875" cy="766762"/>
          </a:xfrm>
        </p:spPr>
        <p:txBody>
          <a:bodyPr/>
          <a:lstStyle/>
          <a:p>
            <a:pPr eaLnBrk="1" hangingPunct="1"/>
            <a:r>
              <a:rPr lang="el-GR" altLang="el-GR"/>
              <a:t>Ξεκινάμε με τον πολ/σμό μεγάλου μήκους</a:t>
            </a:r>
            <a:endParaRPr lang="en-AU" altLang="el-GR"/>
          </a:p>
        </p:txBody>
      </p:sp>
      <p:grpSp>
        <p:nvGrpSpPr>
          <p:cNvPr id="2" name="Group 4">
            <a:extLst>
              <a:ext uri="{FF2B5EF4-FFF2-40B4-BE49-F238E27FC236}">
                <a16:creationId xmlns:a16="http://schemas.microsoft.com/office/drawing/2014/main" id="{157F7700-60B9-BC05-0956-CEE893B3600E}"/>
              </a:ext>
            </a:extLst>
          </p:cNvPr>
          <p:cNvGrpSpPr>
            <a:grpSpLocks/>
          </p:cNvGrpSpPr>
          <p:nvPr/>
        </p:nvGrpSpPr>
        <p:grpSpPr bwMode="auto">
          <a:xfrm>
            <a:off x="1808163" y="2349500"/>
            <a:ext cx="1250950" cy="2225675"/>
            <a:chOff x="703" y="1616"/>
            <a:chExt cx="788" cy="1402"/>
          </a:xfrm>
        </p:grpSpPr>
        <p:sp>
          <p:nvSpPr>
            <p:cNvPr id="17420" name="Text Box 5">
              <a:extLst>
                <a:ext uri="{FF2B5EF4-FFF2-40B4-BE49-F238E27FC236}">
                  <a16:creationId xmlns:a16="http://schemas.microsoft.com/office/drawing/2014/main" id="{4EE21A52-AA7A-F853-2586-31F20CDEE3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1616"/>
              <a:ext cx="788" cy="1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   1000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×  1001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   1000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  0000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 0000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1000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1001000</a:t>
              </a:r>
              <a:endParaRPr lang="en-AU" altLang="el-GR" sz="2000">
                <a:latin typeface="Lucida Console" panose="020B0609040504020204" pitchFamily="49" charset="0"/>
              </a:endParaRPr>
            </a:p>
          </p:txBody>
        </p:sp>
        <p:sp>
          <p:nvSpPr>
            <p:cNvPr id="17421" name="Line 6">
              <a:extLst>
                <a:ext uri="{FF2B5EF4-FFF2-40B4-BE49-F238E27FC236}">
                  <a16:creationId xmlns:a16="http://schemas.microsoft.com/office/drawing/2014/main" id="{B903EF33-E7E4-D690-1EFD-00A76FA167D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3" y="2024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2" name="Line 7">
              <a:extLst>
                <a:ext uri="{FF2B5EF4-FFF2-40B4-BE49-F238E27FC236}">
                  <a16:creationId xmlns:a16="http://schemas.microsoft.com/office/drawing/2014/main" id="{77C40199-1CEF-E08F-3F43-C3F867FBB40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3" y="2795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9222" name="Text Box 9">
            <a:extLst>
              <a:ext uri="{FF2B5EF4-FFF2-40B4-BE49-F238E27FC236}">
                <a16:creationId xmlns:a16="http://schemas.microsoft.com/office/drawing/2014/main" id="{A8281C45-BD13-868C-889A-D9AD3BF436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879975"/>
            <a:ext cx="273685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>
                <a:solidFill>
                  <a:srgbClr val="990000"/>
                </a:solidFill>
              </a:rPr>
              <a:t>Το μήκος του γινομένου είναι το άθροισμα των μηκών των τελεστέων</a:t>
            </a:r>
            <a:endParaRPr lang="en-AU" altLang="el-GR" sz="1800" b="1">
              <a:solidFill>
                <a:srgbClr val="990000"/>
              </a:solidFill>
            </a:endParaRPr>
          </a:p>
        </p:txBody>
      </p:sp>
      <p:sp>
        <p:nvSpPr>
          <p:cNvPr id="9223" name="AutoShape 10">
            <a:extLst>
              <a:ext uri="{FF2B5EF4-FFF2-40B4-BE49-F238E27FC236}">
                <a16:creationId xmlns:a16="http://schemas.microsoft.com/office/drawing/2014/main" id="{D090AC59-C64D-B8EE-6D12-FA0055572320}"/>
              </a:ext>
            </a:extLst>
          </p:cNvPr>
          <p:cNvSpPr>
            <a:spLocks/>
          </p:cNvSpPr>
          <p:nvPr/>
        </p:nvSpPr>
        <p:spPr bwMode="auto">
          <a:xfrm>
            <a:off x="0" y="1836738"/>
            <a:ext cx="2114550" cy="330200"/>
          </a:xfrm>
          <a:prstGeom prst="borderCallout1">
            <a:avLst>
              <a:gd name="adj1" fmla="val 34616"/>
              <a:gd name="adj2" fmla="val 103602"/>
              <a:gd name="adj3" fmla="val 198556"/>
              <a:gd name="adj4" fmla="val 1071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/>
              <a:t>πολλαπλασιαστέος</a:t>
            </a:r>
            <a:endParaRPr lang="en-AU" altLang="el-GR" sz="1600"/>
          </a:p>
        </p:txBody>
      </p:sp>
      <p:sp>
        <p:nvSpPr>
          <p:cNvPr id="9224" name="AutoShape 11">
            <a:extLst>
              <a:ext uri="{FF2B5EF4-FFF2-40B4-BE49-F238E27FC236}">
                <a16:creationId xmlns:a16="http://schemas.microsoft.com/office/drawing/2014/main" id="{9001412C-7177-9D11-42ED-E6263F48213A}"/>
              </a:ext>
            </a:extLst>
          </p:cNvPr>
          <p:cNvSpPr>
            <a:spLocks/>
          </p:cNvSpPr>
          <p:nvPr/>
        </p:nvSpPr>
        <p:spPr bwMode="auto">
          <a:xfrm>
            <a:off x="0" y="2430463"/>
            <a:ext cx="2038350" cy="330200"/>
          </a:xfrm>
          <a:prstGeom prst="borderCallout1">
            <a:avLst>
              <a:gd name="adj1" fmla="val 34616"/>
              <a:gd name="adj2" fmla="val 103736"/>
              <a:gd name="adj3" fmla="val 110097"/>
              <a:gd name="adj4" fmla="val 1123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/>
              <a:t>πολλαπλασιαστής</a:t>
            </a:r>
            <a:endParaRPr lang="en-AU" altLang="el-GR" sz="1600"/>
          </a:p>
        </p:txBody>
      </p:sp>
      <p:sp>
        <p:nvSpPr>
          <p:cNvPr id="9225" name="AutoShape 12">
            <a:extLst>
              <a:ext uri="{FF2B5EF4-FFF2-40B4-BE49-F238E27FC236}">
                <a16:creationId xmlns:a16="http://schemas.microsoft.com/office/drawing/2014/main" id="{28592CDF-81A9-A0E7-53FC-70E5AEAD9212}"/>
              </a:ext>
            </a:extLst>
          </p:cNvPr>
          <p:cNvSpPr>
            <a:spLocks/>
          </p:cNvSpPr>
          <p:nvPr/>
        </p:nvSpPr>
        <p:spPr bwMode="auto">
          <a:xfrm>
            <a:off x="179388" y="4149725"/>
            <a:ext cx="1150937" cy="358775"/>
          </a:xfrm>
          <a:prstGeom prst="borderCallout1">
            <a:avLst>
              <a:gd name="adj1" fmla="val 31856"/>
              <a:gd name="adj2" fmla="val 106620"/>
              <a:gd name="adj3" fmla="val 58407"/>
              <a:gd name="adj4" fmla="val 1445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/>
              <a:t>γινόμενο</a:t>
            </a:r>
            <a:endParaRPr lang="en-AU" altLang="el-GR" sz="1600"/>
          </a:p>
        </p:txBody>
      </p:sp>
      <p:sp>
        <p:nvSpPr>
          <p:cNvPr id="17418" name="Text Box 14">
            <a:extLst>
              <a:ext uri="{FF2B5EF4-FFF2-40B4-BE49-F238E27FC236}">
                <a16:creationId xmlns:a16="http://schemas.microsoft.com/office/drawing/2014/main" id="{BFC2B248-9C0F-B3B8-800C-7DE6B8EB24B5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670006" y="1107282"/>
            <a:ext cx="2581275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solidFill>
                  <a:schemeClr val="folHlink"/>
                </a:solidFill>
              </a:rPr>
              <a:t>§3.3 </a:t>
            </a:r>
            <a:r>
              <a:rPr lang="el-GR" altLang="el-GR" sz="1800">
                <a:solidFill>
                  <a:schemeClr val="folHlink"/>
                </a:solidFill>
              </a:rPr>
              <a:t>Πολλαπλασιασμός</a:t>
            </a:r>
            <a:endParaRPr lang="en-US" altLang="el-GR" sz="1800">
              <a:solidFill>
                <a:schemeClr val="folHlink"/>
              </a:solidFill>
            </a:endParaRPr>
          </a:p>
        </p:txBody>
      </p:sp>
      <p:pic>
        <p:nvPicPr>
          <p:cNvPr id="15" name="Picture 10" descr="D:\gizopoulos\Projects\Books\Cod4-Kleidarithmos\Figs-for-PPTs\COD_VOLA_PNGs\CHAPTER 3\03_05.png">
            <a:extLst>
              <a:ext uri="{FF2B5EF4-FFF2-40B4-BE49-F238E27FC236}">
                <a16:creationId xmlns:a16="http://schemas.microsoft.com/office/drawing/2014/main" id="{6DDCBDB3-1ADB-AB09-D5A7-CA0BCDE5D6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1628775"/>
            <a:ext cx="5113337" cy="4722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0" grpId="0" build="p"/>
      <p:bldP spid="9222" grpId="0" animBg="1"/>
      <p:bldP spid="9223" grpId="0" animBg="1"/>
      <p:bldP spid="9224" grpId="0" animBg="1"/>
      <p:bldP spid="92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EB669D33-A537-3D04-6800-24DAEAAD42F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altLang="el-GR" sz="36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Πολλαπλασιασμός</a:t>
            </a:r>
          </a:p>
        </p:txBody>
      </p:sp>
      <p:sp>
        <p:nvSpPr>
          <p:cNvPr id="19459" name="Footer Placeholder 4">
            <a:extLst>
              <a:ext uri="{FF2B5EF4-FFF2-40B4-BE49-F238E27FC236}">
                <a16:creationId xmlns:a16="http://schemas.microsoft.com/office/drawing/2014/main" id="{9182D284-5A53-5213-4C2F-9582114ABD87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n-US" sz="1400">
                <a:solidFill>
                  <a:srgbClr val="CC3300"/>
                </a:solidFill>
              </a:rPr>
              <a:t>Κεφάλαιο 1 — Αφηρημένες έννοιες και τεχνολογία υπολογιστών</a:t>
            </a:r>
            <a:r>
              <a:rPr lang="en-AU" altLang="en-US" sz="1400"/>
              <a:t> — </a:t>
            </a:r>
            <a:fld id="{937E9AFA-951A-4768-919F-9BA2ECD8E153}" type="slidenum">
              <a:rPr lang="en-AU" altLang="en-US" sz="1400" smtClean="0"/>
              <a:pPr>
                <a:spcBef>
                  <a:spcPct val="0"/>
                </a:spcBef>
                <a:buClrTx/>
                <a:buSzTx/>
                <a:buFontTx/>
                <a:buNone/>
              </a:pPr>
              <a:t>8</a:t>
            </a:fld>
            <a:endParaRPr lang="en-AU" altLang="en-US" sz="1400"/>
          </a:p>
        </p:txBody>
      </p:sp>
      <p:pic>
        <p:nvPicPr>
          <p:cNvPr id="7" name="Picture 10" descr="D:\gizopoulos\Projects\Books\Cod4-Kleidarithmos\Figs-for-PPTs\COD_VOLA_PNGs\CHAPTER 3\03_05.png">
            <a:extLst>
              <a:ext uri="{FF2B5EF4-FFF2-40B4-BE49-F238E27FC236}">
                <a16:creationId xmlns:a16="http://schemas.microsoft.com/office/drawing/2014/main" id="{BD56A228-073D-773B-B31E-D97611EDF0A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9388" y="1125538"/>
            <a:ext cx="3097212" cy="5111750"/>
          </a:xfrm>
          <a:noFill/>
        </p:spPr>
      </p:pic>
      <p:pic>
        <p:nvPicPr>
          <p:cNvPr id="19461" name="Picture 2">
            <a:extLst>
              <a:ext uri="{FF2B5EF4-FFF2-40B4-BE49-F238E27FC236}">
                <a16:creationId xmlns:a16="http://schemas.microsoft.com/office/drawing/2014/main" id="{F9F447CC-9DAD-B3FE-2B53-3208E00C5D9D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419475" y="1844675"/>
            <a:ext cx="5724525" cy="279876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3">
            <a:extLst>
              <a:ext uri="{FF2B5EF4-FFF2-40B4-BE49-F238E27FC236}">
                <a16:creationId xmlns:a16="http://schemas.microsoft.com/office/drawing/2014/main" id="{4F84FAAC-A638-942E-0A5D-1A5BD286F7A3}"/>
              </a:ext>
            </a:extLst>
          </p:cNvPr>
          <p:cNvSpPr>
            <a:spLocks noGrp="1" noChangeArrowheads="1"/>
          </p:cNvSpPr>
          <p:nvPr>
            <p:ph type="ftr" sz="quarter" idx="10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AU" altLang="el-GR" sz="1400">
                <a:solidFill>
                  <a:srgbClr val="CC6600"/>
                </a:solidFill>
              </a:rPr>
              <a:t>Κεφάλαιο 3 — Αριθμητική για υπολογιστές — </a:t>
            </a:r>
            <a:fld id="{F664DD96-F571-42BC-A8C2-45481E1A73AE}" type="slidenum">
              <a:rPr lang="en-AU" altLang="el-GR" sz="1400" smtClean="0">
                <a:solidFill>
                  <a:srgbClr val="CC6600"/>
                </a:solidFill>
              </a:rPr>
              <a:pPr>
                <a:spcBef>
                  <a:spcPct val="0"/>
                </a:spcBef>
                <a:buClrTx/>
                <a:buSzTx/>
                <a:buFontTx/>
                <a:buNone/>
              </a:pPr>
              <a:t>9</a:t>
            </a:fld>
            <a:endParaRPr lang="en-AU" altLang="el-GR" sz="1400">
              <a:solidFill>
                <a:srgbClr val="CC6600"/>
              </a:solidFill>
            </a:endParaRPr>
          </a:p>
        </p:txBody>
      </p:sp>
      <p:sp>
        <p:nvSpPr>
          <p:cNvPr id="20483" name="Rectangle 2">
            <a:extLst>
              <a:ext uri="{FF2B5EF4-FFF2-40B4-BE49-F238E27FC236}">
                <a16:creationId xmlns:a16="http://schemas.microsoft.com/office/drawing/2014/main" id="{0DF4802F-0EAD-A6BB-D8D2-B6DB562D29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el-GR"/>
              <a:t>Υλικό πολλαπλασιασμού</a:t>
            </a:r>
            <a:endParaRPr lang="en-AU" altLang="el-GR"/>
          </a:p>
        </p:txBody>
      </p:sp>
      <p:grpSp>
        <p:nvGrpSpPr>
          <p:cNvPr id="20484" name="Group 4">
            <a:extLst>
              <a:ext uri="{FF2B5EF4-FFF2-40B4-BE49-F238E27FC236}">
                <a16:creationId xmlns:a16="http://schemas.microsoft.com/office/drawing/2014/main" id="{B9595038-AD83-5BB4-928D-C795BD9E5F41}"/>
              </a:ext>
            </a:extLst>
          </p:cNvPr>
          <p:cNvGrpSpPr>
            <a:grpSpLocks/>
          </p:cNvGrpSpPr>
          <p:nvPr/>
        </p:nvGrpSpPr>
        <p:grpSpPr bwMode="auto">
          <a:xfrm>
            <a:off x="1808163" y="2349500"/>
            <a:ext cx="1250950" cy="2225675"/>
            <a:chOff x="703" y="1616"/>
            <a:chExt cx="788" cy="1402"/>
          </a:xfrm>
        </p:grpSpPr>
        <p:sp>
          <p:nvSpPr>
            <p:cNvPr id="20492" name="Text Box 5">
              <a:extLst>
                <a:ext uri="{FF2B5EF4-FFF2-40B4-BE49-F238E27FC236}">
                  <a16:creationId xmlns:a16="http://schemas.microsoft.com/office/drawing/2014/main" id="{ED391977-A7F3-2807-DF27-DCA469C50E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03" y="1616"/>
              <a:ext cx="788" cy="140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Clr>
                  <a:schemeClr val="folHlink"/>
                </a:buClr>
                <a:buSzPct val="60000"/>
                <a:buFont typeface="Wingdings" panose="05000000000000000000" pitchFamily="2" charset="2"/>
                <a:buChar char="n"/>
                <a:defRPr sz="3200"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spcBef>
                  <a:spcPct val="20000"/>
                </a:spcBef>
                <a:buClr>
                  <a:schemeClr val="hlink"/>
                </a:buClr>
                <a:buSzPct val="55000"/>
                <a:buFont typeface="Wingdings" panose="05000000000000000000" pitchFamily="2" charset="2"/>
                <a:buChar char="n"/>
                <a:defRPr sz="2800"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spcBef>
                  <a:spcPct val="20000"/>
                </a:spcBef>
                <a:buClr>
                  <a:schemeClr val="folHlink"/>
                </a:buClr>
                <a:buSzPct val="50000"/>
                <a:buFont typeface="Wingdings" panose="05000000000000000000" pitchFamily="2" charset="2"/>
                <a:buChar char="n"/>
                <a:defRPr sz="2400"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spcBef>
                  <a:spcPct val="20000"/>
                </a:spcBef>
                <a:buClr>
                  <a:schemeClr val="accent2"/>
                </a:buClr>
                <a:buSzPct val="55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spcBef>
                  <a:spcPct val="20000"/>
                </a:spcBef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chemeClr val="accent1"/>
                </a:buClr>
                <a:buSzPct val="50000"/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   1000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×  1001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   1000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  0000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 0000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1000   </a:t>
              </a: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el-GR" sz="2000">
                  <a:latin typeface="Lucida Console" panose="020B0609040504020204" pitchFamily="49" charset="0"/>
                </a:rPr>
                <a:t>1001000</a:t>
              </a:r>
              <a:endParaRPr lang="en-AU" altLang="el-GR" sz="2000">
                <a:latin typeface="Lucida Console" panose="020B0609040504020204" pitchFamily="49" charset="0"/>
              </a:endParaRPr>
            </a:p>
          </p:txBody>
        </p:sp>
        <p:sp>
          <p:nvSpPr>
            <p:cNvPr id="20493" name="Line 6">
              <a:extLst>
                <a:ext uri="{FF2B5EF4-FFF2-40B4-BE49-F238E27FC236}">
                  <a16:creationId xmlns:a16="http://schemas.microsoft.com/office/drawing/2014/main" id="{ADB2DF31-5D65-0D37-4F80-028866F97BC1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3" y="2024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494" name="Line 7">
              <a:extLst>
                <a:ext uri="{FF2B5EF4-FFF2-40B4-BE49-F238E27FC236}">
                  <a16:creationId xmlns:a16="http://schemas.microsoft.com/office/drawing/2014/main" id="{6D5EA35A-BC49-BEBB-189F-F9B4AED457F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703" y="2795"/>
              <a:ext cx="771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485" name="Text Box 9">
            <a:extLst>
              <a:ext uri="{FF2B5EF4-FFF2-40B4-BE49-F238E27FC236}">
                <a16:creationId xmlns:a16="http://schemas.microsoft.com/office/drawing/2014/main" id="{DADA09B3-115B-414B-5473-8C5BD83857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4879975"/>
            <a:ext cx="2736850" cy="12001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just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800" b="1"/>
              <a:t>Το μήκος του γινομένου είναι το άθροισμα των μηκών των τελεστέων</a:t>
            </a:r>
            <a:endParaRPr lang="en-AU" altLang="el-GR" sz="1800" b="1"/>
          </a:p>
        </p:txBody>
      </p:sp>
      <p:sp>
        <p:nvSpPr>
          <p:cNvPr id="20486" name="AutoShape 10">
            <a:extLst>
              <a:ext uri="{FF2B5EF4-FFF2-40B4-BE49-F238E27FC236}">
                <a16:creationId xmlns:a16="http://schemas.microsoft.com/office/drawing/2014/main" id="{D5C819D9-B453-7BC3-9569-246DB78B6B84}"/>
              </a:ext>
            </a:extLst>
          </p:cNvPr>
          <p:cNvSpPr>
            <a:spLocks/>
          </p:cNvSpPr>
          <p:nvPr/>
        </p:nvSpPr>
        <p:spPr bwMode="auto">
          <a:xfrm>
            <a:off x="0" y="1836738"/>
            <a:ext cx="2114550" cy="330200"/>
          </a:xfrm>
          <a:prstGeom prst="borderCallout1">
            <a:avLst>
              <a:gd name="adj1" fmla="val 34616"/>
              <a:gd name="adj2" fmla="val 103602"/>
              <a:gd name="adj3" fmla="val 198556"/>
              <a:gd name="adj4" fmla="val 1071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/>
              <a:t>πολλαπλασιαστέος</a:t>
            </a:r>
            <a:endParaRPr lang="en-AU" altLang="el-GR" sz="1600"/>
          </a:p>
        </p:txBody>
      </p:sp>
      <p:sp>
        <p:nvSpPr>
          <p:cNvPr id="20487" name="AutoShape 11">
            <a:extLst>
              <a:ext uri="{FF2B5EF4-FFF2-40B4-BE49-F238E27FC236}">
                <a16:creationId xmlns:a16="http://schemas.microsoft.com/office/drawing/2014/main" id="{6F2F1B25-C8C5-C3FF-6466-BF8126B04493}"/>
              </a:ext>
            </a:extLst>
          </p:cNvPr>
          <p:cNvSpPr>
            <a:spLocks/>
          </p:cNvSpPr>
          <p:nvPr/>
        </p:nvSpPr>
        <p:spPr bwMode="auto">
          <a:xfrm>
            <a:off x="0" y="2430463"/>
            <a:ext cx="2038350" cy="330200"/>
          </a:xfrm>
          <a:prstGeom prst="borderCallout1">
            <a:avLst>
              <a:gd name="adj1" fmla="val 34616"/>
              <a:gd name="adj2" fmla="val 103736"/>
              <a:gd name="adj3" fmla="val 110097"/>
              <a:gd name="adj4" fmla="val 11238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/>
              <a:t>πολλαπλασιαστής</a:t>
            </a:r>
            <a:endParaRPr lang="en-AU" altLang="el-GR" sz="1600"/>
          </a:p>
        </p:txBody>
      </p:sp>
      <p:sp>
        <p:nvSpPr>
          <p:cNvPr id="20488" name="AutoShape 12">
            <a:extLst>
              <a:ext uri="{FF2B5EF4-FFF2-40B4-BE49-F238E27FC236}">
                <a16:creationId xmlns:a16="http://schemas.microsoft.com/office/drawing/2014/main" id="{EE47F772-06EC-48D4-3FFE-16581C8FA151}"/>
              </a:ext>
            </a:extLst>
          </p:cNvPr>
          <p:cNvSpPr>
            <a:spLocks/>
          </p:cNvSpPr>
          <p:nvPr/>
        </p:nvSpPr>
        <p:spPr bwMode="auto">
          <a:xfrm>
            <a:off x="179388" y="4149725"/>
            <a:ext cx="1150937" cy="358775"/>
          </a:xfrm>
          <a:prstGeom prst="borderCallout1">
            <a:avLst>
              <a:gd name="adj1" fmla="val 31856"/>
              <a:gd name="adj2" fmla="val 106620"/>
              <a:gd name="adj3" fmla="val 58407"/>
              <a:gd name="adj4" fmla="val 14455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 type="triangle" w="med" len="med"/>
          </a:ln>
        </p:spPr>
        <p:txBody>
          <a:bodyPr/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l-GR" altLang="el-GR" sz="1600"/>
              <a:t>γινόμενο</a:t>
            </a:r>
            <a:endParaRPr lang="en-AU" altLang="el-GR" sz="1600"/>
          </a:p>
        </p:txBody>
      </p:sp>
      <p:sp>
        <p:nvSpPr>
          <p:cNvPr id="20489" name="Text Box 14">
            <a:extLst>
              <a:ext uri="{FF2B5EF4-FFF2-40B4-BE49-F238E27FC236}">
                <a16:creationId xmlns:a16="http://schemas.microsoft.com/office/drawing/2014/main" id="{44497E0E-32CC-6BA9-CBC0-98C5ACDE23C6}"/>
              </a:ext>
            </a:extLst>
          </p:cNvPr>
          <p:cNvSpPr txBox="1">
            <a:spLocks noChangeArrowheads="1"/>
          </p:cNvSpPr>
          <p:nvPr/>
        </p:nvSpPr>
        <p:spPr bwMode="auto">
          <a:xfrm rot="5400000">
            <a:off x="7670006" y="1107282"/>
            <a:ext cx="2581275" cy="366712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folHlink"/>
              </a:buClr>
              <a:buSzPct val="60000"/>
              <a:buFont typeface="Wingdings" panose="05000000000000000000" pitchFamily="2" charset="2"/>
              <a:buChar char="n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chemeClr val="hlink"/>
              </a:buClr>
              <a:buSzPct val="55000"/>
              <a:buFont typeface="Wingdings" panose="05000000000000000000" pitchFamily="2" charset="2"/>
              <a:buChar char="n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folHlink"/>
              </a:buClr>
              <a:buSzPct val="5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chemeClr val="accent2"/>
              </a:buClr>
              <a:buSzPct val="55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5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el-GR" sz="1800">
                <a:solidFill>
                  <a:schemeClr val="folHlink"/>
                </a:solidFill>
              </a:rPr>
              <a:t>§3.3 </a:t>
            </a:r>
            <a:r>
              <a:rPr lang="el-GR" altLang="el-GR" sz="1800">
                <a:solidFill>
                  <a:schemeClr val="folHlink"/>
                </a:solidFill>
              </a:rPr>
              <a:t>Πολλαπλασιασμός</a:t>
            </a:r>
            <a:endParaRPr lang="en-US" altLang="el-GR" sz="1800">
              <a:solidFill>
                <a:schemeClr val="folHlink"/>
              </a:solidFill>
            </a:endParaRPr>
          </a:p>
        </p:txBody>
      </p:sp>
      <p:pic>
        <p:nvPicPr>
          <p:cNvPr id="20490" name="Picture 16" descr="D:\gizopoulos\Projects\Books\Cod4-Kleidarithmos\Figs-for-PPTs\COD_VOLA_PNGs\CHAPTER 3\03_04.png">
            <a:extLst>
              <a:ext uri="{FF2B5EF4-FFF2-40B4-BE49-F238E27FC236}">
                <a16:creationId xmlns:a16="http://schemas.microsoft.com/office/drawing/2014/main" id="{45D2B44A-97AD-C760-C109-FE4D4714A8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706688"/>
            <a:ext cx="5480050" cy="317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91" name="14 - Θέση περιεχομένου">
            <a:extLst>
              <a:ext uri="{FF2B5EF4-FFF2-40B4-BE49-F238E27FC236}">
                <a16:creationId xmlns:a16="http://schemas.microsoft.com/office/drawing/2014/main" id="{5E5528CB-707E-2A50-FE86-63940E5B6C3A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endParaRPr lang="el-GR" altLang="el-GR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2_Blends">
  <a:themeElements>
    <a:clrScheme name="2_Blends 7">
      <a:dk1>
        <a:srgbClr val="000000"/>
      </a:dk1>
      <a:lt1>
        <a:srgbClr val="FFFFFF"/>
      </a:lt1>
      <a:dk2>
        <a:srgbClr val="0039A6"/>
      </a:dk2>
      <a:lt2>
        <a:srgbClr val="808080"/>
      </a:lt2>
      <a:accent1>
        <a:srgbClr val="9FCAD3"/>
      </a:accent1>
      <a:accent2>
        <a:srgbClr val="C0C0C0"/>
      </a:accent2>
      <a:accent3>
        <a:srgbClr val="FFFFFF"/>
      </a:accent3>
      <a:accent4>
        <a:srgbClr val="000000"/>
      </a:accent4>
      <a:accent5>
        <a:srgbClr val="CDE1E6"/>
      </a:accent5>
      <a:accent6>
        <a:srgbClr val="AEAEAE"/>
      </a:accent6>
      <a:hlink>
        <a:srgbClr val="91AFBF"/>
      </a:hlink>
      <a:folHlink>
        <a:srgbClr val="ECEAAC"/>
      </a:folHlink>
    </a:clrScheme>
    <a:fontScheme name="2_Blen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2_Blends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ends 2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Blends 3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4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Blends 7">
        <a:dk1>
          <a:srgbClr val="000000"/>
        </a:dk1>
        <a:lt1>
          <a:srgbClr val="FFFFFF"/>
        </a:lt1>
        <a:dk2>
          <a:srgbClr val="0039A6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</TotalTime>
  <Words>4954</Words>
  <Application>Microsoft Office PowerPoint</Application>
  <PresentationFormat>On-screen Show (4:3)</PresentationFormat>
  <Paragraphs>794</Paragraphs>
  <Slides>54</Slides>
  <Notes>50</Notes>
  <HiddenSlides>12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54</vt:i4>
      </vt:variant>
    </vt:vector>
  </HeadingPairs>
  <TitlesOfParts>
    <vt:vector size="63" baseType="lpstr">
      <vt:lpstr>Arial</vt:lpstr>
      <vt:lpstr>Wingdings</vt:lpstr>
      <vt:lpstr>Times New Roman</vt:lpstr>
      <vt:lpstr>Arial Black</vt:lpstr>
      <vt:lpstr>Lucida Console</vt:lpstr>
      <vt:lpstr>Symbol</vt:lpstr>
      <vt:lpstr>Tahoma</vt:lpstr>
      <vt:lpstr>2_Blends</vt:lpstr>
      <vt:lpstr>Microsoft Excel Worksheet</vt:lpstr>
      <vt:lpstr>Κεφάλαιο 3</vt:lpstr>
      <vt:lpstr>Αριθμητική για υπολογιστές</vt:lpstr>
      <vt:lpstr>Ακέραια πρόσθεση</vt:lpstr>
      <vt:lpstr>Αφαίρεση Ακεραίων</vt:lpstr>
      <vt:lpstr>Χειρισμός της υπερχείλισης</vt:lpstr>
      <vt:lpstr>Αριθμητική για πολυμέσα</vt:lpstr>
      <vt:lpstr>Πολλαπλασιασμός </vt:lpstr>
      <vt:lpstr>Πολλαπλασιασμός</vt:lpstr>
      <vt:lpstr>Υλικό πολλαπλασιασμού</vt:lpstr>
      <vt:lpstr>Βελτιστοποιημένος πολλαπλασιαστής</vt:lpstr>
      <vt:lpstr>Ταχύτερος πολλαπλασιαστής</vt:lpstr>
      <vt:lpstr>Πολλαπλασιαστής Τύπου Πίνακα</vt:lpstr>
      <vt:lpstr>Πολλαπλασιασμός στον MIPS</vt:lpstr>
      <vt:lpstr>Διαίρεση </vt:lpstr>
      <vt:lpstr>Διαίρεση – Αλγόριθμος</vt:lpstr>
      <vt:lpstr>Υλικό διαίρεσης</vt:lpstr>
      <vt:lpstr>Βελτιστοποιημένος διαιρέτης</vt:lpstr>
      <vt:lpstr>Ταχύτερη διαίρεση</vt:lpstr>
      <vt:lpstr>Διαίρεση στο MIPS</vt:lpstr>
      <vt:lpstr>Κινητή υποδιαστολή</vt:lpstr>
      <vt:lpstr>Πρότυπο κινητής υποδιαστολής</vt:lpstr>
      <vt:lpstr>Μορφή κινητής υποδιαστολής IEEE</vt:lpstr>
      <vt:lpstr>Εύρος απλής ακρίβειας</vt:lpstr>
      <vt:lpstr>Εύρος διπλής ακρίβειας</vt:lpstr>
      <vt:lpstr>Ακρίβεια κινητής υποδιαστολής</vt:lpstr>
      <vt:lpstr>Παράδειγμα κινητής υποδιαστολής</vt:lpstr>
      <vt:lpstr>Παράδειγμα κινητής υποδιαστολής</vt:lpstr>
      <vt:lpstr>Μη κανονικοποιημένοι (denormals)</vt:lpstr>
      <vt:lpstr>Άπειρα και όχι αριθμοί (NaN)</vt:lpstr>
      <vt:lpstr>Άπειρα και όχι αριθμοί (NaN)</vt:lpstr>
      <vt:lpstr>Πρόσθεση κινητής υποδιαστολής</vt:lpstr>
      <vt:lpstr>Πρόσθεση κινητής υποδιαστολής</vt:lpstr>
      <vt:lpstr>Αλγόριθμος πρόσθεσης</vt:lpstr>
      <vt:lpstr>Υλικό αθροιστή κιν. υποδ.</vt:lpstr>
      <vt:lpstr>Υλικό αθροιστή κιν.υποδ.</vt:lpstr>
      <vt:lpstr>Πολλαπλασιασμός κιν.υποδ.</vt:lpstr>
      <vt:lpstr>Πολλαπλασιασμός κιν.υποδ.</vt:lpstr>
      <vt:lpstr>Αλγόριθμος πολλαπλασιασμού</vt:lpstr>
      <vt:lpstr>Υλικό αριθμητικής κιν. υποδ.</vt:lpstr>
      <vt:lpstr>Εντολές ΚΥ στο MIPS</vt:lpstr>
      <vt:lpstr>Εντολές ΚΥ στον MIPS</vt:lpstr>
      <vt:lpstr>Παραδειγμα ΚΥ: βαθμοί °F σε °C</vt:lpstr>
      <vt:lpstr>Παράδειγμα ΚΥ: Πολλαπλασιασμός πινάκων</vt:lpstr>
      <vt:lpstr>Παράδειγμα ΚΥ: Πολλαπλασιασμός πινάκων</vt:lpstr>
      <vt:lpstr>Παράδειγμα ΚΥ: Πολλαπλασιασμός πινάκων</vt:lpstr>
      <vt:lpstr>Ακριβής αριθμητική</vt:lpstr>
      <vt:lpstr>Διερμηνεία των δεδομένων</vt:lpstr>
      <vt:lpstr>Προσεταιριστικότητα</vt:lpstr>
      <vt:lpstr>Αρχιτεκτονική ΚΥ του x86</vt:lpstr>
      <vt:lpstr>Εντολές ΚΥ του x86</vt:lpstr>
      <vt:lpstr>Streaming SIMD Extension 2 (SSE2)</vt:lpstr>
      <vt:lpstr>Δεξιά ολίσθηση και διαίρεση</vt:lpstr>
      <vt:lpstr>Ποιος νοιάζεται για την ακρίβεια ΚΥ;</vt:lpstr>
      <vt:lpstr>Συμπερασματικές παρατηρήσεις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COD4e greek slides</dc:title>
  <dc:creator>Dimitris Gizopoulos</dc:creator>
  <cp:lastModifiedBy>George Theodoridis</cp:lastModifiedBy>
  <cp:revision>210</cp:revision>
  <cp:lastPrinted>2011-01-18T12:53:10Z</cp:lastPrinted>
  <dcterms:created xsi:type="dcterms:W3CDTF">2001-07-25T06:45:25Z</dcterms:created>
  <dcterms:modified xsi:type="dcterms:W3CDTF">2024-05-17T07:37:42Z</dcterms:modified>
</cp:coreProperties>
</file>