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67"/>
  </p:notesMasterIdLst>
  <p:handoutMasterIdLst>
    <p:handoutMasterId r:id="rId68"/>
  </p:handoutMasterIdLst>
  <p:sldIdLst>
    <p:sldId id="287" r:id="rId2"/>
    <p:sldId id="710" r:id="rId3"/>
    <p:sldId id="638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719" r:id="rId26"/>
    <p:sldId id="660" r:id="rId27"/>
    <p:sldId id="661" r:id="rId28"/>
    <p:sldId id="717" r:id="rId29"/>
    <p:sldId id="662" r:id="rId30"/>
    <p:sldId id="663" r:id="rId31"/>
    <p:sldId id="664" r:id="rId32"/>
    <p:sldId id="718" r:id="rId33"/>
    <p:sldId id="665" r:id="rId34"/>
    <p:sldId id="668" r:id="rId35"/>
    <p:sldId id="669" r:id="rId36"/>
    <p:sldId id="734" r:id="rId37"/>
    <p:sldId id="765" r:id="rId38"/>
    <p:sldId id="737" r:id="rId39"/>
    <p:sldId id="738" r:id="rId40"/>
    <p:sldId id="739" r:id="rId41"/>
    <p:sldId id="740" r:id="rId42"/>
    <p:sldId id="741" r:id="rId43"/>
    <p:sldId id="742" r:id="rId44"/>
    <p:sldId id="743" r:id="rId45"/>
    <p:sldId id="744" r:id="rId46"/>
    <p:sldId id="745" r:id="rId47"/>
    <p:sldId id="746" r:id="rId48"/>
    <p:sldId id="747" r:id="rId49"/>
    <p:sldId id="748" r:id="rId50"/>
    <p:sldId id="749" r:id="rId51"/>
    <p:sldId id="750" r:id="rId52"/>
    <p:sldId id="751" r:id="rId53"/>
    <p:sldId id="752" r:id="rId54"/>
    <p:sldId id="753" r:id="rId55"/>
    <p:sldId id="754" r:id="rId56"/>
    <p:sldId id="755" r:id="rId57"/>
    <p:sldId id="756" r:id="rId58"/>
    <p:sldId id="757" r:id="rId59"/>
    <p:sldId id="758" r:id="rId60"/>
    <p:sldId id="759" r:id="rId61"/>
    <p:sldId id="760" r:id="rId62"/>
    <p:sldId id="761" r:id="rId63"/>
    <p:sldId id="762" r:id="rId64"/>
    <p:sldId id="763" r:id="rId65"/>
    <p:sldId id="764" r:id="rId66"/>
  </p:sldIdLst>
  <p:sldSz cx="9144000" cy="6858000" type="screen4x3"/>
  <p:notesSz cx="6669088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9z0NxmHUGb3b0X3kl/GkA==" hashData="aNILjdusIBbLpD014Z7NxLzc184/7IuwL4PxZVCaLFX3OxyhwRQg7bL4ypNSRWveYzhjbPIAXLPsvUyyQ1G0i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000064"/>
    <a:srgbClr val="000000"/>
    <a:srgbClr val="006600"/>
    <a:srgbClr val="990033"/>
    <a:srgbClr val="FF0066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139" autoAdjust="0"/>
  </p:normalViewPr>
  <p:slideViewPr>
    <p:cSldViewPr>
      <p:cViewPr varScale="1">
        <p:scale>
          <a:sx n="120" d="100"/>
          <a:sy n="120" d="100"/>
        </p:scale>
        <p:origin x="77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45" y="-7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ώργιος Θεοδωρίδης" userId="fc10acf4-7f06-4378-8de5-e69c7f3a77f8" providerId="ADAL" clId="{F211CFC7-E1BA-47A6-8585-C0AF6ED3059F}"/>
    <pc:docChg chg="modSld">
      <pc:chgData name="Γεώργιος Θεοδωρίδης" userId="fc10acf4-7f06-4378-8de5-e69c7f3a77f8" providerId="ADAL" clId="{F211CFC7-E1BA-47A6-8585-C0AF6ED3059F}" dt="2022-12-08T10:22:46.979" v="47" actId="6549"/>
      <pc:docMkLst>
        <pc:docMk/>
      </pc:docMkLst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34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37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38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39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0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1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2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3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4"/>
        </pc:sldMkLst>
      </pc:sldChg>
      <pc:sldChg chg="modSp mod modShow">
        <pc:chgData name="Γεώργιος Θεοδωρίδης" userId="fc10acf4-7f06-4378-8de5-e69c7f3a77f8" providerId="ADAL" clId="{F211CFC7-E1BA-47A6-8585-C0AF6ED3059F}" dt="2022-12-08T10:22:46.979" v="47" actId="6549"/>
        <pc:sldMkLst>
          <pc:docMk/>
          <pc:sldMk cId="0" sldId="745"/>
        </pc:sldMkLst>
        <pc:spChg chg="mod">
          <ac:chgData name="Γεώργιος Θεοδωρίδης" userId="fc10acf4-7f06-4378-8de5-e69c7f3a77f8" providerId="ADAL" clId="{F211CFC7-E1BA-47A6-8585-C0AF6ED3059F}" dt="2022-12-08T10:22:46.979" v="47" actId="6549"/>
          <ac:spMkLst>
            <pc:docMk/>
            <pc:sldMk cId="0" sldId="745"/>
            <ac:spMk id="3" creationId="{3E98637D-F862-4D18-92A2-9B690EE2719E}"/>
          </ac:spMkLst>
        </pc:spChg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6"/>
        </pc:sldMkLst>
      </pc:sldChg>
      <pc:sldChg chg="mod modAnim modShow">
        <pc:chgData name="Γεώργιος Θεοδωρίδης" userId="fc10acf4-7f06-4378-8de5-e69c7f3a77f8" providerId="ADAL" clId="{F211CFC7-E1BA-47A6-8585-C0AF6ED3059F}" dt="2022-12-08T10:19:45.796" v="6"/>
        <pc:sldMkLst>
          <pc:docMk/>
          <pc:sldMk cId="0" sldId="747"/>
        </pc:sldMkLst>
      </pc:sldChg>
      <pc:sldChg chg="mod modShow">
        <pc:chgData name="Γεώργιος Θεοδωρίδης" userId="fc10acf4-7f06-4378-8de5-e69c7f3a77f8" providerId="ADAL" clId="{F211CFC7-E1BA-47A6-8585-C0AF6ED3059F}" dt="2022-12-08T10:15:53.508" v="1" actId="729"/>
        <pc:sldMkLst>
          <pc:docMk/>
          <pc:sldMk cId="0" sldId="748"/>
        </pc:sldMkLst>
      </pc:sldChg>
      <pc:sldChg chg="modSp mod">
        <pc:chgData name="Γεώργιος Θεοδωρίδης" userId="fc10acf4-7f06-4378-8de5-e69c7f3a77f8" providerId="ADAL" clId="{F211CFC7-E1BA-47A6-8585-C0AF6ED3059F}" dt="2022-11-10T17:31:09.667" v="0" actId="12"/>
        <pc:sldMkLst>
          <pc:docMk/>
          <pc:sldMk cId="0" sldId="764"/>
        </pc:sldMkLst>
        <pc:spChg chg="mod">
          <ac:chgData name="Γεώργιος Θεοδωρίδης" userId="fc10acf4-7f06-4378-8de5-e69c7f3a77f8" providerId="ADAL" clId="{F211CFC7-E1BA-47A6-8585-C0AF6ED3059F}" dt="2022-11-10T17:31:09.667" v="0" actId="12"/>
          <ac:spMkLst>
            <pc:docMk/>
            <pc:sldMk cId="0" sldId="764"/>
            <ac:spMk id="72709" creationId="{1785B655-4D0E-43AB-9217-0E7D48902813}"/>
          </ac:spMkLst>
        </pc:spChg>
      </pc:sldChg>
      <pc:sldChg chg="modSp mod modShow">
        <pc:chgData name="Γεώργιος Θεοδωρίδης" userId="fc10acf4-7f06-4378-8de5-e69c7f3a77f8" providerId="ADAL" clId="{F211CFC7-E1BA-47A6-8585-C0AF6ED3059F}" dt="2022-12-08T10:20:31.821" v="15" actId="113"/>
        <pc:sldMkLst>
          <pc:docMk/>
          <pc:sldMk cId="0" sldId="765"/>
        </pc:sldMkLst>
        <pc:spChg chg="mod">
          <ac:chgData name="Γεώργιος Θεοδωρίδης" userId="fc10acf4-7f06-4378-8de5-e69c7f3a77f8" providerId="ADAL" clId="{F211CFC7-E1BA-47A6-8585-C0AF6ED3059F}" dt="2022-12-08T10:20:31.821" v="15" actId="113"/>
          <ac:spMkLst>
            <pc:docMk/>
            <pc:sldMk cId="0" sldId="765"/>
            <ac:spMk id="53253" creationId="{81DDA220-4E05-4E52-9743-DC47C50DE3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807C658E-45EA-4E81-9361-EBB23387D5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7CF8EC9-62A8-41B0-A271-FFD682242A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D7F41708-D57A-4ABD-AB46-871082CA2E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54D6B8C7-8CC9-4F44-B0B8-73B10DCC83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D6B08E0-EF93-4204-921C-CA04E76D928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AB19F35-B905-4999-AFE3-3B2BF3867D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D304014-7A41-40F7-8C8A-AE3CC463B6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9BB3409-9893-4F44-AE8A-A47443D7CA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5E4C193F-0304-42E1-AF23-EF7B719756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3F9182D-23A3-4C20-A6C1-6490D08D34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AD4BC102-1BD7-4D0F-9CC9-F38C39D0D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401F22-A8F5-4EC2-A455-AC3F4C8BFE6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81EE7C0-FE8E-4DD8-95B9-D649D489A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2142D-615D-4FB6-BCEA-0C68B3F742BF}" type="slidenum">
              <a:rPr lang="el-GR" altLang="el-GR"/>
              <a:pPr>
                <a:spcBef>
                  <a:spcPct val="0"/>
                </a:spcBef>
              </a:pPr>
              <a:t>27</a:t>
            </a:fld>
            <a:endParaRPr lang="el-GR" altLang="el-G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AE0C736-0786-4C47-9856-3B82B2644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4C7FA40-E5B8-429A-A719-3A05C86D4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4549BAD-9CED-4EE0-A453-2F44F208A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B12A2-D4B9-475B-B298-9863686C7CE6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C4A4486-9D51-4563-B0C3-438C57FD3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9FE8A63-0744-4953-AD9F-490D642A4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F2D5F78-7930-43E2-85F1-43F829BE297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3D457B8-4D53-46E6-AE54-BBD16B527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F849393-2919-4F14-B788-6E9A1B1FD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684A34-EE7A-4BBD-810C-E8C098FC5F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941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DD46710-67DC-442C-9E73-4D3782C8C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D54C8B2-7E88-440F-8237-E8FE98EA64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3CD0B-B520-416E-94DE-AD1CA6877ED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481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3F4114-6111-40DC-A387-08E5F71158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1BA18D6-5129-4157-B6F5-3D107E849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2AEC-7250-4DC3-A0B9-F87E68676BE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973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0658B61-1A1B-4BD1-9ED8-8CD66831BE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B066570-D454-487F-AEB4-7B05EEF52D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9E43-45D5-4505-86A7-FAE8FF4CEA7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1544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B0C90-75FC-4428-974B-118C5E5F09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67CF50-4633-43F2-93E6-A5A28F7FF2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BA4F-48CF-4A6D-A1FF-98D0EB2FCD5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7057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071AFE1-83A9-42BC-B2B3-F3B4B002B6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7342BC3-CEEC-407E-85FD-DBC026F4CD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049F-ECE7-4FA6-A9A6-79BC256967D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2486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29DEC13-6F49-42B8-A529-3F8D975DBA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E80AA14-8FB8-4CD7-8CEF-AF0CAE87B4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E5B4-D7C3-4167-9C08-9EC64B28491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5266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BFBC798-4C08-4CFA-987F-B0012970BF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38BC90B-E6BB-4841-A88D-6E750B027C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E9B4-DC90-46FA-A95E-496F13FE60D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4626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0C832BB-7F8B-45A4-A3FC-035FF4B0C0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F38B9CB-6702-4B90-8C73-9EC865E4FB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4EC9-A36A-49CF-99E8-34465B3FABA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9782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836613"/>
            <a:ext cx="8280400" cy="52498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8072E69-505B-43E2-AE0D-07EE93F9B1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731DA1B-CB89-4619-A83E-B36DE85E49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E3FC-BDFC-4DDA-B523-F549F006D76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4674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9367C7-F0D0-4A55-9F85-B744E8771C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B622965-3742-4BD7-9655-882E3B3677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2E01-4174-4B14-8E34-9510A3FC576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59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0E7D73B-CB5C-4EB0-941C-03FABBAE42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6A2FF23-26A8-421E-9EEA-2DFE4FED3D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0195-8E12-4FC5-91B7-AA0B66F240E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819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D15B0C0-20E3-4575-8B8D-D246004C94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1B3BA6A-E38A-4767-BDA1-EBD8908378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D1A1-0A5C-4623-818D-6CCAD63912D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6840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7C6837C-0E0F-4C09-A462-F6BA4D8B51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BB0AA88-477E-4166-ABCD-36B0CB4144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9BC7-D600-4A84-951C-52C7BB9BD4E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88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F245872-849B-48DA-8CFA-47A78613F6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61BF761-CCCB-42B7-BEA9-1656768B3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2C650-4201-434A-8AFA-FC8552491E8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04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4B0E1AE-AFF5-42B4-8EAD-C8913C321E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CC9B905-68CD-4839-99F1-47C223C9B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2328-D179-4BA6-BC9C-395CA3C2C38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661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B90F70D-AD9F-41D2-BB71-C320447592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6509502-2595-491E-ACA6-10B350329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1821-1453-489C-97EB-609E86C6757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7845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D057C30-2FBE-4A0F-9017-A52260C187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06B21C-F2B9-4BEF-A251-B5265873C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6BE1-4B32-4FD1-9FA2-17EA594EA01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534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E6B0867-CCFE-48EC-97ED-283A059A97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47D81F6-A2BD-4387-AF20-FE1955639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E168-762A-4C53-AC9E-B28A367F2AE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6269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D3B0F349-ACF7-41F9-8D65-9C17186A7E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BE1A1E45-2E54-43F0-AD84-49DAB20815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7B4296CC-9BE0-443D-B3D8-AC3C589CC3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C84E31D4-5473-4C63-9F84-29F7A77B4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3CD157CA-92C9-4F87-B77A-91E41002B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BE3203DD-C4CB-4552-82A9-5F9AF4D0DD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66D7B964-0E50-4EF4-A733-098E3936E8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 smtClean="0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531F5D1-1DFA-4544-8153-3A05DF204A1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D5EA82EA-4089-477C-B088-3DF1378BA3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8A01F7FF-470D-4181-95E5-ED7FB98A6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6">
            <a:extLst>
              <a:ext uri="{FF2B5EF4-FFF2-40B4-BE49-F238E27FC236}">
                <a16:creationId xmlns:a16="http://schemas.microsoft.com/office/drawing/2014/main" id="{04C164ED-D819-4342-864E-11C3EB0917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2497A5D-54BD-4D16-949C-74ABBCD9AD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6D168A87-9111-4698-91BE-814B448F4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C111BB-702D-468E-A005-AA7AAB46015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id="{46BEEE81-76F6-4885-A86E-9E7363A8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/>
              <a:t>Σχεδιασμός Ολοκληρωμένων Συστημάτων με Τεχνικές </a:t>
            </a:r>
            <a:r>
              <a:rPr lang="en-US" altLang="el-GR" sz="2800" b="1"/>
              <a:t>VLSI </a:t>
            </a:r>
            <a:br>
              <a:rPr lang="en-GB" altLang="el-GR" sz="2800" b="1"/>
            </a:br>
            <a:br>
              <a:rPr lang="el-GR" altLang="el-GR" sz="2400" b="1"/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207D157B-A4C1-4DE5-A828-621A9AC20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AE636D92-B27D-4FA5-B19E-F8D0EAA54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0405DEA-F823-441A-A6FC-3A47CF242E0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BFC95B2F-F674-46C0-A836-D92E163EF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Απεικόνιση θυρών (</a:t>
            </a:r>
            <a:r>
              <a:rPr lang="en-US" altLang="el-GR"/>
              <a:t>Port Map)</a:t>
            </a:r>
            <a:endParaRPr lang="el-GR" altLang="el-GR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94945CA8-10ED-460B-9E70-A11342189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 map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(&lt;port_list&gt;);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Περιγράφει τη διασύνδεση των θυρών της υπομονάδας με τα υπόλοιπα σήματα του κυκλώματος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Η αντιστοίχηση γίνεται </a:t>
            </a:r>
            <a:r>
              <a:rPr lang="el-GR" altLang="el-GR">
                <a:solidFill>
                  <a:srgbClr val="990033"/>
                </a:solidFill>
              </a:rPr>
              <a:t>σύμφωνα με τη σειρά που οι θύρες δηλώνονται στην οντότητα της υπομονάδας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  <a:p>
            <a:pPr marL="0" indent="0" eaLnBrk="1" hangingPunct="1"/>
            <a:r>
              <a:rPr lang="el-GR" altLang="el-GR">
                <a:solidFill>
                  <a:srgbClr val="000000"/>
                </a:solidFill>
              </a:rPr>
              <a:t> 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>
                <a:solidFill>
                  <a:srgbClr val="000000"/>
                </a:solidFill>
              </a:rPr>
              <a:t>Ετικέτα1:</a:t>
            </a:r>
            <a:r>
              <a:rPr lang="el-GR" altLang="el-GR">
                <a:solidFill>
                  <a:srgbClr val="000064"/>
                </a:solidFill>
              </a:rPr>
              <a:t> όνομα_</a:t>
            </a:r>
            <a:r>
              <a:rPr lang="en-US" altLang="el-GR">
                <a:solidFill>
                  <a:srgbClr val="000064"/>
                </a:solidFill>
              </a:rPr>
              <a:t>COMPONENT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generic map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l-GR" altLang="el-GR">
                <a:solidFill>
                  <a:srgbClr val="000064"/>
                </a:solidFill>
              </a:rPr>
              <a:t>(λίστα παραμέτρων)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port map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l-GR" altLang="el-GR">
                <a:solidFill>
                  <a:srgbClr val="000064"/>
                </a:solidFill>
              </a:rPr>
              <a:t>(λίστα θυρών);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BFCB5B4A-8551-4D48-A392-A252ED260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2BFDE14C-7B5F-4311-AA01-63B9C58A6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8E1A8D-E33C-4FAD-8A72-CC019587804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AutoShape 2">
            <a:extLst>
              <a:ext uri="{FF2B5EF4-FFF2-40B4-BE49-F238E27FC236}">
                <a16:creationId xmlns:a16="http://schemas.microsoft.com/office/drawing/2014/main" id="{0B998600-6FC0-4E36-B316-CCBC55FC5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Απεικόνιση θυρών </a:t>
            </a:r>
            <a:r>
              <a:rPr lang="en-US" altLang="el-GR"/>
              <a:t>– </a:t>
            </a:r>
            <a:r>
              <a:rPr lang="el-GR" altLang="el-GR"/>
              <a:t>Παράδειγμα</a:t>
            </a:r>
          </a:p>
        </p:txBody>
      </p:sp>
      <p:sp>
        <p:nvSpPr>
          <p:cNvPr id="1074179" name="Rectangle 3">
            <a:extLst>
              <a:ext uri="{FF2B5EF4-FFF2-40B4-BE49-F238E27FC236}">
                <a16:creationId xmlns:a16="http://schemas.microsoft.com/office/drawing/2014/main" id="{F997C5D5-8999-4765-BE7A-F7E7A12D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(a, b : </a:t>
            </a:r>
            <a:r>
              <a:rPr lang="en-US" altLang="el-GR" sz="2000" b="1">
                <a:solidFill>
                  <a:srgbClr val="990033"/>
                </a:solidFill>
              </a:rPr>
              <a:t>in   std_logic</a:t>
            </a:r>
            <a:r>
              <a:rPr lang="en-US" altLang="el-GR" sz="2000">
                <a:solidFill>
                  <a:srgbClr val="000064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          q    : </a:t>
            </a:r>
            <a:r>
              <a:rPr lang="en-US" altLang="el-GR" sz="2000" b="1">
                <a:solidFill>
                  <a:srgbClr val="990033"/>
                </a:solidFill>
              </a:rPr>
              <a:t>out srd_logic</a:t>
            </a:r>
            <a:r>
              <a:rPr lang="en-US" altLang="el-GR" sz="2000">
                <a:solidFill>
                  <a:srgbClr val="000064"/>
                </a:solidFill>
              </a:rPr>
              <a:t>);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ex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rtl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ex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…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/>
          </a:p>
        </p:txBody>
      </p:sp>
      <p:sp>
        <p:nvSpPr>
          <p:cNvPr id="1074180" name="Text Box 4">
            <a:extLst>
              <a:ext uri="{FF2B5EF4-FFF2-40B4-BE49-F238E27FC236}">
                <a16:creationId xmlns:a16="http://schemas.microsoft.com/office/drawing/2014/main" id="{8F0DB18A-E904-46FB-AE2D-9535344B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90575"/>
            <a:ext cx="36988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top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</a:t>
            </a:r>
            <a:r>
              <a:rPr lang="en-US" altLang="el-GR" sz="2000">
                <a:solidFill>
                  <a:srgbClr val="000064"/>
                </a:solidFill>
              </a:rPr>
              <a:t>c, d : </a:t>
            </a:r>
            <a:r>
              <a:rPr lang="en-US" altLang="el-GR" sz="2000" b="1">
                <a:solidFill>
                  <a:srgbClr val="990033"/>
                </a:solidFill>
              </a:rPr>
              <a:t>in   std_logic</a:t>
            </a:r>
            <a:r>
              <a:rPr lang="en-US" altLang="el-GR" sz="2000">
                <a:solidFill>
                  <a:srgbClr val="000064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          q1  : </a:t>
            </a:r>
            <a:r>
              <a:rPr lang="en-US" altLang="el-GR" sz="2000" b="1">
                <a:solidFill>
                  <a:srgbClr val="990033"/>
                </a:solidFill>
              </a:rPr>
              <a:t>out srd_logic</a:t>
            </a:r>
            <a:r>
              <a:rPr lang="en-US" altLang="el-GR" sz="2000">
                <a:solidFill>
                  <a:srgbClr val="000064"/>
                </a:solidFill>
              </a:rPr>
              <a:t>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ex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rtl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top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 b="1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component </a:t>
            </a:r>
            <a:r>
              <a:rPr lang="en-US" altLang="el-GR" sz="2000">
                <a:solidFill>
                  <a:srgbClr val="000064"/>
                </a:solidFill>
              </a:rPr>
              <a:t>ex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 (</a:t>
            </a:r>
            <a:r>
              <a:rPr lang="en-US" altLang="el-GR" sz="2000">
                <a:solidFill>
                  <a:srgbClr val="000064"/>
                </a:solidFill>
              </a:rPr>
              <a:t>a, b, </a:t>
            </a:r>
            <a:r>
              <a:rPr lang="el-GR" altLang="el-GR" sz="2000">
                <a:solidFill>
                  <a:srgbClr val="000064"/>
                </a:solidFill>
              </a:rPr>
              <a:t>     </a:t>
            </a:r>
            <a:r>
              <a:rPr lang="en-US" altLang="el-GR" sz="2000">
                <a:solidFill>
                  <a:srgbClr val="000064"/>
                </a:solidFill>
              </a:rPr>
              <a:t>:</a:t>
            </a:r>
            <a:r>
              <a:rPr lang="en-US" altLang="el-GR" sz="2000" b="1">
                <a:solidFill>
                  <a:srgbClr val="990033"/>
                </a:solidFill>
              </a:rPr>
              <a:t> in 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   </a:t>
            </a:r>
            <a:r>
              <a:rPr lang="en-US" altLang="el-GR" sz="2000" b="1">
                <a:solidFill>
                  <a:srgbClr val="000064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q  </a:t>
            </a:r>
            <a:r>
              <a:rPr lang="en-US" altLang="el-GR" sz="2000">
                <a:solidFill>
                  <a:schemeClr val="tx1"/>
                </a:solidFill>
              </a:rPr>
              <a:t>        :</a:t>
            </a:r>
            <a:r>
              <a:rPr lang="en-US" altLang="el-GR" sz="2000" b="1">
                <a:solidFill>
                  <a:srgbClr val="990033"/>
                </a:solidFill>
              </a:rPr>
              <a:t> out 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component;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for </a:t>
            </a:r>
            <a:r>
              <a:rPr lang="en-US" altLang="el-GR" sz="2000">
                <a:solidFill>
                  <a:srgbClr val="000064"/>
                </a:solidFill>
              </a:rPr>
              <a:t>U1 : ex</a:t>
            </a:r>
            <a:r>
              <a:rPr lang="en-US" altLang="el-GR" sz="2000" b="1">
                <a:solidFill>
                  <a:srgbClr val="990033"/>
                </a:solidFill>
              </a:rPr>
              <a:t> use entity </a:t>
            </a:r>
            <a:r>
              <a:rPr lang="en-US" altLang="el-GR" sz="2000">
                <a:solidFill>
                  <a:srgbClr val="000064"/>
                </a:solidFill>
              </a:rPr>
              <a:t>work.ex(rtl</a:t>
            </a:r>
            <a:r>
              <a:rPr lang="en-US" altLang="el-GR" sz="200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 b="1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U1: ex </a:t>
            </a:r>
            <a:r>
              <a:rPr lang="en-US" altLang="el-GR" sz="2000" b="1">
                <a:solidFill>
                  <a:srgbClr val="990033"/>
                </a:solidFill>
              </a:rPr>
              <a:t>port map</a:t>
            </a:r>
            <a:r>
              <a:rPr lang="en-US" altLang="el-GR" sz="2000">
                <a:solidFill>
                  <a:srgbClr val="000064"/>
                </a:solidFill>
              </a:rPr>
              <a:t> (c, d, q1);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…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A185260-F489-481E-B25C-B7ED1FFCD741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013325"/>
            <a:ext cx="3744912" cy="384175"/>
            <a:chOff x="385" y="3158"/>
            <a:chExt cx="2359" cy="242"/>
          </a:xfrm>
        </p:grpSpPr>
        <p:sp>
          <p:nvSpPr>
            <p:cNvPr id="15368" name="Text Box 7">
              <a:extLst>
                <a:ext uri="{FF2B5EF4-FFF2-40B4-BE49-F238E27FC236}">
                  <a16:creationId xmlns:a16="http://schemas.microsoft.com/office/drawing/2014/main" id="{DBD344AA-A885-4742-B3A3-7201DBAD0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160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a=&gt;c  b=&gt;d  q=&gt;q1</a:t>
              </a: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5369" name="Line 8">
              <a:extLst>
                <a:ext uri="{FF2B5EF4-FFF2-40B4-BE49-F238E27FC236}">
                  <a16:creationId xmlns:a16="http://schemas.microsoft.com/office/drawing/2014/main" id="{3F7B3A77-337A-402C-8AAF-730AB7C11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294"/>
              <a:ext cx="68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A98BE230-30B7-49E1-835D-0870E6F36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983F3278-5C97-4368-B168-FA0320C09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D9FF86-2DE5-420D-B8AF-2388D5E0251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2">
            <a:extLst>
              <a:ext uri="{FF2B5EF4-FFF2-40B4-BE49-F238E27FC236}">
                <a16:creationId xmlns:a16="http://schemas.microsoft.com/office/drawing/2014/main" id="{B4FF990B-0EC3-4B09-85D7-7365FEA3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Μη συνδεδεμένες είσοδοι / έξοδοι</a:t>
            </a:r>
          </a:p>
        </p:txBody>
      </p:sp>
      <p:sp>
        <p:nvSpPr>
          <p:cNvPr id="1075203" name="Rectangle 3">
            <a:extLst>
              <a:ext uri="{FF2B5EF4-FFF2-40B4-BE49-F238E27FC236}">
                <a16:creationId xmlns:a16="http://schemas.microsoft.com/office/drawing/2014/main" id="{DF8A3716-2893-4D80-A451-12EB21093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Δεν επιτρέπονται μη συνδεδεμένες είσοδοι !!!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1800"/>
              <a:t>Αν απαιτείτε τότε να χρησιμ. εσωτερικό το οποίο θα παίρνει μία τιμή ‘0’ / ‘1’, αλλοίως θεωρείται </a:t>
            </a:r>
            <a:r>
              <a:rPr lang="en-US" altLang="el-GR" sz="1800"/>
              <a:t>float</a:t>
            </a:r>
            <a:endParaRPr lang="el-GR" altLang="el-GR" sz="18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Επιτρέπονται μη συνδεδεμένες έξοδοι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1800"/>
              <a:t>Η διάταξη δήλωσης των θυρών πρέπει να λαμβάνεται υπόψη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component</a:t>
            </a:r>
            <a:r>
              <a:rPr lang="en-US" altLang="el-GR" sz="1800">
                <a:solidFill>
                  <a:schemeClr val="tx1"/>
                </a:solidFill>
              </a:rPr>
              <a:t> ex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 	a, b 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rgbClr val="000064"/>
                </a:solidFill>
              </a:rPr>
              <a:t>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64"/>
                </a:solidFill>
              </a:rPr>
              <a:t>	q1, q2 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rgbClr val="000064"/>
                </a:solidFill>
              </a:rPr>
              <a:t>);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U1: 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use entity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work.ex4(rtl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Begin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64"/>
                </a:solidFill>
              </a:rPr>
              <a:t>U1: 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port map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 a=&gt;a, b=&gt;b, q1=&gt;dout, q2=&gt;open);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– CORRECT</a:t>
            </a:r>
            <a:endParaRPr lang="el-GR" altLang="el-GR" sz="180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64"/>
                </a:solidFill>
              </a:rPr>
              <a:t>U1: 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port map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(a, b, dout);</a:t>
            </a:r>
            <a:r>
              <a:rPr lang="en-US" altLang="el-GR" sz="1800">
                <a:solidFill>
                  <a:schemeClr val="tx1"/>
                </a:solidFill>
              </a:rPr>
              <a:t>                                      </a:t>
            </a:r>
            <a:r>
              <a:rPr lang="en-US" altLang="el-GR" sz="1800">
                <a:solidFill>
                  <a:srgbClr val="000000"/>
                </a:solidFill>
              </a:rPr>
              <a:t>-- CORRECT q2 is open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64"/>
                </a:solidFill>
              </a:rPr>
              <a:t>U1: 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port map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(a=&gt;a, b=&gt;b, q1=&gt;open, q2=&gt;d);</a:t>
            </a:r>
            <a:r>
              <a:rPr lang="en-US" altLang="el-GR" sz="1800">
                <a:solidFill>
                  <a:schemeClr val="tx1"/>
                </a:solidFill>
              </a:rPr>
              <a:t>        </a:t>
            </a:r>
            <a:r>
              <a:rPr lang="en-US" altLang="el-GR" sz="1800">
                <a:solidFill>
                  <a:srgbClr val="000000"/>
                </a:solidFill>
              </a:rPr>
              <a:t>-- CORRECT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1800">
                <a:solidFill>
                  <a:srgbClr val="000064"/>
                </a:solidFill>
              </a:rPr>
              <a:t>U1: 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port map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(a, b, d);</a:t>
            </a:r>
            <a:r>
              <a:rPr lang="en-US" altLang="el-GR" sz="1800">
                <a:solidFill>
                  <a:schemeClr val="tx1"/>
                </a:solidFill>
              </a:rPr>
              <a:t>              		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n-US" altLang="el-GR" sz="1800" i="1">
                <a:solidFill>
                  <a:srgbClr val="000000"/>
                </a:solidFill>
              </a:rPr>
              <a:t>Possible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 i="1">
                <a:solidFill>
                  <a:srgbClr val="000000"/>
                </a:solidFill>
              </a:rPr>
              <a:t>ERROR</a:t>
            </a:r>
            <a:r>
              <a:rPr lang="en-US" altLang="el-GR" sz="1800">
                <a:solidFill>
                  <a:srgbClr val="000000"/>
                </a:solidFill>
              </a:rPr>
              <a:t> q2 is open instead of q1</a:t>
            </a:r>
            <a:endParaRPr lang="el-GR" altLang="el-G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6DE0CD32-6AD9-4D43-8C31-2E2CEBA01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2603940-1D35-4F24-8367-B5F1E620C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0F3E76-876F-4F6C-9ABE-C1D7E963392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AutoShape 2">
            <a:extLst>
              <a:ext uri="{FF2B5EF4-FFF2-40B4-BE49-F238E27FC236}">
                <a16:creationId xmlns:a16="http://schemas.microsoft.com/office/drawing/2014/main" id="{08B278E5-D7CD-40D8-A8B1-431114768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Generate</a:t>
            </a:r>
            <a:endParaRPr lang="el-GR" altLang="el-GR"/>
          </a:p>
        </p:txBody>
      </p:sp>
      <p:sp>
        <p:nvSpPr>
          <p:cNvPr id="1076227" name="Rectangle 3">
            <a:extLst>
              <a:ext uri="{FF2B5EF4-FFF2-40B4-BE49-F238E27FC236}">
                <a16:creationId xmlns:a16="http://schemas.microsoft.com/office/drawing/2014/main" id="{E933D177-6C4D-45B4-8FA6-853BDCD1D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Χρησιμοποιείται όταν μια υπομονάδα χρησιμοποιείται πολλές φορές σε μια αρχιτεκτονική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/>
              <a:t>Πιο ευέλικτος και μικρός κώδικας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8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64"/>
                </a:solidFill>
              </a:rPr>
              <a:t>(a, b : </a:t>
            </a:r>
            <a:r>
              <a:rPr lang="en-US" altLang="el-GR" sz="1800" b="1">
                <a:solidFill>
                  <a:srgbClr val="990033"/>
                </a:solidFill>
              </a:rPr>
              <a:t>in   std_logic_vector</a:t>
            </a:r>
            <a:r>
              <a:rPr lang="en-US" altLang="el-GR" sz="1800">
                <a:solidFill>
                  <a:srgbClr val="000064"/>
                </a:solidFill>
              </a:rPr>
              <a:t> (4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rgbClr val="000064"/>
                </a:solidFill>
              </a:rPr>
              <a:t> 0);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64"/>
                </a:solidFill>
              </a:rPr>
              <a:t>          q    : </a:t>
            </a:r>
            <a:r>
              <a:rPr lang="en-US" altLang="el-GR" sz="1800" b="1">
                <a:solidFill>
                  <a:srgbClr val="990033"/>
                </a:solidFill>
              </a:rPr>
              <a:t>out std_logic_vector</a:t>
            </a:r>
            <a:r>
              <a:rPr lang="en-US" altLang="el-GR" sz="1800">
                <a:solidFill>
                  <a:srgbClr val="000064"/>
                </a:solidFill>
              </a:rPr>
              <a:t> (4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rgbClr val="000064"/>
                </a:solidFill>
              </a:rPr>
              <a:t> 0));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rtl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ex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for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U1 : c1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use entity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work.c1</a:t>
            </a:r>
            <a:r>
              <a:rPr lang="en-US" altLang="el-GR" sz="1600">
                <a:solidFill>
                  <a:schemeClr val="tx1"/>
                </a:solidFill>
              </a:rPr>
              <a:t>.(rtl);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component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c1</a:t>
            </a:r>
            <a:r>
              <a:rPr lang="en-US" altLang="el-GR" sz="1600">
                <a:solidFill>
                  <a:schemeClr val="tx1"/>
                </a:solidFill>
              </a:rPr>
              <a:t> 			</a:t>
            </a: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(a, b : </a:t>
            </a:r>
            <a:r>
              <a:rPr lang="en-US" altLang="el-GR" sz="1600" b="1">
                <a:solidFill>
                  <a:srgbClr val="990033"/>
                </a:solidFill>
              </a:rPr>
              <a:t>in std_logic</a:t>
            </a:r>
            <a:r>
              <a:rPr lang="en-US" altLang="el-GR" sz="1600">
                <a:solidFill>
                  <a:srgbClr val="000064"/>
                </a:solidFill>
              </a:rPr>
              <a:t>;		   </a:t>
            </a:r>
            <a:r>
              <a:rPr lang="en-US" altLang="el-GR" sz="1600" b="1">
                <a:solidFill>
                  <a:srgbClr val="990000"/>
                </a:solidFill>
              </a:rPr>
              <a:t>for</a:t>
            </a:r>
            <a:r>
              <a:rPr lang="en-US" altLang="el-GR" sz="1600">
                <a:solidFill>
                  <a:srgbClr val="000064"/>
                </a:solidFill>
              </a:rPr>
              <a:t> i </a:t>
            </a:r>
            <a:r>
              <a:rPr lang="en-US" altLang="el-GR" sz="1600" b="1">
                <a:solidFill>
                  <a:srgbClr val="990000"/>
                </a:solidFill>
              </a:rPr>
              <a:t>in</a:t>
            </a:r>
            <a:r>
              <a:rPr lang="en-US" altLang="el-GR" sz="1600">
                <a:solidFill>
                  <a:srgbClr val="000064"/>
                </a:solidFill>
              </a:rPr>
              <a:t> 0 to 4 </a:t>
            </a:r>
            <a:r>
              <a:rPr lang="en-US" altLang="el-GR" sz="1600" b="1">
                <a:solidFill>
                  <a:srgbClr val="990000"/>
                </a:solidFill>
              </a:rPr>
              <a:t>generate</a:t>
            </a:r>
            <a:r>
              <a:rPr lang="en-US" altLang="el-GR" sz="1600">
                <a:solidFill>
                  <a:srgbClr val="000064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rgbClr val="000064"/>
                </a:solidFill>
              </a:rPr>
              <a:t>          c    : </a:t>
            </a:r>
            <a:r>
              <a:rPr lang="en-US" altLang="el-GR" sz="1600" b="1">
                <a:solidFill>
                  <a:srgbClr val="990033"/>
                </a:solidFill>
              </a:rPr>
              <a:t>out std_logic</a:t>
            </a:r>
            <a:r>
              <a:rPr lang="en-US" altLang="el-GR" sz="1600">
                <a:solidFill>
                  <a:srgbClr val="000064"/>
                </a:solidFill>
              </a:rPr>
              <a:t>));</a:t>
            </a:r>
            <a:r>
              <a:rPr lang="en-US" altLang="el-GR" sz="1600">
                <a:solidFill>
                  <a:schemeClr val="tx1"/>
                </a:solidFill>
              </a:rPr>
              <a:t>	       		 </a:t>
            </a:r>
            <a:r>
              <a:rPr lang="en-US" altLang="el-GR" sz="1600">
                <a:solidFill>
                  <a:srgbClr val="000064"/>
                </a:solidFill>
              </a:rPr>
              <a:t>U: c1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port map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(a(i), b(i), q(i));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 component</a:t>
            </a:r>
            <a:r>
              <a:rPr lang="en-US" altLang="el-GR" sz="1600">
                <a:solidFill>
                  <a:schemeClr val="tx1"/>
                </a:solidFill>
              </a:rPr>
              <a:t>;			   </a:t>
            </a:r>
            <a:r>
              <a:rPr lang="en-US" altLang="el-GR" sz="1600" b="1">
                <a:solidFill>
                  <a:srgbClr val="990033"/>
                </a:solidFill>
              </a:rPr>
              <a:t>end generate</a:t>
            </a:r>
            <a:r>
              <a:rPr lang="en-US" altLang="el-GR" sz="1600">
                <a:solidFill>
                  <a:schemeClr val="tx1"/>
                </a:solidFill>
              </a:rPr>
              <a:t> 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		</a:t>
            </a: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13C2825B-7BD0-4F22-A71F-0A01B73AB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10124CCA-B59A-48E2-9CC7-48C60A889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A784759-AC63-4E20-AE2E-595B46E82F5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>
            <a:extLst>
              <a:ext uri="{FF2B5EF4-FFF2-40B4-BE49-F238E27FC236}">
                <a16:creationId xmlns:a16="http://schemas.microsoft.com/office/drawing/2014/main" id="{0C452590-3FF1-426E-A6B1-C308CC249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Αθροιστής Κυμάτωσης Κρατούμενου-</a:t>
            </a:r>
            <a:r>
              <a:rPr lang="en-US" altLang="el-GR" sz="2000"/>
              <a:t>Ripple Carry Adder</a:t>
            </a:r>
            <a:endParaRPr lang="el-GR" altLang="el-GR" sz="2000"/>
          </a:p>
        </p:txBody>
      </p:sp>
      <p:sp>
        <p:nvSpPr>
          <p:cNvPr id="1077251" name="Rectangle 3">
            <a:extLst>
              <a:ext uri="{FF2B5EF4-FFF2-40B4-BE49-F238E27FC236}">
                <a16:creationId xmlns:a16="http://schemas.microsoft.com/office/drawing/2014/main" id="{6D25B557-91B9-4B5B-8B91-7D4899F3AC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249738" cy="524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ieee.std_logic_1164.all;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---------------------------------------------------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adder_cripple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US" altLang="el-GR" sz="1800">
                <a:solidFill>
                  <a:schemeClr val="tx1"/>
                </a:solidFill>
              </a:rPr>
              <a:t> (n: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:= 4);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(a, b: </a:t>
            </a:r>
            <a:r>
              <a:rPr lang="en-US" altLang="el-GR" sz="1800" b="1">
                <a:solidFill>
                  <a:srgbClr val="990033"/>
                </a:solidFill>
              </a:rPr>
              <a:t>in std_logic_vector</a:t>
            </a:r>
            <a:r>
              <a:rPr lang="en-US" altLang="el-GR" sz="1800">
                <a:solidFill>
                  <a:schemeClr val="tx1"/>
                </a:solidFill>
              </a:rPr>
              <a:t> (n-1		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cin: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s: </a:t>
            </a:r>
            <a:r>
              <a:rPr lang="en-US" altLang="el-GR" sz="1800" b="1">
                <a:solidFill>
                  <a:srgbClr val="990033"/>
                </a:solidFill>
              </a:rPr>
              <a:t>out std_logic_vector</a:t>
            </a:r>
            <a:r>
              <a:rPr lang="en-US" altLang="el-GR" sz="1800">
                <a:solidFill>
                  <a:schemeClr val="tx1"/>
                </a:solidFill>
              </a:rPr>
              <a:t> (n-1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cout: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adder_cripple;</a:t>
            </a:r>
          </a:p>
        </p:txBody>
      </p:sp>
      <p:sp>
        <p:nvSpPr>
          <p:cNvPr id="1077252" name="Rectangle 4">
            <a:extLst>
              <a:ext uri="{FF2B5EF4-FFF2-40B4-BE49-F238E27FC236}">
                <a16:creationId xmlns:a16="http://schemas.microsoft.com/office/drawing/2014/main" id="{2FB615C0-07D3-4188-8372-E694CE9FCE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836613"/>
            <a:ext cx="4279900" cy="5249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 b="1">
                <a:solidFill>
                  <a:srgbClr val="990033"/>
                </a:solidFill>
              </a:rPr>
              <a:t>architecture</a:t>
            </a:r>
            <a:r>
              <a:rPr lang="en-US" altLang="el-GR" sz="1900">
                <a:solidFill>
                  <a:schemeClr val="tx1"/>
                </a:solidFill>
              </a:rPr>
              <a:t> adder </a:t>
            </a:r>
            <a:r>
              <a:rPr lang="en-US" altLang="el-GR" sz="1900" b="1">
                <a:solidFill>
                  <a:srgbClr val="990033"/>
                </a:solidFill>
              </a:rPr>
              <a:t>of</a:t>
            </a:r>
            <a:r>
              <a:rPr lang="en-US" altLang="el-GR" sz="1900">
                <a:solidFill>
                  <a:schemeClr val="tx1"/>
                </a:solidFill>
              </a:rPr>
              <a:t> adder_cripple 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 b="1">
                <a:solidFill>
                  <a:srgbClr val="990033"/>
                </a:solidFill>
              </a:rPr>
              <a:t>signal</a:t>
            </a:r>
            <a:r>
              <a:rPr lang="en-US" altLang="el-GR" sz="1900">
                <a:solidFill>
                  <a:schemeClr val="tx1"/>
                </a:solidFill>
              </a:rPr>
              <a:t> c: </a:t>
            </a:r>
            <a:r>
              <a:rPr lang="en-US" altLang="el-GR" sz="1900" b="1">
                <a:solidFill>
                  <a:srgbClr val="990033"/>
                </a:solidFill>
              </a:rPr>
              <a:t>std_logic_vector</a:t>
            </a:r>
            <a:r>
              <a:rPr lang="en-US" altLang="el-GR" sz="1900">
                <a:solidFill>
                  <a:schemeClr val="tx1"/>
                </a:solidFill>
              </a:rPr>
              <a:t> (n </a:t>
            </a:r>
            <a:r>
              <a:rPr lang="en-US" altLang="el-GR" sz="1900" b="1">
                <a:solidFill>
                  <a:srgbClr val="990033"/>
                </a:solidFill>
              </a:rPr>
              <a:t>downto</a:t>
            </a:r>
            <a:r>
              <a:rPr lang="en-US" altLang="el-GR" sz="19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c(0) &lt;= cin;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G1: </a:t>
            </a:r>
            <a:r>
              <a:rPr lang="en-US" altLang="el-GR" sz="1900" b="1">
                <a:solidFill>
                  <a:srgbClr val="990033"/>
                </a:solidFill>
              </a:rPr>
              <a:t>for</a:t>
            </a:r>
            <a:r>
              <a:rPr lang="en-US" altLang="el-GR" sz="1900">
                <a:solidFill>
                  <a:schemeClr val="tx1"/>
                </a:solidFill>
              </a:rPr>
              <a:t> i </a:t>
            </a:r>
            <a:r>
              <a:rPr lang="en-US" altLang="el-GR" sz="1900" b="1">
                <a:solidFill>
                  <a:srgbClr val="990033"/>
                </a:solidFill>
              </a:rPr>
              <a:t>in</a:t>
            </a:r>
            <a:r>
              <a:rPr lang="en-US" altLang="el-GR" sz="1900">
                <a:solidFill>
                  <a:schemeClr val="tx1"/>
                </a:solidFill>
              </a:rPr>
              <a:t> 0 </a:t>
            </a:r>
            <a:r>
              <a:rPr lang="en-US" altLang="el-GR" sz="1900" b="1">
                <a:solidFill>
                  <a:srgbClr val="990033"/>
                </a:solidFill>
              </a:rPr>
              <a:t>to</a:t>
            </a:r>
            <a:r>
              <a:rPr lang="en-US" altLang="el-GR" sz="1900">
                <a:solidFill>
                  <a:schemeClr val="tx1"/>
                </a:solidFill>
              </a:rPr>
              <a:t> n-1 </a:t>
            </a:r>
            <a:r>
              <a:rPr lang="en-US" altLang="el-GR" sz="1900" b="1">
                <a:solidFill>
                  <a:srgbClr val="990033"/>
                </a:solidFill>
              </a:rPr>
              <a:t>generate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s(i) &lt;= a(i) </a:t>
            </a:r>
            <a:r>
              <a:rPr lang="en-US" altLang="el-GR" sz="1900" b="1">
                <a:solidFill>
                  <a:srgbClr val="990033"/>
                </a:solidFill>
              </a:rPr>
              <a:t>xor</a:t>
            </a:r>
            <a:r>
              <a:rPr lang="en-US" altLang="el-GR" sz="1900">
                <a:solidFill>
                  <a:schemeClr val="tx1"/>
                </a:solidFill>
              </a:rPr>
              <a:t> b(i) </a:t>
            </a:r>
            <a:r>
              <a:rPr lang="en-US" altLang="el-GR" sz="1900" b="1">
                <a:solidFill>
                  <a:srgbClr val="990033"/>
                </a:solidFill>
              </a:rPr>
              <a:t>xor</a:t>
            </a:r>
            <a:r>
              <a:rPr lang="en-US" altLang="el-GR" sz="1900">
                <a:solidFill>
                  <a:schemeClr val="tx1"/>
                </a:solidFill>
              </a:rPr>
              <a:t> c(i);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c(i+1) &lt;= (a(i) </a:t>
            </a:r>
            <a:r>
              <a:rPr lang="en-US" altLang="el-GR" sz="1900" b="1">
                <a:solidFill>
                  <a:srgbClr val="990033"/>
                </a:solidFill>
              </a:rPr>
              <a:t>and</a:t>
            </a:r>
            <a:r>
              <a:rPr lang="en-US" altLang="el-GR" sz="1900">
                <a:solidFill>
                  <a:schemeClr val="tx1"/>
                </a:solidFill>
              </a:rPr>
              <a:t> b(i)) </a:t>
            </a:r>
            <a:r>
              <a:rPr lang="en-US" altLang="el-GR" sz="1900" b="1">
                <a:solidFill>
                  <a:srgbClr val="990033"/>
                </a:solidFill>
              </a:rPr>
              <a:t>or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	(a(i) </a:t>
            </a:r>
            <a:r>
              <a:rPr lang="en-US" altLang="el-GR" sz="1900" b="1">
                <a:solidFill>
                  <a:srgbClr val="990033"/>
                </a:solidFill>
              </a:rPr>
              <a:t>and</a:t>
            </a:r>
            <a:r>
              <a:rPr lang="en-US" altLang="el-GR" sz="1900">
                <a:solidFill>
                  <a:schemeClr val="tx1"/>
                </a:solidFill>
              </a:rPr>
              <a:t> c(i)) </a:t>
            </a:r>
            <a:r>
              <a:rPr lang="en-US" altLang="el-GR" sz="1900" b="1">
                <a:solidFill>
                  <a:srgbClr val="990033"/>
                </a:solidFill>
              </a:rPr>
              <a:t>or</a:t>
            </a:r>
            <a:endParaRPr lang="en-US" altLang="el-GR" sz="19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	(b(i) </a:t>
            </a:r>
            <a:r>
              <a:rPr lang="en-US" altLang="el-GR" sz="1900" b="1">
                <a:solidFill>
                  <a:srgbClr val="990033"/>
                </a:solidFill>
              </a:rPr>
              <a:t>and</a:t>
            </a:r>
            <a:r>
              <a:rPr lang="en-US" altLang="el-GR" sz="1900">
                <a:solidFill>
                  <a:schemeClr val="tx1"/>
                </a:solidFill>
              </a:rPr>
              <a:t> c(i));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	</a:t>
            </a:r>
            <a:r>
              <a:rPr lang="en-US" altLang="el-GR" sz="1900" b="1">
                <a:solidFill>
                  <a:srgbClr val="990033"/>
                </a:solidFill>
              </a:rPr>
              <a:t>end generate</a:t>
            </a:r>
            <a:r>
              <a:rPr lang="en-US" altLang="el-GR" sz="19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>
                <a:solidFill>
                  <a:schemeClr val="tx1"/>
                </a:solidFill>
              </a:rPr>
              <a:t>	cout &lt;= c(n);</a:t>
            </a:r>
            <a:endParaRPr lang="el-GR" altLang="el-GR" sz="19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900" b="1">
                <a:solidFill>
                  <a:srgbClr val="990033"/>
                </a:solidFill>
              </a:rPr>
              <a:t>end</a:t>
            </a:r>
            <a:r>
              <a:rPr lang="en-US" altLang="el-GR" sz="1900">
                <a:solidFill>
                  <a:schemeClr val="tx1"/>
                </a:solidFill>
              </a:rPr>
              <a:t> adder</a:t>
            </a:r>
            <a:r>
              <a:rPr lang="el-GR" altLang="el-GR" sz="1900">
                <a:solidFill>
                  <a:schemeClr val="tx1"/>
                </a:solidFill>
              </a:rPr>
              <a:t>;</a:t>
            </a:r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/>
      <p:bldP spid="10772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EB9CDC96-BA5A-4E6D-A1FE-A27B1060E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1FA74421-B050-4A6E-A9AB-63A6077D5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4BE351-298E-4D68-AB16-4B7950B855C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>
            <a:extLst>
              <a:ext uri="{FF2B5EF4-FFF2-40B4-BE49-F238E27FC236}">
                <a16:creationId xmlns:a16="http://schemas.microsoft.com/office/drawing/2014/main" id="{BE2A533A-720E-4DD8-BFF5-4629F8D13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Αθροιστής Πρόβλεψης Κρατούμενου-</a:t>
            </a:r>
            <a:r>
              <a:rPr lang="en-US" altLang="el-GR" sz="2000"/>
              <a:t>Carry Look Adder (1/2)</a:t>
            </a:r>
            <a:endParaRPr lang="el-GR" altLang="el-GR" sz="2000"/>
          </a:p>
        </p:txBody>
      </p:sp>
      <p:sp>
        <p:nvSpPr>
          <p:cNvPr id="1078275" name="Rectangle 3">
            <a:extLst>
              <a:ext uri="{FF2B5EF4-FFF2-40B4-BE49-F238E27FC236}">
                <a16:creationId xmlns:a16="http://schemas.microsoft.com/office/drawing/2014/main" id="{8C368A79-A62E-425C-8E3B-882932BA8A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3527425" cy="524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CLA_Adder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(a, b: </a:t>
            </a:r>
            <a:r>
              <a:rPr lang="en-US" altLang="el-GR" sz="1800" b="1">
                <a:solidFill>
                  <a:srgbClr val="990033"/>
                </a:solidFill>
              </a:rPr>
              <a:t>in std_logic_vector</a:t>
            </a:r>
            <a:r>
              <a:rPr lang="en-US" altLang="el-GR" sz="1800">
                <a:solidFill>
                  <a:schemeClr val="tx1"/>
                </a:solidFill>
              </a:rPr>
              <a:t> (3 	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cin: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s: </a:t>
            </a:r>
            <a:r>
              <a:rPr lang="en-US" altLang="el-GR" sz="1800" b="1">
                <a:solidFill>
                  <a:srgbClr val="990033"/>
                </a:solidFill>
              </a:rPr>
              <a:t>out std_logic_vector</a:t>
            </a:r>
            <a:r>
              <a:rPr lang="en-US" altLang="el-GR" sz="1800">
                <a:solidFill>
                  <a:schemeClr val="tx1"/>
                </a:solidFill>
              </a:rPr>
              <a:t> (3 	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cout: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</a:t>
            </a:r>
            <a:r>
              <a:rPr lang="en-US" altLang="el-GR" sz="1800">
                <a:solidFill>
                  <a:schemeClr val="tx1"/>
                </a:solidFill>
              </a:rPr>
              <a:t>CLA_Adder;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---------------------------------------------</a:t>
            </a:r>
          </a:p>
        </p:txBody>
      </p:sp>
      <p:sp>
        <p:nvSpPr>
          <p:cNvPr id="1078276" name="Rectangle 4">
            <a:extLst>
              <a:ext uri="{FF2B5EF4-FFF2-40B4-BE49-F238E27FC236}">
                <a16:creationId xmlns:a16="http://schemas.microsoft.com/office/drawing/2014/main" id="{3213FE99-88DE-4DCB-88A3-12709E7CB2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836613"/>
            <a:ext cx="4248150" cy="5249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CLA_Adder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CLA_Adder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c: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(4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p: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g: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 PGU: ---------------------------------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G1: 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0 TO 3 </a:t>
            </a:r>
            <a:r>
              <a:rPr lang="en-US" altLang="el-GR" sz="1800" b="1">
                <a:solidFill>
                  <a:srgbClr val="990033"/>
                </a:solidFill>
              </a:rPr>
              <a:t>generate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p(i) &lt;= a(i) </a:t>
            </a:r>
            <a:r>
              <a:rPr lang="en-US" altLang="el-GR" sz="1800" b="1">
                <a:solidFill>
                  <a:srgbClr val="990033"/>
                </a:solidFill>
              </a:rPr>
              <a:t>xor</a:t>
            </a:r>
            <a:r>
              <a:rPr lang="en-US" altLang="el-GR" sz="1800">
                <a:solidFill>
                  <a:schemeClr val="tx1"/>
                </a:solidFill>
              </a:rPr>
              <a:t> b(i);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g(i) &lt;= a(i)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b(i);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s(i) &lt;= p(i) </a:t>
            </a:r>
            <a:r>
              <a:rPr lang="en-US" altLang="el-GR" sz="1800" b="1">
                <a:solidFill>
                  <a:srgbClr val="990033"/>
                </a:solidFill>
              </a:rPr>
              <a:t>xor</a:t>
            </a:r>
            <a:r>
              <a:rPr lang="en-US" altLang="el-GR" sz="1800">
                <a:solidFill>
                  <a:schemeClr val="tx1"/>
                </a:solidFill>
              </a:rPr>
              <a:t> c(i);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generate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107827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A8DD4291-7AB8-4BE8-A1E9-4817C125D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41BFB020-3242-4F46-9E51-3559E8E65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7999E1-FEF2-4F28-A2DF-E60EDB45D5A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3DFB2DBC-C7B1-4DD5-A6B6-757260C40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Αθροιστής Πρόβλεψης Κρατούμενου-</a:t>
            </a:r>
            <a:r>
              <a:rPr lang="en-US" altLang="el-GR" sz="2000"/>
              <a:t>Carry Look Adder (2/2)</a:t>
            </a:r>
            <a:endParaRPr lang="el-GR" altLang="el-GR" sz="2000"/>
          </a:p>
        </p:txBody>
      </p:sp>
      <p:sp>
        <p:nvSpPr>
          <p:cNvPr id="1079299" name="Rectangle 3">
            <a:extLst>
              <a:ext uri="{FF2B5EF4-FFF2-40B4-BE49-F238E27FC236}">
                <a16:creationId xmlns:a16="http://schemas.microsoft.com/office/drawing/2014/main" id="{701F6557-1333-4958-B44A-674C4D44E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c(0) &lt;= cin;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c(1) &lt;= (cin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p(0))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g(0);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c(2) &lt;= (cin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           </a:t>
            </a:r>
            <a:r>
              <a:rPr lang="en-US" altLang="el-GR" sz="1800">
                <a:solidFill>
                  <a:schemeClr val="tx1"/>
                </a:solidFill>
              </a:rPr>
              <a:t>g(0)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g(1);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c(3) &lt;= (cin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          </a:t>
            </a:r>
            <a:r>
              <a:rPr lang="en-US" altLang="el-GR" sz="1800">
                <a:solidFill>
                  <a:schemeClr val="tx1"/>
                </a:solidFill>
              </a:rPr>
              <a:t>g(0)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(g(1)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p(2)) </a:t>
            </a:r>
            <a:r>
              <a:rPr lang="en-US" altLang="el-GR" sz="1800" b="1">
                <a:solidFill>
                  <a:srgbClr val="990033"/>
                </a:solidFill>
              </a:rPr>
              <a:t>or  </a:t>
            </a:r>
            <a:r>
              <a:rPr lang="en-US" altLang="el-GR" sz="1800">
                <a:solidFill>
                  <a:schemeClr val="tx1"/>
                </a:solidFill>
              </a:rPr>
              <a:t>g(2);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c(4) &lt;= (cin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p(3))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(g(0)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	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p(3))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(g(1)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p(2)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	p(3))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(g(2)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p(3)) </a:t>
            </a:r>
            <a:r>
              <a:rPr lang="en-US" altLang="el-GR" sz="1800" b="1">
                <a:solidFill>
                  <a:srgbClr val="990033"/>
                </a:solidFill>
              </a:rPr>
              <a:t>or </a:t>
            </a:r>
            <a:r>
              <a:rPr lang="en-US" altLang="el-GR" sz="1800">
                <a:solidFill>
                  <a:schemeClr val="tx1"/>
                </a:solidFill>
              </a:rPr>
              <a:t>g(3);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cout &lt;= c(4);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</a:t>
            </a:r>
            <a:r>
              <a:rPr lang="en-US" altLang="el-GR" sz="1800">
                <a:solidFill>
                  <a:schemeClr val="tx1"/>
                </a:solidFill>
              </a:rPr>
              <a:t>CLA_Adder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7590C361-0CBE-4CE8-B338-B89AA8CD1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CFF7F04-1FA6-4BFB-AD25-789060864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1EBF42-94C9-4B0C-AE98-F52DC8E80C1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AutoShape 2">
            <a:extLst>
              <a:ext uri="{FF2B5EF4-FFF2-40B4-BE49-F238E27FC236}">
                <a16:creationId xmlns:a16="http://schemas.microsoft.com/office/drawing/2014/main" id="{7648B35C-2866-4F96-886D-94E21EA05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Generic Map - </a:t>
            </a:r>
            <a:r>
              <a:rPr lang="el-GR" altLang="el-GR"/>
              <a:t>Γενική Γεννήτρια Ισοτιμίας (1/2)</a:t>
            </a:r>
          </a:p>
        </p:txBody>
      </p:sp>
      <p:sp>
        <p:nvSpPr>
          <p:cNvPr id="1080323" name="Rectangle 3">
            <a:extLst>
              <a:ext uri="{FF2B5EF4-FFF2-40B4-BE49-F238E27FC236}">
                <a16:creationId xmlns:a16="http://schemas.microsoft.com/office/drawing/2014/main" id="{DE9D9F84-B9E0-4527-B565-8B87243A12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------ </a:t>
            </a:r>
            <a:r>
              <a:rPr lang="el-GR" altLang="el-GR" sz="1600">
                <a:solidFill>
                  <a:schemeClr val="tx1"/>
                </a:solidFill>
              </a:rPr>
              <a:t>Αρχείο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parity_gen.vhd</a:t>
            </a:r>
            <a:r>
              <a:rPr lang="en-US" altLang="el-GR" sz="1600">
                <a:solidFill>
                  <a:schemeClr val="tx1"/>
                </a:solidFill>
              </a:rPr>
              <a:t> (component): 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entity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parity_gen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generic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(n :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integer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:= 7);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l-GR" altLang="el-GR" sz="1600">
                <a:solidFill>
                  <a:schemeClr val="tx1"/>
                </a:solidFill>
              </a:rPr>
              <a:t>	</a:t>
            </a:r>
            <a:endParaRPr lang="en-US" altLang="el-GR" sz="16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00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 input: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in bit_vector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downto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0);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600">
                <a:solidFill>
                  <a:schemeClr val="tx1"/>
                </a:solidFill>
              </a:rPr>
              <a:t>        </a:t>
            </a:r>
            <a:r>
              <a:rPr lang="en-US" altLang="el-GR" sz="1600">
                <a:solidFill>
                  <a:srgbClr val="000064"/>
                </a:solidFill>
              </a:rPr>
              <a:t>output: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out bit_vector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(n+1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downto</a:t>
            </a:r>
            <a:r>
              <a:rPr lang="en-US" altLang="el-GR" sz="1600">
                <a:solidFill>
                  <a:schemeClr val="tx1"/>
                </a:solidFill>
              </a:rPr>
              <a:t> 0));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parity_gen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6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parity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parity_gen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endParaRPr lang="en-US" altLang="el-GR" sz="16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process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(input)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variable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temp1: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variable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000064"/>
                </a:solidFill>
              </a:rPr>
              <a:t>temp2: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bit_vector</a:t>
            </a:r>
            <a:r>
              <a:rPr lang="en-US" altLang="el-GR" sz="1600">
                <a:solidFill>
                  <a:schemeClr val="tx1"/>
                </a:solidFill>
              </a:rPr>
              <a:t> (</a:t>
            </a:r>
            <a:r>
              <a:rPr lang="en-US" altLang="el-GR" sz="1600">
                <a:solidFill>
                  <a:srgbClr val="000064"/>
                </a:solidFill>
              </a:rPr>
              <a:t>output'</a:t>
            </a:r>
            <a:r>
              <a:rPr lang="en-US" altLang="el-GR" sz="1600" b="1">
                <a:solidFill>
                  <a:srgbClr val="990000"/>
                </a:solidFill>
              </a:rPr>
              <a:t>range</a:t>
            </a:r>
            <a:r>
              <a:rPr lang="en-US" altLang="el-GR" sz="16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endParaRPr lang="en-US" altLang="el-GR" sz="16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rgbClr val="000064"/>
                </a:solidFill>
              </a:rPr>
              <a:t>temp1 := '0';</a:t>
            </a:r>
          </a:p>
        </p:txBody>
      </p:sp>
      <p:sp>
        <p:nvSpPr>
          <p:cNvPr id="1080324" name="Rectangle 4">
            <a:extLst>
              <a:ext uri="{FF2B5EF4-FFF2-40B4-BE49-F238E27FC236}">
                <a16:creationId xmlns:a16="http://schemas.microsoft.com/office/drawing/2014/main" id="{6D9C81F7-9B0C-490A-BDC9-E6D7CD7BF1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00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input</a:t>
            </a:r>
            <a:r>
              <a:rPr lang="en-US" altLang="el-GR" sz="1800">
                <a:solidFill>
                  <a:srgbClr val="990033"/>
                </a:solidFill>
              </a:rPr>
              <a:t>'</a:t>
            </a:r>
            <a:r>
              <a:rPr lang="en-US" altLang="el-GR" sz="1800" b="1">
                <a:solidFill>
                  <a:srgbClr val="990033"/>
                </a:solidFill>
              </a:rPr>
              <a:t>range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  <a:endParaRPr lang="sv-SE" altLang="el-GR" sz="1800" b="1">
              <a:solidFill>
                <a:srgbClr val="990033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sv-SE" altLang="el-GR" sz="1800">
                <a:solidFill>
                  <a:schemeClr val="tx1"/>
                </a:solidFill>
              </a:rPr>
              <a:t>temp1 := temp1 </a:t>
            </a:r>
            <a:r>
              <a:rPr lang="sv-SE" altLang="el-GR" sz="1800" b="1">
                <a:solidFill>
                  <a:srgbClr val="990033"/>
                </a:solidFill>
              </a:rPr>
              <a:t>xor</a:t>
            </a:r>
            <a:r>
              <a:rPr lang="sv-SE" altLang="el-GR" sz="1800">
                <a:solidFill>
                  <a:schemeClr val="tx1"/>
                </a:solidFill>
              </a:rPr>
              <a:t> input(i);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temp2(i) := input(i);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loop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temp2(output'</a:t>
            </a:r>
            <a:r>
              <a:rPr lang="en-US" altLang="el-GR" sz="1800" b="1">
                <a:solidFill>
                  <a:srgbClr val="990033"/>
                </a:solidFill>
              </a:rPr>
              <a:t>high</a:t>
            </a:r>
            <a:r>
              <a:rPr lang="en-US" altLang="el-GR" sz="1800">
                <a:solidFill>
                  <a:schemeClr val="tx1"/>
                </a:solidFill>
              </a:rPr>
              <a:t>) := temp1;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output &lt;= temp2;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parity;</a:t>
            </a:r>
          </a:p>
          <a:p>
            <a:pPr marL="0" indent="180975" eaLnBrk="1" hangingPunct="1"/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 build="p"/>
      <p:bldP spid="10803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8FB68977-3AD4-4A14-9122-961E36C9BB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BC077C37-452E-41FA-986B-432A73475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00A129-37D5-4548-8B28-4FA2F75EC5A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>
            <a:extLst>
              <a:ext uri="{FF2B5EF4-FFF2-40B4-BE49-F238E27FC236}">
                <a16:creationId xmlns:a16="http://schemas.microsoft.com/office/drawing/2014/main" id="{0AD4990D-FBA3-4FC8-A21C-0A441C1A9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Generic Map - </a:t>
            </a:r>
            <a:r>
              <a:rPr lang="el-GR" altLang="el-GR"/>
              <a:t>Γενική Γεννήτρια Ισοτιμίας (2/2)</a:t>
            </a:r>
          </a:p>
        </p:txBody>
      </p:sp>
      <p:sp>
        <p:nvSpPr>
          <p:cNvPr id="1081347" name="Rectangle 3">
            <a:extLst>
              <a:ext uri="{FF2B5EF4-FFF2-40B4-BE49-F238E27FC236}">
                <a16:creationId xmlns:a16="http://schemas.microsoft.com/office/drawing/2014/main" id="{0DD2BF8C-C0BC-4202-8F42-E516EB3376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--- Αρχείο </a:t>
            </a:r>
            <a:r>
              <a:rPr lang="en-US" altLang="el-GR" sz="1800">
                <a:solidFill>
                  <a:srgbClr val="000000"/>
                </a:solidFill>
              </a:rPr>
              <a:t>my</a:t>
            </a:r>
            <a:r>
              <a:rPr lang="el-GR" altLang="el-GR" sz="1800">
                <a:solidFill>
                  <a:srgbClr val="000000"/>
                </a:solidFill>
              </a:rPr>
              <a:t>_</a:t>
            </a:r>
            <a:r>
              <a:rPr lang="en-US" altLang="el-GR" sz="1800">
                <a:solidFill>
                  <a:srgbClr val="000000"/>
                </a:solidFill>
              </a:rPr>
              <a:t>code</a:t>
            </a:r>
            <a:r>
              <a:rPr lang="el-GR" altLang="el-GR" sz="1800">
                <a:solidFill>
                  <a:srgbClr val="000000"/>
                </a:solidFill>
              </a:rPr>
              <a:t>.</a:t>
            </a:r>
            <a:r>
              <a:rPr lang="en-US" altLang="el-GR" sz="1800">
                <a:solidFill>
                  <a:srgbClr val="000000"/>
                </a:solidFill>
              </a:rPr>
              <a:t>vhd</a:t>
            </a:r>
            <a:r>
              <a:rPr lang="el-GR" altLang="el-GR" sz="1800">
                <a:solidFill>
                  <a:srgbClr val="000000"/>
                </a:solidFill>
              </a:rPr>
              <a:t> (κύριος κώδικας): ----</a:t>
            </a:r>
            <a:endParaRPr lang="en-US" altLang="el-GR" sz="180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my_code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endParaRPr lang="el-GR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l-GR" altLang="el-GR" sz="1800">
                <a:solidFill>
                  <a:schemeClr val="tx1"/>
                </a:solidFill>
              </a:rPr>
              <a:t> (</a:t>
            </a:r>
            <a:r>
              <a:rPr lang="en-US" altLang="el-GR" sz="1800">
                <a:solidFill>
                  <a:schemeClr val="tx1"/>
                </a:solidFill>
              </a:rPr>
              <a:t>n</a:t>
            </a:r>
            <a:r>
              <a:rPr lang="el-GR" altLang="el-GR" sz="1800">
                <a:solidFill>
                  <a:schemeClr val="tx1"/>
                </a:solidFill>
              </a:rPr>
              <a:t> : </a:t>
            </a:r>
            <a:r>
              <a:rPr lang="en-US" altLang="el-GR" sz="1800" b="1">
                <a:solidFill>
                  <a:srgbClr val="990033"/>
                </a:solidFill>
              </a:rPr>
              <a:t>positive</a:t>
            </a:r>
            <a:r>
              <a:rPr lang="el-GR" altLang="el-GR" sz="1800">
                <a:solidFill>
                  <a:schemeClr val="tx1"/>
                </a:solidFill>
              </a:rPr>
              <a:t> := 2); 	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-- το 2 θα αντικαταστήσει το 7</a:t>
            </a:r>
            <a:endParaRPr lang="en-US" altLang="el-GR" sz="180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inp: </a:t>
            </a:r>
            <a:r>
              <a:rPr lang="en-US" altLang="el-GR" sz="1800" b="1">
                <a:solidFill>
                  <a:srgbClr val="990033"/>
                </a:solidFill>
              </a:rPr>
              <a:t>in bit_vector</a:t>
            </a:r>
            <a:r>
              <a:rPr lang="en-US" altLang="el-GR" sz="1800">
                <a:solidFill>
                  <a:schemeClr val="tx1"/>
                </a:solidFill>
              </a:rPr>
              <a:t> (n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my_code;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81348" name="Rectangle 4">
            <a:extLst>
              <a:ext uri="{FF2B5EF4-FFF2-40B4-BE49-F238E27FC236}">
                <a16:creationId xmlns:a16="http://schemas.microsoft.com/office/drawing/2014/main" id="{4E4A40F5-6BF5-4E5D-821F-F10008C1B8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my_arch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my_code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--------------------------------------------------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component</a:t>
            </a:r>
            <a:r>
              <a:rPr lang="en-US" altLang="el-GR" sz="1800">
                <a:solidFill>
                  <a:schemeClr val="tx1"/>
                </a:solidFill>
              </a:rPr>
              <a:t> parity_gen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(n : </a:t>
            </a:r>
            <a:r>
              <a:rPr lang="en-US" altLang="el-GR" sz="1800" b="1">
                <a:solidFill>
                  <a:srgbClr val="990033"/>
                </a:solidFill>
              </a:rPr>
              <a:t>positive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input: </a:t>
            </a:r>
            <a:r>
              <a:rPr lang="en-US" altLang="el-GR" sz="1800" b="1">
                <a:solidFill>
                  <a:srgbClr val="990033"/>
                </a:solidFill>
              </a:rPr>
              <a:t>in bit_vector</a:t>
            </a:r>
            <a:r>
              <a:rPr lang="en-US" altLang="el-GR" sz="1800">
                <a:solidFill>
                  <a:schemeClr val="tx1"/>
                </a:solidFill>
              </a:rPr>
              <a:t> (n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output: </a:t>
            </a:r>
            <a:r>
              <a:rPr lang="en-US" altLang="el-GR" sz="1800" b="1">
                <a:solidFill>
                  <a:srgbClr val="990033"/>
                </a:solidFill>
              </a:rPr>
              <a:t>out bit_vector</a:t>
            </a:r>
            <a:r>
              <a:rPr lang="en-US" altLang="el-GR" sz="1800">
                <a:solidFill>
                  <a:schemeClr val="tx1"/>
                </a:solidFill>
              </a:rPr>
              <a:t> (n+1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component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--------------------------------------------------</a:t>
            </a:r>
            <a:r>
              <a:rPr lang="en-US" altLang="el-GR" sz="1800" b="1">
                <a:solidFill>
                  <a:srgbClr val="990033"/>
                </a:solidFill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C1: parity_gen </a:t>
            </a:r>
            <a:r>
              <a:rPr lang="en-US" altLang="el-GR" sz="1800" b="1">
                <a:solidFill>
                  <a:srgbClr val="990033"/>
                </a:solidFill>
              </a:rPr>
              <a:t>generic map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(n) </a:t>
            </a:r>
            <a:r>
              <a:rPr lang="en-US" altLang="el-GR" sz="1800" b="1">
                <a:solidFill>
                  <a:srgbClr val="990033"/>
                </a:solidFill>
              </a:rPr>
              <a:t>port map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(inp, outp);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my_arch;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/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7" grpId="0" build="p"/>
      <p:bldP spid="108134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CB3FB430-7EB8-42D3-8927-9B4D21B96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503363"/>
          </a:xfrm>
        </p:spPr>
        <p:txBody>
          <a:bodyPr/>
          <a:lstStyle/>
          <a:p>
            <a:pPr eaLnBrk="1" hangingPunct="1"/>
            <a:r>
              <a:rPr lang="el-GR" altLang="el-GR" sz="2800"/>
              <a:t>Μηχανές Πεπερασμένων Καταστάσεων</a:t>
            </a:r>
            <a:br>
              <a:rPr lang="el-GR" altLang="el-GR" sz="2800"/>
            </a:br>
            <a:r>
              <a:rPr lang="el-GR" altLang="el-GR" sz="2800"/>
              <a:t>(</a:t>
            </a:r>
            <a:r>
              <a:rPr lang="en-US" altLang="el-GR" sz="2800"/>
              <a:t>Finite State Machines - FSMs)</a:t>
            </a:r>
            <a:endParaRPr lang="el-GR" altLang="el-GR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79413C32-8E49-481F-BF6A-74BAE2B3A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ED4E408-A1E4-4974-BF66-10450D67D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4D25654-EA3B-473D-AB4A-AF4B840717E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B51EC9D7-2F40-4A69-9434-EB04EDB2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52900B32-87E4-4BF3-AF16-78FB61557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n-US" altLang="el-GR" sz="3200" b="1"/>
              <a:t>VHDL </a:t>
            </a:r>
            <a:r>
              <a:rPr lang="el-GR" altLang="el-GR" sz="3200" b="1"/>
              <a:t>σε επίπεδο δομής</a:t>
            </a:r>
            <a:br>
              <a:rPr lang="el-GR" altLang="el-GR" sz="3200" b="1"/>
            </a:br>
            <a:r>
              <a:rPr lang="el-GR" altLang="el-GR" sz="3200" b="1"/>
              <a:t>(</a:t>
            </a:r>
            <a:r>
              <a:rPr lang="en-US" altLang="el-GR" sz="3200" b="1"/>
              <a:t>Structural VHDL)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CFA2065-C128-4E2E-954C-FE41EB2D03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6BDF55C3-BEC1-45CB-8C8D-A419A4200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528673-5A13-497E-AAB2-F8CABD632B9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E2AC2B31-CA3C-43BD-8B66-91CC2AAB9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Μηχανές Πεπερασμένων Καταστάσεων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8918E9B-CE34-402F-9188-C06DE146E4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359775" cy="5791200"/>
          </a:xfrm>
        </p:spPr>
        <p:txBody>
          <a:bodyPr/>
          <a:lstStyle/>
          <a:p>
            <a:pPr marL="0" indent="180975" eaLnBrk="1" hangingPunct="1"/>
            <a:r>
              <a:rPr lang="el-GR" altLang="el-GR" sz="2400"/>
              <a:t>Υλοποιούν τη λογική ελέγχου (</a:t>
            </a:r>
            <a:r>
              <a:rPr lang="en-US" altLang="el-GR" sz="2400"/>
              <a:t>control logic)</a:t>
            </a:r>
          </a:p>
          <a:p>
            <a:pPr marL="457200" lvl="1" indent="-96838" eaLnBrk="1" hangingPunct="1"/>
            <a:r>
              <a:rPr lang="el-GR" altLang="el-GR"/>
              <a:t>Αποτελούνται από συνδυαστικό κύκλωμα και </a:t>
            </a:r>
            <a:r>
              <a:rPr lang="en-US" altLang="el-GR"/>
              <a:t>F/Fs </a:t>
            </a:r>
            <a:endParaRPr lang="el-GR" altLang="el-GR"/>
          </a:p>
          <a:p>
            <a:pPr marL="457200" lvl="1" indent="-96838" eaLnBrk="1" hangingPunct="1"/>
            <a:r>
              <a:rPr lang="el-GR" altLang="el-GR"/>
              <a:t>Περιγράφονται από ένα διάγραμμα εναλλαγής καταστάσεων (</a:t>
            </a:r>
            <a:r>
              <a:rPr lang="en-US" altLang="el-GR"/>
              <a:t>State Transition Diagram – STG) </a:t>
            </a:r>
            <a:endParaRPr lang="el-GR" altLang="el-GR"/>
          </a:p>
        </p:txBody>
      </p:sp>
      <p:graphicFrame>
        <p:nvGraphicFramePr>
          <p:cNvPr id="24582" name="Object 4">
            <a:extLst>
              <a:ext uri="{FF2B5EF4-FFF2-40B4-BE49-F238E27FC236}">
                <a16:creationId xmlns:a16="http://schemas.microsoft.com/office/drawing/2014/main" id="{BC053425-42C2-4DB2-A7C5-FDD3E234490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16088" y="2855913"/>
          <a:ext cx="6146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55464" imgH="1751381" progId="Visio.Drawing.6">
                  <p:embed/>
                </p:oleObj>
              </mc:Choice>
              <mc:Fallback>
                <p:oleObj name="Visio" r:id="rId2" imgW="4855464" imgH="175138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855913"/>
                        <a:ext cx="6146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3E987AEC-4413-4B70-ACA2-1B76D552A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E43B1A31-B125-49BE-A18E-CD149FC11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D03A97-CF8D-4357-9EFF-EAB947C5308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CB14AB13-54C1-4197-815E-3F73913F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Μηχανές Πεπερασμένων Καταστάσεων</a:t>
            </a:r>
          </a:p>
        </p:txBody>
      </p:sp>
      <p:sp>
        <p:nvSpPr>
          <p:cNvPr id="1084419" name="Rectangle 3">
            <a:extLst>
              <a:ext uri="{FF2B5EF4-FFF2-40B4-BE49-F238E27FC236}">
                <a16:creationId xmlns:a16="http://schemas.microsoft.com/office/drawing/2014/main" id="{5F8E8FB4-12F2-4D69-8766-46CACEFCC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Για τη σωστή λειτουργία απαιτείται οι είσοδοι να έχουν σταθεροποιηθεί πριν την άφιξη του ρολογιού</a:t>
            </a:r>
            <a:endParaRPr lang="en-US" altLang="el-GR"/>
          </a:p>
          <a:p>
            <a:pPr marL="0" indent="0" eaLnBrk="1" hangingPunct="1"/>
            <a:endParaRPr lang="el-GR" altLang="el-GR" sz="1800"/>
          </a:p>
          <a:p>
            <a:pPr marL="0" indent="0" eaLnBrk="1" hangingPunct="1"/>
            <a:r>
              <a:rPr lang="el-GR" altLang="el-GR"/>
              <a:t> Η καθυστέρηση καθορίζεται από το μέγιστο χρόνο υπολογισμού της νέας κατάστασης</a:t>
            </a:r>
          </a:p>
          <a:p>
            <a:pPr marL="742950" lvl="1" indent="-285750" eaLnBrk="1" hangingPunct="1"/>
            <a:r>
              <a:rPr lang="el-GR" altLang="el-GR"/>
              <a:t>Ο μέγιστος χρόνος απόκρισης του συνδυαστικού κυκλώματος</a:t>
            </a:r>
            <a:endParaRPr lang="en-US" altLang="el-GR"/>
          </a:p>
          <a:p>
            <a:pPr marL="742950" lvl="1" indent="-285750" eaLnBrk="1" hangingPunct="1"/>
            <a:endParaRPr lang="el-GR" altLang="el-GR" sz="1800"/>
          </a:p>
          <a:p>
            <a:pPr marL="0" indent="0" eaLnBrk="1" hangingPunct="1"/>
            <a:r>
              <a:rPr lang="el-GR" altLang="el-GR"/>
              <a:t> Λειτουργία δύο φάσεων</a:t>
            </a:r>
          </a:p>
          <a:p>
            <a:pPr marL="742950" lvl="1" indent="-285750" eaLnBrk="1" hangingPunct="1"/>
            <a:r>
              <a:rPr lang="el-GR" altLang="el-GR"/>
              <a:t>Φάση 1: Υπολογισμός της της νεάς κατάστασης</a:t>
            </a:r>
          </a:p>
          <a:p>
            <a:pPr marL="742950" lvl="1" indent="-285750" eaLnBrk="1" hangingPunct="1"/>
            <a:r>
              <a:rPr lang="el-GR" altLang="el-GR"/>
              <a:t>Φάση 2: Δειγματοληψία της νέας κατάστασης</a:t>
            </a:r>
          </a:p>
          <a:p>
            <a:pPr marL="0" indent="0" eaLnBrk="1" hangingPunct="1"/>
            <a:endParaRPr lang="en-US" altLang="el-GR" sz="1800"/>
          </a:p>
          <a:p>
            <a:pPr marL="0" indent="0" eaLnBrk="1" hangingPunct="1"/>
            <a:r>
              <a:rPr lang="el-GR" altLang="el-GR"/>
              <a:t> Η υλοποίηση μιας </a:t>
            </a:r>
            <a:r>
              <a:rPr lang="en-US" altLang="el-GR"/>
              <a:t>FSM </a:t>
            </a:r>
            <a:r>
              <a:rPr lang="el-GR" altLang="el-GR"/>
              <a:t>σε υλικό (κύκλωμα) είναι συνήθως γρηγορότερη από την υλοποίηση της σε επεξεργαστή μέσω προγράμματος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0E13769E-CEE6-4AAA-8CB1-BCD5404DC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FD8EA9EC-4890-4261-B1E2-0D5DF6B48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3ED2F5-EC1B-4A7E-B106-F83F98AC0B1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2">
            <a:extLst>
              <a:ext uri="{FF2B5EF4-FFF2-40B4-BE49-F238E27FC236}">
                <a16:creationId xmlns:a16="http://schemas.microsoft.com/office/drawing/2014/main" id="{B2D90249-4C0F-41A8-BA30-0057EE35A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</a:t>
            </a:r>
            <a:r>
              <a:rPr lang="en-US" altLang="el-GR"/>
              <a:t>FSMs</a:t>
            </a:r>
            <a:endParaRPr lang="el-GR" altLang="el-GR"/>
          </a:p>
        </p:txBody>
      </p:sp>
      <p:sp>
        <p:nvSpPr>
          <p:cNvPr id="1085443" name="Rectangle 3">
            <a:extLst>
              <a:ext uri="{FF2B5EF4-FFF2-40B4-BE49-F238E27FC236}">
                <a16:creationId xmlns:a16="http://schemas.microsoft.com/office/drawing/2014/main" id="{13BA7676-5D95-4C9B-93C9-317B997D9D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422775" cy="5249862"/>
          </a:xfrm>
        </p:spPr>
        <p:txBody>
          <a:bodyPr/>
          <a:lstStyle/>
          <a:p>
            <a:pPr marL="0" indent="0" eaLnBrk="1" hangingPunct="1"/>
            <a:r>
              <a:rPr lang="el-GR" altLang="el-GR" sz="2400">
                <a:solidFill>
                  <a:srgbClr val="990000"/>
                </a:solidFill>
              </a:rPr>
              <a:t> </a:t>
            </a:r>
            <a:r>
              <a:rPr lang="en-US" altLang="el-GR" sz="2400">
                <a:solidFill>
                  <a:srgbClr val="990000"/>
                </a:solidFill>
              </a:rPr>
              <a:t>Mealy FSMs :</a:t>
            </a:r>
            <a:r>
              <a:rPr lang="en-US" altLang="el-GR" sz="2400"/>
              <a:t> </a:t>
            </a:r>
            <a:r>
              <a:rPr lang="el-GR" altLang="el-GR" sz="2400"/>
              <a:t>Οι έξοδοι είναι συνάρτηση των εισόδων και της τρέχουσας κατάστασης</a:t>
            </a:r>
          </a:p>
          <a:p>
            <a:pPr marL="0" indent="0" eaLnBrk="1" hangingPunct="1"/>
            <a:endParaRPr lang="el-GR" altLang="el-GR" sz="2400"/>
          </a:p>
          <a:p>
            <a:pPr marL="0" indent="0" eaLnBrk="1" hangingPunct="1"/>
            <a:r>
              <a:rPr lang="el-GR" altLang="el-GR" sz="2400">
                <a:solidFill>
                  <a:srgbClr val="990000"/>
                </a:solidFill>
              </a:rPr>
              <a:t> </a:t>
            </a:r>
            <a:r>
              <a:rPr lang="en-US" altLang="el-GR" sz="2400">
                <a:solidFill>
                  <a:srgbClr val="990000"/>
                </a:solidFill>
              </a:rPr>
              <a:t>Moore FSMs:</a:t>
            </a:r>
            <a:r>
              <a:rPr lang="en-US" altLang="el-GR" sz="2400"/>
              <a:t> </a:t>
            </a:r>
            <a:r>
              <a:rPr lang="el-GR" altLang="el-GR" sz="2400"/>
              <a:t>Οι έξοδοι είναι συνάρτηση </a:t>
            </a:r>
            <a:r>
              <a:rPr lang="el-GR" altLang="el-GR" sz="2400" b="1">
                <a:solidFill>
                  <a:srgbClr val="990000"/>
                </a:solidFill>
              </a:rPr>
              <a:t>μόνο</a:t>
            </a:r>
            <a:r>
              <a:rPr lang="el-GR" altLang="el-GR" sz="2400"/>
              <a:t> της τρέχουσας κατάστασης</a:t>
            </a:r>
          </a:p>
        </p:txBody>
      </p:sp>
      <p:graphicFrame>
        <p:nvGraphicFramePr>
          <p:cNvPr id="1085444" name="Object 4">
            <a:extLst>
              <a:ext uri="{FF2B5EF4-FFF2-40B4-BE49-F238E27FC236}">
                <a16:creationId xmlns:a16="http://schemas.microsoft.com/office/drawing/2014/main" id="{5FF6867A-9CA6-4AC5-82BD-DBC4625180A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08625" y="836613"/>
          <a:ext cx="29130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80767" imgH="1688592" progId="Visio.Drawing.6">
                  <p:embed/>
                </p:oleObj>
              </mc:Choice>
              <mc:Fallback>
                <p:oleObj name="Visio" r:id="rId2" imgW="2480767" imgH="168859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836613"/>
                        <a:ext cx="291306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45" name="Text Box 5">
            <a:extLst>
              <a:ext uri="{FF2B5EF4-FFF2-40B4-BE49-F238E27FC236}">
                <a16:creationId xmlns:a16="http://schemas.microsoft.com/office/drawing/2014/main" id="{AEB9288F-772A-407A-8FF9-5B71CEAF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13325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2400">
                <a:solidFill>
                  <a:srgbClr val="000064"/>
                </a:solidFill>
              </a:rPr>
              <a:t> Οι </a:t>
            </a:r>
            <a:r>
              <a:rPr lang="en-US" altLang="el-GR" sz="2400">
                <a:solidFill>
                  <a:srgbClr val="000064"/>
                </a:solidFill>
              </a:rPr>
              <a:t>Moore FS</a:t>
            </a:r>
            <a:r>
              <a:rPr lang="el-GR" altLang="el-GR" sz="2400">
                <a:solidFill>
                  <a:srgbClr val="000064"/>
                </a:solidFill>
              </a:rPr>
              <a:t>Μ</a:t>
            </a:r>
            <a:r>
              <a:rPr lang="en-US" altLang="el-GR" sz="2400">
                <a:solidFill>
                  <a:srgbClr val="000064"/>
                </a:solidFill>
              </a:rPr>
              <a:t>s </a:t>
            </a:r>
            <a:r>
              <a:rPr lang="el-GR" altLang="el-GR" sz="2400">
                <a:solidFill>
                  <a:srgbClr val="000064"/>
                </a:solidFill>
              </a:rPr>
              <a:t>απαιτούν ένα κύκλο ρολογιού παραπάνω</a:t>
            </a:r>
          </a:p>
          <a:p>
            <a:pPr lvl="1"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/>
          </a:p>
        </p:txBody>
      </p:sp>
      <p:graphicFrame>
        <p:nvGraphicFramePr>
          <p:cNvPr id="1085446" name="Object 6">
            <a:extLst>
              <a:ext uri="{FF2B5EF4-FFF2-40B4-BE49-F238E27FC236}">
                <a16:creationId xmlns:a16="http://schemas.microsoft.com/office/drawing/2014/main" id="{CD5E6913-E52C-4E58-A2F7-CE98E473754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00563" y="2997200"/>
          <a:ext cx="4464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364480" imgH="1622755" progId="Visio.Drawing.6">
                  <p:embed/>
                </p:oleObj>
              </mc:Choice>
              <mc:Fallback>
                <p:oleObj name="Visio" r:id="rId4" imgW="5364480" imgH="1622755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97200"/>
                        <a:ext cx="4464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3" grpId="0" build="p"/>
      <p:bldP spid="1085444" grpId="0" build="p"/>
      <p:bldP spid="1085445" grpId="0"/>
      <p:bldP spid="10854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3F671547-B605-4A16-91A7-309A7F3A1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C2207314-78D3-4E2E-89B3-F478B314B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CA9BAF-900D-40ED-BA3A-CF891A99E07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397CC4AE-8F91-4ADF-88B4-60D87FE1A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08962" cy="322262"/>
          </a:xfrm>
        </p:spPr>
        <p:txBody>
          <a:bodyPr/>
          <a:lstStyle/>
          <a:p>
            <a:pPr eaLnBrk="1" hangingPunct="1"/>
            <a:r>
              <a:rPr lang="en-US" altLang="el-GR"/>
              <a:t>Moore FSMs</a:t>
            </a:r>
            <a:endParaRPr lang="el-GR" altLang="el-GR"/>
          </a:p>
        </p:txBody>
      </p:sp>
      <p:pic>
        <p:nvPicPr>
          <p:cNvPr id="1086467" name="Picture 3">
            <a:extLst>
              <a:ext uri="{FF2B5EF4-FFF2-40B4-BE49-F238E27FC236}">
                <a16:creationId xmlns:a16="http://schemas.microsoft.com/office/drawing/2014/main" id="{7FC74CCC-A68A-461F-B9FB-2FE0B7DA3B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857250"/>
            <a:ext cx="3800475" cy="2217738"/>
          </a:xfrm>
          <a:noFill/>
        </p:spPr>
      </p:pic>
      <p:pic>
        <p:nvPicPr>
          <p:cNvPr id="1086468" name="Picture 4">
            <a:extLst>
              <a:ext uri="{FF2B5EF4-FFF2-40B4-BE49-F238E27FC236}">
                <a16:creationId xmlns:a16="http://schemas.microsoft.com/office/drawing/2014/main" id="{2337F3DB-A736-47F0-BA76-7ED88C7F2D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163" y="3638550"/>
            <a:ext cx="6143625" cy="1892300"/>
          </a:xfrm>
          <a:noFill/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4B1E5C76-E476-4CC9-BC82-051C428D10F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284538"/>
            <a:ext cx="5616575" cy="2808287"/>
            <a:chOff x="158" y="2069"/>
            <a:chExt cx="3538" cy="1769"/>
          </a:xfrm>
        </p:grpSpPr>
        <p:sp>
          <p:nvSpPr>
            <p:cNvPr id="27660" name="Oval 5">
              <a:extLst>
                <a:ext uri="{FF2B5EF4-FFF2-40B4-BE49-F238E27FC236}">
                  <a16:creationId xmlns:a16="http://schemas.microsoft.com/office/drawing/2014/main" id="{4D3B815B-A44E-4F4F-9DA6-44C1BD9E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296"/>
              <a:ext cx="2177" cy="1542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7661" name="Group 11">
              <a:extLst>
                <a:ext uri="{FF2B5EF4-FFF2-40B4-BE49-F238E27FC236}">
                  <a16:creationId xmlns:a16="http://schemas.microsoft.com/office/drawing/2014/main" id="{D8E6E4C9-2592-4724-98D9-736972F43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069"/>
              <a:ext cx="1452" cy="590"/>
              <a:chOff x="158" y="2069"/>
              <a:chExt cx="1452" cy="590"/>
            </a:xfrm>
          </p:grpSpPr>
          <p:sp>
            <p:nvSpPr>
              <p:cNvPr id="27662" name="Text Box 7">
                <a:extLst>
                  <a:ext uri="{FF2B5EF4-FFF2-40B4-BE49-F238E27FC236}">
                    <a16:creationId xmlns:a16="http://schemas.microsoft.com/office/drawing/2014/main" id="{899C0840-EFC9-4E83-9851-FA169A5E8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2069"/>
                <a:ext cx="13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400">
                    <a:solidFill>
                      <a:srgbClr val="000099"/>
                    </a:solidFill>
                  </a:rPr>
                  <a:t>Clocked Process</a:t>
                </a:r>
                <a:endParaRPr lang="el-GR" altLang="el-GR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27663" name="Line 9">
                <a:extLst>
                  <a:ext uri="{FF2B5EF4-FFF2-40B4-BE49-F238E27FC236}">
                    <a16:creationId xmlns:a16="http://schemas.microsoft.com/office/drawing/2014/main" id="{2E0ED60F-A030-4C48-81FF-629B2844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2341"/>
                <a:ext cx="408" cy="318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C0837357-1664-4437-9017-EEF84EBBEEDA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852738"/>
            <a:ext cx="3060700" cy="3024187"/>
            <a:chOff x="3651" y="1797"/>
            <a:chExt cx="1928" cy="1905"/>
          </a:xfrm>
        </p:grpSpPr>
        <p:sp>
          <p:nvSpPr>
            <p:cNvPr id="27657" name="Oval 6">
              <a:extLst>
                <a:ext uri="{FF2B5EF4-FFF2-40B4-BE49-F238E27FC236}">
                  <a16:creationId xmlns:a16="http://schemas.microsoft.com/office/drawing/2014/main" id="{46909EC0-3054-4088-A44E-2088B1B7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205"/>
              <a:ext cx="1270" cy="14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8" name="Text Box 8">
              <a:extLst>
                <a:ext uri="{FF2B5EF4-FFF2-40B4-BE49-F238E27FC236}">
                  <a16:creationId xmlns:a16="http://schemas.microsoft.com/office/drawing/2014/main" id="{939393C8-0449-4654-97FB-B9897B3AA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797"/>
              <a:ext cx="129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Combinational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Process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27659" name="Line 10">
              <a:extLst>
                <a:ext uri="{FF2B5EF4-FFF2-40B4-BE49-F238E27FC236}">
                  <a16:creationId xmlns:a16="http://schemas.microsoft.com/office/drawing/2014/main" id="{049632E0-F336-4788-8B72-1D8D61552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0" y="2296"/>
              <a:ext cx="137" cy="31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8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39DFCF24-3C15-4AA9-BCFD-E8FD19EB3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5FA7ABD5-4B44-4758-8DE2-499920121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9D0A76-7D0C-444E-BE99-3536F5BA728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7490" name="Text Box 2">
            <a:extLst>
              <a:ext uri="{FF2B5EF4-FFF2-40B4-BE49-F238E27FC236}">
                <a16:creationId xmlns:a16="http://schemas.microsoft.com/office/drawing/2014/main" id="{8D504640-44F8-4B60-8734-AE3FB265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767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Entity</a:t>
            </a:r>
            <a:r>
              <a:rPr lang="en-GB" altLang="el-GR" sz="1800">
                <a:solidFill>
                  <a:schemeClr val="tx1"/>
                </a:solidFill>
              </a:rPr>
              <a:t> demo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port</a:t>
            </a:r>
            <a:r>
              <a:rPr lang="en-GB" altLang="el-GR" sz="1800">
                <a:solidFill>
                  <a:schemeClr val="tx1"/>
                </a:solidFill>
              </a:rPr>
              <a:t>(clk,in1,reset: </a:t>
            </a:r>
            <a:r>
              <a:rPr lang="en-GB" altLang="el-GR" sz="1800" b="1">
                <a:solidFill>
                  <a:srgbClr val="990033"/>
                </a:solidFill>
              </a:rPr>
              <a:t>in </a:t>
            </a:r>
            <a:r>
              <a:rPr lang="en-GB" altLang="el-GR" sz="1800">
                <a:solidFill>
                  <a:schemeClr val="tx1"/>
                </a:solidFill>
              </a:rPr>
              <a:t>std_logic;	out1     :  </a:t>
            </a:r>
            <a:r>
              <a:rPr lang="en-GB" altLang="el-GR" sz="1800" b="1">
                <a:solidFill>
                  <a:srgbClr val="990033"/>
                </a:solidFill>
              </a:rPr>
              <a:t>out</a:t>
            </a:r>
            <a:r>
              <a:rPr lang="en-GB" altLang="el-GR" sz="1800" b="1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std_logic);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chemeClr val="tx1"/>
                </a:solidFill>
              </a:rPr>
              <a:t> demo;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Architecture</a:t>
            </a:r>
            <a:r>
              <a:rPr lang="en-GB" altLang="el-GR" sz="1800">
                <a:solidFill>
                  <a:schemeClr val="tx1"/>
                </a:solidFill>
              </a:rPr>
              <a:t> moore </a:t>
            </a:r>
            <a:r>
              <a:rPr lang="en-GB" altLang="el-GR" sz="1800" b="1">
                <a:solidFill>
                  <a:srgbClr val="990033"/>
                </a:solidFill>
              </a:rPr>
              <a:t>of</a:t>
            </a:r>
            <a:r>
              <a:rPr lang="en-GB" altLang="el-GR" sz="1800">
                <a:solidFill>
                  <a:schemeClr val="tx1"/>
                </a:solidFill>
              </a:rPr>
              <a:t> demo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type</a:t>
            </a:r>
            <a:r>
              <a:rPr lang="en-GB" altLang="el-GR" sz="1800">
                <a:solidFill>
                  <a:schemeClr val="tx1"/>
                </a:solidFill>
              </a:rPr>
              <a:t> state_type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r>
              <a:rPr lang="en-GB" altLang="el-GR" sz="1800">
                <a:solidFill>
                  <a:schemeClr val="tx1"/>
                </a:solidFill>
              </a:rPr>
              <a:t> (s0,s1,s2,s3);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signal</a:t>
            </a:r>
            <a:r>
              <a:rPr lang="en-GB" altLang="el-GR" sz="1800">
                <a:solidFill>
                  <a:schemeClr val="tx1"/>
                </a:solidFill>
              </a:rPr>
              <a:t> state: state_type;</a:t>
            </a:r>
            <a:endParaRPr lang="en-GB" altLang="el-GR" sz="18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d: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(clk,reset)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reset = 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state&lt;=s0;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elsif</a:t>
            </a:r>
            <a:r>
              <a:rPr lang="en-GB" altLang="el-GR" sz="1800">
                <a:solidFill>
                  <a:schemeClr val="tx1"/>
                </a:solidFill>
              </a:rPr>
              <a:t> clk'event </a:t>
            </a:r>
            <a:r>
              <a:rPr lang="en-GB" altLang="el-GR" sz="1800" b="1">
                <a:solidFill>
                  <a:srgbClr val="990033"/>
                </a:solidFill>
              </a:rPr>
              <a:t>and</a:t>
            </a:r>
            <a:r>
              <a:rPr lang="en-GB" altLang="el-GR" sz="1800">
                <a:solidFill>
                  <a:schemeClr val="tx1"/>
                </a:solidFill>
              </a:rPr>
              <a:t> clk='1'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 state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s0=&gt; 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  state&lt;=s1;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 when</a:t>
            </a:r>
            <a:r>
              <a:rPr lang="en-GB" altLang="el-GR" sz="1800">
                <a:solidFill>
                  <a:schemeClr val="tx1"/>
                </a:solidFill>
              </a:rPr>
              <a:t> s1=&gt;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  </a:t>
            </a:r>
            <a:r>
              <a:rPr lang="el-GR" altLang="el-GR" sz="1800">
                <a:solidFill>
                  <a:schemeClr val="tx1"/>
                </a:solidFill>
              </a:rPr>
              <a:t>state&lt;=s2;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87491" name="Text Box 3">
            <a:extLst>
              <a:ext uri="{FF2B5EF4-FFF2-40B4-BE49-F238E27FC236}">
                <a16:creationId xmlns:a16="http://schemas.microsoft.com/office/drawing/2014/main" id="{A1462C95-09FC-41CE-B516-4D6D9A69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28600"/>
            <a:ext cx="26066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s2=&gt;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state&lt;=s3;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s3=&gt;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state&lt;=s0;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D4D788E-5BFE-4C0F-BDA2-A1EBC4DC1E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860800"/>
            <a:ext cx="3800475" cy="2217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93EF692F-23DA-4F87-B745-4CCD6172A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BE49B6D4-DE56-4481-86AC-88F79AF48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0154E33-3DE9-423C-AAB4-0D5557B8B2E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7490" name="Text Box 2">
            <a:extLst>
              <a:ext uri="{FF2B5EF4-FFF2-40B4-BE49-F238E27FC236}">
                <a16:creationId xmlns:a16="http://schemas.microsoft.com/office/drawing/2014/main" id="{BD776522-E466-4C9D-BEDA-4CF4344F7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7671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output_p: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(state)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begin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 state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s0=&gt; out1&lt;="0000";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s1=&gt; out1&lt;="1001";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s2=&gt; out1&lt;="1100";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s3=&gt; out1&lt;="1111";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n-GB" altLang="el-GR" sz="1800" b="1" i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chemeClr val="tx1"/>
                </a:solidFill>
              </a:rPr>
              <a:t> moore;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7C4136-76D7-42D9-8902-E5504A6BCE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860800"/>
            <a:ext cx="3800475" cy="2217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8278C753-CE58-4683-82A9-1378F3D5A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8D2A52B2-7681-4F80-81E7-C2C8D8073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D8C014-FC55-40F6-B759-879A7A0CA0B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2">
            <a:extLst>
              <a:ext uri="{FF2B5EF4-FFF2-40B4-BE49-F238E27FC236}">
                <a16:creationId xmlns:a16="http://schemas.microsoft.com/office/drawing/2014/main" id="{046CDFB0-24A8-4333-A49D-03A361068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08962" cy="322262"/>
          </a:xfrm>
        </p:spPr>
        <p:txBody>
          <a:bodyPr/>
          <a:lstStyle/>
          <a:p>
            <a:pPr eaLnBrk="1" hangingPunct="1"/>
            <a:r>
              <a:rPr lang="en-US" altLang="el-GR"/>
              <a:t>Moore FSM – 3 Processes</a:t>
            </a:r>
            <a:endParaRPr lang="el-GR" altLang="el-GR"/>
          </a:p>
        </p:txBody>
      </p:sp>
      <p:pic>
        <p:nvPicPr>
          <p:cNvPr id="1088515" name="Picture 3">
            <a:extLst>
              <a:ext uri="{FF2B5EF4-FFF2-40B4-BE49-F238E27FC236}">
                <a16:creationId xmlns:a16="http://schemas.microsoft.com/office/drawing/2014/main" id="{716D1527-61DA-418E-8AEF-8C3A93393C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857250"/>
            <a:ext cx="3800475" cy="2217738"/>
          </a:xfrm>
          <a:noFill/>
        </p:spPr>
      </p:pic>
      <p:pic>
        <p:nvPicPr>
          <p:cNvPr id="1088516" name="Picture 4">
            <a:extLst>
              <a:ext uri="{FF2B5EF4-FFF2-40B4-BE49-F238E27FC236}">
                <a16:creationId xmlns:a16="http://schemas.microsoft.com/office/drawing/2014/main" id="{0B756C1E-E256-4988-8EB7-813CE0484F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163" y="3638550"/>
            <a:ext cx="6143625" cy="1892300"/>
          </a:xfrm>
          <a:noFill/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20295490-EEC8-499A-861E-7350BB39D632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357563"/>
            <a:ext cx="2808288" cy="1871662"/>
            <a:chOff x="930" y="2115"/>
            <a:chExt cx="1769" cy="1179"/>
          </a:xfrm>
        </p:grpSpPr>
        <p:sp>
          <p:nvSpPr>
            <p:cNvPr id="30736" name="Oval 5">
              <a:extLst>
                <a:ext uri="{FF2B5EF4-FFF2-40B4-BE49-F238E27FC236}">
                  <a16:creationId xmlns:a16="http://schemas.microsoft.com/office/drawing/2014/main" id="{501C2427-95C1-486A-AEA4-A6429268B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296"/>
              <a:ext cx="998" cy="9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7" name="Text Box 7">
              <a:extLst>
                <a:ext uri="{FF2B5EF4-FFF2-40B4-BE49-F238E27FC236}">
                  <a16:creationId xmlns:a16="http://schemas.microsoft.com/office/drawing/2014/main" id="{68B6B380-6278-40F7-81A0-CDC35580A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11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P0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30738" name="Line 9">
              <a:extLst>
                <a:ext uri="{FF2B5EF4-FFF2-40B4-BE49-F238E27FC236}">
                  <a16:creationId xmlns:a16="http://schemas.microsoft.com/office/drawing/2014/main" id="{DA9058B0-6704-4A9C-AAD6-7E4CDE109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341"/>
              <a:ext cx="408" cy="31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C1955C51-7C3E-4A98-A7A8-61D288EE3DD9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3068638"/>
            <a:ext cx="2270125" cy="2376487"/>
            <a:chOff x="3787" y="1933"/>
            <a:chExt cx="1430" cy="1497"/>
          </a:xfrm>
        </p:grpSpPr>
        <p:sp>
          <p:nvSpPr>
            <p:cNvPr id="30733" name="Oval 6">
              <a:extLst>
                <a:ext uri="{FF2B5EF4-FFF2-40B4-BE49-F238E27FC236}">
                  <a16:creationId xmlns:a16="http://schemas.microsoft.com/office/drawing/2014/main" id="{A48F201E-001D-4051-BFE4-0CE8DCE04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205"/>
              <a:ext cx="862" cy="1225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4" name="Text Box 8">
              <a:extLst>
                <a:ext uri="{FF2B5EF4-FFF2-40B4-BE49-F238E27FC236}">
                  <a16:creationId xmlns:a16="http://schemas.microsoft.com/office/drawing/2014/main" id="{CC2F5A20-1576-4BFE-AFEF-A7B59C5ED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933"/>
              <a:ext cx="7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P2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30735" name="Line 10">
              <a:extLst>
                <a:ext uri="{FF2B5EF4-FFF2-40B4-BE49-F238E27FC236}">
                  <a16:creationId xmlns:a16="http://schemas.microsoft.com/office/drawing/2014/main" id="{F8F6FFE5-555C-47B3-B819-4F7E48C77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8" y="2115"/>
              <a:ext cx="137" cy="31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EA00700D-B86F-480E-A81A-1C55E9BC2504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284538"/>
            <a:ext cx="1511300" cy="2447925"/>
            <a:chOff x="2699" y="2069"/>
            <a:chExt cx="952" cy="1542"/>
          </a:xfrm>
        </p:grpSpPr>
        <p:sp>
          <p:nvSpPr>
            <p:cNvPr id="30730" name="Oval 11">
              <a:extLst>
                <a:ext uri="{FF2B5EF4-FFF2-40B4-BE49-F238E27FC236}">
                  <a16:creationId xmlns:a16="http://schemas.microsoft.com/office/drawing/2014/main" id="{BDFDD68C-5590-4FA3-A032-A11ABD88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96"/>
              <a:ext cx="771" cy="1315"/>
            </a:xfrm>
            <a:prstGeom prst="ellips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1" name="Text Box 12">
              <a:extLst>
                <a:ext uri="{FF2B5EF4-FFF2-40B4-BE49-F238E27FC236}">
                  <a16:creationId xmlns:a16="http://schemas.microsoft.com/office/drawing/2014/main" id="{D32B78A5-8052-45D3-9374-020608F2F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069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P1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30732" name="Line 13">
              <a:extLst>
                <a:ext uri="{FF2B5EF4-FFF2-40B4-BE49-F238E27FC236}">
                  <a16:creationId xmlns:a16="http://schemas.microsoft.com/office/drawing/2014/main" id="{F0260F82-FA05-43E7-B048-E2D8BB2AE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296"/>
              <a:ext cx="136" cy="18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8E54A3F0-A885-4AEB-A477-362B6BBE9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01C8840B-7E13-4B19-891B-C6AE0FA4B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FB9AEE-1504-4344-AEF3-AE87AC104DB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9538" name="Text Box 2">
            <a:extLst>
              <a:ext uri="{FF2B5EF4-FFF2-40B4-BE49-F238E27FC236}">
                <a16:creationId xmlns:a16="http://schemas.microsoft.com/office/drawing/2014/main" id="{42C9DB2A-DAD6-4EFD-88E4-116C19C4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767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Architecture</a:t>
            </a:r>
            <a:r>
              <a:rPr lang="en-GB" altLang="el-GR" sz="1800">
                <a:solidFill>
                  <a:schemeClr val="tx1"/>
                </a:solidFill>
              </a:rPr>
              <a:t> moore </a:t>
            </a:r>
            <a:r>
              <a:rPr lang="en-GB" altLang="el-GR" sz="1800" b="1">
                <a:solidFill>
                  <a:srgbClr val="990033"/>
                </a:solidFill>
              </a:rPr>
              <a:t>of</a:t>
            </a:r>
            <a:r>
              <a:rPr lang="en-GB" altLang="el-GR" sz="1800">
                <a:solidFill>
                  <a:schemeClr val="tx1"/>
                </a:solidFill>
              </a:rPr>
              <a:t> demo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type</a:t>
            </a:r>
            <a:r>
              <a:rPr lang="en-GB" altLang="el-GR" sz="1800">
                <a:solidFill>
                  <a:schemeClr val="tx1"/>
                </a:solidFill>
              </a:rPr>
              <a:t> state_type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r>
              <a:rPr lang="en-GB" altLang="el-GR" sz="1800">
                <a:solidFill>
                  <a:schemeClr val="tx1"/>
                </a:solidFill>
              </a:rPr>
              <a:t> (s0,s1,s2,s3);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signal</a:t>
            </a:r>
            <a:r>
              <a:rPr lang="en-GB" altLang="el-GR" sz="1800">
                <a:solidFill>
                  <a:schemeClr val="tx1"/>
                </a:solidFill>
              </a:rPr>
              <a:t> current_state, next_state: state_type;</a:t>
            </a:r>
            <a:endParaRPr lang="en-GB" altLang="el-GR" sz="18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P0: </a:t>
            </a:r>
            <a:r>
              <a:rPr lang="en-GB" altLang="el-GR" sz="1800" b="1">
                <a:solidFill>
                  <a:srgbClr val="990033"/>
                </a:solidFill>
              </a:rPr>
              <a:t>process </a:t>
            </a:r>
            <a:r>
              <a:rPr lang="en-GB" altLang="el-GR" sz="1800">
                <a:solidFill>
                  <a:schemeClr val="tx1"/>
                </a:solidFill>
              </a:rPr>
              <a:t>(state,in)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 state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s0=&gt; 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  next_state&lt;=s1;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    when</a:t>
            </a:r>
            <a:r>
              <a:rPr lang="en-GB" altLang="el-GR" sz="1800">
                <a:solidFill>
                  <a:schemeClr val="tx1"/>
                </a:solidFill>
              </a:rPr>
              <a:t> s1=&gt;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next_state</a:t>
            </a:r>
            <a:r>
              <a:rPr lang="el-GR" altLang="el-GR" sz="1800">
                <a:solidFill>
                  <a:schemeClr val="tx1"/>
                </a:solidFill>
              </a:rPr>
              <a:t> &lt;=s2;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   when</a:t>
            </a:r>
            <a:r>
              <a:rPr lang="en-GB" altLang="el-GR" sz="1800">
                <a:solidFill>
                  <a:schemeClr val="tx1"/>
                </a:solidFill>
              </a:rPr>
              <a:t> s2=&gt;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next_state &lt;=s3;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   when</a:t>
            </a:r>
            <a:r>
              <a:rPr lang="en-GB" altLang="el-GR" sz="1800">
                <a:solidFill>
                  <a:schemeClr val="tx1"/>
                </a:solidFill>
              </a:rPr>
              <a:t> s3=&gt;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next_state &lt;=s0;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31749" name="AutoShape 7">
            <a:extLst>
              <a:ext uri="{FF2B5EF4-FFF2-40B4-BE49-F238E27FC236}">
                <a16:creationId xmlns:a16="http://schemas.microsoft.com/office/drawing/2014/main" id="{43156C3F-1D7F-438A-8354-0125B2676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Moore FSM – 3 Processes</a:t>
            </a:r>
            <a:endParaRPr lang="el-GR" altLang="el-GR"/>
          </a:p>
        </p:txBody>
      </p:sp>
      <p:pic>
        <p:nvPicPr>
          <p:cNvPr id="1089546" name="Picture 10">
            <a:extLst>
              <a:ext uri="{FF2B5EF4-FFF2-40B4-BE49-F238E27FC236}">
                <a16:creationId xmlns:a16="http://schemas.microsoft.com/office/drawing/2014/main" id="{C56CE6F3-4E0D-447A-9870-468E459038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860800"/>
            <a:ext cx="2900363" cy="2225675"/>
          </a:xfrm>
          <a:noFill/>
        </p:spPr>
      </p:pic>
      <p:grpSp>
        <p:nvGrpSpPr>
          <p:cNvPr id="31751" name="Group 1">
            <a:extLst>
              <a:ext uri="{FF2B5EF4-FFF2-40B4-BE49-F238E27FC236}">
                <a16:creationId xmlns:a16="http://schemas.microsoft.com/office/drawing/2014/main" id="{EFD63DCE-E4BB-4FA0-8106-E4FE0CFFB116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876300"/>
            <a:ext cx="4513262" cy="2559050"/>
            <a:chOff x="1476375" y="3068639"/>
            <a:chExt cx="6805613" cy="2462211"/>
          </a:xfrm>
        </p:grpSpPr>
        <p:pic>
          <p:nvPicPr>
            <p:cNvPr id="31752" name="Picture 4">
              <a:extLst>
                <a:ext uri="{FF2B5EF4-FFF2-40B4-BE49-F238E27FC236}">
                  <a16:creationId xmlns:a16="http://schemas.microsoft.com/office/drawing/2014/main" id="{F67CD916-A647-4BA2-82EC-D51F08BFA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3638550"/>
              <a:ext cx="6143625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3" name="Group 14">
              <a:extLst>
                <a:ext uri="{FF2B5EF4-FFF2-40B4-BE49-F238E27FC236}">
                  <a16:creationId xmlns:a16="http://schemas.microsoft.com/office/drawing/2014/main" id="{42197E21-2926-4906-8A01-1802344E9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375" y="3357563"/>
              <a:ext cx="2808288" cy="1871662"/>
              <a:chOff x="930" y="2115"/>
              <a:chExt cx="1769" cy="1179"/>
            </a:xfrm>
          </p:grpSpPr>
          <p:sp>
            <p:nvSpPr>
              <p:cNvPr id="31762" name="Oval 5">
                <a:extLst>
                  <a:ext uri="{FF2B5EF4-FFF2-40B4-BE49-F238E27FC236}">
                    <a16:creationId xmlns:a16="http://schemas.microsoft.com/office/drawing/2014/main" id="{8EF362C4-DC7E-43A2-B54C-D4EFD4733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998" cy="99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63" name="Text Box 7">
                <a:extLst>
                  <a:ext uri="{FF2B5EF4-FFF2-40B4-BE49-F238E27FC236}">
                    <a16:creationId xmlns:a16="http://schemas.microsoft.com/office/drawing/2014/main" id="{46458586-6DAA-4972-AFA1-43806A26A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" y="2115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400">
                    <a:solidFill>
                      <a:srgbClr val="000099"/>
                    </a:solidFill>
                  </a:rPr>
                  <a:t>P0</a:t>
                </a:r>
                <a:endParaRPr lang="el-GR" altLang="el-GR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1764" name="Line 9">
                <a:extLst>
                  <a:ext uri="{FF2B5EF4-FFF2-40B4-BE49-F238E27FC236}">
                    <a16:creationId xmlns:a16="http://schemas.microsoft.com/office/drawing/2014/main" id="{280DE88A-3FE6-4237-9588-4ED49CE7D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2341"/>
                <a:ext cx="408" cy="318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4" name="Group 16">
              <a:extLst>
                <a:ext uri="{FF2B5EF4-FFF2-40B4-BE49-F238E27FC236}">
                  <a16:creationId xmlns:a16="http://schemas.microsoft.com/office/drawing/2014/main" id="{EA7D6463-637B-4D3E-BE92-76E6817C8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1863" y="3068639"/>
              <a:ext cx="2270125" cy="2051050"/>
              <a:chOff x="3787" y="1933"/>
              <a:chExt cx="1430" cy="1292"/>
            </a:xfrm>
          </p:grpSpPr>
          <p:sp>
            <p:nvSpPr>
              <p:cNvPr id="31759" name="Oval 6">
                <a:extLst>
                  <a:ext uri="{FF2B5EF4-FFF2-40B4-BE49-F238E27FC236}">
                    <a16:creationId xmlns:a16="http://schemas.microsoft.com/office/drawing/2014/main" id="{E06F7A39-0779-4836-B8C9-C59B860A5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388"/>
                <a:ext cx="862" cy="837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60" name="Text Box 8">
                <a:extLst>
                  <a:ext uri="{FF2B5EF4-FFF2-40B4-BE49-F238E27FC236}">
                    <a16:creationId xmlns:a16="http://schemas.microsoft.com/office/drawing/2014/main" id="{B96FACB7-70EB-47B7-B3F0-F91CF9B70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1933"/>
                <a:ext cx="7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400">
                    <a:solidFill>
                      <a:srgbClr val="000099"/>
                    </a:solidFill>
                  </a:rPr>
                  <a:t>P2</a:t>
                </a:r>
                <a:endParaRPr lang="el-GR" altLang="el-GR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1761" name="Line 10">
                <a:extLst>
                  <a:ext uri="{FF2B5EF4-FFF2-40B4-BE49-F238E27FC236}">
                    <a16:creationId xmlns:a16="http://schemas.microsoft.com/office/drawing/2014/main" id="{863771B9-CB49-45BC-846D-84A04EC36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58" y="2115"/>
                <a:ext cx="137" cy="318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5" name="Group 15">
              <a:extLst>
                <a:ext uri="{FF2B5EF4-FFF2-40B4-BE49-F238E27FC236}">
                  <a16:creationId xmlns:a16="http://schemas.microsoft.com/office/drawing/2014/main" id="{A13A5A9C-2E19-4B0B-A352-F1E42140F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663" y="3284539"/>
              <a:ext cx="1511300" cy="2170113"/>
              <a:chOff x="2699" y="2069"/>
              <a:chExt cx="952" cy="1367"/>
            </a:xfrm>
          </p:grpSpPr>
          <p:sp>
            <p:nvSpPr>
              <p:cNvPr id="31756" name="Oval 11">
                <a:extLst>
                  <a:ext uri="{FF2B5EF4-FFF2-40B4-BE49-F238E27FC236}">
                    <a16:creationId xmlns:a16="http://schemas.microsoft.com/office/drawing/2014/main" id="{EC6752F0-E35B-48E9-9E4B-954A73724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50"/>
                <a:ext cx="771" cy="1086"/>
              </a:xfrm>
              <a:prstGeom prst="ellips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7" name="Text Box 12">
                <a:extLst>
                  <a:ext uri="{FF2B5EF4-FFF2-40B4-BE49-F238E27FC236}">
                    <a16:creationId xmlns:a16="http://schemas.microsoft.com/office/drawing/2014/main" id="{FE9A3ED7-DDA5-486D-8DE2-93542359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2069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400">
                    <a:solidFill>
                      <a:srgbClr val="000099"/>
                    </a:solidFill>
                  </a:rPr>
                  <a:t>P1</a:t>
                </a:r>
                <a:endParaRPr lang="el-GR" altLang="el-GR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1758" name="Line 13">
                <a:extLst>
                  <a:ext uri="{FF2B5EF4-FFF2-40B4-BE49-F238E27FC236}">
                    <a16:creationId xmlns:a16="http://schemas.microsoft.com/office/drawing/2014/main" id="{119141BA-D2AC-4682-B6B4-DC3CA02F0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2296"/>
                <a:ext cx="136" cy="18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1B2E8A61-CF53-4952-B983-1B9005CF1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5972EF37-4EAD-4715-B5F9-80AC812FE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DFC8DE-77A6-4172-8B52-F82EA68409D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74531" name="Text Box 3">
            <a:extLst>
              <a:ext uri="{FF2B5EF4-FFF2-40B4-BE49-F238E27FC236}">
                <a16:creationId xmlns:a16="http://schemas.microsoft.com/office/drawing/2014/main" id="{0A3607BB-CC37-4684-ACBA-9DED22C4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600"/>
            <a:ext cx="384175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P1: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 </a:t>
            </a:r>
            <a:r>
              <a:rPr lang="en-GB" altLang="el-GR" sz="1800">
                <a:solidFill>
                  <a:schemeClr val="tx1"/>
                </a:solidFill>
              </a:rPr>
              <a:t>(clk,reset)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reset = 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current_state&lt;=s0;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elsif</a:t>
            </a:r>
            <a:r>
              <a:rPr lang="en-GB" altLang="el-GR" sz="1800">
                <a:solidFill>
                  <a:schemeClr val="tx1"/>
                </a:solidFill>
              </a:rPr>
              <a:t> clk'event </a:t>
            </a:r>
            <a:r>
              <a:rPr lang="en-GB" altLang="el-GR" sz="1800" b="1">
                <a:solidFill>
                  <a:srgbClr val="990033"/>
                </a:solidFill>
              </a:rPr>
              <a:t>and</a:t>
            </a:r>
            <a:r>
              <a:rPr lang="en-GB" altLang="el-GR" sz="1800">
                <a:solidFill>
                  <a:schemeClr val="tx1"/>
                </a:solidFill>
              </a:rPr>
              <a:t> clk='1'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</a:t>
            </a:r>
            <a:r>
              <a:rPr lang="en-GB" altLang="el-GR" sz="1800">
                <a:solidFill>
                  <a:schemeClr val="tx1"/>
                </a:solidFill>
              </a:rPr>
              <a:t>current_state&lt;=next_state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P2: </a:t>
            </a:r>
            <a:r>
              <a:rPr lang="en-GB" altLang="el-GR" sz="1800" b="1">
                <a:solidFill>
                  <a:srgbClr val="990033"/>
                </a:solidFill>
              </a:rPr>
              <a:t>process </a:t>
            </a:r>
            <a:r>
              <a:rPr lang="en-GB" altLang="el-GR" sz="1800">
                <a:solidFill>
                  <a:schemeClr val="tx1"/>
                </a:solidFill>
              </a:rPr>
              <a:t>(current_state)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begin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 state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s0=&gt; out1&lt;="0000";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s1=&gt; out1&lt;="1001";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s2=&gt; out1&lt;="1100";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s3=&gt; out1&lt;="1111";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n-GB" altLang="el-GR" sz="1800" b="1" i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chemeClr val="tx1"/>
                </a:solidFill>
              </a:rPr>
              <a:t> moore;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33797" name="AutoShape 4">
            <a:extLst>
              <a:ext uri="{FF2B5EF4-FFF2-40B4-BE49-F238E27FC236}">
                <a16:creationId xmlns:a16="http://schemas.microsoft.com/office/drawing/2014/main" id="{F8DAA062-45B8-46D9-9CCC-B3EF1EA0C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Moore FSM – 3 Processes</a:t>
            </a:r>
            <a:endParaRPr lang="el-GR" altLang="el-GR"/>
          </a:p>
        </p:txBody>
      </p:sp>
      <p:pic>
        <p:nvPicPr>
          <p:cNvPr id="1174535" name="Picture 7">
            <a:extLst>
              <a:ext uri="{FF2B5EF4-FFF2-40B4-BE49-F238E27FC236}">
                <a16:creationId xmlns:a16="http://schemas.microsoft.com/office/drawing/2014/main" id="{ED14B8D2-4819-4D19-87B6-8611B803D1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6263"/>
            <a:ext cx="3003550" cy="230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E1063B92-CAFA-49D6-AE16-A8070D5CD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39B06C23-A867-4F7A-B11C-9AEB4E942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786CA80-4969-4E22-9020-9D435A58FED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AutoShape 2">
            <a:extLst>
              <a:ext uri="{FF2B5EF4-FFF2-40B4-BE49-F238E27FC236}">
                <a16:creationId xmlns:a16="http://schemas.microsoft.com/office/drawing/2014/main" id="{1483C5AF-C68C-4EE2-9CB8-B7AC2F5EE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Κωδικοποίηση Καταστάσεων</a:t>
            </a:r>
          </a:p>
        </p:txBody>
      </p:sp>
      <p:sp>
        <p:nvSpPr>
          <p:cNvPr id="1090563" name="Rectangle 3">
            <a:extLst>
              <a:ext uri="{FF2B5EF4-FFF2-40B4-BE49-F238E27FC236}">
                <a16:creationId xmlns:a16="http://schemas.microsoft.com/office/drawing/2014/main" id="{2EA70036-A61B-4E18-9090-4E8D9FC43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62025"/>
            <a:ext cx="8280400" cy="5124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Δεν απαιτείται από τα περισσότερα εργαλεία σύνθεσης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/>
              <a:t>Προτείνεται να αφήνεται στα εργαλεία σύνθεσης η κωδικοποίηση των καταστάσεων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/>
              <a:t> Οδηγεί συνήθως σε βέλτιστα κυκλώματα ως προς επιφάνεια / χρόνο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Στην περίπτωση που αυτό κρίνεται σκόπιμο η δήλωση γίνεται στο σώμα της αρχιτεκτονικής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Architecture</a:t>
            </a:r>
            <a:r>
              <a:rPr lang="en-GB" altLang="el-GR" sz="2000">
                <a:solidFill>
                  <a:schemeClr val="tx1"/>
                </a:solidFill>
              </a:rPr>
              <a:t> moore </a:t>
            </a:r>
            <a:r>
              <a:rPr lang="en-GB" altLang="el-GR" sz="2000" b="1">
                <a:solidFill>
                  <a:srgbClr val="990033"/>
                </a:solidFill>
              </a:rPr>
              <a:t>of</a:t>
            </a:r>
            <a:r>
              <a:rPr lang="en-GB" altLang="el-GR" sz="2000">
                <a:solidFill>
                  <a:schemeClr val="tx1"/>
                </a:solidFill>
              </a:rPr>
              <a:t> demo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type</a:t>
            </a:r>
            <a:r>
              <a:rPr lang="en-GB" altLang="el-GR" sz="2000">
                <a:solidFill>
                  <a:schemeClr val="tx1"/>
                </a:solidFill>
              </a:rPr>
              <a:t> state_type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  <a:r>
              <a:rPr lang="el-GR" altLang="el-GR" sz="2000" b="1">
                <a:solidFill>
                  <a:srgbClr val="990033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array </a:t>
            </a:r>
            <a:r>
              <a:rPr lang="en-US" altLang="el-GR" sz="2000">
                <a:solidFill>
                  <a:schemeClr val="tx1"/>
                </a:solidFill>
              </a:rPr>
              <a:t>(1</a:t>
            </a:r>
            <a:r>
              <a:rPr lang="en-US" altLang="el-GR" sz="2000" b="1">
                <a:solidFill>
                  <a:srgbClr val="990033"/>
                </a:solidFill>
              </a:rPr>
              <a:t> downto </a:t>
            </a:r>
            <a:r>
              <a:rPr lang="en-US" altLang="el-GR" sz="2000">
                <a:solidFill>
                  <a:schemeClr val="tx1"/>
                </a:solidFill>
              </a:rPr>
              <a:t>0)</a:t>
            </a:r>
            <a:r>
              <a:rPr lang="en-US" altLang="el-GR" sz="2000" b="1">
                <a:solidFill>
                  <a:srgbClr val="990033"/>
                </a:solidFill>
              </a:rPr>
              <a:t> of </a:t>
            </a:r>
            <a:r>
              <a:rPr lang="en-US" altLang="el-GR" sz="2000">
                <a:solidFill>
                  <a:schemeClr val="tx1"/>
                </a:solidFill>
              </a:rPr>
              <a:t>bit</a:t>
            </a:r>
            <a:r>
              <a:rPr lang="en-US" altLang="el-GR" sz="2000" b="1">
                <a:solidFill>
                  <a:srgbClr val="990033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constant </a:t>
            </a:r>
            <a:r>
              <a:rPr lang="en-US" altLang="el-GR" sz="2000">
                <a:solidFill>
                  <a:schemeClr val="tx1"/>
                </a:solidFill>
              </a:rPr>
              <a:t>s0 :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state_type :=00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constant </a:t>
            </a:r>
            <a:r>
              <a:rPr lang="en-US" altLang="el-GR" sz="2000">
                <a:solidFill>
                  <a:schemeClr val="tx1"/>
                </a:solidFill>
              </a:rPr>
              <a:t>s1 :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state_type :=01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constant </a:t>
            </a:r>
            <a:r>
              <a:rPr lang="en-US" altLang="el-GR" sz="2000">
                <a:solidFill>
                  <a:schemeClr val="tx1"/>
                </a:solidFill>
              </a:rPr>
              <a:t>s2 :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state_type :=10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constant </a:t>
            </a:r>
            <a:r>
              <a:rPr lang="en-US" altLang="el-GR" sz="2000">
                <a:solidFill>
                  <a:schemeClr val="tx1"/>
                </a:solidFill>
              </a:rPr>
              <a:t>s3 :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state_type :=11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…..</a:t>
            </a:r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0527C87E-6475-4CDE-9828-50092A81D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27CA60D1-2420-4971-913D-CBA877EAE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BF6B51-51E9-43B0-9A99-0177DEBA4DF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2">
            <a:extLst>
              <a:ext uri="{FF2B5EF4-FFF2-40B4-BE49-F238E27FC236}">
                <a16:creationId xmlns:a16="http://schemas.microsoft.com/office/drawing/2014/main" id="{5BD0D3DC-C48C-46E8-9E35-D88024269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Structural VHDL – </a:t>
            </a:r>
            <a:r>
              <a:rPr lang="el-GR" altLang="el-GR"/>
              <a:t>Βασικές Έννοιες</a:t>
            </a:r>
          </a:p>
        </p:txBody>
      </p:sp>
      <p:sp>
        <p:nvSpPr>
          <p:cNvPr id="1065987" name="Rectangle 3">
            <a:extLst>
              <a:ext uri="{FF2B5EF4-FFF2-40B4-BE49-F238E27FC236}">
                <a16:creationId xmlns:a16="http://schemas.microsoft.com/office/drawing/2014/main" id="{FA2A301E-BC41-45AA-A703-4AF5B7619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Περιγραφή των διασυνδέσεων των υπομονάδων  του κυκλώματος</a:t>
            </a:r>
            <a:r>
              <a:rPr lang="en-US" altLang="el-GR"/>
              <a:t> </a:t>
            </a:r>
            <a:endParaRPr lang="el-GR" altLang="el-GR"/>
          </a:p>
          <a:p>
            <a:pPr marL="830263" lvl="1" indent="-285750" eaLnBrk="1" hangingPunct="1"/>
            <a:r>
              <a:rPr lang="el-GR" altLang="el-GR"/>
              <a:t>Εναλλακτική περιγραφή του σχηματικού διαγράμματος (</a:t>
            </a:r>
            <a:r>
              <a:rPr lang="en-US" altLang="el-GR"/>
              <a:t>schematic diagram)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Δεν απαιτείται λεπτομερής περιγραφή όλων των διασυνδέσεων  </a:t>
            </a:r>
          </a:p>
          <a:p>
            <a:pPr marL="830263" lvl="1" indent="-285750" eaLnBrk="1" hangingPunct="1"/>
            <a:r>
              <a:rPr lang="el-GR" altLang="el-GR"/>
              <a:t>Μόνο οι «βασικές διασυνδέσεις» ανάλογα με το επίπεδο της ροής του σχεδιασμού περιγράφονται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Δεν απαιτείται η περιγραφή της λειτουργίας των υπομονάδων</a:t>
            </a:r>
          </a:p>
          <a:p>
            <a:pPr marL="830263" lvl="1" indent="-285750" eaLnBrk="1" hangingPunct="1"/>
            <a:r>
              <a:rPr lang="el-GR" altLang="el-GR"/>
              <a:t>Προϋποθέτει την ύπαρξη βιβλιοθήκης  στην οποία βρίσκονται όλες οι χρησιμοποιούμενες υπομονάδες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1C4B4731-E4DF-49BD-B4DB-96657EF40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C7CA4E73-3E40-41E3-B7EA-949E0A6A1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4EA2F6-542A-4306-B6C3-A36C1FF56F6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71FA0BBB-2065-4FE1-A545-0D4F67F49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Mealy FSM</a:t>
            </a:r>
            <a:endParaRPr lang="el-GR" altLang="el-GR"/>
          </a:p>
        </p:txBody>
      </p:sp>
      <p:graphicFrame>
        <p:nvGraphicFramePr>
          <p:cNvPr id="1091587" name="Object 3">
            <a:extLst>
              <a:ext uri="{FF2B5EF4-FFF2-40B4-BE49-F238E27FC236}">
                <a16:creationId xmlns:a16="http://schemas.microsoft.com/office/drawing/2014/main" id="{5D720988-5132-484B-847B-072016F1923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813050" y="938213"/>
          <a:ext cx="34369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93976" imgH="1751381" progId="Visio.Drawing.6">
                  <p:embed/>
                </p:oleObj>
              </mc:Choice>
              <mc:Fallback>
                <p:oleObj name="Visio" r:id="rId2" imgW="2093976" imgH="175138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938213"/>
                        <a:ext cx="343693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88" name="Object 4">
            <a:extLst>
              <a:ext uri="{FF2B5EF4-FFF2-40B4-BE49-F238E27FC236}">
                <a16:creationId xmlns:a16="http://schemas.microsoft.com/office/drawing/2014/main" id="{266C94DC-D483-478E-859D-F30F3255DCC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3965575"/>
          <a:ext cx="3802063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480767" imgH="1688592" progId="Visio.Drawing.6">
                  <p:embed/>
                </p:oleObj>
              </mc:Choice>
              <mc:Fallback>
                <p:oleObj name="Visio" r:id="rId4" imgW="2480767" imgH="168859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5575"/>
                        <a:ext cx="3802063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>
            <a:extLst>
              <a:ext uri="{FF2B5EF4-FFF2-40B4-BE49-F238E27FC236}">
                <a16:creationId xmlns:a16="http://schemas.microsoft.com/office/drawing/2014/main" id="{85F9C776-1299-44A2-AE9F-A38F23073786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5084763"/>
            <a:ext cx="4176713" cy="1038225"/>
            <a:chOff x="748" y="3203"/>
            <a:chExt cx="2631" cy="654"/>
          </a:xfrm>
        </p:grpSpPr>
        <p:sp>
          <p:nvSpPr>
            <p:cNvPr id="36876" name="Oval 6">
              <a:extLst>
                <a:ext uri="{FF2B5EF4-FFF2-40B4-BE49-F238E27FC236}">
                  <a16:creationId xmlns:a16="http://schemas.microsoft.com/office/drawing/2014/main" id="{47359BCE-4FDB-40CD-9F9E-AAD0928C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203"/>
              <a:ext cx="953" cy="545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rgbClr val="99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77" name="Text Box 8">
              <a:extLst>
                <a:ext uri="{FF2B5EF4-FFF2-40B4-BE49-F238E27FC236}">
                  <a16:creationId xmlns:a16="http://schemas.microsoft.com/office/drawing/2014/main" id="{9C839742-FE94-4CE0-AF50-F87D281EE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339"/>
              <a:ext cx="75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Clocked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Process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36878" name="Line 9">
              <a:extLst>
                <a:ext uri="{FF2B5EF4-FFF2-40B4-BE49-F238E27FC236}">
                  <a16:creationId xmlns:a16="http://schemas.microsoft.com/office/drawing/2014/main" id="{F11E006D-4A4A-47DC-A9D1-12B98510A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566"/>
              <a:ext cx="72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FC49652D-73FA-42ED-A683-E47AC3B98D4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213100"/>
            <a:ext cx="5664200" cy="1728788"/>
            <a:chOff x="2064" y="2024"/>
            <a:chExt cx="3568" cy="1089"/>
          </a:xfrm>
        </p:grpSpPr>
        <p:sp>
          <p:nvSpPr>
            <p:cNvPr id="36873" name="Oval 5">
              <a:extLst>
                <a:ext uri="{FF2B5EF4-FFF2-40B4-BE49-F238E27FC236}">
                  <a16:creationId xmlns:a16="http://schemas.microsoft.com/office/drawing/2014/main" id="{ECEEF60A-CFC0-447C-B7FF-31535B485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23"/>
              <a:ext cx="1496" cy="590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74" name="Text Box 7">
              <a:extLst>
                <a:ext uri="{FF2B5EF4-FFF2-40B4-BE49-F238E27FC236}">
                  <a16:creationId xmlns:a16="http://schemas.microsoft.com/office/drawing/2014/main" id="{6E5B8E3B-86F1-41C8-8E5D-2BAB82DC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024"/>
              <a:ext cx="125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Combinational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99"/>
                  </a:solidFill>
                </a:rPr>
                <a:t>Process</a:t>
              </a:r>
              <a:endParaRPr lang="el-GR" altLang="el-GR" sz="2400">
                <a:solidFill>
                  <a:srgbClr val="000099"/>
                </a:solidFill>
              </a:endParaRPr>
            </a:p>
          </p:txBody>
        </p:sp>
        <p:sp>
          <p:nvSpPr>
            <p:cNvPr id="36875" name="Line 10">
              <a:extLst>
                <a:ext uri="{FF2B5EF4-FFF2-40B4-BE49-F238E27FC236}">
                  <a16:creationId xmlns:a16="http://schemas.microsoft.com/office/drawing/2014/main" id="{6FF6F7C2-D1DC-4646-B207-C8239FDAA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" y="2296"/>
              <a:ext cx="1089" cy="31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9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9CCCCFD3-B258-452A-A0A2-D5EF10C8F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D833BD35-A6CF-4C0D-A42B-F0A5055F2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A8F98A-DC87-4AFB-9FAC-74ECD935962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92610" name="Text Box 2">
            <a:extLst>
              <a:ext uri="{FF2B5EF4-FFF2-40B4-BE49-F238E27FC236}">
                <a16:creationId xmlns:a16="http://schemas.microsoft.com/office/drawing/2014/main" id="{B57E4AE1-F2A6-4DF6-91D2-8418505C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82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Entity</a:t>
            </a:r>
            <a:r>
              <a:rPr lang="en-GB" altLang="el-GR" sz="2000">
                <a:solidFill>
                  <a:schemeClr val="tx1"/>
                </a:solidFill>
              </a:rPr>
              <a:t> demo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  <a:r>
              <a:rPr lang="en-GB" altLang="el-GR" sz="20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</a:t>
            </a:r>
            <a:r>
              <a:rPr lang="en-GB" altLang="el-GR" sz="2000" b="1">
                <a:solidFill>
                  <a:srgbClr val="990033"/>
                </a:solidFill>
              </a:rPr>
              <a:t>port</a:t>
            </a:r>
            <a:r>
              <a:rPr lang="en-GB" altLang="el-GR" sz="2000">
                <a:solidFill>
                  <a:schemeClr val="tx1"/>
                </a:solidFill>
              </a:rPr>
              <a:t>(clk,in1,reset: </a:t>
            </a:r>
            <a:r>
              <a:rPr lang="en-GB" altLang="el-GR" sz="2000" b="1">
                <a:solidFill>
                  <a:srgbClr val="990033"/>
                </a:solidFill>
              </a:rPr>
              <a:t>in </a:t>
            </a:r>
            <a:r>
              <a:rPr lang="en-GB" altLang="el-GR" sz="2000">
                <a:solidFill>
                  <a:schemeClr val="tx1"/>
                </a:solidFill>
              </a:rPr>
              <a:t>std_logic;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out1:  </a:t>
            </a:r>
            <a:r>
              <a:rPr lang="en-GB" altLang="el-GR" sz="2000" b="1">
                <a:solidFill>
                  <a:srgbClr val="990033"/>
                </a:solidFill>
              </a:rPr>
              <a:t>out</a:t>
            </a:r>
            <a:r>
              <a:rPr lang="en-GB" altLang="el-GR" sz="2000" b="1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std_logic_vector (3downto 0);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end</a:t>
            </a:r>
            <a:r>
              <a:rPr lang="en-GB" altLang="el-GR" sz="2000">
                <a:solidFill>
                  <a:schemeClr val="tx1"/>
                </a:solidFill>
              </a:rPr>
              <a:t> demo;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Architecture</a:t>
            </a:r>
            <a:r>
              <a:rPr lang="en-GB" altLang="el-GR" sz="2000">
                <a:solidFill>
                  <a:schemeClr val="tx1"/>
                </a:solidFill>
              </a:rPr>
              <a:t> mealy </a:t>
            </a:r>
            <a:r>
              <a:rPr lang="en-GB" altLang="el-GR" sz="2000" b="1">
                <a:solidFill>
                  <a:srgbClr val="990033"/>
                </a:solidFill>
              </a:rPr>
              <a:t>of</a:t>
            </a:r>
            <a:r>
              <a:rPr lang="en-GB" altLang="el-GR" sz="2000">
                <a:solidFill>
                  <a:schemeClr val="tx1"/>
                </a:solidFill>
              </a:rPr>
              <a:t> demo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type</a:t>
            </a:r>
            <a:r>
              <a:rPr lang="en-GB" altLang="el-GR" sz="2000">
                <a:solidFill>
                  <a:schemeClr val="tx1"/>
                </a:solidFill>
              </a:rPr>
              <a:t> state_type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  <a:r>
              <a:rPr lang="en-GB" altLang="el-GR" sz="2000">
                <a:solidFill>
                  <a:schemeClr val="tx1"/>
                </a:solidFill>
              </a:rPr>
              <a:t> (s0,s1,s2,s3);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signal</a:t>
            </a:r>
            <a:r>
              <a:rPr lang="en-GB" altLang="el-GR" sz="2000">
                <a:solidFill>
                  <a:schemeClr val="tx1"/>
                </a:solidFill>
              </a:rPr>
              <a:t> state: state_type;</a:t>
            </a:r>
            <a:endParaRPr lang="en-GB" altLang="el-GR" sz="20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demo_process: </a:t>
            </a:r>
            <a:r>
              <a:rPr lang="en-GB" altLang="el-GR" sz="2000" b="1">
                <a:solidFill>
                  <a:srgbClr val="990033"/>
                </a:solidFill>
              </a:rPr>
              <a:t>process</a:t>
            </a:r>
            <a:r>
              <a:rPr lang="en-GB" altLang="el-GR" sz="2000">
                <a:solidFill>
                  <a:schemeClr val="tx1"/>
                </a:solidFill>
              </a:rPr>
              <a:t>(clk,reset)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 </a:t>
            </a:r>
            <a:r>
              <a:rPr lang="en-GB" altLang="el-GR" sz="2000" b="1">
                <a:solidFill>
                  <a:srgbClr val="990033"/>
                </a:solidFill>
              </a:rPr>
              <a:t>begin</a:t>
            </a:r>
            <a:endParaRPr lang="en-GB" altLang="el-GR" sz="20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</a:t>
            </a:r>
            <a:r>
              <a:rPr lang="en-GB" altLang="el-GR" sz="2000" b="1">
                <a:solidFill>
                  <a:srgbClr val="990033"/>
                </a:solidFill>
              </a:rPr>
              <a:t>if</a:t>
            </a:r>
            <a:r>
              <a:rPr lang="en-GB" altLang="el-GR" sz="2000">
                <a:solidFill>
                  <a:schemeClr val="tx1"/>
                </a:solidFill>
              </a:rPr>
              <a:t> reset = '1' </a:t>
            </a:r>
            <a:r>
              <a:rPr lang="en-GB" altLang="el-GR" sz="2000" b="1">
                <a:solidFill>
                  <a:srgbClr val="990033"/>
                </a:solidFill>
              </a:rPr>
              <a:t>then</a:t>
            </a:r>
            <a:endParaRPr lang="en-GB" altLang="el-GR" sz="20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   state&lt;=s0;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 b="1">
              <a:solidFill>
                <a:schemeClr val="tx1"/>
              </a:solidFill>
            </a:endParaRPr>
          </a:p>
        </p:txBody>
      </p:sp>
      <p:sp>
        <p:nvSpPr>
          <p:cNvPr id="37893" name="AutoShape 7">
            <a:extLst>
              <a:ext uri="{FF2B5EF4-FFF2-40B4-BE49-F238E27FC236}">
                <a16:creationId xmlns:a16="http://schemas.microsoft.com/office/drawing/2014/main" id="{FE048157-FDB6-4C5D-BF4D-498ACAF6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Mealy FSM</a:t>
            </a:r>
            <a:endParaRPr lang="el-GR" altLang="el-GR"/>
          </a:p>
        </p:txBody>
      </p:sp>
      <p:sp>
        <p:nvSpPr>
          <p:cNvPr id="37894" name="Rectangle 11">
            <a:extLst>
              <a:ext uri="{FF2B5EF4-FFF2-40B4-BE49-F238E27FC236}">
                <a16:creationId xmlns:a16="http://schemas.microsoft.com/office/drawing/2014/main" id="{9D88B11F-5EF7-49FB-ABE8-441C2F5AF1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 sz="2000"/>
          </a:p>
        </p:txBody>
      </p:sp>
      <p:graphicFrame>
        <p:nvGraphicFramePr>
          <p:cNvPr id="1092622" name="Object 14">
            <a:extLst>
              <a:ext uri="{FF2B5EF4-FFF2-40B4-BE49-F238E27FC236}">
                <a16:creationId xmlns:a16="http://schemas.microsoft.com/office/drawing/2014/main" id="{A2E977B0-9E63-433B-912C-35CF02C8BA2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1970088"/>
          <a:ext cx="3529013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93976" imgH="1751381" progId="Visio.Drawing.6">
                  <p:embed/>
                </p:oleObj>
              </mc:Choice>
              <mc:Fallback>
                <p:oleObj name="Visio" r:id="rId2" imgW="2093976" imgH="1751381" progId="Visio.Drawing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70088"/>
                        <a:ext cx="3529013" cy="295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2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0309DFE8-7E27-4594-B6AC-BAFF3973E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BA5DDD21-CA59-482A-B02A-BB75E47BB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C1A16A-AEE6-4A7C-9AE4-C22E0780275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80675" name="Text Box 3">
            <a:extLst>
              <a:ext uri="{FF2B5EF4-FFF2-40B4-BE49-F238E27FC236}">
                <a16:creationId xmlns:a16="http://schemas.microsoft.com/office/drawing/2014/main" id="{F8C9C2A9-B264-4D7B-A83D-7C650A35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524000"/>
            <a:ext cx="302736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elsif</a:t>
            </a:r>
            <a:r>
              <a:rPr lang="en-GB" altLang="el-GR" sz="1800">
                <a:solidFill>
                  <a:schemeClr val="tx1"/>
                </a:solidFill>
              </a:rPr>
              <a:t> clk'event </a:t>
            </a:r>
            <a:r>
              <a:rPr lang="en-GB" altLang="el-GR" sz="1800" b="1">
                <a:solidFill>
                  <a:srgbClr val="990033"/>
                </a:solidFill>
              </a:rPr>
              <a:t>and</a:t>
            </a:r>
            <a:r>
              <a:rPr lang="en-GB" altLang="el-GR" sz="1800">
                <a:solidFill>
                  <a:schemeClr val="tx1"/>
                </a:solidFill>
              </a:rPr>
              <a:t> clk='1'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 state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  </a:t>
            </a: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s0=&gt; 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  state&lt;=s1;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   when</a:t>
            </a:r>
            <a:r>
              <a:rPr lang="en-GB" altLang="el-GR" sz="1800">
                <a:solidFill>
                  <a:schemeClr val="tx1"/>
                </a:solidFill>
              </a:rPr>
              <a:t> s1=&gt;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   </a:t>
            </a:r>
            <a:r>
              <a:rPr lang="el-GR" altLang="el-GR" sz="1800">
                <a:solidFill>
                  <a:schemeClr val="tx1"/>
                </a:solidFill>
              </a:rPr>
              <a:t>state&lt;=s</a:t>
            </a:r>
            <a:r>
              <a:rPr lang="en-US" altLang="el-GR" sz="1800">
                <a:solidFill>
                  <a:schemeClr val="tx1"/>
                </a:solidFill>
              </a:rPr>
              <a:t>3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18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s3=&gt;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in1='1'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state&lt;=s2;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 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s2=&gt;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 in1='0' </a:t>
            </a:r>
            <a:r>
              <a:rPr lang="en-GB" altLang="el-GR" sz="1800" b="1">
                <a:solidFill>
                  <a:srgbClr val="990033"/>
                </a:solidFill>
              </a:rPr>
              <a:t>then</a:t>
            </a:r>
            <a:endParaRPr lang="en-GB" altLang="el-GR" sz="18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 state&lt;=s0;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      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case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if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rgbClr val="990033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38917" name="AutoShape 4">
            <a:extLst>
              <a:ext uri="{FF2B5EF4-FFF2-40B4-BE49-F238E27FC236}">
                <a16:creationId xmlns:a16="http://schemas.microsoft.com/office/drawing/2014/main" id="{D8E0183B-259E-42AF-9736-9EB4A99A9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Mealy FSM</a:t>
            </a:r>
            <a:endParaRPr lang="el-GR" altLang="el-GR"/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EDB1CE88-A8B2-432D-85D2-CE1BD68BAA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endParaRPr lang="el-GR" altLang="el-GR" sz="2000"/>
          </a:p>
        </p:txBody>
      </p:sp>
      <p:graphicFrame>
        <p:nvGraphicFramePr>
          <p:cNvPr id="1180682" name="Object 10">
            <a:extLst>
              <a:ext uri="{FF2B5EF4-FFF2-40B4-BE49-F238E27FC236}">
                <a16:creationId xmlns:a16="http://schemas.microsoft.com/office/drawing/2014/main" id="{E2320A2D-20B1-4CEE-8BC7-0EAC42A4134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763713"/>
          <a:ext cx="352742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93976" imgH="1751381" progId="Visio.Drawing.6">
                  <p:embed/>
                </p:oleObj>
              </mc:Choice>
              <mc:Fallback>
                <p:oleObj name="Visio" r:id="rId2" imgW="2093976" imgH="1751381" progId="Visio.Drawing.6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63713"/>
                        <a:ext cx="3527425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432717A4-D8D9-44FA-ABC8-87963CC70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70729C12-6BDA-4167-AD81-AA910E2AE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97C4B3-F27A-4698-834E-B7A85E8FFF4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93634" name="Text Box 2">
            <a:extLst>
              <a:ext uri="{FF2B5EF4-FFF2-40B4-BE49-F238E27FC236}">
                <a16:creationId xmlns:a16="http://schemas.microsoft.com/office/drawing/2014/main" id="{72A3915F-3EC7-4D5A-99EA-38146524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42481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l-GR" sz="20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output_p:</a:t>
            </a:r>
            <a:r>
              <a:rPr lang="en-GB" altLang="el-GR" sz="2000" b="1">
                <a:solidFill>
                  <a:srgbClr val="990033"/>
                </a:solidFill>
              </a:rPr>
              <a:t>process</a:t>
            </a:r>
            <a:r>
              <a:rPr lang="en-GB" altLang="el-GR" sz="2000">
                <a:solidFill>
                  <a:schemeClr val="tx1"/>
                </a:solidFill>
              </a:rPr>
              <a:t>(state, in1)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begin</a:t>
            </a:r>
            <a:endParaRPr lang="en-GB" altLang="el-GR" sz="20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 </a:t>
            </a:r>
            <a:r>
              <a:rPr lang="en-GB" altLang="el-GR" sz="2000" b="1">
                <a:solidFill>
                  <a:srgbClr val="990033"/>
                </a:solidFill>
              </a:rPr>
              <a:t>case</a:t>
            </a:r>
            <a:r>
              <a:rPr lang="en-GB" altLang="el-GR" sz="2000">
                <a:solidFill>
                  <a:schemeClr val="tx1"/>
                </a:solidFill>
              </a:rPr>
              <a:t> state </a:t>
            </a:r>
            <a:r>
              <a:rPr lang="en-GB" altLang="el-GR" sz="2000" b="1">
                <a:solidFill>
                  <a:srgbClr val="990033"/>
                </a:solidFill>
              </a:rPr>
              <a:t>is</a:t>
            </a:r>
            <a:endParaRPr lang="en-GB" altLang="el-GR" sz="200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     </a:t>
            </a:r>
            <a:r>
              <a:rPr lang="en-GB" altLang="el-GR" sz="2000" b="1">
                <a:solidFill>
                  <a:srgbClr val="990033"/>
                </a:solidFill>
              </a:rPr>
              <a:t>when</a:t>
            </a:r>
            <a:r>
              <a:rPr lang="en-GB" altLang="el-GR" sz="2000">
                <a:solidFill>
                  <a:schemeClr val="tx1"/>
                </a:solidFill>
              </a:rPr>
              <a:t> s0=&gt;  </a:t>
            </a:r>
            <a:r>
              <a:rPr lang="en-GB" altLang="el-GR" sz="2000" b="1">
                <a:solidFill>
                  <a:srgbClr val="990033"/>
                </a:solidFill>
              </a:rPr>
              <a:t>if</a:t>
            </a:r>
            <a:r>
              <a:rPr lang="en-GB" altLang="el-GR" sz="2000">
                <a:solidFill>
                  <a:schemeClr val="tx1"/>
                </a:solidFill>
              </a:rPr>
              <a:t> in1=‘1’ 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  out1&lt;= “1001”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</a:t>
            </a:r>
            <a:r>
              <a:rPr lang="en-GB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  out1&lt;= “0000”;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</a:t>
            </a:r>
            <a:r>
              <a:rPr lang="en-GB" altLang="el-GR" sz="2000" b="1">
                <a:solidFill>
                  <a:srgbClr val="990033"/>
                </a:solidFill>
              </a:rPr>
              <a:t>end if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          when</a:t>
            </a:r>
            <a:r>
              <a:rPr lang="en-GB" altLang="el-GR" sz="2000">
                <a:solidFill>
                  <a:schemeClr val="tx1"/>
                </a:solidFill>
              </a:rPr>
              <a:t> s1=&gt;  </a:t>
            </a:r>
            <a:r>
              <a:rPr lang="en-GB" altLang="el-GR" sz="2000" b="1">
                <a:solidFill>
                  <a:srgbClr val="990033"/>
                </a:solidFill>
              </a:rPr>
              <a:t>if</a:t>
            </a:r>
            <a:r>
              <a:rPr lang="en-GB" altLang="el-GR" sz="2000">
                <a:solidFill>
                  <a:schemeClr val="tx1"/>
                </a:solidFill>
              </a:rPr>
              <a:t> in1=‘0’ 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  out1&lt;= “1001”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</a:t>
            </a:r>
            <a:r>
              <a:rPr lang="en-GB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  out1&lt;= “1100”;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   </a:t>
            </a:r>
            <a:r>
              <a:rPr lang="en-GB" altLang="el-GR" sz="2000" b="1">
                <a:solidFill>
                  <a:srgbClr val="990033"/>
                </a:solidFill>
              </a:rPr>
              <a:t>end if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93635" name="Text Box 3">
            <a:extLst>
              <a:ext uri="{FF2B5EF4-FFF2-40B4-BE49-F238E27FC236}">
                <a16:creationId xmlns:a16="http://schemas.microsoft.com/office/drawing/2014/main" id="{6A99776C-0FA9-41FE-96F1-E84038DF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84538"/>
            <a:ext cx="42481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when</a:t>
            </a:r>
            <a:r>
              <a:rPr lang="en-GB" altLang="el-GR" sz="2000">
                <a:solidFill>
                  <a:schemeClr val="tx1"/>
                </a:solidFill>
              </a:rPr>
              <a:t> s2=&gt;  </a:t>
            </a:r>
            <a:r>
              <a:rPr lang="en-GB" altLang="el-GR" sz="2000" b="1">
                <a:solidFill>
                  <a:srgbClr val="990033"/>
                </a:solidFill>
              </a:rPr>
              <a:t>if</a:t>
            </a:r>
            <a:r>
              <a:rPr lang="en-GB" altLang="el-GR" sz="2000">
                <a:solidFill>
                  <a:schemeClr val="tx1"/>
                </a:solidFill>
              </a:rPr>
              <a:t> in1=‘1’ 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 out1&lt;= “1111”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 	       </a:t>
            </a:r>
            <a:r>
              <a:rPr lang="en-GB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 out1&lt;= “0000”;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</a:t>
            </a:r>
            <a:r>
              <a:rPr lang="en-GB" altLang="el-GR" sz="2000" b="1">
                <a:solidFill>
                  <a:srgbClr val="990033"/>
                </a:solidFill>
              </a:rPr>
              <a:t>end if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when</a:t>
            </a:r>
            <a:r>
              <a:rPr lang="en-GB" altLang="el-GR" sz="2000">
                <a:solidFill>
                  <a:schemeClr val="tx1"/>
                </a:solidFill>
              </a:rPr>
              <a:t> s3=&gt;  </a:t>
            </a:r>
            <a:r>
              <a:rPr lang="en-GB" altLang="el-GR" sz="2000" b="1">
                <a:solidFill>
                  <a:srgbClr val="990033"/>
                </a:solidFill>
              </a:rPr>
              <a:t>if</a:t>
            </a:r>
            <a:r>
              <a:rPr lang="en-GB" altLang="el-GR" sz="2000">
                <a:solidFill>
                  <a:schemeClr val="tx1"/>
                </a:solidFill>
              </a:rPr>
              <a:t> in1=‘0’ 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 out1&lt;= “1100”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</a:t>
            </a:r>
            <a:r>
              <a:rPr lang="en-GB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  out1&lt;= “1111”;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       </a:t>
            </a:r>
            <a:r>
              <a:rPr lang="en-GB" altLang="el-GR" sz="2000" b="1">
                <a:solidFill>
                  <a:srgbClr val="990033"/>
                </a:solidFill>
              </a:rPr>
              <a:t>end if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end</a:t>
            </a:r>
            <a:r>
              <a:rPr lang="en-GB" altLang="el-GR" sz="2000">
                <a:solidFill>
                  <a:srgbClr val="990033"/>
                </a:solidFill>
              </a:rPr>
              <a:t> </a:t>
            </a:r>
            <a:r>
              <a:rPr lang="en-GB" altLang="el-GR" sz="2000" b="1">
                <a:solidFill>
                  <a:srgbClr val="990033"/>
                </a:solidFill>
              </a:rPr>
              <a:t>case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end</a:t>
            </a:r>
            <a:r>
              <a:rPr lang="en-GB" altLang="el-GR" sz="2000">
                <a:solidFill>
                  <a:srgbClr val="990033"/>
                </a:solidFill>
              </a:rPr>
              <a:t> </a:t>
            </a:r>
            <a:r>
              <a:rPr lang="en-GB" altLang="el-GR" sz="2000" b="1">
                <a:solidFill>
                  <a:srgbClr val="990033"/>
                </a:solidFill>
              </a:rPr>
              <a:t>process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  <a:endParaRPr lang="en-GB" altLang="el-GR" sz="2000" b="1" i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end</a:t>
            </a:r>
            <a:r>
              <a:rPr lang="en-GB" altLang="el-GR" sz="2000">
                <a:solidFill>
                  <a:schemeClr val="tx1"/>
                </a:solidFill>
              </a:rPr>
              <a:t> mealy;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145DDC90-22B2-43EE-B320-A73B7CCA2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Mealy FSM</a:t>
            </a:r>
            <a:endParaRPr lang="el-GR" altLang="el-GR"/>
          </a:p>
        </p:txBody>
      </p:sp>
      <p:graphicFrame>
        <p:nvGraphicFramePr>
          <p:cNvPr id="1093636" name="Object 4">
            <a:extLst>
              <a:ext uri="{FF2B5EF4-FFF2-40B4-BE49-F238E27FC236}">
                <a16:creationId xmlns:a16="http://schemas.microsoft.com/office/drawing/2014/main" id="{E6939E6C-53A7-40A7-A41B-CB88796DDC2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435600" y="642938"/>
          <a:ext cx="2670175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093976" imgH="1751381" progId="Visio.Drawing.6">
                  <p:embed/>
                </p:oleObj>
              </mc:Choice>
              <mc:Fallback>
                <p:oleObj name="Visio" r:id="rId2" imgW="2093976" imgH="175138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42938"/>
                        <a:ext cx="2670175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/>
      <p:bldP spid="10936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308B2B58-E6DB-4A29-8013-64ECDCA98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28851080-E3CD-4876-AE29-3ED09013A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4ABD7A-DB34-40F5-AB28-59CA5A99216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B86740E4-14C1-4205-A437-CDE1C45C5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BCD Counter</a:t>
            </a:r>
            <a:r>
              <a:rPr lang="el-GR" altLang="el-GR"/>
              <a:t> (1/2)</a:t>
            </a:r>
          </a:p>
        </p:txBody>
      </p:sp>
      <p:sp>
        <p:nvSpPr>
          <p:cNvPr id="1096707" name="Rectangle 3">
            <a:extLst>
              <a:ext uri="{FF2B5EF4-FFF2-40B4-BE49-F238E27FC236}">
                <a16:creationId xmlns:a16="http://schemas.microsoft.com/office/drawing/2014/main" id="{69CF59E1-0190-4267-9B56-D8C6329B55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ieee.std_logic_1164.all;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-------------------------------------------------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counter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clk, rst: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count: </a:t>
            </a:r>
            <a:r>
              <a:rPr lang="en-US" altLang="el-GR" sz="1800" b="1">
                <a:solidFill>
                  <a:srgbClr val="990033"/>
                </a:solidFill>
              </a:rPr>
              <a:t>out std_logic_vector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counter;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-------------------------------------------------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state_machine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counter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state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r>
              <a:rPr lang="en-US" altLang="el-GR" sz="1800">
                <a:solidFill>
                  <a:schemeClr val="tx1"/>
                </a:solidFill>
              </a:rPr>
              <a:t> (zero, one, two, three, four,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five, six, seven, eight, nine);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pr_state, nx_state: state;</a:t>
            </a:r>
            <a:endParaRPr lang="en-GB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endParaRPr lang="en-GB" altLang="el-GR" sz="1800" b="1">
              <a:solidFill>
                <a:srgbClr val="990033"/>
              </a:solidFill>
            </a:endParaRPr>
          </a:p>
        </p:txBody>
      </p:sp>
      <p:sp>
        <p:nvSpPr>
          <p:cNvPr id="1096710" name="Rectangle 6">
            <a:extLst>
              <a:ext uri="{FF2B5EF4-FFF2-40B4-BE49-F238E27FC236}">
                <a16:creationId xmlns:a16="http://schemas.microsoft.com/office/drawing/2014/main" id="{649FD592-AEE1-4153-BE13-BCC580919E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836613"/>
            <a:ext cx="4032250" cy="5249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---- </a:t>
            </a:r>
            <a:r>
              <a:rPr lang="el-GR" altLang="el-GR" sz="2000">
                <a:solidFill>
                  <a:schemeClr val="tx1"/>
                </a:solidFill>
              </a:rPr>
              <a:t>Ακολουθιακό</a:t>
            </a:r>
            <a:r>
              <a:rPr lang="en-GB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τμήμα</a:t>
            </a:r>
            <a:r>
              <a:rPr lang="en-GB" altLang="el-GR" sz="2000">
                <a:solidFill>
                  <a:schemeClr val="tx1"/>
                </a:solidFill>
              </a:rPr>
              <a:t>: -----------</a:t>
            </a:r>
            <a:endParaRPr lang="en-US" altLang="el-GR" sz="200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(rst, clk)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if</a:t>
            </a:r>
            <a:r>
              <a:rPr lang="en-US" altLang="el-GR" sz="2000">
                <a:solidFill>
                  <a:schemeClr val="tx1"/>
                </a:solidFill>
              </a:rPr>
              <a:t> (rst='1')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pr_state &lt;= zero;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 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</a:t>
            </a:r>
            <a:r>
              <a:rPr lang="en-US" altLang="el-GR" sz="2000" b="1">
                <a:solidFill>
                  <a:srgbClr val="990033"/>
                </a:solidFill>
              </a:rPr>
              <a:t>event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clk='1')       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         </a:t>
            </a:r>
            <a:r>
              <a:rPr lang="en-US" altLang="el-GR" sz="2000">
                <a:solidFill>
                  <a:schemeClr val="tx1"/>
                </a:solidFill>
              </a:rPr>
              <a:t>pr_state &lt;= 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nx_state;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7" grpId="0" build="p"/>
      <p:bldP spid="10967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65CEE43F-7177-424F-BC88-71101173FB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FEA1BC9B-CF96-4CCF-875C-1B25D6315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1DBF55-514B-451F-9220-D18E4E3AA34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AutoShape 2">
            <a:extLst>
              <a:ext uri="{FF2B5EF4-FFF2-40B4-BE49-F238E27FC236}">
                <a16:creationId xmlns:a16="http://schemas.microsoft.com/office/drawing/2014/main" id="{97D9C179-DE8B-46EF-AE7B-9C33272C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BCD Counter</a:t>
            </a:r>
            <a:r>
              <a:rPr lang="el-GR" altLang="el-GR"/>
              <a:t> (2/2)</a:t>
            </a:r>
          </a:p>
        </p:txBody>
      </p:sp>
      <p:sp>
        <p:nvSpPr>
          <p:cNvPr id="1097731" name="Rectangle 3">
            <a:extLst>
              <a:ext uri="{FF2B5EF4-FFF2-40B4-BE49-F238E27FC236}">
                <a16:creationId xmlns:a16="http://schemas.microsoft.com/office/drawing/2014/main" id="{59F2B8D3-06D2-4BD2-AA35-B6D6D3203C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105275" cy="5249862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------------- </a:t>
            </a:r>
            <a:r>
              <a:rPr lang="el-GR" altLang="el-GR" sz="1800">
                <a:solidFill>
                  <a:schemeClr val="tx1"/>
                </a:solidFill>
              </a:rPr>
              <a:t>Συνδυαστικό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τμήμα</a:t>
            </a:r>
            <a:r>
              <a:rPr lang="en-US" altLang="el-GR" sz="1800">
                <a:solidFill>
                  <a:schemeClr val="tx1"/>
                </a:solidFill>
              </a:rPr>
              <a:t>: --------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(pr_state)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case</a:t>
            </a:r>
            <a:r>
              <a:rPr lang="en-US" altLang="el-GR" sz="1800">
                <a:solidFill>
                  <a:schemeClr val="tx1"/>
                </a:solidFill>
              </a:rPr>
              <a:t> pr_state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zero =&gt;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count &lt;= "0000";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nx_state &lt;= one;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one =&gt;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count &lt;= "0001";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nx_state &lt;= two;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	 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two =&gt;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count &lt;= "0010";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nx_state &lt;= three;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97732" name="Rectangle 4">
            <a:extLst>
              <a:ext uri="{FF2B5EF4-FFF2-40B4-BE49-F238E27FC236}">
                <a16:creationId xmlns:a16="http://schemas.microsoft.com/office/drawing/2014/main" id="{2679957F-0411-40E1-8FE9-95F97069D5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eight =&gt;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count &lt;= "1000";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nx_state &lt;= nine;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nine =&gt;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count &lt;= "1001";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nx_state &lt;= zero;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case;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state_machine;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/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1" grpId="0" build="p"/>
      <p:bldP spid="109773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:a16="http://schemas.microsoft.com/office/drawing/2014/main" id="{04903C7C-3016-4985-B4E2-9274DFE581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503363"/>
          </a:xfrm>
        </p:spPr>
        <p:txBody>
          <a:bodyPr/>
          <a:lstStyle/>
          <a:p>
            <a:pPr eaLnBrk="1" hangingPunct="1"/>
            <a:r>
              <a:rPr lang="en-US" altLang="el-GR" sz="3600"/>
              <a:t>Test Benches</a:t>
            </a:r>
            <a:endParaRPr lang="el-GR" altLang="el-GR" sz="360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E38F53CC-C96D-421C-AD1E-A04DB8EB6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1C8669B1-D111-43DF-A2C8-8FA536AAB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0810CC-D9C2-45FA-BE4A-80A09DADE01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29516B20-AA5B-4EB2-B1F8-6D70D3A7D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539750"/>
          </a:xfrm>
        </p:spPr>
        <p:txBody>
          <a:bodyPr/>
          <a:lstStyle/>
          <a:p>
            <a:pPr eaLnBrk="1" hangingPunct="1"/>
            <a:r>
              <a:rPr lang="en-US" altLang="el-GR"/>
              <a:t>Testbenches – Overview</a:t>
            </a:r>
            <a:endParaRPr lang="el-GR" altLang="el-GR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81DDA220-4E05-4E52-9743-DC47C50DE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08050"/>
            <a:ext cx="8153400" cy="5797550"/>
          </a:xfrm>
        </p:spPr>
        <p:txBody>
          <a:bodyPr/>
          <a:lstStyle/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 </a:t>
            </a:r>
            <a:r>
              <a:rPr lang="el-GR" altLang="el-GR" sz="2400" dirty="0"/>
              <a:t>Η </a:t>
            </a:r>
            <a:r>
              <a:rPr lang="en-US" altLang="el-GR" sz="2400" dirty="0"/>
              <a:t>VHDL </a:t>
            </a:r>
            <a:r>
              <a:rPr lang="el-GR" altLang="el-GR" sz="2400" dirty="0"/>
              <a:t>εκτός από την χρήση της για την δημιουργία συνθέσιμων κυκλωμάτων χρησιμοποιείται και για τη δημιουργία προγραμμάτων δοκιμής (</a:t>
            </a:r>
            <a:r>
              <a:rPr lang="en-US" altLang="el-GR" sz="2400" dirty="0">
                <a:solidFill>
                  <a:srgbClr val="990000"/>
                </a:solidFill>
              </a:rPr>
              <a:t>testbenches</a:t>
            </a:r>
            <a:r>
              <a:rPr lang="en-US" altLang="el-GR" sz="2400" dirty="0"/>
              <a:t>)</a:t>
            </a:r>
            <a:endParaRPr lang="el-GR" altLang="el-GR" sz="2400" dirty="0">
              <a:solidFill>
                <a:srgbClr val="990000"/>
              </a:solidFill>
            </a:endParaRPr>
          </a:p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el-GR" altLang="el-GR" sz="2400" dirty="0"/>
              <a:t>Απαιτείται </a:t>
            </a:r>
            <a:r>
              <a:rPr lang="el-GR" altLang="el-GR" sz="2400" b="1" dirty="0">
                <a:solidFill>
                  <a:srgbClr val="000064"/>
                </a:solidFill>
              </a:rPr>
              <a:t>πλήρης </a:t>
            </a:r>
            <a:r>
              <a:rPr lang="el-GR" altLang="el-GR" sz="2400" b="1" dirty="0"/>
              <a:t>επαλήθευση </a:t>
            </a:r>
            <a:r>
              <a:rPr lang="el-GR" altLang="el-GR" sz="2400" dirty="0"/>
              <a:t>της λειτουργίας των συστημάτων που σχεδιάζονται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el-GR" altLang="el-GR" sz="2400" dirty="0"/>
              <a:t>Για την εξομοίωση των κυκλωμάτων  πρέπει να παραχθεί ένα ακόμα </a:t>
            </a:r>
            <a:r>
              <a:rPr lang="en-US" altLang="el-GR" sz="2400" b="1" dirty="0"/>
              <a:t>entity</a:t>
            </a:r>
            <a:r>
              <a:rPr lang="en-US" altLang="el-GR" sz="2400" dirty="0"/>
              <a:t> </a:t>
            </a:r>
            <a:r>
              <a:rPr lang="el-GR" altLang="el-GR" sz="2400" dirty="0"/>
              <a:t>και</a:t>
            </a:r>
            <a:r>
              <a:rPr lang="en-US" altLang="el-GR" sz="2400" dirty="0"/>
              <a:t> </a:t>
            </a:r>
            <a:r>
              <a:rPr lang="el-GR" altLang="el-GR" sz="2400" dirty="0"/>
              <a:t>μία επιπλέον </a:t>
            </a:r>
            <a:r>
              <a:rPr lang="en-US" altLang="el-GR" sz="2400" b="1" dirty="0"/>
              <a:t>architecture</a:t>
            </a:r>
            <a:r>
              <a:rPr lang="en-US" altLang="el-GR" sz="2400" dirty="0"/>
              <a:t>.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l-GR" sz="2400" dirty="0"/>
              <a:t>To</a:t>
            </a:r>
            <a:r>
              <a:rPr lang="el-GR" altLang="el-GR" sz="2400" dirty="0"/>
              <a:t> επιπρόσθετο </a:t>
            </a:r>
            <a:r>
              <a:rPr lang="en-US" altLang="el-GR" sz="2400" dirty="0"/>
              <a:t>design </a:t>
            </a:r>
            <a:r>
              <a:rPr lang="el-GR" altLang="el-GR" sz="2400" dirty="0"/>
              <a:t>που θα παραχθεί για την επαλήθευση του τελικού συστήματος ονομάζεται </a:t>
            </a:r>
            <a:r>
              <a:rPr lang="en-US" altLang="el-GR" sz="2400" b="1" dirty="0"/>
              <a:t>testbench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l-GR" sz="2400" b="1" dirty="0">
                <a:solidFill>
                  <a:srgbClr val="990000"/>
                </a:solidFill>
              </a:rPr>
              <a:t>T</a:t>
            </a:r>
            <a:r>
              <a:rPr lang="el-GR" altLang="el-GR" sz="2400" b="1" dirty="0">
                <a:solidFill>
                  <a:srgbClr val="990000"/>
                </a:solidFill>
              </a:rPr>
              <a:t>α </a:t>
            </a:r>
            <a:r>
              <a:rPr lang="en-US" altLang="el-GR" sz="2400" b="1" dirty="0">
                <a:solidFill>
                  <a:srgbClr val="990000"/>
                </a:solidFill>
              </a:rPr>
              <a:t>testbenches </a:t>
            </a:r>
            <a:r>
              <a:rPr lang="el-GR" altLang="el-GR" sz="2400" b="1" dirty="0">
                <a:solidFill>
                  <a:srgbClr val="990000"/>
                </a:solidFill>
              </a:rPr>
              <a:t>δεν είναι συνθέσιμα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E1AA918-B5EF-49E1-8B76-5FE19325D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Testbench</a:t>
            </a:r>
            <a:endParaRPr lang="el-GR" alt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EF77-5D60-4064-9C03-415EB762605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9750" y="692150"/>
            <a:ext cx="8280400" cy="3097213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Χρησιμοποιούνται για την επιβεβαίωση της σωστής λειτουργίας του κυκλώματος που έχουμε σχεδιάσει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Οι κύριες λειτουργίες είναι οι εξής</a:t>
            </a:r>
            <a:r>
              <a:rPr lang="en-US" sz="2000" dirty="0"/>
              <a:t>:</a:t>
            </a:r>
          </a:p>
          <a:p>
            <a:pPr marL="655638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Παραγωγή σημάτων εισόδου/διέγερσης (</a:t>
            </a:r>
            <a:r>
              <a:rPr lang="en-US" dirty="0"/>
              <a:t>stimulus)</a:t>
            </a:r>
          </a:p>
          <a:p>
            <a:pPr marL="655638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Εφαρμογή των παραγόμενων σημάτων εισόδου στ</a:t>
            </a:r>
            <a:r>
              <a:rPr lang="en-US" dirty="0"/>
              <a:t>o</a:t>
            </a:r>
            <a:r>
              <a:rPr lang="el-GR" dirty="0"/>
              <a:t> σύστημα που βρίσκεται υπό εξομοίωση (</a:t>
            </a:r>
            <a:r>
              <a:rPr lang="en-US" b="1" dirty="0">
                <a:solidFill>
                  <a:srgbClr val="990000"/>
                </a:solidFill>
              </a:rPr>
              <a:t>D</a:t>
            </a:r>
            <a:r>
              <a:rPr lang="en-US" dirty="0">
                <a:solidFill>
                  <a:srgbClr val="990000"/>
                </a:solidFill>
              </a:rPr>
              <a:t>esign </a:t>
            </a:r>
            <a:r>
              <a:rPr lang="en-US" b="1" dirty="0">
                <a:solidFill>
                  <a:srgbClr val="990000"/>
                </a:solidFill>
              </a:rPr>
              <a:t>U</a:t>
            </a:r>
            <a:r>
              <a:rPr lang="en-US" dirty="0">
                <a:solidFill>
                  <a:srgbClr val="990000"/>
                </a:solidFill>
              </a:rPr>
              <a:t>nder </a:t>
            </a:r>
            <a:r>
              <a:rPr lang="en-US" b="1" dirty="0">
                <a:solidFill>
                  <a:srgbClr val="990000"/>
                </a:solidFill>
              </a:rPr>
              <a:t>T</a:t>
            </a:r>
            <a:r>
              <a:rPr lang="en-US" dirty="0">
                <a:solidFill>
                  <a:srgbClr val="990000"/>
                </a:solidFill>
              </a:rPr>
              <a:t>est</a:t>
            </a:r>
            <a:r>
              <a:rPr lang="en-US" dirty="0"/>
              <a:t>)</a:t>
            </a:r>
          </a:p>
          <a:p>
            <a:pPr marL="655638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Συλλογή των εξόδων από το </a:t>
            </a:r>
            <a:r>
              <a:rPr lang="en-US" dirty="0"/>
              <a:t>DUT </a:t>
            </a:r>
            <a:r>
              <a:rPr lang="el-GR" dirty="0"/>
              <a:t>και σύγκριση με αναμενόμενες τιμές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5060" name="Footer Placeholder 4">
            <a:extLst>
              <a:ext uri="{FF2B5EF4-FFF2-40B4-BE49-F238E27FC236}">
                <a16:creationId xmlns:a16="http://schemas.microsoft.com/office/drawing/2014/main" id="{1712AC55-0A37-4C5D-8E24-7A9E07B24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5061" name="Slide Number Placeholder 5">
            <a:extLst>
              <a:ext uri="{FF2B5EF4-FFF2-40B4-BE49-F238E27FC236}">
                <a16:creationId xmlns:a16="http://schemas.microsoft.com/office/drawing/2014/main" id="{7E5626E3-AB89-4717-AA05-5277B2261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9C0811-CAA1-475E-9862-363B6D43E51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E0EFD455-22E4-48AC-ABB9-31A4AF9664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" y="4098925"/>
            <a:ext cx="82296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31D1AF3-28DB-4B59-B99E-DDDD30E36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Testbench</a:t>
            </a:r>
            <a:endParaRPr lang="el-GR" alt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D571-672C-411A-A9F3-9B9616DB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To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testbench</a:t>
            </a:r>
            <a:r>
              <a:rPr lang="en-US" sz="2000" dirty="0"/>
              <a:t> </a:t>
            </a:r>
            <a:r>
              <a:rPr lang="el-GR" sz="2000" dirty="0"/>
              <a:t>αποτελείται από</a:t>
            </a:r>
            <a:r>
              <a:rPr lang="en-US" sz="2000" dirty="0"/>
              <a:t>:</a:t>
            </a:r>
          </a:p>
          <a:p>
            <a:pPr marL="715962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990000"/>
                </a:solidFill>
              </a:rPr>
              <a:t>Entity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b="1" dirty="0"/>
              <a:t>Δεν έχει θύρες εισόδου και εξόδου</a:t>
            </a:r>
            <a:endParaRPr lang="en-US" b="1" dirty="0"/>
          </a:p>
          <a:p>
            <a:pPr marL="715962" indent="-457200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/>
          </a:p>
          <a:p>
            <a:pPr marL="715962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990000"/>
                </a:solidFill>
              </a:rPr>
              <a:t>Architecture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Ορισμός των σημάτων εισόδου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stimulus)</a:t>
            </a:r>
            <a:r>
              <a:rPr lang="el-GR" dirty="0"/>
              <a:t>, εξόδου</a:t>
            </a:r>
            <a:r>
              <a:rPr lang="en-US" dirty="0"/>
              <a:t> </a:t>
            </a:r>
            <a:r>
              <a:rPr lang="el-GR" dirty="0"/>
              <a:t>και των ενδιάμεσων σημάτων και του </a:t>
            </a:r>
            <a:r>
              <a:rPr lang="en-US" dirty="0"/>
              <a:t>DUT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Δημιουργία των σημάτων εισόδου/εξόδου</a:t>
            </a:r>
            <a:endParaRPr lang="en-US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Δημιουργία του σήματος ρολογιού αν απαιτείται</a:t>
            </a:r>
            <a:endParaRPr lang="en-US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Σύνδεση όλων των σημάτων με το </a:t>
            </a:r>
            <a:r>
              <a:rPr lang="en-US" dirty="0"/>
              <a:t>DUT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Σύγκριση της εξόδου και επιβεβαίωση ορθής λειτουργίας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D491ABB6-A956-4CF5-A41F-3CCF21957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036B6E1E-5622-4B00-A544-9B53B34C8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7E184B2-5A38-4AA2-B7DB-647A2E341BC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6347D371-40D7-4DD8-B868-409706022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932B5882-2439-407A-812E-43DE8EE71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B03DB9-4703-4938-B81B-4A7ABA459F4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437BDA94-3662-4268-A86F-0948888F4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Structural VHDL –</a:t>
            </a:r>
            <a:r>
              <a:rPr lang="el-GR" altLang="el-GR"/>
              <a:t> Παράδειγμα (1/2)</a:t>
            </a:r>
          </a:p>
        </p:txBody>
      </p:sp>
      <p:sp>
        <p:nvSpPr>
          <p:cNvPr id="1067012" name="Text Box 4">
            <a:extLst>
              <a:ext uri="{FF2B5EF4-FFF2-40B4-BE49-F238E27FC236}">
                <a16:creationId xmlns:a16="http://schemas.microsoft.com/office/drawing/2014/main" id="{8A6BCEF3-DDB5-4DCE-9B4D-B22C9C39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92163"/>
            <a:ext cx="6584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(d0,d1,sel : </a:t>
            </a:r>
            <a:r>
              <a:rPr lang="en-US" altLang="el-GR" sz="2000" b="1">
                <a:solidFill>
                  <a:srgbClr val="990033"/>
                </a:solidFill>
              </a:rPr>
              <a:t>in  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	q    : </a:t>
            </a:r>
            <a:r>
              <a:rPr lang="en-US" altLang="el-GR" sz="2000" b="1">
                <a:solidFill>
                  <a:srgbClr val="990033"/>
                </a:solidFill>
              </a:rPr>
              <a:t>out 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str_mux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</a:rPr>
              <a:t>-- Component Declaration</a:t>
            </a:r>
            <a:r>
              <a:rPr lang="en-US" altLang="el-GR" sz="2000">
                <a:solidFill>
                  <a:schemeClr val="tx1"/>
                </a:solidFill>
              </a:rPr>
              <a:t>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component</a:t>
            </a:r>
            <a:r>
              <a:rPr lang="en-US" altLang="el-GR" sz="2000">
                <a:solidFill>
                  <a:schemeClr val="tx1"/>
                </a:solidFill>
              </a:rPr>
              <a:t> and_comp		 	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	a,b : </a:t>
            </a:r>
            <a:r>
              <a:rPr lang="en-US" altLang="el-GR" sz="2000" b="1">
                <a:solidFill>
                  <a:srgbClr val="990033"/>
                </a:solidFill>
              </a:rPr>
              <a:t>in   std_logic</a:t>
            </a:r>
            <a:r>
              <a:rPr lang="en-US" altLang="el-GR" sz="2000">
                <a:solidFill>
                  <a:schemeClr val="tx1"/>
                </a:solidFill>
              </a:rPr>
              <a:t>;	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c    : </a:t>
            </a:r>
            <a:r>
              <a:rPr lang="en-US" altLang="el-GR" sz="2000" b="1">
                <a:solidFill>
                  <a:srgbClr val="990033"/>
                </a:solidFill>
              </a:rPr>
              <a:t>out  std_logic</a:t>
            </a:r>
            <a:r>
              <a:rPr lang="en-US" altLang="el-GR" sz="2000">
                <a:solidFill>
                  <a:schemeClr val="tx1"/>
                </a:solidFill>
              </a:rPr>
              <a:t>);	          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component</a:t>
            </a:r>
            <a:r>
              <a:rPr lang="en-US" altLang="el-GR" sz="2000">
                <a:solidFill>
                  <a:schemeClr val="tx1"/>
                </a:solidFill>
              </a:rPr>
              <a:t>;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 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component</a:t>
            </a:r>
            <a:r>
              <a:rPr lang="en-US" altLang="el-GR" sz="2000">
                <a:solidFill>
                  <a:schemeClr val="tx1"/>
                </a:solidFill>
              </a:rPr>
              <a:t> inv_comp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	a   : </a:t>
            </a:r>
            <a:r>
              <a:rPr lang="en-US" altLang="el-GR" sz="2000" b="1">
                <a:solidFill>
                  <a:srgbClr val="990033"/>
                </a:solidFill>
              </a:rPr>
              <a:t>in    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b   : </a:t>
            </a:r>
            <a:r>
              <a:rPr lang="en-US" altLang="el-GR" sz="2000" b="1">
                <a:solidFill>
                  <a:srgbClr val="990033"/>
                </a:solidFill>
              </a:rPr>
              <a:t>out  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component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component</a:t>
            </a:r>
            <a:r>
              <a:rPr lang="en-US" altLang="el-GR" sz="2000">
                <a:solidFill>
                  <a:schemeClr val="tx1"/>
                </a:solidFill>
              </a:rPr>
              <a:t> or_comp 			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	a,b : </a:t>
            </a:r>
            <a:r>
              <a:rPr lang="en-US" altLang="el-GR" sz="2000" b="1">
                <a:solidFill>
                  <a:srgbClr val="990033"/>
                </a:solidFill>
              </a:rPr>
              <a:t>in   std_logic</a:t>
            </a:r>
            <a:r>
              <a:rPr lang="en-US" altLang="el-GR" sz="2000">
                <a:solidFill>
                  <a:schemeClr val="tx1"/>
                </a:solidFill>
              </a:rPr>
              <a:t>;	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c    : </a:t>
            </a:r>
            <a:r>
              <a:rPr lang="en-US" altLang="el-GR" sz="2000" b="1">
                <a:solidFill>
                  <a:srgbClr val="990033"/>
                </a:solidFill>
              </a:rPr>
              <a:t>out  std_logic</a:t>
            </a:r>
            <a:r>
              <a:rPr lang="en-US" altLang="el-GR" sz="2000">
                <a:solidFill>
                  <a:schemeClr val="tx1"/>
                </a:solidFill>
              </a:rPr>
              <a:t>);	          </a:t>
            </a:r>
            <a:r>
              <a:rPr lang="el-GR" altLang="el-GR" sz="2000">
                <a:solidFill>
                  <a:schemeClr val="tx1"/>
                </a:solidFill>
              </a:rPr>
              <a:t>	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component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  <p:graphicFrame>
        <p:nvGraphicFramePr>
          <p:cNvPr id="1067013" name="Object 5">
            <a:extLst>
              <a:ext uri="{FF2B5EF4-FFF2-40B4-BE49-F238E27FC236}">
                <a16:creationId xmlns:a16="http://schemas.microsoft.com/office/drawing/2014/main" id="{54846B40-5A96-4BA4-A4ED-5D0FDA3ECFA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716463" y="3030538"/>
          <a:ext cx="412432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73982" imgH="2028596" progId="Visio.Drawing.11">
                  <p:embed/>
                </p:oleObj>
              </mc:Choice>
              <mc:Fallback>
                <p:oleObj name="Visio" r:id="rId2" imgW="3973982" imgH="202859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030538"/>
                        <a:ext cx="4124325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6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3974D2F-2C7B-4A7A-8A61-4D742AD74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Clock Generation</a:t>
            </a:r>
            <a:endParaRPr lang="el-GR" alt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0B3A-84FB-416D-BA9F-4599266E53A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836613"/>
            <a:ext cx="8353425" cy="792162"/>
          </a:xfrm>
        </p:spPr>
        <p:txBody>
          <a:bodyPr/>
          <a:lstStyle/>
          <a:p>
            <a:r>
              <a:rPr lang="el-GR" altLang="el-GR"/>
              <a:t>Απαιτείται η παραγωγή του σήματος ρολογιού εάν το κύκλωμα που βρίσκεται υπό εξομοίωση χρησιμοποιεί ακολουθιακά στοιχεία</a:t>
            </a:r>
          </a:p>
          <a:p>
            <a:endParaRPr lang="el-GR" altLang="el-GR"/>
          </a:p>
        </p:txBody>
      </p:sp>
      <p:sp>
        <p:nvSpPr>
          <p:cNvPr id="47108" name="Footer Placeholder 5">
            <a:extLst>
              <a:ext uri="{FF2B5EF4-FFF2-40B4-BE49-F238E27FC236}">
                <a16:creationId xmlns:a16="http://schemas.microsoft.com/office/drawing/2014/main" id="{8FD97D3B-1452-4D83-9B4A-0DEC77881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7109" name="Slide Number Placeholder 6">
            <a:extLst>
              <a:ext uri="{FF2B5EF4-FFF2-40B4-BE49-F238E27FC236}">
                <a16:creationId xmlns:a16="http://schemas.microsoft.com/office/drawing/2014/main" id="{35063AE1-053F-418A-A6C0-879DEFE66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AF07017-0F6C-49EF-9367-1683EB50640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1449EFC8-4FD5-4B8F-B395-E303AC50B27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4068763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75BEDE1-998B-4DD7-9522-61FCDF5CCC4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73238"/>
            <a:ext cx="3455988" cy="466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29ADD87-27EF-4EC7-ABB0-7D38B60BD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Παραγωγή Διεγέρσεων Εισόδου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145B6-8E90-4097-96FA-7FF884B1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Απαιτείται η δημιουργία των σημάτων εισόδου και η εφαρμογή τους στο </a:t>
            </a:r>
            <a:r>
              <a:rPr lang="en-US" sz="2000" dirty="0"/>
              <a:t>DUT.</a:t>
            </a:r>
            <a:endParaRPr lang="el-GR" sz="20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endParaRPr lang="el-GR" sz="14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Τα σήματα εισόδου εφαρμόζονται στο </a:t>
            </a:r>
            <a:r>
              <a:rPr lang="en-US" sz="2000" dirty="0"/>
              <a:t>DUT </a:t>
            </a:r>
            <a:r>
              <a:rPr lang="el-GR" sz="2000" dirty="0"/>
              <a:t>με τη χρήση</a:t>
            </a:r>
            <a:r>
              <a:rPr lang="en-US" sz="2000" dirty="0"/>
              <a:t> </a:t>
            </a:r>
            <a:r>
              <a:rPr lang="en-US" sz="2000" b="1" dirty="0"/>
              <a:t>concurrent</a:t>
            </a:r>
            <a:r>
              <a:rPr lang="en-US" sz="2000" dirty="0"/>
              <a:t> </a:t>
            </a:r>
            <a:r>
              <a:rPr lang="el-GR" sz="2000" dirty="0"/>
              <a:t>κώδικα.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endParaRPr lang="el-GR" sz="14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 Οι συνηθέστεροι τρόποι εφαρμογής εισόδων είναι 2</a:t>
            </a:r>
            <a:r>
              <a:rPr lang="en-US" sz="2000" dirty="0"/>
              <a:t>:</a:t>
            </a:r>
            <a:endParaRPr lang="el-GR" sz="2000" dirty="0"/>
          </a:p>
          <a:p>
            <a:pPr lvl="1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VHDL-Absolute Time</a:t>
            </a:r>
            <a:endParaRPr lang="el-GR" dirty="0"/>
          </a:p>
          <a:p>
            <a:pPr lvl="1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VHDL-Relative Time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defRPr/>
            </a:pPr>
            <a:endParaRPr lang="el-GR" sz="14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990000"/>
                </a:solidFill>
              </a:rPr>
              <a:t>Absolute Time: </a:t>
            </a:r>
            <a:r>
              <a:rPr lang="el-GR" sz="2000" dirty="0"/>
              <a:t>Όλα τα σήματα εισόδου εφαρμόζονται με σημείο αναφοράς τον χρόνο εξομοίωσης 0.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defRPr/>
            </a:pPr>
            <a:endParaRPr lang="el-GR" sz="14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990000"/>
                </a:solidFill>
              </a:rPr>
              <a:t>Relative Time: </a:t>
            </a:r>
            <a:r>
              <a:rPr lang="el-GR" sz="2000" dirty="0"/>
              <a:t>Εφαρμόζονται οι αρχικές τιμές των σημάτων στο </a:t>
            </a:r>
            <a:r>
              <a:rPr lang="en-US" sz="2000" dirty="0"/>
              <a:t>DUT </a:t>
            </a:r>
            <a:r>
              <a:rPr lang="el-GR" sz="2000" dirty="0"/>
              <a:t>και στην συνέχεια με την αλλαγή κάποιων σημάτων ελέγχου  αλλάζουν και οι είσοδοι.</a:t>
            </a:r>
            <a:endParaRPr lang="en-US" sz="2000" dirty="0"/>
          </a:p>
          <a:p>
            <a:pPr>
              <a:defRPr/>
            </a:pPr>
            <a:endParaRPr lang="el-GR" dirty="0"/>
          </a:p>
        </p:txBody>
      </p:sp>
      <p:sp>
        <p:nvSpPr>
          <p:cNvPr id="48132" name="Footer Placeholder 3">
            <a:extLst>
              <a:ext uri="{FF2B5EF4-FFF2-40B4-BE49-F238E27FC236}">
                <a16:creationId xmlns:a16="http://schemas.microsoft.com/office/drawing/2014/main" id="{19496EDB-BBED-45A2-BD10-43F8AE3B0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CAF4447D-88D3-4CBF-9467-C5ABFA90F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54E632-D83B-4BDD-BAD4-40A50E767F3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F135089-EC5D-478E-A689-089593650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Absolute Time Stimulus</a:t>
            </a:r>
            <a:endParaRPr lang="el-GR" alt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E5BE-D306-4DD7-9EB9-4108E06CB7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9750" y="4581525"/>
            <a:ext cx="8280400" cy="1755775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Εφαρμογή τιμών στα σήματα εισόδου </a:t>
            </a:r>
            <a:r>
              <a:rPr lang="en-US" dirty="0"/>
              <a:t>Reset, Load</a:t>
            </a:r>
            <a:r>
              <a:rPr lang="el-GR" dirty="0"/>
              <a:t> και </a:t>
            </a:r>
            <a:r>
              <a:rPr lang="en-US" dirty="0"/>
              <a:t> </a:t>
            </a:r>
            <a:r>
              <a:rPr lang="en-US" dirty="0" err="1"/>
              <a:t>Count_UpDn</a:t>
            </a:r>
            <a:r>
              <a:rPr lang="en-US" dirty="0"/>
              <a:t>.</a:t>
            </a:r>
            <a:endParaRPr lang="el-GR" dirty="0"/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Χρήση της εντολής </a:t>
            </a:r>
            <a:r>
              <a:rPr lang="en-US" b="1" dirty="0"/>
              <a:t>wait </a:t>
            </a:r>
            <a:r>
              <a:rPr lang="el-GR" dirty="0"/>
              <a:t>για την χρονική καθυστέρηση μεταξύ των αλλαγών.</a:t>
            </a:r>
            <a:endParaRPr lang="el-GR" b="1" dirty="0"/>
          </a:p>
          <a:p>
            <a:pPr>
              <a:defRPr/>
            </a:pPr>
            <a:endParaRPr lang="el-GR" dirty="0"/>
          </a:p>
        </p:txBody>
      </p:sp>
      <p:sp>
        <p:nvSpPr>
          <p:cNvPr id="49156" name="Footer Placeholder 4">
            <a:extLst>
              <a:ext uri="{FF2B5EF4-FFF2-40B4-BE49-F238E27FC236}">
                <a16:creationId xmlns:a16="http://schemas.microsoft.com/office/drawing/2014/main" id="{62CF9B5B-715F-4187-851D-050B7B77B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9157" name="Slide Number Placeholder 5">
            <a:extLst>
              <a:ext uri="{FF2B5EF4-FFF2-40B4-BE49-F238E27FC236}">
                <a16:creationId xmlns:a16="http://schemas.microsoft.com/office/drawing/2014/main" id="{0B96C341-98D5-4D6F-B25C-C4B195A9A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32D25F-7B15-4761-A646-CF3D1139E16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E5888A40-A9D5-40DF-A0CF-80158F425D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958850"/>
            <a:ext cx="3530600" cy="342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CD6D477-5CD4-49E0-87F3-A54D6F05B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Relative Time Stimulus</a:t>
            </a:r>
            <a:endParaRPr lang="el-GR" altLang="el-GR"/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C83AC642-1A26-4879-8D54-60034CFB5A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46482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985DB-037F-4042-9C1E-AC677887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472112"/>
          </a:xfrm>
        </p:spPr>
        <p:txBody>
          <a:bodyPr/>
          <a:lstStyle/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Αφού έχουμε ορίσει τις αρχικές τιμές των σημάτων εισόδου </a:t>
            </a:r>
            <a:r>
              <a:rPr lang="en-US" sz="2000" dirty="0"/>
              <a:t>Reset, Load</a:t>
            </a:r>
            <a:r>
              <a:rPr lang="el-GR" sz="2000" dirty="0"/>
              <a:t> και </a:t>
            </a:r>
            <a:r>
              <a:rPr lang="en-US" sz="2000" dirty="0"/>
              <a:t> </a:t>
            </a:r>
            <a:r>
              <a:rPr lang="en-US" sz="2000" dirty="0" err="1"/>
              <a:t>Count_UpDn</a:t>
            </a:r>
            <a:r>
              <a:rPr lang="el-GR" sz="2000" dirty="0"/>
              <a:t> μπορούμε να τις τροποποιήσουμε με τον έλεγχο του ενδιάμεσου σήματος  ΤΒ_</a:t>
            </a:r>
            <a:r>
              <a:rPr lang="en-US" sz="2000" dirty="0"/>
              <a:t>Count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endParaRPr lang="en-US" sz="20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Στις </a:t>
            </a:r>
            <a:r>
              <a:rPr lang="en-US" sz="2000" dirty="0"/>
              <a:t>process </a:t>
            </a:r>
            <a:r>
              <a:rPr lang="en-US" sz="2000" b="1" dirty="0" err="1"/>
              <a:t>SecondStimulus</a:t>
            </a:r>
            <a:r>
              <a:rPr lang="en-US" sz="2000" dirty="0"/>
              <a:t>  </a:t>
            </a:r>
            <a:r>
              <a:rPr lang="el-GR" sz="2000" dirty="0"/>
              <a:t>ελέγχεται η τιμή του </a:t>
            </a:r>
            <a:r>
              <a:rPr lang="en-US" sz="2000" dirty="0" err="1"/>
              <a:t>TB_Count</a:t>
            </a:r>
            <a:r>
              <a:rPr lang="en-US" sz="2000" dirty="0"/>
              <a:t> </a:t>
            </a:r>
            <a:r>
              <a:rPr lang="el-GR" sz="2000" dirty="0"/>
              <a:t>και αλλάζουν οι τιμές των σημάτων εισόδου </a:t>
            </a:r>
            <a:endParaRPr lang="en-US" sz="20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endParaRPr lang="en-US" sz="2000" dirty="0"/>
          </a:p>
          <a:p>
            <a:pPr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dirty="0"/>
              <a:t>Αντίστοιχα στην </a:t>
            </a:r>
            <a:r>
              <a:rPr lang="en-US" sz="2000" dirty="0"/>
              <a:t>process</a:t>
            </a:r>
            <a:r>
              <a:rPr lang="el-GR" sz="2000" dirty="0"/>
              <a:t> </a:t>
            </a:r>
            <a:r>
              <a:rPr lang="en-US" sz="2000" b="1" dirty="0" err="1"/>
              <a:t>FinalStimulus</a:t>
            </a:r>
            <a:r>
              <a:rPr lang="en-US" sz="2000" b="1" dirty="0"/>
              <a:t> </a:t>
            </a:r>
            <a:r>
              <a:rPr lang="el-GR" sz="2000" dirty="0"/>
              <a:t>ελέγχεται η τιμή του σήματος εξόδου </a:t>
            </a:r>
            <a:r>
              <a:rPr lang="en-US" sz="2000" dirty="0"/>
              <a:t>Count</a:t>
            </a:r>
            <a:r>
              <a:rPr lang="el-GR" sz="2000" dirty="0"/>
              <a:t>.</a:t>
            </a:r>
            <a:endParaRPr lang="en-US" sz="2000" dirty="0"/>
          </a:p>
          <a:p>
            <a:pPr>
              <a:defRPr/>
            </a:pPr>
            <a:endParaRPr lang="el-GR" sz="2000" dirty="0"/>
          </a:p>
        </p:txBody>
      </p:sp>
      <p:sp>
        <p:nvSpPr>
          <p:cNvPr id="50181" name="Footer Placeholder 4">
            <a:extLst>
              <a:ext uri="{FF2B5EF4-FFF2-40B4-BE49-F238E27FC236}">
                <a16:creationId xmlns:a16="http://schemas.microsoft.com/office/drawing/2014/main" id="{0D2176C2-28A3-4605-AD38-655080053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0182" name="Slide Number Placeholder 5">
            <a:extLst>
              <a:ext uri="{FF2B5EF4-FFF2-40B4-BE49-F238E27FC236}">
                <a16:creationId xmlns:a16="http://schemas.microsoft.com/office/drawing/2014/main" id="{19228CB1-AB1F-42A5-BBAC-728C09E77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1A8498-0FA3-48FA-B588-07AB409CF37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A0E0DB7-F4E4-4541-94AD-0D9496131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Simple Testbench</a:t>
            </a:r>
            <a:endParaRPr lang="el-GR" altLang="el-GR"/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155B28B8-AA9E-45EA-8A05-52F8BC44C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4967B96E-7ED3-4C07-B0F6-774927D84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F9CAB0-2AAC-4CC6-B158-066DDE0D225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E0546DBC-AFDB-4C0D-9E2D-6F181067F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836613"/>
            <a:ext cx="4608513" cy="549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D0C2766-D90D-4905-A4C0-63C4B4760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Automatic Verification</a:t>
            </a:r>
            <a:endParaRPr lang="el-GR" alt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191B-A6D9-456F-AC52-E3C04D4B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dirty="0"/>
              <a:t>Οι συνηθέστεροι τρόποι αυτόματης επιβεβαίωσης της σωστής λειτουργίας του κυκλώματος είναι </a:t>
            </a:r>
            <a:r>
              <a:rPr lang="en-US" dirty="0"/>
              <a:t>: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990000"/>
                </a:solidFill>
              </a:rPr>
              <a:t>Database Comparisons</a:t>
            </a:r>
            <a:r>
              <a:rPr lang="en-US" dirty="0"/>
              <a:t>:</a:t>
            </a:r>
            <a:r>
              <a:rPr lang="el-GR" dirty="0"/>
              <a:t> Αποθήκευση των τιμών των σημάτων εξόδου της </a:t>
            </a:r>
            <a:r>
              <a:rPr lang="en-US" dirty="0"/>
              <a:t>DUT </a:t>
            </a:r>
            <a:r>
              <a:rPr lang="el-GR" dirty="0"/>
              <a:t>σε ένα αρχείο και σύγκριση τους με αρχείο που περιέχει τις αναμενόμενες τιμές εξόδου. </a:t>
            </a:r>
            <a:endParaRPr lang="en-US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Πραγματοποιείται στο τέλος της εξομοίωσης. Ένα μειονέκτημα είναι ότι ο σχεδιαστής δεν μπορεί να εντοπίσει την πηγή λάθους στο κύκλωμα.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defRPr/>
            </a:pPr>
            <a:endParaRPr lang="el-GR" sz="1200" b="1" dirty="0">
              <a:solidFill>
                <a:srgbClr val="990000"/>
              </a:solidFill>
            </a:endParaRP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990000"/>
                </a:solidFill>
              </a:rPr>
              <a:t>Self-Checking </a:t>
            </a:r>
            <a:r>
              <a:rPr lang="en-US" b="1" dirty="0" err="1">
                <a:solidFill>
                  <a:srgbClr val="990000"/>
                </a:solidFill>
              </a:rPr>
              <a:t>Testbenches</a:t>
            </a:r>
            <a:r>
              <a:rPr lang="en-US" dirty="0"/>
              <a:t>: </a:t>
            </a:r>
            <a:r>
              <a:rPr lang="el-GR" dirty="0"/>
              <a:t>Ελέγχει </a:t>
            </a:r>
            <a:r>
              <a:rPr lang="el-GR" b="1" dirty="0">
                <a:solidFill>
                  <a:srgbClr val="990000"/>
                </a:solidFill>
              </a:rPr>
              <a:t>κατά την εξομοίωση </a:t>
            </a:r>
            <a:r>
              <a:rPr lang="el-GR" dirty="0"/>
              <a:t>τις τιμές των σημάτων εξόδου της </a:t>
            </a:r>
            <a:r>
              <a:rPr lang="en-US" dirty="0"/>
              <a:t>DUT </a:t>
            </a:r>
            <a:r>
              <a:rPr lang="el-GR" dirty="0"/>
              <a:t>με τις αναμενόμενες τιμές εξόδου.</a:t>
            </a:r>
            <a:endParaRPr lang="en-US" dirty="0"/>
          </a:p>
          <a:p>
            <a:pPr marL="555626" lvl="1" indent="-357188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Ο χρόνος του </a:t>
            </a:r>
            <a:r>
              <a:rPr lang="en-US" dirty="0"/>
              <a:t>debugging </a:t>
            </a:r>
            <a:r>
              <a:rPr lang="el-GR" dirty="0"/>
              <a:t>είναι αρκετά μειωμένος εφόσον εντοπίζονται πιο εύκολα οι αιτίες της λανθασμένης λειτουργίας του κυκλώματος.</a:t>
            </a:r>
            <a:endParaRPr lang="en-US" dirty="0"/>
          </a:p>
          <a:p>
            <a:pPr marL="555626" lvl="1" indent="-357188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 Γίνεται χρήση των εντολών </a:t>
            </a:r>
            <a:r>
              <a:rPr lang="en-US" b="1" dirty="0"/>
              <a:t>assert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dirty="0"/>
              <a:t>report</a:t>
            </a:r>
            <a:r>
              <a:rPr lang="el-GR" dirty="0"/>
              <a:t>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52228" name="Footer Placeholder 3">
            <a:extLst>
              <a:ext uri="{FF2B5EF4-FFF2-40B4-BE49-F238E27FC236}">
                <a16:creationId xmlns:a16="http://schemas.microsoft.com/office/drawing/2014/main" id="{8E099183-54F0-4FEC-92A6-0A826EE33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8365EE2E-D0FE-42B4-9311-F8474D81C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BEDD655-E34B-40FD-9A8A-AECFAB2A6EA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69B1B07-EF51-437B-93BF-D5773B8D8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Self-Checking Testbenches</a:t>
            </a:r>
            <a:endParaRPr lang="el-GR" alt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637D-F862-4D18-92A2-9B690EE2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Χρησιμοποιείται αρχείο που έχει τις αναμενόμενες τιμές των σημάτων εξόδου.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Το αρχείο διαβάζεται κατά την προσομοίωση χρησιμοποιώντας τη βιβλιοθήκης </a:t>
            </a:r>
            <a:r>
              <a:rPr lang="en-US" b="1" dirty="0" err="1">
                <a:solidFill>
                  <a:srgbClr val="990000"/>
                </a:solidFill>
              </a:rPr>
              <a:t>std.textio.all</a:t>
            </a:r>
            <a:r>
              <a:rPr lang="en-US" b="1" dirty="0"/>
              <a:t> </a:t>
            </a:r>
            <a:r>
              <a:rPr lang="el-GR" dirty="0"/>
              <a:t>και </a:t>
            </a:r>
            <a:r>
              <a:rPr lang="en-US" b="1" dirty="0" err="1">
                <a:solidFill>
                  <a:srgbClr val="990000"/>
                </a:solidFill>
              </a:rPr>
              <a:t>ieee.std.textio.all</a:t>
            </a:r>
            <a:r>
              <a:rPr lang="el-GR" dirty="0"/>
              <a:t>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Σε συγκεκριμένα χρονικά διαστήματα συγκρίνονται οι τιμές των εξόδων του </a:t>
            </a:r>
            <a:r>
              <a:rPr lang="en-US" dirty="0"/>
              <a:t>DUT </a:t>
            </a:r>
            <a:r>
              <a:rPr lang="el-GR" dirty="0"/>
              <a:t>με τις τιμές στο αρχείο.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Αν οι τιμές που συγκρίνονται είναι ίδιες συνεχίζει η εξομοίωση αλλιώς με την χρήση της εντολής </a:t>
            </a:r>
            <a:r>
              <a:rPr lang="en-US" b="1" dirty="0">
                <a:solidFill>
                  <a:srgbClr val="990000"/>
                </a:solidFill>
              </a:rPr>
              <a:t>report</a:t>
            </a:r>
            <a:r>
              <a:rPr lang="en-US" dirty="0"/>
              <a:t> </a:t>
            </a:r>
            <a:r>
              <a:rPr lang="el-GR" dirty="0"/>
              <a:t>τυπώνεται το λάθος.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Στα σύγχρονα κυκλώματα η δημιουργία </a:t>
            </a:r>
            <a:r>
              <a:rPr lang="en-US" dirty="0" err="1"/>
              <a:t>testbench</a:t>
            </a:r>
            <a:r>
              <a:rPr lang="en-US" dirty="0"/>
              <a:t> </a:t>
            </a:r>
            <a:r>
              <a:rPr lang="el-GR" dirty="0"/>
              <a:t>είναι πιο εύκολη </a:t>
            </a:r>
            <a:endParaRPr lang="en-US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Η σύγκριση των τιμών γίνεται στις ανερχόμενες παρυφές του ρολογιού.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b="1" dirty="0">
                <a:solidFill>
                  <a:srgbClr val="990000"/>
                </a:solidFill>
              </a:rPr>
              <a:t>Σχεδιαστική αρχή</a:t>
            </a:r>
            <a:r>
              <a:rPr lang="en-US" dirty="0">
                <a:solidFill>
                  <a:srgbClr val="990000"/>
                </a:solidFill>
              </a:rPr>
              <a:t>: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l-GR" dirty="0"/>
              <a:t>Ξεχωριστές </a:t>
            </a:r>
            <a:r>
              <a:rPr lang="en-US" dirty="0"/>
              <a:t>process </a:t>
            </a:r>
            <a:r>
              <a:rPr lang="el-GR" dirty="0"/>
              <a:t>για την δημιουργία ρολογιού, των σημάτων διέγερσης και σύγκριση των σημάτων.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dirty="0"/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CEA347A4-0ED3-4719-89E1-D720B1296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497638"/>
            <a:ext cx="8712200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14741067-4487-40FC-8B2F-23E2EB66C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641B75-582E-49EA-ACEA-B75CED56834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E2E436DD-DCEC-4311-8266-284908DD0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Self-Checking Testbenches</a:t>
            </a:r>
            <a:r>
              <a:rPr lang="el-GR" altLang="el-GR"/>
              <a:t> – Παράδειγμα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0D8C9-4452-4F2F-AC7D-BBAD30DB08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692150"/>
            <a:ext cx="8208962" cy="1368425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Ορισμός των απαραίτητων βιβλιοθηκών.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/>
              <a:t>Ορισμός του </a:t>
            </a:r>
            <a:r>
              <a:rPr lang="en-US" dirty="0"/>
              <a:t>component </a:t>
            </a:r>
            <a:r>
              <a:rPr lang="el-GR" dirty="0"/>
              <a:t>που θα χρησιμοποιηθεί σαν  </a:t>
            </a:r>
            <a:r>
              <a:rPr lang="en-US" dirty="0"/>
              <a:t>DUT </a:t>
            </a:r>
            <a:r>
              <a:rPr lang="el-GR" dirty="0"/>
              <a:t>και των σημάτων.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54276" name="Footer Placeholder 5">
            <a:extLst>
              <a:ext uri="{FF2B5EF4-FFF2-40B4-BE49-F238E27FC236}">
                <a16:creationId xmlns:a16="http://schemas.microsoft.com/office/drawing/2014/main" id="{184297E7-1290-4D6B-815E-1EA404A56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4277" name="Slide Number Placeholder 6">
            <a:extLst>
              <a:ext uri="{FF2B5EF4-FFF2-40B4-BE49-F238E27FC236}">
                <a16:creationId xmlns:a16="http://schemas.microsoft.com/office/drawing/2014/main" id="{0EB88E11-D12B-486D-A88F-FDBA74942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8077E2-A044-4054-A941-B963E21C16C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F65BEAD9-5A5F-4E1C-86C0-A66FCC1C103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2708275"/>
            <a:ext cx="2916237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C80555-8C99-475C-8EA3-23FB0C20022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4654550" cy="414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255B3E2-D08D-45BD-99FA-DC511AD5C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Self-Checking Testbenches</a:t>
            </a:r>
            <a:r>
              <a:rPr lang="el-GR" altLang="el-GR"/>
              <a:t> – Παράδειγμα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B76BB-BF70-4FEB-BDAB-4759F91A56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92150"/>
            <a:ext cx="8208962" cy="1368425"/>
          </a:xfrm>
        </p:spPr>
        <p:txBody>
          <a:bodyPr/>
          <a:lstStyle/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l-GR"/>
              <a:t>Port map</a:t>
            </a:r>
            <a:r>
              <a:rPr lang="el-GR" altLang="el-GR"/>
              <a:t> των σημάτων στην </a:t>
            </a:r>
            <a:r>
              <a:rPr lang="en-US" altLang="el-GR"/>
              <a:t>DUT.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l-GR" altLang="el-GR"/>
              <a:t>Δημιουργία </a:t>
            </a:r>
            <a:r>
              <a:rPr lang="en-US" altLang="el-GR" b="1"/>
              <a:t>clock generation </a:t>
            </a:r>
            <a:r>
              <a:rPr lang="en-US" altLang="el-GR"/>
              <a:t>process.</a:t>
            </a:r>
            <a:endParaRPr lang="en-US" altLang="el-GR" b="1"/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l-GR" altLang="el-GR"/>
              <a:t>Δημιουργία της </a:t>
            </a:r>
            <a:r>
              <a:rPr lang="en-US" altLang="el-GR" b="1"/>
              <a:t>stimulus</a:t>
            </a:r>
            <a:r>
              <a:rPr lang="en-US" altLang="el-GR"/>
              <a:t> process</a:t>
            </a:r>
            <a:endParaRPr lang="el-GR" altLang="el-GR"/>
          </a:p>
        </p:txBody>
      </p:sp>
      <p:sp>
        <p:nvSpPr>
          <p:cNvPr id="55300" name="Footer Placeholder 5">
            <a:extLst>
              <a:ext uri="{FF2B5EF4-FFF2-40B4-BE49-F238E27FC236}">
                <a16:creationId xmlns:a16="http://schemas.microsoft.com/office/drawing/2014/main" id="{4C079FF8-9AFB-4D47-B160-1B7677121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5301" name="Slide Number Placeholder 6">
            <a:extLst>
              <a:ext uri="{FF2B5EF4-FFF2-40B4-BE49-F238E27FC236}">
                <a16:creationId xmlns:a16="http://schemas.microsoft.com/office/drawing/2014/main" id="{16A8E3C5-82B6-4FCB-B0C6-24A4E1549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D11FDD6-12A9-4D2E-AA22-5817D0F1D4B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grpSp>
        <p:nvGrpSpPr>
          <p:cNvPr id="55302" name="Group 17">
            <a:extLst>
              <a:ext uri="{FF2B5EF4-FFF2-40B4-BE49-F238E27FC236}">
                <a16:creationId xmlns:a16="http://schemas.microsoft.com/office/drawing/2014/main" id="{1D162FA6-3C69-4A10-990C-B2626374196E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2492375"/>
            <a:ext cx="2905125" cy="3546475"/>
            <a:chOff x="1013321" y="2492896"/>
            <a:chExt cx="2905125" cy="3545557"/>
          </a:xfrm>
        </p:grpSpPr>
        <p:pic>
          <p:nvPicPr>
            <p:cNvPr id="55304" name="Picture 2">
              <a:extLst>
                <a:ext uri="{FF2B5EF4-FFF2-40B4-BE49-F238E27FC236}">
                  <a16:creationId xmlns:a16="http://schemas.microsoft.com/office/drawing/2014/main" id="{ACDF204C-2B65-4AA9-839F-0DA59AFE9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059" y="2492896"/>
              <a:ext cx="253365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4">
              <a:extLst>
                <a:ext uri="{FF2B5EF4-FFF2-40B4-BE49-F238E27FC236}">
                  <a16:creationId xmlns:a16="http://schemas.microsoft.com/office/drawing/2014/main" id="{DDF049AF-4B38-4A9F-9751-566E3B9ED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321" y="4581128"/>
              <a:ext cx="2905125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5DBA0E8A-2647-4BF3-80E6-1F1BF434781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060575"/>
            <a:ext cx="316865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E70C0EA-AC41-4E3B-93B2-EF300ABC9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Self-Checking Testbenches</a:t>
            </a:r>
            <a:r>
              <a:rPr lang="el-GR" altLang="el-GR"/>
              <a:t> – Παράδειγμα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F232-43F3-4C7A-A9E4-3EA0AC62CB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92150"/>
            <a:ext cx="8208962" cy="1368425"/>
          </a:xfrm>
        </p:spPr>
        <p:txBody>
          <a:bodyPr/>
          <a:lstStyle/>
          <a:p>
            <a:r>
              <a:rPr lang="el-GR" altLang="el-GR"/>
              <a:t>Δημιουργία της</a:t>
            </a:r>
            <a:r>
              <a:rPr lang="en-US" altLang="el-GR"/>
              <a:t> process </a:t>
            </a:r>
            <a:r>
              <a:rPr lang="el-GR" altLang="el-GR"/>
              <a:t>που θα διαβάζει τις τιμές εισόδου από το αρχείο </a:t>
            </a:r>
            <a:r>
              <a:rPr lang="en-US" altLang="el-GR"/>
              <a:t>“values.txt” </a:t>
            </a:r>
            <a:r>
              <a:rPr lang="el-GR" altLang="el-GR"/>
              <a:t>και θα τις συγκρίνει με τις τιμές εξόδου του </a:t>
            </a:r>
            <a:r>
              <a:rPr lang="en-US" altLang="el-GR"/>
              <a:t>DUT.</a:t>
            </a:r>
            <a:r>
              <a:rPr lang="el-GR" altLang="el-GR"/>
              <a:t> </a:t>
            </a:r>
          </a:p>
        </p:txBody>
      </p:sp>
      <p:sp>
        <p:nvSpPr>
          <p:cNvPr id="56324" name="Footer Placeholder 5">
            <a:extLst>
              <a:ext uri="{FF2B5EF4-FFF2-40B4-BE49-F238E27FC236}">
                <a16:creationId xmlns:a16="http://schemas.microsoft.com/office/drawing/2014/main" id="{31EEB846-1614-4EC4-9216-E0D8AEA17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6325" name="Slide Number Placeholder 6">
            <a:extLst>
              <a:ext uri="{FF2B5EF4-FFF2-40B4-BE49-F238E27FC236}">
                <a16:creationId xmlns:a16="http://schemas.microsoft.com/office/drawing/2014/main" id="{EC47A30A-68BF-43F7-BF05-BF09409A53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C6FF5B-8346-4A56-BFBE-03D257571AB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3C281D0-8BA9-480A-B61F-4A711A03D14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79613"/>
            <a:ext cx="4064000" cy="400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C5485F8-C6CE-4028-B305-F25B9A47F63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1916113"/>
            <a:ext cx="2711450" cy="417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EDE97DF4-2C49-49C1-AA41-0D95E99F3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35E8C74D-94A1-4929-A2CC-51549675C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6812376-6526-494F-B444-4D86B55DA76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AutoShape 2">
            <a:extLst>
              <a:ext uri="{FF2B5EF4-FFF2-40B4-BE49-F238E27FC236}">
                <a16:creationId xmlns:a16="http://schemas.microsoft.com/office/drawing/2014/main" id="{39A9F122-4642-4898-9B9C-1C7253FCC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Structural VHDL –</a:t>
            </a:r>
            <a:r>
              <a:rPr lang="el-GR" altLang="el-GR"/>
              <a:t> Παράδειγμα</a:t>
            </a:r>
            <a:r>
              <a:rPr lang="en-US" altLang="el-GR"/>
              <a:t> </a:t>
            </a:r>
            <a:r>
              <a:rPr lang="el-GR" altLang="el-GR"/>
              <a:t>(2/2)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0D38354-F5AC-421D-A2F2-0EAF379722F6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052513"/>
            <a:ext cx="3690937" cy="1008062"/>
            <a:chOff x="2608" y="754"/>
            <a:chExt cx="2325" cy="408"/>
          </a:xfrm>
        </p:grpSpPr>
        <p:sp>
          <p:nvSpPr>
            <p:cNvPr id="9228" name="Text Box 5">
              <a:extLst>
                <a:ext uri="{FF2B5EF4-FFF2-40B4-BE49-F238E27FC236}">
                  <a16:creationId xmlns:a16="http://schemas.microsoft.com/office/drawing/2014/main" id="{1D4E3DC3-796C-4088-A137-1842082BD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754"/>
              <a:ext cx="87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Βιβλιοθήκη</a:t>
              </a:r>
            </a:p>
          </p:txBody>
        </p:sp>
        <p:sp>
          <p:nvSpPr>
            <p:cNvPr id="9229" name="Line 6">
              <a:extLst>
                <a:ext uri="{FF2B5EF4-FFF2-40B4-BE49-F238E27FC236}">
                  <a16:creationId xmlns:a16="http://schemas.microsoft.com/office/drawing/2014/main" id="{ECC688D0-6970-4F05-93ED-CD315231D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845"/>
              <a:ext cx="1452" cy="31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533C9A37-3301-4CB7-AFEB-1BEBCDEDCE44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2060575"/>
            <a:ext cx="2735262" cy="396875"/>
            <a:chOff x="3651" y="1207"/>
            <a:chExt cx="1678" cy="548"/>
          </a:xfrm>
        </p:grpSpPr>
        <p:sp>
          <p:nvSpPr>
            <p:cNvPr id="9226" name="Text Box 7">
              <a:extLst>
                <a:ext uri="{FF2B5EF4-FFF2-40B4-BE49-F238E27FC236}">
                  <a16:creationId xmlns:a16="http://schemas.microsoft.com/office/drawing/2014/main" id="{909A9D86-476B-4ED7-8742-41161041F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207"/>
              <a:ext cx="1179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Αρχιτεκτονική</a:t>
              </a:r>
            </a:p>
          </p:txBody>
        </p:sp>
        <p:sp>
          <p:nvSpPr>
            <p:cNvPr id="9227" name="Line 8">
              <a:extLst>
                <a:ext uri="{FF2B5EF4-FFF2-40B4-BE49-F238E27FC236}">
                  <a16:creationId xmlns:a16="http://schemas.microsoft.com/office/drawing/2014/main" id="{A6EBC289-6369-4C74-8A4C-2963A095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253"/>
              <a:ext cx="544" cy="9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8041" name="Rectangle 9">
            <a:extLst>
              <a:ext uri="{FF2B5EF4-FFF2-40B4-BE49-F238E27FC236}">
                <a16:creationId xmlns:a16="http://schemas.microsoft.com/office/drawing/2014/main" id="{D074BA95-A4E2-4FAA-B4F3-4C8A2C94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5175"/>
            <a:ext cx="5905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-- </a:t>
            </a:r>
            <a:r>
              <a:rPr lang="en-US" altLang="el-GR" sz="2000">
                <a:solidFill>
                  <a:srgbClr val="000000"/>
                </a:solidFill>
              </a:rPr>
              <a:t>Internal signals declaration</a:t>
            </a:r>
            <a:endParaRPr lang="en-US" altLang="el-GR" sz="2000" b="1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i1, i2, sel_n: </a:t>
            </a:r>
            <a:r>
              <a:rPr lang="en-US" altLang="el-GR" sz="2000" b="1">
                <a:solidFill>
                  <a:srgbClr val="990033"/>
                </a:solidFill>
              </a:rPr>
              <a:t>std_logic</a:t>
            </a: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</a:rPr>
              <a:t>-- Comp Specification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for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U1 : inv_comp </a:t>
            </a:r>
            <a:r>
              <a:rPr lang="en-US" altLang="el-GR" sz="2000" b="1">
                <a:solidFill>
                  <a:srgbClr val="990033"/>
                </a:solidFill>
              </a:rPr>
              <a:t>use entity</a:t>
            </a:r>
            <a:r>
              <a:rPr lang="en-US" altLang="el-GR" sz="2000">
                <a:solidFill>
                  <a:schemeClr val="tx1"/>
                </a:solidFill>
              </a:rPr>
              <a:t> work.inv_comp(rtl);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for</a:t>
            </a:r>
            <a:r>
              <a:rPr lang="en-US" altLang="el-GR" sz="2000">
                <a:solidFill>
                  <a:schemeClr val="tx1"/>
                </a:solidFill>
              </a:rPr>
              <a:t> U2, U3: and_comp </a:t>
            </a:r>
            <a:r>
              <a:rPr lang="en-US" altLang="el-GR" sz="2000" b="1">
                <a:solidFill>
                  <a:srgbClr val="990033"/>
                </a:solidFill>
              </a:rPr>
              <a:t>use entity </a:t>
            </a:r>
            <a:r>
              <a:rPr lang="en-US" altLang="el-GR" sz="2000">
                <a:solidFill>
                  <a:schemeClr val="tx1"/>
                </a:solidFill>
              </a:rPr>
              <a:t>work.and_comp(rtl);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for</a:t>
            </a:r>
            <a:r>
              <a:rPr lang="en-US" altLang="el-GR" sz="2000">
                <a:solidFill>
                  <a:schemeClr val="tx1"/>
                </a:solidFill>
              </a:rPr>
              <a:t>  U4: or_comp </a:t>
            </a:r>
            <a:r>
              <a:rPr lang="en-US" altLang="el-GR" sz="2000" b="1">
                <a:solidFill>
                  <a:srgbClr val="990033"/>
                </a:solidFill>
              </a:rPr>
              <a:t>use entity</a:t>
            </a:r>
            <a:r>
              <a:rPr lang="en-US" altLang="el-GR" sz="2000">
                <a:solidFill>
                  <a:schemeClr val="tx1"/>
                </a:solidFill>
              </a:rPr>
              <a:t> work.or_comp(rtl);</a:t>
            </a:r>
            <a:endParaRPr lang="el-GR" altLang="el-GR" sz="2000" b="1">
              <a:solidFill>
                <a:srgbClr val="990033"/>
              </a:solidFill>
            </a:endParaRPr>
          </a:p>
        </p:txBody>
      </p:sp>
      <p:sp>
        <p:nvSpPr>
          <p:cNvPr id="1068042" name="Text Box 10">
            <a:extLst>
              <a:ext uri="{FF2B5EF4-FFF2-40B4-BE49-F238E27FC236}">
                <a16:creationId xmlns:a16="http://schemas.microsoft.com/office/drawing/2014/main" id="{E33A70E8-F2EE-4C98-A9B0-77CB715E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60800"/>
            <a:ext cx="44211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</a:rPr>
              <a:t>-- Component Instantiation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U1: inv_comp </a:t>
            </a:r>
            <a:r>
              <a:rPr lang="en-US" altLang="el-GR" sz="2000" b="1">
                <a:solidFill>
                  <a:srgbClr val="990033"/>
                </a:solidFill>
              </a:rPr>
              <a:t>port map</a:t>
            </a:r>
            <a:r>
              <a:rPr lang="en-US" altLang="el-GR" sz="2000">
                <a:solidFill>
                  <a:schemeClr val="tx1"/>
                </a:solidFill>
              </a:rPr>
              <a:t> (sel, sel_n);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U2: AND_comp </a:t>
            </a: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map</a:t>
            </a:r>
            <a:r>
              <a:rPr lang="en-US" altLang="el-GR" sz="2000">
                <a:solidFill>
                  <a:schemeClr val="tx1"/>
                </a:solidFill>
              </a:rPr>
              <a:t> (d0, sel, i1);</a:t>
            </a:r>
            <a:endParaRPr lang="el-GR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U3: AND_comp </a:t>
            </a:r>
            <a:r>
              <a:rPr lang="en-US" altLang="el-GR" sz="2000" b="1">
                <a:solidFill>
                  <a:srgbClr val="990033"/>
                </a:solidFill>
              </a:rPr>
              <a:t>port map</a:t>
            </a:r>
            <a:r>
              <a:rPr lang="en-US" altLang="el-GR" sz="2000">
                <a:solidFill>
                  <a:schemeClr val="tx1"/>
                </a:solidFill>
              </a:rPr>
              <a:t> (sel_n, d1,i2);</a:t>
            </a:r>
            <a:endParaRPr lang="el-GR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U4: OR_comp </a:t>
            </a:r>
            <a:r>
              <a:rPr lang="en-US" altLang="el-GR" sz="2000" b="1">
                <a:solidFill>
                  <a:srgbClr val="990033"/>
                </a:solidFill>
              </a:rPr>
              <a:t>port map</a:t>
            </a:r>
            <a:r>
              <a:rPr lang="en-US" altLang="el-GR" sz="2000">
                <a:solidFill>
                  <a:schemeClr val="tx1"/>
                </a:solidFill>
              </a:rPr>
              <a:t> (i1,i2,q);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  <p:graphicFrame>
        <p:nvGraphicFramePr>
          <p:cNvPr id="1068050" name="Object 18">
            <a:extLst>
              <a:ext uri="{FF2B5EF4-FFF2-40B4-BE49-F238E27FC236}">
                <a16:creationId xmlns:a16="http://schemas.microsoft.com/office/drawing/2014/main" id="{22D6AD77-4F66-4E2D-89D2-F5594AB0643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789363"/>
          <a:ext cx="397351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73982" imgH="2028596" progId="Visio.Drawing.11">
                  <p:embed/>
                </p:oleObj>
              </mc:Choice>
              <mc:Fallback>
                <p:oleObj name="Visio" r:id="rId2" imgW="3973982" imgH="2028596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89363"/>
                        <a:ext cx="3973512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6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41" grpId="0"/>
      <p:bldP spid="10680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7D1618F5-55F4-4A9B-9AB6-13D830D900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503363"/>
          </a:xfrm>
        </p:spPr>
        <p:txBody>
          <a:bodyPr/>
          <a:lstStyle/>
          <a:p>
            <a:pPr eaLnBrk="1" hangingPunct="1"/>
            <a:r>
              <a:rPr lang="el-GR" altLang="el-GR" sz="2800"/>
              <a:t>Βιβλιοθήκες-Πακέτα-Υποπρογράμματα </a:t>
            </a:r>
            <a:br>
              <a:rPr lang="el-GR" altLang="el-GR" sz="2800"/>
            </a:br>
            <a:r>
              <a:rPr lang="el-GR" altLang="el-GR" sz="2800"/>
              <a:t>(</a:t>
            </a:r>
            <a:r>
              <a:rPr lang="en-US" altLang="el-GR" sz="2800"/>
              <a:t>Libraries-Packages-Subprograms)</a:t>
            </a:r>
            <a:endParaRPr lang="el-GR" altLang="el-GR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B72C52E4-E54B-42E2-94B4-8F798D071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952547E6-D31B-4F22-9E56-7649D4CBA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D3E377-E7F1-4CE0-9760-CBEF0E88860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797B8F00-27DF-46C5-934E-CDEA35B0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n-US" altLang="el-GR"/>
              <a:t> </a:t>
            </a:r>
            <a:r>
              <a:rPr lang="el-GR" altLang="el-GR"/>
              <a:t>Βιβλιοθήκες</a:t>
            </a:r>
          </a:p>
        </p:txBody>
      </p:sp>
      <p:sp>
        <p:nvSpPr>
          <p:cNvPr id="1099779" name="Rectangle 3">
            <a:extLst>
              <a:ext uri="{FF2B5EF4-FFF2-40B4-BE49-F238E27FC236}">
                <a16:creationId xmlns:a16="http://schemas.microsoft.com/office/drawing/2014/main" id="{AD593EBD-35A9-41E9-BDB3-3995DD985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14400"/>
            <a:ext cx="8435975" cy="5791200"/>
          </a:xfrm>
        </p:spPr>
        <p:txBody>
          <a:bodyPr/>
          <a:lstStyle/>
          <a:p>
            <a:pPr marL="0" indent="0" eaLnBrk="1" hangingPunct="1"/>
            <a:r>
              <a:rPr lang="el-GR" altLang="el-GR"/>
              <a:t> Περιέχουν προσχεδιασμένες υπομονάδες και πακέτα</a:t>
            </a:r>
          </a:p>
          <a:p>
            <a:pPr marL="0" indent="0" eaLnBrk="1" hangingPunct="1"/>
            <a:r>
              <a:rPr lang="el-GR" altLang="el-GR"/>
              <a:t> Χρήση των στοιχείων τους είτε:</a:t>
            </a:r>
          </a:p>
          <a:p>
            <a:pPr marL="742950" lvl="1" indent="-285750" eaLnBrk="1" hangingPunct="1"/>
            <a:r>
              <a:rPr lang="el-GR" altLang="el-GR"/>
              <a:t>Κατά το σχεδιασμό μεγάλων και πολύπλοκων κυκλωμάτων </a:t>
            </a:r>
          </a:p>
          <a:p>
            <a:pPr marL="742950" lvl="1" indent="-285750" eaLnBrk="1" hangingPunct="1"/>
            <a:r>
              <a:rPr lang="el-GR" altLang="el-GR"/>
              <a:t>Από πολλούς σχεδιαστές</a:t>
            </a:r>
          </a:p>
          <a:p>
            <a:pPr marL="0" indent="0" eaLnBrk="1" hangingPunct="1"/>
            <a:r>
              <a:rPr lang="el-GR" altLang="el-GR"/>
              <a:t> Κάθε βιβλιοθήκη πρέπει να δηλώνεται στο </a:t>
            </a:r>
            <a:r>
              <a:rPr lang="en-US" altLang="el-GR"/>
              <a:t>VHDL </a:t>
            </a:r>
            <a:r>
              <a:rPr lang="el-GR" altLang="el-GR"/>
              <a:t>κώδικα ώστε να μπορεί να χρησιμοποιηθεί</a:t>
            </a:r>
          </a:p>
          <a:p>
            <a:pPr marL="742950" lvl="1" indent="-285750" eaLnBrk="1" hangingPunct="1"/>
            <a:r>
              <a:rPr lang="el-GR" altLang="el-GR"/>
              <a:t>Η δήλωση γίνεται πριν από τη δήλωση των οντοτήτων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Library</a:t>
            </a:r>
            <a:r>
              <a:rPr lang="en-US" altLang="el-GR" sz="2000">
                <a:solidFill>
                  <a:schemeClr val="tx1"/>
                </a:solidFill>
              </a:rPr>
              <a:t> &lt;library_name&gt;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rgbClr val="000000"/>
                </a:solidFill>
              </a:rPr>
              <a:t>-- Δήλωση βιβλιοθήκης</a:t>
            </a:r>
            <a:endParaRPr lang="en-US" altLang="el-GR" sz="20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Use</a:t>
            </a:r>
            <a:r>
              <a:rPr lang="en-US" altLang="el-GR" sz="2000">
                <a:solidFill>
                  <a:schemeClr val="tx1"/>
                </a:solidFill>
              </a:rPr>
              <a:t> &lt;library_name&gt;.&lt;package_name&gt;.</a:t>
            </a:r>
            <a:r>
              <a:rPr lang="en-US" altLang="el-GR" sz="2000" b="1">
                <a:solidFill>
                  <a:srgbClr val="990033"/>
                </a:solidFill>
              </a:rPr>
              <a:t>ALL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r>
              <a:rPr lang="el-GR" altLang="el-GR" sz="2000">
                <a:solidFill>
                  <a:schemeClr val="tx1"/>
                </a:solidFill>
              </a:rPr>
              <a:t> -- </a:t>
            </a:r>
            <a:r>
              <a:rPr lang="el-GR" altLang="el-GR" sz="2000">
                <a:solidFill>
                  <a:srgbClr val="000000"/>
                </a:solidFill>
              </a:rPr>
              <a:t>Δήλωση χρήσης πακέτου</a:t>
            </a:r>
            <a:endParaRPr lang="en-US" altLang="el-GR" sz="20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….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DB63158C-7686-4770-8310-3FD7E0569F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0AAB2E9D-5F9E-42BB-A11D-0F859C24C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5FA26D-EDDB-4244-B740-7606FE73E18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AutoShape 2">
            <a:extLst>
              <a:ext uri="{FF2B5EF4-FFF2-40B4-BE49-F238E27FC236}">
                <a16:creationId xmlns:a16="http://schemas.microsoft.com/office/drawing/2014/main" id="{0FFEB2D5-8B22-4EB8-84BF-F9DBBCA4F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 sz="2800"/>
              <a:t>Βιβλιοθήκες</a:t>
            </a:r>
          </a:p>
        </p:txBody>
      </p:sp>
      <p:sp>
        <p:nvSpPr>
          <p:cNvPr id="1100803" name="Rectangle 3">
            <a:extLst>
              <a:ext uri="{FF2B5EF4-FFF2-40B4-BE49-F238E27FC236}">
                <a16:creationId xmlns:a16="http://schemas.microsoft.com/office/drawing/2014/main" id="{8F68EE7D-A370-45BF-BDD6-06252A111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Κάθε μεταγλωττισμένη υπομονάδα αποθηκεύεται εξ’ ορισμού στη βιβλιοθήκη </a:t>
            </a:r>
            <a:r>
              <a:rPr lang="en-US" altLang="el-GR">
                <a:solidFill>
                  <a:srgbClr val="990033"/>
                </a:solidFill>
              </a:rPr>
              <a:t>work</a:t>
            </a:r>
            <a:r>
              <a:rPr lang="el-GR" altLang="el-GR"/>
              <a:t>. Η </a:t>
            </a:r>
            <a:r>
              <a:rPr lang="en-US" altLang="el-GR"/>
              <a:t>work</a:t>
            </a:r>
            <a:r>
              <a:rPr lang="el-GR" altLang="el-GR"/>
              <a:t>:</a:t>
            </a:r>
          </a:p>
          <a:p>
            <a:pPr marL="830263" lvl="1" indent="-285750" eaLnBrk="1" hangingPunct="1"/>
            <a:r>
              <a:rPr lang="el-GR" altLang="el-GR"/>
              <a:t>Δημιουργείται αυτόματα από το </a:t>
            </a:r>
            <a:r>
              <a:rPr lang="en-US" altLang="el-GR"/>
              <a:t>CAD tool</a:t>
            </a:r>
            <a:endParaRPr lang="el-GR" altLang="el-GR"/>
          </a:p>
          <a:p>
            <a:pPr marL="830263" lvl="1" indent="-285750" eaLnBrk="1" hangingPunct="1"/>
            <a:r>
              <a:rPr lang="el-GR" altLang="el-GR"/>
              <a:t>Είναι πάντοτε ορατή</a:t>
            </a:r>
          </a:p>
          <a:p>
            <a:pPr marL="830263" lvl="1" indent="-285750" eaLnBrk="1" hangingPunct="1">
              <a:buFont typeface="Times New Roman" panose="02020603050405020304" pitchFamily="18" charset="0"/>
              <a:buNone/>
            </a:pPr>
            <a:endParaRPr lang="el-GR" altLang="el-GR"/>
          </a:p>
          <a:p>
            <a:pPr marL="0" indent="0" eaLnBrk="1" hangingPunct="1"/>
            <a:r>
              <a:rPr lang="el-GR" altLang="el-GR"/>
              <a:t> Η </a:t>
            </a:r>
            <a:r>
              <a:rPr lang="en-US" altLang="el-GR"/>
              <a:t>VHDL </a:t>
            </a:r>
            <a:r>
              <a:rPr lang="el-GR" altLang="el-GR"/>
              <a:t>περιέχει μια βιβλιοθήκη (</a:t>
            </a:r>
            <a:r>
              <a:rPr lang="en-US" altLang="el-GR">
                <a:solidFill>
                  <a:srgbClr val="990033"/>
                </a:solidFill>
              </a:rPr>
              <a:t>std</a:t>
            </a:r>
            <a:r>
              <a:rPr lang="en-US" altLang="el-GR"/>
              <a:t>) </a:t>
            </a:r>
            <a:r>
              <a:rPr lang="el-GR" altLang="el-GR"/>
              <a:t>και ένα πακέτο (</a:t>
            </a:r>
            <a:r>
              <a:rPr lang="en-US" altLang="el-GR">
                <a:solidFill>
                  <a:srgbClr val="990033"/>
                </a:solidFill>
              </a:rPr>
              <a:t>standard</a:t>
            </a:r>
            <a:r>
              <a:rPr lang="en-US" altLang="el-GR"/>
              <a:t>) </a:t>
            </a:r>
            <a:r>
              <a:rPr lang="el-GR" altLang="el-GR"/>
              <a:t>με όλους τους προκαθορισμένους τύπους δεδομένων και συναρτήσεων</a:t>
            </a:r>
          </a:p>
          <a:p>
            <a:pPr marL="830263" lvl="1" indent="-285750" eaLnBrk="1" hangingPunct="1"/>
            <a:r>
              <a:rPr lang="el-GR" altLang="el-GR"/>
              <a:t>Ο παρακάτω κώδικας εμπεριέχεται αυτόματα σε κάθε </a:t>
            </a:r>
            <a:r>
              <a:rPr lang="en-US" altLang="el-GR"/>
              <a:t>VHDL</a:t>
            </a:r>
            <a:r>
              <a:rPr lang="el-GR" altLang="el-GR"/>
              <a:t> περιγραφή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Library</a:t>
            </a:r>
            <a:r>
              <a:rPr lang="en-US" altLang="el-GR" sz="2000">
                <a:solidFill>
                  <a:schemeClr val="tx1"/>
                </a:solidFill>
              </a:rPr>
              <a:t> work;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Library</a:t>
            </a:r>
            <a:r>
              <a:rPr lang="en-US" altLang="el-GR" sz="2000">
                <a:solidFill>
                  <a:schemeClr val="tx1"/>
                </a:solidFill>
              </a:rPr>
              <a:t> std;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Use</a:t>
            </a:r>
            <a:r>
              <a:rPr lang="en-US" altLang="el-GR" sz="2000">
                <a:solidFill>
                  <a:schemeClr val="tx1"/>
                </a:solidFill>
              </a:rPr>
              <a:t> std.standard.</a:t>
            </a:r>
            <a:r>
              <a:rPr lang="en-US" altLang="el-GR" sz="2000" b="1">
                <a:solidFill>
                  <a:srgbClr val="990033"/>
                </a:solidFill>
              </a:rPr>
              <a:t>ALL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8E3F54B5-AD48-4769-987F-F6F7C1B5D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0D8B8192-D490-458F-B47D-97919C094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5EB920-146E-4500-93C4-D5FE9A96414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3BEC0EEA-AAB4-4BD1-83B1-072B0482D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539750"/>
          </a:xfrm>
        </p:spPr>
        <p:txBody>
          <a:bodyPr/>
          <a:lstStyle/>
          <a:p>
            <a:pPr eaLnBrk="1" hangingPunct="1"/>
            <a:r>
              <a:rPr lang="el-GR" altLang="el-GR"/>
              <a:t>Βιβλιοθήκες</a:t>
            </a:r>
          </a:p>
        </p:txBody>
      </p:sp>
      <p:sp>
        <p:nvSpPr>
          <p:cNvPr id="1101827" name="Rectangle 3">
            <a:extLst>
              <a:ext uri="{FF2B5EF4-FFF2-40B4-BE49-F238E27FC236}">
                <a16:creationId xmlns:a16="http://schemas.microsoft.com/office/drawing/2014/main" id="{83E0F4B5-6BB8-49DB-9BAE-BB742588F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Οι τύποι δεδομένων </a:t>
            </a:r>
            <a:r>
              <a:rPr lang="en-US" altLang="el-GR">
                <a:solidFill>
                  <a:srgbClr val="990033"/>
                </a:solidFill>
              </a:rPr>
              <a:t>std_logic</a:t>
            </a:r>
            <a:r>
              <a:rPr lang="en-US" altLang="el-GR">
                <a:solidFill>
                  <a:srgbClr val="000000"/>
                </a:solidFill>
              </a:rPr>
              <a:t>, </a:t>
            </a:r>
            <a:r>
              <a:rPr lang="en-US" altLang="el-GR">
                <a:solidFill>
                  <a:srgbClr val="990033"/>
                </a:solidFill>
              </a:rPr>
              <a:t>std_ulogic</a:t>
            </a:r>
            <a:r>
              <a:rPr lang="en-US" altLang="el-GR">
                <a:solidFill>
                  <a:srgbClr val="000000"/>
                </a:solidFill>
              </a:rPr>
              <a:t>, </a:t>
            </a:r>
            <a:r>
              <a:rPr lang="en-US" altLang="el-GR">
                <a:solidFill>
                  <a:srgbClr val="990033"/>
                </a:solidFill>
              </a:rPr>
              <a:t>std_logic_vector</a:t>
            </a:r>
            <a:r>
              <a:rPr lang="el-GR" altLang="el-GR"/>
              <a:t> και </a:t>
            </a:r>
            <a:r>
              <a:rPr lang="en-US" altLang="el-GR"/>
              <a:t> </a:t>
            </a:r>
            <a:r>
              <a:rPr lang="en-US" altLang="el-GR">
                <a:solidFill>
                  <a:srgbClr val="990033"/>
                </a:solidFill>
              </a:rPr>
              <a:t>std_ulogic_vector</a:t>
            </a:r>
            <a:r>
              <a:rPr lang="en-US" altLang="el-GR"/>
              <a:t> </a:t>
            </a:r>
            <a:r>
              <a:rPr lang="el-GR" altLang="el-GR"/>
              <a:t>έχουν οριστεί στο πακέτο </a:t>
            </a:r>
            <a:r>
              <a:rPr lang="en-US" altLang="el-GR">
                <a:solidFill>
                  <a:srgbClr val="990033"/>
                </a:solidFill>
              </a:rPr>
              <a:t>std_logic_1164</a:t>
            </a:r>
            <a:r>
              <a:rPr lang="en-US" altLang="el-GR"/>
              <a:t> </a:t>
            </a:r>
            <a:r>
              <a:rPr lang="el-GR" altLang="el-GR"/>
              <a:t>που περιέχεται στη βιβλιοθήκη </a:t>
            </a:r>
            <a:r>
              <a:rPr lang="en-US" altLang="el-GR">
                <a:solidFill>
                  <a:srgbClr val="990033"/>
                </a:solidFill>
              </a:rPr>
              <a:t>ieee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Η χρήση του παραπάνω πακέτου απαντάται σχεδόν σε όλες τις </a:t>
            </a:r>
            <a:r>
              <a:rPr lang="en-US" altLang="el-GR"/>
              <a:t>VHDL </a:t>
            </a:r>
            <a:r>
              <a:rPr lang="el-GR" altLang="el-GR"/>
              <a:t>περιγραφές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Library</a:t>
            </a:r>
            <a:r>
              <a:rPr lang="en-US" altLang="el-GR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Use</a:t>
            </a:r>
            <a:r>
              <a:rPr lang="en-US" altLang="el-GR">
                <a:solidFill>
                  <a:schemeClr val="tx1"/>
                </a:solidFill>
              </a:rPr>
              <a:t> ieee.std_logic_1164.</a:t>
            </a:r>
            <a:r>
              <a:rPr lang="en-US" altLang="el-GR" b="1">
                <a:solidFill>
                  <a:srgbClr val="990033"/>
                </a:solidFill>
              </a:rPr>
              <a:t>ALL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endParaRPr lang="en-US" altLang="el-GR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…</a:t>
            </a:r>
            <a:endParaRPr lang="el-GR" altLang="el-GR" b="1">
              <a:solidFill>
                <a:schemeClr val="tx1"/>
              </a:solidFill>
            </a:endParaRP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5D32CABB-A411-4B6C-92B5-73A4A710FC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879FDF80-1CCA-49A4-A145-35E115226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D94598-BC83-4BE3-A541-64263D05055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AutoShape 2">
            <a:extLst>
              <a:ext uri="{FF2B5EF4-FFF2-40B4-BE49-F238E27FC236}">
                <a16:creationId xmlns:a16="http://schemas.microsoft.com/office/drawing/2014/main" id="{96D4EB3B-792D-4196-BFFE-7AA5F05E1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 sz="2800"/>
              <a:t>Πακέτα</a:t>
            </a:r>
          </a:p>
        </p:txBody>
      </p:sp>
      <p:sp>
        <p:nvSpPr>
          <p:cNvPr id="1102851" name="Rectangle 3">
            <a:extLst>
              <a:ext uri="{FF2B5EF4-FFF2-40B4-BE49-F238E27FC236}">
                <a16:creationId xmlns:a16="http://schemas.microsoft.com/office/drawing/2014/main" id="{4466C1DA-9976-46F9-971D-339AA6679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Περιέχουν υπο-προγράμματα, σταθερές και τύπους δεδομένων</a:t>
            </a:r>
          </a:p>
          <a:p>
            <a:pPr marL="0" indent="0" eaLnBrk="1" hangingPunct="1"/>
            <a:r>
              <a:rPr lang="el-GR" altLang="el-GR"/>
              <a:t> Κάθε πακέτο αποτελείται από δύο μέρη:</a:t>
            </a:r>
          </a:p>
          <a:p>
            <a:pPr marL="822325" lvl="1" indent="-285750" eaLnBrk="1" hangingPunct="1"/>
            <a:r>
              <a:rPr lang="el-GR" altLang="el-GR"/>
              <a:t>Δηλώσεις</a:t>
            </a:r>
          </a:p>
          <a:p>
            <a:pPr marL="822325" lvl="1" indent="-285750" eaLnBrk="1" hangingPunct="1"/>
            <a:r>
              <a:rPr lang="el-GR" altLang="el-GR"/>
              <a:t>Σώμα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Package</a:t>
            </a:r>
            <a:r>
              <a:rPr lang="en-US" altLang="el-GR">
                <a:solidFill>
                  <a:schemeClr val="tx1"/>
                </a:solidFill>
              </a:rPr>
              <a:t> &lt;package_name&gt;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rgbClr val="000000"/>
                </a:solidFill>
              </a:rPr>
              <a:t>[subprograms declarations]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rgbClr val="000000"/>
                </a:solidFill>
              </a:rPr>
              <a:t>[constant declarations]</a:t>
            </a:r>
            <a:endParaRPr lang="el-GR" altLang="el-GR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rgbClr val="000000"/>
                </a:solidFill>
              </a:rPr>
              <a:t>[components declarations]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rgbClr val="000000"/>
                </a:solidFill>
              </a:rPr>
              <a:t>[type declarations]</a:t>
            </a:r>
            <a:endParaRPr lang="el-GR" altLang="el-GR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[&lt;package_name&gt;];</a:t>
            </a:r>
            <a:endParaRPr lang="el-GR" altLang="el-GR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l-GR" altLang="el-GR"/>
          </a:p>
          <a:p>
            <a:pPr marL="0" indent="0" eaLnBrk="1" hangingPunct="1">
              <a:lnSpc>
                <a:spcPct val="80000"/>
              </a:lnSpc>
            </a:pPr>
            <a:endParaRPr lang="el-GR" altLang="el-GR" sz="2000"/>
          </a:p>
        </p:txBody>
      </p:sp>
      <p:sp>
        <p:nvSpPr>
          <p:cNvPr id="1102852" name="Text Box 4">
            <a:extLst>
              <a:ext uri="{FF2B5EF4-FFF2-40B4-BE49-F238E27FC236}">
                <a16:creationId xmlns:a16="http://schemas.microsoft.com/office/drawing/2014/main" id="{CB58337B-780A-4CA1-AD60-33A4B48E5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852738"/>
            <a:ext cx="41576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Package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body</a:t>
            </a:r>
            <a:r>
              <a:rPr lang="en-US" altLang="el-GR">
                <a:solidFill>
                  <a:schemeClr val="tx1"/>
                </a:solidFill>
              </a:rPr>
              <a:t> &lt;package_name&gt;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00"/>
                </a:solidFill>
              </a:rPr>
              <a:t>[subprograms bodies]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00"/>
                </a:solidFill>
              </a:rPr>
              <a:t>[internal subprograms declarations]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00"/>
                </a:solidFill>
              </a:rPr>
              <a:t>[internal subprograms bodies]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00"/>
                </a:solidFill>
              </a:rPr>
              <a:t>[constant declarations]</a:t>
            </a:r>
            <a:endParaRPr lang="el-GR" altLang="el-GR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00"/>
                </a:solidFill>
              </a:rPr>
              <a:t>[type declarations]</a:t>
            </a:r>
            <a:endParaRPr lang="el-GR" altLang="el-GR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[&lt;package_name&gt;];</a:t>
            </a:r>
            <a:endParaRPr lang="el-GR" altLang="el-GR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1102853" name="Rectangle 5">
            <a:extLst>
              <a:ext uri="{FF2B5EF4-FFF2-40B4-BE49-F238E27FC236}">
                <a16:creationId xmlns:a16="http://schemas.microsoft.com/office/drawing/2014/main" id="{92A204A1-4E52-4232-9A9E-963984A30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81300"/>
            <a:ext cx="3671887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02854" name="Rectangle 6">
            <a:extLst>
              <a:ext uri="{FF2B5EF4-FFF2-40B4-BE49-F238E27FC236}">
                <a16:creationId xmlns:a16="http://schemas.microsoft.com/office/drawing/2014/main" id="{9531FF22-E4D7-4AB2-AF9E-FD05AA98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453707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  <p:bldP spid="1102852" grpId="0"/>
      <p:bldP spid="1102853" grpId="0" animBg="1"/>
      <p:bldP spid="110285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59569661-ADDD-4195-BE3E-5C785A59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1AFB3950-B029-43FA-85C3-BDBA3C012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8CD4EF2-8717-494A-B18C-AB71EB2558D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2">
            <a:extLst>
              <a:ext uri="{FF2B5EF4-FFF2-40B4-BE49-F238E27FC236}">
                <a16:creationId xmlns:a16="http://schemas.microsoft.com/office/drawing/2014/main" id="{888C9B3F-6AD2-4306-BB1F-321AB29EA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Πακέτα – Παράδειγμα</a:t>
            </a:r>
          </a:p>
        </p:txBody>
      </p:sp>
      <p:sp>
        <p:nvSpPr>
          <p:cNvPr id="1103875" name="Rectangle 3">
            <a:extLst>
              <a:ext uri="{FF2B5EF4-FFF2-40B4-BE49-F238E27FC236}">
                <a16:creationId xmlns:a16="http://schemas.microsoft.com/office/drawing/2014/main" id="{B86615AA-BDB5-47B6-AF0B-96BC87031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</a:t>
            </a:r>
            <a:r>
              <a:rPr lang="en-US" altLang="el-GR" sz="1800">
                <a:solidFill>
                  <a:schemeClr val="tx1"/>
                </a:solidFill>
              </a:rPr>
              <a:t> mypack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min (a, b :in std_logic_vector)  </a:t>
            </a:r>
            <a:r>
              <a:rPr lang="en-US" altLang="el-GR" sz="1800">
                <a:solidFill>
                  <a:srgbClr val="000000"/>
                </a:solidFill>
              </a:rPr>
              <a:t>-- Function’s declaration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std_logic_vector;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constant</a:t>
            </a:r>
            <a:r>
              <a:rPr lang="en-US" altLang="el-GR" sz="1800">
                <a:solidFill>
                  <a:schemeClr val="tx1"/>
                </a:solidFill>
              </a:rPr>
              <a:t> maxint : integer := 16#FFFF#;   </a:t>
            </a:r>
            <a:r>
              <a:rPr lang="en-US" altLang="el-GR" sz="1800">
                <a:solidFill>
                  <a:srgbClr val="000000"/>
                </a:solidFill>
              </a:rPr>
              <a:t>-- Exported constants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arithmetic_mode is (signed, unsigned); </a:t>
            </a:r>
            <a:r>
              <a:rPr lang="en-US" altLang="el-GR" sz="1800">
                <a:solidFill>
                  <a:srgbClr val="000000"/>
                </a:solidFill>
              </a:rPr>
              <a:t>-- Exported types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body</a:t>
            </a:r>
            <a:r>
              <a:rPr lang="en-US" altLang="el-GR" sz="1800">
                <a:solidFill>
                  <a:schemeClr val="tx1"/>
                </a:solidFill>
              </a:rPr>
              <a:t> mypack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min (a, b :in std_logic_vector)  </a:t>
            </a:r>
            <a:r>
              <a:rPr lang="en-US" altLang="el-GR" sz="1800">
                <a:solidFill>
                  <a:srgbClr val="000000"/>
                </a:solidFill>
              </a:rPr>
              <a:t>-- Function’s body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l-GR" altLang="el-GR" sz="1800">
                <a:solidFill>
                  <a:schemeClr val="tx1"/>
                </a:solidFill>
              </a:rPr>
              <a:t>		   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std_logic_vector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a&lt;b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a;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b;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min;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mypack;</a:t>
            </a:r>
            <a:endParaRPr lang="el-GR" altLang="el-G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>
            <a:extLst>
              <a:ext uri="{FF2B5EF4-FFF2-40B4-BE49-F238E27FC236}">
                <a16:creationId xmlns:a16="http://schemas.microsoft.com/office/drawing/2014/main" id="{9E526463-7929-48C3-9B02-31B4944BC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6D879FC9-DDB6-4D80-8766-6B7102F63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80FB1A-00B1-40EB-B50A-6BF7495F33F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EF7EE7A2-02BF-4B0D-8737-45262ADE3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Υποπρογράμματα - </a:t>
            </a:r>
            <a:r>
              <a:rPr lang="en-US" altLang="el-GR"/>
              <a:t>(Subprograms)</a:t>
            </a:r>
            <a:endParaRPr lang="el-GR" altLang="el-GR"/>
          </a:p>
        </p:txBody>
      </p:sp>
      <p:sp>
        <p:nvSpPr>
          <p:cNvPr id="1104899" name="Rectangle 3">
            <a:extLst>
              <a:ext uri="{FF2B5EF4-FFF2-40B4-BE49-F238E27FC236}">
                <a16:creationId xmlns:a16="http://schemas.microsoft.com/office/drawing/2014/main" id="{0C4A1EB6-CE73-4828-83C7-30A354FA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4288" eaLnBrk="1" hangingPunct="1">
              <a:lnSpc>
                <a:spcPct val="90000"/>
              </a:lnSpc>
            </a:pPr>
            <a:r>
              <a:rPr lang="el-GR" altLang="el-GR"/>
              <a:t> Υπάρχουν δύο είδη υπο-προγραμμάτων:</a:t>
            </a:r>
          </a:p>
          <a:p>
            <a:pPr marL="822325" lvl="1" indent="-285750" eaLnBrk="1" hangingPunct="1">
              <a:lnSpc>
                <a:spcPct val="90000"/>
              </a:lnSpc>
            </a:pPr>
            <a:r>
              <a:rPr lang="el-GR" altLang="el-GR"/>
              <a:t>Συναρτήσεις (</a:t>
            </a:r>
            <a:r>
              <a:rPr lang="en-US" altLang="el-GR"/>
              <a:t>Functions)</a:t>
            </a:r>
            <a:endParaRPr lang="el-GR" altLang="el-GR"/>
          </a:p>
          <a:p>
            <a:pPr marL="822325" lvl="1" indent="-285750" eaLnBrk="1" hangingPunct="1">
              <a:lnSpc>
                <a:spcPct val="90000"/>
              </a:lnSpc>
            </a:pPr>
            <a:r>
              <a:rPr lang="el-GR" altLang="el-GR"/>
              <a:t>Διαδικασίες</a:t>
            </a:r>
            <a:r>
              <a:rPr lang="en-US" altLang="el-GR"/>
              <a:t> (Procedures)</a:t>
            </a:r>
          </a:p>
          <a:p>
            <a:pPr marL="0" indent="14288" eaLnBrk="1" hangingPunct="1">
              <a:lnSpc>
                <a:spcPct val="90000"/>
              </a:lnSpc>
            </a:pPr>
            <a:endParaRPr lang="el-GR" altLang="el-GR"/>
          </a:p>
          <a:p>
            <a:pPr marL="0" indent="14288" eaLnBrk="1" hangingPunct="1">
              <a:lnSpc>
                <a:spcPct val="90000"/>
              </a:lnSpc>
            </a:pPr>
            <a:r>
              <a:rPr lang="el-GR" altLang="el-GR"/>
              <a:t> Τα υπο-προγράμματα εμφανίζονται σε:</a:t>
            </a:r>
          </a:p>
          <a:p>
            <a:pPr marL="822325" lvl="1" indent="-285750" eaLnBrk="1" hangingPunct="1">
              <a:lnSpc>
                <a:spcPct val="90000"/>
              </a:lnSpc>
            </a:pPr>
            <a:r>
              <a:rPr lang="el-GR" altLang="el-GR"/>
              <a:t>Πακέτο</a:t>
            </a:r>
          </a:p>
          <a:p>
            <a:pPr marL="822325" lvl="1" indent="-285750" eaLnBrk="1" hangingPunct="1">
              <a:lnSpc>
                <a:spcPct val="90000"/>
              </a:lnSpc>
            </a:pPr>
            <a:r>
              <a:rPr lang="el-GR" altLang="el-GR"/>
              <a:t>Αρχιτεκτονική</a:t>
            </a:r>
          </a:p>
          <a:p>
            <a:pPr marL="822325" lvl="1" indent="-285750" eaLnBrk="1" hangingPunct="1">
              <a:lnSpc>
                <a:spcPct val="90000"/>
              </a:lnSpc>
            </a:pPr>
            <a:r>
              <a:rPr lang="el-GR" altLang="el-GR"/>
              <a:t>Διεργασίες </a:t>
            </a:r>
          </a:p>
          <a:p>
            <a:pPr marL="0" indent="14288" eaLnBrk="1" hangingPunct="1">
              <a:lnSpc>
                <a:spcPct val="90000"/>
              </a:lnSpc>
            </a:pPr>
            <a:endParaRPr lang="el-GR" altLang="el-GR"/>
          </a:p>
          <a:p>
            <a:pPr marL="0" indent="14288" eaLnBrk="1" hangingPunct="1">
              <a:lnSpc>
                <a:spcPct val="90000"/>
              </a:lnSpc>
            </a:pPr>
            <a:r>
              <a:rPr lang="el-GR" altLang="el-GR"/>
              <a:t> Οι συναρτήσεις επιστρέφουν μία τιμή ενώ οι διαδικασίες μπορούν να επιστρέψουν περισσότερες από μία τιμές</a:t>
            </a:r>
          </a:p>
          <a:p>
            <a:pPr marL="0" indent="14288" eaLnBrk="1" hangingPunct="1">
              <a:lnSpc>
                <a:spcPct val="90000"/>
              </a:lnSpc>
            </a:pPr>
            <a:endParaRPr lang="el-GR" altLang="el-GR"/>
          </a:p>
          <a:p>
            <a:pPr marL="0" indent="14288" eaLnBrk="1" hangingPunct="1">
              <a:lnSpc>
                <a:spcPct val="90000"/>
              </a:lnSpc>
            </a:pPr>
            <a:r>
              <a:rPr lang="el-GR" altLang="el-GR" b="1">
                <a:solidFill>
                  <a:srgbClr val="990033"/>
                </a:solidFill>
              </a:rPr>
              <a:t> Ο κώδικας εντός του υπο-προγράμματος είναι πάντοτε ακολουθιακός (</a:t>
            </a:r>
            <a:r>
              <a:rPr lang="en-US" altLang="el-GR" b="1">
                <a:solidFill>
                  <a:srgbClr val="990033"/>
                </a:solidFill>
              </a:rPr>
              <a:t>sequential VHDL) </a:t>
            </a:r>
            <a:r>
              <a:rPr lang="el-GR" altLang="el-GR" b="1">
                <a:solidFill>
                  <a:srgbClr val="990033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05C051DE-F4F5-46D4-945F-076AD1D2FE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2B4AB176-D7F0-45BC-AEF3-FF92A0A18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1A84FA-B67C-4500-85E9-FBFB234B13B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2">
            <a:extLst>
              <a:ext uri="{FF2B5EF4-FFF2-40B4-BE49-F238E27FC236}">
                <a16:creationId xmlns:a16="http://schemas.microsoft.com/office/drawing/2014/main" id="{F68167AA-8277-43D3-9526-9BDA7DBB8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n-US" altLang="el-GR" sz="2800"/>
              <a:t>Functions</a:t>
            </a:r>
            <a:endParaRPr lang="el-GR" altLang="el-GR" sz="2800"/>
          </a:p>
        </p:txBody>
      </p:sp>
      <p:sp>
        <p:nvSpPr>
          <p:cNvPr id="1105923" name="Rectangle 3">
            <a:extLst>
              <a:ext uri="{FF2B5EF4-FFF2-40B4-BE49-F238E27FC236}">
                <a16:creationId xmlns:a16="http://schemas.microsoft.com/office/drawing/2014/main" id="{A83DCCD6-18B8-4C5A-96F0-B5B92E9BD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Δέχονται ως παραμέτρους μόνο σήματα και σταθερές τύπου </a:t>
            </a:r>
            <a:r>
              <a:rPr lang="en-US" altLang="el-GR">
                <a:solidFill>
                  <a:srgbClr val="990033"/>
                </a:solidFill>
              </a:rPr>
              <a:t>in</a:t>
            </a:r>
            <a:r>
              <a:rPr lang="en-US" altLang="el-GR"/>
              <a:t> 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Επιστρέφουν μόνο μια τιμή</a:t>
            </a:r>
          </a:p>
          <a:p>
            <a:pPr marL="0" indent="0" eaLnBrk="1" hangingPunct="1"/>
            <a:endParaRPr lang="el-GR" altLang="el-GR"/>
          </a:p>
        </p:txBody>
      </p:sp>
      <p:sp>
        <p:nvSpPr>
          <p:cNvPr id="1105924" name="Rectangle 4">
            <a:extLst>
              <a:ext uri="{FF2B5EF4-FFF2-40B4-BE49-F238E27FC236}">
                <a16:creationId xmlns:a16="http://schemas.microsoft.com/office/drawing/2014/main" id="{4C4934EB-A0FA-4A16-AA05-BC99E8A3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345598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</a:t>
            </a:r>
            <a:r>
              <a:rPr lang="en-US" altLang="el-GR" sz="1800">
                <a:solidFill>
                  <a:schemeClr val="tx1"/>
                </a:solidFill>
              </a:rPr>
              <a:t> my pack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max (a, b : </a:t>
            </a:r>
            <a:r>
              <a:rPr lang="en-US" altLang="el-GR" sz="1800">
                <a:solidFill>
                  <a:srgbClr val="990033"/>
                </a:solidFill>
              </a:rPr>
              <a:t>in std_logic_vector</a:t>
            </a:r>
            <a:r>
              <a:rPr lang="en-US" altLang="el-GR" sz="18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 body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mypack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max (a</a:t>
            </a:r>
            <a:r>
              <a:rPr lang="el-GR" altLang="el-GR" sz="1800">
                <a:solidFill>
                  <a:schemeClr val="tx1"/>
                </a:solidFill>
              </a:rPr>
              <a:t>, </a:t>
            </a:r>
            <a:r>
              <a:rPr lang="en-US" altLang="el-GR" sz="1800">
                <a:solidFill>
                  <a:schemeClr val="tx1"/>
                </a:solidFill>
              </a:rPr>
              <a:t>b : </a:t>
            </a:r>
            <a:r>
              <a:rPr lang="en-US" altLang="el-GR" sz="1800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a&gt;d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a;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else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b;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105925" name="Rectangle 5">
            <a:extLst>
              <a:ext uri="{FF2B5EF4-FFF2-40B4-BE49-F238E27FC236}">
                <a16:creationId xmlns:a16="http://schemas.microsoft.com/office/drawing/2014/main" id="{96BF4ACB-ABC5-4D45-AF28-E5184903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8"/>
            <a:ext cx="33178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work.mypack.</a:t>
            </a:r>
            <a:r>
              <a:rPr lang="en-US" altLang="el-GR" sz="1800" b="1">
                <a:solidFill>
                  <a:srgbClr val="990033"/>
                </a:solidFill>
              </a:rPr>
              <a:t>ALL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rtl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q&lt;=max (d1, d2);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(data, g)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Data_out&lt;=max (data, g)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105926" name="Rectangle 6">
            <a:extLst>
              <a:ext uri="{FF2B5EF4-FFF2-40B4-BE49-F238E27FC236}">
                <a16:creationId xmlns:a16="http://schemas.microsoft.com/office/drawing/2014/main" id="{4B902AE4-F59B-4343-82EA-1D734962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3673475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05927" name="Rectangle 7">
            <a:extLst>
              <a:ext uri="{FF2B5EF4-FFF2-40B4-BE49-F238E27FC236}">
                <a16:creationId xmlns:a16="http://schemas.microsoft.com/office/drawing/2014/main" id="{887F796D-CE9C-4CFB-925F-6DD1D2CE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773238"/>
            <a:ext cx="3816350" cy="508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build="p"/>
      <p:bldP spid="1105926" grpId="0" animBg="1"/>
      <p:bldP spid="11059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>
            <a:extLst>
              <a:ext uri="{FF2B5EF4-FFF2-40B4-BE49-F238E27FC236}">
                <a16:creationId xmlns:a16="http://schemas.microsoft.com/office/drawing/2014/main" id="{B900CE40-0B89-4C60-892A-EE7E7497A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9AA62FB0-00B2-4A8B-8D59-E7D64CEA0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CD9871-7431-42D0-9D92-E2688DFBFC6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BEDB3040-BBC9-410E-9BCC-6808AF46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692150"/>
          </a:xfrm>
        </p:spPr>
        <p:txBody>
          <a:bodyPr/>
          <a:lstStyle/>
          <a:p>
            <a:pPr eaLnBrk="1" hangingPunct="1"/>
            <a:r>
              <a:rPr lang="en-US" altLang="el-GR"/>
              <a:t>Function overloading</a:t>
            </a:r>
            <a:endParaRPr lang="el-GR" altLang="el-GR"/>
          </a:p>
        </p:txBody>
      </p:sp>
      <p:sp>
        <p:nvSpPr>
          <p:cNvPr id="65541" name="Rectangle 4">
            <a:extLst>
              <a:ext uri="{FF2B5EF4-FFF2-40B4-BE49-F238E27FC236}">
                <a16:creationId xmlns:a16="http://schemas.microsoft.com/office/drawing/2014/main" id="{61A87317-178B-43E7-A424-A453C90C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35337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Library </a:t>
            </a:r>
            <a:r>
              <a:rPr lang="en-US" altLang="el-GR" sz="1600">
                <a:solidFill>
                  <a:schemeClr val="tx1"/>
                </a:solidFill>
              </a:rPr>
              <a:t>ieee;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Use</a:t>
            </a:r>
            <a:r>
              <a:rPr lang="en-US" altLang="el-GR" sz="1600">
                <a:solidFill>
                  <a:schemeClr val="tx1"/>
                </a:solidFill>
              </a:rPr>
              <a:t> ieee.std_logic_1164.</a:t>
            </a:r>
            <a:r>
              <a:rPr lang="en-US" altLang="el-GR" sz="1600" b="1">
                <a:solidFill>
                  <a:srgbClr val="990033"/>
                </a:solidFill>
              </a:rPr>
              <a:t>ALL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package</a:t>
            </a:r>
            <a:r>
              <a:rPr lang="en-US" altLang="el-GR" sz="1600">
                <a:solidFill>
                  <a:schemeClr val="tx1"/>
                </a:solidFill>
              </a:rPr>
              <a:t> my_pack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function</a:t>
            </a:r>
            <a:r>
              <a:rPr lang="en-US" altLang="el-GR" sz="1600">
                <a:solidFill>
                  <a:schemeClr val="tx1"/>
                </a:solidFill>
              </a:rPr>
              <a:t> max( a,b : </a:t>
            </a:r>
            <a:r>
              <a:rPr lang="en-US" altLang="el-GR" sz="1600">
                <a:solidFill>
                  <a:srgbClr val="990033"/>
                </a:solidFill>
              </a:rPr>
              <a:t>in std_logic_vector</a:t>
            </a:r>
            <a:r>
              <a:rPr lang="en-US" altLang="el-GR" sz="16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return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990033"/>
                </a:solidFill>
              </a:rPr>
              <a:t>std_logic_vector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function</a:t>
            </a:r>
            <a:r>
              <a:rPr lang="en-US" altLang="el-GR" sz="1600">
                <a:solidFill>
                  <a:schemeClr val="tx1"/>
                </a:solidFill>
              </a:rPr>
              <a:t> max( a</a:t>
            </a:r>
            <a:r>
              <a:rPr lang="el-GR" altLang="el-GR" sz="1600">
                <a:solidFill>
                  <a:schemeClr val="tx1"/>
                </a:solidFill>
              </a:rPr>
              <a:t>, </a:t>
            </a:r>
            <a:r>
              <a:rPr lang="en-US" altLang="el-GR" sz="1600">
                <a:solidFill>
                  <a:schemeClr val="tx1"/>
                </a:solidFill>
              </a:rPr>
              <a:t>b : </a:t>
            </a:r>
            <a:r>
              <a:rPr lang="en-US" altLang="el-GR" sz="1600">
                <a:solidFill>
                  <a:srgbClr val="990033"/>
                </a:solidFill>
              </a:rPr>
              <a:t>in integer</a:t>
            </a:r>
            <a:r>
              <a:rPr lang="en-US" altLang="el-GR" sz="16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return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990033"/>
                </a:solidFill>
              </a:rPr>
              <a:t>integer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Package body</a:t>
            </a:r>
            <a:r>
              <a:rPr lang="en-US" altLang="el-GR" sz="1600">
                <a:solidFill>
                  <a:schemeClr val="tx1"/>
                </a:solidFill>
              </a:rPr>
              <a:t> of mypack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function</a:t>
            </a:r>
            <a:r>
              <a:rPr lang="en-US" altLang="el-GR" sz="1600">
                <a:solidFill>
                  <a:schemeClr val="tx1"/>
                </a:solidFill>
              </a:rPr>
              <a:t> max( a,b : </a:t>
            </a:r>
            <a:r>
              <a:rPr lang="en-US" altLang="el-GR" sz="1600">
                <a:solidFill>
                  <a:srgbClr val="990033"/>
                </a:solidFill>
              </a:rPr>
              <a:t>in std_logic_vector</a:t>
            </a:r>
            <a:r>
              <a:rPr lang="en-US" altLang="el-GR" sz="16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return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990033"/>
                </a:solidFill>
              </a:rPr>
              <a:t>std_logic_vector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r>
              <a:rPr lang="en-US" altLang="el-GR" sz="1600">
                <a:solidFill>
                  <a:schemeClr val="tx1"/>
                </a:solidFill>
              </a:rPr>
              <a:t> … </a:t>
            </a: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600" b="1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function</a:t>
            </a:r>
            <a:r>
              <a:rPr lang="en-US" altLang="el-GR" sz="1600">
                <a:solidFill>
                  <a:schemeClr val="tx1"/>
                </a:solidFill>
              </a:rPr>
              <a:t> max( a,b : </a:t>
            </a:r>
            <a:r>
              <a:rPr lang="en-US" altLang="el-GR" sz="1600">
                <a:solidFill>
                  <a:srgbClr val="990033"/>
                </a:solidFill>
              </a:rPr>
              <a:t>in integer</a:t>
            </a:r>
            <a:r>
              <a:rPr lang="en-US" altLang="el-GR" sz="16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return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rgbClr val="990033"/>
                </a:solidFill>
              </a:rPr>
              <a:t>integer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r>
              <a:rPr lang="en-US" altLang="el-GR" sz="1600">
                <a:solidFill>
                  <a:schemeClr val="tx1"/>
                </a:solidFill>
              </a:rPr>
              <a:t> … </a:t>
            </a: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  <a:endParaRPr lang="el-GR" altLang="el-GR" sz="1600">
              <a:solidFill>
                <a:schemeClr val="tx1"/>
              </a:solidFill>
            </a:endParaRPr>
          </a:p>
        </p:txBody>
      </p:sp>
      <p:sp>
        <p:nvSpPr>
          <p:cNvPr id="65542" name="Rectangle 5">
            <a:extLst>
              <a:ext uri="{FF2B5EF4-FFF2-40B4-BE49-F238E27FC236}">
                <a16:creationId xmlns:a16="http://schemas.microsoft.com/office/drawing/2014/main" id="{B5E3E4CF-D9EA-4109-AB66-B0AD94AE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6613"/>
            <a:ext cx="35337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80975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65543" name="Rectangle 6">
            <a:extLst>
              <a:ext uri="{FF2B5EF4-FFF2-40B4-BE49-F238E27FC236}">
                <a16:creationId xmlns:a16="http://schemas.microsoft.com/office/drawing/2014/main" id="{691AA06A-C00B-4C6D-86B3-8B053B1B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765175"/>
            <a:ext cx="48593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80975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>
                <a:solidFill>
                  <a:schemeClr val="tx1"/>
                </a:solidFill>
              </a:rPr>
              <a:t> ieee;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ieee.std_logic_1164.</a:t>
            </a:r>
            <a:r>
              <a:rPr lang="en-US" altLang="el-GR" sz="1800" b="1">
                <a:solidFill>
                  <a:srgbClr val="990033"/>
                </a:solidFill>
              </a:rPr>
              <a:t>ALL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work.my_pack.</a:t>
            </a:r>
            <a:r>
              <a:rPr lang="en-US" altLang="el-GR" sz="1800" b="1">
                <a:solidFill>
                  <a:srgbClr val="990033"/>
                </a:solidFill>
              </a:rPr>
              <a:t>ALL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(a, b 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c, d 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q1 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q2  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rtl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q1&lt;= max (a, b);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q2&lt;=max (c,d);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65544" name="Text Box 7">
            <a:extLst>
              <a:ext uri="{FF2B5EF4-FFF2-40B4-BE49-F238E27FC236}">
                <a16:creationId xmlns:a16="http://schemas.microsoft.com/office/drawing/2014/main" id="{B782A604-77AD-4DAE-B760-FA89B3C2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45125"/>
            <a:ext cx="5184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Η συνάρτηση ορίζεται πολλαπλές φορές ανάλογα με τον τύπο δεδομένων</a:t>
            </a:r>
            <a:r>
              <a:rPr lang="en-US" altLang="el-GR" sz="2000">
                <a:solidFill>
                  <a:srgbClr val="000000"/>
                </a:solidFill>
              </a:rPr>
              <a:t> </a:t>
            </a:r>
            <a:r>
              <a:rPr lang="el-GR" altLang="el-GR" sz="2000">
                <a:solidFill>
                  <a:srgbClr val="000000"/>
                </a:solidFill>
              </a:rPr>
              <a:t>του αντικειμένου στο οποίο ανατίθεται</a:t>
            </a:r>
            <a:r>
              <a:rPr lang="en-US" altLang="el-GR" sz="2000">
                <a:solidFill>
                  <a:srgbClr val="000000"/>
                </a:solidFill>
              </a:rPr>
              <a:t> </a:t>
            </a:r>
            <a:r>
              <a:rPr lang="el-GR" altLang="el-GR" sz="2000">
                <a:solidFill>
                  <a:srgbClr val="000000"/>
                </a:solidFill>
              </a:rPr>
              <a:t>η τιμή της</a:t>
            </a:r>
          </a:p>
        </p:txBody>
      </p:sp>
      <p:sp>
        <p:nvSpPr>
          <p:cNvPr id="65545" name="Rectangle 8">
            <a:extLst>
              <a:ext uri="{FF2B5EF4-FFF2-40B4-BE49-F238E27FC236}">
                <a16:creationId xmlns:a16="http://schemas.microsoft.com/office/drawing/2014/main" id="{FB4A3B1D-48E0-41CB-A3E3-0B57A576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3600450" cy="511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46" name="Rectangle 9">
            <a:extLst>
              <a:ext uri="{FF2B5EF4-FFF2-40B4-BE49-F238E27FC236}">
                <a16:creationId xmlns:a16="http://schemas.microsoft.com/office/drawing/2014/main" id="{2BC2A287-3713-4A38-A5B4-77AB0107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92150"/>
            <a:ext cx="4932362" cy="468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C43F2182-577A-46BA-8C42-5DF71C68F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DD535384-B363-40B8-BAF1-ECCFC9C13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E611B8-AAD5-488D-AD5E-C1898FDE36F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8C2E0F96-A673-4383-BC5D-800288EDE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Συνάρτηση τοποθετημένη στον κύριο κώδικα</a:t>
            </a:r>
          </a:p>
        </p:txBody>
      </p:sp>
      <p:sp>
        <p:nvSpPr>
          <p:cNvPr id="1107971" name="Rectangle 3">
            <a:extLst>
              <a:ext uri="{FF2B5EF4-FFF2-40B4-BE49-F238E27FC236}">
                <a16:creationId xmlns:a16="http://schemas.microsoft.com/office/drawing/2014/main" id="{DA138538-FD11-45C4-8D96-AB0011CCE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765175"/>
            <a:ext cx="4064000" cy="5249863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----------------------------------------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/>
              <a:t> ieee;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/>
              <a:t> ieee.std_logic_1164.all;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-----------------------------------------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/>
              <a:t> dff 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/>
              <a:t> (d, clk, rst: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/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/>
              <a:t>	</a:t>
            </a:r>
            <a:r>
              <a:rPr lang="en-US" altLang="el-GR" sz="1800"/>
              <a:t>        q: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/>
              <a:t>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/>
              <a:t> dff;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------------------------------------------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/>
              <a:t> my_arch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/>
              <a:t> dff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------------------------------------------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/>
              <a:t> positive_edge (</a:t>
            </a: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/>
              <a:t> s: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/>
              <a:t>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return boolean 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/>
              <a:t>	</a:t>
            </a:r>
            <a:r>
              <a:rPr lang="en-US" altLang="el-GR" sz="1800">
                <a:solidFill>
                  <a:srgbClr val="990033"/>
                </a:solidFill>
              </a:rPr>
              <a:t>return</a:t>
            </a:r>
            <a:r>
              <a:rPr lang="en-US" altLang="el-GR" sz="1800"/>
              <a:t> s'EVENT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/>
              <a:t> s='1';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/>
              <a:t>	</a:t>
            </a:r>
            <a:r>
              <a:rPr lang="en-US" altLang="el-GR" sz="1800">
                <a:solidFill>
                  <a:srgbClr val="990033"/>
                </a:solidFill>
              </a:rPr>
              <a:t>end</a:t>
            </a:r>
            <a:r>
              <a:rPr lang="en-US" altLang="el-GR" sz="1800"/>
              <a:t> positive_edge;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------------------------------------------</a:t>
            </a:r>
          </a:p>
        </p:txBody>
      </p:sp>
      <p:sp>
        <p:nvSpPr>
          <p:cNvPr id="1107972" name="Rectangle 4">
            <a:extLst>
              <a:ext uri="{FF2B5EF4-FFF2-40B4-BE49-F238E27FC236}">
                <a16:creationId xmlns:a16="http://schemas.microsoft.com/office/drawing/2014/main" id="{6A140BB9-8D12-40DF-8C6A-99C4D69E4B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/>
              <a:t> (clk, rst)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/>
              <a:t> (rst='1')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n-US" altLang="el-GR" sz="2000"/>
              <a:t> q &lt;= '0';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/>
              <a:t> positive_edge(clk)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n-US" altLang="el-GR" sz="2000"/>
              <a:t> 	q &lt;= d;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if;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/>
              <a:t> my_arch;</a:t>
            </a:r>
            <a:endParaRPr lang="el-GR" altLang="el-GR" sz="2000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44A2EC03-7810-4766-803F-76E0D7B7E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4AC537C4-82E6-4C34-9B02-0F6D7B53A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904A169-7CBC-4B8B-9899-A326CE41A7C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7CDB2096-7A85-41D9-9550-C46BB0658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396875"/>
          </a:xfrm>
        </p:spPr>
        <p:txBody>
          <a:bodyPr/>
          <a:lstStyle/>
          <a:p>
            <a:pPr eaLnBrk="1" hangingPunct="1"/>
            <a:r>
              <a:rPr lang="el-GR" altLang="el-GR"/>
              <a:t>Δήλωση υπομονάδων (</a:t>
            </a:r>
            <a:r>
              <a:rPr lang="en-US" altLang="el-GR"/>
              <a:t>Component Declaration)</a:t>
            </a:r>
            <a:endParaRPr lang="el-GR" altLang="el-GR"/>
          </a:p>
        </p:txBody>
      </p:sp>
      <p:sp>
        <p:nvSpPr>
          <p:cNvPr id="1069059" name="Rectangle 3">
            <a:extLst>
              <a:ext uri="{FF2B5EF4-FFF2-40B4-BE49-F238E27FC236}">
                <a16:creationId xmlns:a16="http://schemas.microsoft.com/office/drawing/2014/main" id="{7B92EBFB-1C83-4937-9098-EA27E56B1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092200"/>
            <a:ext cx="8280400" cy="4994275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component</a:t>
            </a:r>
            <a:r>
              <a:rPr lang="en-US" altLang="el-GR" sz="2000">
                <a:solidFill>
                  <a:schemeClr val="tx1"/>
                </a:solidFill>
              </a:rPr>
              <a:t> &lt;entity_name&gt;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generic</a:t>
            </a:r>
            <a:r>
              <a:rPr lang="en-US" altLang="el-GR" sz="2000">
                <a:solidFill>
                  <a:schemeClr val="tx1"/>
                </a:solidFill>
              </a:rPr>
              <a:t> [generic_assoc_list]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(&lt;port_list&gt;)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component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Κάθε υπομονάδα πρέπει να δηλώνεται πριν χρησιμοποιηθεί  </a:t>
            </a:r>
          </a:p>
          <a:p>
            <a:pPr marL="830263" lvl="1" indent="-285750" eaLnBrk="1" hangingPunct="1"/>
            <a:r>
              <a:rPr lang="el-GR" altLang="el-GR"/>
              <a:t> Η δήλωση γίνεται στο </a:t>
            </a:r>
            <a:r>
              <a:rPr lang="en-GB" altLang="el-GR"/>
              <a:t>architecture </a:t>
            </a:r>
            <a:r>
              <a:rPr lang="el-GR" altLang="el-GR"/>
              <a:t>της </a:t>
            </a:r>
            <a:r>
              <a:rPr lang="en-GB" altLang="el-GR"/>
              <a:t>entity </a:t>
            </a:r>
            <a:r>
              <a:rPr lang="el-GR" altLang="el-GR"/>
              <a:t>που χρησιμοποιείται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Η </a:t>
            </a:r>
            <a:r>
              <a:rPr lang="en-US" altLang="el-GR"/>
              <a:t>port_list </a:t>
            </a:r>
            <a:r>
              <a:rPr lang="el-GR" altLang="el-GR"/>
              <a:t>πρέπει να είναι ίδια με αυτή της </a:t>
            </a:r>
            <a:r>
              <a:rPr lang="en-GB" altLang="el-GR"/>
              <a:t>entity </a:t>
            </a:r>
            <a:r>
              <a:rPr lang="el-GR" altLang="el-GR"/>
              <a:t>της υπομονάδας</a:t>
            </a:r>
          </a:p>
          <a:p>
            <a:pPr marL="830263" lvl="1" indent="-285750" eaLnBrk="1" hangingPunct="1"/>
            <a:r>
              <a:rPr lang="el-GR" altLang="el-GR"/>
              <a:t>Για αποφυγή λαθών προτείνεται η αντιγραφή της </a:t>
            </a:r>
            <a:r>
              <a:rPr lang="en-GB" altLang="el-GR"/>
              <a:t>entity </a:t>
            </a:r>
            <a:r>
              <a:rPr lang="el-GR" altLang="el-GR"/>
              <a:t>της υπομονάδας κατά τη δήλωση αυτής</a:t>
            </a:r>
          </a:p>
        </p:txBody>
      </p:sp>
      <p:sp>
        <p:nvSpPr>
          <p:cNvPr id="1069060" name="Rectangle 4">
            <a:extLst>
              <a:ext uri="{FF2B5EF4-FFF2-40B4-BE49-F238E27FC236}">
                <a16:creationId xmlns:a16="http://schemas.microsoft.com/office/drawing/2014/main" id="{6B9F81BC-B963-4FC2-AD17-BFEC38A2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5538"/>
            <a:ext cx="8064500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9" grpId="0" build="p"/>
      <p:bldP spid="106906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6A283E9B-DC74-4B0B-B326-53EAB7A0B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F16D6374-6A4B-4C20-B1BE-1F3A10521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392720A-8E94-47A3-B37C-C112B44B161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AutoShape 2">
            <a:extLst>
              <a:ext uri="{FF2B5EF4-FFF2-40B4-BE49-F238E27FC236}">
                <a16:creationId xmlns:a16="http://schemas.microsoft.com/office/drawing/2014/main" id="{F28B0D30-800D-4767-9B68-DC32FE7DA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Συνάρτηση τοποθετημένη σε </a:t>
            </a:r>
            <a:r>
              <a:rPr lang="en-US" altLang="el-GR"/>
              <a:t>PACKAGE (1/2)</a:t>
            </a:r>
            <a:endParaRPr lang="el-GR" altLang="el-GR"/>
          </a:p>
        </p:txBody>
      </p:sp>
      <p:sp>
        <p:nvSpPr>
          <p:cNvPr id="1108995" name="Rectangle 3">
            <a:extLst>
              <a:ext uri="{FF2B5EF4-FFF2-40B4-BE49-F238E27FC236}">
                <a16:creationId xmlns:a16="http://schemas.microsoft.com/office/drawing/2014/main" id="{07F6FBDC-F2BD-4B4E-A510-16287D191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------- </a:t>
            </a:r>
            <a:r>
              <a:rPr lang="el-GR" altLang="el-GR" sz="1800">
                <a:solidFill>
                  <a:srgbClr val="000000"/>
                </a:solidFill>
              </a:rPr>
              <a:t>Πακέτο</a:t>
            </a:r>
            <a:r>
              <a:rPr lang="en-US" altLang="el-GR" sz="1800">
                <a:solidFill>
                  <a:srgbClr val="000000"/>
                </a:solidFill>
              </a:rPr>
              <a:t>: -----------------------------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>
                <a:solidFill>
                  <a:schemeClr val="tx1"/>
                </a:solidFill>
              </a:rPr>
              <a:t> ieee;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----------------------------------------------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</a:t>
            </a:r>
            <a:r>
              <a:rPr lang="en-US" altLang="el-GR" sz="1800">
                <a:solidFill>
                  <a:schemeClr val="tx1"/>
                </a:solidFill>
              </a:rPr>
              <a:t> my_package 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positive_edge (</a:t>
            </a: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s: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) </a:t>
            </a:r>
            <a:r>
              <a:rPr lang="en-US" altLang="el-GR" sz="1800" b="1">
                <a:solidFill>
                  <a:srgbClr val="990033"/>
                </a:solidFill>
              </a:rPr>
              <a:t>return boolean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my_package;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----------------------------------------------</a:t>
            </a:r>
          </a:p>
        </p:txBody>
      </p:sp>
      <p:sp>
        <p:nvSpPr>
          <p:cNvPr id="1108996" name="Rectangle 4">
            <a:extLst>
              <a:ext uri="{FF2B5EF4-FFF2-40B4-BE49-F238E27FC236}">
                <a16:creationId xmlns:a16="http://schemas.microsoft.com/office/drawing/2014/main" id="{7AA4F076-0D27-4AD0-9D22-4F74C85D19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package body</a:t>
            </a:r>
            <a:r>
              <a:rPr lang="en-US" altLang="el-GR" sz="1800">
                <a:solidFill>
                  <a:schemeClr val="tx1"/>
                </a:solidFill>
              </a:rPr>
              <a:t> my_package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positive_edge (</a:t>
            </a: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s: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)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return boolean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return s'event and</a:t>
            </a:r>
            <a:r>
              <a:rPr lang="en-US" altLang="el-GR" sz="1800">
                <a:solidFill>
                  <a:schemeClr val="tx1"/>
                </a:solidFill>
              </a:rPr>
              <a:t> s='1';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positive_edge;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my_package;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FD37F69B-BE45-48CF-922D-6428C5BD0A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8DCDB803-2528-4E73-924B-5411D9BEE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3579FED-C832-498C-866A-EA9F87BA559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87B5A74C-E03A-417A-AE3B-691891A5E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Συνάρτηση τοποθετημένη σε </a:t>
            </a:r>
            <a:r>
              <a:rPr lang="en-US" altLang="el-GR"/>
              <a:t>PACKAGE (2/2)</a:t>
            </a:r>
            <a:endParaRPr lang="el-GR" altLang="el-GR"/>
          </a:p>
        </p:txBody>
      </p:sp>
      <p:sp>
        <p:nvSpPr>
          <p:cNvPr id="1110019" name="Rectangle 3">
            <a:extLst>
              <a:ext uri="{FF2B5EF4-FFF2-40B4-BE49-F238E27FC236}">
                <a16:creationId xmlns:a16="http://schemas.microsoft.com/office/drawing/2014/main" id="{383C9591-76D4-4F71-A116-024EE62553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------ </a:t>
            </a:r>
            <a:r>
              <a:rPr lang="el-GR" altLang="el-GR" sz="1800">
                <a:solidFill>
                  <a:srgbClr val="000000"/>
                </a:solidFill>
              </a:rPr>
              <a:t>Κύριος κώδικας</a:t>
            </a:r>
            <a:r>
              <a:rPr lang="en-US" altLang="el-GR" sz="1800">
                <a:solidFill>
                  <a:srgbClr val="000000"/>
                </a:solidFill>
              </a:rPr>
              <a:t>: ----------------------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library</a:t>
            </a:r>
            <a:r>
              <a:rPr lang="en-US" altLang="el-GR" sz="1800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ieee.std_logic_1164.all;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use</a:t>
            </a:r>
            <a:r>
              <a:rPr lang="en-US" altLang="el-GR" sz="1800">
                <a:solidFill>
                  <a:schemeClr val="tx1"/>
                </a:solidFill>
              </a:rPr>
              <a:t> work.my_package.all;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----------------------------------------------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dff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d, clk, rst: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q: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dff;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----------------------------------------------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1200"/>
          </a:p>
        </p:txBody>
      </p:sp>
      <p:sp>
        <p:nvSpPr>
          <p:cNvPr id="1110020" name="Rectangle 4">
            <a:extLst>
              <a:ext uri="{FF2B5EF4-FFF2-40B4-BE49-F238E27FC236}">
                <a16:creationId xmlns:a16="http://schemas.microsoft.com/office/drawing/2014/main" id="{1AB1586D-0C11-4802-8F0C-49A41C4573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my_arch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dff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(clk, rst)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begin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(rst='1')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q &lt;= '0';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elsif</a:t>
            </a:r>
            <a:r>
              <a:rPr lang="en-US" altLang="el-GR" sz="1800">
                <a:solidFill>
                  <a:schemeClr val="tx1"/>
                </a:solidFill>
              </a:rPr>
              <a:t> positive_edge(clk)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   	q &lt;= d;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my_arch;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/>
            <a:endParaRPr lang="el-GR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9A4345EC-D485-4290-8555-247088DC3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6B38E448-6E46-461F-8C9A-2002C87A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6F9C76-14CA-4505-A484-0BFC7615C40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AutoShape 2">
            <a:extLst>
              <a:ext uri="{FF2B5EF4-FFF2-40B4-BE49-F238E27FC236}">
                <a16:creationId xmlns:a16="http://schemas.microsoft.com/office/drawing/2014/main" id="{FDFF94CA-BCE4-4FA7-812F-32F2CE7E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8913"/>
            <a:ext cx="7924800" cy="287337"/>
          </a:xfrm>
        </p:spPr>
        <p:txBody>
          <a:bodyPr/>
          <a:lstStyle/>
          <a:p>
            <a:pPr eaLnBrk="1" hangingPunct="1"/>
            <a:r>
              <a:rPr lang="en-US" altLang="el-GR" sz="2800"/>
              <a:t>Procedures</a:t>
            </a:r>
            <a:endParaRPr lang="el-GR" altLang="el-GR" sz="2800"/>
          </a:p>
        </p:txBody>
      </p:sp>
      <p:sp>
        <p:nvSpPr>
          <p:cNvPr id="1111043" name="Rectangle 3">
            <a:extLst>
              <a:ext uri="{FF2B5EF4-FFF2-40B4-BE49-F238E27FC236}">
                <a16:creationId xmlns:a16="http://schemas.microsoft.com/office/drawing/2014/main" id="{665C3D8D-996E-465E-AB2D-C43F8FACC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Επιστρέφουν περισσότερες από μία τιμές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Δέχονται ως παραμέτρους σταθερές, μεταβλητές και σήματα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altLang="el-GR"/>
              <a:t> Υποστηρίζουν </a:t>
            </a:r>
            <a:r>
              <a:rPr lang="en-US" altLang="el-GR"/>
              <a:t>in, out, inout modes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/>
              <a:t>Εάν δε καθοριστεί ο τύπος του αντικειμένου τότε αυτός εξ΄ ορισμού θεωρείται ως σταθερά ή μεταβλητή ανάλογα με το </a:t>
            </a:r>
            <a:r>
              <a:rPr lang="en-US" altLang="el-GR"/>
              <a:t>mode </a:t>
            </a:r>
            <a:r>
              <a:rPr lang="el-GR" altLang="el-GR"/>
              <a:t>λειτουργίας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procedure</a:t>
            </a:r>
            <a:r>
              <a:rPr lang="en-US" altLang="el-GR" sz="2000">
                <a:solidFill>
                  <a:schemeClr val="tx1"/>
                </a:solidFill>
              </a:rPr>
              <a:t> ex (signal clk, data: </a:t>
            </a:r>
            <a:r>
              <a:rPr lang="en-US" altLang="el-GR" sz="2000">
                <a:solidFill>
                  <a:srgbClr val="990033"/>
                </a:solidFill>
              </a:rPr>
              <a:t>in std_logic</a:t>
            </a:r>
            <a:r>
              <a:rPr lang="en-US" altLang="el-GR" sz="2000">
                <a:solidFill>
                  <a:schemeClr val="tx1"/>
                </a:solidFill>
              </a:rPr>
              <a:t>; 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          signal q: </a:t>
            </a:r>
            <a:r>
              <a:rPr lang="en-US" altLang="el-GR" sz="2000">
                <a:solidFill>
                  <a:srgbClr val="990033"/>
                </a:solidFill>
              </a:rPr>
              <a:t>out std_logic</a:t>
            </a:r>
            <a:r>
              <a:rPr lang="en-US" altLang="el-GR" sz="2000">
                <a:solidFill>
                  <a:schemeClr val="tx1"/>
                </a:solidFill>
              </a:rPr>
              <a:t>)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loop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wait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until</a:t>
            </a:r>
            <a:r>
              <a:rPr lang="en-US" altLang="el-GR" sz="2000">
                <a:solidFill>
                  <a:schemeClr val="tx1"/>
                </a:solidFill>
              </a:rPr>
              <a:t> clk=‘1’;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 q&lt;=data;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loop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ex;     	</a:t>
            </a:r>
            <a:r>
              <a:rPr lang="en-US" altLang="el-GR" sz="2000"/>
              <a:t>	</a:t>
            </a:r>
            <a:endParaRPr lang="el-GR" altLang="el-GR" sz="2000"/>
          </a:p>
        </p:txBody>
      </p:sp>
      <p:sp>
        <p:nvSpPr>
          <p:cNvPr id="1111044" name="Rectangle 4">
            <a:extLst>
              <a:ext uri="{FF2B5EF4-FFF2-40B4-BE49-F238E27FC236}">
                <a16:creationId xmlns:a16="http://schemas.microsoft.com/office/drawing/2014/main" id="{19E12A6D-4972-4C2D-A9CC-15569CF4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13100"/>
            <a:ext cx="55451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  <p:bldP spid="111104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C806DEC7-0A1C-4E36-8CA8-4C7CF015E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D8A7F0DE-B624-4E05-82A1-1D15CB8FF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2BFBBB4-2352-4173-8BA7-9F98D37F876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A75A6F4C-86A3-4E4B-AC2F-35D86EF65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24800" cy="692150"/>
          </a:xfrm>
        </p:spPr>
        <p:txBody>
          <a:bodyPr/>
          <a:lstStyle/>
          <a:p>
            <a:pPr eaLnBrk="1" hangingPunct="1"/>
            <a:r>
              <a:rPr lang="en-US" altLang="el-GR"/>
              <a:t>Procedures - </a:t>
            </a:r>
            <a:r>
              <a:rPr lang="el-GR" altLang="el-GR"/>
              <a:t>Παράδειγμα</a:t>
            </a:r>
          </a:p>
        </p:txBody>
      </p:sp>
      <p:sp>
        <p:nvSpPr>
          <p:cNvPr id="1112067" name="Rectangle 3">
            <a:extLst>
              <a:ext uri="{FF2B5EF4-FFF2-40B4-BE49-F238E27FC236}">
                <a16:creationId xmlns:a16="http://schemas.microsoft.com/office/drawing/2014/main" id="{662F39F9-E98A-49D8-BCBD-943217C1B8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5175"/>
            <a:ext cx="4000500" cy="594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bad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procedure</a:t>
            </a:r>
            <a:r>
              <a:rPr lang="en-US" altLang="el-GR" sz="1800">
                <a:solidFill>
                  <a:schemeClr val="tx1"/>
                </a:solidFill>
              </a:rPr>
              <a:t> test (a, b: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avg, max 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); </a:t>
            </a:r>
            <a:r>
              <a:rPr lang="en-US" altLang="el-GR" sz="1800">
                <a:solidFill>
                  <a:srgbClr val="000000"/>
                </a:solidFill>
              </a:rPr>
              <a:t>--- variables assumed by default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>
                <a:solidFill>
                  <a:srgbClr val="000000"/>
                </a:solidFill>
              </a:rPr>
              <a:t>-- procedure body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-- architecture body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test (d1, d2, q1,q2)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-- ERROR concurrent part - q1, q2 aren’t variables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process</a:t>
            </a:r>
            <a:r>
              <a:rPr lang="en-US" altLang="el-GR" sz="1800">
                <a:solidFill>
                  <a:schemeClr val="tx1"/>
                </a:solidFill>
              </a:rPr>
              <a:t> (d3,d4)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variable</a:t>
            </a:r>
            <a:r>
              <a:rPr lang="en-US" altLang="el-GR" sz="1800">
                <a:solidFill>
                  <a:schemeClr val="tx1"/>
                </a:solidFill>
              </a:rPr>
              <a:t> a,b :integer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test (de,d4, a,b) </a:t>
            </a:r>
            <a:r>
              <a:rPr lang="en-US" altLang="el-GR" sz="1800">
                <a:solidFill>
                  <a:srgbClr val="000000"/>
                </a:solidFill>
              </a:rPr>
              <a:t>-- CORRECT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q3&lt;=a;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g4&lt;=b;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112068" name="Rectangle 4">
            <a:extLst>
              <a:ext uri="{FF2B5EF4-FFF2-40B4-BE49-F238E27FC236}">
                <a16:creationId xmlns:a16="http://schemas.microsoft.com/office/drawing/2014/main" id="{4A3C27D0-AABF-48DC-8417-E15B8CF43B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692150"/>
            <a:ext cx="4000500" cy="6013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good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procedure</a:t>
            </a:r>
            <a:r>
              <a:rPr lang="en-US" altLang="el-GR" sz="1800">
                <a:solidFill>
                  <a:schemeClr val="tx1"/>
                </a:solidFill>
              </a:rPr>
              <a:t> test (a,b: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avg, max 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); </a:t>
            </a:r>
            <a:r>
              <a:rPr lang="en-US" altLang="el-GR" sz="1800">
                <a:solidFill>
                  <a:srgbClr val="000000"/>
                </a:solidFill>
              </a:rPr>
              <a:t>– signal is defined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 </a:t>
            </a:r>
            <a:r>
              <a:rPr lang="en-US" altLang="el-GR" sz="1800">
                <a:solidFill>
                  <a:srgbClr val="000000"/>
                </a:solidFill>
              </a:rPr>
              <a:t>-- procedure body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-- architecture body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test (d1, d2, q1,q2) </a:t>
            </a:r>
            <a:r>
              <a:rPr lang="en-US" altLang="el-GR" sz="1800">
                <a:solidFill>
                  <a:srgbClr val="000000"/>
                </a:solidFill>
              </a:rPr>
              <a:t>-- CORRECT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process</a:t>
            </a:r>
            <a:r>
              <a:rPr lang="en-US" altLang="el-GR" sz="1800">
                <a:solidFill>
                  <a:schemeClr val="tx1"/>
                </a:solidFill>
              </a:rPr>
              <a:t> (d3,d4)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variable</a:t>
            </a:r>
            <a:r>
              <a:rPr lang="en-US" altLang="el-GR" sz="1800">
                <a:solidFill>
                  <a:schemeClr val="tx1"/>
                </a:solidFill>
              </a:rPr>
              <a:t> a,b :integer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test (de,d4, a,b) </a:t>
            </a:r>
            <a:r>
              <a:rPr lang="en-US" altLang="el-GR" sz="1800">
                <a:solidFill>
                  <a:srgbClr val="000000"/>
                </a:solidFill>
              </a:rPr>
              <a:t>-- CORRECT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…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process;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good;</a:t>
            </a:r>
            <a:endParaRPr lang="el-GR" altLang="el-GR" sz="1800" b="1"/>
          </a:p>
        </p:txBody>
      </p:sp>
      <p:sp>
        <p:nvSpPr>
          <p:cNvPr id="1112069" name="Line 5">
            <a:extLst>
              <a:ext uri="{FF2B5EF4-FFF2-40B4-BE49-F238E27FC236}">
                <a16:creationId xmlns:a16="http://schemas.microsoft.com/office/drawing/2014/main" id="{8C523D73-B281-497E-B45D-3289910681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916113"/>
            <a:ext cx="900113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070" name="Line 6">
            <a:extLst>
              <a:ext uri="{FF2B5EF4-FFF2-40B4-BE49-F238E27FC236}">
                <a16:creationId xmlns:a16="http://schemas.microsoft.com/office/drawing/2014/main" id="{441DD317-9305-4C4B-A8CE-8E45EF13E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950" y="4005263"/>
            <a:ext cx="576263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071" name="Line 7">
            <a:extLst>
              <a:ext uri="{FF2B5EF4-FFF2-40B4-BE49-F238E27FC236}">
                <a16:creationId xmlns:a16="http://schemas.microsoft.com/office/drawing/2014/main" id="{4E56A1D5-45BA-4AF1-B40C-57C911CB1D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2088" y="1700213"/>
            <a:ext cx="1079500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Rectangle 8">
            <a:extLst>
              <a:ext uri="{FF2B5EF4-FFF2-40B4-BE49-F238E27FC236}">
                <a16:creationId xmlns:a16="http://schemas.microsoft.com/office/drawing/2014/main" id="{4E5B4C84-A13F-4E42-90DE-4C4B79FF9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65175"/>
            <a:ext cx="40322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Rectangle 9">
            <a:extLst>
              <a:ext uri="{FF2B5EF4-FFF2-40B4-BE49-F238E27FC236}">
                <a16:creationId xmlns:a16="http://schemas.microsoft.com/office/drawing/2014/main" id="{CC60E29F-E0D4-4765-88E6-37BEC0D7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92150"/>
            <a:ext cx="4249737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>
            <a:extLst>
              <a:ext uri="{FF2B5EF4-FFF2-40B4-BE49-F238E27FC236}">
                <a16:creationId xmlns:a16="http://schemas.microsoft.com/office/drawing/2014/main" id="{222431A3-9F92-4653-A1CB-40DAEDEA7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AC621AE1-CBE5-4773-B252-8CC34899E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5957E8-68D2-443F-85B0-778D92106F9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7A4ACB0F-28F8-46A3-A35D-FB41B8F0F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539750"/>
          </a:xfrm>
        </p:spPr>
        <p:txBody>
          <a:bodyPr/>
          <a:lstStyle/>
          <a:p>
            <a:pPr eaLnBrk="1" hangingPunct="1"/>
            <a:r>
              <a:rPr lang="en-US" altLang="el-GR"/>
              <a:t>Type Conversion</a:t>
            </a:r>
            <a:endParaRPr lang="el-GR" altLang="el-GR"/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B387EDCB-E2A2-4FE7-A548-F71441B64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08050"/>
            <a:ext cx="8153400" cy="5797550"/>
          </a:xfrm>
        </p:spPr>
        <p:txBody>
          <a:bodyPr/>
          <a:lstStyle/>
          <a:p>
            <a:pPr marL="0" indent="0" eaLnBrk="1" hangingPunct="1"/>
            <a:r>
              <a:rPr lang="el-GR" altLang="el-GR"/>
              <a:t> Η </a:t>
            </a:r>
            <a:r>
              <a:rPr lang="en-US" altLang="el-GR"/>
              <a:t>VHDL </a:t>
            </a:r>
            <a:r>
              <a:rPr lang="el-GR" altLang="el-GR"/>
              <a:t>είναι </a:t>
            </a:r>
            <a:r>
              <a:rPr lang="en-US" altLang="el-GR" i="1"/>
              <a:t>strongly typed language</a:t>
            </a:r>
          </a:p>
          <a:p>
            <a:pPr marL="742950" lvl="1" indent="-285750" eaLnBrk="1" hangingPunct="1"/>
            <a:r>
              <a:rPr lang="el-GR" altLang="el-GR"/>
              <a:t>Δεν επιτρέπεται η ανάθεση ενός σήματος σε ένα άλλο σήμα διαφορετικού τύπου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Απαιτείται η δημιουργία κατάλληλης συνάρτησης μετατροπής</a:t>
            </a:r>
          </a:p>
          <a:p>
            <a:pPr marL="742950" lvl="1" indent="-285750" eaLnBrk="1" hangingPunct="1"/>
            <a:r>
              <a:rPr lang="el-GR" altLang="el-GR"/>
              <a:t>Οι </a:t>
            </a:r>
            <a:r>
              <a:rPr lang="en-US" altLang="el-GR"/>
              <a:t>CAD tool vendors </a:t>
            </a:r>
            <a:r>
              <a:rPr lang="el-GR" altLang="el-GR"/>
              <a:t>διαθέτουν μεγάλο αριθμό τέτοιων συναρτήσεων με τη μορφή </a:t>
            </a:r>
            <a:r>
              <a:rPr lang="en-US" altLang="el-GR"/>
              <a:t>VHDL packets</a:t>
            </a:r>
          </a:p>
          <a:p>
            <a:pPr marL="742950" lvl="1" indent="-285750" eaLnBrk="1" hangingPunct="1"/>
            <a:r>
              <a:rPr lang="el-GR" altLang="el-GR"/>
              <a:t>Επίσης, και το ΙΕΕΕ.</a:t>
            </a:r>
            <a:r>
              <a:rPr lang="en-US" altLang="el-GR"/>
              <a:t>std_logic_1164 </a:t>
            </a:r>
            <a:r>
              <a:rPr lang="el-GR" altLang="el-GR"/>
              <a:t>πακέτο περιέχει συναρτήσεις για βασικές μετατροπές 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l-GR" altLang="el-GR"/>
              <a:t> Οι περισσότεροι βασικοί τελεστές υποστηρίζουν </a:t>
            </a:r>
            <a:r>
              <a:rPr lang="en-US" altLang="el-GR"/>
              <a:t>overloading</a:t>
            </a:r>
          </a:p>
          <a:p>
            <a:pPr marL="742950" lvl="1" indent="-285750" eaLnBrk="1" hangingPunct="1"/>
            <a:r>
              <a:rPr lang="el-GR" altLang="el-GR"/>
              <a:t> Π.χ. Ο τελεστής = μπορεί να χρησιμοποιηθεί άμεσα για σύγκριση </a:t>
            </a:r>
            <a:r>
              <a:rPr lang="en-US" altLang="el-GR"/>
              <a:t>integer </a:t>
            </a:r>
            <a:r>
              <a:rPr lang="el-GR" altLang="el-GR"/>
              <a:t>και </a:t>
            </a:r>
            <a:r>
              <a:rPr lang="en-US" altLang="el-GR"/>
              <a:t>std_logic_vector </a:t>
            </a:r>
            <a:endParaRPr lang="el-GR" altLang="el-GR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>
            <a:extLst>
              <a:ext uri="{FF2B5EF4-FFF2-40B4-BE49-F238E27FC236}">
                <a16:creationId xmlns:a16="http://schemas.microsoft.com/office/drawing/2014/main" id="{11914E59-BB1E-4457-9AFD-B4A713443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A2944BCA-116D-45B1-8CF6-DE7812ED0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329F0F-C032-458A-8131-82A50353A35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AutoShape 2">
            <a:extLst>
              <a:ext uri="{FF2B5EF4-FFF2-40B4-BE49-F238E27FC236}">
                <a16:creationId xmlns:a16="http://schemas.microsoft.com/office/drawing/2014/main" id="{9A1CDF82-6CAE-4C60-8A45-8FE084D8C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Type Conversion</a:t>
            </a:r>
            <a:endParaRPr lang="el-GR" altLang="el-GR"/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1785B655-4D0E-43AB-9217-0E7D48902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 dirty="0"/>
              <a:t> Παράδειγμα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Entity</a:t>
            </a:r>
            <a:r>
              <a:rPr lang="en-US" altLang="el-GR" sz="2000" dirty="0">
                <a:solidFill>
                  <a:schemeClr val="tx1"/>
                </a:solidFill>
              </a:rPr>
              <a:t> ex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port</a:t>
            </a:r>
            <a:r>
              <a:rPr lang="en-US" altLang="el-GR" sz="2000" dirty="0">
                <a:solidFill>
                  <a:schemeClr val="tx1"/>
                </a:solidFill>
              </a:rPr>
              <a:t> (a, b, c : </a:t>
            </a:r>
            <a:r>
              <a:rPr lang="en-US" altLang="el-GR" sz="2000" b="1" dirty="0">
                <a:solidFill>
                  <a:srgbClr val="990033"/>
                </a:solidFill>
              </a:rPr>
              <a:t>in</a:t>
            </a:r>
            <a:r>
              <a:rPr lang="en-US" altLang="el-GR" sz="2000" dirty="0">
                <a:solidFill>
                  <a:schemeClr val="tx1"/>
                </a:solidFill>
              </a:rPr>
              <a:t> integer range 0 </a:t>
            </a:r>
            <a:r>
              <a:rPr lang="en-US" altLang="el-GR" sz="2000" b="1" dirty="0">
                <a:solidFill>
                  <a:srgbClr val="990033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15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                q : </a:t>
            </a:r>
            <a:r>
              <a:rPr lang="en-US" altLang="el-GR" sz="2000" b="1" dirty="0">
                <a:solidFill>
                  <a:srgbClr val="990033"/>
                </a:solidFill>
              </a:rPr>
              <a:t>out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std_logic_vector</a:t>
            </a:r>
            <a:r>
              <a:rPr lang="en-US" altLang="el-GR" sz="2000" dirty="0">
                <a:solidFill>
                  <a:schemeClr val="tx1"/>
                </a:solidFill>
              </a:rPr>
              <a:t> (3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architecture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rtl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of</a:t>
            </a:r>
            <a:r>
              <a:rPr lang="en-US" altLang="el-GR" sz="2000" dirty="0">
                <a:solidFill>
                  <a:schemeClr val="tx1"/>
                </a:solidFill>
              </a:rPr>
              <a:t> ex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chemeClr val="tx1"/>
                </a:solidFill>
              </a:rPr>
              <a:t>q &lt;= </a:t>
            </a:r>
            <a:r>
              <a:rPr lang="en-US" altLang="el-GR" sz="2000" dirty="0" err="1">
                <a:solidFill>
                  <a:schemeClr val="tx1"/>
                </a:solidFill>
              </a:rPr>
              <a:t>conv_std_logic_vector</a:t>
            </a:r>
            <a:r>
              <a:rPr lang="en-US" altLang="el-GR" sz="2000" dirty="0">
                <a:solidFill>
                  <a:schemeClr val="tx1"/>
                </a:solidFill>
              </a:rPr>
              <a:t> (a,4) </a:t>
            </a:r>
            <a:r>
              <a:rPr lang="en-US" altLang="el-GR" sz="2000" b="1" dirty="0">
                <a:solidFill>
                  <a:srgbClr val="990033"/>
                </a:solidFill>
              </a:rPr>
              <a:t>when</a:t>
            </a:r>
            <a:r>
              <a:rPr lang="en-US" altLang="el-GR" sz="2000" dirty="0">
                <a:solidFill>
                  <a:schemeClr val="tx1"/>
                </a:solidFill>
              </a:rPr>
              <a:t> c=8 </a:t>
            </a:r>
            <a:r>
              <a:rPr lang="en-US" altLang="el-GR" sz="2000" b="1" dirty="0">
                <a:solidFill>
                  <a:srgbClr val="990033"/>
                </a:solidFill>
              </a:rPr>
              <a:t>else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   &lt;= </a:t>
            </a:r>
            <a:r>
              <a:rPr lang="en-US" altLang="el-GR" sz="2000" dirty="0" err="1">
                <a:solidFill>
                  <a:schemeClr val="tx1"/>
                </a:solidFill>
              </a:rPr>
              <a:t>conv_std_logic_vector</a:t>
            </a:r>
            <a:r>
              <a:rPr lang="en-US" altLang="el-GR" sz="2000" dirty="0">
                <a:solidFill>
                  <a:schemeClr val="tx1"/>
                </a:solidFill>
              </a:rPr>
              <a:t> (b,4);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rtl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r>
              <a:rPr lang="el-GR" altLang="el-GR" dirty="0"/>
              <a:t> Η συνάρτηση μετατροπής δεν προσθέτει επιπλέον κύκλωμα – Είναι μόνο θέμα καθαρά συντακτικού της γλώσσας</a:t>
            </a:r>
          </a:p>
          <a:p>
            <a:pPr marL="0" indent="0" eaLnBrk="1" hangingPunct="1"/>
            <a:r>
              <a:rPr lang="el-GR" altLang="el-GR" dirty="0"/>
              <a:t>Συνίσταται για λόγους συμβατότητας η αποφυγή χρήσης διαφορετικών τύπων και η όσο το δυνατόν μεγαλύτερη χρήση του </a:t>
            </a:r>
            <a:r>
              <a:rPr lang="el-GR" altLang="el-GR" dirty="0" err="1"/>
              <a:t>τύπού</a:t>
            </a:r>
            <a:r>
              <a:rPr lang="el-GR" altLang="el-GR" dirty="0"/>
              <a:t> </a:t>
            </a:r>
            <a:r>
              <a:rPr lang="en-US" altLang="el-GR" dirty="0" err="1"/>
              <a:t>std_logic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6F7482D8-A268-4EC7-B193-7E63ADD5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81113"/>
            <a:ext cx="5472112" cy="367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70D92821-17C8-415D-BC4E-827BB7EFB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47B51ED0-9AEE-45C9-9532-E92959214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1AE0E9-B8B6-4C3E-BD16-60EF845D1FA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2">
            <a:extLst>
              <a:ext uri="{FF2B5EF4-FFF2-40B4-BE49-F238E27FC236}">
                <a16:creationId xmlns:a16="http://schemas.microsoft.com/office/drawing/2014/main" id="{02905EEA-600F-4DCC-8FCD-BD66FBE93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Δήλωση υπομονάδων - Παράδειγμα</a:t>
            </a:r>
          </a:p>
        </p:txBody>
      </p:sp>
      <p:sp>
        <p:nvSpPr>
          <p:cNvPr id="1070083" name="Rectangle 3">
            <a:extLst>
              <a:ext uri="{FF2B5EF4-FFF2-40B4-BE49-F238E27FC236}">
                <a16:creationId xmlns:a16="http://schemas.microsoft.com/office/drawing/2014/main" id="{66920108-B8F5-4744-96C8-A15BF1B91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entitiy</a:t>
            </a:r>
            <a:r>
              <a:rPr lang="en-US" altLang="el-GR" sz="2000">
                <a:solidFill>
                  <a:schemeClr val="tx1"/>
                </a:solidFill>
              </a:rPr>
              <a:t> ex is				</a:t>
            </a: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rtl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(a, b : </a:t>
            </a:r>
            <a:r>
              <a:rPr lang="en-US" altLang="el-GR" sz="2000" b="1">
                <a:solidFill>
                  <a:srgbClr val="990033"/>
                </a:solidFill>
              </a:rPr>
              <a:t>in   std_logic</a:t>
            </a:r>
            <a:r>
              <a:rPr lang="en-US" altLang="el-GR" sz="2000">
                <a:solidFill>
                  <a:schemeClr val="tx1"/>
                </a:solidFill>
              </a:rPr>
              <a:t>;	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    q	  : </a:t>
            </a:r>
            <a:r>
              <a:rPr lang="en-US" altLang="el-GR" sz="2000" b="1">
                <a:solidFill>
                  <a:srgbClr val="990033"/>
                </a:solidFill>
              </a:rPr>
              <a:t>out std_logic</a:t>
            </a:r>
            <a:r>
              <a:rPr lang="en-US" altLang="el-GR" sz="2000">
                <a:solidFill>
                  <a:schemeClr val="tx1"/>
                </a:solidFill>
              </a:rPr>
              <a:t>);		….	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;				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top is 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(…);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correct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top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r>
              <a:rPr lang="en-US" altLang="el-GR" sz="1800">
                <a:solidFill>
                  <a:schemeClr val="tx1"/>
                </a:solidFill>
              </a:rPr>
              <a:t>		</a:t>
            </a:r>
            <a:endParaRPr lang="en-US" altLang="el-GR" sz="18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component</a:t>
            </a:r>
            <a:r>
              <a:rPr lang="en-US" altLang="el-GR" sz="1800">
                <a:solidFill>
                  <a:schemeClr val="tx1"/>
                </a:solidFill>
              </a:rPr>
              <a:t> ex		 		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(a, b : </a:t>
            </a:r>
            <a:r>
              <a:rPr lang="en-US" altLang="el-GR" sz="1800" b="1">
                <a:solidFill>
                  <a:srgbClr val="990033"/>
                </a:solidFill>
              </a:rPr>
              <a:t>in   std_logic</a:t>
            </a:r>
            <a:r>
              <a:rPr lang="en-US" altLang="el-GR" sz="1800">
                <a:solidFill>
                  <a:schemeClr val="tx1"/>
                </a:solidFill>
              </a:rPr>
              <a:t>;		 	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     q   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		          	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component</a:t>
            </a:r>
            <a:r>
              <a:rPr lang="en-US" altLang="el-GR" sz="1800">
                <a:solidFill>
                  <a:schemeClr val="tx1"/>
                </a:solidFill>
              </a:rPr>
              <a:t>;	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					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					</a:t>
            </a:r>
            <a:endParaRPr lang="el-GR" altLang="el-GR" sz="1800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E40A64E7-BB07-4528-8E46-3C60EBFF7F7E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708275"/>
            <a:ext cx="3743325" cy="1584325"/>
            <a:chOff x="3198" y="1706"/>
            <a:chExt cx="2358" cy="998"/>
          </a:xfrm>
        </p:grpSpPr>
        <p:sp>
          <p:nvSpPr>
            <p:cNvPr id="11276" name="Text Box 4">
              <a:extLst>
                <a:ext uri="{FF2B5EF4-FFF2-40B4-BE49-F238E27FC236}">
                  <a16:creationId xmlns:a16="http://schemas.microsoft.com/office/drawing/2014/main" id="{EFDB00A7-78C3-4AA5-A005-501A7A4FB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706"/>
              <a:ext cx="235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99"/>
                  </a:solidFill>
                </a:rPr>
                <a:t>Πιθανή λάθος σειρά δήλωσης των θυρών</a:t>
              </a:r>
            </a:p>
          </p:txBody>
        </p:sp>
        <p:sp>
          <p:nvSpPr>
            <p:cNvPr id="11277" name="Line 5">
              <a:extLst>
                <a:ext uri="{FF2B5EF4-FFF2-40B4-BE49-F238E27FC236}">
                  <a16:creationId xmlns:a16="http://schemas.microsoft.com/office/drawing/2014/main" id="{BB14BEFE-2C99-43EA-919C-7E4346EB1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933"/>
              <a:ext cx="907" cy="77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0086" name="Rectangle 6">
            <a:extLst>
              <a:ext uri="{FF2B5EF4-FFF2-40B4-BE49-F238E27FC236}">
                <a16:creationId xmlns:a16="http://schemas.microsoft.com/office/drawing/2014/main" id="{0E32548A-CF2F-44B1-9037-44AC9404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7920037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0087" name="Rectangle 7">
            <a:extLst>
              <a:ext uri="{FF2B5EF4-FFF2-40B4-BE49-F238E27FC236}">
                <a16:creationId xmlns:a16="http://schemas.microsoft.com/office/drawing/2014/main" id="{40DDFD87-BFE4-4EBD-A94E-502A6C99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708275"/>
            <a:ext cx="3671887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7FE473A5-4944-481F-987B-D762F40C4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2366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0090" name="Text Box 10">
            <a:extLst>
              <a:ext uri="{FF2B5EF4-FFF2-40B4-BE49-F238E27FC236}">
                <a16:creationId xmlns:a16="http://schemas.microsoft.com/office/drawing/2014/main" id="{3CE14B4A-90D4-44BF-A4DC-5EE987C2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44900"/>
            <a:ext cx="36004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error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top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component</a:t>
            </a:r>
            <a:r>
              <a:rPr lang="en-US" altLang="el-GR" sz="1800">
                <a:solidFill>
                  <a:schemeClr val="tx1"/>
                </a:solidFill>
              </a:rPr>
              <a:t> ex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(b, a : </a:t>
            </a:r>
            <a:r>
              <a:rPr lang="en-US" altLang="el-GR" sz="1800" b="1">
                <a:solidFill>
                  <a:srgbClr val="990033"/>
                </a:solidFill>
              </a:rPr>
              <a:t>in 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q   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component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….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70092" name="Rectangle 12">
            <a:extLst>
              <a:ext uri="{FF2B5EF4-FFF2-40B4-BE49-F238E27FC236}">
                <a16:creationId xmlns:a16="http://schemas.microsoft.com/office/drawing/2014/main" id="{E9728AA5-4F9E-4EED-B873-F921AD9E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429000"/>
            <a:ext cx="3887787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3" grpId="0" build="p"/>
      <p:bldP spid="1070086" grpId="0" animBg="1"/>
      <p:bldP spid="1070087" grpId="0" animBg="1"/>
      <p:bldP spid="1070090" grpId="0"/>
      <p:bldP spid="10700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56D2DA58-2881-45A4-BE52-A9810772E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173CB770-54DB-4C3F-AAAE-E3AD817F0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EC6218-5002-4F20-A101-9F6776B268D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054BB095-3323-4373-9626-68247F0B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15313" cy="539750"/>
          </a:xfrm>
        </p:spPr>
        <p:txBody>
          <a:bodyPr/>
          <a:lstStyle/>
          <a:p>
            <a:pPr eaLnBrk="1" hangingPunct="1"/>
            <a:r>
              <a:rPr lang="el-GR" altLang="el-GR"/>
              <a:t>Προσδιορισμός Υπομονάδας (</a:t>
            </a:r>
            <a:r>
              <a:rPr lang="en-US" altLang="el-GR"/>
              <a:t>Component Specification)</a:t>
            </a:r>
            <a:endParaRPr lang="el-GR" altLang="el-GR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E98AFA1C-DFE7-4933-B9D1-1A8E535F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23963"/>
            <a:ext cx="8280400" cy="4862512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</a:pPr>
            <a:r>
              <a:rPr lang="en-US" altLang="el-GR" sz="2000" b="1">
                <a:solidFill>
                  <a:srgbClr val="990033"/>
                </a:solidFill>
              </a:rPr>
              <a:t> for</a:t>
            </a:r>
            <a:r>
              <a:rPr lang="en-US" altLang="el-GR" sz="2000">
                <a:solidFill>
                  <a:schemeClr val="tx1"/>
                </a:solidFill>
              </a:rPr>
              <a:t> &lt;label&gt; : &lt;component_name&gt; </a:t>
            </a:r>
            <a:r>
              <a:rPr lang="en-US" altLang="el-GR" sz="2000" b="1">
                <a:solidFill>
                  <a:srgbClr val="990033"/>
                </a:solidFill>
              </a:rPr>
              <a:t>use entity</a:t>
            </a:r>
            <a:r>
              <a:rPr lang="en-US" altLang="el-GR" sz="2000">
                <a:solidFill>
                  <a:schemeClr val="tx1"/>
                </a:solidFill>
              </a:rPr>
              <a:t> &lt;library&gt;.&lt;component_name&gt; (&lt;architecture_name&gt;);</a:t>
            </a:r>
          </a:p>
          <a:p>
            <a:pPr marL="0" indent="0" eaLnBrk="1" hangingPunct="1"/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Ο προσδιορισμός της υπομονάδας συνίσταται στον καθορισμό :</a:t>
            </a:r>
          </a:p>
          <a:p>
            <a:pPr marL="830263" lvl="1" indent="-285750" eaLnBrk="1" hangingPunct="1"/>
            <a:r>
              <a:rPr lang="el-GR" altLang="el-GR"/>
              <a:t>της βιβλιοθήκης που ανήκει η υπομονάδα</a:t>
            </a:r>
          </a:p>
          <a:p>
            <a:pPr marL="830263" lvl="1" indent="-285750" eaLnBrk="1" hangingPunct="1"/>
            <a:r>
              <a:rPr lang="el-GR" altLang="el-GR"/>
              <a:t>της αρχιτεκτονικής που θα χρησιμοποιηθεί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Ο προσδιορισμός υπομονάδας δεν υποστηρίζεται από τα εργαλεία σύνθεσης – Απλώς αγνοείται !!!</a:t>
            </a:r>
          </a:p>
          <a:p>
            <a:pPr marL="830263" lvl="1" indent="-285750" eaLnBrk="1" hangingPunct="1"/>
            <a:r>
              <a:rPr lang="el-GR" altLang="el-GR"/>
              <a:t>Τα εργαλεία σύνθεσης απαιτούν η υπομονάδα να βρίσκεται σε </a:t>
            </a:r>
            <a:r>
              <a:rPr lang="en-US" altLang="el-GR"/>
              <a:t>path </a:t>
            </a:r>
            <a:r>
              <a:rPr lang="el-GR" altLang="el-GR"/>
              <a:t>ορατό σε αυτά</a:t>
            </a: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F57F4715-3C80-4FCA-BBB8-68063430D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828040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B00497D1-3E97-42AA-B3D7-0FAE8E4CB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375773D8-F937-4279-9118-0DA1B05AD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34AF34-F7C9-4B8A-AEF2-87C14E770EB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B5E8BAB3-D23E-4F20-AA39-4A1267C95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Προσδιορισμός υπομονάδας - Παράδειγμα</a:t>
            </a:r>
          </a:p>
        </p:txBody>
      </p:sp>
      <p:sp>
        <p:nvSpPr>
          <p:cNvPr id="1072131" name="Rectangle 3">
            <a:extLst>
              <a:ext uri="{FF2B5EF4-FFF2-40B4-BE49-F238E27FC236}">
                <a16:creationId xmlns:a16="http://schemas.microsoft.com/office/drawing/2014/main" id="{34FD3960-E6C9-4356-96B4-4A4FE8B0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(…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    …);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behv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….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struct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…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1072132" name="Text Box 4">
            <a:extLst>
              <a:ext uri="{FF2B5EF4-FFF2-40B4-BE49-F238E27FC236}">
                <a16:creationId xmlns:a16="http://schemas.microsoft.com/office/drawing/2014/main" id="{42440791-7CBE-4AAF-954C-E2B31DE8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765175"/>
            <a:ext cx="48133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entity</a:t>
            </a:r>
            <a:r>
              <a:rPr lang="en-US" altLang="el-GR" sz="2400">
                <a:solidFill>
                  <a:schemeClr val="tx1"/>
                </a:solidFill>
              </a:rPr>
              <a:t> top </a:t>
            </a:r>
            <a:r>
              <a:rPr lang="en-US" altLang="el-GR" sz="24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port</a:t>
            </a:r>
            <a:r>
              <a:rPr lang="en-US" altLang="el-GR" sz="2400">
                <a:solidFill>
                  <a:schemeClr val="tx1"/>
                </a:solidFill>
              </a:rPr>
              <a:t> (…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>
                <a:solidFill>
                  <a:schemeClr val="tx1"/>
                </a:solidFill>
              </a:rPr>
              <a:t>	    …);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end</a:t>
            </a:r>
            <a:r>
              <a:rPr lang="en-US" altLang="el-GR" sz="24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architecture</a:t>
            </a:r>
            <a:r>
              <a:rPr lang="en-US" altLang="el-GR" sz="2400">
                <a:solidFill>
                  <a:schemeClr val="tx1"/>
                </a:solidFill>
              </a:rPr>
              <a:t> rtl </a:t>
            </a:r>
            <a:r>
              <a:rPr lang="en-US" altLang="el-GR" sz="2400" b="1">
                <a:solidFill>
                  <a:srgbClr val="990033"/>
                </a:solidFill>
              </a:rPr>
              <a:t>of</a:t>
            </a:r>
            <a:r>
              <a:rPr lang="en-US" altLang="el-GR" sz="2400">
                <a:solidFill>
                  <a:schemeClr val="tx1"/>
                </a:solidFill>
              </a:rPr>
              <a:t> top </a:t>
            </a:r>
            <a:r>
              <a:rPr lang="en-US" altLang="el-GR" sz="24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for </a:t>
            </a:r>
            <a:r>
              <a:rPr lang="en-US" altLang="el-GR" sz="2400">
                <a:solidFill>
                  <a:schemeClr val="tx1"/>
                </a:solidFill>
              </a:rPr>
              <a:t>U1 : ex </a:t>
            </a:r>
            <a:r>
              <a:rPr lang="en-US" altLang="el-GR" sz="2400" b="1">
                <a:solidFill>
                  <a:srgbClr val="990033"/>
                </a:solidFill>
              </a:rPr>
              <a:t>use entity</a:t>
            </a:r>
            <a:r>
              <a:rPr lang="en-US" altLang="el-GR" sz="2400">
                <a:solidFill>
                  <a:schemeClr val="tx1"/>
                </a:solidFill>
              </a:rPr>
              <a:t> work.ex(behv);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>
                <a:solidFill>
                  <a:schemeClr val="tx1"/>
                </a:solidFill>
              </a:rPr>
              <a:t>…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b="1">
                <a:solidFill>
                  <a:srgbClr val="990033"/>
                </a:solidFill>
              </a:rPr>
              <a:t>end</a:t>
            </a:r>
            <a:r>
              <a:rPr lang="en-US" altLang="el-GR" sz="2400">
                <a:solidFill>
                  <a:schemeClr val="tx1"/>
                </a:solidFill>
              </a:rPr>
              <a:t>;</a:t>
            </a:r>
            <a:endParaRPr lang="el-GR" altLang="el-GR" sz="24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1072133" name="Rectangle 5">
            <a:extLst>
              <a:ext uri="{FF2B5EF4-FFF2-40B4-BE49-F238E27FC236}">
                <a16:creationId xmlns:a16="http://schemas.microsoft.com/office/drawing/2014/main" id="{B0B012DE-16BF-406E-92F0-8BD83572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3600450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2134" name="Rectangle 6">
            <a:extLst>
              <a:ext uri="{FF2B5EF4-FFF2-40B4-BE49-F238E27FC236}">
                <a16:creationId xmlns:a16="http://schemas.microsoft.com/office/drawing/2014/main" id="{BB3112F4-3165-4D50-86D1-027859A8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92150"/>
            <a:ext cx="4824413" cy="532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B1FA5073-F364-48C7-9153-2248773DC2B8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357563"/>
            <a:ext cx="1425575" cy="858837"/>
            <a:chOff x="3243" y="2115"/>
            <a:chExt cx="898" cy="541"/>
          </a:xfrm>
        </p:grpSpPr>
        <p:sp>
          <p:nvSpPr>
            <p:cNvPr id="13328" name="Text Box 7">
              <a:extLst>
                <a:ext uri="{FF2B5EF4-FFF2-40B4-BE49-F238E27FC236}">
                  <a16:creationId xmlns:a16="http://schemas.microsoft.com/office/drawing/2014/main" id="{CF716584-E242-4B96-BCA7-C616DBC1E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387"/>
              <a:ext cx="8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00"/>
                  </a:solidFill>
                </a:rPr>
                <a:t>component</a:t>
              </a: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13329" name="Line 10">
              <a:extLst>
                <a:ext uri="{FF2B5EF4-FFF2-40B4-BE49-F238E27FC236}">
                  <a16:creationId xmlns:a16="http://schemas.microsoft.com/office/drawing/2014/main" id="{16271353-6162-4170-951C-10C77DE59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0" y="2115"/>
              <a:ext cx="136" cy="36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73A11BDF-4D98-426A-B62A-5D36DCEDC188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3357563"/>
            <a:ext cx="930275" cy="858837"/>
            <a:chOff x="4422" y="2115"/>
            <a:chExt cx="586" cy="541"/>
          </a:xfrm>
        </p:grpSpPr>
        <p:sp>
          <p:nvSpPr>
            <p:cNvPr id="13326" name="Text Box 9">
              <a:extLst>
                <a:ext uri="{FF2B5EF4-FFF2-40B4-BE49-F238E27FC236}">
                  <a16:creationId xmlns:a16="http://schemas.microsoft.com/office/drawing/2014/main" id="{EBA9335F-74F3-4BA9-B04C-319EFA46D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387"/>
              <a:ext cx="5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00"/>
                  </a:solidFill>
                </a:rPr>
                <a:t>library</a:t>
              </a: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13327" name="Line 11">
              <a:extLst>
                <a:ext uri="{FF2B5EF4-FFF2-40B4-BE49-F238E27FC236}">
                  <a16:creationId xmlns:a16="http://schemas.microsoft.com/office/drawing/2014/main" id="{BB40AEF2-5196-4460-81C8-64AA3F56F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4" y="2115"/>
              <a:ext cx="136" cy="36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D8355033-B80F-407E-9D4B-134794694BDC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2133600"/>
            <a:ext cx="1503362" cy="863600"/>
            <a:chOff x="4649" y="1344"/>
            <a:chExt cx="947" cy="544"/>
          </a:xfrm>
        </p:grpSpPr>
        <p:sp>
          <p:nvSpPr>
            <p:cNvPr id="13324" name="Text Box 8">
              <a:extLst>
                <a:ext uri="{FF2B5EF4-FFF2-40B4-BE49-F238E27FC236}">
                  <a16:creationId xmlns:a16="http://schemas.microsoft.com/office/drawing/2014/main" id="{205C3A8D-D901-4081-8D44-43E01B170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344"/>
              <a:ext cx="94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00"/>
                  </a:solidFill>
                </a:rPr>
                <a:t>architecture</a:t>
              </a: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13325" name="Line 12">
              <a:extLst>
                <a:ext uri="{FF2B5EF4-FFF2-40B4-BE49-F238E27FC236}">
                  <a16:creationId xmlns:a16="http://schemas.microsoft.com/office/drawing/2014/main" id="{631DFE33-0900-46C2-B82C-C861E9F45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570"/>
              <a:ext cx="181" cy="31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1" grpId="0" build="p"/>
      <p:bldP spid="1072133" grpId="0" animBg="1"/>
      <p:bldP spid="1072134" grpId="0" animBg="1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10023</TotalTime>
  <Words>6557</Words>
  <Application>Microsoft Office PowerPoint</Application>
  <PresentationFormat>On-screen Show (4:3)</PresentationFormat>
  <Paragraphs>1046</Paragraphs>
  <Slides>65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Times New Roman</vt:lpstr>
      <vt:lpstr>Wingdings</vt:lpstr>
      <vt:lpstr>Κάψουλες</vt:lpstr>
      <vt:lpstr>Visio</vt:lpstr>
      <vt:lpstr>PowerPoint Presentation</vt:lpstr>
      <vt:lpstr>PowerPoint Presentation</vt:lpstr>
      <vt:lpstr>Structural VHDL – Βασικές Έννοιες</vt:lpstr>
      <vt:lpstr>Structural VHDL – Παράδειγμα (1/2)</vt:lpstr>
      <vt:lpstr>Structural VHDL – Παράδειγμα (2/2)</vt:lpstr>
      <vt:lpstr>Δήλωση υπομονάδων (Component Declaration)</vt:lpstr>
      <vt:lpstr>Δήλωση υπομονάδων - Παράδειγμα</vt:lpstr>
      <vt:lpstr>Προσδιορισμός Υπομονάδας (Component Specification)</vt:lpstr>
      <vt:lpstr>Προσδιορισμός υπομονάδας - Παράδειγμα</vt:lpstr>
      <vt:lpstr>Απεικόνιση θυρών (Port Map)</vt:lpstr>
      <vt:lpstr>Απεικόνιση θυρών – Παράδειγμα</vt:lpstr>
      <vt:lpstr>Μη συνδεδεμένες είσοδοι / έξοδοι</vt:lpstr>
      <vt:lpstr>Generate</vt:lpstr>
      <vt:lpstr>Αθροιστής Κυμάτωσης Κρατούμενου-Ripple Carry Adder</vt:lpstr>
      <vt:lpstr>Αθροιστής Πρόβλεψης Κρατούμενου-Carry Look Adder (1/2)</vt:lpstr>
      <vt:lpstr>Αθροιστής Πρόβλεψης Κρατούμενου-Carry Look Adder (2/2)</vt:lpstr>
      <vt:lpstr>Generic Map - Γενική Γεννήτρια Ισοτιμίας (1/2)</vt:lpstr>
      <vt:lpstr>Generic Map - Γενική Γεννήτρια Ισοτιμίας (2/2)</vt:lpstr>
      <vt:lpstr>Μηχανές Πεπερασμένων Καταστάσεων (Finite State Machines - FSMs)</vt:lpstr>
      <vt:lpstr>Μηχανές Πεπερασμένων Καταστάσεων</vt:lpstr>
      <vt:lpstr>Μηχανές Πεπερασμένων Καταστάσεων</vt:lpstr>
      <vt:lpstr>Κατηγορίες FSMs</vt:lpstr>
      <vt:lpstr>Moore FSMs</vt:lpstr>
      <vt:lpstr>PowerPoint Presentation</vt:lpstr>
      <vt:lpstr>PowerPoint Presentation</vt:lpstr>
      <vt:lpstr>Moore FSM – 3 Processes</vt:lpstr>
      <vt:lpstr>Moore FSM – 3 Processes</vt:lpstr>
      <vt:lpstr>Moore FSM – 3 Processes</vt:lpstr>
      <vt:lpstr>Κωδικοποίηση Καταστάσεων</vt:lpstr>
      <vt:lpstr>Mealy FSM</vt:lpstr>
      <vt:lpstr>Mealy FSM</vt:lpstr>
      <vt:lpstr>Mealy FSM</vt:lpstr>
      <vt:lpstr>Mealy FSM</vt:lpstr>
      <vt:lpstr>BCD Counter (1/2)</vt:lpstr>
      <vt:lpstr>BCD Counter (2/2)</vt:lpstr>
      <vt:lpstr>Test Benches</vt:lpstr>
      <vt:lpstr>Testbenches – Overview</vt:lpstr>
      <vt:lpstr>Testbench</vt:lpstr>
      <vt:lpstr>Testbench</vt:lpstr>
      <vt:lpstr>Clock Generation</vt:lpstr>
      <vt:lpstr>Παραγωγή Διεγέρσεων Εισόδου</vt:lpstr>
      <vt:lpstr>Absolute Time Stimulus</vt:lpstr>
      <vt:lpstr>Relative Time Stimulus</vt:lpstr>
      <vt:lpstr>Simple Testbench</vt:lpstr>
      <vt:lpstr>Automatic Verification</vt:lpstr>
      <vt:lpstr>Self-Checking Testbenches</vt:lpstr>
      <vt:lpstr>Self-Checking Testbenches – Παράδειγμα (1/3)</vt:lpstr>
      <vt:lpstr>Self-Checking Testbenches – Παράδειγμα (2/3)</vt:lpstr>
      <vt:lpstr>Self-Checking Testbenches – Παράδειγμα (3/3)</vt:lpstr>
      <vt:lpstr>Βιβλιοθήκες-Πακέτα-Υποπρογράμματα  (Libraries-Packages-Subprograms)</vt:lpstr>
      <vt:lpstr> Βιβλιοθήκες</vt:lpstr>
      <vt:lpstr>Βιβλιοθήκες</vt:lpstr>
      <vt:lpstr>Βιβλιοθήκες</vt:lpstr>
      <vt:lpstr>Πακέτα</vt:lpstr>
      <vt:lpstr>Πακέτα – Παράδειγμα</vt:lpstr>
      <vt:lpstr>Υποπρογράμματα - (Subprograms)</vt:lpstr>
      <vt:lpstr>Functions</vt:lpstr>
      <vt:lpstr>Function overloading</vt:lpstr>
      <vt:lpstr>Συνάρτηση τοποθετημένη στον κύριο κώδικα</vt:lpstr>
      <vt:lpstr>Συνάρτηση τοποθετημένη σε PACKAGE (1/2)</vt:lpstr>
      <vt:lpstr>Συνάρτηση τοποθετημένη σε PACKAGE (2/2)</vt:lpstr>
      <vt:lpstr>Procedures</vt:lpstr>
      <vt:lpstr>Procedures - Παράδειγμα</vt:lpstr>
      <vt:lpstr>Type Conversion</vt:lpstr>
      <vt:lpstr>Type Conversion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Γεώργιος Θεοδωρίδης</cp:lastModifiedBy>
  <cp:revision>405</cp:revision>
  <dcterms:created xsi:type="dcterms:W3CDTF">2004-09-10T10:14:16Z</dcterms:created>
  <dcterms:modified xsi:type="dcterms:W3CDTF">2022-12-08T10:23:54Z</dcterms:modified>
</cp:coreProperties>
</file>