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94"/>
  </p:notesMasterIdLst>
  <p:handoutMasterIdLst>
    <p:handoutMasterId r:id="rId95"/>
  </p:handoutMasterIdLst>
  <p:sldIdLst>
    <p:sldId id="287" r:id="rId2"/>
    <p:sldId id="702" r:id="rId3"/>
    <p:sldId id="703" r:id="rId4"/>
    <p:sldId id="564" r:id="rId5"/>
    <p:sldId id="565" r:id="rId6"/>
    <p:sldId id="566" r:id="rId7"/>
    <p:sldId id="705" r:id="rId8"/>
    <p:sldId id="576" r:id="rId9"/>
    <p:sldId id="577" r:id="rId10"/>
    <p:sldId id="578" r:id="rId11"/>
    <p:sldId id="579" r:id="rId12"/>
    <p:sldId id="580" r:id="rId13"/>
    <p:sldId id="583" r:id="rId14"/>
    <p:sldId id="704" r:id="rId15"/>
    <p:sldId id="568" r:id="rId16"/>
    <p:sldId id="569" r:id="rId17"/>
    <p:sldId id="570" r:id="rId18"/>
    <p:sldId id="571" r:id="rId19"/>
    <p:sldId id="573" r:id="rId20"/>
    <p:sldId id="574" r:id="rId21"/>
    <p:sldId id="582" r:id="rId22"/>
    <p:sldId id="584" r:id="rId23"/>
    <p:sldId id="585" r:id="rId24"/>
    <p:sldId id="589" r:id="rId25"/>
    <p:sldId id="726" r:id="rId26"/>
    <p:sldId id="586" r:id="rId27"/>
    <p:sldId id="588" r:id="rId28"/>
    <p:sldId id="587" r:id="rId29"/>
    <p:sldId id="740" r:id="rId30"/>
    <p:sldId id="590" r:id="rId31"/>
    <p:sldId id="591" r:id="rId32"/>
    <p:sldId id="592" r:id="rId33"/>
    <p:sldId id="593" r:id="rId34"/>
    <p:sldId id="706" r:id="rId35"/>
    <p:sldId id="595" r:id="rId36"/>
    <p:sldId id="596" r:id="rId37"/>
    <p:sldId id="597" r:id="rId38"/>
    <p:sldId id="598" r:id="rId39"/>
    <p:sldId id="599" r:id="rId40"/>
    <p:sldId id="600" r:id="rId41"/>
    <p:sldId id="727" r:id="rId42"/>
    <p:sldId id="728" r:id="rId43"/>
    <p:sldId id="729" r:id="rId44"/>
    <p:sldId id="725" r:id="rId45"/>
    <p:sldId id="601" r:id="rId46"/>
    <p:sldId id="602" r:id="rId47"/>
    <p:sldId id="707" r:id="rId48"/>
    <p:sldId id="604" r:id="rId49"/>
    <p:sldId id="605" r:id="rId50"/>
    <p:sldId id="606" r:id="rId51"/>
    <p:sldId id="607" r:id="rId52"/>
    <p:sldId id="608" r:id="rId53"/>
    <p:sldId id="730" r:id="rId54"/>
    <p:sldId id="609" r:id="rId55"/>
    <p:sldId id="610" r:id="rId56"/>
    <p:sldId id="611" r:id="rId57"/>
    <p:sldId id="612" r:id="rId58"/>
    <p:sldId id="613" r:id="rId59"/>
    <p:sldId id="614" r:id="rId60"/>
    <p:sldId id="615" r:id="rId61"/>
    <p:sldId id="616" r:id="rId62"/>
    <p:sldId id="617" r:id="rId63"/>
    <p:sldId id="708" r:id="rId64"/>
    <p:sldId id="709" r:id="rId65"/>
    <p:sldId id="619" r:id="rId66"/>
    <p:sldId id="721" r:id="rId67"/>
    <p:sldId id="720" r:id="rId68"/>
    <p:sldId id="722" r:id="rId69"/>
    <p:sldId id="731" r:id="rId70"/>
    <p:sldId id="733" r:id="rId71"/>
    <p:sldId id="734" r:id="rId72"/>
    <p:sldId id="735" r:id="rId73"/>
    <p:sldId id="723" r:id="rId74"/>
    <p:sldId id="736" r:id="rId75"/>
    <p:sldId id="737" r:id="rId76"/>
    <p:sldId id="738" r:id="rId77"/>
    <p:sldId id="739" r:id="rId78"/>
    <p:sldId id="620" r:id="rId79"/>
    <p:sldId id="621" r:id="rId80"/>
    <p:sldId id="622" r:id="rId81"/>
    <p:sldId id="623" r:id="rId82"/>
    <p:sldId id="624" r:id="rId83"/>
    <p:sldId id="625" r:id="rId84"/>
    <p:sldId id="628" r:id="rId85"/>
    <p:sldId id="629" r:id="rId86"/>
    <p:sldId id="630" r:id="rId87"/>
    <p:sldId id="631" r:id="rId88"/>
    <p:sldId id="632" r:id="rId89"/>
    <p:sldId id="633" r:id="rId90"/>
    <p:sldId id="634" r:id="rId91"/>
    <p:sldId id="635" r:id="rId92"/>
    <p:sldId id="636" r:id="rId93"/>
  </p:sldIdLst>
  <p:sldSz cx="9144000" cy="6858000" type="screen4x3"/>
  <p:notesSz cx="6669088" cy="9926638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4hfnC5LOFXJzMOx5rnznw==" hashData="f1wt3uEmaLvk/TjH/ye57bt9+rhSxYhJ+6CLZ/MZhbIC2sZPvJWxBE7rsBTpZT2549WkdfqXdPqXAmGMBPZbO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4"/>
    <a:srgbClr val="990000"/>
    <a:srgbClr val="0000B8"/>
    <a:srgbClr val="000000"/>
    <a:srgbClr val="006600"/>
    <a:srgbClr val="990033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2" autoAdjust="0"/>
    <p:restoredTop sz="94139" autoAdjust="0"/>
  </p:normalViewPr>
  <p:slideViewPr>
    <p:cSldViewPr>
      <p:cViewPr varScale="1">
        <p:scale>
          <a:sx n="125" d="100"/>
          <a:sy n="125" d="100"/>
        </p:scale>
        <p:origin x="5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645" y="-7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CD23E08A-42C4-45F7-988E-D9525A669BDF}"/>
    <pc:docChg chg="custSel addSld delSld modSld">
      <pc:chgData name="Theodoridis Georgios" userId="fc10acf4-7f06-4378-8de5-e69c7f3a77f8" providerId="ADAL" clId="{CD23E08A-42C4-45F7-988E-D9525A669BDF}" dt="2025-11-20T15:13:16.623" v="156" actId="1076"/>
      <pc:docMkLst>
        <pc:docMk/>
      </pc:docMkLst>
      <pc:sldChg chg="modSp">
        <pc:chgData name="Theodoridis Georgios" userId="fc10acf4-7f06-4378-8de5-e69c7f3a77f8" providerId="ADAL" clId="{CD23E08A-42C4-45F7-988E-D9525A669BDF}" dt="2025-11-20T15:12:19.509" v="153" actId="113"/>
        <pc:sldMkLst>
          <pc:docMk/>
          <pc:sldMk cId="0" sldId="564"/>
        </pc:sldMkLst>
        <pc:spChg chg="mod">
          <ac:chgData name="Theodoridis Georgios" userId="fc10acf4-7f06-4378-8de5-e69c7f3a77f8" providerId="ADAL" clId="{CD23E08A-42C4-45F7-988E-D9525A669BDF}" dt="2025-11-20T15:12:19.509" v="153" actId="113"/>
          <ac:spMkLst>
            <pc:docMk/>
            <pc:sldMk cId="0" sldId="564"/>
            <ac:spMk id="987139" creationId="{59B786EE-98B5-7BFC-14F1-251E73238941}"/>
          </ac:spMkLst>
        </pc:spChg>
      </pc:sldChg>
      <pc:sldChg chg="modSp">
        <pc:chgData name="Theodoridis Georgios" userId="fc10acf4-7f06-4378-8de5-e69c7f3a77f8" providerId="ADAL" clId="{CD23E08A-42C4-45F7-988E-D9525A669BDF}" dt="2025-11-20T09:51:35.435" v="83" actId="14100"/>
        <pc:sldMkLst>
          <pc:docMk/>
          <pc:sldMk cId="0" sldId="568"/>
        </pc:sldMkLst>
        <pc:spChg chg="mod">
          <ac:chgData name="Theodoridis Georgios" userId="fc10acf4-7f06-4378-8de5-e69c7f3a77f8" providerId="ADAL" clId="{CD23E08A-42C4-45F7-988E-D9525A669BDF}" dt="2025-11-20T09:51:35.435" v="83" actId="14100"/>
          <ac:spMkLst>
            <pc:docMk/>
            <pc:sldMk cId="0" sldId="568"/>
            <ac:spMk id="991235" creationId="{4400A031-FA76-7402-3182-0FEB52EF11EC}"/>
          </ac:spMkLst>
        </pc:spChg>
      </pc:sldChg>
      <pc:sldChg chg="modSp mod addAnim delAnim modAnim">
        <pc:chgData name="Theodoridis Georgios" userId="fc10acf4-7f06-4378-8de5-e69c7f3a77f8" providerId="ADAL" clId="{CD23E08A-42C4-45F7-988E-D9525A669BDF}" dt="2025-11-20T09:52:45.617" v="89"/>
        <pc:sldMkLst>
          <pc:docMk/>
          <pc:sldMk cId="0" sldId="571"/>
        </pc:sldMkLst>
        <pc:spChg chg="mod">
          <ac:chgData name="Theodoridis Georgios" userId="fc10acf4-7f06-4378-8de5-e69c7f3a77f8" providerId="ADAL" clId="{CD23E08A-42C4-45F7-988E-D9525A669BDF}" dt="2025-11-20T09:52:25.044" v="88"/>
          <ac:spMkLst>
            <pc:docMk/>
            <pc:sldMk cId="0" sldId="571"/>
            <ac:spMk id="994307" creationId="{01D5EE2F-54AB-6AC2-B30D-D86B67679F68}"/>
          </ac:spMkLst>
        </pc:spChg>
      </pc:sldChg>
      <pc:sldChg chg="modSp">
        <pc:chgData name="Theodoridis Georgios" userId="fc10acf4-7f06-4378-8de5-e69c7f3a77f8" providerId="ADAL" clId="{CD23E08A-42C4-45F7-988E-D9525A669BDF}" dt="2025-11-20T15:12:41.394" v="154" actId="20577"/>
        <pc:sldMkLst>
          <pc:docMk/>
          <pc:sldMk cId="2157666307" sldId="576"/>
        </pc:sldMkLst>
        <pc:spChg chg="mod">
          <ac:chgData name="Theodoridis Georgios" userId="fc10acf4-7f06-4378-8de5-e69c7f3a77f8" providerId="ADAL" clId="{CD23E08A-42C4-45F7-988E-D9525A669BDF}" dt="2025-11-20T15:12:41.394" v="154" actId="20577"/>
          <ac:spMkLst>
            <pc:docMk/>
            <pc:sldMk cId="2157666307" sldId="576"/>
            <ac:spMk id="999427" creationId="{CDCE4486-6323-F3DB-3183-08C9ADEFF4EA}"/>
          </ac:spMkLst>
        </pc:spChg>
      </pc:sldChg>
      <pc:sldChg chg="modSp">
        <pc:chgData name="Theodoridis Georgios" userId="fc10acf4-7f06-4378-8de5-e69c7f3a77f8" providerId="ADAL" clId="{CD23E08A-42C4-45F7-988E-D9525A669BDF}" dt="2025-11-20T15:13:16.623" v="156" actId="1076"/>
        <pc:sldMkLst>
          <pc:docMk/>
          <pc:sldMk cId="2012680799" sldId="578"/>
        </pc:sldMkLst>
        <pc:spChg chg="mod">
          <ac:chgData name="Theodoridis Georgios" userId="fc10acf4-7f06-4378-8de5-e69c7f3a77f8" providerId="ADAL" clId="{CD23E08A-42C4-45F7-988E-D9525A669BDF}" dt="2025-11-20T15:13:16.623" v="156" actId="1076"/>
          <ac:spMkLst>
            <pc:docMk/>
            <pc:sldMk cId="2012680799" sldId="578"/>
            <ac:spMk id="21510" creationId="{35716008-84A5-3ACC-7024-BF2B1065C5ED}"/>
          </ac:spMkLst>
        </pc:spChg>
        <pc:spChg chg="mod">
          <ac:chgData name="Theodoridis Georgios" userId="fc10acf4-7f06-4378-8de5-e69c7f3a77f8" providerId="ADAL" clId="{CD23E08A-42C4-45F7-988E-D9525A669BDF}" dt="2025-11-20T15:13:11.998" v="155" actId="14100"/>
          <ac:spMkLst>
            <pc:docMk/>
            <pc:sldMk cId="2012680799" sldId="578"/>
            <ac:spMk id="1001474" creationId="{2BFC7B51-85CB-DE8D-667F-72B467BF1290}"/>
          </ac:spMkLst>
        </pc:spChg>
      </pc:sldChg>
      <pc:sldChg chg="del">
        <pc:chgData name="Theodoridis Georgios" userId="fc10acf4-7f06-4378-8de5-e69c7f3a77f8" providerId="ADAL" clId="{CD23E08A-42C4-45F7-988E-D9525A669BDF}" dt="2025-11-20T09:49:55.416" v="21" actId="2696"/>
        <pc:sldMkLst>
          <pc:docMk/>
          <pc:sldMk cId="1303359543" sldId="582"/>
        </pc:sldMkLst>
      </pc:sldChg>
      <pc:sldChg chg="add">
        <pc:chgData name="Theodoridis Georgios" userId="fc10acf4-7f06-4378-8de5-e69c7f3a77f8" providerId="ADAL" clId="{CD23E08A-42C4-45F7-988E-D9525A669BDF}" dt="2025-11-20T09:50:12.061" v="22"/>
        <pc:sldMkLst>
          <pc:docMk/>
          <pc:sldMk cId="3979257478" sldId="582"/>
        </pc:sldMkLst>
      </pc:sldChg>
      <pc:sldChg chg="modAnim">
        <pc:chgData name="Theodoridis Georgios" userId="fc10acf4-7f06-4378-8de5-e69c7f3a77f8" providerId="ADAL" clId="{CD23E08A-42C4-45F7-988E-D9525A669BDF}" dt="2025-11-20T09:56:31.579" v="128"/>
        <pc:sldMkLst>
          <pc:docMk/>
          <pc:sldMk cId="0" sldId="586"/>
        </pc:sldMkLst>
      </pc:sldChg>
      <pc:sldChg chg="modSp">
        <pc:chgData name="Theodoridis Georgios" userId="fc10acf4-7f06-4378-8de5-e69c7f3a77f8" providerId="ADAL" clId="{CD23E08A-42C4-45F7-988E-D9525A669BDF}" dt="2025-11-20T09:55:03.831" v="127" actId="20577"/>
        <pc:sldMkLst>
          <pc:docMk/>
          <pc:sldMk cId="0" sldId="589"/>
        </pc:sldMkLst>
        <pc:spChg chg="mod">
          <ac:chgData name="Theodoridis Georgios" userId="fc10acf4-7f06-4378-8de5-e69c7f3a77f8" providerId="ADAL" clId="{CD23E08A-42C4-45F7-988E-D9525A669BDF}" dt="2025-11-20T09:55:03.831" v="127" actId="20577"/>
          <ac:spMkLst>
            <pc:docMk/>
            <pc:sldMk cId="0" sldId="589"/>
            <ac:spMk id="1012739" creationId="{E0E871A4-502F-6025-CB9A-45A1D2E1ABDB}"/>
          </ac:spMkLst>
        </pc:spChg>
      </pc:sldChg>
      <pc:sldChg chg="modSp">
        <pc:chgData name="Theodoridis Georgios" userId="fc10acf4-7f06-4378-8de5-e69c7f3a77f8" providerId="ADAL" clId="{CD23E08A-42C4-45F7-988E-D9525A669BDF}" dt="2025-11-20T09:57:52.462" v="129" actId="113"/>
        <pc:sldMkLst>
          <pc:docMk/>
          <pc:sldMk cId="0" sldId="591"/>
        </pc:sldMkLst>
        <pc:spChg chg="mod">
          <ac:chgData name="Theodoridis Georgios" userId="fc10acf4-7f06-4378-8de5-e69c7f3a77f8" providerId="ADAL" clId="{CD23E08A-42C4-45F7-988E-D9525A669BDF}" dt="2025-11-20T09:57:52.462" v="129" actId="113"/>
          <ac:spMkLst>
            <pc:docMk/>
            <pc:sldMk cId="0" sldId="591"/>
            <ac:spMk id="1014787" creationId="{6D7A3B51-57D1-E0F1-0DE6-1BDF691D2013}"/>
          </ac:spMkLst>
        </pc:spChg>
      </pc:sldChg>
      <pc:sldChg chg="modSp">
        <pc:chgData name="Theodoridis Georgios" userId="fc10acf4-7f06-4378-8de5-e69c7f3a77f8" providerId="ADAL" clId="{CD23E08A-42C4-45F7-988E-D9525A669BDF}" dt="2025-11-20T10:07:11.774" v="145"/>
        <pc:sldMkLst>
          <pc:docMk/>
          <pc:sldMk cId="0" sldId="722"/>
        </pc:sldMkLst>
        <pc:spChg chg="mod">
          <ac:chgData name="Theodoridis Georgios" userId="fc10acf4-7f06-4378-8de5-e69c7f3a77f8" providerId="ADAL" clId="{CD23E08A-42C4-45F7-988E-D9525A669BDF}" dt="2025-11-20T10:07:11.774" v="145"/>
          <ac:spMkLst>
            <pc:docMk/>
            <pc:sldMk cId="0" sldId="722"/>
            <ac:spMk id="8" creationId="{E7B4B248-AEE5-EDB3-49CA-61225F3D071B}"/>
          </ac:spMkLst>
        </pc:spChg>
      </pc:sldChg>
      <pc:sldChg chg="addSp modSp mod addAnim delAnim modAnim">
        <pc:chgData name="Theodoridis Georgios" userId="fc10acf4-7f06-4378-8de5-e69c7f3a77f8" providerId="ADAL" clId="{CD23E08A-42C4-45F7-988E-D9525A669BDF}" dt="2025-11-20T10:04:14.196" v="142"/>
        <pc:sldMkLst>
          <pc:docMk/>
          <pc:sldMk cId="0" sldId="730"/>
        </pc:sldMkLst>
        <pc:spChg chg="add">
          <ac:chgData name="Theodoridis Georgios" userId="fc10acf4-7f06-4378-8de5-e69c7f3a77f8" providerId="ADAL" clId="{CD23E08A-42C4-45F7-988E-D9525A669BDF}" dt="2025-11-20T10:01:44.188" v="130" actId="11529"/>
          <ac:spMkLst>
            <pc:docMk/>
            <pc:sldMk cId="0" sldId="730"/>
            <ac:spMk id="2" creationId="{20457EFC-5469-612A-E1B9-CD63618411DC}"/>
          </ac:spMkLst>
        </pc:spChg>
        <pc:spChg chg="add mod">
          <ac:chgData name="Theodoridis Georgios" userId="fc10acf4-7f06-4378-8de5-e69c7f3a77f8" providerId="ADAL" clId="{CD23E08A-42C4-45F7-988E-D9525A669BDF}" dt="2025-11-20T10:01:59.062" v="132" actId="1076"/>
          <ac:spMkLst>
            <pc:docMk/>
            <pc:sldMk cId="0" sldId="730"/>
            <ac:spMk id="3" creationId="{C36DF786-38A8-C807-5638-5BADB8340B75}"/>
          </ac:spMkLst>
        </pc:spChg>
      </pc:sldChg>
      <pc:sldChg chg="modSp">
        <pc:chgData name="Theodoridis Georgios" userId="fc10acf4-7f06-4378-8de5-e69c7f3a77f8" providerId="ADAL" clId="{CD23E08A-42C4-45F7-988E-D9525A669BDF}" dt="2025-11-20T10:08:00.122" v="146" actId="20577"/>
        <pc:sldMkLst>
          <pc:docMk/>
          <pc:sldMk cId="0" sldId="733"/>
        </pc:sldMkLst>
        <pc:spChg chg="mod">
          <ac:chgData name="Theodoridis Georgios" userId="fc10acf4-7f06-4378-8de5-e69c7f3a77f8" providerId="ADAL" clId="{CD23E08A-42C4-45F7-988E-D9525A669BDF}" dt="2025-11-20T10:08:00.122" v="146" actId="20577"/>
          <ac:spMkLst>
            <pc:docMk/>
            <pc:sldMk cId="0" sldId="733"/>
            <ac:spMk id="5" creationId="{888F8156-547C-BB37-FC0C-EC4B619870DA}"/>
          </ac:spMkLst>
        </pc:spChg>
      </pc:sldChg>
    </pc:docChg>
  </pc:docChgLst>
  <pc:docChgLst>
    <pc:chgData name="Theodoridis Georgios" userId="fc10acf4-7f06-4378-8de5-e69c7f3a77f8" providerId="ADAL" clId="{8134ADD3-155F-4F82-8599-54490A2140B8}"/>
    <pc:docChg chg="custSel addSld delSld modSld">
      <pc:chgData name="Theodoridis Georgios" userId="fc10acf4-7f06-4378-8de5-e69c7f3a77f8" providerId="ADAL" clId="{8134ADD3-155F-4F82-8599-54490A2140B8}" dt="2025-11-19T22:15:59.381" v="81" actId="14100"/>
      <pc:docMkLst>
        <pc:docMk/>
      </pc:docMkLst>
      <pc:sldChg chg="addAnim delAnim">
        <pc:chgData name="Theodoridis Georgios" userId="fc10acf4-7f06-4378-8de5-e69c7f3a77f8" providerId="ADAL" clId="{8134ADD3-155F-4F82-8599-54490A2140B8}" dt="2025-11-19T21:22:53.944" v="3"/>
        <pc:sldMkLst>
          <pc:docMk/>
          <pc:sldMk cId="0" sldId="570"/>
        </pc:sldMkLst>
      </pc:sldChg>
      <pc:sldChg chg="addAnim delAnim">
        <pc:chgData name="Theodoridis Georgios" userId="fc10acf4-7f06-4378-8de5-e69c7f3a77f8" providerId="ADAL" clId="{8134ADD3-155F-4F82-8599-54490A2140B8}" dt="2025-11-19T21:22:47.986" v="2"/>
        <pc:sldMkLst>
          <pc:docMk/>
          <pc:sldMk cId="0" sldId="571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76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2157666307" sldId="576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77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1231408613" sldId="577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78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2012680799" sldId="578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79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3252428691" sldId="579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80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973756573" sldId="580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82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1303359543" sldId="582"/>
        </pc:sldMkLst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583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1242857179" sldId="583"/>
        </pc:sldMkLst>
      </pc:sldChg>
      <pc:sldChg chg="modSp addAnim delAnim">
        <pc:chgData name="Theodoridis Georgios" userId="fc10acf4-7f06-4378-8de5-e69c7f3a77f8" providerId="ADAL" clId="{8134ADD3-155F-4F82-8599-54490A2140B8}" dt="2025-11-19T21:50:08.445" v="30"/>
        <pc:sldMkLst>
          <pc:docMk/>
          <pc:sldMk cId="0" sldId="586"/>
        </pc:sldMkLst>
        <pc:spChg chg="mod">
          <ac:chgData name="Theodoridis Georgios" userId="fc10acf4-7f06-4378-8de5-e69c7f3a77f8" providerId="ADAL" clId="{8134ADD3-155F-4F82-8599-54490A2140B8}" dt="2025-11-19T21:50:08.445" v="30"/>
          <ac:spMkLst>
            <pc:docMk/>
            <pc:sldMk cId="0" sldId="586"/>
            <ac:spMk id="30724" creationId="{4BE6EE75-21A8-5A8E-FBB5-7038475649FA}"/>
          </ac:spMkLst>
        </pc:spChg>
        <pc:spChg chg="mod">
          <ac:chgData name="Theodoridis Georgios" userId="fc10acf4-7f06-4378-8de5-e69c7f3a77f8" providerId="ADAL" clId="{8134ADD3-155F-4F82-8599-54490A2140B8}" dt="2025-11-19T21:49:31.460" v="15" actId="20577"/>
          <ac:spMkLst>
            <pc:docMk/>
            <pc:sldMk cId="0" sldId="586"/>
            <ac:spMk id="1009667" creationId="{687DBCE9-8812-726D-A495-BB521F6FC4E4}"/>
          </ac:spMkLst>
        </pc:spChg>
      </pc:sldChg>
      <pc:sldChg chg="modSp">
        <pc:chgData name="Theodoridis Georgios" userId="fc10acf4-7f06-4378-8de5-e69c7f3a77f8" providerId="ADAL" clId="{8134ADD3-155F-4F82-8599-54490A2140B8}" dt="2025-11-19T21:50:02.663" v="29"/>
        <pc:sldMkLst>
          <pc:docMk/>
          <pc:sldMk cId="0" sldId="588"/>
        </pc:sldMkLst>
        <pc:spChg chg="mod">
          <ac:chgData name="Theodoridis Georgios" userId="fc10acf4-7f06-4378-8de5-e69c7f3a77f8" providerId="ADAL" clId="{8134ADD3-155F-4F82-8599-54490A2140B8}" dt="2025-11-19T21:50:02.663" v="29"/>
          <ac:spMkLst>
            <pc:docMk/>
            <pc:sldMk cId="0" sldId="588"/>
            <ac:spMk id="31748" creationId="{59BB03E3-FCE3-B018-A889-66FF12401480}"/>
          </ac:spMkLst>
        </pc:spChg>
      </pc:sldChg>
      <pc:sldChg chg="modSp">
        <pc:chgData name="Theodoridis Georgios" userId="fc10acf4-7f06-4378-8de5-e69c7f3a77f8" providerId="ADAL" clId="{8134ADD3-155F-4F82-8599-54490A2140B8}" dt="2025-11-19T21:54:45.562" v="40" actId="207"/>
        <pc:sldMkLst>
          <pc:docMk/>
          <pc:sldMk cId="0" sldId="593"/>
        </pc:sldMkLst>
        <pc:spChg chg="mod">
          <ac:chgData name="Theodoridis Georgios" userId="fc10acf4-7f06-4378-8de5-e69c7f3a77f8" providerId="ADAL" clId="{8134ADD3-155F-4F82-8599-54490A2140B8}" dt="2025-11-19T21:54:45.562" v="40" actId="207"/>
          <ac:spMkLst>
            <pc:docMk/>
            <pc:sldMk cId="0" sldId="593"/>
            <ac:spMk id="1016835" creationId="{6C88D96B-AC36-784B-B061-0B85CCD091FD}"/>
          </ac:spMkLst>
        </pc:spChg>
      </pc:sldChg>
      <pc:sldChg chg="modSp modAnim">
        <pc:chgData name="Theodoridis Georgios" userId="fc10acf4-7f06-4378-8de5-e69c7f3a77f8" providerId="ADAL" clId="{8134ADD3-155F-4F82-8599-54490A2140B8}" dt="2025-11-19T22:15:59.381" v="81" actId="14100"/>
        <pc:sldMkLst>
          <pc:docMk/>
          <pc:sldMk cId="0" sldId="602"/>
        </pc:sldMkLst>
        <pc:spChg chg="mod">
          <ac:chgData name="Theodoridis Georgios" userId="fc10acf4-7f06-4378-8de5-e69c7f3a77f8" providerId="ADAL" clId="{8134ADD3-155F-4F82-8599-54490A2140B8}" dt="2025-11-19T22:15:59.381" v="81" actId="14100"/>
          <ac:spMkLst>
            <pc:docMk/>
            <pc:sldMk cId="0" sldId="602"/>
            <ac:spMk id="1026051" creationId="{89A25784-AEFE-C657-F6DC-C3177ADFCD93}"/>
          </ac:spMkLst>
        </pc:spChg>
      </pc:sldChg>
      <pc:sldChg chg="del">
        <pc:chgData name="Theodoridis Georgios" userId="fc10acf4-7f06-4378-8de5-e69c7f3a77f8" providerId="ADAL" clId="{8134ADD3-155F-4F82-8599-54490A2140B8}" dt="2025-11-19T21:19:08.318" v="0" actId="2696"/>
        <pc:sldMkLst>
          <pc:docMk/>
          <pc:sldMk cId="0" sldId="705"/>
        </pc:sldMkLst>
      </pc:sldChg>
      <pc:sldChg chg="add">
        <pc:chgData name="Theodoridis Georgios" userId="fc10acf4-7f06-4378-8de5-e69c7f3a77f8" providerId="ADAL" clId="{8134ADD3-155F-4F82-8599-54490A2140B8}" dt="2025-11-19T21:19:17.994" v="1"/>
        <pc:sldMkLst>
          <pc:docMk/>
          <pc:sldMk cId="2874177127" sldId="705"/>
        </pc:sldMkLst>
      </pc:sldChg>
      <pc:sldChg chg="modSp">
        <pc:chgData name="Theodoridis Georgios" userId="fc10acf4-7f06-4378-8de5-e69c7f3a77f8" providerId="ADAL" clId="{8134ADD3-155F-4F82-8599-54490A2140B8}" dt="2025-11-19T22:13:32.371" v="42" actId="207"/>
        <pc:sldMkLst>
          <pc:docMk/>
          <pc:sldMk cId="0" sldId="725"/>
        </pc:sldMkLst>
        <pc:spChg chg="mod">
          <ac:chgData name="Theodoridis Georgios" userId="fc10acf4-7f06-4378-8de5-e69c7f3a77f8" providerId="ADAL" clId="{8134ADD3-155F-4F82-8599-54490A2140B8}" dt="2025-11-19T22:13:32.371" v="42" actId="207"/>
          <ac:spMkLst>
            <pc:docMk/>
            <pc:sldMk cId="0" sldId="725"/>
            <ac:spMk id="6" creationId="{1ABE0F8B-2864-A13B-1460-9B4859111337}"/>
          </ac:spMkLst>
        </pc:spChg>
      </pc:sldChg>
      <pc:sldChg chg="modSp addAnim delAnim modAnim">
        <pc:chgData name="Theodoridis Georgios" userId="fc10acf4-7f06-4378-8de5-e69c7f3a77f8" providerId="ADAL" clId="{8134ADD3-155F-4F82-8599-54490A2140B8}" dt="2025-11-19T21:49:55.074" v="28" actId="20577"/>
        <pc:sldMkLst>
          <pc:docMk/>
          <pc:sldMk cId="0" sldId="726"/>
        </pc:sldMkLst>
        <pc:spChg chg="mod">
          <ac:chgData name="Theodoridis Georgios" userId="fc10acf4-7f06-4378-8de5-e69c7f3a77f8" providerId="ADAL" clId="{8134ADD3-155F-4F82-8599-54490A2140B8}" dt="2025-11-19T21:49:55.074" v="28" actId="20577"/>
          <ac:spMkLst>
            <pc:docMk/>
            <pc:sldMk cId="0" sldId="726"/>
            <ac:spMk id="29698" creationId="{88AA28A8-8250-0102-5ACE-43390427548F}"/>
          </ac:spMkLst>
        </pc:spChg>
      </pc:sldChg>
      <pc:sldChg chg="modSp mod">
        <pc:chgData name="Theodoridis Georgios" userId="fc10acf4-7f06-4378-8de5-e69c7f3a77f8" providerId="ADAL" clId="{8134ADD3-155F-4F82-8599-54490A2140B8}" dt="2025-11-19T21:51:35.701" v="36" actId="20577"/>
        <pc:sldMkLst>
          <pc:docMk/>
          <pc:sldMk cId="0" sldId="740"/>
        </pc:sldMkLst>
        <pc:spChg chg="mod">
          <ac:chgData name="Theodoridis Georgios" userId="fc10acf4-7f06-4378-8de5-e69c7f3a77f8" providerId="ADAL" clId="{8134ADD3-155F-4F82-8599-54490A2140B8}" dt="2025-11-19T21:51:35.701" v="36" actId="20577"/>
          <ac:spMkLst>
            <pc:docMk/>
            <pc:sldMk cId="0" sldId="740"/>
            <ac:spMk id="33796" creationId="{27585B2B-FFE1-6039-8AAC-0E3A2507C0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AE090FF0-B83F-435F-B65B-AE3A6093C8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E1DE91EA-FA3B-D8A5-659B-E696214AEA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DEBA28B3-12CF-D5D5-4193-409FF8B130E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308F19DD-E577-B5EA-CA9C-923512BBF3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937A97-1C37-4EDB-A459-1F37F33537B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471C02B-79EF-15BB-698D-844DFC22A4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00EDF04-0B1B-04FC-3AEB-007758DC94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189A14D-7AC5-0144-353D-2568FAB2FC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F9A47CED-75C7-0F65-B025-27F8B218DB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00F075EE-30BB-E724-D495-7DC319B46C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81059528-4DEF-B9F7-5F90-0B43A114C4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7A8FBD-6C67-48A2-A505-1E30B97324A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365DD22-609C-B92A-C3FC-F22CD8029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E54680-F4B6-4A8F-98A4-2BDDF5F35363}" type="slidenum">
              <a:rPr lang="el-GR" altLang="el-GR" smtClean="0"/>
              <a:pPr>
                <a:spcBef>
                  <a:spcPct val="0"/>
                </a:spcBef>
              </a:pPr>
              <a:t>90</a:t>
            </a:fld>
            <a:endParaRPr lang="el-GR" altLang="el-GR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365D1BE-9780-F0DE-E9EE-A18F1C01B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8DC4CBC7-1F49-4B47-6AAA-14EA74B22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20918D45-77DE-4375-EE08-AC5C0FFAAD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0FEDF4-FD19-45DD-AF7A-7EB5E361E544}" type="slidenum">
              <a:rPr lang="el-GR" altLang="el-GR" smtClean="0"/>
              <a:pPr>
                <a:spcBef>
                  <a:spcPct val="0"/>
                </a:spcBef>
              </a:pPr>
              <a:t>91</a:t>
            </a:fld>
            <a:endParaRPr lang="el-GR" altLang="el-G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AB4A3CF-36FD-D851-7428-ACFB9C1B9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93DF2822-81B5-332F-4D28-AB4E598F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F755D52-E34E-5743-18F9-3710C9502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1BBC52-0D1E-495B-8563-395466BE5655}" type="slidenum">
              <a:rPr lang="el-GR" altLang="el-GR" smtClean="0"/>
              <a:pPr>
                <a:spcBef>
                  <a:spcPct val="0"/>
                </a:spcBef>
              </a:pPr>
              <a:t>92</a:t>
            </a:fld>
            <a:endParaRPr lang="el-GR" altLang="el-GR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7F7D27D-6C06-9BF6-95B9-8FB9E0A19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E1E6D647-C046-D858-27BA-F67BAE571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925D713B-9BB8-C8DB-49A4-75993D4F224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916BBE6-675A-0A8E-9153-0C2131DD7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4F639F4-E6AA-A0D8-09F9-FB41282A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6F7108-8ED1-4BB2-820D-B43150EAC8E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3733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74867EA-E80A-1F5E-3D43-A4D6D9824B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1F89105-A6F3-A688-3117-864AEDB96A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1E47-A281-4C2E-A67E-A2DA57E4CE9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0202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E91C40F-9244-2726-1EAE-49E2AA216B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B1064DA-FFDB-B3FD-5A2C-09CFAD7313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E833-E06E-4197-85EA-16DC4966610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950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4E078CA-832B-F2A2-E241-12EA02D478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32BB1E7-82FF-24A9-3797-C7DD980989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3411-2ACB-4F8C-93AF-0D1DEFAEBEC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09590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9327BC9-AAD6-F291-DE9F-F98C5CA2FA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A737DBA-82E2-857C-D469-9383553316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8285-FE10-4387-A603-AE46954ED8A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9754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3F5C443-FDB0-209E-F8AE-D5E21DD3FE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2BDF58D-7C52-D386-D194-570A323D97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77AA-3EE7-4169-AF67-4660A1D975E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2201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8B1B240-1043-E09D-D6D8-D07633640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4F55231-191A-A0CA-EFC3-42F4EDEC42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D4DA-6131-48E8-BFED-76837BE598E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2725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177287B-443C-744B-D0DC-4B7C9EDA3E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62536D2-A846-1484-DD52-CEFBBBF57E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6F3E-473A-4363-B20A-F775B84C6F4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5307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4C1137F-E1BC-8986-7437-22319B4C26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4250B1-DA8F-2E11-CFE5-8D96CCDD6C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6334-E517-4E54-923B-49393174061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2536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836613"/>
            <a:ext cx="8280400" cy="5249862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FAC5665-C306-3CB5-B10C-7C162ECDBE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DCA481A-3BC7-455E-4C84-5982B212D4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4EFA-B06C-4193-9746-4EB7FD34053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10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B661858-6D51-FF7F-9D9F-2C57649A69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F245942-5358-765D-0E6F-CDF9F09B3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FEAF-E90A-4B9B-BBC7-DDF09B94DB3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3947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6986B95-78B9-9049-7F61-C7DD8E52DE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AFEFC4D-E15E-E591-1B33-E1C899C915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718E-D326-4F16-919D-8711BE14DB9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2670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71DCFCE-2D18-82A7-BD16-E8C7A10F2D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035FEDD-9DA9-C67A-46D9-B1C11E04DE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61FF-6CCF-4F32-A631-6DDE4DAB1B8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256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99828AA-F0EA-C0E9-4D82-71F48C055A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44A79CD-9A48-93FE-62E0-1E2D13A8C4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ED7B-C767-4D34-B895-F71F5F6B042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1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EE9CAAE-896D-FEF7-BF33-F1FA4D2A26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CA47521-EC5C-A4F7-E435-44D623B9CF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DEA4-5E44-457F-8502-A0684411C17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4386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1496753-B024-EB69-24AD-56DD0DC92B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E72F556-5D57-F8ED-1727-8C777F4BE1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602D-3558-4C9C-A7C0-95E94ADC422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89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BE1FE8BB-B156-E147-EA64-371CC1C738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F29209A-ECA7-C7B1-472C-369CEB1531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970D-F819-4F6B-BB63-3AF55E3166D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6092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21FAC21-5865-A360-6F8B-D8A6F454B4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90EDEEE-6F22-3D60-9BA9-AAED23DCBA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A2A8-9756-4FEF-AA1E-DE8F9ECB009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2168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E198ACA-C34E-6109-99D5-7CC3F6027E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CED10F8-916C-1889-2A10-4E2C997B66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A371-758B-4C4C-A434-E30CB6D6831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4031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251705A7-C86F-8E07-2FFD-2B7A7243007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6AD456A3-3706-9327-D68C-4EF0248383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FCD8A877-ADA5-AE39-5207-43B14461C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2600B6C0-8C52-9873-7A0D-F25BDB968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85360A8A-69BF-27F0-5FD6-61561A594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A68168A1-D73F-EE77-9689-B3168C4FEA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364538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/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EB6F8F4C-C10A-7A1F-2AD3-767E1A188D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6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4C7A2A09-7924-4E76-83D0-E58635EF06A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445F60AF-891C-5334-DF85-5CFA1DD6326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3625D1E0-1B3E-A524-AE70-C52124C41A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6">
            <a:extLst>
              <a:ext uri="{FF2B5EF4-FFF2-40B4-BE49-F238E27FC236}">
                <a16:creationId xmlns:a16="http://schemas.microsoft.com/office/drawing/2014/main" id="{01B34348-DB40-DEB8-4E27-AEE2446294C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00113" y="620713"/>
            <a:ext cx="8066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  <p:sldLayoutId id="2147484194" r:id="rId18"/>
    <p:sldLayoutId id="2147484195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>
            <a:extLst>
              <a:ext uri="{FF2B5EF4-FFF2-40B4-BE49-F238E27FC236}">
                <a16:creationId xmlns:a16="http://schemas.microsoft.com/office/drawing/2014/main" id="{8449FBF9-4F66-B9F1-F42A-EF0E2C944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7809CA8E-0637-6EBE-6F08-20C41CC1E9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40F739-1D62-4A10-97B8-2B493BFAED8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AutoShape 5">
            <a:extLst>
              <a:ext uri="{FF2B5EF4-FFF2-40B4-BE49-F238E27FC236}">
                <a16:creationId xmlns:a16="http://schemas.microsoft.com/office/drawing/2014/main" id="{46DC668F-D0F9-30F1-E958-2CB41AA78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/>
              <a:t>Σχεδιασμός Ολοκληρωμένων Συστημάτων με Τεχνικές </a:t>
            </a:r>
            <a:r>
              <a:rPr lang="en-US" altLang="el-GR" sz="2800" b="1"/>
              <a:t>VLSI </a:t>
            </a:r>
            <a:br>
              <a:rPr lang="en-GB" altLang="el-GR" sz="2800" b="1"/>
            </a:br>
            <a:br>
              <a:rPr lang="el-GR" altLang="el-GR" sz="2400" b="1"/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FA0CC79B-DC87-1641-A10A-1CC157B8E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CADA4CD0-BEA0-574D-B6B3-FF363A0D8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83C302-528E-4EC2-890F-1D79AB47F1F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1474" name="Rectangle 2">
            <a:extLst>
              <a:ext uri="{FF2B5EF4-FFF2-40B4-BE49-F238E27FC236}">
                <a16:creationId xmlns:a16="http://schemas.microsoft.com/office/drawing/2014/main" id="{2BFC7B51-85CB-DE8D-667F-72B467BF1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249862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rgbClr val="000000"/>
                </a:solidFill>
              </a:rPr>
              <a:t>[&lt;</a:t>
            </a:r>
            <a:r>
              <a:rPr lang="en-US" altLang="el-GR" sz="2000" dirty="0" err="1">
                <a:solidFill>
                  <a:srgbClr val="000000"/>
                </a:solidFill>
              </a:rPr>
              <a:t>process_name</a:t>
            </a:r>
            <a:r>
              <a:rPr lang="en-US" altLang="el-GR" sz="2000" dirty="0">
                <a:solidFill>
                  <a:srgbClr val="000000"/>
                </a:solidFill>
              </a:rPr>
              <a:t>&gt; :]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process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>
                <a:solidFill>
                  <a:srgbClr val="000000"/>
                </a:solidFill>
              </a:rPr>
              <a:t>[ (</a:t>
            </a:r>
            <a:r>
              <a:rPr lang="en-US" altLang="el-GR" sz="2000" dirty="0" err="1">
                <a:solidFill>
                  <a:srgbClr val="000000"/>
                </a:solidFill>
              </a:rPr>
              <a:t>sensitivity_list</a:t>
            </a:r>
            <a:r>
              <a:rPr lang="en-US" altLang="el-GR" sz="2000" dirty="0">
                <a:solidFill>
                  <a:srgbClr val="000000"/>
                </a:solidFill>
              </a:rPr>
              <a:t>)] 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rgbClr val="000000"/>
                </a:solidFill>
              </a:rPr>
              <a:t>	[&lt;</a:t>
            </a:r>
            <a:r>
              <a:rPr lang="en-US" altLang="el-GR" sz="2000" dirty="0" err="1">
                <a:solidFill>
                  <a:srgbClr val="000000"/>
                </a:solidFill>
              </a:rPr>
              <a:t>process_declarative_part</a:t>
            </a:r>
            <a:r>
              <a:rPr lang="en-US" altLang="el-GR" sz="2000" dirty="0">
                <a:solidFill>
                  <a:srgbClr val="000000"/>
                </a:solidFill>
              </a:rPr>
              <a:t>&gt;]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rgbClr val="000000"/>
                </a:solidFill>
              </a:rPr>
              <a:t>&lt;</a:t>
            </a:r>
            <a:r>
              <a:rPr lang="en-US" altLang="el-GR" sz="2000" dirty="0" err="1">
                <a:solidFill>
                  <a:srgbClr val="000000"/>
                </a:solidFill>
              </a:rPr>
              <a:t>process_statement_part</a:t>
            </a:r>
            <a:r>
              <a:rPr lang="en-US" altLang="el-GR" sz="2000" dirty="0">
                <a:solidFill>
                  <a:srgbClr val="000000"/>
                </a:solidFill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 process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>
                <a:solidFill>
                  <a:srgbClr val="000000"/>
                </a:solidFill>
              </a:rPr>
              <a:t>[&lt;</a:t>
            </a:r>
            <a:r>
              <a:rPr lang="en-US" altLang="el-GR" sz="2000" dirty="0" err="1">
                <a:solidFill>
                  <a:srgbClr val="000000"/>
                </a:solidFill>
              </a:rPr>
              <a:t>process_name</a:t>
            </a:r>
            <a:r>
              <a:rPr lang="en-US" altLang="el-GR" sz="2000" dirty="0">
                <a:solidFill>
                  <a:srgbClr val="000000"/>
                </a:solidFill>
              </a:rPr>
              <a:t>&gt;];</a:t>
            </a:r>
            <a:endParaRPr lang="el-GR" altLang="el-GR" sz="20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l-GR" altLang="el-GR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>
                <a:solidFill>
                  <a:srgbClr val="00003E"/>
                </a:solidFill>
              </a:rPr>
              <a:t> </a:t>
            </a:r>
            <a:r>
              <a:rPr lang="el-GR" altLang="el-GR" dirty="0">
                <a:solidFill>
                  <a:srgbClr val="00003E"/>
                </a:solidFill>
              </a:rPr>
              <a:t>Η </a:t>
            </a:r>
            <a:r>
              <a:rPr lang="el-GR" altLang="el-GR" dirty="0">
                <a:solidFill>
                  <a:srgbClr val="000054"/>
                </a:solidFill>
              </a:rPr>
              <a:t>διεργασία</a:t>
            </a:r>
            <a:r>
              <a:rPr lang="el-GR" altLang="el-GR" dirty="0">
                <a:solidFill>
                  <a:srgbClr val="00003E"/>
                </a:solidFill>
              </a:rPr>
              <a:t> </a:t>
            </a:r>
            <a:r>
              <a:rPr lang="el-GR" altLang="el-GR" dirty="0">
                <a:solidFill>
                  <a:srgbClr val="000054"/>
                </a:solidFill>
              </a:rPr>
              <a:t>διεγείρεται μέσω αλλαγής κάποιου </a:t>
            </a:r>
            <a:r>
              <a:rPr lang="en-US" altLang="el-GR" dirty="0">
                <a:solidFill>
                  <a:srgbClr val="000054"/>
                </a:solidFill>
              </a:rPr>
              <a:t>SIGNAL</a:t>
            </a:r>
            <a:r>
              <a:rPr lang="el-GR" altLang="el-GR" dirty="0"/>
              <a:t> </a:t>
            </a:r>
          </a:p>
          <a:p>
            <a:pPr marL="766763" lvl="1" indent="-285750" eaLnBrk="1" hangingPunct="1">
              <a:lnSpc>
                <a:spcPct val="90000"/>
              </a:lnSpc>
            </a:pPr>
            <a:r>
              <a:rPr lang="el-GR" altLang="el-GR" dirty="0"/>
              <a:t>της </a:t>
            </a:r>
            <a:r>
              <a:rPr lang="en-US" altLang="el-GR" dirty="0" err="1"/>
              <a:t>sensitivity_list</a:t>
            </a:r>
            <a:endParaRPr lang="el-GR" altLang="el-GR" dirty="0"/>
          </a:p>
          <a:p>
            <a:pPr marL="766763" lvl="1" indent="-285750" eaLnBrk="1" hangingPunct="1">
              <a:lnSpc>
                <a:spcPct val="90000"/>
              </a:lnSpc>
            </a:pPr>
            <a:r>
              <a:rPr lang="el-GR" altLang="el-GR" dirty="0"/>
              <a:t>του </a:t>
            </a:r>
            <a:r>
              <a:rPr lang="en-US" altLang="el-GR" dirty="0"/>
              <a:t>wait statement</a:t>
            </a:r>
          </a:p>
          <a:p>
            <a:pPr marL="766763" lvl="1" indent="-285750" eaLnBrk="1" hangingPunct="1">
              <a:lnSpc>
                <a:spcPct val="90000"/>
              </a:lnSpc>
            </a:pPr>
            <a:endParaRPr lang="en-US" altLang="el-GR" dirty="0"/>
          </a:p>
          <a:p>
            <a:pPr marL="766763" lvl="1" indent="-285750" eaLnBrk="1" hangingPunct="1">
              <a:lnSpc>
                <a:spcPct val="90000"/>
              </a:lnSpc>
            </a:pPr>
            <a:endParaRPr lang="en-US" altLang="el-GR" dirty="0"/>
          </a:p>
          <a:p>
            <a:pPr marL="766763" lvl="1" indent="-285750" eaLnBrk="1" hangingPunct="1">
              <a:lnSpc>
                <a:spcPct val="90000"/>
              </a:lnSpc>
            </a:pPr>
            <a:endParaRPr lang="en-US" altLang="el-GR" dirty="0"/>
          </a:p>
          <a:p>
            <a:pPr marL="766763" lvl="1" indent="-285750" eaLnBrk="1" hangingPunct="1">
              <a:lnSpc>
                <a:spcPct val="90000"/>
              </a:lnSpc>
            </a:pPr>
            <a:endParaRPr lang="en-US" altLang="el-GR" dirty="0"/>
          </a:p>
          <a:p>
            <a:pPr marL="0" indent="0" eaLnBrk="1" hangingPunct="1">
              <a:lnSpc>
                <a:spcPct val="90000"/>
              </a:lnSpc>
            </a:pPr>
            <a:endParaRPr lang="el-GR" altLang="el-GR" sz="1400" dirty="0"/>
          </a:p>
          <a:p>
            <a:pPr marL="0" indent="0" eaLnBrk="1" hangingPunct="1">
              <a:lnSpc>
                <a:spcPct val="90000"/>
              </a:lnSpc>
            </a:pPr>
            <a:r>
              <a:rPr lang="el-GR" altLang="el-GR" u="sng" dirty="0">
                <a:solidFill>
                  <a:srgbClr val="800000"/>
                </a:solidFill>
              </a:rPr>
              <a:t>Απαγορεύεται ταυτόχρονη χρήση </a:t>
            </a:r>
            <a:r>
              <a:rPr lang="en-US" altLang="el-GR" u="sng" dirty="0">
                <a:solidFill>
                  <a:srgbClr val="800000"/>
                </a:solidFill>
              </a:rPr>
              <a:t>wait </a:t>
            </a:r>
            <a:r>
              <a:rPr lang="el-GR" altLang="el-GR" u="sng" dirty="0">
                <a:solidFill>
                  <a:srgbClr val="800000"/>
                </a:solidFill>
              </a:rPr>
              <a:t>και </a:t>
            </a:r>
            <a:r>
              <a:rPr lang="en-US" altLang="el-GR" u="sng" dirty="0" err="1">
                <a:solidFill>
                  <a:srgbClr val="800000"/>
                </a:solidFill>
              </a:rPr>
              <a:t>sensitivity_list</a:t>
            </a:r>
            <a:r>
              <a:rPr lang="el-GR" altLang="el-GR" u="sng" dirty="0">
                <a:solidFill>
                  <a:srgbClr val="800000"/>
                </a:solidFill>
              </a:rPr>
              <a:t>!!!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C47FCAB4-2102-C533-D9B6-C5CD029F9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anchor="ctr"/>
          <a:lstStyle/>
          <a:p>
            <a:pPr eaLnBrk="1" hangingPunct="1"/>
            <a:r>
              <a:rPr lang="el-GR" altLang="el-GR"/>
              <a:t>Διεργασία – Σύνταξη</a:t>
            </a:r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35716008-84A5-3ACC-7024-BF2B1065C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8" y="833501"/>
            <a:ext cx="8305800" cy="187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1477" name="Rectangle 5">
            <a:extLst>
              <a:ext uri="{FF2B5EF4-FFF2-40B4-BE49-F238E27FC236}">
                <a16:creationId xmlns:a16="http://schemas.microsoft.com/office/drawing/2014/main" id="{F24CE423-338A-A279-2E1F-4E72AE39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8153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3E"/>
                </a:solidFill>
              </a:rPr>
              <a:t>ff 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process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3E"/>
                </a:solidFill>
              </a:rPr>
              <a:t>(a,</a:t>
            </a:r>
            <a:r>
              <a:rPr lang="el-GR" altLang="el-GR">
                <a:solidFill>
                  <a:srgbClr val="00003E"/>
                </a:solidFill>
              </a:rPr>
              <a:t> </a:t>
            </a:r>
            <a:r>
              <a:rPr lang="en-US" altLang="el-GR">
                <a:solidFill>
                  <a:srgbClr val="00003E"/>
                </a:solidFill>
              </a:rPr>
              <a:t>b)</a:t>
            </a:r>
            <a:r>
              <a:rPr lang="en-US" altLang="el-GR">
                <a:solidFill>
                  <a:schemeClr val="tx1"/>
                </a:solidFill>
              </a:rPr>
              <a:t>  </a:t>
            </a:r>
            <a:r>
              <a:rPr lang="en-US" altLang="el-GR">
                <a:solidFill>
                  <a:srgbClr val="000000"/>
                </a:solidFill>
              </a:rPr>
              <a:t>-- sensitivity list</a:t>
            </a:r>
            <a:r>
              <a:rPr lang="en-US" altLang="el-GR">
                <a:solidFill>
                  <a:schemeClr val="tx1"/>
                </a:solidFill>
              </a:rPr>
              <a:t>					</a:t>
            </a:r>
            <a:r>
              <a:rPr lang="en-US" altLang="el-GR">
                <a:solidFill>
                  <a:srgbClr val="00003E"/>
                </a:solidFill>
              </a:rPr>
              <a:t>cc: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  <a:r>
              <a:rPr lang="en-US" altLang="el-GR">
                <a:solidFill>
                  <a:schemeClr val="tx1"/>
                </a:solidFill>
              </a:rPr>
              <a:t> 													</a:t>
            </a: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3E"/>
                </a:solidFill>
              </a:rPr>
              <a:t>q </a:t>
            </a:r>
            <a:r>
              <a:rPr lang="en-US" altLang="el-GR">
                <a:solidFill>
                  <a:srgbClr val="000054"/>
                </a:solidFill>
              </a:rPr>
              <a:t>&lt;= a;													wait on a, b ;</a:t>
            </a:r>
            <a:r>
              <a:rPr lang="el-GR" altLang="el-GR">
                <a:solidFill>
                  <a:srgbClr val="000054"/>
                </a:solidFill>
              </a:rPr>
              <a:t> </a:t>
            </a:r>
            <a:r>
              <a:rPr lang="el-GR" altLang="el-GR">
                <a:solidFill>
                  <a:srgbClr val="000000"/>
                </a:solidFill>
              </a:rPr>
              <a:t>-- </a:t>
            </a:r>
            <a:r>
              <a:rPr lang="en-US" altLang="el-GR">
                <a:solidFill>
                  <a:srgbClr val="000000"/>
                </a:solidFill>
              </a:rPr>
              <a:t>wait statement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rgbClr val="000054"/>
                </a:solidFill>
              </a:rPr>
              <a:t>z &lt;= b;														q &lt;= a;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	;															</a:t>
            </a:r>
            <a:r>
              <a:rPr lang="en-US" altLang="el-GR">
                <a:solidFill>
                  <a:srgbClr val="00003E"/>
                </a:solidFill>
              </a:rPr>
              <a:t>z &lt;= d;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																	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126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74" grpId="0" build="p"/>
      <p:bldP spid="1001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CD832AAD-B276-A192-FD81-626EF43F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BD850BD6-96A1-5800-A958-7E495CDDB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46DBF9-D894-4F20-9481-2E7B225E95A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AutoShape 2">
            <a:extLst>
              <a:ext uri="{FF2B5EF4-FFF2-40B4-BE49-F238E27FC236}">
                <a16:creationId xmlns:a16="http://schemas.microsoft.com/office/drawing/2014/main" id="{5EC21121-44E5-306A-785C-335D72D9D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Εκτέλεση διεργασίας </a:t>
            </a:r>
            <a:r>
              <a:rPr lang="en-US" altLang="el-GR"/>
              <a:t>–</a:t>
            </a:r>
            <a:r>
              <a:rPr lang="el-GR" altLang="el-GR"/>
              <a:t> Παράδειγμα</a:t>
            </a:r>
            <a:r>
              <a:rPr lang="en-US" altLang="el-GR"/>
              <a:t> </a:t>
            </a:r>
            <a:endParaRPr lang="el-GR" altLang="el-GR"/>
          </a:p>
        </p:txBody>
      </p:sp>
      <p:sp>
        <p:nvSpPr>
          <p:cNvPr id="1002499" name="Rectangle 3">
            <a:extLst>
              <a:ext uri="{FF2B5EF4-FFF2-40B4-BE49-F238E27FC236}">
                <a16:creationId xmlns:a16="http://schemas.microsoft.com/office/drawing/2014/main" id="{C4060A2D-CBA8-006E-8AF5-964F9E2CD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61025"/>
          </a:xfrm>
          <a:noFill/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 sz="2000">
                <a:solidFill>
                  <a:srgbClr val="000054"/>
                </a:solidFill>
              </a:rPr>
              <a:t>example</a:t>
            </a:r>
            <a:r>
              <a:rPr lang="en-US" altLang="el-GR" sz="2000">
                <a:solidFill>
                  <a:schemeClr val="tx1"/>
                </a:solidFill>
              </a:rPr>
              <a:t>: 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(a, b, m)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 sz="2000">
                <a:solidFill>
                  <a:srgbClr val="000054"/>
                </a:solidFill>
              </a:rPr>
              <a:t>y  &lt;=  a;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 sz="2000">
                <a:solidFill>
                  <a:srgbClr val="000054"/>
                </a:solidFill>
              </a:rPr>
              <a:t>m &lt;=  b;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 sz="2000">
                <a:solidFill>
                  <a:srgbClr val="000054"/>
                </a:solidFill>
              </a:rPr>
              <a:t>z  &lt;=  m;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n-US" altLang="el-GR"/>
              <a:t>H </a:t>
            </a:r>
            <a:r>
              <a:rPr lang="el-GR" altLang="el-GR"/>
              <a:t>διεργασία διεγείρεται με αλλαγή κάποιου από τα </a:t>
            </a:r>
            <a:r>
              <a:rPr lang="en-US" altLang="el-GR"/>
              <a:t>SIGNALS</a:t>
            </a:r>
            <a:r>
              <a:rPr lang="el-GR" altLang="el-GR"/>
              <a:t> της </a:t>
            </a:r>
            <a:r>
              <a:rPr lang="en-US" altLang="el-GR"/>
              <a:t>sensitivity list – (a, b, m)</a:t>
            </a:r>
          </a:p>
          <a:p>
            <a:pPr marL="0" indent="0" eaLnBrk="1" hangingPunct="1">
              <a:spcBef>
                <a:spcPct val="0"/>
              </a:spcBef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r>
              <a:rPr lang="el-GR" altLang="el-GR"/>
              <a:t>Τα </a:t>
            </a:r>
            <a:r>
              <a:rPr lang="en-US" altLang="el-GR"/>
              <a:t>SIGNALS</a:t>
            </a:r>
            <a:r>
              <a:rPr lang="el-GR" altLang="el-GR"/>
              <a:t> παίρνουν τιμές μετά από </a:t>
            </a:r>
            <a:r>
              <a:rPr lang="en-US" altLang="el-GR"/>
              <a:t>delta_time </a:t>
            </a:r>
            <a:r>
              <a:rPr lang="el-GR" altLang="el-GR"/>
              <a:t>και οι τελικές τιμές είναι διαθέσιμες όταν η διεργασία απενεργοποιείται</a:t>
            </a:r>
            <a:endParaRPr lang="en-US" altLang="el-GR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endParaRPr lang="en-US" altLang="el-GR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tabLst>
                <a:tab pos="38735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</a:pPr>
            <a:endParaRPr lang="en-US" altLang="el-GR"/>
          </a:p>
        </p:txBody>
      </p:sp>
      <p:graphicFrame>
        <p:nvGraphicFramePr>
          <p:cNvPr id="1002537" name="Group 41">
            <a:extLst>
              <a:ext uri="{FF2B5EF4-FFF2-40B4-BE49-F238E27FC236}">
                <a16:creationId xmlns:a16="http://schemas.microsoft.com/office/drawing/2014/main" id="{D2BC7C74-C60D-3326-EA57-71A0530886A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48200"/>
          <a:ext cx="4800600" cy="177165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t+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Δ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+2Δ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0B37A8-D095-F46B-5481-9527CF7D03D2}"/>
              </a:ext>
            </a:extLst>
          </p:cNvPr>
          <p:cNvCxnSpPr>
            <a:cxnSpLocks/>
          </p:cNvCxnSpPr>
          <p:nvPr/>
        </p:nvCxnSpPr>
        <p:spPr>
          <a:xfrm>
            <a:off x="3132138" y="5373688"/>
            <a:ext cx="576262" cy="287337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0A45FE-BA3B-2242-DB17-483BEA67C571}"/>
              </a:ext>
            </a:extLst>
          </p:cNvPr>
          <p:cNvCxnSpPr>
            <a:cxnSpLocks/>
          </p:cNvCxnSpPr>
          <p:nvPr/>
        </p:nvCxnSpPr>
        <p:spPr>
          <a:xfrm>
            <a:off x="4284663" y="5757863"/>
            <a:ext cx="576262" cy="288925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1B6352B-BFC2-DA5E-FBD6-5D4A6609188D}"/>
              </a:ext>
            </a:extLst>
          </p:cNvPr>
          <p:cNvCxnSpPr>
            <a:cxnSpLocks/>
          </p:cNvCxnSpPr>
          <p:nvPr/>
        </p:nvCxnSpPr>
        <p:spPr>
          <a:xfrm>
            <a:off x="5900738" y="4868863"/>
            <a:ext cx="615950" cy="0"/>
          </a:xfrm>
          <a:prstGeom prst="straightConnector1">
            <a:avLst/>
          </a:prstGeom>
          <a:ln w="28575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774B25A-D3F8-6682-3B7D-9928E2D87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4714875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/>
              <a:t>Process activation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524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9EA8963B-731A-BA37-255D-7494A62B8F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79AB67EC-7B1C-3F82-9711-C04EA05C1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62C1A1-3EF0-4DB9-82C6-90F631D2E05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2">
            <a:extLst>
              <a:ext uri="{FF2B5EF4-FFF2-40B4-BE49-F238E27FC236}">
                <a16:creationId xmlns:a16="http://schemas.microsoft.com/office/drawing/2014/main" id="{05F85091-A298-BBF9-42C8-3473DF995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Διεργασία </a:t>
            </a:r>
            <a:r>
              <a:rPr lang="en-US" altLang="el-GR"/>
              <a:t>–</a:t>
            </a:r>
            <a:r>
              <a:rPr lang="el-GR" altLang="el-GR"/>
              <a:t> Πολλαπλές Αναθέσεις </a:t>
            </a:r>
          </a:p>
        </p:txBody>
      </p:sp>
      <p:sp>
        <p:nvSpPr>
          <p:cNvPr id="1003523" name="Rectangle 3">
            <a:extLst>
              <a:ext uri="{FF2B5EF4-FFF2-40B4-BE49-F238E27FC236}">
                <a16:creationId xmlns:a16="http://schemas.microsoft.com/office/drawing/2014/main" id="{41FC7758-9F70-F010-F111-0C60D37DA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943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n-US" altLang="el-GR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sequential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ex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z, a, b, c, d : std_logic;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 </a:t>
            </a:r>
            <a:r>
              <a:rPr lang="en-US" altLang="el-GR" sz="2000">
                <a:solidFill>
                  <a:srgbClr val="000054"/>
                </a:solidFill>
              </a:rPr>
              <a:t>(a, b, c, d)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54"/>
                </a:solidFill>
              </a:rPr>
              <a:t>z &lt;= a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54"/>
                </a:solidFill>
              </a:rPr>
              <a:t>z &lt;= c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d;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54"/>
                </a:solidFill>
              </a:rPr>
              <a:t>concurrent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el-GR"/>
          </a:p>
          <a:p>
            <a:pPr marL="0" indent="0" eaLnBrk="1" hangingPunct="1">
              <a:spcBef>
                <a:spcPct val="0"/>
              </a:spcBef>
            </a:pPr>
            <a:r>
              <a:rPr lang="en-US" altLang="el-GR"/>
              <a:t> H process </a:t>
            </a:r>
            <a:r>
              <a:rPr lang="el-GR" altLang="el-GR"/>
              <a:t>είναι ένα </a:t>
            </a:r>
            <a:r>
              <a:rPr lang="en-US" altLang="el-GR"/>
              <a:t>concurrent statement </a:t>
            </a:r>
            <a:r>
              <a:rPr lang="en-US" altLang="el-GR">
                <a:solidFill>
                  <a:srgbClr val="800000"/>
                </a:solidFill>
              </a:rPr>
              <a:t>=&gt; 1</a:t>
            </a:r>
            <a:r>
              <a:rPr lang="el-GR" altLang="el-GR">
                <a:solidFill>
                  <a:srgbClr val="800000"/>
                </a:solidFill>
              </a:rPr>
              <a:t> σήμα εξόδου</a:t>
            </a:r>
          </a:p>
          <a:p>
            <a:pPr marL="0" indent="0" eaLnBrk="1" hangingPunct="1">
              <a:spcBef>
                <a:spcPct val="0"/>
              </a:spcBef>
            </a:pPr>
            <a:endParaRPr lang="el-GR" altLang="el-GR"/>
          </a:p>
          <a:p>
            <a:pPr marL="0" indent="0" eaLnBrk="1" hangingPunct="1">
              <a:spcBef>
                <a:spcPct val="0"/>
              </a:spcBef>
            </a:pPr>
            <a:r>
              <a:rPr lang="en-US" altLang="el-GR"/>
              <a:t> </a:t>
            </a:r>
            <a:r>
              <a:rPr lang="el-GR" altLang="el-GR"/>
              <a:t>Ο μεταγλωττιστής ή θα βγάλει μήνυμα </a:t>
            </a:r>
            <a:r>
              <a:rPr lang="en-US" altLang="el-GR"/>
              <a:t>warning </a:t>
            </a:r>
            <a:r>
              <a:rPr lang="el-GR" altLang="el-GR"/>
              <a:t>ή θα βγάλει </a:t>
            </a:r>
            <a:r>
              <a:rPr lang="en-GB" altLang="el-GR"/>
              <a:t>error</a:t>
            </a:r>
            <a:r>
              <a:rPr lang="el-GR" altLang="el-GR"/>
              <a:t> ή θα χρησιμοποιήσει την τελευταία ανάθεση (συνήθως το τρίτο)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2D74072-B2AE-4392-CDFD-97907A327E15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600200"/>
            <a:ext cx="4953000" cy="1041400"/>
            <a:chOff x="2352" y="1008"/>
            <a:chExt cx="3120" cy="656"/>
          </a:xfrm>
        </p:grpSpPr>
        <p:sp>
          <p:nvSpPr>
            <p:cNvPr id="23559" name="Line 4">
              <a:extLst>
                <a:ext uri="{FF2B5EF4-FFF2-40B4-BE49-F238E27FC236}">
                  <a16:creationId xmlns:a16="http://schemas.microsoft.com/office/drawing/2014/main" id="{1378825B-A4D3-6E82-BF59-6D2B0F42F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44"/>
              <a:ext cx="1296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560" name="Object 6">
              <a:extLst>
                <a:ext uri="{FF2B5EF4-FFF2-40B4-BE49-F238E27FC236}">
                  <a16:creationId xmlns:a16="http://schemas.microsoft.com/office/drawing/2014/main" id="{04E7F8AC-A045-3BFC-9165-93AA1E8DE9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0" y="1008"/>
            <a:ext cx="1632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393734" imgH="560251" progId="Visio.Drawing.11">
                    <p:embed/>
                  </p:oleObj>
                </mc:Choice>
                <mc:Fallback>
                  <p:oleObj name="Visio" r:id="rId2" imgW="1393734" imgH="560251" progId="Visio.Drawing.11">
                    <p:embed/>
                    <p:pic>
                      <p:nvPicPr>
                        <p:cNvPr id="23560" name="Object 6">
                          <a:extLst>
                            <a:ext uri="{FF2B5EF4-FFF2-40B4-BE49-F238E27FC236}">
                              <a16:creationId xmlns:a16="http://schemas.microsoft.com/office/drawing/2014/main" id="{04E7F8AC-A045-3BFC-9165-93AA1E8DE9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008"/>
                          <a:ext cx="1632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7375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53DBF86A-1303-4036-6398-7CFBFFE44F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232F97FF-5016-0AB4-37A7-D70F67CC0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C8DE49-3644-4527-AE31-64816900963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AutoShape 2">
            <a:extLst>
              <a:ext uri="{FF2B5EF4-FFF2-40B4-BE49-F238E27FC236}">
                <a16:creationId xmlns:a16="http://schemas.microsoft.com/office/drawing/2014/main" id="{5E4CF539-4CA2-AE17-0139-376E30E5C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Κανόνες για διεργασίες</a:t>
            </a:r>
          </a:p>
        </p:txBody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424768A5-2C03-8C8A-2BC6-6EF6ADFCC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81075"/>
            <a:ext cx="8153400" cy="5400675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l-GR"/>
              <a:t> </a:t>
            </a:r>
            <a:r>
              <a:rPr lang="el-GR" altLang="el-GR"/>
              <a:t> Απαγορεύεται η ταυτόχρονη χρήση </a:t>
            </a:r>
            <a:r>
              <a:rPr lang="en-US" altLang="el-GR"/>
              <a:t>sensitivity list </a:t>
            </a:r>
            <a:r>
              <a:rPr lang="el-GR" altLang="el-GR"/>
              <a:t>και </a:t>
            </a:r>
            <a:r>
              <a:rPr lang="en-US" altLang="el-GR"/>
              <a:t>wait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endParaRPr lang="el-GR" altLang="el-GR"/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l-GR"/>
              <a:t> </a:t>
            </a:r>
            <a:r>
              <a:rPr lang="el-GR" altLang="el-GR"/>
              <a:t> Διαδικασία με </a:t>
            </a:r>
            <a:r>
              <a:rPr lang="en-US" altLang="el-GR"/>
              <a:t>sensitivity list </a:t>
            </a:r>
            <a:r>
              <a:rPr lang="el-GR" altLang="el-GR"/>
              <a:t>διεγείρεται τη χρονική στιγμή </a:t>
            </a:r>
            <a:r>
              <a:rPr lang="en-US" altLang="el-GR"/>
              <a:t>t=0 </a:t>
            </a:r>
            <a:endParaRPr lang="el-GR" altLang="el-GR"/>
          </a:p>
          <a:p>
            <a:pPr marL="820738" lvl="1" indent="-28575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l-GR" altLang="el-GR"/>
              <a:t>Όλα τα σήματα έχουν πάντα μια αρχική τιμή στο </a:t>
            </a:r>
            <a:r>
              <a:rPr lang="en-US" altLang="el-GR"/>
              <a:t>t=0</a:t>
            </a:r>
            <a:endParaRPr lang="el-GR" altLang="el-GR"/>
          </a:p>
          <a:p>
            <a:pPr marL="820738" lvl="1" indent="-28575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l-GR" altLang="el-GR"/>
              <a:t>Υποτίθεται ότι υπάρχει ένα </a:t>
            </a:r>
            <a:r>
              <a:rPr lang="en-US" altLang="el-GR"/>
              <a:t>wait statement </a:t>
            </a:r>
            <a:r>
              <a:rPr lang="el-GR" altLang="el-GR"/>
              <a:t>στο τέλος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endParaRPr lang="en-US" altLang="el-GR" sz="1600"/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l-GR"/>
              <a:t> </a:t>
            </a:r>
            <a:r>
              <a:rPr lang="el-GR" altLang="el-GR"/>
              <a:t> Μόνο στατικά </a:t>
            </a:r>
            <a:r>
              <a:rPr lang="en-US" altLang="el-GR"/>
              <a:t>SIGNALS</a:t>
            </a:r>
            <a:r>
              <a:rPr lang="el-GR" altLang="el-GR"/>
              <a:t> πρέπει να υπάρχουν στη </a:t>
            </a:r>
            <a:r>
              <a:rPr lang="en-US" altLang="el-GR"/>
              <a:t>sensitivity list</a:t>
            </a:r>
          </a:p>
          <a:p>
            <a:pPr marL="820738" lvl="1" indent="-28575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l-GR" altLang="el-GR"/>
              <a:t>Ένα </a:t>
            </a:r>
            <a:r>
              <a:rPr lang="en-US" altLang="el-GR"/>
              <a:t>SIGNAL</a:t>
            </a:r>
            <a:r>
              <a:rPr lang="el-GR" altLang="el-GR"/>
              <a:t> είναι στατικό όταν έχει σταθερό πρόθεμα (</a:t>
            </a:r>
            <a:r>
              <a:rPr lang="en-US" altLang="el-GR"/>
              <a:t>prefix) </a:t>
            </a:r>
            <a:r>
              <a:rPr lang="el-GR" altLang="el-GR"/>
              <a:t>και παίρνει μια διακριτή τιμή</a:t>
            </a:r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endParaRPr lang="en-US" altLang="el-GR" sz="1600"/>
          </a:p>
          <a:p>
            <a:pPr marL="0" indent="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altLang="el-GR"/>
              <a:t> </a:t>
            </a:r>
            <a:r>
              <a:rPr lang="el-GR" altLang="el-GR"/>
              <a:t> Η διεργασία εκτελεί διαρκώς τις δηλώσεις που περιέχει</a:t>
            </a:r>
          </a:p>
          <a:p>
            <a:pPr marL="820738" lvl="1" indent="-285750" eaLnBrk="1" hangingPunct="1">
              <a:lnSpc>
                <a:spcPct val="85000"/>
              </a:lnSpc>
              <a:spcBef>
                <a:spcPct val="30000"/>
              </a:spcBef>
            </a:pPr>
            <a:r>
              <a:rPr lang="el-GR" altLang="el-GR"/>
              <a:t>Απαραίτητη η χρήση </a:t>
            </a:r>
            <a:r>
              <a:rPr lang="en-US" altLang="el-GR"/>
              <a:t>sensitivity list </a:t>
            </a:r>
            <a:r>
              <a:rPr lang="el-GR" altLang="el-GR"/>
              <a:t>ή </a:t>
            </a:r>
            <a:r>
              <a:rPr lang="en-US" altLang="el-GR"/>
              <a:t>wait statement</a:t>
            </a:r>
            <a:endParaRPr lang="el-GR" altLang="el-GR"/>
          </a:p>
          <a:p>
            <a:pPr marL="820738" lvl="1" indent="-285750" eaLnBrk="1" hangingPunct="1">
              <a:lnSpc>
                <a:spcPct val="85000"/>
              </a:lnSpc>
              <a:spcBef>
                <a:spcPct val="30000"/>
              </a:spcBef>
            </a:pPr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12428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4E96ED1B-ABF2-E890-FA83-747889D79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6094DF5A-2AD7-45B1-E113-AA82F2C7F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183129-C3D8-40EB-A455-DE98DA922E1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284F5EA0-37A5-D92A-4A39-BB7B2C32A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0E24AB98-189A-62A3-7BE2-F65990349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n-US" altLang="el-GR" sz="3200" b="1"/>
              <a:t>SIGNALS</a:t>
            </a:r>
            <a:r>
              <a:rPr lang="el-GR" altLang="el-GR" sz="3200" b="1"/>
              <a:t> και </a:t>
            </a:r>
            <a:r>
              <a:rPr lang="en-US" altLang="el-GR" sz="3200" b="1"/>
              <a:t>VARIABLES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>
            <a:extLst>
              <a:ext uri="{FF2B5EF4-FFF2-40B4-BE49-F238E27FC236}">
                <a16:creationId xmlns:a16="http://schemas.microsoft.com/office/drawing/2014/main" id="{809A27E7-DD3C-0AEF-9C49-7C0DDE907B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532C9A86-C30C-45FF-CAA1-617552DC1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9F420FD-675B-4309-9BD2-E2988962837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496CD4C5-D6BE-6DE9-628A-4A5EC4B5B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SIGNALS</a:t>
            </a:r>
            <a:r>
              <a:rPr lang="el-GR" altLang="el-GR"/>
              <a:t> και </a:t>
            </a:r>
            <a:r>
              <a:rPr lang="en-US" altLang="el-GR"/>
              <a:t>VARIABLES</a:t>
            </a:r>
            <a:endParaRPr lang="el-GR" altLang="el-GR"/>
          </a:p>
        </p:txBody>
      </p:sp>
      <p:sp>
        <p:nvSpPr>
          <p:cNvPr id="991235" name="Rectangle 3">
            <a:extLst>
              <a:ext uri="{FF2B5EF4-FFF2-40B4-BE49-F238E27FC236}">
                <a16:creationId xmlns:a16="http://schemas.microsoft.com/office/drawing/2014/main" id="{4400A031-FA76-7402-3182-0FEB52EF1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2"/>
            <a:ext cx="8280400" cy="547270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n-US" altLang="el-GR" dirty="0"/>
              <a:t> </a:t>
            </a:r>
            <a:r>
              <a:rPr lang="el-GR" altLang="el-GR" dirty="0"/>
              <a:t>Η </a:t>
            </a:r>
            <a:r>
              <a:rPr lang="en-US" altLang="el-GR" dirty="0"/>
              <a:t>VHDL</a:t>
            </a:r>
            <a:r>
              <a:rPr lang="el-GR" altLang="el-GR" dirty="0"/>
              <a:t> έχει δύο τρόπους για τη μετάδοση μη στατικών τιμών μέσω </a:t>
            </a:r>
          </a:p>
          <a:p>
            <a:pPr marL="742950" lvl="1" indent="-28575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l-GR" altLang="el-GR" dirty="0"/>
              <a:t>ενός αντικειμένου τύπου </a:t>
            </a:r>
            <a:r>
              <a:rPr lang="en-US" altLang="el-GR" dirty="0">
                <a:solidFill>
                  <a:srgbClr val="990000"/>
                </a:solidFill>
              </a:rPr>
              <a:t>SIGNAL</a:t>
            </a:r>
            <a:r>
              <a:rPr lang="en-US" altLang="el-GR" dirty="0"/>
              <a:t> </a:t>
            </a:r>
            <a:r>
              <a:rPr lang="el-GR" altLang="el-GR" dirty="0"/>
              <a:t>ή </a:t>
            </a:r>
          </a:p>
          <a:p>
            <a:pPr marL="742950" lvl="1" indent="-28575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l-GR" altLang="el-GR" dirty="0"/>
              <a:t>ενός αντικειμένου τύπου </a:t>
            </a:r>
            <a:r>
              <a:rPr lang="en-US" altLang="el-GR" dirty="0">
                <a:solidFill>
                  <a:srgbClr val="990000"/>
                </a:solidFill>
              </a:rPr>
              <a:t>VARIABLE</a:t>
            </a:r>
            <a:endParaRPr lang="el-GR" altLang="el-GR" dirty="0">
              <a:solidFill>
                <a:srgbClr val="990000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363538" algn="l"/>
              </a:tabLst>
            </a:pPr>
            <a:endParaRPr lang="el-GR" altLang="el-GR" dirty="0"/>
          </a:p>
          <a:p>
            <a:pPr marL="0" indent="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n-US" altLang="el-GR" dirty="0"/>
              <a:t> </a:t>
            </a:r>
            <a:r>
              <a:rPr lang="el-GR" altLang="el-GR" dirty="0"/>
              <a:t>Δηλώσεις (τμήματα κώδικα):</a:t>
            </a:r>
          </a:p>
          <a:p>
            <a:pPr marL="742950" lvl="1" indent="-28575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n-US" altLang="el-GR" dirty="0">
                <a:solidFill>
                  <a:srgbClr val="990033"/>
                </a:solidFill>
              </a:rPr>
              <a:t>SIGNAL</a:t>
            </a:r>
            <a:r>
              <a:rPr lang="el-GR" altLang="el-GR" dirty="0"/>
              <a:t>: δηλώνεται σε</a:t>
            </a:r>
            <a:r>
              <a:rPr lang="en-US" altLang="el-GR" dirty="0"/>
              <a:t> </a:t>
            </a:r>
            <a:r>
              <a:rPr lang="el-GR" altLang="el-GR" dirty="0"/>
              <a:t>ένα πακέτο (</a:t>
            </a:r>
            <a:r>
              <a:rPr lang="en-US" altLang="el-GR" dirty="0"/>
              <a:t>PACKAGE</a:t>
            </a:r>
            <a:r>
              <a:rPr lang="el-GR" altLang="el-GR" dirty="0"/>
              <a:t>), σε μία ενότητα </a:t>
            </a:r>
            <a:r>
              <a:rPr lang="en-US" altLang="el-GR" dirty="0"/>
              <a:t>ENTITY </a:t>
            </a:r>
            <a:r>
              <a:rPr lang="el-GR" altLang="el-GR" dirty="0"/>
              <a:t>ή </a:t>
            </a:r>
            <a:r>
              <a:rPr lang="en-US" altLang="el-GR" dirty="0"/>
              <a:t>ARCHITECTURE</a:t>
            </a:r>
            <a:endParaRPr lang="el-GR" altLang="el-GR" dirty="0"/>
          </a:p>
          <a:p>
            <a:pPr marL="742950" lvl="1" indent="-28575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n-US" altLang="el-GR" dirty="0">
                <a:solidFill>
                  <a:srgbClr val="990033"/>
                </a:solidFill>
              </a:rPr>
              <a:t>VARIABLE</a:t>
            </a:r>
            <a:r>
              <a:rPr lang="el-GR" altLang="el-GR" dirty="0"/>
              <a:t>: δηλώνεται σε τμήμα ακολουθιακού κώδικα (σε μια </a:t>
            </a:r>
            <a:r>
              <a:rPr lang="en-US" altLang="el-GR" dirty="0"/>
              <a:t>process</a:t>
            </a:r>
            <a:r>
              <a:rPr lang="el-GR" altLang="el-GR" dirty="0"/>
              <a:t> για παράδειγμα)</a:t>
            </a:r>
          </a:p>
          <a:p>
            <a:pPr marL="0" indent="0" eaLnBrk="1" hangingPunct="1">
              <a:lnSpc>
                <a:spcPct val="90000"/>
              </a:lnSpc>
              <a:tabLst>
                <a:tab pos="363538" algn="l"/>
              </a:tabLst>
            </a:pPr>
            <a:endParaRPr lang="el-GR" altLang="el-GR" dirty="0"/>
          </a:p>
          <a:p>
            <a:pPr marL="0" indent="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n-US" altLang="el-GR" dirty="0"/>
              <a:t> </a:t>
            </a:r>
            <a:r>
              <a:rPr lang="el-GR" altLang="el-GR" dirty="0"/>
              <a:t>Εμβέλεια </a:t>
            </a:r>
          </a:p>
          <a:p>
            <a:pPr marL="742950" lvl="1" indent="-28575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l-GR" altLang="el-GR" dirty="0"/>
              <a:t>Ένα αντικείμενο τύπου </a:t>
            </a:r>
            <a:r>
              <a:rPr lang="en-US" altLang="el-GR" dirty="0"/>
              <a:t>SIGNAL </a:t>
            </a:r>
            <a:r>
              <a:rPr lang="el-GR" altLang="el-GR" dirty="0"/>
              <a:t>μπορεί να έχει καθολική εμβέλεια</a:t>
            </a:r>
            <a:r>
              <a:rPr lang="en-GB" altLang="el-GR" dirty="0"/>
              <a:t> (</a:t>
            </a:r>
            <a:r>
              <a:rPr lang="el-GR" altLang="el-GR" dirty="0"/>
              <a:t>δήλωση στην ενότητα </a:t>
            </a:r>
            <a:r>
              <a:rPr lang="en-GB" altLang="el-GR" dirty="0"/>
              <a:t>ENTITY, ARCHITECTURE)</a:t>
            </a:r>
            <a:endParaRPr lang="el-GR" altLang="el-GR" dirty="0"/>
          </a:p>
          <a:p>
            <a:pPr marL="742950" lvl="1" indent="-285750" eaLnBrk="1" hangingPunct="1">
              <a:lnSpc>
                <a:spcPct val="90000"/>
              </a:lnSpc>
              <a:tabLst>
                <a:tab pos="363538" algn="l"/>
              </a:tabLst>
            </a:pPr>
            <a:r>
              <a:rPr lang="el-GR" altLang="el-GR" dirty="0"/>
              <a:t>Η εμβέλεια ενός αντικείμενο τύπου </a:t>
            </a:r>
            <a:r>
              <a:rPr lang="en-US" altLang="el-GR" dirty="0"/>
              <a:t>VARIABLE </a:t>
            </a:r>
            <a:r>
              <a:rPr lang="el-GR" altLang="el-GR" dirty="0"/>
              <a:t>είναι πάντα τοπική</a:t>
            </a:r>
            <a:r>
              <a:rPr lang="en-US" altLang="el-GR" dirty="0"/>
              <a:t> - </a:t>
            </a:r>
            <a:r>
              <a:rPr lang="el-GR" altLang="el-GR" dirty="0"/>
              <a:t> εντός του ακολουθιακού τμήματος (</a:t>
            </a:r>
            <a:r>
              <a:rPr lang="en-GB" altLang="el-GR" dirty="0"/>
              <a:t>process) </a:t>
            </a:r>
            <a:r>
              <a:rPr lang="el-GR" altLang="el-GR" dirty="0"/>
              <a:t>όπου δηλώνεται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71DEEE9B-D70B-7987-0F55-D95018EBCE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12DBE7E4-9065-1F24-BE27-EE95F0E8E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F014C4-7E0B-44C0-A861-48351ED57BF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BAEA53D2-DCA9-E73E-9596-A3BAC7E37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Ανάθεση Τιμής σε </a:t>
            </a:r>
            <a:r>
              <a:rPr lang="en-US" altLang="el-GR"/>
              <a:t>SIGNAL</a:t>
            </a:r>
            <a:endParaRPr lang="el-GR" altLang="el-GR"/>
          </a:p>
        </p:txBody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2BA40B16-F014-34BB-212D-9D86A67C5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Σύνταξη: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Signal Assignment</a:t>
            </a:r>
            <a:r>
              <a:rPr lang="en-US" altLang="el-GR"/>
              <a:t>: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r>
              <a:rPr lang="en-US" altLang="el-GR"/>
              <a:t>&lt;target_identifier&gt; </a:t>
            </a:r>
            <a:r>
              <a:rPr lang="en-US" altLang="el-GR">
                <a:solidFill>
                  <a:srgbClr val="990033"/>
                </a:solidFill>
              </a:rPr>
              <a:t>&lt;=</a:t>
            </a:r>
            <a:r>
              <a:rPr lang="en-US" altLang="el-GR"/>
              <a:t> &lt;expression&gt; ;</a:t>
            </a:r>
          </a:p>
          <a:p>
            <a:pPr marL="765175" lvl="1" indent="-285750" eaLnBrk="1" hangingPunct="1">
              <a:lnSpc>
                <a:spcPct val="85000"/>
              </a:lnSpc>
              <a:buFont typeface="Times New Roman" panose="02020603050405020304" pitchFamily="18" charset="0"/>
              <a:buNone/>
            </a:pPr>
            <a:endParaRPr lang="en-US" altLang="el-GR"/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 b="1">
                <a:solidFill>
                  <a:srgbClr val="990033"/>
                </a:solidFill>
              </a:rPr>
              <a:t>Signal Assignment with delay</a:t>
            </a:r>
            <a:r>
              <a:rPr lang="en-US" altLang="el-GR"/>
              <a:t>:</a:t>
            </a:r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&lt;target_identifier&gt; </a:t>
            </a:r>
            <a:r>
              <a:rPr lang="en-US" altLang="el-GR">
                <a:solidFill>
                  <a:srgbClr val="990033"/>
                </a:solidFill>
              </a:rPr>
              <a:t>&lt;=</a:t>
            </a:r>
            <a:r>
              <a:rPr lang="en-US" altLang="el-GR"/>
              <a:t> &lt;expression&gt;  after 10 ns;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Παράδειγμα:</a:t>
            </a:r>
          </a:p>
          <a:p>
            <a:pPr marL="765175" lvl="1" indent="-285750" eaLnBrk="1" hangingPunct="1">
              <a:buFont typeface="Times New Roman" panose="02020603050405020304" pitchFamily="18" charset="0"/>
              <a:buNone/>
            </a:pPr>
            <a:r>
              <a:rPr lang="en-US" altLang="el-GR"/>
              <a:t>a</a:t>
            </a:r>
            <a:r>
              <a:rPr lang="el-GR" altLang="el-GR"/>
              <a:t>&lt;=‘0’</a:t>
            </a:r>
            <a:r>
              <a:rPr lang="en-US" altLang="el-GR"/>
              <a:t>; a&lt;=b after 10ns; </a:t>
            </a:r>
            <a:r>
              <a:rPr lang="el-GR" altLang="el-GR"/>
              <a:t>  </a:t>
            </a:r>
            <a:r>
              <a:rPr lang="en-US" altLang="el-GR"/>
              <a:t> c&lt;= a nor b; </a:t>
            </a:r>
            <a:r>
              <a:rPr lang="el-GR" altLang="el-GR"/>
              <a:t>   </a:t>
            </a:r>
            <a:r>
              <a:rPr lang="en-US" altLang="el-GR"/>
              <a:t>a&lt;= not b after 5 ns ;</a:t>
            </a:r>
          </a:p>
          <a:p>
            <a:pPr marL="0" indent="0" eaLnBrk="1" hangingPunct="1"/>
            <a:endParaRPr lang="el-GR" altLang="el-GR" b="1" u="sng"/>
          </a:p>
          <a:p>
            <a:pPr marL="0" indent="0" eaLnBrk="1" hangingPunct="1"/>
            <a:r>
              <a:rPr lang="en-US" altLang="el-GR" b="1" u="sng">
                <a:solidFill>
                  <a:srgbClr val="800000"/>
                </a:solidFill>
              </a:rPr>
              <a:t> </a:t>
            </a:r>
            <a:r>
              <a:rPr lang="el-GR" altLang="el-GR" b="1" u="sng">
                <a:solidFill>
                  <a:srgbClr val="990033"/>
                </a:solidFill>
              </a:rPr>
              <a:t>Οι αναθέσεις τιμών με χρονική καθυστέρηση (</a:t>
            </a:r>
            <a:r>
              <a:rPr lang="en-US" altLang="el-GR" b="1" u="sng">
                <a:solidFill>
                  <a:srgbClr val="990033"/>
                </a:solidFill>
              </a:rPr>
              <a:t>after) </a:t>
            </a:r>
            <a:r>
              <a:rPr lang="el-GR" altLang="el-GR" b="1" u="sng">
                <a:solidFill>
                  <a:srgbClr val="990033"/>
                </a:solidFill>
              </a:rPr>
              <a:t>δεν είναι συνθέσιμες</a:t>
            </a:r>
          </a:p>
          <a:p>
            <a:pPr marL="765175" lvl="1" indent="-285750" eaLnBrk="1" hangingPunct="1"/>
            <a:r>
              <a:rPr lang="el-GR" altLang="el-GR"/>
              <a:t>Χρησιμοποιούνται για μοντελοποίηση και προσομοίωση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A9081874-1E4A-5DF7-FE0D-4035BDDAF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E49045AF-8C65-2987-B560-5A4C79606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44D31C1-7714-4B97-BECF-E8D22EADF40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BB449027-BD37-BA3B-7EA7-06E046AEC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VARIABLES</a:t>
            </a:r>
            <a:endParaRPr lang="el-GR" altLang="el-GR"/>
          </a:p>
        </p:txBody>
      </p:sp>
      <p:sp>
        <p:nvSpPr>
          <p:cNvPr id="993283" name="Rectangle 3">
            <a:extLst>
              <a:ext uri="{FF2B5EF4-FFF2-40B4-BE49-F238E27FC236}">
                <a16:creationId xmlns:a16="http://schemas.microsoft.com/office/drawing/2014/main" id="{FA28EE31-10CA-2F28-846E-34D314DE4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dirty="0">
                <a:solidFill>
                  <a:srgbClr val="000000"/>
                </a:solidFill>
              </a:rPr>
              <a:t>&lt;</a:t>
            </a:r>
            <a:r>
              <a:rPr lang="en-US" altLang="el-GR" dirty="0" err="1">
                <a:solidFill>
                  <a:srgbClr val="000000"/>
                </a:solidFill>
              </a:rPr>
              <a:t>target_identifier</a:t>
            </a:r>
            <a:r>
              <a:rPr lang="en-US" altLang="el-GR" dirty="0">
                <a:solidFill>
                  <a:srgbClr val="000000"/>
                </a:solidFill>
              </a:rPr>
              <a:t>&gt;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b="1" dirty="0">
                <a:solidFill>
                  <a:srgbClr val="990033"/>
                </a:solidFill>
              </a:rPr>
              <a:t>:=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n-US" altLang="el-GR" dirty="0">
                <a:solidFill>
                  <a:srgbClr val="000000"/>
                </a:solidFill>
              </a:rPr>
              <a:t>&lt;</a:t>
            </a:r>
            <a:r>
              <a:rPr lang="en-US" altLang="el-GR" dirty="0" err="1">
                <a:solidFill>
                  <a:srgbClr val="000000"/>
                </a:solidFill>
              </a:rPr>
              <a:t>selected_expression</a:t>
            </a:r>
            <a:r>
              <a:rPr lang="en-US" altLang="el-GR" dirty="0">
                <a:solidFill>
                  <a:srgbClr val="000000"/>
                </a:solidFill>
              </a:rPr>
              <a:t>&gt;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dirty="0">
                <a:solidFill>
                  <a:srgbClr val="000000"/>
                </a:solidFill>
              </a:rPr>
              <a:t>&lt;</a:t>
            </a:r>
            <a:r>
              <a:rPr lang="en-US" altLang="el-GR" dirty="0" err="1">
                <a:solidFill>
                  <a:srgbClr val="000000"/>
                </a:solidFill>
              </a:rPr>
              <a:t>selected_expression</a:t>
            </a:r>
            <a:r>
              <a:rPr lang="en-US" altLang="el-GR" dirty="0">
                <a:solidFill>
                  <a:srgbClr val="000000"/>
                </a:solidFill>
              </a:rPr>
              <a:t>&gt;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  <a:r>
              <a:rPr lang="el-GR" altLang="el-GR" b="1" dirty="0">
                <a:solidFill>
                  <a:srgbClr val="990033"/>
                </a:solidFill>
              </a:rPr>
              <a:t>:</a:t>
            </a:r>
            <a:r>
              <a:rPr lang="en-US" altLang="el-GR" b="1" dirty="0">
                <a:solidFill>
                  <a:srgbClr val="990033"/>
                </a:solidFill>
              </a:rPr>
              <a:t>=</a:t>
            </a:r>
            <a:r>
              <a:rPr lang="en-US" altLang="el-GR" b="1" dirty="0">
                <a:solidFill>
                  <a:schemeClr val="tx1"/>
                </a:solidFill>
              </a:rPr>
              <a:t> </a:t>
            </a:r>
            <a:r>
              <a:rPr lang="en-US" altLang="el-GR" dirty="0">
                <a:solidFill>
                  <a:srgbClr val="000000"/>
                </a:solidFill>
              </a:rPr>
              <a:t>&lt;identifier&gt; [(and ! or …! </a:t>
            </a:r>
            <a:r>
              <a:rPr lang="en-US" altLang="el-GR" dirty="0" err="1">
                <a:solidFill>
                  <a:srgbClr val="000000"/>
                </a:solidFill>
              </a:rPr>
              <a:t>xor</a:t>
            </a:r>
            <a:r>
              <a:rPr lang="en-US" altLang="el-GR" dirty="0">
                <a:solidFill>
                  <a:srgbClr val="000000"/>
                </a:solidFill>
              </a:rPr>
              <a:t>)] &lt;identifier&gt; … [(and ! or …! </a:t>
            </a:r>
            <a:r>
              <a:rPr lang="en-US" altLang="el-GR" dirty="0" err="1">
                <a:solidFill>
                  <a:srgbClr val="000000"/>
                </a:solidFill>
              </a:rPr>
              <a:t>xor</a:t>
            </a:r>
            <a:r>
              <a:rPr lang="en-US" altLang="el-GR" dirty="0">
                <a:solidFill>
                  <a:srgbClr val="000000"/>
                </a:solidFill>
              </a:rPr>
              <a:t>)] </a:t>
            </a:r>
            <a:endParaRPr lang="el-GR" altLang="el-GR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el-GR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Χρησιμοποιούνται στα ακολουθιακά τμήματα του </a:t>
            </a:r>
            <a:r>
              <a:rPr lang="en-US" altLang="el-GR" dirty="0"/>
              <a:t>VHDL </a:t>
            </a:r>
            <a:r>
              <a:rPr lang="el-GR" altLang="el-GR" dirty="0"/>
              <a:t>κώδικα για αποθήκευση προσωρινών αποτελεσμάτων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b="1" dirty="0"/>
              <a:t>Δεν αποτελούν ηλεκτρικές συνδέσεις </a:t>
            </a:r>
            <a:endParaRPr lang="en-US" altLang="el-GR" b="1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process</a:t>
            </a:r>
            <a:r>
              <a:rPr lang="en-US" altLang="el-GR" sz="2000" dirty="0">
                <a:solidFill>
                  <a:schemeClr val="tx1"/>
                </a:solidFill>
              </a:rPr>
              <a:t> (…)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variable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a,b,c</a:t>
            </a:r>
            <a:r>
              <a:rPr lang="en-US" altLang="el-GR" sz="2000" dirty="0">
                <a:solidFill>
                  <a:schemeClr val="tx1"/>
                </a:solidFill>
              </a:rPr>
              <a:t> :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;    </a:t>
            </a:r>
            <a:r>
              <a:rPr lang="en-US" altLang="el-GR" sz="2000" dirty="0">
                <a:solidFill>
                  <a:srgbClr val="000000"/>
                </a:solidFill>
              </a:rPr>
              <a:t>-- </a:t>
            </a:r>
            <a:r>
              <a:rPr lang="el-GR" altLang="el-GR" sz="2000" dirty="0">
                <a:solidFill>
                  <a:srgbClr val="000000"/>
                </a:solidFill>
              </a:rPr>
              <a:t>Δήλωση μεταβλητών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000" dirty="0">
                <a:solidFill>
                  <a:schemeClr val="tx1"/>
                </a:solidFill>
              </a:rPr>
              <a:t>c := a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b;</a:t>
            </a:r>
            <a:r>
              <a:rPr lang="el-GR" altLang="el-GR" sz="2000" dirty="0">
                <a:solidFill>
                  <a:schemeClr val="tx1"/>
                </a:solidFill>
              </a:rPr>
              <a:t>                         </a:t>
            </a:r>
            <a:r>
              <a:rPr lang="el-GR" altLang="el-GR" sz="2000" dirty="0">
                <a:solidFill>
                  <a:srgbClr val="000000"/>
                </a:solidFill>
              </a:rPr>
              <a:t>-- Χρήση μεταβλητών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8859E99A-6B23-9A35-E0B6-5933BE419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2A41904E-90BC-ACDE-A44D-C52F3F1CD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B9C7252-78F5-4852-A85C-19141AD800B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AutoShape 2">
            <a:extLst>
              <a:ext uri="{FF2B5EF4-FFF2-40B4-BE49-F238E27FC236}">
                <a16:creationId xmlns:a16="http://schemas.microsoft.com/office/drawing/2014/main" id="{BCD18CF4-84E7-47E4-2AC3-A2D0A927F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SIGNALS</a:t>
            </a:r>
            <a:r>
              <a:rPr lang="el-GR" altLang="el-GR"/>
              <a:t> και </a:t>
            </a:r>
            <a:r>
              <a:rPr lang="en-US" altLang="el-GR"/>
              <a:t>VARIABLES</a:t>
            </a:r>
            <a:r>
              <a:rPr lang="el-GR" altLang="el-GR"/>
              <a:t> (1/</a:t>
            </a:r>
            <a:r>
              <a:rPr lang="en-GB" altLang="el-GR"/>
              <a:t>3</a:t>
            </a:r>
            <a:r>
              <a:rPr lang="el-GR" altLang="el-GR"/>
              <a:t>)</a:t>
            </a:r>
          </a:p>
        </p:txBody>
      </p:sp>
      <p:sp>
        <p:nvSpPr>
          <p:cNvPr id="994307" name="Rectangle 3">
            <a:extLst>
              <a:ext uri="{FF2B5EF4-FFF2-40B4-BE49-F238E27FC236}">
                <a16:creationId xmlns:a16="http://schemas.microsoft.com/office/drawing/2014/main" id="{01D5EE2F-54AB-6AC2-B30D-D86B67679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dirty="0"/>
              <a:t>  </a:t>
            </a:r>
            <a:r>
              <a:rPr lang="el-GR" altLang="el-GR" b="1" dirty="0">
                <a:solidFill>
                  <a:srgbClr val="000064"/>
                </a:solidFill>
              </a:rPr>
              <a:t>Η ενημέρωση ενός αντικειμένου τύπου </a:t>
            </a:r>
            <a:r>
              <a:rPr lang="en-US" altLang="el-GR" b="1" dirty="0">
                <a:solidFill>
                  <a:srgbClr val="000064"/>
                </a:solidFill>
              </a:rPr>
              <a:t>VARIABLE </a:t>
            </a:r>
            <a:r>
              <a:rPr lang="el-GR" altLang="el-GR" b="1" dirty="0">
                <a:solidFill>
                  <a:srgbClr val="000064"/>
                </a:solidFill>
              </a:rPr>
              <a:t>είναι άμεση</a:t>
            </a:r>
            <a:endParaRPr lang="en-US" altLang="el-GR" b="1" dirty="0">
              <a:solidFill>
                <a:srgbClr val="000064"/>
              </a:solidFill>
            </a:endParaRPr>
          </a:p>
          <a:p>
            <a:pPr marL="198438" lvl="1" indent="0" eaLnBrk="1" hangingPunct="1"/>
            <a:r>
              <a:rPr lang="el-GR" altLang="el-GR" b="1" dirty="0">
                <a:solidFill>
                  <a:srgbClr val="000064"/>
                </a:solidFill>
              </a:rPr>
              <a:t> </a:t>
            </a:r>
            <a:r>
              <a:rPr lang="el-GR" altLang="el-GR" dirty="0"/>
              <a:t>Μπορούμε να χρησιμοποιήσουμε τη νέα τιμή του στην επόμενη γραμμή του κώδικα 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b="1" dirty="0">
                <a:solidFill>
                  <a:srgbClr val="000064"/>
                </a:solidFill>
              </a:rPr>
              <a:t>Δεν ισχύει στην περίπτωση ενός </a:t>
            </a:r>
            <a:r>
              <a:rPr lang="en-US" altLang="el-GR" b="1" dirty="0">
                <a:solidFill>
                  <a:srgbClr val="000064"/>
                </a:solidFill>
              </a:rPr>
              <a:t>SIGNAL </a:t>
            </a:r>
            <a:r>
              <a:rPr lang="el-GR" altLang="el-GR" b="1" dirty="0"/>
              <a:t>όταν </a:t>
            </a:r>
            <a:r>
              <a:rPr lang="el-GR" altLang="el-GR" b="1" dirty="0" err="1"/>
              <a:t>χρησιμ</a:t>
            </a:r>
            <a:r>
              <a:rPr lang="el-GR" altLang="el-GR" b="1" dirty="0"/>
              <a:t>. σε μια </a:t>
            </a:r>
            <a:r>
              <a:rPr lang="en-US" altLang="el-GR" b="1" dirty="0"/>
              <a:t>process – </a:t>
            </a:r>
            <a:r>
              <a:rPr lang="el-GR" altLang="el-GR" b="1" dirty="0">
                <a:solidFill>
                  <a:srgbClr val="990033"/>
                </a:solidFill>
              </a:rPr>
              <a:t>η νέα τιμή του είναι διαθέσιμη μόνο </a:t>
            </a:r>
            <a:r>
              <a:rPr lang="el-GR" altLang="el-GR" b="1" i="1" dirty="0">
                <a:solidFill>
                  <a:srgbClr val="990033"/>
                </a:solidFill>
              </a:rPr>
              <a:t>μετά </a:t>
            </a:r>
            <a:r>
              <a:rPr lang="el-GR" altLang="el-GR" b="1" dirty="0">
                <a:solidFill>
                  <a:srgbClr val="990033"/>
                </a:solidFill>
              </a:rPr>
              <a:t>την ολοκλήρωση της τρέχουσας εκτέλεσης της </a:t>
            </a:r>
            <a:r>
              <a:rPr lang="en-US" altLang="el-GR" b="1" dirty="0">
                <a:solidFill>
                  <a:srgbClr val="990033"/>
                </a:solidFill>
              </a:rPr>
              <a:t>process</a:t>
            </a:r>
          </a:p>
          <a:p>
            <a:pPr marL="0" indent="0" eaLnBrk="1" hangingPunct="1"/>
            <a:endParaRPr lang="en-US" altLang="el-GR" b="1" dirty="0">
              <a:solidFill>
                <a:srgbClr val="990033"/>
              </a:solidFill>
            </a:endParaRPr>
          </a:p>
          <a:p>
            <a:pPr marL="0" indent="0" eaLnBrk="1" hangingPunct="1"/>
            <a:r>
              <a:rPr lang="el-GR" altLang="el-GR" b="1" dirty="0">
                <a:solidFill>
                  <a:srgbClr val="000064"/>
                </a:solidFill>
              </a:rPr>
              <a:t>Η τιμή ενός αντικειμένου τύπου </a:t>
            </a:r>
            <a:r>
              <a:rPr lang="en-US" altLang="el-GR" b="1" dirty="0">
                <a:solidFill>
                  <a:srgbClr val="000064"/>
                </a:solidFill>
              </a:rPr>
              <a:t>VARIABLE </a:t>
            </a:r>
            <a:r>
              <a:rPr lang="el-GR" altLang="el-GR" b="1" dirty="0">
                <a:solidFill>
                  <a:srgbClr val="000064"/>
                </a:solidFill>
              </a:rPr>
              <a:t>δεν μπορεί να μεταδοθεί έξω από τη διεργασία στην οποία χρησιμοποιείται </a:t>
            </a:r>
          </a:p>
          <a:p>
            <a:pPr marL="742950" lvl="1" indent="-285750" eaLnBrk="1" hangingPunct="1"/>
            <a:r>
              <a:rPr lang="el-GR" altLang="el-GR" dirty="0"/>
              <a:t>Αν αυτό απαιτείται, τότε η τιμή του πρέπει να εκχωρηθεί σε ένα </a:t>
            </a:r>
            <a:r>
              <a:rPr lang="en-US" altLang="el-GR" dirty="0"/>
              <a:t>SIGNAL</a:t>
            </a:r>
            <a:r>
              <a:rPr lang="el-GR" altLang="el-GR" dirty="0"/>
              <a:t> </a:t>
            </a:r>
          </a:p>
          <a:p>
            <a:pPr marL="0" indent="0" eaLnBrk="1" hangingPunct="1"/>
            <a:endParaRPr lang="el-GR" altLang="el-GR" dirty="0">
              <a:solidFill>
                <a:srgbClr val="990033"/>
              </a:solidFill>
            </a:endParaRPr>
          </a:p>
          <a:p>
            <a:pPr marL="0" indent="0" eaLnBrk="1" hangingPunct="1"/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F050F02C-1222-D33E-DE1B-1796702CA5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561A3307-08F5-E7D7-E07B-22D85F408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63823F-FA4C-41F3-98D6-175F0FE4458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AutoShape 2">
            <a:extLst>
              <a:ext uri="{FF2B5EF4-FFF2-40B4-BE49-F238E27FC236}">
                <a16:creationId xmlns:a16="http://schemas.microsoft.com/office/drawing/2014/main" id="{D0B19A7B-1684-0DB0-5769-AA517831C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08962" cy="371475"/>
          </a:xfrm>
        </p:spPr>
        <p:txBody>
          <a:bodyPr/>
          <a:lstStyle/>
          <a:p>
            <a:pPr eaLnBrk="1" hangingPunct="1"/>
            <a:r>
              <a:rPr lang="en-US" altLang="el-GR"/>
              <a:t>SIGNALS</a:t>
            </a:r>
            <a:r>
              <a:rPr lang="el-GR" altLang="el-GR"/>
              <a:t> και </a:t>
            </a:r>
            <a:r>
              <a:rPr lang="en-US" altLang="el-GR"/>
              <a:t>VARIABLES </a:t>
            </a:r>
            <a:r>
              <a:rPr lang="el-GR" altLang="el-GR"/>
              <a:t>(</a:t>
            </a:r>
            <a:r>
              <a:rPr lang="en-GB" altLang="el-GR"/>
              <a:t>2/3</a:t>
            </a:r>
            <a:r>
              <a:rPr lang="el-GR" altLang="el-GR"/>
              <a:t>)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744791BE-BFBD-C354-E77D-A6F64071D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33400"/>
            <a:ext cx="8207375" cy="6096000"/>
          </a:xfrm>
        </p:spPr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endParaRPr lang="en-US" altLang="el-GR"/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B1790871-A500-EDA1-8067-53C42553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153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rgbClr val="000064"/>
                </a:solidFill>
                <a:cs typeface="Times New Roman" panose="02020603050405020304" pitchFamily="18" charset="0"/>
              </a:rPr>
              <a:t>p0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n-US" altLang="el-GR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>
                <a:solidFill>
                  <a:schemeClr val="tx1"/>
                </a:solidFill>
              </a:rPr>
              <a:t>		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l-GR" altLang="el-GR">
                <a:solidFill>
                  <a:schemeClr val="tx1"/>
                </a:solidFill>
              </a:rPr>
              <a:t>					</a:t>
            </a:r>
            <a:r>
              <a:rPr lang="el-GR" altLang="el-GR">
                <a:solidFill>
                  <a:srgbClr val="000064"/>
                </a:solidFill>
                <a:cs typeface="Times New Roman" panose="02020603050405020304" pitchFamily="18" charset="0"/>
              </a:rPr>
              <a:t>p1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n-US" altLang="el-GR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endParaRPr lang="el-GR" altLang="el-GR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					</a:t>
            </a:r>
            <a:r>
              <a:rPr lang="el-GR" altLang="el-GR">
                <a:solidFill>
                  <a:schemeClr val="tx1"/>
                </a:solidFill>
              </a:rPr>
              <a:t>								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variable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>
                <a:cs typeface="Times New Roman" panose="02020603050405020304" pitchFamily="18" charset="0"/>
              </a:rPr>
              <a:t>sum1, sum2: </a:t>
            </a:r>
            <a:r>
              <a:rPr lang="el-GR" altLang="el-GR">
                <a:solidFill>
                  <a:srgbClr val="990000"/>
                </a:solidFill>
                <a:cs typeface="Times New Roman" panose="02020603050405020304" pitchFamily="18" charset="0"/>
              </a:rPr>
              <a:t>integer</a:t>
            </a:r>
            <a:r>
              <a:rPr lang="el-GR" altLang="el-GR"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wait for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>
                <a:solidFill>
                  <a:srgbClr val="000064"/>
                </a:solidFill>
                <a:cs typeface="Times New Roman" panose="02020603050405020304" pitchFamily="18" charset="0"/>
              </a:rPr>
              <a:t>10 ns;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>
                <a:solidFill>
                  <a:schemeClr val="tx1"/>
                </a:solidFill>
              </a:rPr>
              <a:t>								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l-GR" altLang="el-GR">
                <a:cs typeface="Times New Roman" panose="02020603050405020304" pitchFamily="18" charset="0"/>
              </a:rPr>
              <a:t>sum1</a:t>
            </a:r>
            <a:r>
              <a:rPr lang="el-GR" altLang="el-GR"/>
              <a:t> </a:t>
            </a:r>
            <a:r>
              <a:rPr lang="el-GR" altLang="el-GR">
                <a:cs typeface="Times New Roman" panose="02020603050405020304" pitchFamily="18" charset="0"/>
              </a:rPr>
              <a:t>&lt;=</a:t>
            </a:r>
            <a:r>
              <a:rPr lang="en-US" altLang="el-GR">
                <a:cs typeface="Times New Roman" panose="02020603050405020304" pitchFamily="18" charset="0"/>
              </a:rPr>
              <a:t> </a:t>
            </a:r>
            <a:r>
              <a:rPr lang="el-GR" altLang="el-GR">
                <a:cs typeface="Times New Roman" panose="02020603050405020304" pitchFamily="18" charset="0"/>
              </a:rPr>
              <a:t>sum1+1;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 				</a:t>
            </a:r>
            <a:r>
              <a:rPr lang="el-GR" altLang="el-GR">
                <a:solidFill>
                  <a:schemeClr val="tx1"/>
                </a:solidFill>
              </a:rPr>
              <a:t>								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wait for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 10 ns;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l-GR" altLang="el-GR">
                <a:cs typeface="Times New Roman" panose="02020603050405020304" pitchFamily="18" charset="0"/>
              </a:rPr>
              <a:t>sum2</a:t>
            </a:r>
            <a:r>
              <a:rPr lang="el-GR" altLang="el-GR"/>
              <a:t> </a:t>
            </a:r>
            <a:r>
              <a:rPr lang="el-GR" altLang="el-GR">
                <a:cs typeface="Times New Roman" panose="02020603050405020304" pitchFamily="18" charset="0"/>
              </a:rPr>
              <a:t>&lt;=</a:t>
            </a:r>
            <a:r>
              <a:rPr lang="en-US" altLang="el-GR">
                <a:cs typeface="Times New Roman" panose="02020603050405020304" pitchFamily="18" charset="0"/>
              </a:rPr>
              <a:t> </a:t>
            </a:r>
            <a:r>
              <a:rPr lang="el-GR" altLang="el-GR">
                <a:cs typeface="Times New Roman" panose="02020603050405020304" pitchFamily="18" charset="0"/>
              </a:rPr>
              <a:t>sum1+1;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  				</a:t>
            </a:r>
            <a:r>
              <a:rPr lang="el-GR" altLang="el-GR">
                <a:solidFill>
                  <a:schemeClr val="tx1"/>
                </a:solidFill>
              </a:rPr>
              <a:t>								</a:t>
            </a:r>
            <a:r>
              <a:rPr lang="el-GR" altLang="el-GR">
                <a:cs typeface="Times New Roman" panose="02020603050405020304" pitchFamily="18" charset="0"/>
              </a:rPr>
              <a:t>sum1</a:t>
            </a:r>
            <a:r>
              <a:rPr lang="el-GR" altLang="el-GR"/>
              <a:t> </a:t>
            </a:r>
            <a:r>
              <a:rPr lang="el-GR" altLang="el-GR">
                <a:cs typeface="Times New Roman" panose="02020603050405020304" pitchFamily="18" charset="0"/>
              </a:rPr>
              <a:t>:=</a:t>
            </a:r>
            <a:r>
              <a:rPr lang="en-US" altLang="el-GR">
                <a:cs typeface="Times New Roman" panose="02020603050405020304" pitchFamily="18" charset="0"/>
              </a:rPr>
              <a:t> </a:t>
            </a:r>
            <a:r>
              <a:rPr lang="el-GR" altLang="el-GR">
                <a:cs typeface="Times New Roman" panose="02020603050405020304" pitchFamily="18" charset="0"/>
              </a:rPr>
              <a:t>sum1+1;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end process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;				</a:t>
            </a:r>
            <a:r>
              <a:rPr lang="el-GR" altLang="el-GR">
                <a:solidFill>
                  <a:schemeClr val="tx1"/>
                </a:solidFill>
              </a:rPr>
              <a:t>								</a:t>
            </a:r>
            <a:r>
              <a:rPr lang="el-GR" altLang="el-GR">
                <a:cs typeface="Times New Roman" panose="02020603050405020304" pitchFamily="18" charset="0"/>
              </a:rPr>
              <a:t>sum2</a:t>
            </a:r>
            <a:r>
              <a:rPr lang="el-GR" altLang="el-GR"/>
              <a:t> </a:t>
            </a:r>
            <a:r>
              <a:rPr lang="el-GR" altLang="el-GR">
                <a:cs typeface="Times New Roman" panose="02020603050405020304" pitchFamily="18" charset="0"/>
              </a:rPr>
              <a:t>:=</a:t>
            </a:r>
            <a:r>
              <a:rPr lang="en-US" altLang="el-GR">
                <a:cs typeface="Times New Roman" panose="02020603050405020304" pitchFamily="18" charset="0"/>
              </a:rPr>
              <a:t> </a:t>
            </a:r>
            <a:r>
              <a:rPr lang="el-GR" altLang="el-GR">
                <a:cs typeface="Times New Roman" panose="02020603050405020304" pitchFamily="18" charset="0"/>
              </a:rPr>
              <a:t>sum1+1;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									</a:t>
            </a:r>
            <a:r>
              <a:rPr lang="el-GR" altLang="el-GR">
                <a:solidFill>
                  <a:schemeClr val="tx1"/>
                </a:solidFill>
              </a:rPr>
              <a:t>								</a:t>
            </a:r>
            <a:r>
              <a:rPr lang="el-GR" altLang="el-GR" b="1">
                <a:solidFill>
                  <a:srgbClr val="990033"/>
                </a:solidFill>
                <a:cs typeface="Times New Roman" panose="02020603050405020304" pitchFamily="18" charset="0"/>
              </a:rPr>
              <a:t>end process</a:t>
            </a:r>
            <a:r>
              <a:rPr lang="el-GR" altLang="el-GR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el-GR" altLang="el-GR">
              <a:solidFill>
                <a:schemeClr val="tx1"/>
              </a:solidFill>
            </a:endParaRPr>
          </a:p>
        </p:txBody>
      </p:sp>
      <p:graphicFrame>
        <p:nvGraphicFramePr>
          <p:cNvPr id="996437" name="Group 85">
            <a:extLst>
              <a:ext uri="{FF2B5EF4-FFF2-40B4-BE49-F238E27FC236}">
                <a16:creationId xmlns:a16="http://schemas.microsoft.com/office/drawing/2014/main" id="{F55147FB-7B5E-FF58-5594-123DA2AECD11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789363"/>
          <a:ext cx="3040063" cy="2590802"/>
        </p:xfrm>
        <a:graphic>
          <a:graphicData uri="http://schemas.openxmlformats.org/drawingml/2006/table">
            <a:tbl>
              <a:tblPr/>
              <a:tblGrid>
                <a:gridCol w="130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Time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Sum1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Sum2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10+ delta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 + delta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 + delta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93" marB="454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493" marB="454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96436" name="Group 84">
            <a:extLst>
              <a:ext uri="{FF2B5EF4-FFF2-40B4-BE49-F238E27FC236}">
                <a16:creationId xmlns:a16="http://schemas.microsoft.com/office/drawing/2014/main" id="{C5597E39-08C6-394E-5BBC-570AF0F0F302}"/>
              </a:ext>
            </a:extLst>
          </p:cNvPr>
          <p:cNvGraphicFramePr>
            <a:graphicFrameLocks noGrp="1"/>
          </p:cNvGraphicFramePr>
          <p:nvPr/>
        </p:nvGraphicFramePr>
        <p:xfrm>
          <a:off x="5410200" y="3810000"/>
          <a:ext cx="3040063" cy="2571750"/>
        </p:xfrm>
        <a:graphic>
          <a:graphicData uri="http://schemas.openxmlformats.org/drawingml/2006/table">
            <a:tbl>
              <a:tblPr/>
              <a:tblGrid>
                <a:gridCol w="130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Time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Sum1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Sum2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10+ delta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 + delta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 + delta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01" marB="456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601" marB="456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Group 86">
            <a:extLst>
              <a:ext uri="{FF2B5EF4-FFF2-40B4-BE49-F238E27FC236}">
                <a16:creationId xmlns:a16="http://schemas.microsoft.com/office/drawing/2014/main" id="{62F72FBB-4FB3-5618-3F4E-5910CCD3669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71813"/>
            <a:ext cx="8334375" cy="427037"/>
            <a:chOff x="240" y="1935"/>
            <a:chExt cx="5250" cy="269"/>
          </a:xfrm>
        </p:grpSpPr>
        <p:sp>
          <p:nvSpPr>
            <p:cNvPr id="16479" name="Text Box 81">
              <a:extLst>
                <a:ext uri="{FF2B5EF4-FFF2-40B4-BE49-F238E27FC236}">
                  <a16:creationId xmlns:a16="http://schemas.microsoft.com/office/drawing/2014/main" id="{BF46F8F0-42EC-212E-6995-90152E5F2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35"/>
              <a:ext cx="19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1" u="sng"/>
                <a:t>sum1, sum2 : SIGNALS</a:t>
              </a:r>
              <a:endParaRPr lang="el-GR" altLang="el-GR" b="1" u="sng"/>
            </a:p>
          </p:txBody>
        </p:sp>
        <p:sp>
          <p:nvSpPr>
            <p:cNvPr id="16480" name="Text Box 82">
              <a:extLst>
                <a:ext uri="{FF2B5EF4-FFF2-40B4-BE49-F238E27FC236}">
                  <a16:creationId xmlns:a16="http://schemas.microsoft.com/office/drawing/2014/main" id="{94D9444E-7018-9432-5808-83AF71200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935"/>
              <a:ext cx="217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b="1" u="sng"/>
                <a:t>sum1, sum2 : VARIABLES</a:t>
              </a:r>
              <a:endParaRPr lang="el-GR" altLang="el-GR" b="1" u="sng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2CDC4D-404A-EC8B-77DE-C30BE075A9E3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724400"/>
            <a:ext cx="574675" cy="217488"/>
            <a:chOff x="2267744" y="4725144"/>
            <a:chExt cx="576064" cy="21602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1D65A0A-CAC9-B819-26B2-F21D6B05B815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725144"/>
              <a:ext cx="0" cy="216024"/>
            </a:xfrm>
            <a:prstGeom prst="straightConnector1">
              <a:avLst/>
            </a:prstGeom>
            <a:ln w="19050">
              <a:solidFill>
                <a:srgbClr val="99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09FABAF-A25E-B0F2-A345-C6193080353E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725144"/>
              <a:ext cx="576064" cy="216024"/>
            </a:xfrm>
            <a:prstGeom prst="straightConnector1">
              <a:avLst/>
            </a:prstGeom>
            <a:ln w="19050">
              <a:solidFill>
                <a:srgbClr val="99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A1E9D6-0B0E-D894-12D6-66F2AC3F0468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5322888"/>
            <a:ext cx="576263" cy="215900"/>
            <a:chOff x="2267744" y="4725144"/>
            <a:chExt cx="576064" cy="21602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8AEECD-89C0-EAEE-A3C4-9DEC03838AD5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725144"/>
              <a:ext cx="0" cy="216024"/>
            </a:xfrm>
            <a:prstGeom prst="straightConnector1">
              <a:avLst/>
            </a:prstGeom>
            <a:ln w="19050">
              <a:solidFill>
                <a:srgbClr val="99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E9D7AE-70A5-5397-FBC4-F6600D702D65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725144"/>
              <a:ext cx="576064" cy="216024"/>
            </a:xfrm>
            <a:prstGeom prst="straightConnector1">
              <a:avLst/>
            </a:prstGeom>
            <a:ln w="19050">
              <a:solidFill>
                <a:srgbClr val="99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08D844-58EC-B52F-B343-5FADD2A5F928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5921375"/>
            <a:ext cx="574675" cy="215900"/>
            <a:chOff x="2267744" y="4725144"/>
            <a:chExt cx="576064" cy="2160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F7A0421-1D98-9514-EBB8-56241866D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725144"/>
              <a:ext cx="0" cy="216024"/>
            </a:xfrm>
            <a:prstGeom prst="straightConnector1">
              <a:avLst/>
            </a:prstGeom>
            <a:ln w="19050">
              <a:solidFill>
                <a:srgbClr val="99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A6D2FDE-F21B-523C-FD1D-61DD054D1D0F}"/>
                </a:ext>
              </a:extLst>
            </p:cNvPr>
            <p:cNvCxnSpPr>
              <a:cxnSpLocks/>
            </p:cNvCxnSpPr>
            <p:nvPr/>
          </p:nvCxnSpPr>
          <p:spPr>
            <a:xfrm>
              <a:off x="2267744" y="4725144"/>
              <a:ext cx="576064" cy="216024"/>
            </a:xfrm>
            <a:prstGeom prst="straightConnector1">
              <a:avLst/>
            </a:prstGeom>
            <a:ln w="19050">
              <a:solidFill>
                <a:srgbClr val="99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6DE0D2E-1922-41D7-E541-941A2D938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416425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/>
              <a:t>Process activation</a:t>
            </a:r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42C1-96F8-08BA-8587-CA1522C6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4765675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/>
              <a:t>Result of activation</a:t>
            </a:r>
            <a:endParaRPr lang="en-US" altLang="en-US" sz="1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B55990-8264-DA8A-CEC2-9C7BC9886FC2}"/>
              </a:ext>
            </a:extLst>
          </p:cNvPr>
          <p:cNvGrpSpPr/>
          <p:nvPr/>
        </p:nvGrpSpPr>
        <p:grpSpPr>
          <a:xfrm>
            <a:off x="7345444" y="4249199"/>
            <a:ext cx="576064" cy="453728"/>
            <a:chOff x="7308304" y="4869160"/>
            <a:chExt cx="576064" cy="4537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2A35543-0BF8-BF13-5488-A6E36B74301A}"/>
                </a:ext>
              </a:extLst>
            </p:cNvPr>
            <p:cNvCxnSpPr/>
            <p:nvPr/>
          </p:nvCxnSpPr>
          <p:spPr>
            <a:xfrm>
              <a:off x="7308304" y="4869160"/>
              <a:ext cx="0" cy="453728"/>
            </a:xfrm>
            <a:prstGeom prst="straightConnector1">
              <a:avLst/>
            </a:prstGeom>
            <a:ln w="28575">
              <a:solidFill>
                <a:srgbClr val="0000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0AF8A01-5135-D2EE-FFAF-EE31471C1C0F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5229200"/>
              <a:ext cx="576064" cy="0"/>
            </a:xfrm>
            <a:prstGeom prst="straightConnector1">
              <a:avLst/>
            </a:prstGeom>
            <a:ln w="28575">
              <a:solidFill>
                <a:srgbClr val="0000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081690-7EAE-6C25-212D-D5FEE6CECD00}"/>
              </a:ext>
            </a:extLst>
          </p:cNvPr>
          <p:cNvGrpSpPr/>
          <p:nvPr/>
        </p:nvGrpSpPr>
        <p:grpSpPr>
          <a:xfrm>
            <a:off x="7345444" y="4901564"/>
            <a:ext cx="576064" cy="453728"/>
            <a:chOff x="7308304" y="4869160"/>
            <a:chExt cx="576064" cy="45372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3CEF92F-281E-47F6-A7DD-D8C86CF5310A}"/>
                </a:ext>
              </a:extLst>
            </p:cNvPr>
            <p:cNvCxnSpPr/>
            <p:nvPr/>
          </p:nvCxnSpPr>
          <p:spPr>
            <a:xfrm>
              <a:off x="7308304" y="4869160"/>
              <a:ext cx="0" cy="453728"/>
            </a:xfrm>
            <a:prstGeom prst="straightConnector1">
              <a:avLst/>
            </a:prstGeom>
            <a:ln w="28575">
              <a:solidFill>
                <a:srgbClr val="0000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751A4B-5E8A-F960-2AD1-57AE3F062083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5229200"/>
              <a:ext cx="576064" cy="0"/>
            </a:xfrm>
            <a:prstGeom prst="straightConnector1">
              <a:avLst/>
            </a:prstGeom>
            <a:ln w="28575">
              <a:solidFill>
                <a:srgbClr val="0000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5DA76F-8EA9-C890-BDF8-A67C807636E1}"/>
              </a:ext>
            </a:extLst>
          </p:cNvPr>
          <p:cNvGrpSpPr/>
          <p:nvPr/>
        </p:nvGrpSpPr>
        <p:grpSpPr>
          <a:xfrm>
            <a:off x="7345444" y="5553929"/>
            <a:ext cx="576064" cy="453728"/>
            <a:chOff x="7308304" y="4869160"/>
            <a:chExt cx="576064" cy="45372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ABB520-97D8-E745-CE8B-564EA47AEB2F}"/>
                </a:ext>
              </a:extLst>
            </p:cNvPr>
            <p:cNvCxnSpPr/>
            <p:nvPr/>
          </p:nvCxnSpPr>
          <p:spPr>
            <a:xfrm>
              <a:off x="7308304" y="4869160"/>
              <a:ext cx="0" cy="453728"/>
            </a:xfrm>
            <a:prstGeom prst="straightConnector1">
              <a:avLst/>
            </a:prstGeom>
            <a:ln w="28575">
              <a:solidFill>
                <a:srgbClr val="0000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9C892D5-2074-F0BB-2CA4-A46AB3BA07F5}"/>
                </a:ext>
              </a:extLst>
            </p:cNvPr>
            <p:cNvCxnSpPr>
              <a:cxnSpLocks/>
            </p:cNvCxnSpPr>
            <p:nvPr/>
          </p:nvCxnSpPr>
          <p:spPr>
            <a:xfrm>
              <a:off x="7308304" y="5229200"/>
              <a:ext cx="576064" cy="0"/>
            </a:xfrm>
            <a:prstGeom prst="straightConnector1">
              <a:avLst/>
            </a:prstGeom>
            <a:ln w="28575">
              <a:solidFill>
                <a:srgbClr val="0000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>
            <a:extLst>
              <a:ext uri="{FF2B5EF4-FFF2-40B4-BE49-F238E27FC236}">
                <a16:creationId xmlns:a16="http://schemas.microsoft.com/office/drawing/2014/main" id="{1F814E60-D270-27CB-E7F1-044E1755F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4F9A060-AA98-A632-614B-46CC0CBA25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7C18D5-8B56-49FE-A919-7728AAFC8DB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A9C38EA-65D6-2248-C689-6D4B9EB71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4AF23A88-03AD-F9F4-CC6C-92A4075E5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Ακολουθιακός Κώδικας </a:t>
            </a:r>
            <a:r>
              <a:rPr lang="en-US" altLang="el-GR" sz="3200" b="1"/>
              <a:t>VHDL</a:t>
            </a:r>
            <a:r>
              <a:rPr lang="el-GR" altLang="el-GR" sz="3200" b="1"/>
              <a:t> </a:t>
            </a:r>
            <a:br>
              <a:rPr lang="en-US" altLang="el-GR" sz="3200" b="1"/>
            </a:br>
            <a:r>
              <a:rPr lang="en-US" altLang="el-GR" sz="3200" b="1"/>
              <a:t>(Sequential VHDL)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847FB136-3EEF-CFB4-2E0F-C90409B43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B457E5A1-12A0-8669-B44F-737D1714E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9018C2-7108-4C4A-9F1E-A3AB45F8786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AutoShape 2">
            <a:extLst>
              <a:ext uri="{FF2B5EF4-FFF2-40B4-BE49-F238E27FC236}">
                <a16:creationId xmlns:a16="http://schemas.microsoft.com/office/drawing/2014/main" id="{7BD3732B-F2B1-DA7A-2F34-2885882DE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SIGNALS</a:t>
            </a:r>
            <a:r>
              <a:rPr lang="el-GR" altLang="el-GR"/>
              <a:t> και </a:t>
            </a:r>
            <a:r>
              <a:rPr lang="en-US" altLang="el-GR"/>
              <a:t>VARIABLES </a:t>
            </a:r>
            <a:r>
              <a:rPr lang="el-GR" altLang="el-GR"/>
              <a:t>(</a:t>
            </a:r>
            <a:r>
              <a:rPr lang="en-GB" altLang="el-GR"/>
              <a:t>3/3</a:t>
            </a:r>
            <a:r>
              <a:rPr lang="el-GR" altLang="el-GR"/>
              <a:t>)</a:t>
            </a:r>
          </a:p>
        </p:txBody>
      </p:sp>
      <p:sp>
        <p:nvSpPr>
          <p:cNvPr id="997379" name="Rectangle 3">
            <a:extLst>
              <a:ext uri="{FF2B5EF4-FFF2-40B4-BE49-F238E27FC236}">
                <a16:creationId xmlns:a16="http://schemas.microsoft.com/office/drawing/2014/main" id="{D4E3A9CC-24D7-654F-A435-490CAEC44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Οι </a:t>
            </a:r>
            <a:r>
              <a:rPr lang="en-US" altLang="el-GR" dirty="0"/>
              <a:t>VARIABLES</a:t>
            </a:r>
            <a:r>
              <a:rPr lang="el-GR" altLang="el-GR" dirty="0"/>
              <a:t> </a:t>
            </a:r>
            <a:r>
              <a:rPr lang="el-GR" altLang="el-GR" dirty="0">
                <a:solidFill>
                  <a:srgbClr val="000064"/>
                </a:solidFill>
              </a:rPr>
              <a:t>χρησιμοποιούνται</a:t>
            </a:r>
            <a:r>
              <a:rPr lang="el-GR" altLang="el-GR" dirty="0"/>
              <a:t> εντός ακολουθιακών τμημάτων. Δεν μπορούν να μεταφέρουν πληροφορία εξωτερικά αυτών</a:t>
            </a:r>
          </a:p>
          <a:p>
            <a:pPr marL="742950" lvl="1" indent="-285750" eaLnBrk="1" hangingPunct="1"/>
            <a:r>
              <a:rPr lang="el-GR" altLang="el-GR" dirty="0"/>
              <a:t>Ανάθεση τιμής σε </a:t>
            </a:r>
            <a:r>
              <a:rPr lang="en-US" altLang="el-GR" dirty="0"/>
              <a:t>VARIABLE</a:t>
            </a:r>
            <a:r>
              <a:rPr lang="el-GR" altLang="el-GR" dirty="0"/>
              <a:t> και πέρασμα της τιμής εξωτερικά του ακολουθιακού τμήματος μέσω </a:t>
            </a:r>
            <a:r>
              <a:rPr lang="en-US" altLang="el-GR" dirty="0"/>
              <a:t>SIGNAL</a:t>
            </a:r>
            <a:endParaRPr lang="el-GR" altLang="el-GR" dirty="0"/>
          </a:p>
          <a:p>
            <a:pPr marL="0" indent="0" eaLnBrk="1" hangingPunct="1"/>
            <a:endParaRPr lang="el-GR" altLang="el-GR" dirty="0"/>
          </a:p>
        </p:txBody>
      </p:sp>
      <p:sp>
        <p:nvSpPr>
          <p:cNvPr id="997380" name="Rectangle 4">
            <a:extLst>
              <a:ext uri="{FF2B5EF4-FFF2-40B4-BE49-F238E27FC236}">
                <a16:creationId xmlns:a16="http://schemas.microsoft.com/office/drawing/2014/main" id="{670C7023-35C6-11BB-955B-E3E8E1DD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24175"/>
            <a:ext cx="81534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tabLst>
                <a:tab pos="266700" algn="l"/>
                <a:tab pos="406400" algn="l"/>
                <a:tab pos="533400" algn="l"/>
                <a:tab pos="698500" algn="l"/>
                <a:tab pos="838200" algn="l"/>
                <a:tab pos="1054100" algn="l"/>
                <a:tab pos="2641600" algn="l"/>
                <a:tab pos="2933700" algn="l"/>
                <a:tab pos="3200400" algn="l"/>
                <a:tab pos="3416300" algn="l"/>
                <a:tab pos="3632200" algn="l"/>
                <a:tab pos="3771900" algn="l"/>
                <a:tab pos="3898900" algn="l"/>
                <a:tab pos="4025900" algn="l"/>
                <a:tab pos="4102100" algn="l"/>
                <a:tab pos="4330700" algn="l"/>
                <a:tab pos="4546600" algn="l"/>
                <a:tab pos="4762500" algn="l"/>
                <a:tab pos="4978400" algn="l"/>
                <a:tab pos="5397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entity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ex is</a:t>
            </a:r>
            <a:r>
              <a:rPr lang="en-US" altLang="el-GR">
                <a:solidFill>
                  <a:schemeClr val="tx1"/>
                </a:solidFill>
              </a:rPr>
              <a:t>						</a:t>
            </a: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behv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ex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port</a:t>
            </a:r>
            <a:r>
              <a:rPr lang="en-US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rgbClr val="000064"/>
                </a:solidFill>
              </a:rPr>
              <a:t>(a,b : out integer) ;	</a:t>
            </a:r>
            <a:r>
              <a:rPr lang="en-US" altLang="el-GR">
                <a:solidFill>
                  <a:schemeClr val="tx1"/>
                </a:solidFill>
              </a:rPr>
              <a:t>					</a:t>
            </a: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				       						   </a:t>
            </a:r>
            <a:r>
              <a:rPr lang="en-US" altLang="el-GR" b="1">
                <a:solidFill>
                  <a:srgbClr val="990033"/>
                </a:solidFill>
              </a:rPr>
              <a:t>process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  						   </a:t>
            </a:r>
            <a:r>
              <a:rPr lang="en-US" altLang="el-GR" sz="2200" b="1">
                <a:solidFill>
                  <a:srgbClr val="990033"/>
                </a:solidFill>
                <a:latin typeface="Times New Roman" panose="02020603050405020304" pitchFamily="18" charset="0"/>
              </a:rPr>
              <a:t>variable</a:t>
            </a:r>
            <a:r>
              <a:rPr lang="en-US" altLang="el-GR" sz="2200">
                <a:latin typeface="Times New Roman" panose="02020603050405020304" pitchFamily="18" charset="0"/>
              </a:rPr>
              <a:t> </a:t>
            </a:r>
            <a:r>
              <a:rPr lang="en-US" altLang="el-GR" sz="2200">
                <a:solidFill>
                  <a:srgbClr val="000064"/>
                </a:solidFill>
                <a:latin typeface="Times New Roman" panose="02020603050405020304" pitchFamily="18" charset="0"/>
              </a:rPr>
              <a:t>sum1, sum2 : integer;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   						    </a:t>
            </a:r>
            <a:r>
              <a:rPr lang="en-US" altLang="el-GR" sz="2200" b="1">
                <a:solidFill>
                  <a:srgbClr val="990033"/>
                </a:solidFill>
                <a:latin typeface="Times New Roman" panose="02020603050405020304" pitchFamily="18" charset="0"/>
              </a:rPr>
              <a:t>begin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						  </a:t>
            </a:r>
            <a:r>
              <a:rPr lang="en-US" altLang="el-GR" sz="2200" b="1">
                <a:solidFill>
                  <a:srgbClr val="990033"/>
                </a:solidFill>
                <a:latin typeface="Times New Roman" panose="02020603050405020304" pitchFamily="18" charset="0"/>
              </a:rPr>
              <a:t>wait for</a:t>
            </a:r>
            <a:r>
              <a:rPr lang="en-US" altLang="el-GR" sz="2200">
                <a:latin typeface="Times New Roman" panose="02020603050405020304" pitchFamily="18" charset="0"/>
              </a:rPr>
              <a:t> </a:t>
            </a:r>
            <a:r>
              <a:rPr lang="en-US" altLang="el-GR" sz="2200">
                <a:solidFill>
                  <a:srgbClr val="000064"/>
                </a:solidFill>
                <a:latin typeface="Times New Roman" panose="02020603050405020304" pitchFamily="18" charset="0"/>
              </a:rPr>
              <a:t>10 ns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						  </a:t>
            </a:r>
            <a:r>
              <a:rPr lang="en-US" altLang="el-GR" sz="2200">
                <a:solidFill>
                  <a:srgbClr val="000064"/>
                </a:solidFill>
                <a:latin typeface="Times New Roman" panose="02020603050405020304" pitchFamily="18" charset="0"/>
              </a:rPr>
              <a:t>sum1 := sum1 + 1;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						  </a:t>
            </a:r>
            <a:r>
              <a:rPr lang="en-US" altLang="el-GR" sz="2200">
                <a:solidFill>
                  <a:srgbClr val="000064"/>
                </a:solidFill>
                <a:latin typeface="Times New Roman" panose="02020603050405020304" pitchFamily="18" charset="0"/>
              </a:rPr>
              <a:t>sum2 := sum1 + 1;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						</a:t>
            </a:r>
            <a:r>
              <a:rPr lang="en-US" altLang="el-GR" sz="2200">
                <a:solidFill>
                  <a:srgbClr val="000064"/>
                </a:solidFill>
                <a:latin typeface="Times New Roman" panose="02020603050405020304" pitchFamily="18" charset="0"/>
              </a:rPr>
              <a:t>  a &lt;= sum1;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						</a:t>
            </a:r>
            <a:r>
              <a:rPr lang="en-US" altLang="el-GR" sz="2200">
                <a:solidFill>
                  <a:srgbClr val="000064"/>
                </a:solidFill>
                <a:latin typeface="Times New Roman" panose="02020603050405020304" pitchFamily="18" charset="0"/>
              </a:rPr>
              <a:t>  b &lt;= sum2;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 			</a:t>
            </a:r>
            <a:r>
              <a:rPr lang="en-US" altLang="el-GR" sz="2200" b="1">
                <a:latin typeface="Times New Roman" panose="02020603050405020304" pitchFamily="18" charset="0"/>
              </a:rPr>
              <a:t>	   </a:t>
            </a:r>
            <a:r>
              <a:rPr lang="en-US" altLang="el-GR" sz="2200" b="1">
                <a:solidFill>
                  <a:srgbClr val="990033"/>
                </a:solidFill>
                <a:latin typeface="Times New Roman" panose="02020603050405020304" pitchFamily="18" charset="0"/>
              </a:rPr>
              <a:t>end process</a:t>
            </a:r>
            <a:r>
              <a:rPr lang="en-US" altLang="el-GR" sz="2200">
                <a:latin typeface="Times New Roman" panose="02020603050405020304" pitchFamily="18" charset="0"/>
              </a:rPr>
              <a:t>;</a:t>
            </a:r>
          </a:p>
          <a:p>
            <a:pPr lvl="4" algn="l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200">
                <a:latin typeface="Times New Roman" panose="02020603050405020304" pitchFamily="18" charset="0"/>
              </a:rPr>
              <a:t>				    </a:t>
            </a:r>
            <a:r>
              <a:rPr lang="en-US" altLang="el-GR" sz="2200" b="1">
                <a:solidFill>
                  <a:srgbClr val="990033"/>
                </a:solidFill>
                <a:latin typeface="Times New Roman" panose="02020603050405020304" pitchFamily="18" charset="0"/>
              </a:rPr>
              <a:t>end</a:t>
            </a:r>
            <a:r>
              <a:rPr lang="en-US" altLang="el-GR" sz="2200"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DD6742C7-DF73-EB7B-4AA5-742BE41DB89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605338"/>
            <a:ext cx="4343400" cy="427037"/>
            <a:chOff x="192" y="3231"/>
            <a:chExt cx="2736" cy="269"/>
          </a:xfrm>
        </p:grpSpPr>
        <p:sp>
          <p:nvSpPr>
            <p:cNvPr id="17419" name="Text Box 5">
              <a:extLst>
                <a:ext uri="{FF2B5EF4-FFF2-40B4-BE49-F238E27FC236}">
                  <a16:creationId xmlns:a16="http://schemas.microsoft.com/office/drawing/2014/main" id="{22889B69-5BFB-CFDA-C303-85B2F988E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31"/>
              <a:ext cx="15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0000"/>
                  </a:solidFill>
                </a:rPr>
                <a:t>Χρήση μεταβλητών</a:t>
              </a:r>
            </a:p>
          </p:txBody>
        </p:sp>
        <p:sp>
          <p:nvSpPr>
            <p:cNvPr id="17420" name="Line 7">
              <a:extLst>
                <a:ext uri="{FF2B5EF4-FFF2-40B4-BE49-F238E27FC236}">
                  <a16:creationId xmlns:a16="http://schemas.microsoft.com/office/drawing/2014/main" id="{B71A45B9-789D-E2D0-19DE-FED85B0B1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408"/>
              <a:ext cx="1008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586A2DD5-2C00-B795-8748-590F28D668D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5253038"/>
            <a:ext cx="4419600" cy="430212"/>
            <a:chOff x="192" y="3615"/>
            <a:chExt cx="2784" cy="271"/>
          </a:xfrm>
        </p:grpSpPr>
        <p:sp>
          <p:nvSpPr>
            <p:cNvPr id="17417" name="Text Box 6">
              <a:extLst>
                <a:ext uri="{FF2B5EF4-FFF2-40B4-BE49-F238E27FC236}">
                  <a16:creationId xmlns:a16="http://schemas.microsoft.com/office/drawing/2014/main" id="{FD185AA1-CBDF-881D-1F20-05CA6565F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15"/>
              <a:ext cx="233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0000"/>
                  </a:solidFill>
                </a:rPr>
                <a:t>Πέρασμα τιμής μέσω </a:t>
              </a:r>
              <a:r>
                <a:rPr lang="en-US" altLang="el-GR">
                  <a:solidFill>
                    <a:srgbClr val="000000"/>
                  </a:solidFill>
                </a:rPr>
                <a:t>SIGNAL</a:t>
              </a:r>
              <a:endParaRPr lang="el-GR" altLang="el-GR">
                <a:solidFill>
                  <a:srgbClr val="000000"/>
                </a:solidFill>
              </a:endParaRPr>
            </a:p>
          </p:txBody>
        </p:sp>
        <p:sp>
          <p:nvSpPr>
            <p:cNvPr id="17418" name="Line 8">
              <a:extLst>
                <a:ext uri="{FF2B5EF4-FFF2-40B4-BE49-F238E27FC236}">
                  <a16:creationId xmlns:a16="http://schemas.microsoft.com/office/drawing/2014/main" id="{43605E28-A4CF-D25C-DF40-E8ADFAFDB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744"/>
              <a:ext cx="288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/>
      <p:bldP spid="9973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E06AB4F9-C1B3-74F2-333F-CE1FE1B6E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31E727D-13C6-958F-844A-C52B77918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A92582-CF89-409D-8365-86B507A3515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AutoShape 2">
            <a:extLst>
              <a:ext uri="{FF2B5EF4-FFF2-40B4-BE49-F238E27FC236}">
                <a16:creationId xmlns:a16="http://schemas.microsoft.com/office/drawing/2014/main" id="{0886A5B6-4B87-2A18-ADC7-6B2032C3A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SIGNAL, VARIABLES &amp; SYNTHESIS</a:t>
            </a:r>
            <a:endParaRPr lang="el-GR" altLang="el-GR"/>
          </a:p>
        </p:txBody>
      </p:sp>
      <p:sp>
        <p:nvSpPr>
          <p:cNvPr id="1005571" name="Text Box 3">
            <a:extLst>
              <a:ext uri="{FF2B5EF4-FFF2-40B4-BE49-F238E27FC236}">
                <a16:creationId xmlns:a16="http://schemas.microsoft.com/office/drawing/2014/main" id="{1C66DEB4-4AB7-B7B3-C2F7-7DF89B7B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92150"/>
            <a:ext cx="3073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(a,b,c)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990033"/>
                </a:solidFill>
              </a:rPr>
              <a:t>variable</a:t>
            </a:r>
            <a:r>
              <a:rPr lang="el-GR" altLang="el-GR" sz="1800">
                <a:solidFill>
                  <a:schemeClr val="tx1"/>
                </a:solidFill>
              </a:rPr>
              <a:t> tmp: </a:t>
            </a:r>
            <a:r>
              <a:rPr lang="el-GR" altLang="el-GR" sz="1800">
                <a:solidFill>
                  <a:srgbClr val="990033"/>
                </a:solidFill>
              </a:rPr>
              <a:t>std_logic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:= '0';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:= tmp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a;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:= tmp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b;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y &lt;= tmp;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990033"/>
                </a:solidFill>
              </a:rPr>
              <a:t>end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chemeClr val="tx1"/>
              </a:solidFill>
            </a:endParaRPr>
          </a:p>
        </p:txBody>
      </p:sp>
      <p:sp>
        <p:nvSpPr>
          <p:cNvPr id="1005572" name="Text Box 4">
            <a:extLst>
              <a:ext uri="{FF2B5EF4-FFF2-40B4-BE49-F238E27FC236}">
                <a16:creationId xmlns:a16="http://schemas.microsoft.com/office/drawing/2014/main" id="{ACEEE4EA-4FD1-D699-F224-9388FE0D1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92150"/>
            <a:ext cx="27368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i="1">
                <a:solidFill>
                  <a:srgbClr val="000099"/>
                </a:solidFill>
              </a:rPr>
              <a:t>interpretation</a:t>
            </a:r>
            <a:r>
              <a:rPr lang="el-GR" altLang="el-GR" sz="180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(a,b,c)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variable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tmp0, tmp1, tmp2: </a:t>
            </a:r>
            <a:r>
              <a:rPr lang="el-GR" altLang="el-GR" sz="1800">
                <a:solidFill>
                  <a:srgbClr val="990033"/>
                </a:solidFill>
              </a:rPr>
              <a:t>std_logic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tmp0 := '0';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tmp1 := tmp0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a;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tmp2 := tmp1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b;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y &lt;= tmp2;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 process</a:t>
            </a:r>
            <a:r>
              <a:rPr lang="el-GR" altLang="el-GR" sz="1800">
                <a:solidFill>
                  <a:srgbClr val="990033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 b="1">
              <a:solidFill>
                <a:srgbClr val="990033"/>
              </a:solidFill>
            </a:endParaRPr>
          </a:p>
        </p:txBody>
      </p:sp>
      <p:pic>
        <p:nvPicPr>
          <p:cNvPr id="1005573" name="Picture 5">
            <a:extLst>
              <a:ext uri="{FF2B5EF4-FFF2-40B4-BE49-F238E27FC236}">
                <a16:creationId xmlns:a16="http://schemas.microsoft.com/office/drawing/2014/main" id="{5B871985-79A5-4057-2CC5-CFA2197D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12875"/>
            <a:ext cx="35353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5574" name="Rectangle 6">
            <a:extLst>
              <a:ext uri="{FF2B5EF4-FFF2-40B4-BE49-F238E27FC236}">
                <a16:creationId xmlns:a16="http://schemas.microsoft.com/office/drawing/2014/main" id="{9E82023F-BBE5-12D9-8560-C5BD226A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21163"/>
            <a:ext cx="22336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(a,b,c,tmp)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  <a:endParaRPr lang="el-GR" altLang="el-GR" sz="1800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&lt;= '0';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&lt;= tmp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a;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&lt;= tmp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b; </a:t>
            </a:r>
            <a:endParaRPr lang="en-US" altLang="el-GR" sz="18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 process</a:t>
            </a:r>
            <a:r>
              <a:rPr lang="el-GR" altLang="el-GR" sz="1800">
                <a:solidFill>
                  <a:srgbClr val="990033"/>
                </a:solidFill>
              </a:rPr>
              <a:t>;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05575" name="Rectangle 7">
            <a:extLst>
              <a:ext uri="{FF2B5EF4-FFF2-40B4-BE49-F238E27FC236}">
                <a16:creationId xmlns:a16="http://schemas.microsoft.com/office/drawing/2014/main" id="{4F4B434F-C63C-CB85-7E25-A6EE9280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365625"/>
            <a:ext cx="2232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(a,b,c,tmp)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chemeClr val="tx1"/>
                </a:solidFill>
              </a:rPr>
              <a:t>tmp &lt;= tmp </a:t>
            </a:r>
            <a:r>
              <a:rPr lang="el-GR" altLang="el-GR" sz="1800" b="1">
                <a:solidFill>
                  <a:srgbClr val="990033"/>
                </a:solidFill>
              </a:rPr>
              <a:t>or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b;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</a:t>
            </a:r>
            <a:r>
              <a:rPr lang="el-GR" altLang="el-GR" sz="1800" b="1">
                <a:solidFill>
                  <a:schemeClr val="tx1"/>
                </a:solidFill>
              </a:rPr>
              <a:t> </a:t>
            </a: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1005576" name="Picture 8">
            <a:extLst>
              <a:ext uri="{FF2B5EF4-FFF2-40B4-BE49-F238E27FC236}">
                <a16:creationId xmlns:a16="http://schemas.microsoft.com/office/drawing/2014/main" id="{053EA6BA-85CE-1AA0-274E-83B31129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92600"/>
            <a:ext cx="314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5577" name="Line 9">
            <a:extLst>
              <a:ext uri="{FF2B5EF4-FFF2-40B4-BE49-F238E27FC236}">
                <a16:creationId xmlns:a16="http://schemas.microsoft.com/office/drawing/2014/main" id="{4ABF50F6-438F-6FBE-8C9A-1CE88232D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2133600"/>
            <a:ext cx="431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78" name="Line 10">
            <a:extLst>
              <a:ext uri="{FF2B5EF4-FFF2-40B4-BE49-F238E27FC236}">
                <a16:creationId xmlns:a16="http://schemas.microsoft.com/office/drawing/2014/main" id="{ECB188A1-E5EC-AC58-DA11-86C93D1BCA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989138"/>
            <a:ext cx="431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80" name="Line 12">
            <a:extLst>
              <a:ext uri="{FF2B5EF4-FFF2-40B4-BE49-F238E27FC236}">
                <a16:creationId xmlns:a16="http://schemas.microsoft.com/office/drawing/2014/main" id="{D42C988E-D350-DE24-F36C-1330123D5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4941888"/>
            <a:ext cx="431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81" name="Line 13">
            <a:extLst>
              <a:ext uri="{FF2B5EF4-FFF2-40B4-BE49-F238E27FC236}">
                <a16:creationId xmlns:a16="http://schemas.microsoft.com/office/drawing/2014/main" id="{2654F0EE-662A-E7E1-4CD8-B76878DA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941888"/>
            <a:ext cx="86518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82" name="Line 14">
            <a:extLst>
              <a:ext uri="{FF2B5EF4-FFF2-40B4-BE49-F238E27FC236}">
                <a16:creationId xmlns:a16="http://schemas.microsoft.com/office/drawing/2014/main" id="{FD524F2B-6726-3254-BB85-CFEA9AAF7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2852738"/>
            <a:ext cx="0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83" name="Line 15">
            <a:extLst>
              <a:ext uri="{FF2B5EF4-FFF2-40B4-BE49-F238E27FC236}">
                <a16:creationId xmlns:a16="http://schemas.microsoft.com/office/drawing/2014/main" id="{4D736CF5-A2BB-671F-B37F-3506953D5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4005263"/>
            <a:ext cx="0" cy="431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84" name="Text Box 16">
            <a:extLst>
              <a:ext uri="{FF2B5EF4-FFF2-40B4-BE49-F238E27FC236}">
                <a16:creationId xmlns:a16="http://schemas.microsoft.com/office/drawing/2014/main" id="{2D6EE55A-DC01-84B2-1A3C-C9D3DD7F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357563"/>
            <a:ext cx="33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4400" b="1">
                <a:solidFill>
                  <a:srgbClr val="990033"/>
                </a:solidFill>
              </a:rPr>
              <a:t>?</a:t>
            </a:r>
            <a:endParaRPr lang="el-GR" altLang="el-GR" sz="4400" b="1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00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2" grpId="0"/>
      <p:bldP spid="1005574" grpId="0"/>
      <p:bldP spid="1005575" grpId="0"/>
      <p:bldP spid="10055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E87A760E-CE97-F9BC-5F0E-CC9B9DAEE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923C4368-F8D9-ECF0-88EF-F30E93F51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08CCEC-7F6D-4C2D-91E7-325A35EBBCB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AutoShape 2">
            <a:extLst>
              <a:ext uri="{FF2B5EF4-FFF2-40B4-BE49-F238E27FC236}">
                <a16:creationId xmlns:a16="http://schemas.microsoft.com/office/drawing/2014/main" id="{ED8397C8-AA82-9C61-815B-A46C94D04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Είδη Διεργασιών</a:t>
            </a:r>
          </a:p>
        </p:txBody>
      </p:sp>
      <p:sp>
        <p:nvSpPr>
          <p:cNvPr id="1007619" name="Rectangle 3">
            <a:extLst>
              <a:ext uri="{FF2B5EF4-FFF2-40B4-BE49-F238E27FC236}">
                <a16:creationId xmlns:a16="http://schemas.microsoft.com/office/drawing/2014/main" id="{A3715CFD-1C24-80BD-5872-0506492BD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49037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381000" algn="l"/>
              </a:tabLst>
            </a:pPr>
            <a:endParaRPr lang="en-US" altLang="el-GR">
              <a:solidFill>
                <a:srgbClr val="000054"/>
              </a:solidFill>
            </a:endParaRPr>
          </a:p>
          <a:p>
            <a:pPr marL="0" indent="0" eaLnBrk="1" hangingPunct="1">
              <a:lnSpc>
                <a:spcPct val="90000"/>
              </a:lnSpc>
              <a:tabLst>
                <a:tab pos="381000" algn="l"/>
              </a:tabLst>
            </a:pPr>
            <a:endParaRPr lang="el-GR" altLang="el-GR">
              <a:solidFill>
                <a:srgbClr val="000054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381000" algn="l"/>
              </a:tabLst>
            </a:pPr>
            <a:r>
              <a:rPr lang="el-GR" altLang="el-GR" sz="3200" b="1">
                <a:solidFill>
                  <a:srgbClr val="000054"/>
                </a:solidFill>
              </a:rPr>
              <a:t>Συνδυαστικές διεργασίες 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381000" algn="l"/>
              </a:tabLst>
            </a:pPr>
            <a:r>
              <a:rPr lang="el-GR" altLang="el-GR" sz="3200" b="1">
                <a:solidFill>
                  <a:srgbClr val="000054"/>
                </a:solidFill>
              </a:rPr>
              <a:t>(</a:t>
            </a:r>
            <a:r>
              <a:rPr lang="en-US" altLang="el-GR" sz="3200" b="1">
                <a:solidFill>
                  <a:srgbClr val="000054"/>
                </a:solidFill>
              </a:rPr>
              <a:t>Combinational Processes)</a:t>
            </a:r>
          </a:p>
          <a:p>
            <a:pPr marL="742950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81000" algn="l"/>
              </a:tabLst>
            </a:pPr>
            <a:endParaRPr lang="el-GR" altLang="el-GR" sz="3200" b="1">
              <a:solidFill>
                <a:srgbClr val="000054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81000" algn="l"/>
              </a:tabLst>
            </a:pPr>
            <a:endParaRPr lang="el-GR" altLang="el-GR" sz="3200" b="1">
              <a:solidFill>
                <a:srgbClr val="000054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381000" algn="l"/>
              </a:tabLst>
            </a:pPr>
            <a:r>
              <a:rPr lang="el-GR" altLang="el-GR" sz="3200" b="1">
                <a:solidFill>
                  <a:srgbClr val="000054"/>
                </a:solidFill>
              </a:rPr>
              <a:t>Διεργασίες χρονοδρομολογούμενες από ρολόι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381000" algn="l"/>
              </a:tabLst>
            </a:pPr>
            <a:r>
              <a:rPr lang="el-GR" altLang="el-GR" sz="3200" b="1">
                <a:solidFill>
                  <a:srgbClr val="000054"/>
                </a:solidFill>
              </a:rPr>
              <a:t>(</a:t>
            </a:r>
            <a:r>
              <a:rPr lang="en-US" altLang="el-GR" sz="3200" b="1">
                <a:solidFill>
                  <a:srgbClr val="000054"/>
                </a:solidFill>
              </a:rPr>
              <a:t>Clocked Processes)</a:t>
            </a:r>
            <a:endParaRPr lang="el-GR" altLang="el-GR" sz="3200" b="1">
              <a:solidFill>
                <a:srgbClr val="0000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B44EF980-6028-B812-A72E-697800322F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7601EE68-BB18-3C4D-84B2-F7924ED61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0BEA074-BE81-4C48-8E92-A29737F4144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6E12F546-2E27-9777-13E4-3E3CB61F2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Συνδυαστικές Διεργασίες</a:t>
            </a:r>
          </a:p>
        </p:txBody>
      </p:sp>
      <p:sp>
        <p:nvSpPr>
          <p:cNvPr id="1008643" name="Rectangle 3">
            <a:extLst>
              <a:ext uri="{FF2B5EF4-FFF2-40B4-BE49-F238E27FC236}">
                <a16:creationId xmlns:a16="http://schemas.microsoft.com/office/drawing/2014/main" id="{017CEDC6-BCD0-F89E-B0A3-E23CB39B2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 Χρησιμοποιούνται για τη μοντελοποίηση συνδυαστικών κυκλωμάτων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 Όλα τα σήματα εισόδου πρέπει να περιέχονται στη λίστα ευαισθησίας (</a:t>
            </a:r>
            <a:r>
              <a:rPr lang="en-US" altLang="el-GR"/>
              <a:t>sensitivity list)</a:t>
            </a:r>
            <a:r>
              <a:rPr lang="el-GR" altLang="el-GR"/>
              <a:t> ή</a:t>
            </a:r>
            <a:r>
              <a:rPr lang="en-US" altLang="el-GR"/>
              <a:t> </a:t>
            </a:r>
            <a:r>
              <a:rPr lang="el-GR" altLang="el-GR"/>
              <a:t>στο </a:t>
            </a:r>
            <a:r>
              <a:rPr lang="en-US" altLang="el-GR"/>
              <a:t>wait_statement</a:t>
            </a:r>
            <a:endParaRPr lang="el-GR" altLang="el-GR"/>
          </a:p>
          <a:p>
            <a:pPr marL="765175" lvl="1" indent="-285750" eaLnBrk="1" hangingPunct="1"/>
            <a:r>
              <a:rPr lang="el-GR" altLang="el-GR"/>
              <a:t>Ένα συνδυαστικό κύκλωμα διεγείρεται μέσω αλλαγής της εισόδου</a:t>
            </a:r>
          </a:p>
          <a:p>
            <a:pPr marL="765175" lvl="1" indent="-285750" eaLnBrk="1" hangingPunct="1"/>
            <a:r>
              <a:rPr lang="el-GR" altLang="el-GR" b="1"/>
              <a:t>Η διεργασία πρέπει να διεγείρεται από όλα τα σήματα εισόδου </a:t>
            </a:r>
          </a:p>
          <a:p>
            <a:pPr marL="765175" lvl="1" indent="-285750" eaLnBrk="1" hangingPunct="1"/>
            <a:r>
              <a:rPr lang="el-GR" altLang="el-GR"/>
              <a:t>Παράλειψη σήματος εσόδου οδηγεί σε μη διέγερση της διεργασίας σε τυχόν αλλαγή αυτού</a:t>
            </a:r>
            <a:endParaRPr lang="en-US" altLang="el-GR"/>
          </a:p>
          <a:p>
            <a:pPr marL="0" indent="0"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415BDA92-D4AA-2B74-AED4-E809FE7C9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03D2A71E-B630-02B1-C012-F97415E61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59564D-ADC1-4648-B4E0-125E9B1F43F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AutoShape 2">
            <a:extLst>
              <a:ext uri="{FF2B5EF4-FFF2-40B4-BE49-F238E27FC236}">
                <a16:creationId xmlns:a16="http://schemas.microsoft.com/office/drawing/2014/main" id="{33B6B449-4BB2-94F5-9953-C4FE08840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Κανόνες για Συνδυαστικές Διεργασίες</a:t>
            </a:r>
          </a:p>
        </p:txBody>
      </p:sp>
      <p:sp>
        <p:nvSpPr>
          <p:cNvPr id="1012739" name="Rectangle 3">
            <a:extLst>
              <a:ext uri="{FF2B5EF4-FFF2-40B4-BE49-F238E27FC236}">
                <a16:creationId xmlns:a16="http://schemas.microsoft.com/office/drawing/2014/main" id="{E0E871A4-502F-6025-CB9A-45A1D2E1A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0" eaLnBrk="1" hangingPunct="1"/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Κανόνας 1:</a:t>
            </a:r>
            <a:r>
              <a:rPr lang="el-GR" altLang="el-GR" dirty="0"/>
              <a:t> Όλα τα σήματα εισόδου</a:t>
            </a:r>
            <a:r>
              <a:rPr lang="en-GB" altLang="el-GR" dirty="0"/>
              <a:t> </a:t>
            </a:r>
            <a:r>
              <a:rPr lang="el-GR" altLang="el-GR" dirty="0"/>
              <a:t>του κυκλώματος (που χρησιμοποιούνται διαβάζονται στη διεργασία) πρέπει να εμφανίζονται στη λίστα ευαισθησίας</a:t>
            </a:r>
          </a:p>
          <a:p>
            <a:pPr marL="742950" lvl="1" indent="-285750" eaLnBrk="1" hangingPunct="1"/>
            <a:r>
              <a:rPr lang="el-GR" altLang="el-GR" dirty="0"/>
              <a:t>Ο μεταγλωττιστής θα προβάλλει ένα μήνυμα προειδοποίησης λέγοντας ότι ένα σήμα εισόδου δεν συμπεριλήφθηκε στη λίστα </a:t>
            </a:r>
            <a:endParaRPr lang="en-GB" altLang="el-GR" dirty="0"/>
          </a:p>
          <a:p>
            <a:pPr marL="742950" lvl="1" indent="-285750" eaLnBrk="1" hangingPunct="1"/>
            <a:r>
              <a:rPr lang="el-GR" altLang="el-GR" dirty="0"/>
              <a:t>Εξαρτάται από το μεταγλωττιστή αν θα το περιλάβει ή όχι</a:t>
            </a:r>
          </a:p>
          <a:p>
            <a:pPr marL="0" indent="0" eaLnBrk="1" hangingPunct="1"/>
            <a:endParaRPr lang="en-US" altLang="el-GR" dirty="0">
              <a:solidFill>
                <a:srgbClr val="990033"/>
              </a:solidFill>
            </a:endParaRPr>
          </a:p>
          <a:p>
            <a:pPr marL="0" indent="0" eaLnBrk="1" hangingPunct="1"/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Κανόνας 2:</a:t>
            </a:r>
            <a:r>
              <a:rPr lang="el-GR" altLang="el-GR" dirty="0"/>
              <a:t> Όλοι οι συνδυασμοί των σημάτων εισόδου/εξόδου πρέπει να περιλαμβάνονται στον κώδικα</a:t>
            </a:r>
            <a:endParaRPr lang="en-US" altLang="el-GR" dirty="0"/>
          </a:p>
          <a:p>
            <a:pPr marL="0" indent="0" eaLnBrk="1" hangingPunct="1"/>
            <a:r>
              <a:rPr lang="en-US" altLang="el-GR" b="1" u="sng" dirty="0">
                <a:solidFill>
                  <a:srgbClr val="000064"/>
                </a:solidFill>
              </a:rPr>
              <a:t> </a:t>
            </a:r>
            <a:r>
              <a:rPr lang="el-GR" altLang="el-GR" b="1" u="sng" dirty="0">
                <a:solidFill>
                  <a:srgbClr val="000064"/>
                </a:solidFill>
              </a:rPr>
              <a:t>Πρέπει να εξάγεται ο πλήρης πίνακας αληθείας (ισχύει για ακολουθιακό και για συντρέχων κώδικα)</a:t>
            </a:r>
          </a:p>
          <a:p>
            <a:pPr marL="742950" lvl="1" indent="-285750" eaLnBrk="1" hangingPunct="1"/>
            <a:r>
              <a:rPr lang="el-GR" altLang="el-GR" dirty="0"/>
              <a:t>Αν οι προδιαγραφές των σημάτων εξόδου είναι ατελείς τότε το εργαλείο σύνθεσης εισάγει</a:t>
            </a:r>
            <a:r>
              <a:rPr lang="en-GB" altLang="el-GR" dirty="0"/>
              <a:t> </a:t>
            </a:r>
            <a:r>
              <a:rPr lang="el-GR" altLang="el-GR" dirty="0"/>
              <a:t>στοιχεία μνήμης </a:t>
            </a:r>
            <a:r>
              <a:rPr lang="en-GB" altLang="el-GR" dirty="0"/>
              <a:t>(</a:t>
            </a:r>
            <a:r>
              <a:rPr lang="en-GB" altLang="el-GR" dirty="0" err="1"/>
              <a:t>FFs</a:t>
            </a:r>
            <a:r>
              <a:rPr lang="en-GB" altLang="el-GR" dirty="0"/>
              <a:t>, latches)</a:t>
            </a:r>
            <a:r>
              <a:rPr lang="el-GR" altLang="el-G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8AA28A8-8250-0102-5ACE-43390427548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 dirty="0"/>
              <a:t>Συνδυαστικές Διεργασίες – Δημιουργία </a:t>
            </a:r>
            <a:r>
              <a:rPr lang="en-GB" altLang="el-GR" dirty="0"/>
              <a:t>Latches/FFs (1/3)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F87C4-EE0A-FBD4-95F9-93A57671059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750" y="769938"/>
            <a:ext cx="4064000" cy="2546350"/>
          </a:xfrm>
        </p:spPr>
        <p:txBody>
          <a:bodyPr/>
          <a:lstStyle/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/>
              <a:t>P</a:t>
            </a:r>
            <a:r>
              <a:rPr lang="el-GR" altLang="en-US"/>
              <a:t>1</a:t>
            </a:r>
            <a:r>
              <a:rPr lang="en-US" altLang="en-US"/>
              <a:t>: </a:t>
            </a:r>
            <a:r>
              <a:rPr lang="en-US" altLang="en-US" b="1">
                <a:solidFill>
                  <a:srgbClr val="990033"/>
                </a:solidFill>
              </a:rPr>
              <a:t>process</a:t>
            </a:r>
            <a:r>
              <a:rPr lang="en-US" altLang="en-US"/>
              <a:t> (a, b)</a:t>
            </a:r>
          </a:p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990033"/>
                </a:solidFill>
              </a:rPr>
              <a:t>begin</a:t>
            </a:r>
          </a:p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/>
              <a:t>c &lt;= a </a:t>
            </a:r>
            <a:r>
              <a:rPr lang="en-US" altLang="en-US" b="1">
                <a:solidFill>
                  <a:srgbClr val="990033"/>
                </a:solidFill>
              </a:rPr>
              <a:t>and</a:t>
            </a:r>
            <a:r>
              <a:rPr lang="en-US" altLang="en-US"/>
              <a:t> b;</a:t>
            </a:r>
          </a:p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990033"/>
                </a:solidFill>
              </a:rPr>
              <a:t>end process;</a:t>
            </a:r>
            <a:endParaRPr lang="en-US" altLang="en-US" sz="2000" b="1">
              <a:solidFill>
                <a:srgbClr val="990033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6E5DE6-6D94-5F85-A44D-D97410DA1EA8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 sz="2000"/>
              <a:t>P</a:t>
            </a:r>
            <a:r>
              <a:rPr lang="el-GR" altLang="en-US" sz="2000"/>
              <a:t>2</a:t>
            </a:r>
            <a:r>
              <a:rPr lang="en-US" altLang="en-US" sz="2000"/>
              <a:t>: </a:t>
            </a:r>
            <a:r>
              <a:rPr lang="en-US" altLang="en-US" sz="2000" b="1">
                <a:solidFill>
                  <a:srgbClr val="990033"/>
                </a:solidFill>
              </a:rPr>
              <a:t>process</a:t>
            </a:r>
            <a:r>
              <a:rPr lang="en-US" altLang="en-US" sz="2000"/>
              <a:t> (a)</a:t>
            </a:r>
          </a:p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begin</a:t>
            </a:r>
          </a:p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 sz="2000"/>
              <a:t>c &lt;= a </a:t>
            </a:r>
            <a:r>
              <a:rPr lang="en-US" altLang="en-US" sz="2000" b="1">
                <a:solidFill>
                  <a:srgbClr val="990033"/>
                </a:solidFill>
              </a:rPr>
              <a:t>and</a:t>
            </a:r>
            <a:r>
              <a:rPr lang="en-US" altLang="en-US" sz="2000"/>
              <a:t> b;</a:t>
            </a:r>
          </a:p>
          <a:p>
            <a:pPr marL="180975" indent="0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end process;</a:t>
            </a:r>
            <a:endParaRPr lang="en-US" altLang="en-US" sz="1800" b="1">
              <a:solidFill>
                <a:srgbClr val="990033"/>
              </a:solidFill>
            </a:endParaRP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en-US" altLang="en-US" sz="2000" b="1">
              <a:solidFill>
                <a:srgbClr val="990033"/>
              </a:solidFill>
            </a:endParaRPr>
          </a:p>
        </p:txBody>
      </p:sp>
      <p:sp>
        <p:nvSpPr>
          <p:cNvPr id="29701" name="Footer Placeholder 3">
            <a:extLst>
              <a:ext uri="{FF2B5EF4-FFF2-40B4-BE49-F238E27FC236}">
                <a16:creationId xmlns:a16="http://schemas.microsoft.com/office/drawing/2014/main" id="{E57B10DB-6153-23E7-D3A7-B435EC2502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9702" name="Slide Number Placeholder 4">
            <a:extLst>
              <a:ext uri="{FF2B5EF4-FFF2-40B4-BE49-F238E27FC236}">
                <a16:creationId xmlns:a16="http://schemas.microsoft.com/office/drawing/2014/main" id="{DC427E6C-DC59-E802-CC15-6E7117CC0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1B31B09-39CD-4B56-AB5F-08946EC1C3B0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00C0D0-DE19-5F25-150B-B9EBE7613674}"/>
              </a:ext>
            </a:extLst>
          </p:cNvPr>
          <p:cNvCxnSpPr>
            <a:cxnSpLocks/>
          </p:cNvCxnSpPr>
          <p:nvPr/>
        </p:nvCxnSpPr>
        <p:spPr>
          <a:xfrm>
            <a:off x="1789113" y="2852738"/>
            <a:ext cx="0" cy="1339850"/>
          </a:xfrm>
          <a:prstGeom prst="straightConnector1">
            <a:avLst/>
          </a:prstGeom>
          <a:ln w="571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93312E-CAF4-4974-CDC3-72E03A5CADA0}"/>
              </a:ext>
            </a:extLst>
          </p:cNvPr>
          <p:cNvCxnSpPr>
            <a:cxnSpLocks/>
          </p:cNvCxnSpPr>
          <p:nvPr/>
        </p:nvCxnSpPr>
        <p:spPr>
          <a:xfrm>
            <a:off x="5940425" y="2636838"/>
            <a:ext cx="0" cy="1169987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92D270B-706B-6FE5-32FB-F1B0CF9A155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75" y="4221163"/>
            <a:ext cx="1628775" cy="94615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2E5EEF1-4EE8-A8AE-A9B4-95BCA40AB10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0613" y="3894138"/>
            <a:ext cx="2276475" cy="1228725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1F261F-2B39-B80F-A857-72F9E6541F5D}"/>
              </a:ext>
            </a:extLst>
          </p:cNvPr>
          <p:cNvSpPr txBox="1"/>
          <p:nvPr/>
        </p:nvSpPr>
        <p:spPr>
          <a:xfrm>
            <a:off x="323850" y="5400675"/>
            <a:ext cx="87074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altLang="el-GR" sz="2200" dirty="0">
                <a:solidFill>
                  <a:srgbClr val="000064"/>
                </a:solidFill>
                <a:latin typeface="+mn-lt"/>
              </a:rPr>
              <a:t>Ένα συνδυαστικό κύκλωμα διεγείρεται σε κάθε αλλαγή της εισόδου </a:t>
            </a:r>
            <a:r>
              <a:rPr lang="el-GR" altLang="el-GR" sz="2200" b="1" dirty="0">
                <a:solidFill>
                  <a:srgbClr val="990000"/>
                </a:solidFill>
                <a:latin typeface="+mn-lt"/>
              </a:rPr>
              <a:t>=&gt; όλα τα σήματα εισόδου πρέπει να είναι εντός της </a:t>
            </a:r>
            <a:r>
              <a:rPr lang="en-US" altLang="el-GR" sz="2200" b="1" dirty="0">
                <a:solidFill>
                  <a:srgbClr val="990000"/>
                </a:solidFill>
                <a:latin typeface="+mn-lt"/>
              </a:rPr>
              <a:t>sensitivity list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04A2F5BD-4835-FAD8-5D31-749492C50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24BD143F-1658-4AD8-C8B7-A784DA7F0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99CDD10-CD4E-4CCB-9CF5-84BA0D34620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AutoShape 2">
            <a:extLst>
              <a:ext uri="{FF2B5EF4-FFF2-40B4-BE49-F238E27FC236}">
                <a16:creationId xmlns:a16="http://schemas.microsoft.com/office/drawing/2014/main" id="{4BE6EE75-21A8-5A8E-FBB5-703847564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Συνδυαστικές Διεργασίες – Δημιουργία </a:t>
            </a:r>
            <a:r>
              <a:rPr lang="en-GB" altLang="el-GR" dirty="0"/>
              <a:t>Latches/FFs (2/3)</a:t>
            </a:r>
            <a:endParaRPr lang="el-GR" altLang="el-GR" dirty="0"/>
          </a:p>
        </p:txBody>
      </p:sp>
      <p:sp>
        <p:nvSpPr>
          <p:cNvPr id="1009667" name="Rectangle 3">
            <a:extLst>
              <a:ext uri="{FF2B5EF4-FFF2-40B4-BE49-F238E27FC236}">
                <a16:creationId xmlns:a16="http://schemas.microsoft.com/office/drawing/2014/main" id="{687DBCE9-8812-726D-A495-BB521F6FC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Ένα σύνηθες λάθος είναι να μην περιέχεται ένα απαιτούμενο σήμα στη </a:t>
            </a:r>
            <a:r>
              <a:rPr lang="en-US" altLang="el-GR" dirty="0"/>
              <a:t>sensitivity list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process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(a</a:t>
            </a:r>
            <a:r>
              <a:rPr lang="el-GR" altLang="el-GR" sz="1800" dirty="0">
                <a:solidFill>
                  <a:srgbClr val="000000"/>
                </a:solidFill>
              </a:rPr>
              <a:t>, </a:t>
            </a:r>
            <a:r>
              <a:rPr lang="en-US" altLang="el-GR" sz="1800" dirty="0">
                <a:solidFill>
                  <a:srgbClr val="000000"/>
                </a:solidFill>
              </a:rPr>
              <a:t>s)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if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(s=‘1’)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then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</a:t>
            </a:r>
            <a:r>
              <a:rPr lang="en-US" altLang="el-GR" sz="1800" dirty="0">
                <a:solidFill>
                  <a:srgbClr val="000000"/>
                </a:solidFill>
              </a:rPr>
              <a:t>y &lt;= a;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else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y &lt;= b;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sz="1800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Αναμένεται ένας 2 –&gt; 1 </a:t>
            </a:r>
            <a:r>
              <a:rPr lang="en-US" altLang="el-GR" dirty="0"/>
              <a:t>MUX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altLang="el-GR" dirty="0"/>
              <a:t>Επειδή το σήμα </a:t>
            </a:r>
            <a:r>
              <a:rPr lang="en-US" altLang="el-GR" dirty="0"/>
              <a:t>b </a:t>
            </a:r>
            <a:r>
              <a:rPr lang="el-GR" altLang="el-GR" dirty="0"/>
              <a:t>δεν είναι στη </a:t>
            </a:r>
            <a:r>
              <a:rPr lang="en-US" altLang="el-GR" dirty="0"/>
              <a:t>sensitivity, </a:t>
            </a:r>
            <a:r>
              <a:rPr lang="el-GR" altLang="el-GR" dirty="0"/>
              <a:t>εάν </a:t>
            </a:r>
            <a:r>
              <a:rPr lang="en-US" altLang="el-GR" dirty="0"/>
              <a:t>s=0</a:t>
            </a:r>
            <a:r>
              <a:rPr lang="el-GR" altLang="el-GR" dirty="0"/>
              <a:t> τότε οποιαδήποτε αλλαγή στο </a:t>
            </a:r>
            <a:r>
              <a:rPr lang="en-US" altLang="el-GR" dirty="0"/>
              <a:t>b </a:t>
            </a:r>
            <a:r>
              <a:rPr lang="el-GR" altLang="el-GR" dirty="0"/>
              <a:t>δεν περνάει στο </a:t>
            </a:r>
            <a:r>
              <a:rPr lang="en-US" altLang="el-GR" dirty="0"/>
              <a:t>y</a:t>
            </a:r>
            <a:r>
              <a:rPr lang="el-GR" altLang="el-GR" dirty="0"/>
              <a:t>. </a:t>
            </a:r>
            <a:r>
              <a:rPr lang="el-GR" altLang="el-GR" dirty="0">
                <a:solidFill>
                  <a:srgbClr val="990033"/>
                </a:solidFill>
              </a:rPr>
              <a:t>Θα προκύψει </a:t>
            </a:r>
            <a:r>
              <a:rPr lang="en-US" altLang="el-GR" dirty="0">
                <a:solidFill>
                  <a:srgbClr val="990033"/>
                </a:solidFill>
              </a:rPr>
              <a:t>latch/FF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Φυσική ερμηνεία:</a:t>
            </a:r>
            <a:endParaRPr lang="en-US" altLang="el-GR" dirty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l-GR" altLang="el-GR" dirty="0"/>
              <a:t> Ένα συνδυαστικό κύκλωμα διεγείρεται σε κάθε αλλαγή της εισόδου </a:t>
            </a:r>
            <a:r>
              <a:rPr lang="el-GR" altLang="el-GR" b="1" dirty="0">
                <a:solidFill>
                  <a:srgbClr val="990000"/>
                </a:solidFill>
              </a:rPr>
              <a:t>=&gt; όλα τα σήματα εισόδου πρέπει να είναι εντός της </a:t>
            </a:r>
            <a:r>
              <a:rPr lang="en-US" altLang="el-GR" b="1" dirty="0">
                <a:solidFill>
                  <a:srgbClr val="990000"/>
                </a:solidFill>
              </a:rPr>
              <a:t>sensitivity list</a:t>
            </a:r>
            <a:endParaRPr lang="el-GR" altLang="el-GR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>
            <a:extLst>
              <a:ext uri="{FF2B5EF4-FFF2-40B4-BE49-F238E27FC236}">
                <a16:creationId xmlns:a16="http://schemas.microsoft.com/office/drawing/2014/main" id="{BA82F78C-A95A-CAF7-435B-EE1B8C396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047DD735-CD69-1FE6-FFCB-8A59685C5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B8AB3DE-37BF-47F6-A814-7A7BF613CDC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2">
            <a:extLst>
              <a:ext uri="{FF2B5EF4-FFF2-40B4-BE49-F238E27FC236}">
                <a16:creationId xmlns:a16="http://schemas.microsoft.com/office/drawing/2014/main" id="{59BB03E3-FCE3-B018-A889-66FF12401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Συνδυαστικές Διεργασίες – Δημιουργία </a:t>
            </a:r>
            <a:r>
              <a:rPr lang="en-GB" altLang="el-GR" dirty="0"/>
              <a:t>Latches/FFs (3/3)</a:t>
            </a:r>
            <a:endParaRPr lang="el-GR" altLang="el-GR" dirty="0"/>
          </a:p>
        </p:txBody>
      </p:sp>
      <p:sp>
        <p:nvSpPr>
          <p:cNvPr id="1011715" name="Rectangle 3">
            <a:extLst>
              <a:ext uri="{FF2B5EF4-FFF2-40B4-BE49-F238E27FC236}">
                <a16:creationId xmlns:a16="http://schemas.microsoft.com/office/drawing/2014/main" id="{CFB4A388-1C4F-705F-E332-B864F3F2E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4197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000000"/>
                </a:solidFill>
              </a:rPr>
              <a:t>good :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process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(</a:t>
            </a:r>
            <a:r>
              <a:rPr lang="en-US" altLang="el-GR" sz="1800" dirty="0" err="1">
                <a:solidFill>
                  <a:srgbClr val="000000"/>
                </a:solidFill>
              </a:rPr>
              <a:t>a,b,c</a:t>
            </a:r>
            <a:r>
              <a:rPr lang="en-US" altLang="el-GR" sz="1800" dirty="0">
                <a:solidFill>
                  <a:srgbClr val="000000"/>
                </a:solidFill>
              </a:rPr>
              <a:t>)</a:t>
            </a:r>
            <a:r>
              <a:rPr lang="en-US" altLang="el-GR" sz="1800" dirty="0">
                <a:solidFill>
                  <a:schemeClr val="tx1"/>
                </a:solidFill>
              </a:rPr>
              <a:t>	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d &lt;= (a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and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b)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or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c;</a:t>
            </a:r>
            <a:r>
              <a:rPr lang="en-US" altLang="el-GR" sz="1800" dirty="0">
                <a:solidFill>
                  <a:schemeClr val="tx1"/>
                </a:solidFill>
              </a:rPr>
              <a:t>			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end process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  <a:r>
              <a:rPr lang="en-US" altLang="el-GR" sz="1800" dirty="0"/>
              <a:t> </a:t>
            </a:r>
            <a:endParaRPr lang="el-GR" altLang="el-GR" sz="1800" dirty="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800" dirty="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000000"/>
                </a:solidFill>
              </a:rPr>
              <a:t>bad</a:t>
            </a:r>
            <a:r>
              <a:rPr lang="en-US" altLang="el-GR" sz="1800" dirty="0">
                <a:solidFill>
                  <a:schemeClr val="tx1"/>
                </a:solidFill>
              </a:rPr>
              <a:t>: </a:t>
            </a:r>
            <a:r>
              <a:rPr lang="en-US" altLang="el-GR" sz="1800" b="1" dirty="0">
                <a:solidFill>
                  <a:srgbClr val="990033"/>
                </a:solidFill>
              </a:rPr>
              <a:t>process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(</a:t>
            </a:r>
            <a:r>
              <a:rPr lang="en-US" altLang="el-GR" sz="1800" dirty="0" err="1">
                <a:solidFill>
                  <a:srgbClr val="000000"/>
                </a:solidFill>
              </a:rPr>
              <a:t>en</a:t>
            </a:r>
            <a:r>
              <a:rPr lang="en-US" altLang="el-GR" sz="1800" dirty="0">
                <a:solidFill>
                  <a:srgbClr val="000000"/>
                </a:solidFill>
              </a:rPr>
              <a:t>, d)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if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(</a:t>
            </a:r>
            <a:r>
              <a:rPr lang="en-US" altLang="el-GR" sz="1800" dirty="0" err="1">
                <a:solidFill>
                  <a:srgbClr val="000000"/>
                </a:solidFill>
              </a:rPr>
              <a:t>en</a:t>
            </a:r>
            <a:r>
              <a:rPr lang="en-US" altLang="el-GR" sz="1800" dirty="0">
                <a:solidFill>
                  <a:srgbClr val="000000"/>
                </a:solidFill>
              </a:rPr>
              <a:t>=‘1’)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</a:t>
            </a:r>
            <a:r>
              <a:rPr lang="en-US" altLang="el-GR" sz="1800" dirty="0">
                <a:solidFill>
                  <a:srgbClr val="000000"/>
                </a:solidFill>
              </a:rPr>
              <a:t>q &lt;=d;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end if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process</a:t>
            </a:r>
            <a:r>
              <a:rPr lang="en-US" altLang="el-GR" sz="1800" dirty="0"/>
              <a:t>;</a:t>
            </a:r>
            <a:endParaRPr lang="el-GR" altLang="el-GR" sz="1800" dirty="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800" dirty="0"/>
          </a:p>
          <a:p>
            <a:pPr marL="0" indent="0" eaLnBrk="1" hangingPunct="1">
              <a:lnSpc>
                <a:spcPct val="75000"/>
              </a:lnSpc>
            </a:pPr>
            <a:r>
              <a:rPr lang="en-US" altLang="el-GR" dirty="0">
                <a:solidFill>
                  <a:srgbClr val="800000"/>
                </a:solidFill>
              </a:rPr>
              <a:t> </a:t>
            </a:r>
            <a:r>
              <a:rPr lang="el-GR" altLang="el-GR" dirty="0">
                <a:solidFill>
                  <a:srgbClr val="990000"/>
                </a:solidFill>
              </a:rPr>
              <a:t>ΠΡΟΣΟΧΗ !!! Δημιουργία </a:t>
            </a:r>
            <a:r>
              <a:rPr lang="en-US" altLang="el-GR" dirty="0">
                <a:solidFill>
                  <a:srgbClr val="990000"/>
                </a:solidFill>
              </a:rPr>
              <a:t>latch </a:t>
            </a:r>
            <a:r>
              <a:rPr lang="en-US" altLang="el-GR" dirty="0"/>
              <a:t>– </a:t>
            </a:r>
            <a:r>
              <a:rPr lang="el-GR" altLang="el-GR" dirty="0"/>
              <a:t>Όταν </a:t>
            </a:r>
            <a:r>
              <a:rPr lang="en-US" altLang="el-GR" dirty="0" err="1"/>
              <a:t>en</a:t>
            </a:r>
            <a:r>
              <a:rPr lang="en-US" altLang="el-GR" dirty="0"/>
              <a:t>=‘0’  </a:t>
            </a:r>
            <a:r>
              <a:rPr lang="el-GR" altLang="el-GR" dirty="0"/>
              <a:t>το σήμα </a:t>
            </a:r>
            <a:r>
              <a:rPr lang="en-US" altLang="el-GR" dirty="0"/>
              <a:t>q </a:t>
            </a:r>
            <a:r>
              <a:rPr lang="el-GR" altLang="el-GR" dirty="0"/>
              <a:t>διατηρεί την παλιά τιμή</a:t>
            </a:r>
            <a:r>
              <a:rPr lang="en-GB" altLang="el-GR" dirty="0"/>
              <a:t> (</a:t>
            </a:r>
            <a:r>
              <a:rPr lang="el-GR" altLang="el-GR" dirty="0"/>
              <a:t>Η περίπτωση </a:t>
            </a:r>
            <a:r>
              <a:rPr lang="en-GB" altLang="el-GR" dirty="0" err="1"/>
              <a:t>en</a:t>
            </a:r>
            <a:r>
              <a:rPr lang="en-GB" altLang="el-GR" dirty="0"/>
              <a:t>=‘0’ </a:t>
            </a:r>
            <a:r>
              <a:rPr lang="el-GR" altLang="el-GR" dirty="0"/>
              <a:t>δεν καλύπτεται από τα </a:t>
            </a:r>
            <a:r>
              <a:rPr lang="en-GB" altLang="el-GR" dirty="0"/>
              <a:t>if statements)</a:t>
            </a:r>
            <a:endParaRPr lang="en-US" altLang="el-GR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0ED8832A-5D87-B2B0-4E84-40953EAC5760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762000"/>
            <a:ext cx="5334000" cy="1390650"/>
            <a:chOff x="2064" y="480"/>
            <a:chExt cx="3360" cy="876"/>
          </a:xfrm>
        </p:grpSpPr>
        <p:graphicFrame>
          <p:nvGraphicFramePr>
            <p:cNvPr id="31756" name="Object 4">
              <a:extLst>
                <a:ext uri="{FF2B5EF4-FFF2-40B4-BE49-F238E27FC236}">
                  <a16:creationId xmlns:a16="http://schemas.microsoft.com/office/drawing/2014/main" id="{FB1EAC73-4AA0-944C-D042-19A88F9FFD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480"/>
            <a:ext cx="2208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3245031" imgH="1287054" progId="Visio.Drawing.11">
                    <p:embed/>
                  </p:oleObj>
                </mc:Choice>
                <mc:Fallback>
                  <p:oleObj name="Visio" r:id="rId2" imgW="3245031" imgH="1287054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480"/>
                          <a:ext cx="2208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7" name="Line 5">
              <a:extLst>
                <a:ext uri="{FF2B5EF4-FFF2-40B4-BE49-F238E27FC236}">
                  <a16:creationId xmlns:a16="http://schemas.microsoft.com/office/drawing/2014/main" id="{0D3D800D-C3FC-776F-00B7-AA37140E7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64"/>
              <a:ext cx="1056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ADDCB68-F816-CF9E-25E6-9EAA7F49B40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971800"/>
            <a:ext cx="4419600" cy="1157288"/>
            <a:chOff x="2064" y="1872"/>
            <a:chExt cx="2784" cy="729"/>
          </a:xfrm>
        </p:grpSpPr>
        <p:graphicFrame>
          <p:nvGraphicFramePr>
            <p:cNvPr id="31754" name="Object 6">
              <a:extLst>
                <a:ext uri="{FF2B5EF4-FFF2-40B4-BE49-F238E27FC236}">
                  <a16:creationId xmlns:a16="http://schemas.microsoft.com/office/drawing/2014/main" id="{50DE6282-74F4-898B-4E2F-8AC1A089BB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1872"/>
            <a:ext cx="1296" cy="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1526903" imgH="859246" progId="Visio.Drawing.11">
                    <p:embed/>
                  </p:oleObj>
                </mc:Choice>
                <mc:Fallback>
                  <p:oleObj name="Visio" r:id="rId4" imgW="1526903" imgH="859246" progId="Visio.Drawing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872"/>
                          <a:ext cx="1296" cy="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5" name="Line 7">
              <a:extLst>
                <a:ext uri="{FF2B5EF4-FFF2-40B4-BE49-F238E27FC236}">
                  <a16:creationId xmlns:a16="http://schemas.microsoft.com/office/drawing/2014/main" id="{DF208843-8072-D4AD-4666-64C48B677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352"/>
              <a:ext cx="1296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1720" name="Rectangle 8">
            <a:extLst>
              <a:ext uri="{FF2B5EF4-FFF2-40B4-BE49-F238E27FC236}">
                <a16:creationId xmlns:a16="http://schemas.microsoft.com/office/drawing/2014/main" id="{254130F1-71C1-7412-ACD0-27C09A0A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20938"/>
            <a:ext cx="2735262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1721" name="Rectangle 9">
            <a:extLst>
              <a:ext uri="{FF2B5EF4-FFF2-40B4-BE49-F238E27FC236}">
                <a16:creationId xmlns:a16="http://schemas.microsoft.com/office/drawing/2014/main" id="{B315741C-37DE-2892-06C8-2FE252B57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5175"/>
            <a:ext cx="2743200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1715" grpId="0" build="p"/>
      <p:bldP spid="1011720" grpId="0" animBg="1"/>
      <p:bldP spid="10117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2C499C49-A796-3467-A7FA-80679F5DE1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97BD7124-21D2-63AC-1F14-7E3E0BB5F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E2911B-2C08-4A6D-9D67-6B90AD2A758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AutoShape 2">
            <a:extLst>
              <a:ext uri="{FF2B5EF4-FFF2-40B4-BE49-F238E27FC236}">
                <a16:creationId xmlns:a16="http://schemas.microsoft.com/office/drawing/2014/main" id="{3AEA482D-6EC2-017B-483C-5949823C7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Συνήθη Λάθη σε Συνδυαστικές Διεργασίες</a:t>
            </a:r>
          </a:p>
        </p:txBody>
      </p:sp>
      <p:sp>
        <p:nvSpPr>
          <p:cNvPr id="1010691" name="Rectangle 3">
            <a:extLst>
              <a:ext uri="{FF2B5EF4-FFF2-40B4-BE49-F238E27FC236}">
                <a16:creationId xmlns:a16="http://schemas.microsoft.com/office/drawing/2014/main" id="{084001AC-1E7F-40E6-86E8-826145C8B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(in1: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std_logic vector(3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</a:t>
            </a:r>
            <a:r>
              <a:rPr lang="en-US" altLang="el-GR" sz="1800">
                <a:solidFill>
                  <a:srgbClr val="000000"/>
                </a:solidFill>
              </a:rPr>
              <a:t>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out1, out2,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out3 :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std_logic_vector (3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0));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test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ex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t :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rgbClr val="000000"/>
                </a:solidFill>
              </a:rPr>
              <a:t>:=7;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correct</a:t>
            </a:r>
            <a:r>
              <a:rPr lang="en-US" altLang="el-GR" sz="1800">
                <a:solidFill>
                  <a:schemeClr val="tx1"/>
                </a:solidFill>
              </a:rPr>
              <a:t>: 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</a:t>
            </a:r>
            <a:r>
              <a:rPr lang="en-US" altLang="el-GR" sz="1800">
                <a:solidFill>
                  <a:srgbClr val="000000"/>
                </a:solidFill>
              </a:rPr>
              <a:t>in1</a:t>
            </a:r>
            <a:r>
              <a:rPr lang="en-US" altLang="el-GR" sz="180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out1&lt;=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in1;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true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error1</a:t>
            </a:r>
            <a:r>
              <a:rPr lang="en-US" altLang="el-GR" sz="1800">
                <a:solidFill>
                  <a:schemeClr val="tx1"/>
                </a:solidFill>
              </a:rPr>
              <a:t>: 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(out</a:t>
            </a:r>
            <a:r>
              <a:rPr lang="el-GR" altLang="el-GR" sz="1800">
                <a:solidFill>
                  <a:srgbClr val="000000"/>
                </a:solidFill>
              </a:rPr>
              <a:t>2</a:t>
            </a:r>
            <a:r>
              <a:rPr lang="en-US" altLang="el-GR" sz="180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rgbClr val="000000"/>
                </a:solidFill>
              </a:rPr>
              <a:t>out2 &lt;= in1;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wait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for 10ns;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error1;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10692" name="Text Box 4">
            <a:extLst>
              <a:ext uri="{FF2B5EF4-FFF2-40B4-BE49-F238E27FC236}">
                <a16:creationId xmlns:a16="http://schemas.microsoft.com/office/drawing/2014/main" id="{9C31EFBB-1056-09A8-6C00-F57EB2B1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357563"/>
            <a:ext cx="34655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</a:rPr>
              <a:t>Error2: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00"/>
                </a:solidFill>
              </a:rPr>
              <a:t>(in(3) downto t)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00"/>
                </a:solidFill>
              </a:rPr>
              <a:t>Out3&lt;=in1;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00"/>
                </a:solidFill>
              </a:rPr>
              <a:t>error2;</a:t>
            </a:r>
            <a:endParaRPr lang="el-GR" altLang="el-GR" sz="2000">
              <a:solidFill>
                <a:srgbClr val="000000"/>
              </a:solidFill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9879720C-2305-6066-411B-3A0AAD61AD19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5661025"/>
            <a:ext cx="5811837" cy="427038"/>
            <a:chOff x="1701" y="3566"/>
            <a:chExt cx="3661" cy="269"/>
          </a:xfrm>
        </p:grpSpPr>
        <p:sp>
          <p:nvSpPr>
            <p:cNvPr id="32782" name="Text Box 6">
              <a:extLst>
                <a:ext uri="{FF2B5EF4-FFF2-40B4-BE49-F238E27FC236}">
                  <a16:creationId xmlns:a16="http://schemas.microsoft.com/office/drawing/2014/main" id="{B7DEF00C-DF13-5541-53FD-261D891F4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566"/>
              <a:ext cx="275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0099"/>
                  </a:solidFill>
                </a:rPr>
                <a:t>Both sensitivity list and wait are used</a:t>
              </a:r>
              <a:endParaRPr lang="el-GR" altLang="el-GR">
                <a:solidFill>
                  <a:srgbClr val="000099"/>
                </a:solidFill>
              </a:endParaRPr>
            </a:p>
          </p:txBody>
        </p:sp>
        <p:sp>
          <p:nvSpPr>
            <p:cNvPr id="32783" name="Line 7">
              <a:extLst>
                <a:ext uri="{FF2B5EF4-FFF2-40B4-BE49-F238E27FC236}">
                  <a16:creationId xmlns:a16="http://schemas.microsoft.com/office/drawing/2014/main" id="{46111DA7-B44F-3375-5A28-861D1C7A8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1" y="3748"/>
              <a:ext cx="907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8B910216-A397-95EB-C32A-BA491273295C}"/>
              </a:ext>
            </a:extLst>
          </p:cNvPr>
          <p:cNvGrpSpPr>
            <a:grpSpLocks/>
          </p:cNvGrpSpPr>
          <p:nvPr/>
        </p:nvGrpSpPr>
        <p:grpSpPr bwMode="auto">
          <a:xfrm>
            <a:off x="2792413" y="4699000"/>
            <a:ext cx="3443287" cy="427038"/>
            <a:chOff x="1927" y="3022"/>
            <a:chExt cx="2169" cy="269"/>
          </a:xfrm>
        </p:grpSpPr>
        <p:sp>
          <p:nvSpPr>
            <p:cNvPr id="32780" name="Text Box 5">
              <a:extLst>
                <a:ext uri="{FF2B5EF4-FFF2-40B4-BE49-F238E27FC236}">
                  <a16:creationId xmlns:a16="http://schemas.microsoft.com/office/drawing/2014/main" id="{00A041ED-4B83-4570-2DC9-9E2533464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3022"/>
              <a:ext cx="14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0099"/>
                  </a:solidFill>
                </a:rPr>
                <a:t>Reads an out signal</a:t>
              </a:r>
              <a:endParaRPr lang="el-GR" altLang="el-GR">
                <a:solidFill>
                  <a:srgbClr val="000099"/>
                </a:solidFill>
              </a:endParaRPr>
            </a:p>
          </p:txBody>
        </p:sp>
        <p:sp>
          <p:nvSpPr>
            <p:cNvPr id="32781" name="Line 8">
              <a:extLst>
                <a:ext uri="{FF2B5EF4-FFF2-40B4-BE49-F238E27FC236}">
                  <a16:creationId xmlns:a16="http://schemas.microsoft.com/office/drawing/2014/main" id="{DB0CD698-7DA6-A300-FB9F-7064C0FD2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7" y="3158"/>
              <a:ext cx="681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0F6DE5D0-D59B-9195-A55A-4A9AFD43EA8F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420938"/>
            <a:ext cx="3976688" cy="1008062"/>
            <a:chOff x="3198" y="1525"/>
            <a:chExt cx="2505" cy="635"/>
          </a:xfrm>
        </p:grpSpPr>
        <p:sp>
          <p:nvSpPr>
            <p:cNvPr id="32778" name="Text Box 9">
              <a:extLst>
                <a:ext uri="{FF2B5EF4-FFF2-40B4-BE49-F238E27FC236}">
                  <a16:creationId xmlns:a16="http://schemas.microsoft.com/office/drawing/2014/main" id="{1B506606-D1FA-D634-6972-8A558FFA9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525"/>
              <a:ext cx="25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>
                  <a:solidFill>
                    <a:srgbClr val="000099"/>
                  </a:solidFill>
                </a:rPr>
                <a:t>Non static signal in sensitivity list</a:t>
              </a:r>
              <a:endParaRPr lang="el-GR" altLang="el-GR">
                <a:solidFill>
                  <a:srgbClr val="000099"/>
                </a:solidFill>
              </a:endParaRPr>
            </a:p>
          </p:txBody>
        </p:sp>
        <p:sp>
          <p:nvSpPr>
            <p:cNvPr id="32779" name="Line 10">
              <a:extLst>
                <a:ext uri="{FF2B5EF4-FFF2-40B4-BE49-F238E27FC236}">
                  <a16:creationId xmlns:a16="http://schemas.microsoft.com/office/drawing/2014/main" id="{7E9E357D-5860-05E2-4457-FDF498DD5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0" y="1752"/>
              <a:ext cx="182" cy="40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1" grpId="0" build="p"/>
      <p:bldP spid="10106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>
            <a:extLst>
              <a:ext uri="{FF2B5EF4-FFF2-40B4-BE49-F238E27FC236}">
                <a16:creationId xmlns:a16="http://schemas.microsoft.com/office/drawing/2014/main" id="{4EB1FBE9-975E-A3A6-BC53-3C6D2FE0D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0FC6C254-06A2-A77A-C8B8-E43EA6481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2EC4A29-9483-4C9A-A403-6DE84EEC03C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2">
            <a:extLst>
              <a:ext uri="{FF2B5EF4-FFF2-40B4-BE49-F238E27FC236}">
                <a16:creationId xmlns:a16="http://schemas.microsoft.com/office/drawing/2014/main" id="{27585B2B-FFE1-6039-8AAC-0E3A2507C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/>
              <a:t>Σύνοψη - Κανόνες για Συνδυαστικές Διεργασίες</a:t>
            </a:r>
          </a:p>
        </p:txBody>
      </p:sp>
      <p:sp>
        <p:nvSpPr>
          <p:cNvPr id="1012739" name="Rectangle 3">
            <a:extLst>
              <a:ext uri="{FF2B5EF4-FFF2-40B4-BE49-F238E27FC236}">
                <a16:creationId xmlns:a16="http://schemas.microsoft.com/office/drawing/2014/main" id="{347FB945-D155-8542-05B0-EE4AD19CD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472112"/>
          </a:xfrm>
        </p:spPr>
        <p:txBody>
          <a:bodyPr/>
          <a:lstStyle/>
          <a:p>
            <a:pPr marL="0" indent="0" eaLnBrk="1" hangingPunct="1"/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Κανόνας 1:</a:t>
            </a:r>
            <a:r>
              <a:rPr lang="el-GR" altLang="el-GR" dirty="0"/>
              <a:t> Όλα τα σήματα εισόδου</a:t>
            </a:r>
            <a:r>
              <a:rPr lang="en-GB" altLang="el-GR" dirty="0"/>
              <a:t> </a:t>
            </a:r>
            <a:r>
              <a:rPr lang="el-GR" altLang="el-GR" dirty="0"/>
              <a:t>του κυκλώματος (που χρησιμοποιούνται διαβάζονται στη διεργασία) πρέπει να εμφανίζονται στη λίστα ευαισθησίας</a:t>
            </a:r>
          </a:p>
          <a:p>
            <a:pPr marL="742950" lvl="1" indent="-285750" eaLnBrk="1" hangingPunct="1"/>
            <a:r>
              <a:rPr lang="el-GR" altLang="el-GR" dirty="0"/>
              <a:t>Ο μεταγλωττιστής θα προβάλλει ένα μήνυμα προειδοποίησης λέγοντας ότι ένα σήμα εισόδου δεν συμπεριλήφθηκε στη λίστα </a:t>
            </a:r>
            <a:endParaRPr lang="en-GB" altLang="el-GR" dirty="0"/>
          </a:p>
          <a:p>
            <a:pPr marL="742950" lvl="1" indent="-285750" eaLnBrk="1" hangingPunct="1"/>
            <a:r>
              <a:rPr lang="en-GB" altLang="el-GR" dirty="0"/>
              <a:t> </a:t>
            </a:r>
            <a:r>
              <a:rPr lang="el-GR" altLang="el-GR" dirty="0"/>
              <a:t>Εξαρτάται από το μεταγλωττιστή αν θα το περιλάβει ή όχι</a:t>
            </a:r>
          </a:p>
          <a:p>
            <a:pPr marL="0" indent="0" eaLnBrk="1" hangingPunct="1"/>
            <a:endParaRPr lang="en-US" altLang="el-GR" dirty="0">
              <a:solidFill>
                <a:srgbClr val="990033"/>
              </a:solidFill>
            </a:endParaRPr>
          </a:p>
          <a:p>
            <a:pPr marL="0" indent="0" eaLnBrk="1" hangingPunct="1"/>
            <a:r>
              <a:rPr lang="en-US" altLang="el-GR" dirty="0">
                <a:solidFill>
                  <a:srgbClr val="990033"/>
                </a:solidFill>
              </a:rPr>
              <a:t> </a:t>
            </a:r>
            <a:r>
              <a:rPr lang="el-GR" altLang="el-GR" dirty="0">
                <a:solidFill>
                  <a:srgbClr val="990033"/>
                </a:solidFill>
              </a:rPr>
              <a:t>Κανόνας 2:</a:t>
            </a:r>
            <a:r>
              <a:rPr lang="el-GR" altLang="el-GR" dirty="0"/>
              <a:t> Όλοι οι συνδυασμοί των σημάτων εισόδου/εξόδου πρέπει να περιλαμβάνονται στον κώδικα</a:t>
            </a:r>
            <a:endParaRPr lang="en-US" altLang="el-GR" dirty="0"/>
          </a:p>
          <a:p>
            <a:pPr marL="0" indent="0" eaLnBrk="1" hangingPunct="1"/>
            <a:r>
              <a:rPr lang="en-US" altLang="el-GR" b="1" dirty="0">
                <a:solidFill>
                  <a:srgbClr val="000064"/>
                </a:solidFill>
              </a:rPr>
              <a:t> </a:t>
            </a:r>
            <a:r>
              <a:rPr lang="el-GR" altLang="el-GR" b="1" dirty="0">
                <a:solidFill>
                  <a:srgbClr val="000064"/>
                </a:solidFill>
              </a:rPr>
              <a:t>Πρέπει να εξάγεται ο πλήρης πίνακας αληθείας (ισχύει για ακολουθιακό και για συντρέχων κώδικα)</a:t>
            </a:r>
          </a:p>
          <a:p>
            <a:pPr marL="742950" lvl="1" indent="-285750" eaLnBrk="1" hangingPunct="1"/>
            <a:r>
              <a:rPr lang="el-GR" altLang="el-GR" dirty="0"/>
              <a:t>Αν οι προδιαγραφές των σημάτων εξόδου είναι ατελείς τότε το εργαλείο σύνθεσης εισάγει μανδαλωτές.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E2680B7D-40F1-1080-94D8-843A2C639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36888437-C793-6CE6-E2B4-7DE5A51D1D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351C676-DBAD-4D1E-A5B2-41D766E47FC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ED7F708D-47EF-581E-C5C9-FA6B909D1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005B9F91-372F-DBE9-46B8-94559DB92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n-US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Ακολουθιακές Εντολές και Δομές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57440173-AF99-FA20-D02C-80E5A13EB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7CE65A0D-D32B-310D-1E0C-DAEADBF63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BC08C9D-9472-408F-A86A-04118E63337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4820" name="AutoShape 2">
            <a:extLst>
              <a:ext uri="{FF2B5EF4-FFF2-40B4-BE49-F238E27FC236}">
                <a16:creationId xmlns:a16="http://schemas.microsoft.com/office/drawing/2014/main" id="{6D722A2A-3BB0-17B2-E1E9-D790A3EF2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549275"/>
          </a:xfrm>
        </p:spPr>
        <p:txBody>
          <a:bodyPr/>
          <a:lstStyle/>
          <a:p>
            <a:pPr eaLnBrk="1" hangingPunct="1"/>
            <a:r>
              <a:rPr lang="en-US" altLang="el-GR"/>
              <a:t>Clocked Processes</a:t>
            </a:r>
            <a:endParaRPr lang="el-GR" altLang="el-GR"/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086704D5-B375-105B-A234-7BE56FA6C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74725"/>
            <a:ext cx="8280400" cy="5111750"/>
          </a:xfrm>
        </p:spPr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 sz="2400"/>
              <a:t> </a:t>
            </a:r>
            <a:r>
              <a:rPr lang="el-GR" altLang="el-GR" sz="2400"/>
              <a:t>Χρησιμοποιούνται για τη μοντελοποίηση σύγχρονων ακολουθιακών κυκλωμάτων</a:t>
            </a:r>
          </a:p>
          <a:p>
            <a:pPr marL="0" indent="0" eaLnBrk="1" hangingPunct="1"/>
            <a:endParaRPr lang="el-GR" altLang="el-GR" sz="2400"/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 sz="2400"/>
              <a:t> </a:t>
            </a:r>
            <a:r>
              <a:rPr lang="el-GR" altLang="el-GR" sz="2400"/>
              <a:t>Για τη διέγερση τους απαιτείται αλλαγή του σήματος ρολογιού</a:t>
            </a:r>
            <a:r>
              <a:rPr lang="el-GR" altLang="el-GR"/>
              <a:t> </a:t>
            </a:r>
          </a:p>
          <a:p>
            <a:pPr marL="765175" lvl="1" indent="-285750" eaLnBrk="1" hangingPunct="1"/>
            <a:r>
              <a:rPr lang="el-GR" altLang="el-GR" sz="2200"/>
              <a:t>Ένα ακολουθιακό κύκλωμα αλλάζει κατάσταση μόνο στις χρονικές στιγμές αλλαγής του ρολογιού</a:t>
            </a:r>
          </a:p>
          <a:p>
            <a:pPr marL="765175" lvl="1" indent="-285750" eaLnBrk="1" hangingPunct="1"/>
            <a:endParaRPr lang="el-GR" altLang="el-GR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>
            <a:extLst>
              <a:ext uri="{FF2B5EF4-FFF2-40B4-BE49-F238E27FC236}">
                <a16:creationId xmlns:a16="http://schemas.microsoft.com/office/drawing/2014/main" id="{D267514C-B90D-FAF6-5A85-F51D8E56D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9626F6C5-581E-4E4B-90A6-98A68AFE7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C1AD3E0-48AE-4D4E-998F-E2BD730D562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AutoShape 2">
            <a:extLst>
              <a:ext uri="{FF2B5EF4-FFF2-40B4-BE49-F238E27FC236}">
                <a16:creationId xmlns:a16="http://schemas.microsoft.com/office/drawing/2014/main" id="{9A98CB1C-A82D-7229-3F2F-1C0FD7822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Εναλλακτικές περιγραφές του ρολογιού</a:t>
            </a:r>
          </a:p>
        </p:txBody>
      </p:sp>
      <p:sp>
        <p:nvSpPr>
          <p:cNvPr id="1014787" name="Rectangle 3">
            <a:extLst>
              <a:ext uri="{FF2B5EF4-FFF2-40B4-BE49-F238E27FC236}">
                <a16:creationId xmlns:a16="http://schemas.microsoft.com/office/drawing/2014/main" id="{6D7A3B51-57D1-E0F1-0DE6-1BDF691D2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569325" cy="53943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Alt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1:</a:t>
            </a:r>
            <a:r>
              <a:rPr lang="el-GR" altLang="el-GR" sz="1800" b="1" dirty="0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sz="1800" dirty="0">
                <a:solidFill>
                  <a:schemeClr val="tx1"/>
                </a:solidFill>
              </a:rPr>
              <a:t>			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Alt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2:</a:t>
            </a:r>
            <a:r>
              <a:rPr lang="el-GR" altLang="el-GR" sz="1800" b="1" dirty="0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	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chemeClr val="tx1"/>
                </a:solidFill>
              </a:rPr>
              <a:t>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 sz="1800" b="1" dirty="0">
                <a:solidFill>
                  <a:schemeClr val="tx1"/>
                </a:solidFill>
              </a:rPr>
              <a:t>			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 sz="1800" b="1" dirty="0">
                <a:solidFill>
                  <a:schemeClr val="tx1"/>
                </a:solidFill>
              </a:rPr>
              <a:t> 	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if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 err="1">
                <a:solidFill>
                  <a:srgbClr val="990000"/>
                </a:solidFill>
                <a:cs typeface="Times New Roman" panose="02020603050405020304" pitchFamily="18" charset="0"/>
              </a:rPr>
              <a:t>'event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>
                <a:solidFill>
                  <a:srgbClr val="990000"/>
                </a:solidFill>
                <a:cs typeface="Times New Roman" panose="02020603050405020304" pitchFamily="18" charset="0"/>
              </a:rPr>
              <a:t>and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='1' </a:t>
            </a:r>
            <a:r>
              <a:rPr lang="el-GR" altLang="el-GR" sz="18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then</a:t>
            </a:r>
            <a:r>
              <a:rPr lang="el-GR" altLang="el-GR" sz="1800" b="1" dirty="0">
                <a:solidFill>
                  <a:schemeClr val="tx1"/>
                </a:solidFill>
              </a:rPr>
              <a:t>	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if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='1'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then</a:t>
            </a:r>
            <a:r>
              <a:rPr lang="el-GR" altLang="el-GR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>
                <a:solidFill>
                  <a:schemeClr val="tx1"/>
                </a:solidFill>
              </a:rPr>
              <a:t>	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	q&lt;=d;</a:t>
            </a:r>
            <a:r>
              <a:rPr lang="el-GR" altLang="el-GR" sz="1800" dirty="0">
                <a:solidFill>
                  <a:schemeClr val="tx1"/>
                </a:solidFill>
              </a:rPr>
              <a:t>				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q&lt;=d;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if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r>
              <a:rPr lang="el-GR" altLang="el-GR" sz="1800" dirty="0">
                <a:solidFill>
                  <a:schemeClr val="tx1"/>
                </a:solidFill>
              </a:rPr>
              <a:t>			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if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r>
              <a:rPr lang="el-GR" altLang="el-GR" sz="1800" dirty="0">
                <a:solidFill>
                  <a:schemeClr val="tx1"/>
                </a:solidFill>
              </a:rPr>
              <a:t>			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Alt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3:</a:t>
            </a:r>
            <a:r>
              <a:rPr lang="el-GR" altLang="el-GR" sz="1800" b="1" dirty="0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endParaRPr lang="el-GR" altLang="el-GR" sz="1800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if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 err="1">
                <a:solidFill>
                  <a:srgbClr val="990000"/>
                </a:solidFill>
                <a:cs typeface="Times New Roman" panose="02020603050405020304" pitchFamily="18" charset="0"/>
              </a:rPr>
              <a:t>'event</a:t>
            </a:r>
            <a:r>
              <a:rPr lang="el-GR" altLang="el-GR" sz="1800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>
                <a:solidFill>
                  <a:srgbClr val="990033"/>
                </a:solidFill>
                <a:cs typeface="Times New Roman" panose="02020603050405020304" pitchFamily="18" charset="0"/>
              </a:rPr>
              <a:t>and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='1' </a:t>
            </a:r>
            <a:r>
              <a:rPr lang="el-GR" altLang="el-GR" sz="1800" b="1" dirty="0">
                <a:solidFill>
                  <a:srgbClr val="990033"/>
                </a:solidFill>
                <a:cs typeface="Times New Roman" panose="02020603050405020304" pitchFamily="18" charset="0"/>
              </a:rPr>
              <a:t>and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'last</a:t>
            </a:r>
            <a:r>
              <a:rPr lang="el-GR" altLang="el-GR" sz="1800" dirty="0" err="1">
                <a:solidFill>
                  <a:srgbClr val="990000"/>
                </a:solidFill>
                <a:cs typeface="Times New Roman" panose="02020603050405020304" pitchFamily="18" charset="0"/>
              </a:rPr>
              <a:t>_</a:t>
            </a:r>
            <a:r>
              <a:rPr lang="el-GR" altLang="el-GR" sz="18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value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='0'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then</a:t>
            </a:r>
            <a:endParaRPr lang="el-GR" altLang="el-GR" sz="1800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	q&lt;=d;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if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Alt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4:</a:t>
            </a:r>
            <a:r>
              <a:rPr lang="el-GR" altLang="el-GR" sz="1800" b="1" dirty="0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b="1" dirty="0">
                <a:solidFill>
                  <a:schemeClr val="tx1"/>
                </a:solidFill>
              </a:rPr>
              <a:t>			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Alt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5: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endParaRPr lang="el-GR" altLang="el-GR" sz="1800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 sz="1800" b="1" dirty="0">
                <a:solidFill>
                  <a:schemeClr val="tx1"/>
                </a:solidFill>
              </a:rPr>
              <a:t>			   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endParaRPr lang="el-GR" altLang="el-GR" sz="1800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wait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until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='1';</a:t>
            </a:r>
            <a:r>
              <a:rPr lang="el-GR" altLang="el-GR" sz="1800" dirty="0">
                <a:solidFill>
                  <a:schemeClr val="tx1"/>
                </a:solidFill>
              </a:rPr>
              <a:t>			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wait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until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prising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l-GR" sz="1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clk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);	 -- </a:t>
            </a:r>
            <a:r>
              <a:rPr lang="el-GR" altLang="el-GR" sz="1800" dirty="0">
                <a:solidFill>
                  <a:schemeClr val="tx1"/>
                </a:solidFill>
              </a:rPr>
              <a:t>	 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q&lt;=d;</a:t>
            </a:r>
            <a:r>
              <a:rPr lang="el-GR" altLang="el-GR" sz="1800" dirty="0">
                <a:solidFill>
                  <a:schemeClr val="tx1"/>
                </a:solidFill>
              </a:rPr>
              <a:t>	 			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q&lt;=d;</a:t>
            </a:r>
            <a:endParaRPr lang="el-GR" altLang="el-GR" sz="18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r>
              <a:rPr lang="el-GR" altLang="el-GR" sz="1800" dirty="0">
                <a:solidFill>
                  <a:schemeClr val="tx1"/>
                </a:solidFill>
              </a:rPr>
              <a:t> 		         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18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18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r>
              <a:rPr lang="el-GR" altLang="el-GR" sz="2000" dirty="0">
                <a:solidFill>
                  <a:schemeClr val="tx1"/>
                </a:solidFill>
              </a:rPr>
              <a:t>   		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 sz="2000" dirty="0"/>
              <a:t> </a:t>
            </a:r>
            <a:r>
              <a:rPr lang="el-GR" altLang="el-GR" sz="2000" dirty="0"/>
              <a:t>Οι 1,</a:t>
            </a:r>
            <a:r>
              <a:rPr lang="en-US" altLang="el-GR" sz="2000" dirty="0"/>
              <a:t> </a:t>
            </a:r>
            <a:r>
              <a:rPr lang="el-GR" altLang="el-GR" sz="2000" dirty="0"/>
              <a:t>2, 3 και 4 είναι οι πιο ευρέως χρησιμοποιούμενες και υποστηρίζονται από την πληθώρα των εργαλείων σύνθεσης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>
            <a:extLst>
              <a:ext uri="{FF2B5EF4-FFF2-40B4-BE49-F238E27FC236}">
                <a16:creationId xmlns:a16="http://schemas.microsoft.com/office/drawing/2014/main" id="{C21C4593-666B-9843-33C6-252E675FF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E07A7104-4D56-7EF7-F8B7-11093686E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D368D0-FEB1-4E2B-9817-0B6A3E41D8F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AutoShape 2">
            <a:extLst>
              <a:ext uri="{FF2B5EF4-FFF2-40B4-BE49-F238E27FC236}">
                <a16:creationId xmlns:a16="http://schemas.microsoft.com/office/drawing/2014/main" id="{BD69334F-4BC4-8407-7721-BC24CFE88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Processes</a:t>
            </a:r>
            <a:endParaRPr lang="el-GR" altLang="el-GR"/>
          </a:p>
        </p:txBody>
      </p:sp>
      <p:sp>
        <p:nvSpPr>
          <p:cNvPr id="1015811" name="Rectangle 3">
            <a:extLst>
              <a:ext uri="{FF2B5EF4-FFF2-40B4-BE49-F238E27FC236}">
                <a16:creationId xmlns:a16="http://schemas.microsoft.com/office/drawing/2014/main" id="{37958D25-9F1F-269D-355D-D40D9E2B6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Σε μια </a:t>
            </a:r>
            <a:r>
              <a:rPr lang="en-US" altLang="el-GR"/>
              <a:t>clocked </a:t>
            </a:r>
            <a:r>
              <a:rPr lang="el-GR" altLang="el-GR"/>
              <a:t>διεργασία όλα τα σήματα στα οποία γίνεται ανάθεσης τιμής οδηγούνται από </a:t>
            </a:r>
            <a:r>
              <a:rPr lang="en-US" altLang="el-GR"/>
              <a:t>flip-flop</a:t>
            </a:r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/>
              <a:t>Παράδειγμα</a:t>
            </a:r>
            <a:endParaRPr lang="en-US" altLang="el-GR" sz="200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example</a:t>
            </a:r>
            <a:r>
              <a:rPr lang="en-US" altLang="el-GR" sz="2000"/>
              <a:t> </a:t>
            </a:r>
            <a:r>
              <a:rPr lang="en-US" altLang="el-GR" sz="2000">
                <a:solidFill>
                  <a:schemeClr val="tx1"/>
                </a:solidFill>
              </a:rPr>
              <a:t>: 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wait until</a:t>
            </a:r>
            <a:r>
              <a:rPr lang="en-US" altLang="el-GR" sz="2000">
                <a:solidFill>
                  <a:schemeClr val="tx1"/>
                </a:solidFill>
              </a:rPr>
              <a:t> clk = ‘1’;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dout &lt;= din;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506186A-84B3-5D47-0CC6-E1EA9134F07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357563"/>
            <a:ext cx="4813300" cy="1454150"/>
            <a:chOff x="2064" y="2115"/>
            <a:chExt cx="3032" cy="916"/>
          </a:xfrm>
        </p:grpSpPr>
        <p:graphicFrame>
          <p:nvGraphicFramePr>
            <p:cNvPr id="36873" name="Object 4">
              <a:extLst>
                <a:ext uri="{FF2B5EF4-FFF2-40B4-BE49-F238E27FC236}">
                  <a16:creationId xmlns:a16="http://schemas.microsoft.com/office/drawing/2014/main" id="{2249D7C2-8D6F-E1E1-EAC1-ADBFB2F77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2115"/>
            <a:ext cx="1736" cy="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2158274" imgH="1202509" progId="Visio.Drawing.11">
                    <p:embed/>
                  </p:oleObj>
                </mc:Choice>
                <mc:Fallback>
                  <p:oleObj name="Visio" r:id="rId2" imgW="2158274" imgH="1202509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115"/>
                          <a:ext cx="1736" cy="9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AutoShape 5">
              <a:extLst>
                <a:ext uri="{FF2B5EF4-FFF2-40B4-BE49-F238E27FC236}">
                  <a16:creationId xmlns:a16="http://schemas.microsoft.com/office/drawing/2014/main" id="{E22065F9-0F41-BEAF-1713-543136104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387"/>
              <a:ext cx="1056" cy="342"/>
            </a:xfrm>
            <a:prstGeom prst="rightArrow">
              <a:avLst>
                <a:gd name="adj1" fmla="val 50000"/>
                <a:gd name="adj2" fmla="val 77193"/>
              </a:avLst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59CD99-CD94-ADD1-A77C-D6D575B7634B}"/>
              </a:ext>
            </a:extLst>
          </p:cNvPr>
          <p:cNvCxnSpPr/>
          <p:nvPr/>
        </p:nvCxnSpPr>
        <p:spPr>
          <a:xfrm flipH="1" flipV="1">
            <a:off x="2268538" y="4332288"/>
            <a:ext cx="790575" cy="752475"/>
          </a:xfrm>
          <a:prstGeom prst="straightConnector1">
            <a:avLst/>
          </a:prstGeom>
          <a:ln w="28575">
            <a:solidFill>
              <a:srgbClr val="0000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0C6DDE-8B1A-C3EB-6BEF-C28F67E7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919663"/>
            <a:ext cx="3176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1600">
                <a:solidFill>
                  <a:srgbClr val="000064"/>
                </a:solidFill>
              </a:rPr>
              <a:t>Προσδιορίζει </a:t>
            </a:r>
            <a:r>
              <a:rPr lang="en-GB" altLang="en-US" sz="1600">
                <a:solidFill>
                  <a:srgbClr val="000064"/>
                </a:solidFill>
              </a:rPr>
              <a:t>clocked process =&gt;</a:t>
            </a:r>
          </a:p>
          <a:p>
            <a:r>
              <a:rPr lang="el-GR" altLang="en-US" sz="1600">
                <a:solidFill>
                  <a:srgbClr val="000064"/>
                </a:solidFill>
              </a:rPr>
              <a:t>Παραγωγή </a:t>
            </a:r>
            <a:r>
              <a:rPr lang="en-GB" altLang="en-US" sz="1600">
                <a:solidFill>
                  <a:srgbClr val="000064"/>
                </a:solidFill>
              </a:rPr>
              <a:t>Flip Flop</a:t>
            </a:r>
            <a:endParaRPr lang="en-US" altLang="en-US" sz="1600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11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825B8560-9928-D011-0297-6A0AC174C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0A9CD84C-A1A9-7883-062D-A5D8CBACB9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C17E3C-FAE9-40DB-9F8C-DEC515D1AC3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2">
            <a:extLst>
              <a:ext uri="{FF2B5EF4-FFF2-40B4-BE49-F238E27FC236}">
                <a16:creationId xmlns:a16="http://schemas.microsoft.com/office/drawing/2014/main" id="{81B70094-D9ED-27AF-CBC4-2A4ACD455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Processes</a:t>
            </a:r>
            <a:endParaRPr lang="el-GR" altLang="el-GR"/>
          </a:p>
        </p:txBody>
      </p:sp>
      <p:sp>
        <p:nvSpPr>
          <p:cNvPr id="1016835" name="Rectangle 3">
            <a:extLst>
              <a:ext uri="{FF2B5EF4-FFF2-40B4-BE49-F238E27FC236}">
                <a16:creationId xmlns:a16="http://schemas.microsoft.com/office/drawing/2014/main" id="{6C88D96B-AC36-784B-B061-0B85CCD09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791200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Η λογική που δημιουργείται μέσω της ανάθεσης τιμής σήματος τερματίζει στην είσοδο του </a:t>
            </a:r>
            <a:r>
              <a:rPr lang="en-US" altLang="el-GR" dirty="0"/>
              <a:t>flip-flop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l-GR" altLang="el-GR" sz="1800" b="1" dirty="0">
                <a:solidFill>
                  <a:srgbClr val="990033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architecture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rtl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of</a:t>
            </a:r>
            <a:r>
              <a:rPr lang="en-US" altLang="el-GR" sz="1800" dirty="0">
                <a:solidFill>
                  <a:schemeClr val="tx1"/>
                </a:solidFill>
              </a:rPr>
              <a:t> ex </a:t>
            </a:r>
            <a:r>
              <a:rPr lang="en-US" altLang="el-GR" sz="1800" b="1" dirty="0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signal</a:t>
            </a:r>
            <a:r>
              <a:rPr lang="en-US" altLang="el-GR" sz="1800" dirty="0">
                <a:solidFill>
                  <a:schemeClr val="tx1"/>
                </a:solidFill>
              </a:rPr>
              <a:t> q : </a:t>
            </a:r>
            <a:r>
              <a:rPr lang="en-US" altLang="el-GR" sz="1800" b="1" dirty="0" err="1">
                <a:solidFill>
                  <a:srgbClr val="990000"/>
                </a:solidFill>
              </a:rPr>
              <a:t>std_logic</a:t>
            </a:r>
            <a:r>
              <a:rPr lang="en-US" altLang="el-GR" sz="1800" b="1" dirty="0">
                <a:solidFill>
                  <a:srgbClr val="990000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process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(reset, </a:t>
            </a:r>
            <a:r>
              <a:rPr lang="en-US" altLang="el-GR" sz="1800" dirty="0" err="1">
                <a:solidFill>
                  <a:schemeClr val="tx1"/>
                </a:solidFill>
              </a:rPr>
              <a:t>clk</a:t>
            </a:r>
            <a:r>
              <a:rPr lang="en-US" altLang="el-GR" sz="180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  </a:t>
            </a:r>
            <a:r>
              <a:rPr lang="en-US" altLang="el-GR" sz="1800" b="1" dirty="0">
                <a:solidFill>
                  <a:srgbClr val="990033"/>
                </a:solidFill>
              </a:rPr>
              <a:t>if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dirty="0">
                <a:solidFill>
                  <a:schemeClr val="tx1"/>
                </a:solidFill>
              </a:rPr>
              <a:t>reset =‘1’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  </a:t>
            </a:r>
            <a:r>
              <a:rPr lang="en-US" altLang="el-GR" sz="1800" dirty="0">
                <a:solidFill>
                  <a:schemeClr val="tx1"/>
                </a:solidFill>
              </a:rPr>
              <a:t>q &lt;= ‘0’;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rgbClr val="990033"/>
                </a:solidFill>
              </a:rPr>
              <a:t>  </a:t>
            </a:r>
            <a:r>
              <a:rPr lang="en-US" altLang="el-GR" sz="1800" b="1" dirty="0" err="1">
                <a:solidFill>
                  <a:srgbClr val="990033"/>
                </a:solidFill>
              </a:rPr>
              <a:t>elsif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clk</a:t>
            </a:r>
            <a:r>
              <a:rPr lang="en-US" altLang="el-GR" sz="1800" dirty="0" err="1">
                <a:solidFill>
                  <a:srgbClr val="990000"/>
                </a:solidFill>
              </a:rPr>
              <a:t>’</a:t>
            </a:r>
            <a:r>
              <a:rPr lang="en-US" altLang="el-GR" sz="1800" b="1" dirty="0" err="1">
                <a:solidFill>
                  <a:srgbClr val="990000"/>
                </a:solidFill>
              </a:rPr>
              <a:t>event</a:t>
            </a:r>
            <a:r>
              <a:rPr lang="en-US" altLang="el-GR" sz="1800" b="1" dirty="0">
                <a:solidFill>
                  <a:schemeClr val="tx1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and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clk</a:t>
            </a:r>
            <a:r>
              <a:rPr lang="en-US" altLang="el-GR" sz="1800" dirty="0">
                <a:solidFill>
                  <a:schemeClr val="tx1"/>
                </a:solidFill>
              </a:rPr>
              <a:t>=‘1’</a:t>
            </a:r>
            <a:r>
              <a:rPr lang="en-US" altLang="el-GR" sz="1800" dirty="0">
                <a:solidFill>
                  <a:srgbClr val="990033"/>
                </a:solidFill>
              </a:rPr>
              <a:t> </a:t>
            </a:r>
            <a:r>
              <a:rPr lang="en-US" altLang="el-GR" sz="1800" b="1" dirty="0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</a:t>
            </a:r>
            <a:r>
              <a:rPr lang="en-US" altLang="el-GR" sz="1800" b="1" dirty="0">
                <a:solidFill>
                  <a:srgbClr val="990033"/>
                </a:solidFill>
              </a:rPr>
              <a:t>if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en</a:t>
            </a:r>
            <a:r>
              <a:rPr lang="en-US" altLang="el-GR" sz="1800" dirty="0">
                <a:solidFill>
                  <a:schemeClr val="tx1"/>
                </a:solidFill>
              </a:rPr>
              <a:t>=‘1’ </a:t>
            </a:r>
            <a:r>
              <a:rPr lang="en-US" altLang="el-GR" sz="1800" b="1" dirty="0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q &lt;= …..   -- Boolean expr. B1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   </a:t>
            </a:r>
            <a:r>
              <a:rPr lang="en-US" altLang="el-GR" sz="1800" b="1" dirty="0">
                <a:solidFill>
                  <a:srgbClr val="990033"/>
                </a:solidFill>
              </a:rPr>
              <a:t>end if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end process</a:t>
            </a:r>
            <a:r>
              <a:rPr lang="en-US" altLang="el-GR" sz="1800" dirty="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dirty="0">
                <a:solidFill>
                  <a:schemeClr val="tx1"/>
                </a:solidFill>
              </a:rPr>
              <a:t>  q1 &lt;= q </a:t>
            </a:r>
            <a:r>
              <a:rPr lang="en-US" altLang="el-GR" sz="1800" b="1" dirty="0">
                <a:solidFill>
                  <a:srgbClr val="990000"/>
                </a:solidFill>
              </a:rPr>
              <a:t>and</a:t>
            </a:r>
            <a:r>
              <a:rPr lang="en-US" altLang="el-GR" sz="1800" dirty="0">
                <a:solidFill>
                  <a:schemeClr val="tx1"/>
                </a:solidFill>
              </a:rPr>
              <a:t> … -- Boolean expr. B2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 dirty="0">
                <a:solidFill>
                  <a:srgbClr val="990033"/>
                </a:solidFill>
              </a:rPr>
              <a:t>end</a:t>
            </a:r>
            <a:r>
              <a:rPr lang="en-US" altLang="el-GR" sz="1800" dirty="0">
                <a:solidFill>
                  <a:schemeClr val="tx1"/>
                </a:solidFill>
              </a:rPr>
              <a:t> </a:t>
            </a:r>
            <a:r>
              <a:rPr lang="en-US" altLang="el-GR" sz="1800" dirty="0" err="1">
                <a:solidFill>
                  <a:schemeClr val="tx1"/>
                </a:solidFill>
              </a:rPr>
              <a:t>rtl</a:t>
            </a:r>
            <a:r>
              <a:rPr lang="en-US" altLang="el-GR" sz="1800" dirty="0">
                <a:solidFill>
                  <a:schemeClr val="tx1"/>
                </a:solidFill>
              </a:rPr>
              <a:t> ;</a:t>
            </a:r>
            <a:endParaRPr lang="el-GR" altLang="el-GR" sz="1800" dirty="0">
              <a:solidFill>
                <a:schemeClr val="tx1"/>
              </a:solidFill>
            </a:endParaRPr>
          </a:p>
        </p:txBody>
      </p:sp>
      <p:graphicFrame>
        <p:nvGraphicFramePr>
          <p:cNvPr id="38923" name="Object 4">
            <a:extLst>
              <a:ext uri="{FF2B5EF4-FFF2-40B4-BE49-F238E27FC236}">
                <a16:creationId xmlns:a16="http://schemas.microsoft.com/office/drawing/2014/main" id="{CF009E3D-1100-E77F-63FA-94731A46B7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75" y="2428875"/>
          <a:ext cx="5029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846320" imgH="2124456" progId="Visio.Drawing.6">
                  <p:embed/>
                </p:oleObj>
              </mc:Choice>
              <mc:Fallback>
                <p:oleObj name="VISIO" r:id="rId2" imgW="4846320" imgH="212445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428875"/>
                        <a:ext cx="5029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Line 5">
            <a:extLst>
              <a:ext uri="{FF2B5EF4-FFF2-40B4-BE49-F238E27FC236}">
                <a16:creationId xmlns:a16="http://schemas.microsoft.com/office/drawing/2014/main" id="{D9EDC255-6595-9348-4D68-E7B279BFB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3698875"/>
            <a:ext cx="2212975" cy="128111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6">
            <a:extLst>
              <a:ext uri="{FF2B5EF4-FFF2-40B4-BE49-F238E27FC236}">
                <a16:creationId xmlns:a16="http://schemas.microsoft.com/office/drawing/2014/main" id="{02654936-886E-2151-D9A6-D37463D5A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913" y="4419600"/>
            <a:ext cx="4321175" cy="15843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B4F2BD70-8392-51B6-D10B-40305B3386B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73463"/>
            <a:ext cx="6191250" cy="1460500"/>
            <a:chOff x="431" y="2251"/>
            <a:chExt cx="3900" cy="920"/>
          </a:xfrm>
        </p:grpSpPr>
        <p:sp>
          <p:nvSpPr>
            <p:cNvPr id="37899" name="Oval 8">
              <a:extLst>
                <a:ext uri="{FF2B5EF4-FFF2-40B4-BE49-F238E27FC236}">
                  <a16:creationId xmlns:a16="http://schemas.microsoft.com/office/drawing/2014/main" id="{89E63E86-8C58-E83B-DC4C-7C29CE08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251"/>
              <a:ext cx="544" cy="726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0" name="Line 9">
              <a:extLst>
                <a:ext uri="{FF2B5EF4-FFF2-40B4-BE49-F238E27FC236}">
                  <a16:creationId xmlns:a16="http://schemas.microsoft.com/office/drawing/2014/main" id="{1F608133-B5E3-9E30-BBC5-A664C888B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750"/>
              <a:ext cx="1679" cy="4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0">
              <a:extLst>
                <a:ext uri="{FF2B5EF4-FFF2-40B4-BE49-F238E27FC236}">
                  <a16:creationId xmlns:a16="http://schemas.microsoft.com/office/drawing/2014/main" id="{B897DE92-FA27-0DB2-28AA-B56481926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" y="2473"/>
              <a:ext cx="3764" cy="69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Line 5">
            <a:extLst>
              <a:ext uri="{FF2B5EF4-FFF2-40B4-BE49-F238E27FC236}">
                <a16:creationId xmlns:a16="http://schemas.microsoft.com/office/drawing/2014/main" id="{09F9A75A-2386-B5FE-84F9-230DDEEF4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3779838"/>
            <a:ext cx="4321175" cy="1152525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C613A459-FBB6-2289-0B05-254E5F36A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70440753-AE47-C8E7-FA78-9278CA76C8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C57C966-7BE6-47F5-82DE-6C5D9CE00D7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2D1318F-4B3C-1786-367D-716670B18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3A00033F-825E-43E6-D999-7B3C17B09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Ακολουθιακές Εντολές</a:t>
            </a:r>
            <a:br>
              <a:rPr lang="el-GR" altLang="el-GR" sz="3200" b="1"/>
            </a:br>
            <a:r>
              <a:rPr lang="el-GR" altLang="el-GR" sz="3200" b="1"/>
              <a:t>(</a:t>
            </a:r>
            <a:r>
              <a:rPr lang="en-US" altLang="el-GR" sz="3200" b="1"/>
              <a:t>Sequential Statements)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>
            <a:extLst>
              <a:ext uri="{FF2B5EF4-FFF2-40B4-BE49-F238E27FC236}">
                <a16:creationId xmlns:a16="http://schemas.microsoft.com/office/drawing/2014/main" id="{8C934C83-99AE-A6A8-CFA5-068EB38D7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3A076E80-043C-A00C-9D96-327F48F73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FEC0FF-2453-4D8F-930A-86DAFEE414B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AutoShape 2">
            <a:extLst>
              <a:ext uri="{FF2B5EF4-FFF2-40B4-BE49-F238E27FC236}">
                <a16:creationId xmlns:a16="http://schemas.microsoft.com/office/drawing/2014/main" id="{5BF79BFF-9193-B0F1-2921-7F6981077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IF </a:t>
            </a:r>
            <a:endParaRPr lang="el-GR" altLang="el-GR"/>
          </a:p>
        </p:txBody>
      </p:sp>
      <p:sp>
        <p:nvSpPr>
          <p:cNvPr id="1018883" name="Rectangle 3">
            <a:extLst>
              <a:ext uri="{FF2B5EF4-FFF2-40B4-BE49-F238E27FC236}">
                <a16:creationId xmlns:a16="http://schemas.microsoft.com/office/drawing/2014/main" id="{1AF6A110-9850-DCC7-7CE3-7D240C196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180975" eaLnBrk="1" hangingPunct="1"/>
            <a:r>
              <a:rPr lang="el-GR" altLang="el-GR"/>
              <a:t>Είναι αντίστοιχη της  εντολής (συντρεχούσα) </a:t>
            </a:r>
            <a:r>
              <a:rPr lang="en-US" altLang="el-GR"/>
              <a:t>WHEN </a:t>
            </a:r>
            <a:endParaRPr lang="el-GR" altLang="el-GR"/>
          </a:p>
          <a:p>
            <a:pPr marL="0" indent="180975" eaLnBrk="1" hangingPunct="1"/>
            <a:r>
              <a:rPr lang="el-GR" altLang="el-GR"/>
              <a:t>Σύνταξη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&lt;condition&gt;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&lt;sequence_of_statements&gt;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[</a:t>
            </a:r>
            <a:r>
              <a:rPr lang="en-US" altLang="el-GR" sz="1800" b="1">
                <a:solidFill>
                  <a:srgbClr val="990033"/>
                </a:solidFill>
              </a:rPr>
              <a:t>elsif</a:t>
            </a:r>
            <a:r>
              <a:rPr lang="en-US" altLang="el-GR" sz="1800">
                <a:solidFill>
                  <a:schemeClr val="tx1"/>
                </a:solidFill>
              </a:rPr>
              <a:t> &lt;condition&gt;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&lt;sequence_of_statements&gt;] …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[</a:t>
            </a:r>
            <a:r>
              <a:rPr lang="en-US" altLang="el-GR" sz="1800" b="1">
                <a:solidFill>
                  <a:srgbClr val="990033"/>
                </a:solidFill>
              </a:rPr>
              <a:t>else</a:t>
            </a:r>
            <a:r>
              <a:rPr lang="en-US" altLang="el-GR" sz="1800">
                <a:solidFill>
                  <a:schemeClr val="tx1"/>
                </a:solidFill>
              </a:rPr>
              <a:t> &lt;sequence_of_statements&gt;] 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if</a:t>
            </a:r>
            <a:r>
              <a:rPr lang="en-US" altLang="el-GR" sz="1800">
                <a:solidFill>
                  <a:schemeClr val="tx1"/>
                </a:solidFill>
              </a:rPr>
              <a:t> ;</a:t>
            </a:r>
          </a:p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buFont typeface="Wingdings" panose="05000000000000000000" pitchFamily="2" charset="2"/>
              <a:buNone/>
            </a:pPr>
            <a:r>
              <a:rPr lang="el-GR" altLang="el-GR" sz="1800"/>
              <a:t>Παράδειγμα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</a:p>
          <a:p>
            <a:pPr marL="0" indent="180975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sel = ‘1’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c &lt;= </a:t>
            </a:r>
            <a:r>
              <a:rPr lang="en-GB" altLang="el-GR" sz="1800">
                <a:solidFill>
                  <a:schemeClr val="tx1"/>
                </a:solidFill>
              </a:rPr>
              <a:t>b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c &lt;= a;</a:t>
            </a:r>
          </a:p>
          <a:p>
            <a:pPr marL="0" indent="180975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end if</a:t>
            </a:r>
            <a:r>
              <a:rPr lang="en-US" altLang="el-GR" sz="1800">
                <a:solidFill>
                  <a:srgbClr val="990000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18884" name="Rectangle 4">
            <a:extLst>
              <a:ext uri="{FF2B5EF4-FFF2-40B4-BE49-F238E27FC236}">
                <a16:creationId xmlns:a16="http://schemas.microsoft.com/office/drawing/2014/main" id="{36A2AC55-D974-BA71-18AF-85BBF1F83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133600"/>
            <a:ext cx="7559675" cy="151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B441F4B-AEEF-886C-3812-AB1FC01DA9C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429000"/>
            <a:ext cx="5105400" cy="2085975"/>
            <a:chOff x="1584" y="2160"/>
            <a:chExt cx="3216" cy="1314"/>
          </a:xfrm>
        </p:grpSpPr>
        <p:graphicFrame>
          <p:nvGraphicFramePr>
            <p:cNvPr id="39944" name="Object 5">
              <a:extLst>
                <a:ext uri="{FF2B5EF4-FFF2-40B4-BE49-F238E27FC236}">
                  <a16:creationId xmlns:a16="http://schemas.microsoft.com/office/drawing/2014/main" id="{88694E37-2062-0B5C-2370-7490844F89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160"/>
            <a:ext cx="1920" cy="1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ικόνα" r:id="rId2" imgW="1363980" imgH="1074420" progId="Word.Picture.8">
                    <p:embed/>
                  </p:oleObj>
                </mc:Choice>
                <mc:Fallback>
                  <p:oleObj name="Εικόνα" r:id="rId2" imgW="1363980" imgH="1074420" progId="Word.Picture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160"/>
                          <a:ext cx="1920" cy="1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5" name="AutoShape 6">
              <a:extLst>
                <a:ext uri="{FF2B5EF4-FFF2-40B4-BE49-F238E27FC236}">
                  <a16:creationId xmlns:a16="http://schemas.microsoft.com/office/drawing/2014/main" id="{7732D4E5-375D-087A-9FBF-8ABCE1575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784"/>
              <a:ext cx="1008" cy="238"/>
            </a:xfrm>
            <a:prstGeom prst="rightArrow">
              <a:avLst>
                <a:gd name="adj1" fmla="val 50000"/>
                <a:gd name="adj2" fmla="val 105882"/>
              </a:avLst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883" grpId="0" build="p"/>
      <p:bldP spid="101888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>
            <a:extLst>
              <a:ext uri="{FF2B5EF4-FFF2-40B4-BE49-F238E27FC236}">
                <a16:creationId xmlns:a16="http://schemas.microsoft.com/office/drawing/2014/main" id="{D4905A4A-B9D6-31B6-AB30-457EF17061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CE154A49-AF71-53F2-2868-118155639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F7876B-1FF0-4F1D-AAEF-26CBF7DE78C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AutoShape 2">
            <a:extLst>
              <a:ext uri="{FF2B5EF4-FFF2-40B4-BE49-F238E27FC236}">
                <a16:creationId xmlns:a16="http://schemas.microsoft.com/office/drawing/2014/main" id="{FA6136DF-5EFB-9517-8AE4-929C10788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Κυκλωματικό Ισοδύναμο Εντολής </a:t>
            </a:r>
            <a:r>
              <a:rPr lang="en-US" altLang="el-GR"/>
              <a:t>IF</a:t>
            </a:r>
            <a:endParaRPr lang="el-GR" altLang="el-GR"/>
          </a:p>
        </p:txBody>
      </p:sp>
      <p:sp>
        <p:nvSpPr>
          <p:cNvPr id="1019907" name="Rectangle 3">
            <a:extLst>
              <a:ext uri="{FF2B5EF4-FFF2-40B4-BE49-F238E27FC236}">
                <a16:creationId xmlns:a16="http://schemas.microsoft.com/office/drawing/2014/main" id="{33348E26-EB1C-B14A-5D0E-99E05CC49D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215313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/>
              <a:t> </a:t>
            </a:r>
            <a:r>
              <a:rPr lang="en-US" altLang="el-GR" sz="1800">
                <a:solidFill>
                  <a:schemeClr val="tx1"/>
                </a:solidFill>
              </a:rPr>
              <a:t>(cntrl =“000” )</a:t>
            </a: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a;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elsif</a:t>
            </a:r>
            <a:r>
              <a:rPr lang="en-US" altLang="el-GR" sz="1800"/>
              <a:t> </a:t>
            </a:r>
            <a:r>
              <a:rPr lang="en-US" altLang="el-GR" sz="1800">
                <a:solidFill>
                  <a:schemeClr val="tx1"/>
                </a:solidFill>
              </a:rPr>
              <a:t>(cntrl =“001” )</a:t>
            </a: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b;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elsif</a:t>
            </a:r>
            <a:r>
              <a:rPr lang="en-US" altLang="el-GR" sz="1800"/>
              <a:t> </a:t>
            </a:r>
            <a:r>
              <a:rPr lang="en-US" altLang="el-GR" sz="1800">
                <a:solidFill>
                  <a:schemeClr val="tx1"/>
                </a:solidFill>
              </a:rPr>
              <a:t>( cntrl =“010” )</a:t>
            </a: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c;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else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z &lt;= d;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if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/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800000"/>
                </a:solidFill>
              </a:rPr>
              <a:t>ΠΡΟΣΟΧΗ!!!</a:t>
            </a:r>
            <a:r>
              <a:rPr lang="el-GR" altLang="el-GR"/>
              <a:t> Είναι ακολουθιακή εντολή </a:t>
            </a:r>
            <a:r>
              <a:rPr lang="el-GR" altLang="el-GR">
                <a:solidFill>
                  <a:srgbClr val="800000"/>
                </a:solidFill>
              </a:rPr>
              <a:t>=&gt; </a:t>
            </a:r>
            <a:r>
              <a:rPr lang="el-GR" altLang="el-GR" b="1">
                <a:solidFill>
                  <a:srgbClr val="000064"/>
                </a:solidFill>
              </a:rPr>
              <a:t>Η σειρά εμφάνισης των συνθηκών είναι σημαντική</a:t>
            </a:r>
          </a:p>
          <a:p>
            <a:pPr marL="0" indent="0" eaLnBrk="1" hangingPunct="1"/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800000"/>
                </a:solidFill>
              </a:rPr>
              <a:t>Το ισοδύναμο κύκλωμα έχει προτεραιότητες ανάλογα με τη σειρά εμφάνισης των συνθηκών στον κώδικα</a:t>
            </a:r>
          </a:p>
        </p:txBody>
      </p:sp>
      <p:sp>
        <p:nvSpPr>
          <p:cNvPr id="1019909" name="AutoShape 5">
            <a:extLst>
              <a:ext uri="{FF2B5EF4-FFF2-40B4-BE49-F238E27FC236}">
                <a16:creationId xmlns:a16="http://schemas.microsoft.com/office/drawing/2014/main" id="{6112F8CB-D4D8-54F4-1F47-6FD686B7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20503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988DAC-C575-D75D-99A6-2B2D7AAD9CC5}"/>
              </a:ext>
            </a:extLst>
          </p:cNvPr>
          <p:cNvGrpSpPr>
            <a:grpSpLocks/>
          </p:cNvGrpSpPr>
          <p:nvPr/>
        </p:nvGrpSpPr>
        <p:grpSpPr bwMode="auto">
          <a:xfrm>
            <a:off x="4667250" y="885825"/>
            <a:ext cx="3678238" cy="2397125"/>
            <a:chOff x="4667250" y="885825"/>
            <a:chExt cx="3678238" cy="2397125"/>
          </a:xfrm>
        </p:grpSpPr>
        <p:graphicFrame>
          <p:nvGraphicFramePr>
            <p:cNvPr id="40968" name="Object 4">
              <a:extLst>
                <a:ext uri="{FF2B5EF4-FFF2-40B4-BE49-F238E27FC236}">
                  <a16:creationId xmlns:a16="http://schemas.microsoft.com/office/drawing/2014/main" id="{AB962707-591B-FB1D-2CBB-E8D6A6137E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67250" y="885825"/>
            <a:ext cx="3678238" cy="2397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3674291" imgH="2394857" progId="Visio.Drawing.11">
                    <p:embed/>
                  </p:oleObj>
                </mc:Choice>
                <mc:Fallback>
                  <p:oleObj name="Visio" r:id="rId2" imgW="3674291" imgH="2394857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0" y="885825"/>
                          <a:ext cx="3678238" cy="2397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69" name="TextBox 1">
              <a:extLst>
                <a:ext uri="{FF2B5EF4-FFF2-40B4-BE49-F238E27FC236}">
                  <a16:creationId xmlns:a16="http://schemas.microsoft.com/office/drawing/2014/main" id="{32CEE256-BC37-82C9-DB9B-B6A2DFA70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3775" y="2906204"/>
              <a:ext cx="121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l-GR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0" name="TextBox 8">
              <a:extLst>
                <a:ext uri="{FF2B5EF4-FFF2-40B4-BE49-F238E27FC236}">
                  <a16:creationId xmlns:a16="http://schemas.microsoft.com/office/drawing/2014/main" id="{507DB9F8-54BC-5AC5-6B79-13085512E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9121" y="2051149"/>
              <a:ext cx="121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l-GR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1" name="TextBox 9">
              <a:extLst>
                <a:ext uri="{FF2B5EF4-FFF2-40B4-BE49-F238E27FC236}">
                  <a16:creationId xmlns:a16="http://schemas.microsoft.com/office/drawing/2014/main" id="{0C9436AA-B45D-F1B9-40B6-A531F5D3C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2712" y="2580671"/>
              <a:ext cx="121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l-GR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2" name="TextBox 10">
              <a:extLst>
                <a:ext uri="{FF2B5EF4-FFF2-40B4-BE49-F238E27FC236}">
                  <a16:creationId xmlns:a16="http://schemas.microsoft.com/office/drawing/2014/main" id="{52FBCC8B-37CB-4AE6-1696-1C9979D0F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7961" y="2607305"/>
              <a:ext cx="121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l-GR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3" name="TextBox 11">
              <a:extLst>
                <a:ext uri="{FF2B5EF4-FFF2-40B4-BE49-F238E27FC236}">
                  <a16:creationId xmlns:a16="http://schemas.microsoft.com/office/drawing/2014/main" id="{6B405715-03BB-8E34-D20F-B49BBE000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780" y="2257623"/>
              <a:ext cx="121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l-GR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4" name="TextBox 12">
              <a:extLst>
                <a:ext uri="{FF2B5EF4-FFF2-40B4-BE49-F238E27FC236}">
                  <a16:creationId xmlns:a16="http://schemas.microsoft.com/office/drawing/2014/main" id="{C37990AC-4001-D582-B802-037D875EC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7100" y="1574548"/>
              <a:ext cx="1216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l-GR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  <p:bldP spid="101990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7B2DE1F1-53AF-82C6-4A7A-9843FF266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D366D405-B834-5D13-EFB3-A7E525B7F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F10E75-91D7-4022-8B76-6033038E48D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AutoShape 2">
            <a:extLst>
              <a:ext uri="{FF2B5EF4-FFF2-40B4-BE49-F238E27FC236}">
                <a16:creationId xmlns:a16="http://schemas.microsoft.com/office/drawing/2014/main" id="{1F05C33D-6ED9-94A5-3D02-3A0DA7D27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IF –</a:t>
            </a:r>
            <a:r>
              <a:rPr lang="el-GR" altLang="el-GR"/>
              <a:t> Παραδείγματα (1/2)</a:t>
            </a:r>
          </a:p>
        </p:txBody>
      </p:sp>
      <p:sp>
        <p:nvSpPr>
          <p:cNvPr id="1020931" name="Rectangle 3">
            <a:extLst>
              <a:ext uri="{FF2B5EF4-FFF2-40B4-BE49-F238E27FC236}">
                <a16:creationId xmlns:a16="http://schemas.microsoft.com/office/drawing/2014/main" id="{7EE124BA-2F61-1FC4-AAA0-048185BDB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062413" cy="5249862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2-4</a:t>
            </a:r>
            <a:r>
              <a:rPr lang="el-GR" altLang="el-GR" sz="2000"/>
              <a:t> </a:t>
            </a:r>
            <a:r>
              <a:rPr lang="en-US" altLang="el-GR" sz="2000"/>
              <a:t>decoder</a:t>
            </a:r>
            <a:endParaRPr lang="el-GR" altLang="el-GR" sz="2000"/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architecture</a:t>
            </a:r>
            <a:r>
              <a:rPr lang="el-GR" altLang="el-GR" sz="2000"/>
              <a:t> if-arch </a:t>
            </a:r>
            <a:r>
              <a:rPr lang="el-GR" altLang="el-GR" sz="2000" b="1">
                <a:solidFill>
                  <a:srgbClr val="990033"/>
                </a:solidFill>
              </a:rPr>
              <a:t>of</a:t>
            </a:r>
            <a:r>
              <a:rPr lang="el-GR" altLang="el-GR" sz="2000"/>
              <a:t> dec4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process</a:t>
            </a:r>
            <a:r>
              <a:rPr lang="el-GR" altLang="el-GR" sz="2000"/>
              <a:t> (</a:t>
            </a:r>
            <a:r>
              <a:rPr lang="en-US" altLang="el-GR" sz="2000"/>
              <a:t>s</a:t>
            </a:r>
            <a:r>
              <a:rPr lang="el-GR" altLang="el-GR" sz="2000"/>
              <a:t>)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</a:t>
            </a: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</a:t>
            </a:r>
            <a:r>
              <a:rPr lang="el-GR" altLang="el-GR" sz="2000" b="1">
                <a:solidFill>
                  <a:srgbClr val="990033"/>
                </a:solidFill>
              </a:rPr>
              <a:t>if</a:t>
            </a:r>
            <a:r>
              <a:rPr lang="el-GR" altLang="el-GR" sz="2000"/>
              <a:t> (s= "</a:t>
            </a:r>
            <a:r>
              <a:rPr lang="en-US" altLang="el-GR" sz="2000"/>
              <a:t>00</a:t>
            </a:r>
            <a:r>
              <a:rPr lang="el-GR" altLang="el-GR" sz="2000"/>
              <a:t>")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	    </a:t>
            </a:r>
            <a:r>
              <a:rPr lang="el-GR" altLang="el-GR" sz="2000"/>
              <a:t>x &lt;= "0001";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</a:t>
            </a:r>
            <a:r>
              <a:rPr lang="el-GR" altLang="el-GR" sz="2000" b="1">
                <a:solidFill>
                  <a:srgbClr val="990033"/>
                </a:solidFill>
              </a:rPr>
              <a:t>e</a:t>
            </a:r>
            <a:r>
              <a:rPr lang="en-US" altLang="el-GR" sz="2000" b="1">
                <a:solidFill>
                  <a:srgbClr val="990033"/>
                </a:solidFill>
              </a:rPr>
              <a:t>l</a:t>
            </a:r>
            <a:r>
              <a:rPr lang="el-GR" altLang="el-GR" sz="2000" b="1">
                <a:solidFill>
                  <a:srgbClr val="990033"/>
                </a:solidFill>
              </a:rPr>
              <a:t>sif</a:t>
            </a:r>
            <a:r>
              <a:rPr lang="el-GR" altLang="el-GR" sz="2000"/>
              <a:t> (s=</a:t>
            </a:r>
            <a:r>
              <a:rPr lang="en-US" altLang="el-GR" sz="2000"/>
              <a:t> </a:t>
            </a:r>
            <a:r>
              <a:rPr lang="el-GR" altLang="el-GR" sz="2000"/>
              <a:t>"</a:t>
            </a:r>
            <a:r>
              <a:rPr lang="en-US" altLang="el-GR" sz="2000"/>
              <a:t>01</a:t>
            </a:r>
            <a:r>
              <a:rPr lang="el-GR" altLang="el-GR" sz="2000"/>
              <a:t>")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  <a:endParaRPr lang="el-GR" altLang="el-GR" sz="2000"/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	    </a:t>
            </a:r>
            <a:r>
              <a:rPr lang="el-GR" altLang="el-GR" sz="2000"/>
              <a:t>x &lt;= "0010";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</a:t>
            </a:r>
            <a:r>
              <a:rPr lang="el-GR" altLang="el-GR" sz="2000" b="1">
                <a:solidFill>
                  <a:srgbClr val="990033"/>
                </a:solidFill>
              </a:rPr>
              <a:t>e</a:t>
            </a:r>
            <a:r>
              <a:rPr lang="en-US" altLang="el-GR" sz="2000" b="1">
                <a:solidFill>
                  <a:srgbClr val="990033"/>
                </a:solidFill>
              </a:rPr>
              <a:t>l</a:t>
            </a:r>
            <a:r>
              <a:rPr lang="el-GR" altLang="el-GR" sz="2000" b="1">
                <a:solidFill>
                  <a:srgbClr val="990033"/>
                </a:solidFill>
              </a:rPr>
              <a:t>sif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l-GR" altLang="el-GR" sz="2000"/>
              <a:t>( s = "10"</a:t>
            </a:r>
            <a:r>
              <a:rPr lang="en-US" altLang="el-GR" sz="2000"/>
              <a:t>)</a:t>
            </a:r>
            <a:r>
              <a:rPr lang="el-GR" altLang="el-GR" sz="2000"/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  <a:endParaRPr lang="el-GR" altLang="el-GR" sz="2000"/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	    </a:t>
            </a:r>
            <a:r>
              <a:rPr lang="el-GR" altLang="el-GR" sz="2000"/>
              <a:t>x &lt;= "0100";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</a:t>
            </a:r>
            <a:r>
              <a:rPr lang="el-GR" altLang="el-GR" sz="2000" b="1">
                <a:solidFill>
                  <a:srgbClr val="990033"/>
                </a:solidFill>
              </a:rPr>
              <a:t>else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	    </a:t>
            </a:r>
            <a:r>
              <a:rPr lang="el-GR" altLang="el-GR" sz="2000"/>
              <a:t>x &lt;= "1000";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	</a:t>
            </a:r>
            <a:r>
              <a:rPr lang="el-GR" altLang="el-GR" sz="2000" b="1">
                <a:solidFill>
                  <a:srgbClr val="990033"/>
                </a:solidFill>
              </a:rPr>
              <a:t>end if</a:t>
            </a:r>
            <a:r>
              <a:rPr lang="el-GR" altLang="el-GR" sz="2000"/>
              <a:t> 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 process;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 if-arch;</a:t>
            </a:r>
          </a:p>
          <a:p>
            <a:pPr marL="0" indent="0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990033"/>
              </a:solidFill>
            </a:endParaRPr>
          </a:p>
        </p:txBody>
      </p:sp>
      <p:sp>
        <p:nvSpPr>
          <p:cNvPr id="1020932" name="Rectangle 4">
            <a:extLst>
              <a:ext uri="{FF2B5EF4-FFF2-40B4-BE49-F238E27FC236}">
                <a16:creationId xmlns:a16="http://schemas.microsoft.com/office/drawing/2014/main" id="{672EE98F-1784-4F84-A5ED-F13999B848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7738" y="836613"/>
            <a:ext cx="4062412" cy="5249862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4-1 MUX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/>
              <a:t> if-arch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/>
              <a:t> mux4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  <a:endParaRPr lang="el-GR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n-GB" altLang="el-GR" sz="1800" b="1">
                <a:solidFill>
                  <a:srgbClr val="990033"/>
                </a:solidFill>
              </a:rPr>
              <a:t> </a:t>
            </a:r>
            <a:r>
              <a:rPr lang="el-GR" altLang="el-GR" sz="1800"/>
              <a:t>(a , b , c , d , s)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 </a:t>
            </a:r>
            <a:r>
              <a:rPr lang="el-GR" altLang="el-GR" sz="1800" b="1">
                <a:solidFill>
                  <a:srgbClr val="990033"/>
                </a:solidFill>
              </a:rPr>
              <a:t>begin</a:t>
            </a:r>
            <a:endParaRPr lang="el-GR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</a:t>
            </a:r>
            <a:r>
              <a:rPr lang="el-GR" altLang="el-GR" sz="1800" b="1">
                <a:solidFill>
                  <a:srgbClr val="990033"/>
                </a:solidFill>
              </a:rPr>
              <a:t>if</a:t>
            </a:r>
            <a:r>
              <a:rPr lang="el-GR" altLang="el-GR" sz="1800"/>
              <a:t> (</a:t>
            </a:r>
            <a:r>
              <a:rPr lang="en-US" altLang="el-GR" sz="1800"/>
              <a:t>s</a:t>
            </a:r>
            <a:r>
              <a:rPr lang="el-GR" altLang="el-GR" sz="1800"/>
              <a:t>= "</a:t>
            </a:r>
            <a:r>
              <a:rPr lang="en-US" altLang="el-GR" sz="1800"/>
              <a:t>00</a:t>
            </a:r>
            <a:r>
              <a:rPr lang="el-GR" altLang="el-GR" sz="1800"/>
              <a:t>")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  <a:endParaRPr lang="el-GR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	     </a:t>
            </a:r>
            <a:r>
              <a:rPr lang="el-GR" altLang="el-GR" sz="1800"/>
              <a:t>x &lt;= a;</a:t>
            </a:r>
            <a:endParaRPr lang="en-US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	</a:t>
            </a:r>
            <a:r>
              <a:rPr lang="el-GR" altLang="el-GR" sz="1800" b="1">
                <a:solidFill>
                  <a:srgbClr val="990033"/>
                </a:solidFill>
              </a:rPr>
              <a:t>e</a:t>
            </a:r>
            <a:r>
              <a:rPr lang="en-US" altLang="el-GR" sz="1800" b="1">
                <a:solidFill>
                  <a:srgbClr val="990033"/>
                </a:solidFill>
              </a:rPr>
              <a:t>l</a:t>
            </a:r>
            <a:r>
              <a:rPr lang="el-GR" altLang="el-GR" sz="1800" b="1">
                <a:solidFill>
                  <a:srgbClr val="990033"/>
                </a:solidFill>
              </a:rPr>
              <a:t>sif</a:t>
            </a:r>
            <a:r>
              <a:rPr lang="el-GR" altLang="el-GR" sz="1800"/>
              <a:t> (</a:t>
            </a:r>
            <a:r>
              <a:rPr lang="en-US" altLang="el-GR" sz="1800"/>
              <a:t>s</a:t>
            </a:r>
            <a:r>
              <a:rPr lang="el-GR" altLang="el-GR" sz="1800"/>
              <a:t>=</a:t>
            </a:r>
            <a:r>
              <a:rPr lang="en-US" altLang="el-GR" sz="1800"/>
              <a:t> </a:t>
            </a:r>
            <a:r>
              <a:rPr lang="el-GR" altLang="el-GR" sz="1800"/>
              <a:t>“</a:t>
            </a:r>
            <a:r>
              <a:rPr lang="en-US" altLang="el-GR" sz="1800"/>
              <a:t>10</a:t>
            </a:r>
            <a:r>
              <a:rPr lang="el-GR" altLang="el-GR" sz="1800"/>
              <a:t>")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  <a:endParaRPr lang="el-GR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	     </a:t>
            </a:r>
            <a:r>
              <a:rPr lang="el-GR" altLang="el-GR" sz="1800"/>
              <a:t>x &lt;= b;</a:t>
            </a:r>
            <a:endParaRPr lang="en-US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</a:t>
            </a:r>
            <a:r>
              <a:rPr lang="el-GR" altLang="el-GR" sz="1800" b="1">
                <a:solidFill>
                  <a:srgbClr val="990033"/>
                </a:solidFill>
              </a:rPr>
              <a:t>e</a:t>
            </a:r>
            <a:r>
              <a:rPr lang="en-US" altLang="el-GR" sz="1800" b="1">
                <a:solidFill>
                  <a:srgbClr val="990033"/>
                </a:solidFill>
              </a:rPr>
              <a:t>l</a:t>
            </a:r>
            <a:r>
              <a:rPr lang="el-GR" altLang="el-GR" sz="1800" b="1">
                <a:solidFill>
                  <a:srgbClr val="990033"/>
                </a:solidFill>
              </a:rPr>
              <a:t>sif</a:t>
            </a:r>
            <a:r>
              <a:rPr lang="el-GR" altLang="el-GR" sz="1800"/>
              <a:t> (</a:t>
            </a:r>
            <a:r>
              <a:rPr lang="en-US" altLang="el-GR" sz="1800"/>
              <a:t>s</a:t>
            </a:r>
            <a:r>
              <a:rPr lang="el-GR" altLang="el-GR" sz="1800"/>
              <a:t>=</a:t>
            </a:r>
            <a:r>
              <a:rPr lang="en-US" altLang="el-GR" sz="1800"/>
              <a:t> </a:t>
            </a:r>
            <a:r>
              <a:rPr lang="el-GR" altLang="el-GR" sz="1800"/>
              <a:t>"</a:t>
            </a:r>
            <a:r>
              <a:rPr lang="en-US" altLang="el-GR" sz="1800"/>
              <a:t>01</a:t>
            </a:r>
            <a:r>
              <a:rPr lang="el-GR" altLang="el-GR" sz="1800"/>
              <a:t>")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  <a:endParaRPr lang="el-GR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	     </a:t>
            </a:r>
            <a:r>
              <a:rPr lang="el-GR" altLang="el-GR" sz="1800"/>
              <a:t>x &lt;= c;</a:t>
            </a:r>
            <a:endParaRPr lang="en-US" altLang="el-GR" sz="1800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else</a:t>
            </a:r>
            <a:endParaRPr lang="el-GR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	     </a:t>
            </a:r>
            <a:r>
              <a:rPr lang="el-GR" altLang="el-GR" sz="1800"/>
              <a:t>x &lt;= d;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</a:t>
            </a:r>
            <a:r>
              <a:rPr lang="el-GR" altLang="el-GR" sz="1800" b="1">
                <a:solidFill>
                  <a:srgbClr val="990033"/>
                </a:solidFill>
              </a:rPr>
              <a:t>end if 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  </a:t>
            </a:r>
            <a:r>
              <a:rPr lang="el-GR" altLang="el-GR" sz="1800" b="1">
                <a:solidFill>
                  <a:srgbClr val="990033"/>
                </a:solidFill>
              </a:rPr>
              <a:t>end process;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 if -arch;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  <p:bldP spid="102093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4448A200-B2C5-A146-4C72-8DD2D86C3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3011" name="Slide Number Placeholder 4">
            <a:extLst>
              <a:ext uri="{FF2B5EF4-FFF2-40B4-BE49-F238E27FC236}">
                <a16:creationId xmlns:a16="http://schemas.microsoft.com/office/drawing/2014/main" id="{8B434BE3-183D-A9B2-53EB-682D7102A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AEBBC6-EC45-4C2E-A66D-64B1F1739D8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AutoShape 2">
            <a:extLst>
              <a:ext uri="{FF2B5EF4-FFF2-40B4-BE49-F238E27FC236}">
                <a16:creationId xmlns:a16="http://schemas.microsoft.com/office/drawing/2014/main" id="{D6AC7AC1-AECA-D4F3-DC0A-2497356B1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IF –</a:t>
            </a:r>
            <a:r>
              <a:rPr lang="el-GR" altLang="el-GR"/>
              <a:t> Παράδειγμα (2/2)</a:t>
            </a:r>
          </a:p>
        </p:txBody>
      </p:sp>
      <p:sp>
        <p:nvSpPr>
          <p:cNvPr id="1021955" name="Rectangle 3">
            <a:extLst>
              <a:ext uri="{FF2B5EF4-FFF2-40B4-BE49-F238E27FC236}">
                <a16:creationId xmlns:a16="http://schemas.microsoft.com/office/drawing/2014/main" id="{442BAA89-21C7-DE7C-ED8E-D99F126A8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153400" cy="5689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/>
              <a:t>Καταχωρητής ολίσθησης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shiftreg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generic</a:t>
            </a:r>
            <a:r>
              <a:rPr lang="en-US" altLang="el-GR" sz="1800">
                <a:solidFill>
                  <a:schemeClr val="tx1"/>
                </a:solidFill>
              </a:rPr>
              <a:t> (n: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:= 4); </a:t>
            </a: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-- </a:t>
            </a:r>
            <a:r>
              <a:rPr lang="el-GR" altLang="el-GR" sz="1800">
                <a:solidFill>
                  <a:schemeClr val="tx1"/>
                </a:solidFill>
              </a:rPr>
              <a:t>πλήθος</a:t>
            </a:r>
            <a:r>
              <a:rPr lang="en-GB" altLang="el-GR" sz="1800">
                <a:solidFill>
                  <a:schemeClr val="tx1"/>
                </a:solidFill>
              </a:rPr>
              <a:t>(</a:t>
            </a:r>
            <a:r>
              <a:rPr lang="en-US" altLang="el-GR" sz="1800">
                <a:solidFill>
                  <a:schemeClr val="tx1"/>
                </a:solidFill>
              </a:rPr>
              <a:t>#</a:t>
            </a:r>
            <a:r>
              <a:rPr lang="en-GB" altLang="el-GR" sz="1800">
                <a:solidFill>
                  <a:schemeClr val="tx1"/>
                </a:solidFill>
              </a:rPr>
              <a:t>)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l-GR" altLang="el-GR" sz="1800">
                <a:solidFill>
                  <a:schemeClr val="tx1"/>
                </a:solidFill>
              </a:rPr>
              <a:t>βαθμίδων</a:t>
            </a:r>
            <a:endParaRPr lang="en-US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(d, clk, rst: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    </a:t>
            </a: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l-GR" altLang="el-GR" sz="1800">
                <a:solidFill>
                  <a:schemeClr val="tx1"/>
                </a:solidFill>
              </a:rPr>
              <a:t>   </a:t>
            </a:r>
            <a:r>
              <a:rPr lang="en-US" altLang="el-GR" sz="1800">
                <a:solidFill>
                  <a:schemeClr val="tx1"/>
                </a:solidFill>
              </a:rPr>
              <a:t>q: out </a:t>
            </a:r>
            <a:r>
              <a:rPr lang="en-US" altLang="el-GR" sz="1800" b="1">
                <a:solidFill>
                  <a:srgbClr val="990033"/>
                </a:solidFill>
              </a:rPr>
              <a:t>std_logic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shiftreg;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behavior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shiftreg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internal: </a:t>
            </a:r>
            <a:r>
              <a:rPr lang="en-US" altLang="el-GR" sz="1800" b="1">
                <a:solidFill>
                  <a:srgbClr val="990033"/>
                </a:solidFill>
              </a:rPr>
              <a:t>std_logic_vector</a:t>
            </a:r>
            <a:r>
              <a:rPr lang="en-US" altLang="el-GR" sz="1800">
                <a:solidFill>
                  <a:schemeClr val="tx1"/>
                </a:solidFill>
              </a:rPr>
              <a:t> (n-1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(clk, rst)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(rst='1')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>
                <a:solidFill>
                  <a:schemeClr val="tx1"/>
                </a:solidFill>
              </a:rPr>
              <a:t>internal &lt;= (</a:t>
            </a:r>
            <a:r>
              <a:rPr lang="en-US" altLang="el-GR" sz="1800" b="1">
                <a:solidFill>
                  <a:srgbClr val="990033"/>
                </a:solidFill>
              </a:rPr>
              <a:t>others</a:t>
            </a:r>
            <a:r>
              <a:rPr lang="en-US" altLang="el-GR" sz="1800">
                <a:solidFill>
                  <a:schemeClr val="tx1"/>
                </a:solidFill>
              </a:rPr>
              <a:t> =&gt; '0');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elsif</a:t>
            </a:r>
            <a:r>
              <a:rPr lang="en-US" altLang="el-GR" sz="1800">
                <a:solidFill>
                  <a:schemeClr val="tx1"/>
                </a:solidFill>
              </a:rPr>
              <a:t> (clk'</a:t>
            </a:r>
            <a:r>
              <a:rPr lang="en-US" altLang="el-GR" sz="1800" b="1">
                <a:solidFill>
                  <a:srgbClr val="990033"/>
                </a:solidFill>
              </a:rPr>
              <a:t>event and</a:t>
            </a:r>
            <a:r>
              <a:rPr lang="en-US" altLang="el-GR" sz="1800">
                <a:solidFill>
                  <a:schemeClr val="tx1"/>
                </a:solidFill>
              </a:rPr>
              <a:t> clk='1')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>
                <a:solidFill>
                  <a:schemeClr val="tx1"/>
                </a:solidFill>
              </a:rPr>
              <a:t>internal &lt;= d &amp; internal(internal'</a:t>
            </a:r>
            <a:r>
              <a:rPr lang="en-US" altLang="el-GR" sz="1800" b="1">
                <a:solidFill>
                  <a:srgbClr val="990033"/>
                </a:solidFill>
              </a:rPr>
              <a:t>left downto</a:t>
            </a:r>
            <a:r>
              <a:rPr lang="en-US" altLang="el-GR" sz="1800">
                <a:solidFill>
                  <a:schemeClr val="tx1"/>
                </a:solidFill>
              </a:rPr>
              <a:t> 1);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>
                <a:solidFill>
                  <a:schemeClr val="tx1"/>
                </a:solidFill>
              </a:rPr>
              <a:t>q &lt;= internal(0);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behavior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3B578A89-0C8F-986E-03FE-585761A71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8FAE7298-0CC6-6C4F-71BD-99F06299E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788A03-B837-4F53-B907-99498995B29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AutoShape 2">
            <a:extLst>
              <a:ext uri="{FF2B5EF4-FFF2-40B4-BE49-F238E27FC236}">
                <a16:creationId xmlns:a16="http://schemas.microsoft.com/office/drawing/2014/main" id="{AA8F2E73-26A6-88E1-E222-56A3C3F34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n-US" altLang="el-GR"/>
              <a:t>D Flip-Flop with Clear &amp;Reset (1/2)</a:t>
            </a:r>
            <a:endParaRPr lang="el-GR" altLang="el-GR"/>
          </a:p>
        </p:txBody>
      </p:sp>
      <p:graphicFrame>
        <p:nvGraphicFramePr>
          <p:cNvPr id="1022979" name="Object 3">
            <a:extLst>
              <a:ext uri="{FF2B5EF4-FFF2-40B4-BE49-F238E27FC236}">
                <a16:creationId xmlns:a16="http://schemas.microsoft.com/office/drawing/2014/main" id="{ED55CF1A-6118-E554-ADD4-5E29EEAD27C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3595688"/>
          <a:ext cx="7380287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511111" imgH="2044444" progId="Photoshop.Image.6">
                  <p:embed/>
                </p:oleObj>
              </mc:Choice>
              <mc:Fallback>
                <p:oleObj name="Image" r:id="rId2" imgW="5511111" imgH="2044444" progId="Photoshop.Image.6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95688"/>
                        <a:ext cx="7380287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2980" name="Rectangle 4">
            <a:extLst>
              <a:ext uri="{FF2B5EF4-FFF2-40B4-BE49-F238E27FC236}">
                <a16:creationId xmlns:a16="http://schemas.microsoft.com/office/drawing/2014/main" id="{92203075-B036-6DBC-9A12-D389BAE0B2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153400" cy="2819400"/>
          </a:xfrm>
        </p:spPr>
        <p:txBody>
          <a:bodyPr/>
          <a:lstStyle/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86"/>
                </a:solidFill>
              </a:rPr>
              <a:t>(SETn,CLRn, CLK)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</a:t>
            </a:r>
            <a:r>
              <a:rPr lang="en-US" altLang="el-GR" sz="2000">
                <a:solidFill>
                  <a:srgbClr val="000086"/>
                </a:solidFill>
              </a:rPr>
              <a:t>CLRn</a:t>
            </a:r>
            <a:r>
              <a:rPr lang="en-US" altLang="el-GR" sz="2000">
                <a:solidFill>
                  <a:schemeClr val="tx1"/>
                </a:solidFill>
              </a:rPr>
              <a:t>='0')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rgbClr val="000086"/>
                </a:solidFill>
              </a:rPr>
              <a:t>Q&lt;='0';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86"/>
                </a:solidFill>
              </a:rPr>
              <a:t>(SETn='0')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rgbClr val="000086"/>
                </a:solidFill>
              </a:rPr>
              <a:t>Q&lt;='1';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</a:t>
            </a:r>
            <a:r>
              <a:rPr lang="en-US" altLang="el-GR" sz="2000">
                <a:solidFill>
                  <a:srgbClr val="000086"/>
                </a:solidFill>
              </a:rPr>
              <a:t>CLK'event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86"/>
                </a:solidFill>
              </a:rPr>
              <a:t>CLK='1')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rgbClr val="000086"/>
                </a:solidFill>
              </a:rPr>
              <a:t>Q&lt;=D;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;	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end rtl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1022981" name="Text Box 5">
            <a:extLst>
              <a:ext uri="{FF2B5EF4-FFF2-40B4-BE49-F238E27FC236}">
                <a16:creationId xmlns:a16="http://schemas.microsoft.com/office/drawing/2014/main" id="{4D636BF8-ED84-2E09-5BBF-A55C28DC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57263"/>
            <a:ext cx="4733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86"/>
                </a:solidFill>
              </a:rPr>
              <a:t>To clear </a:t>
            </a:r>
            <a:r>
              <a:rPr lang="el-GR" altLang="el-GR" sz="2000">
                <a:solidFill>
                  <a:srgbClr val="000086"/>
                </a:solidFill>
              </a:rPr>
              <a:t>υπερισχύει του </a:t>
            </a:r>
            <a:r>
              <a:rPr lang="en-US" altLang="el-GR" sz="2000">
                <a:solidFill>
                  <a:srgbClr val="000086"/>
                </a:solidFill>
              </a:rPr>
              <a:t>set</a:t>
            </a:r>
            <a:endParaRPr lang="el-GR" altLang="el-GR" sz="2000">
              <a:solidFill>
                <a:srgbClr val="000086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el-GR" sz="2000">
              <a:solidFill>
                <a:srgbClr val="000086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000000"/>
                </a:solidFill>
              </a:rPr>
              <a:t>Σε μία ακολουθιακή εντολή</a:t>
            </a:r>
            <a:r>
              <a:rPr lang="en-US" altLang="el-GR" sz="2000" b="1">
                <a:solidFill>
                  <a:srgbClr val="000000"/>
                </a:solidFill>
              </a:rPr>
              <a:t> (if) </a:t>
            </a:r>
            <a:endParaRPr lang="el-GR" altLang="el-GR" sz="2000" b="1">
              <a:solidFill>
                <a:srgbClr val="0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000000"/>
                </a:solidFill>
              </a:rPr>
              <a:t>η σειρά των δηλώσεων είναι σημαντική!!!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79" grpId="0" build="p"/>
      <p:bldP spid="1022980" grpId="0" build="p"/>
      <p:bldP spid="10229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D33F34AD-9ADE-0790-795F-40B7A58339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4F3EE730-E4F4-454C-74EF-4CCF4A446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0FD178F-6738-423C-825A-7E45441E7BA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C41CC939-F097-9DAC-3C46-C753FA990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Ακολουθιακές Δομές (</a:t>
            </a:r>
            <a:r>
              <a:rPr lang="en-US" altLang="el-GR"/>
              <a:t>Sequential Structures)</a:t>
            </a:r>
            <a:endParaRPr lang="el-GR" altLang="el-GR"/>
          </a:p>
        </p:txBody>
      </p:sp>
      <p:sp>
        <p:nvSpPr>
          <p:cNvPr id="987139" name="Rectangle 3">
            <a:extLst>
              <a:ext uri="{FF2B5EF4-FFF2-40B4-BE49-F238E27FC236}">
                <a16:creationId xmlns:a16="http://schemas.microsoft.com/office/drawing/2014/main" id="{59B786EE-98B5-7BFC-14F1-251E73238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638800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Η λειτουργία των συνδυαστικών κυκλωμάτων είναι «</a:t>
            </a:r>
            <a:r>
              <a:rPr lang="el-GR" altLang="el-GR" i="1" dirty="0"/>
              <a:t>παράλληλη</a:t>
            </a:r>
            <a:r>
              <a:rPr lang="el-GR" altLang="el-GR" dirty="0"/>
              <a:t>» από τη φύση της</a:t>
            </a:r>
          </a:p>
          <a:p>
            <a:pPr marL="857250" lvl="1" indent="-285750" eaLnBrk="1" hangingPunct="1"/>
            <a:r>
              <a:rPr lang="el-GR" altLang="el-GR" dirty="0"/>
              <a:t>Όλα τα κυκλώματα ενεργοποιούνται και δουλεύουν ταυτόχρονα</a:t>
            </a:r>
            <a:r>
              <a:rPr lang="en-US" altLang="el-GR" dirty="0"/>
              <a:t> </a:t>
            </a:r>
            <a:r>
              <a:rPr lang="el-GR" altLang="el-GR" dirty="0"/>
              <a:t>σε τυχόν αλλαγή των εισόδους τους</a:t>
            </a:r>
            <a:endParaRPr lang="en-US" altLang="el-GR" dirty="0"/>
          </a:p>
          <a:p>
            <a:pPr marL="857250" lvl="1" indent="-285750" eaLnBrk="1" hangingPunct="1"/>
            <a:r>
              <a:rPr lang="el-GR" altLang="el-GR" b="1" u="sng" dirty="0"/>
              <a:t>Χρήση </a:t>
            </a:r>
            <a:r>
              <a:rPr lang="el-GR" altLang="el-GR" b="1" u="sng" dirty="0" err="1"/>
              <a:t>συντρέχουσων</a:t>
            </a:r>
            <a:r>
              <a:rPr lang="el-GR" altLang="el-GR" b="1" u="sng" dirty="0"/>
              <a:t> δομών </a:t>
            </a:r>
            <a:r>
              <a:rPr lang="el-GR" altLang="el-GR" dirty="0"/>
              <a:t>(</a:t>
            </a:r>
            <a:r>
              <a:rPr lang="en-US" altLang="el-GR" dirty="0"/>
              <a:t>concurrent structures)</a:t>
            </a:r>
            <a:r>
              <a:rPr lang="el-GR" altLang="el-GR" dirty="0"/>
              <a:t> - </a:t>
            </a:r>
            <a:r>
              <a:rPr lang="el-GR" altLang="el-GR" b="1" u="sng" dirty="0"/>
              <a:t>Εκτελούνται</a:t>
            </a:r>
            <a:r>
              <a:rPr lang="el-GR" altLang="el-GR" dirty="0"/>
              <a:t> </a:t>
            </a:r>
            <a:r>
              <a:rPr lang="el-GR" altLang="el-GR" b="1" u="sng" dirty="0"/>
              <a:t>ταυτόχρονα</a:t>
            </a:r>
            <a:r>
              <a:rPr lang="el-GR" altLang="el-GR" dirty="0"/>
              <a:t> (</a:t>
            </a:r>
            <a:r>
              <a:rPr lang="en-US" altLang="el-GR" dirty="0"/>
              <a:t>concurrently) </a:t>
            </a:r>
            <a:r>
              <a:rPr lang="el-GR" altLang="el-GR" dirty="0"/>
              <a:t>ανεξάρτητα της σειράς εμφάνισης τους στον κώδικά !!!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Χρήση ακολουθιακών δομών για πληρέστερη μοντελοποίηση</a:t>
            </a:r>
          </a:p>
          <a:p>
            <a:pPr marL="857250" lvl="1" indent="-285750" eaLnBrk="1" hangingPunct="1"/>
            <a:r>
              <a:rPr lang="el-GR" altLang="el-GR" dirty="0"/>
              <a:t>Οι </a:t>
            </a:r>
            <a:r>
              <a:rPr lang="el-GR" altLang="el-GR" b="1" u="sng" dirty="0"/>
              <a:t>ακολουθιακές δομές εκτελούνται ακολουθιακά</a:t>
            </a:r>
            <a:r>
              <a:rPr lang="el-GR" altLang="el-GR" dirty="0"/>
              <a:t> σύμφωνα με τη σειρά εμφάνισης τους στο </a:t>
            </a:r>
            <a:r>
              <a:rPr lang="en-US" altLang="el-GR" dirty="0"/>
              <a:t>VHDL </a:t>
            </a:r>
            <a:r>
              <a:rPr lang="el-GR" altLang="el-GR" dirty="0"/>
              <a:t>κώδικα</a:t>
            </a:r>
          </a:p>
          <a:p>
            <a:pPr marL="857250" lvl="1" indent="-285750" eaLnBrk="1" hangingPunct="1"/>
            <a:r>
              <a:rPr lang="el-GR" altLang="el-GR" b="1" dirty="0"/>
              <a:t>Χρησιμοποιούνται για ακολουθιακή επεξεργασία δεδομένων </a:t>
            </a:r>
            <a:r>
              <a:rPr lang="el-GR" altLang="el-GR" dirty="0"/>
              <a:t>(</a:t>
            </a:r>
            <a:r>
              <a:rPr lang="en-US" altLang="el-GR" dirty="0"/>
              <a:t>sequential data processing)  </a:t>
            </a:r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914907B5-54BE-0E0D-06D8-AADFE4C3D7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62546597-411D-50A0-07E2-95A6C61E2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AE0F0DD-A885-4920-A34E-23C55450EF9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2">
            <a:extLst>
              <a:ext uri="{FF2B5EF4-FFF2-40B4-BE49-F238E27FC236}">
                <a16:creationId xmlns:a16="http://schemas.microsoft.com/office/drawing/2014/main" id="{C6C9E263-EB3D-7E15-2E7E-B88B88BA5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396875"/>
          </a:xfrm>
        </p:spPr>
        <p:txBody>
          <a:bodyPr/>
          <a:lstStyle/>
          <a:p>
            <a:pPr eaLnBrk="1" hangingPunct="1"/>
            <a:r>
              <a:rPr lang="en-US" altLang="el-GR"/>
              <a:t>D Flip-Flop with Clear &amp;Reset (1/2)</a:t>
            </a:r>
            <a:endParaRPr lang="el-GR" altLang="el-GR"/>
          </a:p>
        </p:txBody>
      </p:sp>
      <p:graphicFrame>
        <p:nvGraphicFramePr>
          <p:cNvPr id="1024003" name="Object 3">
            <a:extLst>
              <a:ext uri="{FF2B5EF4-FFF2-40B4-BE49-F238E27FC236}">
                <a16:creationId xmlns:a16="http://schemas.microsoft.com/office/drawing/2014/main" id="{8364CF8C-C994-65A6-F041-36D0B9B5BFC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3697288"/>
          <a:ext cx="7740650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536508" imgH="2082540" progId="Photoshop.Image.6">
                  <p:embed/>
                </p:oleObj>
              </mc:Choice>
              <mc:Fallback>
                <p:oleObj name="Image" r:id="rId2" imgW="5536508" imgH="208254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697288"/>
                        <a:ext cx="7740650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04" name="Rectangle 4">
            <a:extLst>
              <a:ext uri="{FF2B5EF4-FFF2-40B4-BE49-F238E27FC236}">
                <a16:creationId xmlns:a16="http://schemas.microsoft.com/office/drawing/2014/main" id="{6AB93721-59E6-3625-DD0D-AC98C16AE9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153400" cy="2819400"/>
          </a:xfrm>
        </p:spPr>
        <p:txBody>
          <a:bodyPr/>
          <a:lstStyle/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(SETn,CLRn, CLK)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(SETn='0')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  <a:r>
              <a:rPr lang="el-GR" altLang="el-GR" sz="2000" b="1">
                <a:solidFill>
                  <a:srgbClr val="990033"/>
                </a:solidFill>
              </a:rPr>
              <a:t>                      </a:t>
            </a:r>
            <a:r>
              <a:rPr lang="en-US" altLang="el-GR" sz="2000" b="1">
                <a:solidFill>
                  <a:srgbClr val="990033"/>
                </a:solidFill>
              </a:rPr>
              <a:t>     </a:t>
            </a:r>
            <a:r>
              <a:rPr lang="el-GR" altLang="el-GR"/>
              <a:t>Το </a:t>
            </a:r>
            <a:r>
              <a:rPr lang="en-US" altLang="el-GR"/>
              <a:t>set </a:t>
            </a:r>
            <a:r>
              <a:rPr lang="el-GR" altLang="el-GR"/>
              <a:t>υπερισχύει</a:t>
            </a:r>
            <a:endParaRPr lang="en-US" altLang="el-GR"/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	Q&lt;='1';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(CLRn='0')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	Q&lt;='0';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(CLK'event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CLK='1')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	Q&lt;=D;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defTabSz="533400" eaLnBrk="1" hangingPunct="1">
              <a:lnSpc>
                <a:spcPct val="80000"/>
              </a:lnSpc>
              <a:buFont typeface="Wingdings" panose="05000000000000000000" pitchFamily="2" charset="2"/>
              <a:buNone/>
              <a:tabLst>
                <a:tab pos="182563" algn="l"/>
              </a:tabLst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45063" name="Line 5">
            <a:extLst>
              <a:ext uri="{FF2B5EF4-FFF2-40B4-BE49-F238E27FC236}">
                <a16:creationId xmlns:a16="http://schemas.microsoft.com/office/drawing/2014/main" id="{DB49A931-5569-F734-FC2E-7840779D03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1916113"/>
            <a:ext cx="11525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2E4186E3-4917-D159-549D-437E7B24A0A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n-US"/>
              <a:t>Μετρητής με </a:t>
            </a:r>
            <a:r>
              <a:rPr lang="en-GB" altLang="en-US"/>
              <a:t>is_max flag &amp; RTL </a:t>
            </a:r>
            <a:r>
              <a:rPr lang="el-GR" altLang="en-US"/>
              <a:t>Ανάλυση</a:t>
            </a:r>
            <a:endParaRPr lang="en-US" alt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83AE0AA-3885-A4F8-EEAC-B674DC4CBBE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08000" y="687388"/>
            <a:ext cx="5000625" cy="2547937"/>
          </a:xfrm>
        </p:spPr>
        <p:txBody>
          <a:bodyPr/>
          <a:lstStyle/>
          <a:p>
            <a:pPr indent="-342900"/>
            <a:r>
              <a:rPr lang="el-GR" altLang="en-US" dirty="0"/>
              <a:t>Προδιαγραφές μετρητή</a:t>
            </a:r>
          </a:p>
          <a:p>
            <a:pPr lvl="1" indent="-342900"/>
            <a:r>
              <a:rPr lang="el-GR" altLang="en-US" b="1" dirty="0"/>
              <a:t>Είσοδος</a:t>
            </a:r>
            <a:r>
              <a:rPr lang="el-GR" altLang="en-US" dirty="0"/>
              <a:t>: </a:t>
            </a:r>
            <a:r>
              <a:rPr lang="en-GB" altLang="en-US" dirty="0" err="1"/>
              <a:t>clk</a:t>
            </a:r>
            <a:endParaRPr lang="el-GR" altLang="en-US" dirty="0"/>
          </a:p>
          <a:p>
            <a:pPr lvl="1" indent="-342900"/>
            <a:r>
              <a:rPr lang="el-GR" altLang="en-US" b="1" dirty="0"/>
              <a:t>Έξοδος</a:t>
            </a:r>
            <a:r>
              <a:rPr lang="el-GR" altLang="en-US" dirty="0"/>
              <a:t>: </a:t>
            </a:r>
            <a:r>
              <a:rPr lang="en-GB" altLang="en-US" dirty="0"/>
              <a:t>count, </a:t>
            </a:r>
            <a:r>
              <a:rPr lang="en-GB" altLang="en-US" dirty="0" err="1"/>
              <a:t>is_max</a:t>
            </a:r>
            <a:endParaRPr lang="en-GB" altLang="en-US" dirty="0"/>
          </a:p>
          <a:p>
            <a:pPr lvl="1" indent="-342900"/>
            <a:r>
              <a:rPr lang="el-GR" altLang="en-US" dirty="0"/>
              <a:t>Μετρά μέχρι </a:t>
            </a:r>
            <a:r>
              <a:rPr lang="en-GB" altLang="en-US" dirty="0"/>
              <a:t>count =</a:t>
            </a:r>
            <a:r>
              <a:rPr lang="el-GR" altLang="en-US" dirty="0"/>
              <a:t> </a:t>
            </a:r>
            <a:r>
              <a:rPr lang="el-GR" altLang="en-US" dirty="0" err="1"/>
              <a:t>ΜΑΧ</a:t>
            </a:r>
            <a:r>
              <a:rPr lang="en-GB" altLang="en-US" dirty="0"/>
              <a:t> </a:t>
            </a:r>
            <a:r>
              <a:rPr lang="el-GR" altLang="en-US" dirty="0"/>
              <a:t>(</a:t>
            </a:r>
            <a:r>
              <a:rPr lang="el-GR" altLang="en-US" dirty="0" err="1"/>
              <a:t>ΜΑΧ</a:t>
            </a:r>
            <a:r>
              <a:rPr lang="el-GR" altLang="en-US" dirty="0"/>
              <a:t>=6) και επιστρέφει στο 0</a:t>
            </a:r>
          </a:p>
          <a:p>
            <a:pPr lvl="1" indent="-342900"/>
            <a:r>
              <a:rPr lang="el-GR" altLang="en-US" dirty="0"/>
              <a:t>Παράγει </a:t>
            </a:r>
            <a:r>
              <a:rPr lang="en-GB" altLang="en-US" dirty="0"/>
              <a:t>flag</a:t>
            </a:r>
            <a:r>
              <a:rPr lang="el-GR" altLang="en-US" dirty="0"/>
              <a:t> </a:t>
            </a:r>
            <a:r>
              <a:rPr lang="en-GB" altLang="en-US" dirty="0" err="1"/>
              <a:t>is_max</a:t>
            </a:r>
            <a:r>
              <a:rPr lang="el-GR" altLang="en-US" dirty="0"/>
              <a:t> = 1</a:t>
            </a:r>
            <a:r>
              <a:rPr lang="en-GB" altLang="en-US" dirty="0"/>
              <a:t> </a:t>
            </a:r>
            <a:r>
              <a:rPr lang="el-GR" altLang="en-US" dirty="0"/>
              <a:t>όταν </a:t>
            </a:r>
            <a:r>
              <a:rPr lang="en-GB" altLang="en-US" dirty="0"/>
              <a:t>count =</a:t>
            </a:r>
            <a:r>
              <a:rPr lang="el-GR" altLang="en-US" dirty="0"/>
              <a:t> </a:t>
            </a:r>
            <a:r>
              <a:rPr lang="el-GR" altLang="en-US" dirty="0" err="1"/>
              <a:t>ΜΑΧ</a:t>
            </a:r>
            <a:r>
              <a:rPr lang="en-GB" altLang="en-US" dirty="0"/>
              <a:t> </a:t>
            </a:r>
            <a:endParaRPr lang="en-US" alt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83E0E8B-E23D-524B-D178-93AC7139D46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7913" y="1162050"/>
            <a:ext cx="2560637" cy="1323975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B850B7F5-B7D8-C2CF-4514-0A449CB7376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3" y="3400425"/>
            <a:ext cx="8205787" cy="1268413"/>
          </a:xfrm>
        </p:spPr>
      </p:pic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6F6BE19F-C6DD-7994-A489-7FF8955E86D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0288" y="4835525"/>
            <a:ext cx="4976812" cy="1552575"/>
          </a:xfrm>
        </p:spPr>
      </p:pic>
      <p:sp>
        <p:nvSpPr>
          <p:cNvPr id="46087" name="Footer Placeholder 3">
            <a:extLst>
              <a:ext uri="{FF2B5EF4-FFF2-40B4-BE49-F238E27FC236}">
                <a16:creationId xmlns:a16="http://schemas.microsoft.com/office/drawing/2014/main" id="{86C33EDE-D2BD-44FE-53E6-6E5A06686F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6088" name="Slide Number Placeholder 4">
            <a:extLst>
              <a:ext uri="{FF2B5EF4-FFF2-40B4-BE49-F238E27FC236}">
                <a16:creationId xmlns:a16="http://schemas.microsoft.com/office/drawing/2014/main" id="{FE4CABA4-2F7C-BFF4-745C-93409461DD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0D5B7EE-B4E5-432A-97A9-5CDDE702FB1A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DAD1659-46E0-571E-8A76-E7AD3B6BA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Περιγραφή με Βάση τις Κυμματομορφές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B84A-8809-83E0-1AE5-ED0EEBA548A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113" y="1565275"/>
            <a:ext cx="4424362" cy="4814888"/>
          </a:xfrm>
        </p:spPr>
        <p:txBody>
          <a:bodyPr/>
          <a:lstStyle/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library</a:t>
            </a:r>
            <a:r>
              <a:rPr lang="en-US" altLang="en-US" sz="1800">
                <a:solidFill>
                  <a:srgbClr val="000064"/>
                </a:solidFill>
              </a:rPr>
              <a:t> </a:t>
            </a:r>
            <a:r>
              <a:rPr lang="en-US" altLang="en-US" sz="1800">
                <a:solidFill>
                  <a:srgbClr val="990000"/>
                </a:solidFill>
              </a:rPr>
              <a:t>ieee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use ieee.std_logic_1164</a:t>
            </a:r>
            <a:r>
              <a:rPr lang="en-US" altLang="en-US" sz="1800">
                <a:solidFill>
                  <a:srgbClr val="000064"/>
                </a:solidFill>
              </a:rPr>
              <a:t>.all;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use ieee. numeric_std</a:t>
            </a:r>
            <a:r>
              <a:rPr lang="en-US" altLang="en-US" sz="1800">
                <a:solidFill>
                  <a:srgbClr val="000064"/>
                </a:solidFill>
              </a:rPr>
              <a:t>. all;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------------------------------------- 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entity</a:t>
            </a:r>
            <a:r>
              <a:rPr lang="en-US" altLang="en-US" sz="1800">
                <a:solidFill>
                  <a:srgbClr val="000064"/>
                </a:solidFill>
              </a:rPr>
              <a:t> counter </a:t>
            </a:r>
            <a:r>
              <a:rPr lang="en-US" altLang="en-US" sz="1800">
                <a:solidFill>
                  <a:srgbClr val="990000"/>
                </a:solidFill>
              </a:rPr>
              <a:t>is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generic</a:t>
            </a:r>
            <a:r>
              <a:rPr lang="en-US" altLang="en-US" sz="1800">
                <a:solidFill>
                  <a:srgbClr val="000064"/>
                </a:solidFill>
              </a:rPr>
              <a:t> (MAX: </a:t>
            </a:r>
            <a:r>
              <a:rPr lang="en-US" altLang="en-US" sz="1800">
                <a:solidFill>
                  <a:srgbClr val="990000"/>
                </a:solidFill>
              </a:rPr>
              <a:t>integer</a:t>
            </a:r>
            <a:r>
              <a:rPr lang="en-US" altLang="en-US" sz="1800">
                <a:solidFill>
                  <a:srgbClr val="000064"/>
                </a:solidFill>
              </a:rPr>
              <a:t> := 6;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BITS: </a:t>
            </a:r>
            <a:r>
              <a:rPr lang="en-US" altLang="en-US" sz="1800">
                <a:solidFill>
                  <a:srgbClr val="990000"/>
                </a:solidFill>
              </a:rPr>
              <a:t>integer</a:t>
            </a:r>
            <a:r>
              <a:rPr lang="en-US" altLang="en-US" sz="1800">
                <a:solidFill>
                  <a:srgbClr val="000064"/>
                </a:solidFill>
              </a:rPr>
              <a:t> := 3); 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port</a:t>
            </a:r>
            <a:r>
              <a:rPr lang="en-US" altLang="en-US" sz="1800">
                <a:solidFill>
                  <a:srgbClr val="000064"/>
                </a:solidFill>
              </a:rPr>
              <a:t> (</a:t>
            </a:r>
            <a:r>
              <a:rPr lang="el-GR" altLang="en-US" sz="1800">
                <a:solidFill>
                  <a:srgbClr val="000064"/>
                </a:solidFill>
              </a:rPr>
              <a:t> </a:t>
            </a:r>
            <a:r>
              <a:rPr lang="en-GB" altLang="en-US" sz="1800">
                <a:solidFill>
                  <a:srgbClr val="000064"/>
                </a:solidFill>
              </a:rPr>
              <a:t>c</a:t>
            </a:r>
            <a:r>
              <a:rPr lang="en-US" altLang="en-US" sz="1800">
                <a:solidFill>
                  <a:srgbClr val="000064"/>
                </a:solidFill>
              </a:rPr>
              <a:t>lk: </a:t>
            </a:r>
            <a:r>
              <a:rPr lang="en-US" altLang="en-US" sz="1800">
                <a:solidFill>
                  <a:srgbClr val="990000"/>
                </a:solidFill>
              </a:rPr>
              <a:t>in std_logic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count: </a:t>
            </a:r>
            <a:r>
              <a:rPr lang="en-US" altLang="en-US" sz="1800">
                <a:solidFill>
                  <a:srgbClr val="990000"/>
                </a:solidFill>
              </a:rPr>
              <a:t>out std_logic vector</a:t>
            </a:r>
            <a:r>
              <a:rPr lang="el-GR" altLang="en-US" sz="1800">
                <a:solidFill>
                  <a:srgbClr val="990000"/>
                </a:solidFill>
              </a:rPr>
              <a:t> </a:t>
            </a:r>
            <a:r>
              <a:rPr lang="en-US" altLang="en-US" sz="1800">
                <a:solidFill>
                  <a:srgbClr val="000064"/>
                </a:solidFill>
              </a:rPr>
              <a:t>(BITS-1 </a:t>
            </a:r>
            <a:r>
              <a:rPr lang="en-US" altLang="en-US" sz="1800">
                <a:solidFill>
                  <a:srgbClr val="990000"/>
                </a:solidFill>
              </a:rPr>
              <a:t>downto</a:t>
            </a:r>
            <a:r>
              <a:rPr lang="en-US" altLang="en-US" sz="1800">
                <a:solidFill>
                  <a:srgbClr val="000064"/>
                </a:solidFill>
              </a:rPr>
              <a:t> 0);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is_max: </a:t>
            </a:r>
            <a:r>
              <a:rPr lang="en-US" altLang="en-US" sz="1800">
                <a:solidFill>
                  <a:srgbClr val="990000"/>
                </a:solidFill>
              </a:rPr>
              <a:t>out std_logic</a:t>
            </a:r>
            <a:r>
              <a:rPr lang="en-US" altLang="en-US" sz="1800">
                <a:solidFill>
                  <a:srgbClr val="000064"/>
                </a:solidFill>
              </a:rPr>
              <a:t>);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-------------------------------------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architecture</a:t>
            </a:r>
            <a:r>
              <a:rPr lang="en-US" altLang="en-US" sz="1800">
                <a:solidFill>
                  <a:srgbClr val="000064"/>
                </a:solidFill>
              </a:rPr>
              <a:t> rtl </a:t>
            </a:r>
            <a:r>
              <a:rPr lang="en-US" altLang="en-US" sz="1800">
                <a:solidFill>
                  <a:srgbClr val="990000"/>
                </a:solidFill>
              </a:rPr>
              <a:t>of</a:t>
            </a:r>
            <a:r>
              <a:rPr lang="en-US" altLang="en-US" sz="1800">
                <a:solidFill>
                  <a:srgbClr val="000064"/>
                </a:solidFill>
              </a:rPr>
              <a:t> counter </a:t>
            </a:r>
            <a:r>
              <a:rPr lang="en-US" altLang="en-US" sz="1800">
                <a:solidFill>
                  <a:srgbClr val="990000"/>
                </a:solidFill>
              </a:rPr>
              <a:t>is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signal</a:t>
            </a:r>
            <a:r>
              <a:rPr lang="en-US" altLang="en-US" sz="1800">
                <a:solidFill>
                  <a:srgbClr val="000064"/>
                </a:solidFill>
              </a:rPr>
              <a:t> i: </a:t>
            </a:r>
            <a:r>
              <a:rPr lang="en-US" altLang="en-US" sz="1800">
                <a:solidFill>
                  <a:srgbClr val="990000"/>
                </a:solidFill>
              </a:rPr>
              <a:t>integer range </a:t>
            </a:r>
            <a:r>
              <a:rPr lang="el-GR" altLang="en-US" sz="1800">
                <a:solidFill>
                  <a:srgbClr val="000064"/>
                </a:solidFill>
              </a:rPr>
              <a:t>0</a:t>
            </a:r>
            <a:r>
              <a:rPr lang="en-US" altLang="en-US" sz="1800">
                <a:solidFill>
                  <a:srgbClr val="000064"/>
                </a:solidFill>
              </a:rPr>
              <a:t> </a:t>
            </a:r>
            <a:r>
              <a:rPr lang="en-US" altLang="en-US" sz="1800">
                <a:solidFill>
                  <a:srgbClr val="990000"/>
                </a:solidFill>
              </a:rPr>
              <a:t>to</a:t>
            </a:r>
            <a:r>
              <a:rPr lang="en-US" altLang="en-US" sz="1800">
                <a:solidFill>
                  <a:srgbClr val="000064"/>
                </a:solidFill>
              </a:rPr>
              <a:t> MAX;</a:t>
            </a:r>
            <a:endParaRPr lang="el-GR" altLang="en-US" sz="1800">
              <a:solidFill>
                <a:srgbClr val="000064"/>
              </a:solidFill>
            </a:endParaRP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  <a:endParaRPr lang="el-GR" altLang="en-US" sz="1800">
              <a:solidFill>
                <a:srgbClr val="990000"/>
              </a:solidFill>
            </a:endParaRP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6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CBB2D-A2C0-085D-2237-D8AB7D99B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175" y="1554163"/>
            <a:ext cx="4999038" cy="4814887"/>
          </a:xfrm>
        </p:spPr>
        <p:txBody>
          <a:bodyPr/>
          <a:lstStyle/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000064"/>
                </a:solidFill>
              </a:rPr>
              <a:t>P1: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>
                <a:solidFill>
                  <a:srgbClr val="000064"/>
                </a:solidFill>
              </a:rPr>
              <a:t> (</a:t>
            </a:r>
            <a:r>
              <a:rPr lang="en-US" sz="1800" dirty="0" err="1">
                <a:solidFill>
                  <a:srgbClr val="000064"/>
                </a:solidFill>
              </a:rPr>
              <a:t>clk</a:t>
            </a:r>
            <a:r>
              <a:rPr lang="en-US" sz="1800" dirty="0">
                <a:solidFill>
                  <a:srgbClr val="000064"/>
                </a:solidFill>
              </a:rPr>
              <a:t>)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>
                <a:solidFill>
                  <a:srgbClr val="000064"/>
                </a:solidFill>
              </a:rPr>
              <a:t>(</a:t>
            </a:r>
            <a:r>
              <a:rPr lang="en-US" sz="1800" dirty="0" err="1">
                <a:solidFill>
                  <a:srgbClr val="000064"/>
                </a:solidFill>
              </a:rPr>
              <a:t>clk</a:t>
            </a:r>
            <a:r>
              <a:rPr lang="en-US" sz="1800" dirty="0">
                <a:solidFill>
                  <a:srgbClr val="000064"/>
                </a:solidFill>
              </a:rPr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endParaRPr lang="el-GR" sz="180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</a:t>
            </a:r>
            <a:r>
              <a:rPr lang="en-US" sz="1800" dirty="0">
                <a:solidFill>
                  <a:srgbClr val="990000"/>
                </a:solidFill>
              </a:rPr>
              <a:t>if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l-GR" sz="1800" dirty="0">
                <a:solidFill>
                  <a:srgbClr val="000064"/>
                </a:solidFill>
              </a:rPr>
              <a:t> </a:t>
            </a:r>
            <a:r>
              <a:rPr lang="en-US" sz="1800" dirty="0">
                <a:solidFill>
                  <a:srgbClr val="000064"/>
                </a:solidFill>
              </a:rPr>
              <a:t>=</a:t>
            </a:r>
            <a:r>
              <a:rPr lang="el-GR" sz="1800" dirty="0">
                <a:solidFill>
                  <a:srgbClr val="000064"/>
                </a:solidFill>
              </a:rPr>
              <a:t> </a:t>
            </a:r>
            <a:r>
              <a:rPr lang="en-US" sz="1800" dirty="0">
                <a:solidFill>
                  <a:srgbClr val="000064"/>
                </a:solidFill>
              </a:rPr>
              <a:t>MAX-1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  <a:r>
              <a:rPr lang="el-GR" sz="1800" dirty="0">
                <a:solidFill>
                  <a:srgbClr val="990000"/>
                </a:solidFill>
              </a:rPr>
              <a:t> </a:t>
            </a:r>
            <a:r>
              <a:rPr lang="el-GR" sz="1800" dirty="0">
                <a:solidFill>
                  <a:srgbClr val="000000"/>
                </a:solidFill>
              </a:rPr>
              <a:t>//</a:t>
            </a:r>
            <a:r>
              <a:rPr lang="el-GR" sz="1800" b="1" dirty="0">
                <a:solidFill>
                  <a:srgbClr val="000000"/>
                </a:solidFill>
              </a:rPr>
              <a:t>έλεγχος για </a:t>
            </a:r>
            <a:r>
              <a:rPr lang="en-GB" sz="1800" b="1" dirty="0" err="1">
                <a:solidFill>
                  <a:srgbClr val="000000"/>
                </a:solidFill>
              </a:rPr>
              <a:t>i</a:t>
            </a:r>
            <a:r>
              <a:rPr lang="en-GB" sz="1800" b="1">
                <a:solidFill>
                  <a:srgbClr val="000000"/>
                </a:solidFill>
              </a:rPr>
              <a:t>=5 </a:t>
            </a:r>
            <a:r>
              <a:rPr lang="el-GR" sz="1800" b="1">
                <a:solidFill>
                  <a:srgbClr val="000000"/>
                </a:solidFill>
              </a:rPr>
              <a:t>και </a:t>
            </a:r>
            <a:r>
              <a:rPr lang="el-GR" sz="1800" b="1" dirty="0">
                <a:solidFill>
                  <a:srgbClr val="000000"/>
                </a:solidFill>
              </a:rPr>
              <a:t>όχι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b="1" dirty="0" err="1">
                <a:solidFill>
                  <a:srgbClr val="000000"/>
                </a:solidFill>
              </a:rPr>
              <a:t>i</a:t>
            </a:r>
            <a:r>
              <a:rPr lang="en-GB" sz="1800" b="1" dirty="0">
                <a:solidFill>
                  <a:srgbClr val="000000"/>
                </a:solidFill>
              </a:rPr>
              <a:t>=6</a:t>
            </a:r>
            <a:r>
              <a:rPr lang="el-GR" sz="1800" b="1" dirty="0">
                <a:solidFill>
                  <a:srgbClr val="000000"/>
                </a:solidFill>
              </a:rPr>
              <a:t> </a:t>
            </a:r>
            <a:endParaRPr lang="en-US" sz="1800" b="1" dirty="0">
              <a:solidFill>
                <a:srgbClr val="000000"/>
              </a:solidFill>
            </a:endParaRPr>
          </a:p>
          <a:p>
            <a:pPr marL="2060575" indent="-187960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   </a:t>
            </a:r>
            <a:r>
              <a:rPr lang="en-US" sz="1800" dirty="0" err="1">
                <a:solidFill>
                  <a:srgbClr val="000064"/>
                </a:solidFill>
              </a:rPr>
              <a:t>is_max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r>
              <a:rPr lang="el-GR" sz="1800" dirty="0">
                <a:solidFill>
                  <a:srgbClr val="000064"/>
                </a:solidFill>
              </a:rPr>
              <a:t>&lt;</a:t>
            </a:r>
            <a:r>
              <a:rPr lang="en-US" sz="1800" dirty="0">
                <a:solidFill>
                  <a:srgbClr val="000064"/>
                </a:solidFill>
              </a:rPr>
              <a:t>= ‘1’; // </a:t>
            </a:r>
            <a:r>
              <a:rPr lang="el-GR" sz="1800" b="1" dirty="0">
                <a:solidFill>
                  <a:srgbClr val="000000"/>
                </a:solidFill>
              </a:rPr>
              <a:t>στον επόμενο κύκλο, </a:t>
            </a:r>
            <a:r>
              <a:rPr lang="en-GB" sz="1800" b="1" dirty="0" err="1">
                <a:solidFill>
                  <a:srgbClr val="000000"/>
                </a:solidFill>
              </a:rPr>
              <a:t>i</a:t>
            </a:r>
            <a:r>
              <a:rPr lang="en-GB" sz="1800" b="1" dirty="0">
                <a:solidFill>
                  <a:srgbClr val="000000"/>
                </a:solidFill>
              </a:rPr>
              <a:t>=6</a:t>
            </a:r>
            <a:r>
              <a:rPr lang="el-GR" sz="1800" b="1" dirty="0">
                <a:solidFill>
                  <a:srgbClr val="000000"/>
                </a:solidFill>
              </a:rPr>
              <a:t> και </a:t>
            </a:r>
            <a:r>
              <a:rPr lang="en-GB" sz="1800" b="1" dirty="0" err="1">
                <a:solidFill>
                  <a:srgbClr val="000000"/>
                </a:solidFill>
              </a:rPr>
              <a:t>i</a:t>
            </a:r>
            <a:r>
              <a:rPr lang="en-US" sz="1800" b="1" dirty="0" err="1">
                <a:solidFill>
                  <a:srgbClr val="000000"/>
                </a:solidFill>
              </a:rPr>
              <a:t>s_max</a:t>
            </a:r>
            <a:r>
              <a:rPr lang="en-US" sz="1800" b="1" dirty="0">
                <a:solidFill>
                  <a:srgbClr val="000000"/>
                </a:solidFill>
              </a:rPr>
              <a:t>=1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  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r>
              <a:rPr lang="el-GR" sz="1800" dirty="0">
                <a:solidFill>
                  <a:srgbClr val="000064"/>
                </a:solidFill>
              </a:rPr>
              <a:t>&lt;</a:t>
            </a:r>
            <a:r>
              <a:rPr lang="en-US" sz="1800" dirty="0">
                <a:solidFill>
                  <a:srgbClr val="000064"/>
                </a:solidFill>
              </a:rPr>
              <a:t>=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 + 1;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</a:t>
            </a:r>
            <a:r>
              <a:rPr lang="en-US" sz="1800" dirty="0" err="1">
                <a:solidFill>
                  <a:srgbClr val="990000"/>
                </a:solidFill>
              </a:rPr>
              <a:t>elsif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 = MAX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   </a:t>
            </a:r>
            <a:r>
              <a:rPr lang="en-US" sz="1800" dirty="0" err="1">
                <a:solidFill>
                  <a:srgbClr val="000064"/>
                </a:solidFill>
              </a:rPr>
              <a:t>is_max</a:t>
            </a:r>
            <a:r>
              <a:rPr lang="en-US" sz="1800" dirty="0">
                <a:solidFill>
                  <a:srgbClr val="000064"/>
                </a:solidFill>
              </a:rPr>
              <a:t> &lt;= </a:t>
            </a:r>
            <a:r>
              <a:rPr lang="el-GR" sz="1800" dirty="0">
                <a:solidFill>
                  <a:srgbClr val="000064"/>
                </a:solidFill>
              </a:rPr>
              <a:t>0</a:t>
            </a:r>
            <a:r>
              <a:rPr lang="en-US" sz="1800" dirty="0">
                <a:solidFill>
                  <a:srgbClr val="000064"/>
                </a:solidFill>
              </a:rPr>
              <a:t>’;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  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 &lt;= 0;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 </a:t>
            </a:r>
            <a:r>
              <a:rPr lang="en-US" sz="1800" dirty="0">
                <a:solidFill>
                  <a:srgbClr val="990000"/>
                </a:solidFill>
              </a:rPr>
              <a:t>else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l-GR" sz="1800" dirty="0">
                <a:solidFill>
                  <a:srgbClr val="000064"/>
                </a:solidFill>
              </a:rPr>
              <a:t>     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 &lt;= 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 + 1;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if;</a:t>
            </a:r>
            <a:r>
              <a:rPr lang="el-GR" sz="1800" dirty="0">
                <a:solidFill>
                  <a:srgbClr val="990000"/>
                </a:solidFill>
              </a:rPr>
              <a:t> </a:t>
            </a:r>
            <a:r>
              <a:rPr lang="en-US" sz="1800" dirty="0">
                <a:solidFill>
                  <a:srgbClr val="990000"/>
                </a:solidFill>
              </a:rPr>
              <a:t>end if;</a:t>
            </a:r>
            <a:r>
              <a:rPr lang="el-GR" sz="1800" dirty="0">
                <a:solidFill>
                  <a:srgbClr val="990000"/>
                </a:solidFill>
              </a:rPr>
              <a:t> </a:t>
            </a:r>
            <a:r>
              <a:rPr lang="en-US" sz="1800" dirty="0">
                <a:solidFill>
                  <a:srgbClr val="990000"/>
                </a:solidFill>
              </a:rPr>
              <a:t>end process; 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dirty="0">
              <a:solidFill>
                <a:srgbClr val="000064"/>
              </a:solidFill>
            </a:endParaRP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000064"/>
                </a:solidFill>
              </a:rPr>
              <a:t>count </a:t>
            </a:r>
            <a:r>
              <a:rPr lang="el-GR" sz="1800" dirty="0">
                <a:solidFill>
                  <a:srgbClr val="000064"/>
                </a:solidFill>
              </a:rPr>
              <a:t>&lt;</a:t>
            </a:r>
            <a:r>
              <a:rPr lang="en-US" sz="1800" dirty="0">
                <a:solidFill>
                  <a:srgbClr val="000064"/>
                </a:solidFill>
              </a:rPr>
              <a:t>=</a:t>
            </a:r>
            <a:r>
              <a:rPr lang="el-GR" sz="1800" dirty="0">
                <a:solidFill>
                  <a:srgbClr val="000064"/>
                </a:solidFill>
              </a:rPr>
              <a:t> </a:t>
            </a:r>
            <a:r>
              <a:rPr lang="en-US" sz="1800" dirty="0" err="1">
                <a:solidFill>
                  <a:srgbClr val="990000"/>
                </a:solidFill>
              </a:rPr>
              <a:t>std_logic_vector</a:t>
            </a:r>
            <a:r>
              <a:rPr lang="el-GR" sz="1800" dirty="0">
                <a:solidFill>
                  <a:srgbClr val="990000"/>
                </a:solidFill>
              </a:rPr>
              <a:t> </a:t>
            </a:r>
            <a:r>
              <a:rPr lang="en-US" sz="1800" dirty="0">
                <a:solidFill>
                  <a:srgbClr val="000064"/>
                </a:solidFill>
              </a:rPr>
              <a:t>(</a:t>
            </a:r>
            <a:r>
              <a:rPr lang="en-US" sz="1800" dirty="0" err="1">
                <a:solidFill>
                  <a:srgbClr val="990000"/>
                </a:solidFill>
              </a:rPr>
              <a:t>to_unsigned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>
                <a:solidFill>
                  <a:srgbClr val="000064"/>
                </a:solidFill>
              </a:rPr>
              <a:t>(</a:t>
            </a:r>
            <a:r>
              <a:rPr lang="en-US" sz="1800" dirty="0" err="1">
                <a:solidFill>
                  <a:srgbClr val="000064"/>
                </a:solidFill>
              </a:rPr>
              <a:t>i</a:t>
            </a:r>
            <a:r>
              <a:rPr lang="en-US" sz="1800" dirty="0">
                <a:solidFill>
                  <a:srgbClr val="000064"/>
                </a:solidFill>
              </a:rPr>
              <a:t>, BITS</a:t>
            </a:r>
            <a:r>
              <a:rPr lang="el-GR" sz="1800" dirty="0">
                <a:solidFill>
                  <a:srgbClr val="000064"/>
                </a:solidFill>
              </a:rPr>
              <a:t>))</a:t>
            </a:r>
          </a:p>
          <a:p>
            <a:pPr marL="180975" indent="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architecture;</a:t>
            </a:r>
          </a:p>
          <a:p>
            <a:pPr>
              <a:spcBef>
                <a:spcPts val="20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64"/>
              </a:solidFill>
            </a:endParaRPr>
          </a:p>
        </p:txBody>
      </p:sp>
      <p:sp>
        <p:nvSpPr>
          <p:cNvPr id="47109" name="Footer Placeholder 4">
            <a:extLst>
              <a:ext uri="{FF2B5EF4-FFF2-40B4-BE49-F238E27FC236}">
                <a16:creationId xmlns:a16="http://schemas.microsoft.com/office/drawing/2014/main" id="{B89713F2-EF8F-18D4-AAC3-D0183FC0EF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7110" name="Slide Number Placeholder 5">
            <a:extLst>
              <a:ext uri="{FF2B5EF4-FFF2-40B4-BE49-F238E27FC236}">
                <a16:creationId xmlns:a16="http://schemas.microsoft.com/office/drawing/2014/main" id="{783636BC-8EE0-D11C-899E-72375D22D9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2FDA91-BF17-49B7-A545-EBB2F2BEE5C9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Content Placeholder 23">
            <a:extLst>
              <a:ext uri="{FF2B5EF4-FFF2-40B4-BE49-F238E27FC236}">
                <a16:creationId xmlns:a16="http://schemas.microsoft.com/office/drawing/2014/main" id="{1A3531F2-1B66-0B12-DD08-9875A7D7D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4188"/>
            <a:ext cx="69437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9B44D70-9EA7-DDE9-83FE-E9E23C0E0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Περιγραφή με Βάση την </a:t>
            </a:r>
            <a:r>
              <a:rPr lang="en-GB" altLang="en-US"/>
              <a:t>RTL</a:t>
            </a:r>
            <a:r>
              <a:rPr lang="el-GR" altLang="en-US"/>
              <a:t> Ανάλυση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F069-7764-D86D-B261-F651B3D581A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9388" y="1844675"/>
            <a:ext cx="4424362" cy="4652963"/>
          </a:xfrm>
        </p:spPr>
        <p:txBody>
          <a:bodyPr/>
          <a:lstStyle/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library</a:t>
            </a:r>
            <a:r>
              <a:rPr lang="en-US" altLang="en-US" sz="1800">
                <a:solidFill>
                  <a:srgbClr val="000064"/>
                </a:solidFill>
              </a:rPr>
              <a:t> </a:t>
            </a:r>
            <a:r>
              <a:rPr lang="en-US" altLang="en-US" sz="1800">
                <a:solidFill>
                  <a:srgbClr val="990000"/>
                </a:solidFill>
              </a:rPr>
              <a:t>ieee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use ieee.std_logic_1164</a:t>
            </a:r>
            <a:r>
              <a:rPr lang="en-US" altLang="en-US" sz="1800">
                <a:solidFill>
                  <a:srgbClr val="000064"/>
                </a:solidFill>
              </a:rPr>
              <a:t>.all;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use ieee. numeric_std</a:t>
            </a:r>
            <a:r>
              <a:rPr lang="en-US" altLang="en-US" sz="1800">
                <a:solidFill>
                  <a:srgbClr val="000064"/>
                </a:solidFill>
              </a:rPr>
              <a:t>. all;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------------------------------------- 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entity</a:t>
            </a:r>
            <a:r>
              <a:rPr lang="en-US" altLang="en-US" sz="1800">
                <a:solidFill>
                  <a:srgbClr val="000064"/>
                </a:solidFill>
              </a:rPr>
              <a:t> counter </a:t>
            </a:r>
            <a:r>
              <a:rPr lang="en-US" altLang="en-US" sz="1800">
                <a:solidFill>
                  <a:srgbClr val="990000"/>
                </a:solidFill>
              </a:rPr>
              <a:t>is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generic</a:t>
            </a:r>
            <a:r>
              <a:rPr lang="en-US" altLang="en-US" sz="1800">
                <a:solidFill>
                  <a:srgbClr val="000064"/>
                </a:solidFill>
              </a:rPr>
              <a:t> (MAX: </a:t>
            </a:r>
            <a:r>
              <a:rPr lang="en-US" altLang="en-US" sz="1800">
                <a:solidFill>
                  <a:srgbClr val="990000"/>
                </a:solidFill>
              </a:rPr>
              <a:t>integer</a:t>
            </a:r>
            <a:r>
              <a:rPr lang="en-US" altLang="en-US" sz="1800">
                <a:solidFill>
                  <a:srgbClr val="000064"/>
                </a:solidFill>
              </a:rPr>
              <a:t> := 6;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BITS: </a:t>
            </a:r>
            <a:r>
              <a:rPr lang="en-US" altLang="en-US" sz="1800">
                <a:solidFill>
                  <a:srgbClr val="990000"/>
                </a:solidFill>
              </a:rPr>
              <a:t>integer</a:t>
            </a:r>
            <a:r>
              <a:rPr lang="en-US" altLang="en-US" sz="1800">
                <a:solidFill>
                  <a:srgbClr val="000064"/>
                </a:solidFill>
              </a:rPr>
              <a:t> := 3); 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port</a:t>
            </a:r>
            <a:r>
              <a:rPr lang="en-US" altLang="en-US" sz="1800">
                <a:solidFill>
                  <a:srgbClr val="000064"/>
                </a:solidFill>
              </a:rPr>
              <a:t> (</a:t>
            </a:r>
            <a:r>
              <a:rPr lang="el-GR" altLang="en-US" sz="1800">
                <a:solidFill>
                  <a:srgbClr val="000064"/>
                </a:solidFill>
              </a:rPr>
              <a:t> </a:t>
            </a:r>
            <a:r>
              <a:rPr lang="en-GB" altLang="en-US" sz="1800">
                <a:solidFill>
                  <a:srgbClr val="000064"/>
                </a:solidFill>
              </a:rPr>
              <a:t>c</a:t>
            </a:r>
            <a:r>
              <a:rPr lang="en-US" altLang="en-US" sz="1800">
                <a:solidFill>
                  <a:srgbClr val="000064"/>
                </a:solidFill>
              </a:rPr>
              <a:t>lk: </a:t>
            </a:r>
            <a:r>
              <a:rPr lang="en-US" altLang="en-US" sz="1800">
                <a:solidFill>
                  <a:srgbClr val="990000"/>
                </a:solidFill>
              </a:rPr>
              <a:t>in std_logic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count: </a:t>
            </a:r>
            <a:r>
              <a:rPr lang="el-GR" altLang="en-US" sz="1800">
                <a:solidFill>
                  <a:srgbClr val="990000"/>
                </a:solidFill>
              </a:rPr>
              <a:t> </a:t>
            </a:r>
            <a:r>
              <a:rPr lang="en-US" altLang="en-US" sz="1800">
                <a:solidFill>
                  <a:srgbClr val="000064"/>
                </a:solidFill>
              </a:rPr>
              <a:t>(BITS-1 </a:t>
            </a:r>
            <a:r>
              <a:rPr lang="en-US" altLang="en-US" sz="1800">
                <a:solidFill>
                  <a:srgbClr val="990000"/>
                </a:solidFill>
              </a:rPr>
              <a:t>downto</a:t>
            </a:r>
            <a:r>
              <a:rPr lang="en-US" altLang="en-US" sz="1800">
                <a:solidFill>
                  <a:srgbClr val="000064"/>
                </a:solidFill>
              </a:rPr>
              <a:t> 0);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is_max: </a:t>
            </a:r>
            <a:r>
              <a:rPr lang="en-US" altLang="en-US" sz="1800">
                <a:solidFill>
                  <a:srgbClr val="990000"/>
                </a:solidFill>
              </a:rPr>
              <a:t>out std_logic</a:t>
            </a:r>
            <a:r>
              <a:rPr lang="en-US" altLang="en-US" sz="1800">
                <a:solidFill>
                  <a:srgbClr val="000064"/>
                </a:solidFill>
              </a:rPr>
              <a:t>);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-------------------------------------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architecture</a:t>
            </a:r>
            <a:r>
              <a:rPr lang="en-US" altLang="en-US" sz="1800">
                <a:solidFill>
                  <a:srgbClr val="000064"/>
                </a:solidFill>
              </a:rPr>
              <a:t> rtl </a:t>
            </a:r>
            <a:r>
              <a:rPr lang="en-US" altLang="en-US" sz="1800">
                <a:solidFill>
                  <a:srgbClr val="990000"/>
                </a:solidFill>
              </a:rPr>
              <a:t>of</a:t>
            </a:r>
            <a:r>
              <a:rPr lang="en-US" altLang="en-US" sz="1800">
                <a:solidFill>
                  <a:srgbClr val="000064"/>
                </a:solidFill>
              </a:rPr>
              <a:t> counter </a:t>
            </a:r>
            <a:r>
              <a:rPr lang="en-US" altLang="en-US" sz="1800">
                <a:solidFill>
                  <a:srgbClr val="990000"/>
                </a:solidFill>
              </a:rPr>
              <a:t>is</a:t>
            </a: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signal</a:t>
            </a:r>
            <a:r>
              <a:rPr lang="en-US" altLang="en-US" sz="1800">
                <a:solidFill>
                  <a:srgbClr val="000064"/>
                </a:solidFill>
              </a:rPr>
              <a:t> i: </a:t>
            </a:r>
            <a:r>
              <a:rPr lang="en-US" altLang="en-US" sz="1800">
                <a:solidFill>
                  <a:srgbClr val="990000"/>
                </a:solidFill>
              </a:rPr>
              <a:t>integer range </a:t>
            </a:r>
            <a:r>
              <a:rPr lang="el-GR" altLang="en-US" sz="1800">
                <a:solidFill>
                  <a:srgbClr val="000064"/>
                </a:solidFill>
              </a:rPr>
              <a:t>0</a:t>
            </a:r>
            <a:r>
              <a:rPr lang="en-US" altLang="en-US" sz="1800">
                <a:solidFill>
                  <a:srgbClr val="000064"/>
                </a:solidFill>
              </a:rPr>
              <a:t> </a:t>
            </a:r>
            <a:r>
              <a:rPr lang="en-US" altLang="en-US" sz="1800">
                <a:solidFill>
                  <a:srgbClr val="990000"/>
                </a:solidFill>
              </a:rPr>
              <a:t>to</a:t>
            </a:r>
            <a:r>
              <a:rPr lang="en-US" altLang="en-US" sz="1800">
                <a:solidFill>
                  <a:srgbClr val="000064"/>
                </a:solidFill>
              </a:rPr>
              <a:t> MAX;</a:t>
            </a:r>
            <a:endParaRPr lang="el-GR" altLang="en-US" sz="1800">
              <a:solidFill>
                <a:srgbClr val="000064"/>
              </a:solidFill>
            </a:endParaRP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  <a:endParaRPr lang="el-GR" altLang="en-US" sz="1800">
              <a:solidFill>
                <a:srgbClr val="990000"/>
              </a:solidFill>
            </a:endParaRPr>
          </a:p>
          <a:p>
            <a:pPr marL="180975" indent="0" algn="l">
              <a:spcBef>
                <a:spcPts val="2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64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8BCB0-A635-3BE0-1591-412330B606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86313" y="1557338"/>
            <a:ext cx="4064000" cy="4697412"/>
          </a:xfrm>
        </p:spPr>
        <p:txBody>
          <a:bodyPr/>
          <a:lstStyle/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P</a:t>
            </a:r>
            <a:r>
              <a:rPr lang="el-GR" altLang="en-US" sz="1800">
                <a:solidFill>
                  <a:srgbClr val="000064"/>
                </a:solidFill>
              </a:rPr>
              <a:t>2</a:t>
            </a:r>
            <a:r>
              <a:rPr lang="en-US" altLang="en-US" sz="1800">
                <a:solidFill>
                  <a:srgbClr val="000064"/>
                </a:solidFill>
              </a:rPr>
              <a:t>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>
                <a:solidFill>
                  <a:srgbClr val="000064"/>
                </a:solidFill>
              </a:rPr>
              <a:t> (clk)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if rising_edge </a:t>
            </a:r>
            <a:r>
              <a:rPr lang="en-US" altLang="en-US" sz="1800">
                <a:solidFill>
                  <a:srgbClr val="000064"/>
                </a:solidFill>
              </a:rPr>
              <a:t>(clk) </a:t>
            </a:r>
            <a:r>
              <a:rPr lang="en-US" altLang="en-US" sz="1800">
                <a:solidFill>
                  <a:srgbClr val="990000"/>
                </a:solidFill>
              </a:rPr>
              <a:t>then</a:t>
            </a:r>
            <a:r>
              <a:rPr lang="en-US" altLang="en-US" sz="1800">
                <a:solidFill>
                  <a:srgbClr val="000064"/>
                </a:solidFill>
              </a:rPr>
              <a:t> </a:t>
            </a:r>
            <a:endParaRPr lang="el-GR" altLang="en-US" sz="1800">
              <a:solidFill>
                <a:srgbClr val="000064"/>
              </a:solidFill>
            </a:endParaRP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n-US" sz="1800">
                <a:solidFill>
                  <a:srgbClr val="000064"/>
                </a:solidFill>
              </a:rPr>
              <a:t>   </a:t>
            </a:r>
            <a:r>
              <a:rPr lang="en-US" altLang="en-US" sz="1800"/>
              <a:t>----</a:t>
            </a:r>
            <a:r>
              <a:rPr lang="el-GR" altLang="en-US" sz="1800"/>
              <a:t>----------</a:t>
            </a:r>
            <a:r>
              <a:rPr lang="en-US" altLang="en-US" sz="1800"/>
              <a:t>Counter</a:t>
            </a:r>
            <a:r>
              <a:rPr lang="el-GR" altLang="en-US" sz="1800"/>
              <a:t>-------------</a:t>
            </a:r>
            <a:endParaRPr lang="en-US" altLang="en-US" sz="1800"/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n-US" sz="1800"/>
              <a:t>     </a:t>
            </a:r>
            <a:r>
              <a:rPr lang="en-US" altLang="en-US" sz="1800">
                <a:solidFill>
                  <a:srgbClr val="990000"/>
                </a:solidFill>
              </a:rPr>
              <a:t>if</a:t>
            </a:r>
            <a:r>
              <a:rPr lang="en-US" altLang="en-US" sz="1800"/>
              <a:t>  i  /= MAX </a:t>
            </a:r>
            <a:r>
              <a:rPr lang="en-US" altLang="en-US" sz="18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n-US" sz="1800"/>
              <a:t>         </a:t>
            </a:r>
            <a:r>
              <a:rPr lang="en-US" altLang="en-US" sz="1800"/>
              <a:t>i </a:t>
            </a:r>
            <a:r>
              <a:rPr lang="el-GR" altLang="en-US" sz="1800"/>
              <a:t>&lt;</a:t>
            </a:r>
            <a:r>
              <a:rPr lang="en-US" altLang="en-US" sz="1800"/>
              <a:t>= i + 1;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n-US" sz="1800"/>
              <a:t>     </a:t>
            </a:r>
            <a:r>
              <a:rPr lang="en-US" altLang="en-US" sz="1800">
                <a:solidFill>
                  <a:srgbClr val="990000"/>
                </a:solidFill>
              </a:rPr>
              <a:t>else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1800"/>
              <a:t>         i </a:t>
            </a:r>
            <a:r>
              <a:rPr lang="en-US" altLang="en-US" sz="1800"/>
              <a:t>&lt;=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     </a:t>
            </a:r>
            <a:r>
              <a:rPr lang="en-US" altLang="en-US" sz="1800">
                <a:solidFill>
                  <a:srgbClr val="990000"/>
                </a:solidFill>
              </a:rPr>
              <a:t>end if;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--------------Flag generator-----------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   </a:t>
            </a:r>
            <a:r>
              <a:rPr lang="en-US" altLang="en-US" sz="1800">
                <a:solidFill>
                  <a:srgbClr val="990000"/>
                </a:solidFill>
              </a:rPr>
              <a:t>if</a:t>
            </a:r>
            <a:r>
              <a:rPr lang="en-US" altLang="en-US" sz="1800"/>
              <a:t> i = MAX-1 </a:t>
            </a:r>
            <a:r>
              <a:rPr lang="en-US" altLang="en-US" sz="18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       is_max &lt;= '1’;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   </a:t>
            </a:r>
            <a:r>
              <a:rPr lang="en-US" altLang="en-US" sz="1800">
                <a:solidFill>
                  <a:srgbClr val="990000"/>
                </a:solidFill>
              </a:rPr>
              <a:t>else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       is_max &lt;= '0’;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   end if;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------------------------------------------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if; 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process</a:t>
            </a:r>
            <a:r>
              <a:rPr lang="en-US" altLang="en-US" sz="1800"/>
              <a:t>;</a:t>
            </a:r>
            <a:endParaRPr lang="en-US" altLang="en-US" sz="1800">
              <a:solidFill>
                <a:srgbClr val="000064"/>
              </a:solidFill>
            </a:endParaRPr>
          </a:p>
        </p:txBody>
      </p:sp>
      <p:sp>
        <p:nvSpPr>
          <p:cNvPr id="48133" name="Footer Placeholder 4">
            <a:extLst>
              <a:ext uri="{FF2B5EF4-FFF2-40B4-BE49-F238E27FC236}">
                <a16:creationId xmlns:a16="http://schemas.microsoft.com/office/drawing/2014/main" id="{45E03DAE-8B19-FECB-D3EE-2039DE1AC2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8134" name="Slide Number Placeholder 5">
            <a:extLst>
              <a:ext uri="{FF2B5EF4-FFF2-40B4-BE49-F238E27FC236}">
                <a16:creationId xmlns:a16="http://schemas.microsoft.com/office/drawing/2014/main" id="{4B350550-B1C4-F7ED-845F-F4C3854AFC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945C72D-46D3-491C-AF0A-2D29D00BC094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43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Content Placeholder 25">
            <a:extLst>
              <a:ext uri="{FF2B5EF4-FFF2-40B4-BE49-F238E27FC236}">
                <a16:creationId xmlns:a16="http://schemas.microsoft.com/office/drawing/2014/main" id="{3AFA9BB5-5512-0ABF-976E-7501C1CA0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8475"/>
            <a:ext cx="447198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A04DC05-1DEC-A09B-F286-25ADF36C057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Ελλιπής Λίστα Ευαισθησίας</a:t>
            </a:r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E0F8B-2864-A13B-1460-9B485911133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750" y="769938"/>
            <a:ext cx="4064000" cy="2546350"/>
          </a:xfrm>
        </p:spPr>
        <p:txBody>
          <a:bodyPr/>
          <a:lstStyle/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64"/>
                </a:solidFill>
              </a:rPr>
              <a:t>P1: </a:t>
            </a:r>
            <a:r>
              <a:rPr lang="en-US" altLang="en-US" sz="2000" b="1" dirty="0">
                <a:solidFill>
                  <a:srgbClr val="990033"/>
                </a:solidFill>
              </a:rPr>
              <a:t>process</a:t>
            </a:r>
            <a:r>
              <a:rPr lang="en-US" altLang="en-US" sz="2000" dirty="0">
                <a:solidFill>
                  <a:srgbClr val="000064"/>
                </a:solidFill>
              </a:rPr>
              <a:t> (</a:t>
            </a:r>
            <a:r>
              <a:rPr lang="en-GB" altLang="en-US" sz="2000" dirty="0">
                <a:solidFill>
                  <a:srgbClr val="000064"/>
                </a:solidFill>
              </a:rPr>
              <a:t>c</a:t>
            </a:r>
            <a:r>
              <a:rPr lang="en-US" altLang="en-US" sz="2000" dirty="0" err="1">
                <a:solidFill>
                  <a:srgbClr val="000064"/>
                </a:solidFill>
              </a:rPr>
              <a:t>lk</a:t>
            </a:r>
            <a:r>
              <a:rPr lang="en-US" altLang="en-US" sz="2000" dirty="0">
                <a:solidFill>
                  <a:srgbClr val="000064"/>
                </a:solidFill>
              </a:rPr>
              <a:t>, </a:t>
            </a:r>
            <a:r>
              <a:rPr lang="en-US" altLang="en-US" sz="2000" dirty="0" err="1">
                <a:solidFill>
                  <a:srgbClr val="000064"/>
                </a:solidFill>
              </a:rPr>
              <a:t>rst</a:t>
            </a:r>
            <a:r>
              <a:rPr lang="en-US" altLang="en-US" sz="2000" dirty="0">
                <a:solidFill>
                  <a:srgbClr val="000064"/>
                </a:solidFill>
              </a:rPr>
              <a:t>)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990033"/>
                </a:solidFill>
              </a:rPr>
              <a:t>begin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990033"/>
                </a:solidFill>
              </a:rPr>
              <a:t>if</a:t>
            </a:r>
            <a:r>
              <a:rPr lang="en-US" altLang="en-US" sz="2000" dirty="0">
                <a:solidFill>
                  <a:srgbClr val="000064"/>
                </a:solidFill>
              </a:rPr>
              <a:t> (</a:t>
            </a:r>
            <a:r>
              <a:rPr lang="en-US" altLang="en-US" sz="2000" dirty="0" err="1">
                <a:solidFill>
                  <a:srgbClr val="000064"/>
                </a:solidFill>
              </a:rPr>
              <a:t>rst</a:t>
            </a:r>
            <a:r>
              <a:rPr lang="en-US" altLang="en-US" sz="2000" dirty="0">
                <a:solidFill>
                  <a:srgbClr val="000064"/>
                </a:solidFill>
              </a:rPr>
              <a:t> =‘1’) </a:t>
            </a:r>
            <a:r>
              <a:rPr lang="en-US" altLang="en-US" sz="2000" b="1" dirty="0">
                <a:solidFill>
                  <a:srgbClr val="990033"/>
                </a:solidFill>
              </a:rPr>
              <a:t>then </a:t>
            </a:r>
            <a:r>
              <a:rPr lang="en-US" altLang="en-US" sz="2000" dirty="0" err="1">
                <a:solidFill>
                  <a:srgbClr val="000064"/>
                </a:solidFill>
              </a:rPr>
              <a:t>dout</a:t>
            </a:r>
            <a:r>
              <a:rPr lang="en-US" altLang="en-US" sz="2000" dirty="0">
                <a:solidFill>
                  <a:srgbClr val="000064"/>
                </a:solidFill>
              </a:rPr>
              <a:t> &lt;= ‘0';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990033"/>
                </a:solidFill>
              </a:rPr>
              <a:t>elsif</a:t>
            </a:r>
            <a:r>
              <a:rPr lang="en-US" altLang="en-US" sz="2000" b="1" dirty="0">
                <a:solidFill>
                  <a:srgbClr val="990033"/>
                </a:solidFill>
              </a:rPr>
              <a:t> </a:t>
            </a:r>
            <a:r>
              <a:rPr lang="en-US" altLang="en-US" sz="2000" b="1" dirty="0" err="1">
                <a:solidFill>
                  <a:srgbClr val="990033"/>
                </a:solidFill>
              </a:rPr>
              <a:t>rising_edge</a:t>
            </a:r>
            <a:r>
              <a:rPr lang="en-US" altLang="en-US" sz="2000" b="1" dirty="0">
                <a:solidFill>
                  <a:srgbClr val="990033"/>
                </a:solidFill>
              </a:rPr>
              <a:t> </a:t>
            </a:r>
            <a:r>
              <a:rPr lang="en-US" altLang="en-US" sz="2000" dirty="0">
                <a:solidFill>
                  <a:srgbClr val="000064"/>
                </a:solidFill>
              </a:rPr>
              <a:t>(</a:t>
            </a:r>
            <a:r>
              <a:rPr lang="en-US" altLang="en-US" sz="2000" dirty="0" err="1">
                <a:solidFill>
                  <a:srgbClr val="000064"/>
                </a:solidFill>
              </a:rPr>
              <a:t>clk</a:t>
            </a:r>
            <a:r>
              <a:rPr lang="en-US" altLang="en-US" sz="2000" dirty="0">
                <a:solidFill>
                  <a:srgbClr val="000064"/>
                </a:solidFill>
              </a:rPr>
              <a:t>) </a:t>
            </a:r>
            <a:r>
              <a:rPr lang="en-US" altLang="en-US" sz="2000" b="1" dirty="0">
                <a:solidFill>
                  <a:srgbClr val="990000"/>
                </a:solidFill>
              </a:rPr>
              <a:t>then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000064"/>
                </a:solidFill>
              </a:rPr>
              <a:t>dout</a:t>
            </a:r>
            <a:r>
              <a:rPr lang="en-US" altLang="en-US" sz="2000" dirty="0">
                <a:solidFill>
                  <a:srgbClr val="000064"/>
                </a:solidFill>
              </a:rPr>
              <a:t> &lt;= din;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990033"/>
                </a:solidFill>
              </a:rPr>
              <a:t>end if;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990033"/>
                </a:solidFill>
              </a:rPr>
              <a:t>end process;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946C0C-ABE2-445E-6109-4868BA46CDBA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64"/>
                </a:solidFill>
              </a:rPr>
              <a:t>P2: </a:t>
            </a:r>
            <a:r>
              <a:rPr lang="en-US" altLang="en-US" sz="2000" b="1">
                <a:solidFill>
                  <a:srgbClr val="990033"/>
                </a:solidFill>
              </a:rPr>
              <a:t>process</a:t>
            </a:r>
            <a:r>
              <a:rPr lang="en-US" altLang="en-US" sz="2000">
                <a:solidFill>
                  <a:srgbClr val="000064"/>
                </a:solidFill>
              </a:rPr>
              <a:t> (clk)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begin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if</a:t>
            </a:r>
            <a:r>
              <a:rPr lang="en-US" altLang="en-US" sz="2000">
                <a:solidFill>
                  <a:srgbClr val="000064"/>
                </a:solidFill>
              </a:rPr>
              <a:t> (rst =‘1’) </a:t>
            </a:r>
            <a:r>
              <a:rPr lang="en-US" altLang="en-US" sz="2000" b="1">
                <a:solidFill>
                  <a:srgbClr val="990033"/>
                </a:solidFill>
              </a:rPr>
              <a:t>then </a:t>
            </a:r>
            <a:r>
              <a:rPr lang="en-US" altLang="en-US" sz="2000">
                <a:solidFill>
                  <a:srgbClr val="000064"/>
                </a:solidFill>
              </a:rPr>
              <a:t>dout &lt;= ‘0';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elsif rising_edge </a:t>
            </a:r>
            <a:r>
              <a:rPr lang="en-US" altLang="en-US" sz="2000">
                <a:solidFill>
                  <a:srgbClr val="000064"/>
                </a:solidFill>
              </a:rPr>
              <a:t>(clk) </a:t>
            </a:r>
            <a:r>
              <a:rPr lang="en-US" altLang="en-US" sz="2000" b="1">
                <a:solidFill>
                  <a:srgbClr val="990033"/>
                </a:solidFill>
              </a:rPr>
              <a:t>then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64"/>
                </a:solidFill>
              </a:rPr>
              <a:t>dout &lt;= din;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end if;</a:t>
            </a:r>
          </a:p>
          <a:p>
            <a:pPr marL="180975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end process;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A91CB2-F72C-F1A9-065B-2335F543C24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365625"/>
            <a:ext cx="3416300" cy="1322388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B15CC18-2056-B2F4-1036-15E08F60620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033838"/>
            <a:ext cx="2873375" cy="1746250"/>
          </a:xfrm>
        </p:spPr>
      </p:pic>
      <p:sp>
        <p:nvSpPr>
          <p:cNvPr id="49159" name="Footer Placeholder 3">
            <a:extLst>
              <a:ext uri="{FF2B5EF4-FFF2-40B4-BE49-F238E27FC236}">
                <a16:creationId xmlns:a16="http://schemas.microsoft.com/office/drawing/2014/main" id="{8C084B81-9264-1161-C875-7026E1B160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49160" name="Slide Number Placeholder 4">
            <a:extLst>
              <a:ext uri="{FF2B5EF4-FFF2-40B4-BE49-F238E27FC236}">
                <a16:creationId xmlns:a16="http://schemas.microsoft.com/office/drawing/2014/main" id="{F88735D6-B8A6-8168-745A-754BF2E076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0F1A88A-28E3-412B-886F-F023B0675950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EDB9C1-AED6-7C07-87CC-5CC66EB7222A}"/>
              </a:ext>
            </a:extLst>
          </p:cNvPr>
          <p:cNvCxnSpPr>
            <a:cxnSpLocks/>
          </p:cNvCxnSpPr>
          <p:nvPr/>
        </p:nvCxnSpPr>
        <p:spPr>
          <a:xfrm>
            <a:off x="3455988" y="2935288"/>
            <a:ext cx="1908175" cy="1430337"/>
          </a:xfrm>
          <a:prstGeom prst="straightConnector1">
            <a:avLst/>
          </a:prstGeom>
          <a:ln w="571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B1455C-ED87-716D-EDD7-3449D8CFF712}"/>
              </a:ext>
            </a:extLst>
          </p:cNvPr>
          <p:cNvCxnSpPr>
            <a:cxnSpLocks/>
          </p:cNvCxnSpPr>
          <p:nvPr/>
        </p:nvCxnSpPr>
        <p:spPr>
          <a:xfrm flipH="1">
            <a:off x="3455988" y="2935288"/>
            <a:ext cx="1444625" cy="1573212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>
            <a:extLst>
              <a:ext uri="{FF2B5EF4-FFF2-40B4-BE49-F238E27FC236}">
                <a16:creationId xmlns:a16="http://schemas.microsoft.com/office/drawing/2014/main" id="{6D3B2741-2CAC-EDED-3931-E0EBAFCE18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:a16="http://schemas.microsoft.com/office/drawing/2014/main" id="{5ADC7434-C96B-9C70-5E67-5CBEAB67CC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57E04F-4D83-4C38-BB1E-BE401971845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AutoShape 2">
            <a:extLst>
              <a:ext uri="{FF2B5EF4-FFF2-40B4-BE49-F238E27FC236}">
                <a16:creationId xmlns:a16="http://schemas.microsoft.com/office/drawing/2014/main" id="{076E3CFD-327E-9485-0606-94216E175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IF - </a:t>
            </a:r>
            <a:r>
              <a:rPr lang="el-GR" altLang="el-GR"/>
              <a:t>Μη πλήρης κλάδοι και αναθέσεις σημάτων (1/2)</a:t>
            </a:r>
          </a:p>
        </p:txBody>
      </p:sp>
      <p:sp>
        <p:nvSpPr>
          <p:cNvPr id="1025027" name="Rectangle 3">
            <a:extLst>
              <a:ext uri="{FF2B5EF4-FFF2-40B4-BE49-F238E27FC236}">
                <a16:creationId xmlns:a16="http://schemas.microsoft.com/office/drawing/2014/main" id="{A2A01614-66F2-113B-5F78-0C8F31019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24986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l-GR" dirty="0"/>
              <a:t>  </a:t>
            </a:r>
            <a:r>
              <a:rPr lang="el-GR" altLang="el-GR" dirty="0"/>
              <a:t>Όταν δεν εξετάζονται όλες οι συνθήκες (κλάδοι της </a:t>
            </a:r>
            <a:r>
              <a:rPr lang="en-US" altLang="el-GR" dirty="0"/>
              <a:t>IF) </a:t>
            </a:r>
            <a:r>
              <a:rPr lang="el-GR" altLang="el-GR" dirty="0"/>
              <a:t>ή δε γίνονται αναθέσεις σε όλα τα σήματα σε κάθε κλάδο </a:t>
            </a:r>
            <a:r>
              <a:rPr lang="el-GR" altLang="el-GR" dirty="0">
                <a:solidFill>
                  <a:srgbClr val="990033"/>
                </a:solidFill>
              </a:rPr>
              <a:t>τότε δημιουργούνται </a:t>
            </a:r>
            <a:r>
              <a:rPr lang="en-US" altLang="el-GR" dirty="0">
                <a:solidFill>
                  <a:srgbClr val="990033"/>
                </a:solidFill>
              </a:rPr>
              <a:t>latches</a:t>
            </a:r>
            <a:r>
              <a:rPr lang="en-US" altLang="el-GR" dirty="0"/>
              <a:t> </a:t>
            </a:r>
            <a:endParaRPr lang="el-GR" altLang="el-GR" dirty="0"/>
          </a:p>
          <a:p>
            <a:pPr marL="0" indent="257175" eaLnBrk="1" hangingPunct="1">
              <a:defRPr/>
            </a:pPr>
            <a:r>
              <a:rPr lang="el-GR" altLang="el-GR" b="1" dirty="0"/>
              <a:t>Παράδειγμα</a:t>
            </a:r>
            <a:r>
              <a:rPr lang="el-GR" altLang="el-GR" dirty="0"/>
              <a:t>: Κύκλωμα σύγκρισης (</a:t>
            </a:r>
            <a:r>
              <a:rPr lang="en-US" altLang="el-GR" dirty="0"/>
              <a:t>if a=b then eq=1; else eq=0</a:t>
            </a:r>
            <a:r>
              <a:rPr lang="el-GR" altLang="el-GR" dirty="0"/>
              <a:t>)</a:t>
            </a:r>
          </a:p>
          <a:p>
            <a:pPr marL="0" indent="0" eaLnBrk="1" hangingPunct="1">
              <a:defRPr/>
            </a:pPr>
            <a:endParaRPr lang="el-GR" altLang="el-GR" sz="2000" dirty="0"/>
          </a:p>
        </p:txBody>
      </p:sp>
      <p:sp>
        <p:nvSpPr>
          <p:cNvPr id="1025028" name="Text Box 4">
            <a:extLst>
              <a:ext uri="{FF2B5EF4-FFF2-40B4-BE49-F238E27FC236}">
                <a16:creationId xmlns:a16="http://schemas.microsoft.com/office/drawing/2014/main" id="{6E352280-ACFE-BCEB-5641-98D3F6C4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76625"/>
            <a:ext cx="21002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l-GR" altLang="el-GR" sz="1800">
                <a:solidFill>
                  <a:srgbClr val="000099"/>
                </a:solidFill>
              </a:rPr>
              <a:t> (a, b)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    if</a:t>
            </a:r>
            <a:r>
              <a:rPr lang="el-GR" altLang="el-GR" sz="1800">
                <a:solidFill>
                  <a:srgbClr val="000099"/>
                </a:solidFill>
              </a:rPr>
              <a:t> (a=b)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99"/>
                </a:solidFill>
              </a:rPr>
              <a:t>        eq &lt;= ‘l ’ 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    end if 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 process;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25029" name="Text Box 5">
            <a:extLst>
              <a:ext uri="{FF2B5EF4-FFF2-40B4-BE49-F238E27FC236}">
                <a16:creationId xmlns:a16="http://schemas.microsoft.com/office/drawing/2014/main" id="{1A7EAC70-5F88-45F8-0679-37C665A8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389313"/>
            <a:ext cx="25193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l-GR" altLang="el-GR" sz="1800">
                <a:solidFill>
                  <a:srgbClr val="000099"/>
                </a:solidFill>
              </a:rPr>
              <a:t> (a, b)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  <a:endParaRPr lang="el-GR" altLang="el-GR" sz="1800">
              <a:solidFill>
                <a:srgbClr val="0000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     if</a:t>
            </a:r>
            <a:r>
              <a:rPr lang="en-GB" altLang="el-GR" sz="1800" b="1">
                <a:solidFill>
                  <a:srgbClr val="990033"/>
                </a:solidFill>
              </a:rPr>
              <a:t> </a:t>
            </a:r>
            <a:r>
              <a:rPr lang="el-GR" altLang="el-GR" sz="1800">
                <a:solidFill>
                  <a:srgbClr val="000099"/>
                </a:solidFill>
              </a:rPr>
              <a:t>(a=b)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  <a:endParaRPr lang="el-GR" altLang="el-GR" sz="1800">
              <a:solidFill>
                <a:srgbClr val="00009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99"/>
                </a:solidFill>
              </a:rPr>
              <a:t>        eq &lt;= ‘ l’ ;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99"/>
                </a:solidFill>
              </a:rPr>
              <a:t>      </a:t>
            </a:r>
            <a:r>
              <a:rPr lang="el-GR" altLang="el-GR" sz="18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99"/>
                </a:solidFill>
              </a:rPr>
              <a:t>        eq &lt;= ‘0’</a:t>
            </a:r>
            <a:r>
              <a:rPr lang="el-GR" altLang="el-GR" sz="1800" i="1">
                <a:solidFill>
                  <a:srgbClr val="000099"/>
                </a:solidFill>
              </a:rPr>
              <a:t> ;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     end if ;</a:t>
            </a:r>
          </a:p>
          <a:p>
            <a:pPr algn="l" eaLnBrk="1" hangingPunct="1">
              <a:lnSpc>
                <a:spcPct val="8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 process;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EA4F0EE-ED19-ABBF-57C8-10B8CAC930B7}"/>
              </a:ext>
            </a:extLst>
          </p:cNvPr>
          <p:cNvGrpSpPr>
            <a:grpSpLocks/>
          </p:cNvGrpSpPr>
          <p:nvPr/>
        </p:nvGrpSpPr>
        <p:grpSpPr bwMode="auto">
          <a:xfrm>
            <a:off x="2090738" y="2941638"/>
            <a:ext cx="2589212" cy="1417637"/>
            <a:chOff x="1317" y="1853"/>
            <a:chExt cx="1631" cy="893"/>
          </a:xfrm>
        </p:grpSpPr>
        <p:sp>
          <p:nvSpPr>
            <p:cNvPr id="50188" name="Text Box 6">
              <a:extLst>
                <a:ext uri="{FF2B5EF4-FFF2-40B4-BE49-F238E27FC236}">
                  <a16:creationId xmlns:a16="http://schemas.microsoft.com/office/drawing/2014/main" id="{91ED2AF3-CF60-6910-2B1E-CE91A392A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1853"/>
              <a:ext cx="158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Μη πλήρεις κλάδοι</a:t>
              </a: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δημιουργία </a:t>
              </a:r>
              <a:r>
                <a:rPr lang="en-US" altLang="el-GR" sz="2000">
                  <a:solidFill>
                    <a:srgbClr val="000000"/>
                  </a:solidFill>
                </a:rPr>
                <a:t>latch </a:t>
              </a:r>
              <a:r>
                <a:rPr lang="el-GR" altLang="el-GR" sz="2000">
                  <a:solidFill>
                    <a:srgbClr val="000000"/>
                  </a:solidFill>
                </a:rPr>
                <a:t>όταν </a:t>
              </a:r>
              <a:r>
                <a:rPr lang="en-US" altLang="el-GR" sz="2000">
                  <a:solidFill>
                    <a:srgbClr val="000000"/>
                  </a:solidFill>
                </a:rPr>
                <a:t>a/=b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  <p:sp>
          <p:nvSpPr>
            <p:cNvPr id="50189" name="Line 7">
              <a:extLst>
                <a:ext uri="{FF2B5EF4-FFF2-40B4-BE49-F238E27FC236}">
                  <a16:creationId xmlns:a16="http://schemas.microsoft.com/office/drawing/2014/main" id="{1BE03700-9CD9-499A-9047-7AE15DD84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7" y="2478"/>
              <a:ext cx="293" cy="268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F8119178-EAE0-C591-9EC6-227710CE9305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3190875"/>
            <a:ext cx="2232025" cy="885825"/>
            <a:chOff x="4193" y="2010"/>
            <a:chExt cx="1406" cy="558"/>
          </a:xfrm>
        </p:grpSpPr>
        <p:sp>
          <p:nvSpPr>
            <p:cNvPr id="50186" name="Text Box 8">
              <a:extLst>
                <a:ext uri="{FF2B5EF4-FFF2-40B4-BE49-F238E27FC236}">
                  <a16:creationId xmlns:a16="http://schemas.microsoft.com/office/drawing/2014/main" id="{ED8F35B1-D130-4E7C-43BC-8CA86B85F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" y="2010"/>
              <a:ext cx="14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Σωστός κώδικας</a:t>
              </a:r>
            </a:p>
          </p:txBody>
        </p:sp>
        <p:sp>
          <p:nvSpPr>
            <p:cNvPr id="50187" name="Line 9">
              <a:extLst>
                <a:ext uri="{FF2B5EF4-FFF2-40B4-BE49-F238E27FC236}">
                  <a16:creationId xmlns:a16="http://schemas.microsoft.com/office/drawing/2014/main" id="{72D52782-3A26-78C1-EF1E-9E4838121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5" y="2251"/>
              <a:ext cx="363" cy="317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7" grpId="0" uiExpand="1" build="p"/>
      <p:bldP spid="1025028" grpId="0"/>
      <p:bldP spid="10250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6109135A-50FA-6403-3F89-6173D03EC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1203" name="Slide Number Placeholder 5">
            <a:extLst>
              <a:ext uri="{FF2B5EF4-FFF2-40B4-BE49-F238E27FC236}">
                <a16:creationId xmlns:a16="http://schemas.microsoft.com/office/drawing/2014/main" id="{54DF21FE-B3A4-9FD2-65AB-FD595DDB7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E2A3ED-35F8-4D4B-9462-C38873185D6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AutoShape 2">
            <a:extLst>
              <a:ext uri="{FF2B5EF4-FFF2-40B4-BE49-F238E27FC236}">
                <a16:creationId xmlns:a16="http://schemas.microsoft.com/office/drawing/2014/main" id="{740BE337-53AD-F27E-3C15-FA664B93F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200"/>
              <a:t>Εντολή </a:t>
            </a:r>
            <a:r>
              <a:rPr lang="en-US" altLang="el-GR" sz="2200"/>
              <a:t>IF - </a:t>
            </a:r>
            <a:r>
              <a:rPr lang="el-GR" altLang="el-GR" sz="2200"/>
              <a:t>Μη πλήρης κλάδοι και αναθέσεις σημάτων (</a:t>
            </a:r>
            <a:r>
              <a:rPr lang="en-GB" altLang="el-GR" sz="2200"/>
              <a:t>2</a:t>
            </a:r>
            <a:r>
              <a:rPr lang="el-GR" altLang="el-GR" sz="2200"/>
              <a:t>/2)</a:t>
            </a:r>
          </a:p>
        </p:txBody>
      </p:sp>
      <p:sp>
        <p:nvSpPr>
          <p:cNvPr id="1026051" name="Rectangle 3">
            <a:extLst>
              <a:ext uri="{FF2B5EF4-FFF2-40B4-BE49-F238E27FC236}">
                <a16:creationId xmlns:a16="http://schemas.microsoft.com/office/drawing/2014/main" id="{89A25784-AEFE-C657-F6DC-C3177ADFCD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42962"/>
            <a:ext cx="4062413" cy="546635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 err="1">
                <a:solidFill>
                  <a:srgbClr val="990033"/>
                </a:solidFill>
              </a:rPr>
              <a:t>process</a:t>
            </a:r>
            <a:r>
              <a:rPr lang="el-GR" altLang="el-GR" sz="2000" dirty="0">
                <a:solidFill>
                  <a:schemeClr val="tx1"/>
                </a:solidFill>
              </a:rPr>
              <a:t> (a, b)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 err="1">
                <a:solidFill>
                  <a:srgbClr val="990033"/>
                </a:solidFill>
              </a:rPr>
              <a:t>begin</a:t>
            </a:r>
            <a:endParaRPr lang="el-GR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    </a:t>
            </a:r>
            <a:r>
              <a:rPr lang="el-GR" altLang="el-GR" sz="2000" b="1" dirty="0" err="1">
                <a:solidFill>
                  <a:srgbClr val="990033"/>
                </a:solidFill>
              </a:rPr>
              <a:t>if</a:t>
            </a:r>
            <a:r>
              <a:rPr lang="el-GR" altLang="el-GR" sz="2000" dirty="0">
                <a:solidFill>
                  <a:schemeClr val="tx1"/>
                </a:solidFill>
              </a:rPr>
              <a:t> (a&gt;b) </a:t>
            </a:r>
            <a:r>
              <a:rPr lang="el-GR" altLang="el-GR" sz="2000" b="1" dirty="0" err="1">
                <a:solidFill>
                  <a:srgbClr val="990033"/>
                </a:solidFill>
              </a:rPr>
              <a:t>then</a:t>
            </a:r>
            <a:endParaRPr lang="el-GR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          </a:t>
            </a:r>
            <a:r>
              <a:rPr lang="el-GR" altLang="el-GR" sz="2000" dirty="0" err="1">
                <a:solidFill>
                  <a:schemeClr val="tx1"/>
                </a:solidFill>
              </a:rPr>
              <a:t>gt</a:t>
            </a:r>
            <a:r>
              <a:rPr lang="el-GR" altLang="el-GR" sz="2000" dirty="0">
                <a:solidFill>
                  <a:schemeClr val="tx1"/>
                </a:solidFill>
              </a:rPr>
              <a:t> &lt;= '1';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    </a:t>
            </a:r>
            <a:r>
              <a:rPr lang="el-GR" altLang="el-GR" sz="2000" b="1" dirty="0" err="1">
                <a:solidFill>
                  <a:srgbClr val="990033"/>
                </a:solidFill>
              </a:rPr>
              <a:t>elsif</a:t>
            </a:r>
            <a:r>
              <a:rPr lang="el-GR" altLang="el-GR" sz="2000" dirty="0">
                <a:solidFill>
                  <a:schemeClr val="tx1"/>
                </a:solidFill>
              </a:rPr>
              <a:t> (a=b) </a:t>
            </a:r>
            <a:r>
              <a:rPr lang="el-GR" altLang="el-GR" sz="2000" b="1" dirty="0" err="1">
                <a:solidFill>
                  <a:srgbClr val="990033"/>
                </a:solidFill>
              </a:rPr>
              <a:t>then</a:t>
            </a:r>
            <a:endParaRPr lang="el-GR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>
                <a:solidFill>
                  <a:srgbClr val="990033"/>
                </a:solidFill>
              </a:rPr>
              <a:t>          </a:t>
            </a:r>
            <a:r>
              <a:rPr lang="en-US" altLang="el-GR" sz="2000" dirty="0">
                <a:solidFill>
                  <a:schemeClr val="tx1"/>
                </a:solidFill>
              </a:rPr>
              <a:t>eq&lt;=‘1’;</a:t>
            </a:r>
            <a:endParaRPr lang="el-GR" altLang="el-GR" sz="20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chemeClr val="tx1"/>
                </a:solidFill>
              </a:rPr>
              <a:t>      </a:t>
            </a:r>
            <a:r>
              <a:rPr lang="el-GR" altLang="el-GR" sz="2000" b="1" dirty="0" err="1">
                <a:solidFill>
                  <a:srgbClr val="990033"/>
                </a:solidFill>
              </a:rPr>
              <a:t>else</a:t>
            </a:r>
            <a:endParaRPr lang="en-US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          </a:t>
            </a:r>
            <a:r>
              <a:rPr lang="en-US" altLang="el-GR" sz="2000" dirty="0" err="1">
                <a:solidFill>
                  <a:schemeClr val="tx1"/>
                </a:solidFill>
              </a:rPr>
              <a:t>lt</a:t>
            </a:r>
            <a:r>
              <a:rPr lang="en-US" altLang="el-GR" sz="2000" dirty="0">
                <a:solidFill>
                  <a:schemeClr val="tx1"/>
                </a:solidFill>
              </a:rPr>
              <a:t>&lt;=‘1’;</a:t>
            </a:r>
            <a:endParaRPr lang="el-GR" altLang="el-GR" sz="2000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 err="1">
                <a:solidFill>
                  <a:srgbClr val="990033"/>
                </a:solidFill>
              </a:rPr>
              <a:t>end</a:t>
            </a: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</a:rPr>
              <a:t>if</a:t>
            </a:r>
            <a:r>
              <a:rPr lang="el-GR" altLang="el-GR" sz="2000" b="1" dirty="0">
                <a:solidFill>
                  <a:srgbClr val="990033"/>
                </a:solidFill>
              </a:rPr>
              <a:t> 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 err="1">
                <a:solidFill>
                  <a:srgbClr val="990033"/>
                </a:solidFill>
              </a:rPr>
              <a:t>end</a:t>
            </a:r>
            <a:r>
              <a:rPr lang="el-GR" altLang="el-GR" sz="2000" b="1" dirty="0">
                <a:solidFill>
                  <a:srgbClr val="990033"/>
                </a:solidFill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</a:rPr>
              <a:t>process</a:t>
            </a:r>
            <a:r>
              <a:rPr lang="el-GR" altLang="el-GR" sz="2000" b="1" dirty="0">
                <a:solidFill>
                  <a:srgbClr val="990033"/>
                </a:solidFill>
              </a:rPr>
              <a:t>;</a:t>
            </a:r>
            <a:endParaRPr lang="en-US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l-GR" sz="2000" b="1" dirty="0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/>
              <a:t>Μη πλήρης αναθέσεις σημάτων =&gt; </a:t>
            </a:r>
            <a:r>
              <a:rPr lang="el-GR" altLang="el-GR" sz="2000" b="1" dirty="0">
                <a:solidFill>
                  <a:schemeClr val="tx1"/>
                </a:solidFill>
              </a:rPr>
              <a:t>Δημιουργία</a:t>
            </a:r>
            <a:r>
              <a:rPr lang="en-US" altLang="el-GR" sz="2000" b="1" dirty="0">
                <a:solidFill>
                  <a:schemeClr val="tx1"/>
                </a:solidFill>
              </a:rPr>
              <a:t> latches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 b="1" dirty="0">
                <a:solidFill>
                  <a:srgbClr val="800000"/>
                </a:solidFill>
              </a:rPr>
              <a:t>Μπορεί να προκύψει </a:t>
            </a:r>
            <a:r>
              <a:rPr lang="en-US" altLang="el-GR" sz="2000" b="1" dirty="0" err="1">
                <a:solidFill>
                  <a:srgbClr val="800000"/>
                </a:solidFill>
              </a:rPr>
              <a:t>gt</a:t>
            </a:r>
            <a:r>
              <a:rPr lang="en-US" altLang="el-GR" sz="2000" b="1" dirty="0">
                <a:solidFill>
                  <a:srgbClr val="800000"/>
                </a:solidFill>
              </a:rPr>
              <a:t> = eq= </a:t>
            </a:r>
            <a:r>
              <a:rPr lang="en-US" altLang="el-GR" sz="2000" b="1" dirty="0" err="1">
                <a:solidFill>
                  <a:srgbClr val="800000"/>
                </a:solidFill>
              </a:rPr>
              <a:t>lt</a:t>
            </a:r>
            <a:r>
              <a:rPr lang="en-US" altLang="el-GR" sz="2000" b="1" dirty="0">
                <a:solidFill>
                  <a:srgbClr val="800000"/>
                </a:solidFill>
              </a:rPr>
              <a:t> = 1</a:t>
            </a:r>
            <a:endParaRPr lang="el-GR" altLang="el-GR" sz="2000" dirty="0">
              <a:solidFill>
                <a:srgbClr val="800000"/>
              </a:solidFill>
            </a:endParaRPr>
          </a:p>
        </p:txBody>
      </p:sp>
      <p:sp>
        <p:nvSpPr>
          <p:cNvPr id="1026052" name="Rectangle 4">
            <a:extLst>
              <a:ext uri="{FF2B5EF4-FFF2-40B4-BE49-F238E27FC236}">
                <a16:creationId xmlns:a16="http://schemas.microsoft.com/office/drawing/2014/main" id="{9F290B5C-535E-48F0-39B2-9A0B0AFB4C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81588" y="836613"/>
            <a:ext cx="4062412" cy="475297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process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rgbClr val="000064"/>
                </a:solidFill>
              </a:rPr>
              <a:t>(a, b)</a:t>
            </a:r>
            <a:endParaRPr lang="en-US" altLang="el-GR" sz="20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64"/>
                </a:solidFill>
              </a:rPr>
              <a:t>        gt &lt;= ‘0’;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64"/>
                </a:solidFill>
              </a:rPr>
              <a:t>        lt &lt;= ‘0’;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64"/>
                </a:solidFill>
              </a:rPr>
              <a:t>        eq &lt;= ‘0’;</a:t>
            </a:r>
            <a:endParaRPr lang="el-GR" altLang="el-GR" sz="20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     if</a:t>
            </a:r>
            <a:r>
              <a:rPr lang="el-GR" altLang="el-GR" sz="2000">
                <a:solidFill>
                  <a:schemeClr val="tx1"/>
                </a:solidFill>
              </a:rPr>
              <a:t> (a&gt;b)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         gt &lt;= '1';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     elsif</a:t>
            </a:r>
            <a:r>
              <a:rPr lang="el-GR" altLang="el-GR" sz="2000">
                <a:solidFill>
                  <a:schemeClr val="tx1"/>
                </a:solidFill>
              </a:rPr>
              <a:t> (a=b)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          </a:t>
            </a:r>
            <a:r>
              <a:rPr lang="en-US" altLang="el-GR" sz="2000">
                <a:solidFill>
                  <a:schemeClr val="tx1"/>
                </a:solidFill>
              </a:rPr>
              <a:t>eq&lt;=‘1’;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      </a:t>
            </a:r>
            <a:r>
              <a:rPr lang="el-GR" altLang="el-GR" sz="2000" b="1">
                <a:solidFill>
                  <a:srgbClr val="990033"/>
                </a:solidFill>
              </a:rPr>
              <a:t>else</a:t>
            </a:r>
            <a:endParaRPr lang="en-US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       </a:t>
            </a:r>
            <a:r>
              <a:rPr lang="en-US" altLang="el-GR" sz="2000">
                <a:solidFill>
                  <a:schemeClr val="tx1"/>
                </a:solidFill>
              </a:rPr>
              <a:t>lt&lt;=‘1’;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 if 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 process;</a:t>
            </a:r>
            <a:endParaRPr lang="en-US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l-GR" altLang="el-GR" sz="1800" b="1"/>
              <a:t>Σωστός κώδικας. Κάθε φορά δύο από τα σήματα </a:t>
            </a:r>
            <a:r>
              <a:rPr lang="en-US" altLang="el-GR" sz="1800" b="1"/>
              <a:t>gt, eq, lt </a:t>
            </a:r>
            <a:r>
              <a:rPr lang="el-GR" altLang="el-GR" sz="1800" b="1"/>
              <a:t>κρατούν τις τιμές της αρχικοποίησης</a:t>
            </a:r>
            <a:endParaRPr lang="en-US" altLang="el-GR" sz="1800" b="1"/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C62440B0-01C2-9963-3957-218BDCAEFE12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1341438"/>
            <a:ext cx="2235200" cy="396875"/>
            <a:chOff x="4286" y="845"/>
            <a:chExt cx="1408" cy="250"/>
          </a:xfrm>
        </p:grpSpPr>
        <p:sp>
          <p:nvSpPr>
            <p:cNvPr id="51208" name="Text Box 5">
              <a:extLst>
                <a:ext uri="{FF2B5EF4-FFF2-40B4-BE49-F238E27FC236}">
                  <a16:creationId xmlns:a16="http://schemas.microsoft.com/office/drawing/2014/main" id="{2BE4A0FD-98B7-1C2F-1729-DD9A6D3ED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845"/>
              <a:ext cx="10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Αρχικοποίηση</a:t>
              </a:r>
            </a:p>
          </p:txBody>
        </p:sp>
        <p:sp>
          <p:nvSpPr>
            <p:cNvPr id="51209" name="Line 6">
              <a:extLst>
                <a:ext uri="{FF2B5EF4-FFF2-40B4-BE49-F238E27FC236}">
                  <a16:creationId xmlns:a16="http://schemas.microsoft.com/office/drawing/2014/main" id="{98565DC5-007A-6D2D-FF2C-8091CAC46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981"/>
              <a:ext cx="40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1" grpId="0" build="p"/>
      <p:bldP spid="102605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>
            <a:extLst>
              <a:ext uri="{FF2B5EF4-FFF2-40B4-BE49-F238E27FC236}">
                <a16:creationId xmlns:a16="http://schemas.microsoft.com/office/drawing/2014/main" id="{4B72FFD9-D618-880D-49DD-C99220FAEB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:a16="http://schemas.microsoft.com/office/drawing/2014/main" id="{B8B0BA3E-5B7C-1DE0-14CF-FAD58BE1E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949D7A-23EC-4204-8AC8-7E0C84111DB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AutoShape 2">
            <a:extLst>
              <a:ext uri="{FF2B5EF4-FFF2-40B4-BE49-F238E27FC236}">
                <a16:creationId xmlns:a16="http://schemas.microsoft.com/office/drawing/2014/main" id="{DE7F1B02-8699-3767-FB80-3AE7CD56F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924800" cy="533400"/>
          </a:xfrm>
        </p:spPr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CASE</a:t>
            </a:r>
            <a:r>
              <a:rPr lang="el-GR" altLang="el-GR"/>
              <a:t> (1/3)</a:t>
            </a:r>
          </a:p>
        </p:txBody>
      </p:sp>
      <p:sp>
        <p:nvSpPr>
          <p:cNvPr id="1140739" name="Rectangle 3">
            <a:extLst>
              <a:ext uri="{FF2B5EF4-FFF2-40B4-BE49-F238E27FC236}">
                <a16:creationId xmlns:a16="http://schemas.microsoft.com/office/drawing/2014/main" id="{F5F2BE65-B144-2902-5422-EFC63160F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20713"/>
            <a:ext cx="8153400" cy="6084887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l-GR" altLang="el-GR" b="1" u="sng"/>
              <a:t>Είναι αντίστοιχη της </a:t>
            </a:r>
            <a:r>
              <a:rPr lang="en-US" altLang="el-GR" b="1" u="sng"/>
              <a:t>with</a:t>
            </a:r>
            <a:r>
              <a:rPr lang="el-GR" altLang="el-GR"/>
              <a:t> </a:t>
            </a:r>
            <a:r>
              <a:rPr lang="en-US" altLang="el-GR"/>
              <a:t>- </a:t>
            </a:r>
            <a:r>
              <a:rPr lang="el-GR" altLang="el-GR"/>
              <a:t>Σύνταξη: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case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&lt;expression&gt;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&lt;choice&gt; =&gt; &lt;sequence_of_statements&gt;;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&lt;choice&gt; =&gt; &lt;sequence_of_statements&gt;;</a:t>
            </a:r>
            <a:endParaRPr lang="el-GR" altLang="el-GR" sz="20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64"/>
                </a:solidFill>
              </a:rPr>
              <a:t>	….</a:t>
            </a: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when others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=&gt; [&lt;sequence_of_statements&gt;] ;</a:t>
            </a:r>
            <a:endParaRPr lang="el-GR" altLang="el-GR" sz="20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7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case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7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el-GR" sz="1800"/>
          </a:p>
        </p:txBody>
      </p:sp>
      <p:sp>
        <p:nvSpPr>
          <p:cNvPr id="1140740" name="Text Box 4">
            <a:extLst>
              <a:ext uri="{FF2B5EF4-FFF2-40B4-BE49-F238E27FC236}">
                <a16:creationId xmlns:a16="http://schemas.microsoft.com/office/drawing/2014/main" id="{057A1C25-BC4A-EEDF-A26F-205085CB2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13100"/>
            <a:ext cx="71326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 </a:t>
            </a:r>
            <a:r>
              <a:rPr lang="en-US" altLang="el-GR" sz="2000">
                <a:solidFill>
                  <a:srgbClr val="000064"/>
                </a:solidFill>
              </a:rPr>
              <a:t>case</a:t>
            </a:r>
            <a:r>
              <a:rPr lang="en-US" altLang="el-GR" sz="2000" b="1">
                <a:solidFill>
                  <a:srgbClr val="000064"/>
                </a:solidFill>
              </a:rPr>
              <a:t>_</a:t>
            </a:r>
            <a:r>
              <a:rPr lang="en-US" altLang="el-GR" sz="2000">
                <a:solidFill>
                  <a:srgbClr val="000064"/>
                </a:solidFill>
              </a:rPr>
              <a:t>mux</a:t>
            </a:r>
            <a:r>
              <a:rPr lang="en-US" altLang="el-GR" sz="2000" b="1">
                <a:solidFill>
                  <a:srgbClr val="990033"/>
                </a:solidFill>
              </a:rPr>
              <a:t> is		architecture </a:t>
            </a:r>
            <a:r>
              <a:rPr lang="en-US" altLang="el-GR" sz="2000">
                <a:solidFill>
                  <a:srgbClr val="000064"/>
                </a:solidFill>
              </a:rPr>
              <a:t>rtl</a:t>
            </a:r>
            <a:r>
              <a:rPr lang="en-US" altLang="el-GR" sz="2000" b="1">
                <a:solidFill>
                  <a:srgbClr val="990033"/>
                </a:solidFill>
              </a:rPr>
              <a:t> of </a:t>
            </a:r>
            <a:r>
              <a:rPr lang="en-US" altLang="el-GR" sz="2000">
                <a:solidFill>
                  <a:srgbClr val="000064"/>
                </a:solidFill>
              </a:rPr>
              <a:t>case_mux</a:t>
            </a:r>
            <a:r>
              <a:rPr lang="en-US" altLang="el-GR" sz="2000" b="1">
                <a:solidFill>
                  <a:srgbClr val="990033"/>
                </a:solidFill>
              </a:rPr>
              <a:t> 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 </a:t>
            </a:r>
            <a:r>
              <a:rPr lang="en-US" altLang="el-GR" sz="2000">
                <a:solidFill>
                  <a:srgbClr val="000064"/>
                </a:solidFill>
              </a:rPr>
              <a:t>(a, b, sel :</a:t>
            </a:r>
            <a:r>
              <a:rPr lang="en-US" altLang="el-GR" sz="2000" b="1">
                <a:solidFill>
                  <a:srgbClr val="990033"/>
                </a:solidFill>
              </a:rPr>
              <a:t> in   </a:t>
            </a:r>
            <a:r>
              <a:rPr lang="en-US" altLang="el-GR" sz="2000">
                <a:solidFill>
                  <a:srgbClr val="000064"/>
                </a:solidFill>
              </a:rPr>
              <a:t>bit;</a:t>
            </a:r>
            <a:r>
              <a:rPr lang="en-US" altLang="el-GR" sz="2000" b="1">
                <a:solidFill>
                  <a:srgbClr val="990033"/>
                </a:solidFill>
              </a:rPr>
              <a:t>		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     </a:t>
            </a:r>
            <a:r>
              <a:rPr lang="en-US" altLang="el-GR" sz="2000">
                <a:solidFill>
                  <a:schemeClr val="tx1"/>
                </a:solidFill>
              </a:rPr>
              <a:t>c   :</a:t>
            </a:r>
            <a:r>
              <a:rPr lang="en-US" altLang="el-GR" sz="2000" b="1">
                <a:solidFill>
                  <a:srgbClr val="990033"/>
                </a:solidFill>
              </a:rPr>
              <a:t> out </a:t>
            </a:r>
            <a:r>
              <a:rPr lang="en-US" altLang="el-GR" sz="2000">
                <a:solidFill>
                  <a:srgbClr val="000064"/>
                </a:solidFill>
              </a:rPr>
              <a:t>bit);</a:t>
            </a:r>
            <a:r>
              <a:rPr lang="en-US" altLang="el-GR" sz="2000" b="1">
                <a:solidFill>
                  <a:srgbClr val="000064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	process </a:t>
            </a:r>
            <a:r>
              <a:rPr lang="en-US" altLang="el-GR" sz="2000">
                <a:solidFill>
                  <a:srgbClr val="000064"/>
                </a:solidFill>
              </a:rPr>
              <a:t>(sel, a, b)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</a:t>
            </a:r>
            <a:r>
              <a:rPr lang="en-US" altLang="el-GR" sz="2000">
                <a:solidFill>
                  <a:srgbClr val="000064"/>
                </a:solidFill>
              </a:rPr>
              <a:t>case_mux;</a:t>
            </a:r>
            <a:r>
              <a:rPr lang="en-US" altLang="el-GR" sz="2000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		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case </a:t>
            </a:r>
            <a:r>
              <a:rPr lang="en-US" altLang="el-GR" sz="2000">
                <a:solidFill>
                  <a:schemeClr val="tx1"/>
                </a:solidFill>
              </a:rPr>
              <a:t>sel</a:t>
            </a:r>
            <a:r>
              <a:rPr lang="en-US" altLang="el-GR" sz="2000" b="1">
                <a:solidFill>
                  <a:srgbClr val="990033"/>
                </a:solidFill>
              </a:rPr>
              <a:t> 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when </a:t>
            </a:r>
            <a:r>
              <a:rPr lang="en-US" altLang="el-GR" sz="2000">
                <a:solidFill>
                  <a:srgbClr val="000064"/>
                </a:solidFill>
              </a:rPr>
              <a:t>‘0’ =&gt; c</a:t>
            </a:r>
            <a:r>
              <a:rPr lang="el-GR" altLang="el-GR" sz="2000">
                <a:solidFill>
                  <a:srgbClr val="000064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&lt;=</a:t>
            </a:r>
            <a:r>
              <a:rPr lang="el-GR" altLang="el-GR" sz="2000">
                <a:solidFill>
                  <a:srgbClr val="000064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a;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when </a:t>
            </a:r>
            <a:r>
              <a:rPr lang="en-US" altLang="el-GR" sz="2000">
                <a:solidFill>
                  <a:srgbClr val="000064"/>
                </a:solidFill>
              </a:rPr>
              <a:t>‘1’ =&gt; c</a:t>
            </a:r>
            <a:r>
              <a:rPr lang="el-GR" altLang="el-GR" sz="2000">
                <a:solidFill>
                  <a:srgbClr val="000064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&lt;=</a:t>
            </a:r>
            <a:r>
              <a:rPr lang="el-GR" altLang="el-GR" sz="2000">
                <a:solidFill>
                  <a:srgbClr val="000064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b;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end case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end </a:t>
            </a:r>
            <a:r>
              <a:rPr lang="en-US" altLang="el-GR" sz="2000">
                <a:solidFill>
                  <a:srgbClr val="000064"/>
                </a:solidFill>
              </a:rPr>
              <a:t>rtl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39" grpId="0" build="p"/>
      <p:bldP spid="114074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7CA9C3F4-23EC-233F-81B3-0403ED98A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3251" name="Slide Number Placeholder 4">
            <a:extLst>
              <a:ext uri="{FF2B5EF4-FFF2-40B4-BE49-F238E27FC236}">
                <a16:creationId xmlns:a16="http://schemas.microsoft.com/office/drawing/2014/main" id="{3FCDEEB3-A8F3-0C29-975F-2CA0EFE09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1509745-34C5-45CF-813F-D441D7A2C42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AutoShape 2">
            <a:extLst>
              <a:ext uri="{FF2B5EF4-FFF2-40B4-BE49-F238E27FC236}">
                <a16:creationId xmlns:a16="http://schemas.microsoft.com/office/drawing/2014/main" id="{D0F6FBE8-971B-2CC2-77B3-2E0AABA62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CASE</a:t>
            </a:r>
            <a:r>
              <a:rPr lang="el-GR" altLang="el-GR"/>
              <a:t> (2/3)</a:t>
            </a:r>
          </a:p>
        </p:txBody>
      </p:sp>
      <p:sp>
        <p:nvSpPr>
          <p:cNvPr id="1028099" name="Rectangle 3">
            <a:extLst>
              <a:ext uri="{FF2B5EF4-FFF2-40B4-BE49-F238E27FC236}">
                <a16:creationId xmlns:a16="http://schemas.microsoft.com/office/drawing/2014/main" id="{A778DFFB-47BC-AC70-99EF-43D761EA6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 </a:t>
            </a:r>
            <a:r>
              <a:rPr lang="el-GR" altLang="el-GR"/>
              <a:t>Όλες οι δυνατές τιμές της έκφρασης (</a:t>
            </a:r>
            <a:r>
              <a:rPr lang="en-GB" altLang="el-GR"/>
              <a:t>expression)</a:t>
            </a:r>
            <a:r>
              <a:rPr lang="el-GR" altLang="el-GR"/>
              <a:t> πρέπει να απαριθμούνται</a:t>
            </a:r>
          </a:p>
          <a:p>
            <a:pPr lvl="1" eaLnBrk="1" hangingPunct="1"/>
            <a:r>
              <a:rPr lang="el-GR" altLang="el-GR"/>
              <a:t>Χρήση </a:t>
            </a:r>
            <a:r>
              <a:rPr lang="en-US" altLang="el-GR"/>
              <a:t>others </a:t>
            </a:r>
            <a:r>
              <a:rPr lang="el-GR" altLang="el-GR"/>
              <a:t>στην περίπτωση που αυτές είναι πολλές</a:t>
            </a:r>
          </a:p>
          <a:p>
            <a:pPr lvl="1" eaLnBrk="1" hangingPunct="1"/>
            <a:r>
              <a:rPr lang="el-GR" altLang="el-GR"/>
              <a:t>Χρήση </a:t>
            </a:r>
            <a:r>
              <a:rPr lang="en-US" altLang="el-GR"/>
              <a:t>others </a:t>
            </a:r>
            <a:r>
              <a:rPr lang="el-GR" altLang="el-GR"/>
              <a:t>όταν χρησιμοποιείται </a:t>
            </a:r>
            <a:r>
              <a:rPr lang="en-US" altLang="el-GR"/>
              <a:t>std_logic (</a:t>
            </a:r>
            <a:r>
              <a:rPr lang="el-GR" altLang="el-GR"/>
              <a:t>9 </a:t>
            </a:r>
            <a:r>
              <a:rPr lang="en-US" altLang="el-GR"/>
              <a:t>values)</a:t>
            </a:r>
            <a:endParaRPr lang="el-GR" altLang="el-GR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2000" b="1">
              <a:solidFill>
                <a:srgbClr val="990033"/>
              </a:solidFill>
            </a:endParaRPr>
          </a:p>
        </p:txBody>
      </p:sp>
      <p:sp>
        <p:nvSpPr>
          <p:cNvPr id="1028100" name="Text Box 4">
            <a:extLst>
              <a:ext uri="{FF2B5EF4-FFF2-40B4-BE49-F238E27FC236}">
                <a16:creationId xmlns:a16="http://schemas.microsoft.com/office/drawing/2014/main" id="{C18F666B-97D9-B255-A301-77E6D5B8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41588"/>
            <a:ext cx="87360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 </a:t>
            </a:r>
            <a:r>
              <a:rPr lang="en-US" altLang="el-GR" sz="2000">
                <a:solidFill>
                  <a:schemeClr val="tx1"/>
                </a:solidFill>
              </a:rPr>
              <a:t>case</a:t>
            </a:r>
            <a:r>
              <a:rPr lang="en-US" altLang="el-GR" sz="2000" b="1">
                <a:solidFill>
                  <a:schemeClr val="tx1"/>
                </a:solidFill>
              </a:rPr>
              <a:t>_</a:t>
            </a:r>
            <a:r>
              <a:rPr lang="en-US" altLang="el-GR" sz="2000">
                <a:solidFill>
                  <a:schemeClr val="tx1"/>
                </a:solidFill>
              </a:rPr>
              <a:t>ex</a:t>
            </a:r>
            <a:r>
              <a:rPr lang="en-US" altLang="el-GR" sz="2000" b="1">
                <a:solidFill>
                  <a:srgbClr val="990033"/>
                </a:solidFill>
              </a:rPr>
              <a:t> is		       	 architecture </a:t>
            </a:r>
            <a:r>
              <a:rPr lang="en-US" altLang="el-GR" sz="2000">
                <a:solidFill>
                  <a:schemeClr val="tx1"/>
                </a:solidFill>
              </a:rPr>
              <a:t>rtl</a:t>
            </a:r>
            <a:r>
              <a:rPr lang="en-US" altLang="el-GR" sz="2000" b="1">
                <a:solidFill>
                  <a:srgbClr val="990033"/>
                </a:solidFill>
              </a:rPr>
              <a:t> of </a:t>
            </a:r>
            <a:r>
              <a:rPr lang="en-US" altLang="el-GR" sz="2000">
                <a:solidFill>
                  <a:schemeClr val="tx1"/>
                </a:solidFill>
              </a:rPr>
              <a:t>case_ex</a:t>
            </a:r>
            <a:r>
              <a:rPr lang="en-US" altLang="el-GR" sz="2000" b="1">
                <a:solidFill>
                  <a:srgbClr val="990033"/>
                </a:solidFill>
              </a:rPr>
              <a:t> 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 </a:t>
            </a:r>
            <a:r>
              <a:rPr lang="en-US" altLang="el-GR" sz="2000">
                <a:solidFill>
                  <a:schemeClr val="tx1"/>
                </a:solidFill>
              </a:rPr>
              <a:t>(a :</a:t>
            </a:r>
            <a:r>
              <a:rPr lang="en-US" altLang="el-GR" sz="2000" b="1">
                <a:solidFill>
                  <a:srgbClr val="990033"/>
                </a:solidFill>
              </a:rPr>
              <a:t> in  </a:t>
            </a:r>
            <a:r>
              <a:rPr lang="en-US" altLang="el-GR" sz="2000">
                <a:solidFill>
                  <a:schemeClr val="tx1"/>
                </a:solidFill>
              </a:rPr>
              <a:t>integer </a:t>
            </a:r>
            <a:r>
              <a:rPr lang="en-US" altLang="el-GR" sz="2000" b="1">
                <a:solidFill>
                  <a:srgbClr val="990033"/>
                </a:solidFill>
              </a:rPr>
              <a:t>range</a:t>
            </a:r>
            <a:r>
              <a:rPr lang="en-US" altLang="el-GR" sz="2000">
                <a:solidFill>
                  <a:schemeClr val="tx1"/>
                </a:solidFill>
              </a:rPr>
              <a:t> 0 to 30;</a:t>
            </a:r>
            <a:r>
              <a:rPr lang="en-US" altLang="el-GR" sz="2000" b="1">
                <a:solidFill>
                  <a:srgbClr val="990033"/>
                </a:solidFill>
              </a:rPr>
              <a:t>     	 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c :</a:t>
            </a:r>
            <a:r>
              <a:rPr lang="en-US" altLang="el-GR" sz="2000" b="1">
                <a:solidFill>
                  <a:srgbClr val="990033"/>
                </a:solidFill>
              </a:rPr>
              <a:t> out </a:t>
            </a:r>
            <a:r>
              <a:rPr lang="en-US" altLang="el-GR" sz="2000">
                <a:solidFill>
                  <a:schemeClr val="tx1"/>
                </a:solidFill>
              </a:rPr>
              <a:t>integer </a:t>
            </a:r>
            <a:r>
              <a:rPr lang="en-US" altLang="el-GR" sz="2000" b="1">
                <a:solidFill>
                  <a:srgbClr val="990033"/>
                </a:solidFill>
              </a:rPr>
              <a:t>range</a:t>
            </a:r>
            <a:r>
              <a:rPr lang="en-US" altLang="el-GR" sz="2000">
                <a:solidFill>
                  <a:schemeClr val="tx1"/>
                </a:solidFill>
              </a:rPr>
              <a:t> 0 to 6);</a:t>
            </a:r>
            <a:r>
              <a:rPr lang="en-US" altLang="el-GR" sz="2000" b="1">
                <a:solidFill>
                  <a:srgbClr val="990033"/>
                </a:solidFill>
              </a:rPr>
              <a:t>     process </a:t>
            </a:r>
            <a:r>
              <a:rPr lang="en-US" altLang="el-GR" sz="2000">
                <a:solidFill>
                  <a:schemeClr val="tx1"/>
                </a:solidFill>
              </a:rPr>
              <a:t>(a)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</a:t>
            </a:r>
            <a:r>
              <a:rPr lang="en-US" altLang="el-GR" sz="2000">
                <a:solidFill>
                  <a:schemeClr val="tx1"/>
                </a:solidFill>
              </a:rPr>
              <a:t>case_ex;</a:t>
            </a:r>
            <a:r>
              <a:rPr lang="en-US" altLang="el-GR" sz="2000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		          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      case </a:t>
            </a:r>
            <a:r>
              <a:rPr lang="en-US" altLang="el-GR" sz="2000">
                <a:solidFill>
                  <a:schemeClr val="tx1"/>
                </a:solidFill>
              </a:rPr>
              <a:t>a</a:t>
            </a:r>
            <a:r>
              <a:rPr lang="en-US" altLang="el-GR" sz="2000" b="1">
                <a:solidFill>
                  <a:srgbClr val="990033"/>
                </a:solidFill>
              </a:rPr>
              <a:t> 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        when </a:t>
            </a:r>
            <a:r>
              <a:rPr lang="en-US" altLang="el-GR" sz="2000">
                <a:solidFill>
                  <a:schemeClr val="tx1"/>
                </a:solidFill>
              </a:rPr>
              <a:t>0 | 1 =&gt; 	       c&lt;= 3;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        when </a:t>
            </a:r>
            <a:r>
              <a:rPr lang="en-US" altLang="el-GR" sz="2000">
                <a:solidFill>
                  <a:schemeClr val="tx1"/>
                </a:solidFill>
              </a:rPr>
              <a:t>1 to 17 =&gt;            c&lt;=2;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			           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23 </a:t>
            </a:r>
            <a:r>
              <a:rPr lang="en-US" altLang="el-GR" sz="2000" b="1">
                <a:solidFill>
                  <a:srgbClr val="990033"/>
                </a:solidFill>
              </a:rPr>
              <a:t>downto</a:t>
            </a:r>
            <a:r>
              <a:rPr lang="en-US" altLang="el-GR" sz="2000">
                <a:solidFill>
                  <a:schemeClr val="tx1"/>
                </a:solidFill>
              </a:rPr>
              <a:t> 18 =&gt; c&lt;= 6;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		            	            </a:t>
            </a:r>
            <a:r>
              <a:rPr lang="en-US" altLang="el-GR" sz="2000" b="1">
                <a:solidFill>
                  <a:srgbClr val="990033"/>
                </a:solidFill>
              </a:rPr>
              <a:t>when others</a:t>
            </a:r>
            <a:r>
              <a:rPr lang="en-US" altLang="el-GR" sz="2000">
                <a:solidFill>
                  <a:schemeClr val="tx1"/>
                </a:solidFill>
              </a:rPr>
              <a:t> =&gt;             c&lt;=0;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      end case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    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		      end </a:t>
            </a:r>
            <a:r>
              <a:rPr lang="en-US" altLang="el-GR" sz="2000">
                <a:solidFill>
                  <a:schemeClr val="tx1"/>
                </a:solidFill>
              </a:rPr>
              <a:t>rtl;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99" grpId="0" build="p"/>
      <p:bldP spid="102810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6B0BF0A5-7232-9910-6C47-827F8B400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BF9570D6-CF8C-2EB6-E1ED-3840B7F59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279BD8-7B59-4DF6-8428-5C5BD1B882D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AutoShape 2">
            <a:extLst>
              <a:ext uri="{FF2B5EF4-FFF2-40B4-BE49-F238E27FC236}">
                <a16:creationId xmlns:a16="http://schemas.microsoft.com/office/drawing/2014/main" id="{ACE68F92-53DD-9C94-5296-A88875E31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CASE</a:t>
            </a:r>
            <a:r>
              <a:rPr lang="el-GR" altLang="el-GR"/>
              <a:t> (3/3)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88BBF66C-FE61-A969-09D3-5B6D429E8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Χρήση πολλαπλών διανυσμάτων στη λίστα επιλογής </a:t>
            </a:r>
            <a:endParaRPr lang="en-US" altLang="el-GR"/>
          </a:p>
          <a:p>
            <a:pPr lvl="1" eaLnBrk="1" hangingPunct="1"/>
            <a:r>
              <a:rPr lang="el-GR" altLang="el-GR"/>
              <a:t>Δεν επιτρέπεται η χρήση &amp; για ένωση διανυσμάτων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2000" b="1">
              <a:solidFill>
                <a:srgbClr val="990033"/>
              </a:solidFill>
            </a:endParaRPr>
          </a:p>
          <a:p>
            <a:pPr marL="0" indent="180975" eaLnBrk="1" hangingPunct="1"/>
            <a:endParaRPr lang="el-GR" altLang="el-GR" sz="2000">
              <a:solidFill>
                <a:schemeClr val="tx1"/>
              </a:solidFill>
            </a:endParaRPr>
          </a:p>
          <a:p>
            <a:pPr marL="0" indent="180975" eaLnBrk="1" hangingPunct="1"/>
            <a:endParaRPr lang="el-GR" altLang="el-GR">
              <a:solidFill>
                <a:schemeClr val="tx1"/>
              </a:solidFill>
            </a:endParaRPr>
          </a:p>
          <a:p>
            <a:pPr marL="0" indent="180975" eaLnBrk="1" hangingPunct="1"/>
            <a:endParaRPr lang="el-GR" altLang="el-GR">
              <a:solidFill>
                <a:schemeClr val="tx1"/>
              </a:solidFill>
            </a:endParaRPr>
          </a:p>
        </p:txBody>
      </p:sp>
      <p:sp>
        <p:nvSpPr>
          <p:cNvPr id="54278" name="Text Box 4">
            <a:extLst>
              <a:ext uri="{FF2B5EF4-FFF2-40B4-BE49-F238E27FC236}">
                <a16:creationId xmlns:a16="http://schemas.microsoft.com/office/drawing/2014/main" id="{7DFCA6ED-6A25-EF9F-D273-74BE1F9D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259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chemeClr val="tx1"/>
                </a:solidFill>
              </a:rPr>
              <a:t>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process</a:t>
            </a:r>
            <a:r>
              <a:rPr lang="en-US" altLang="el-GR">
                <a:solidFill>
                  <a:schemeClr val="tx1"/>
                </a:solidFill>
              </a:rPr>
              <a:t> (</a:t>
            </a:r>
            <a:r>
              <a:rPr lang="en-US" altLang="el-GR">
                <a:solidFill>
                  <a:srgbClr val="000064"/>
                </a:solidFill>
              </a:rPr>
              <a:t>a,b)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Variable </a:t>
            </a:r>
            <a:r>
              <a:rPr lang="en-US" altLang="el-GR">
                <a:solidFill>
                  <a:schemeClr val="tx1"/>
                </a:solidFill>
              </a:rPr>
              <a:t>int: </a:t>
            </a:r>
            <a:r>
              <a:rPr lang="en-US" altLang="el-GR">
                <a:solidFill>
                  <a:schemeClr val="hlink"/>
                </a:solidFill>
              </a:rPr>
              <a:t>std_logic_vector</a:t>
            </a:r>
            <a:r>
              <a:rPr lang="en-US" altLang="el-GR" b="1">
                <a:solidFill>
                  <a:srgbClr val="990033"/>
                </a:solidFill>
              </a:rPr>
              <a:t> </a:t>
            </a:r>
            <a:r>
              <a:rPr lang="en-US" altLang="el-GR">
                <a:solidFill>
                  <a:schemeClr val="tx1"/>
                </a:solidFill>
              </a:rPr>
              <a:t>(0 </a:t>
            </a:r>
            <a:r>
              <a:rPr lang="en-US" altLang="el-GR" b="1">
                <a:solidFill>
                  <a:srgbClr val="990000"/>
                </a:solidFill>
              </a:rPr>
              <a:t>to</a:t>
            </a:r>
            <a:r>
              <a:rPr lang="en-US" altLang="el-GR">
                <a:solidFill>
                  <a:schemeClr val="tx1"/>
                </a:solidFill>
              </a:rPr>
              <a:t> 5)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int := a&amp;b;              </a:t>
            </a:r>
            <a:r>
              <a:rPr lang="en-US" altLang="el-GR">
                <a:solidFill>
                  <a:srgbClr val="000064"/>
                </a:solidFill>
              </a:rPr>
              <a:t>-- </a:t>
            </a:r>
            <a:r>
              <a:rPr lang="en-US" altLang="el-GR" b="1">
                <a:solidFill>
                  <a:srgbClr val="000000"/>
                </a:solidFill>
              </a:rPr>
              <a:t>CORRECT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case</a:t>
            </a:r>
            <a:r>
              <a:rPr lang="en-US" altLang="el-GR">
                <a:solidFill>
                  <a:schemeClr val="tx1"/>
                </a:solidFill>
              </a:rPr>
              <a:t> int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… =&gt; q&lt;=…; </a:t>
            </a: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54279" name="Text Box 5">
            <a:extLst>
              <a:ext uri="{FF2B5EF4-FFF2-40B4-BE49-F238E27FC236}">
                <a16:creationId xmlns:a16="http://schemas.microsoft.com/office/drawing/2014/main" id="{2FE1BDF7-5096-310B-C718-158C3438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97200"/>
            <a:ext cx="32781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l-GR" altLang="el-GR">
                <a:solidFill>
                  <a:schemeClr val="tx1"/>
                </a:solidFill>
              </a:rPr>
              <a:t> </a:t>
            </a:r>
            <a:r>
              <a:rPr lang="en-US" altLang="el-GR">
                <a:solidFill>
                  <a:schemeClr val="tx1"/>
                </a:solidFill>
              </a:rPr>
              <a:t>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process</a:t>
            </a:r>
            <a:r>
              <a:rPr lang="en-US" altLang="el-GR">
                <a:solidFill>
                  <a:schemeClr val="tx1"/>
                </a:solidFill>
              </a:rPr>
              <a:t> (a,b)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case</a:t>
            </a:r>
            <a:r>
              <a:rPr lang="en-US" altLang="el-GR">
                <a:solidFill>
                  <a:schemeClr val="tx1"/>
                </a:solidFill>
              </a:rPr>
              <a:t> a&amp;b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l-GR" altLang="el-GR" b="1">
                <a:solidFill>
                  <a:srgbClr val="990033"/>
                </a:solidFill>
              </a:rPr>
              <a:t>	 </a:t>
            </a:r>
            <a:r>
              <a:rPr lang="en-US" altLang="el-GR">
                <a:solidFill>
                  <a:srgbClr val="000000"/>
                </a:solidFill>
              </a:rPr>
              <a:t>--</a:t>
            </a:r>
            <a:r>
              <a:rPr lang="en-US" altLang="el-GR" b="1">
                <a:solidFill>
                  <a:srgbClr val="000000"/>
                </a:solidFill>
              </a:rPr>
              <a:t>ERROR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b="1">
                <a:solidFill>
                  <a:srgbClr val="990033"/>
                </a:solidFill>
              </a:rPr>
              <a:t>when</a:t>
            </a:r>
            <a:r>
              <a:rPr lang="en-US" altLang="el-GR">
                <a:solidFill>
                  <a:schemeClr val="tx1"/>
                </a:solidFill>
              </a:rPr>
              <a:t> … =&gt; q&lt;=…; </a:t>
            </a:r>
            <a:endParaRPr lang="en-US" altLang="el-GR" b="1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>
                <a:solidFill>
                  <a:schemeClr val="tx1"/>
                </a:solidFill>
              </a:rPr>
              <a:t>….</a:t>
            </a:r>
            <a:endParaRPr lang="el-GR" altLang="el-GR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466C2648-DF9A-CE7B-19A9-44C8A4F49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A9FB0F54-CBA8-6F8D-BE02-069A06BD8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FABD56-0D34-482B-BE8C-AAD76D67667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AutoShape 2">
            <a:extLst>
              <a:ext uri="{FF2B5EF4-FFF2-40B4-BE49-F238E27FC236}">
                <a16:creationId xmlns:a16="http://schemas.microsoft.com/office/drawing/2014/main" id="{4BBF700E-DA6B-5EAC-C5D5-4BBD52E53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Ακολουθιακές – Συντρέχουσες Δομές</a:t>
            </a:r>
          </a:p>
        </p:txBody>
      </p:sp>
      <p:sp>
        <p:nvSpPr>
          <p:cNvPr id="988163" name="Text Box 3">
            <a:extLst>
              <a:ext uri="{FF2B5EF4-FFF2-40B4-BE49-F238E27FC236}">
                <a16:creationId xmlns:a16="http://schemas.microsoft.com/office/drawing/2014/main" id="{D802031C-A9F0-EBA2-4CF4-D3019EEEF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836613"/>
            <a:ext cx="2809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190500" indent="63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b="1" u="sng"/>
              <a:t>Ακολουθιακές Δομές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If-then-else statement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Case statement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Variable declaration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Loop statement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Return statement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Null statement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Wait statement</a:t>
            </a:r>
            <a:endParaRPr lang="el-GR" altLang="el-GR" sz="2200"/>
          </a:p>
        </p:txBody>
      </p:sp>
      <p:sp>
        <p:nvSpPr>
          <p:cNvPr id="988164" name="Text Box 4">
            <a:extLst>
              <a:ext uri="{FF2B5EF4-FFF2-40B4-BE49-F238E27FC236}">
                <a16:creationId xmlns:a16="http://schemas.microsoft.com/office/drawing/2014/main" id="{1775D21D-CCB8-41C8-5523-A4EE4B1F6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b="1" u="sng" dirty="0"/>
              <a:t>Συντρέχουσες Δομές</a:t>
            </a:r>
          </a:p>
          <a:p>
            <a:pPr marL="190500" lvl="1" indent="6350" eaLnBrk="1" hangingPunct="1">
              <a:buFont typeface="Times New Roman" panose="02020603050405020304" pitchFamily="18" charset="0"/>
              <a:buNone/>
            </a:pPr>
            <a:r>
              <a:rPr lang="en-US" altLang="el-GR" dirty="0"/>
              <a:t>Process</a:t>
            </a:r>
          </a:p>
          <a:p>
            <a:pPr marL="190500" lvl="1" indent="6350" eaLnBrk="1" hangingPunct="1">
              <a:buFont typeface="Times New Roman" panose="02020603050405020304" pitchFamily="18" charset="0"/>
              <a:buNone/>
            </a:pPr>
            <a:r>
              <a:rPr lang="en-US" altLang="el-GR" dirty="0"/>
              <a:t>When else</a:t>
            </a:r>
            <a:endParaRPr lang="el-GR" altLang="el-GR" dirty="0"/>
          </a:p>
          <a:p>
            <a:pPr marL="190500" lvl="1" indent="6350" eaLnBrk="1" hangingPunct="1">
              <a:buFont typeface="Times New Roman" panose="02020603050405020304" pitchFamily="18" charset="0"/>
              <a:buNone/>
            </a:pPr>
            <a:r>
              <a:rPr lang="en-US" altLang="el-GR" dirty="0"/>
              <a:t>With</a:t>
            </a:r>
          </a:p>
          <a:p>
            <a:pPr marL="190500" lvl="1" indent="6350" eaLnBrk="1" hangingPunct="1">
              <a:buFont typeface="Times New Roman" panose="02020603050405020304" pitchFamily="18" charset="0"/>
              <a:buNone/>
            </a:pPr>
            <a:r>
              <a:rPr lang="en-US" altLang="el-GR" dirty="0"/>
              <a:t>Signal declaration</a:t>
            </a:r>
            <a:endParaRPr lang="el-GR" altLang="el-GR" dirty="0"/>
          </a:p>
          <a:p>
            <a:pPr marL="190500" lvl="1" indent="6350" eaLnBrk="1" hangingPunct="1">
              <a:buFont typeface="Times New Roman" panose="02020603050405020304" pitchFamily="18" charset="0"/>
              <a:buNone/>
            </a:pPr>
            <a:r>
              <a:rPr lang="en-US" altLang="el-GR" dirty="0"/>
              <a:t>Operators</a:t>
            </a:r>
            <a:endParaRPr lang="el-GR" altLang="el-GR" dirty="0"/>
          </a:p>
        </p:txBody>
      </p:sp>
      <p:sp>
        <p:nvSpPr>
          <p:cNvPr id="988165" name="Text Box 5">
            <a:extLst>
              <a:ext uri="{FF2B5EF4-FFF2-40B4-BE49-F238E27FC236}">
                <a16:creationId xmlns:a16="http://schemas.microsoft.com/office/drawing/2014/main" id="{4F952B74-164A-E765-A0CB-6E0389AF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644900"/>
            <a:ext cx="45307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190500" indent="63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b="1" u="sng"/>
              <a:t>Ακολουθιακές</a:t>
            </a:r>
            <a:r>
              <a:rPr lang="en-US" altLang="el-GR" b="1" u="sng"/>
              <a:t> / </a:t>
            </a:r>
            <a:r>
              <a:rPr lang="el-GR" altLang="el-GR" b="1" u="sng"/>
              <a:t>Συντρέχουσες Δομές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Signal assignment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Declaration of types and constants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Function and procedure calls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Assert statement</a:t>
            </a:r>
          </a:p>
          <a:p>
            <a:pPr lvl="1" algn="l" eaLnBrk="1" hangingPunct="1">
              <a:buClrTx/>
              <a:buSzTx/>
              <a:buFontTx/>
              <a:buNone/>
            </a:pPr>
            <a:r>
              <a:rPr lang="en-US" altLang="el-GR" sz="2200"/>
              <a:t>After delay</a:t>
            </a:r>
            <a:endParaRPr lang="el-GR" altLang="el-GR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/>
      <p:bldP spid="988164" grpId="0" build="p"/>
      <p:bldP spid="9881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5AB573DC-BC28-C528-8119-FDC72683E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5299" name="Slide Number Placeholder 4">
            <a:extLst>
              <a:ext uri="{FF2B5EF4-FFF2-40B4-BE49-F238E27FC236}">
                <a16:creationId xmlns:a16="http://schemas.microsoft.com/office/drawing/2014/main" id="{BDF37D9D-70DD-9BAC-8A85-0AB4AE95A9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398AB5C-DFC1-47E7-B8B7-8D290110788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5300" name="AutoShape 2">
            <a:extLst>
              <a:ext uri="{FF2B5EF4-FFF2-40B4-BE49-F238E27FC236}">
                <a16:creationId xmlns:a16="http://schemas.microsoft.com/office/drawing/2014/main" id="{6D4D7AA4-8BBF-E8BA-B391-910ED0FFF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Κανόνες Χρήσης της </a:t>
            </a:r>
            <a:r>
              <a:rPr lang="en-US" altLang="el-GR"/>
              <a:t>CASE</a:t>
            </a:r>
            <a:endParaRPr lang="el-GR" altLang="el-GR"/>
          </a:p>
        </p:txBody>
      </p:sp>
      <p:sp>
        <p:nvSpPr>
          <p:cNvPr id="1030147" name="Rectangle 3">
            <a:extLst>
              <a:ext uri="{FF2B5EF4-FFF2-40B4-BE49-F238E27FC236}">
                <a16:creationId xmlns:a16="http://schemas.microsoft.com/office/drawing/2014/main" id="{B4F22432-E2A6-E7DA-4068-9FFC51468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5175"/>
            <a:ext cx="8153400" cy="5327650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case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&lt;expression&gt;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&lt;choice&gt; =&gt; &lt;sequence_of_statements&gt;;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&lt;choice&gt; =&gt; &lt;sequence_of_statements&gt;;</a:t>
            </a:r>
            <a:endParaRPr lang="el-GR" altLang="el-GR" sz="20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….</a:t>
            </a: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[ </a:t>
            </a:r>
            <a:r>
              <a:rPr lang="en-US" altLang="el-GR" sz="2000" b="1">
                <a:solidFill>
                  <a:srgbClr val="990033"/>
                </a:solidFill>
              </a:rPr>
              <a:t>when others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=&gt; [&lt;sequence_of_statements&gt;] ;</a:t>
            </a:r>
            <a:endParaRPr lang="el-GR" altLang="el-GR" sz="20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case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/>
            <a:endParaRPr lang="en-US" altLang="el-GR" sz="2000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Η έκφραση πρέπει να είναι διακριτού τύπου</a:t>
            </a:r>
            <a:r>
              <a:rPr lang="en-US" altLang="el-GR"/>
              <a:t> – </a:t>
            </a:r>
            <a:r>
              <a:rPr lang="el-GR" altLang="el-GR"/>
              <a:t>Κάθε δυνατή τιμή της έκφρασης πρέπει να εμφανίζεται στις επιλογές του όρου </a:t>
            </a:r>
            <a:r>
              <a:rPr lang="en-US" altLang="el-GR"/>
              <a:t>when</a:t>
            </a:r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Εάν γίνεται χρήση </a:t>
            </a:r>
            <a:r>
              <a:rPr lang="en-US" altLang="el-GR"/>
              <a:t>others</a:t>
            </a:r>
            <a:r>
              <a:rPr lang="el-GR" altLang="el-GR"/>
              <a:t>, τότε αυτή πρέπει να είναι στο τέλος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Η επιλογές (</a:t>
            </a:r>
            <a:r>
              <a:rPr lang="en-US" altLang="el-GR"/>
              <a:t>choice) </a:t>
            </a:r>
            <a:r>
              <a:rPr lang="el-GR" altLang="el-GR"/>
              <a:t>πρέπει να είναι διακριτές τιμές και όχι σήματα, μεταβλητές, </a:t>
            </a:r>
            <a:r>
              <a:rPr lang="en-US" altLang="el-GR"/>
              <a:t>generics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Κυκλωματικό Ισοδύναμο: </a:t>
            </a:r>
            <a:r>
              <a:rPr lang="el-GR" altLang="el-GR">
                <a:solidFill>
                  <a:srgbClr val="000064"/>
                </a:solidFill>
              </a:rPr>
              <a:t>Παρόμοιο με την εντολή </a:t>
            </a:r>
            <a:r>
              <a:rPr lang="en-US" altLang="el-GR">
                <a:solidFill>
                  <a:srgbClr val="000064"/>
                </a:solidFill>
              </a:rPr>
              <a:t>IF</a:t>
            </a:r>
            <a:endParaRPr lang="el-GR" altLang="el-GR">
              <a:solidFill>
                <a:srgbClr val="000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>
            <a:extLst>
              <a:ext uri="{FF2B5EF4-FFF2-40B4-BE49-F238E27FC236}">
                <a16:creationId xmlns:a16="http://schemas.microsoft.com/office/drawing/2014/main" id="{8E41733A-CE72-1B52-22AC-0EF4A127A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5F835CED-53A5-84EB-1CE6-0227997CC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B477A97-B47E-4A83-B399-8434E9DDC8F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AutoShape 2">
            <a:extLst>
              <a:ext uri="{FF2B5EF4-FFF2-40B4-BE49-F238E27FC236}">
                <a16:creationId xmlns:a16="http://schemas.microsoft.com/office/drawing/2014/main" id="{ABDE8737-783B-4FBE-9B3C-8E3F8B643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CASE - </a:t>
            </a:r>
            <a:r>
              <a:rPr lang="el-GR" altLang="el-GR"/>
              <a:t>Μη πλήρης αναθέσεις σημάτων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C1F979DF-B4DF-5782-3CD9-9E865BC6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H CASE </a:t>
            </a:r>
            <a:r>
              <a:rPr lang="el-GR" altLang="el-GR"/>
              <a:t>έχει πρόβλημα με τις συνθήκες</a:t>
            </a:r>
          </a:p>
          <a:p>
            <a:pPr marL="742950" lvl="1" indent="-285750" eaLnBrk="1" hangingPunct="1"/>
            <a:r>
              <a:rPr lang="el-GR" altLang="el-GR"/>
              <a:t>Πρέπει να εξετάζονται όλες, αλλιώς έχει συντακτικό λάθος</a:t>
            </a:r>
            <a:r>
              <a:rPr lang="en-US" altLang="el-GR"/>
              <a:t> </a:t>
            </a:r>
            <a:endParaRPr lang="el-GR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Έχει όμως πρόβλημα με τις μη πλήρης αναθέσεις σημάτων</a:t>
            </a:r>
          </a:p>
          <a:p>
            <a:pPr marL="0" indent="0" eaLnBrk="1" hangingPunct="1"/>
            <a:endParaRPr lang="el-GR" altLang="el-GR" sz="2000"/>
          </a:p>
        </p:txBody>
      </p:sp>
      <p:sp>
        <p:nvSpPr>
          <p:cNvPr id="57350" name="Text Box 4">
            <a:extLst>
              <a:ext uri="{FF2B5EF4-FFF2-40B4-BE49-F238E27FC236}">
                <a16:creationId xmlns:a16="http://schemas.microsoft.com/office/drawing/2014/main" id="{8C49D81D-9B83-BCEE-7797-6219E60D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6475"/>
            <a:ext cx="3887788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process</a:t>
            </a:r>
            <a:r>
              <a:rPr lang="el-GR" altLang="el-GR" sz="2000">
                <a:solidFill>
                  <a:schemeClr val="tx1"/>
                </a:solidFill>
              </a:rPr>
              <a:t> (a)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    case</a:t>
            </a:r>
            <a:r>
              <a:rPr lang="el-GR" altLang="el-GR" sz="2000">
                <a:solidFill>
                  <a:schemeClr val="tx1"/>
                </a:solidFill>
              </a:rPr>
              <a:t> a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when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“100”| “100”| “100”| </a:t>
            </a:r>
            <a:r>
              <a:rPr lang="el-GR" altLang="el-GR" sz="2000">
                <a:solidFill>
                  <a:schemeClr val="tx1"/>
                </a:solidFill>
              </a:rPr>
              <a:t>=&gt;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      </a:t>
            </a:r>
            <a:r>
              <a:rPr lang="el-GR" altLang="el-GR" sz="2000">
                <a:solidFill>
                  <a:schemeClr val="tx1"/>
                </a:solidFill>
              </a:rPr>
              <a:t>high &lt;= '1';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when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“100”| “100”| “100”| </a:t>
            </a:r>
            <a:r>
              <a:rPr lang="el-GR" altLang="el-GR" sz="2000">
                <a:solidFill>
                  <a:schemeClr val="tx1"/>
                </a:solidFill>
              </a:rPr>
              <a:t>=&gt;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     </a:t>
            </a:r>
            <a:r>
              <a:rPr lang="el-GR" altLang="el-GR" sz="2000">
                <a:solidFill>
                  <a:schemeClr val="tx1"/>
                </a:solidFill>
              </a:rPr>
              <a:t>middle &lt;= '1';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when others</a:t>
            </a:r>
            <a:r>
              <a:rPr lang="el-GR" altLang="el-GR" sz="2000">
                <a:solidFill>
                  <a:schemeClr val="tx1"/>
                </a:solidFill>
              </a:rPr>
              <a:t> =&gt;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    </a:t>
            </a:r>
            <a:r>
              <a:rPr lang="el-GR" altLang="el-GR" sz="2000">
                <a:solidFill>
                  <a:schemeClr val="tx1"/>
                </a:solidFill>
              </a:rPr>
              <a:t>low &lt;='l';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</a:t>
            </a:r>
            <a:r>
              <a:rPr lang="el-GR" altLang="el-GR" sz="2000" b="1">
                <a:solidFill>
                  <a:srgbClr val="990033"/>
                </a:solidFill>
              </a:rPr>
              <a:t>end case;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 process;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</p:txBody>
      </p:sp>
      <p:sp>
        <p:nvSpPr>
          <p:cNvPr id="57351" name="Text Box 5">
            <a:extLst>
              <a:ext uri="{FF2B5EF4-FFF2-40B4-BE49-F238E27FC236}">
                <a16:creationId xmlns:a16="http://schemas.microsoft.com/office/drawing/2014/main" id="{DF83623D-98FB-8D36-B0FA-33DADCBA7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138363"/>
            <a:ext cx="38163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process</a:t>
            </a:r>
            <a:r>
              <a:rPr lang="el-GR" altLang="el-GR" sz="2000">
                <a:solidFill>
                  <a:schemeClr val="tx1"/>
                </a:solidFill>
              </a:rPr>
              <a:t> (a)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high &lt;= ‘0';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middle &lt;= ‘0';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low &lt;=‘0';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    case</a:t>
            </a:r>
            <a:r>
              <a:rPr lang="el-GR" altLang="el-GR" sz="2000">
                <a:solidFill>
                  <a:schemeClr val="tx1"/>
                </a:solidFill>
              </a:rPr>
              <a:t> a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when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“100”| “100”| “100”| </a:t>
            </a:r>
            <a:r>
              <a:rPr lang="el-GR" altLang="el-GR" sz="2000">
                <a:solidFill>
                  <a:schemeClr val="tx1"/>
                </a:solidFill>
              </a:rPr>
              <a:t>=&gt;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      </a:t>
            </a:r>
            <a:r>
              <a:rPr lang="el-GR" altLang="el-GR" sz="2000">
                <a:solidFill>
                  <a:schemeClr val="tx1"/>
                </a:solidFill>
              </a:rPr>
              <a:t>high &lt;= '1';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when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“100”| “100”| “100”| </a:t>
            </a:r>
            <a:r>
              <a:rPr lang="el-GR" altLang="el-GR" sz="2000">
                <a:solidFill>
                  <a:schemeClr val="tx1"/>
                </a:solidFill>
              </a:rPr>
              <a:t>=&gt;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     </a:t>
            </a:r>
            <a:r>
              <a:rPr lang="el-GR" altLang="el-GR" sz="2000">
                <a:solidFill>
                  <a:schemeClr val="tx1"/>
                </a:solidFill>
              </a:rPr>
              <a:t>middle &lt;= '1';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when others</a:t>
            </a:r>
            <a:r>
              <a:rPr lang="el-GR" altLang="el-GR" sz="2000">
                <a:solidFill>
                  <a:schemeClr val="tx1"/>
                </a:solidFill>
              </a:rPr>
              <a:t> =&gt;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    </a:t>
            </a:r>
            <a:r>
              <a:rPr lang="el-GR" altLang="el-GR" sz="2000">
                <a:solidFill>
                  <a:schemeClr val="tx1"/>
                </a:solidFill>
              </a:rPr>
              <a:t>low &lt;='l';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</a:t>
            </a:r>
            <a:r>
              <a:rPr lang="el-GR" altLang="el-GR" sz="2000" b="1">
                <a:solidFill>
                  <a:srgbClr val="990033"/>
                </a:solidFill>
              </a:rPr>
              <a:t>end case;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 process;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/>
      <p:bldP spid="57350" grpId="0"/>
      <p:bldP spid="573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ED415667-B648-7B4C-7CAE-D28FE0FE7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7347" name="Slide Number Placeholder 4">
            <a:extLst>
              <a:ext uri="{FF2B5EF4-FFF2-40B4-BE49-F238E27FC236}">
                <a16:creationId xmlns:a16="http://schemas.microsoft.com/office/drawing/2014/main" id="{1AB01145-0988-D2CC-EDD8-E53F1A57B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EBDD2E-9145-468A-B5AF-CC2D436CB65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7348" name="AutoShape 2">
            <a:extLst>
              <a:ext uri="{FF2B5EF4-FFF2-40B4-BE49-F238E27FC236}">
                <a16:creationId xmlns:a16="http://schemas.microsoft.com/office/drawing/2014/main" id="{F58C909F-F105-751D-6713-524B76044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NULL</a:t>
            </a:r>
            <a:endParaRPr lang="el-GR" altLang="el-GR"/>
          </a:p>
        </p:txBody>
      </p:sp>
      <p:sp>
        <p:nvSpPr>
          <p:cNvPr id="1032195" name="Rectangle 3">
            <a:extLst>
              <a:ext uri="{FF2B5EF4-FFF2-40B4-BE49-F238E27FC236}">
                <a16:creationId xmlns:a16="http://schemas.microsoft.com/office/drawing/2014/main" id="{EDAA237E-47B7-2C51-FD5E-7A6EC2AB5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Καμία ενέργεια δε λαμβάνει χώρα </a:t>
            </a:r>
            <a:endParaRPr lang="en-US" altLang="el-GR"/>
          </a:p>
          <a:p>
            <a:pPr lvl="1" eaLnBrk="1" hangingPunct="1"/>
            <a:r>
              <a:rPr lang="el-GR" altLang="el-GR"/>
              <a:t>Χρησιμοποιείται κυρίως στην </a:t>
            </a:r>
            <a:r>
              <a:rPr lang="en-US" altLang="el-GR"/>
              <a:t>case </a:t>
            </a:r>
            <a:r>
              <a:rPr lang="el-GR" altLang="el-GR"/>
              <a:t>όταν δεν πρέπει να αλλάξει κάποια τρέχουσα τιμή</a:t>
            </a:r>
          </a:p>
          <a:p>
            <a:pPr marL="0" indent="180975" eaLnBrk="1" hangingPunct="1">
              <a:lnSpc>
                <a:spcPct val="70000"/>
              </a:lnSpc>
            </a:pPr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32196" name="Text Box 4">
            <a:extLst>
              <a:ext uri="{FF2B5EF4-FFF2-40B4-BE49-F238E27FC236}">
                <a16:creationId xmlns:a16="http://schemas.microsoft.com/office/drawing/2014/main" id="{8721BBC6-4F68-9F13-58D5-64EC4CDD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71389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rtl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ex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(a)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64"/>
                </a:solidFill>
              </a:rPr>
              <a:t>q1 &lt;= ‘0’;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64"/>
                </a:solidFill>
              </a:rPr>
              <a:t>q2 &lt;= ‘0’;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rgbClr val="000064"/>
                </a:solidFill>
              </a:rPr>
              <a:t>q3 &lt;= ‘0’;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case</a:t>
            </a:r>
            <a:r>
              <a:rPr lang="en-US" altLang="el-GR" sz="2000">
                <a:solidFill>
                  <a:schemeClr val="tx1"/>
                </a:solidFill>
              </a:rPr>
              <a:t> a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  </a:t>
            </a:r>
            <a:r>
              <a:rPr lang="en-US" altLang="el-GR" sz="2000">
                <a:solidFill>
                  <a:srgbClr val="000064"/>
                </a:solidFill>
              </a:rPr>
              <a:t>“00” =&gt; q1&lt;= ‘1’;</a:t>
            </a:r>
            <a:endParaRPr lang="el-GR" altLang="el-GR" sz="2000">
              <a:solidFill>
                <a:srgbClr val="000064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64"/>
                </a:solidFill>
              </a:rPr>
              <a:t>            </a:t>
            </a:r>
            <a:r>
              <a:rPr lang="en-US" altLang="el-GR" sz="2000">
                <a:solidFill>
                  <a:srgbClr val="000064"/>
                </a:solidFill>
              </a:rPr>
              <a:t>“01” =&gt; q2 &lt;=‘1’;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rgbClr val="000064"/>
                </a:solidFill>
              </a:rPr>
              <a:t>	            </a:t>
            </a:r>
            <a:r>
              <a:rPr lang="en-US" altLang="el-GR" sz="2000">
                <a:solidFill>
                  <a:srgbClr val="000064"/>
                </a:solidFill>
              </a:rPr>
              <a:t>q3 &lt;=‘1’;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when others</a:t>
            </a:r>
            <a:r>
              <a:rPr lang="en-US" altLang="el-GR" sz="2000">
                <a:solidFill>
                  <a:schemeClr val="tx1"/>
                </a:solidFill>
              </a:rPr>
              <a:t>  </a:t>
            </a:r>
            <a:r>
              <a:rPr lang="en-US" altLang="el-GR" sz="2000">
                <a:solidFill>
                  <a:srgbClr val="000064"/>
                </a:solidFill>
              </a:rPr>
              <a:t>=&gt; null;     -- </a:t>
            </a:r>
            <a:r>
              <a:rPr lang="el-GR" altLang="el-GR" sz="2000">
                <a:solidFill>
                  <a:srgbClr val="000064"/>
                </a:solidFill>
              </a:rPr>
              <a:t>Τα </a:t>
            </a:r>
            <a:r>
              <a:rPr lang="en-US" altLang="el-GR" sz="2000">
                <a:solidFill>
                  <a:srgbClr val="000064"/>
                </a:solidFill>
              </a:rPr>
              <a:t>q1, q2, q3 </a:t>
            </a:r>
            <a:r>
              <a:rPr lang="el-GR" altLang="el-GR" sz="2000">
                <a:solidFill>
                  <a:srgbClr val="000064"/>
                </a:solidFill>
              </a:rPr>
              <a:t>διατηρούν τις προηγ. τιμές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/>
      <p:bldP spid="103219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DCC994A1-111D-ADDB-A495-105E6E32C7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Εντολή </a:t>
            </a:r>
            <a:r>
              <a:rPr lang="en-US" altLang="el-GR"/>
              <a:t>UNAFFECTED</a:t>
            </a:r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E3C28-0D58-68E7-98BE-A4BF488148B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11138" y="728663"/>
            <a:ext cx="8785225" cy="1044575"/>
          </a:xfrm>
        </p:spPr>
        <p:txBody>
          <a:bodyPr/>
          <a:lstStyle/>
          <a:p>
            <a:pPr indent="-342900">
              <a:spcBef>
                <a:spcPct val="0"/>
              </a:spcBef>
              <a:spcAft>
                <a:spcPct val="0"/>
              </a:spcAft>
            </a:pPr>
            <a:r>
              <a:rPr lang="el-GR" altLang="en-US" dirty="0"/>
              <a:t>Ισοδύναμη με τη </a:t>
            </a:r>
            <a:r>
              <a:rPr lang="en-GB" altLang="en-US" dirty="0"/>
              <a:t>null</a:t>
            </a:r>
          </a:p>
          <a:p>
            <a:pPr indent="-342900">
              <a:spcBef>
                <a:spcPct val="0"/>
              </a:spcBef>
              <a:spcAft>
                <a:spcPct val="0"/>
              </a:spcAft>
            </a:pPr>
            <a:r>
              <a:rPr lang="el-GR" altLang="en-US" dirty="0"/>
              <a:t>Προσοχή αν χρησιμοποιείται σε συνδυαστικό ή ακολουθιακό κώδικα</a:t>
            </a:r>
            <a:r>
              <a:rPr lang="en-GB" altLang="en-US" dirty="0"/>
              <a:t>. </a:t>
            </a:r>
            <a:r>
              <a:rPr lang="el-GR" altLang="en-US" dirty="0">
                <a:solidFill>
                  <a:srgbClr val="990000"/>
                </a:solidFill>
              </a:rPr>
              <a:t>Δημιουργία </a:t>
            </a:r>
            <a:r>
              <a:rPr lang="en-GB" altLang="en-US" dirty="0">
                <a:solidFill>
                  <a:srgbClr val="990000"/>
                </a:solidFill>
              </a:rPr>
              <a:t>latches </a:t>
            </a:r>
            <a:r>
              <a:rPr lang="en-GB" altLang="en-US" dirty="0"/>
              <a:t>(</a:t>
            </a:r>
            <a:r>
              <a:rPr lang="el-GR" altLang="en-US" dirty="0"/>
              <a:t>τα ίδια ισχύουν και για τη</a:t>
            </a:r>
            <a:r>
              <a:rPr lang="en-GB" altLang="en-US" dirty="0"/>
              <a:t> null</a:t>
            </a:r>
            <a:r>
              <a:rPr lang="el-GR" altLang="en-US" dirty="0"/>
              <a:t>)</a:t>
            </a:r>
            <a:endParaRPr lang="en-US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75F7CB-B1FC-C617-F8D0-5EEC8389693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89488" y="1901825"/>
            <a:ext cx="4064000" cy="2547938"/>
          </a:xfrm>
        </p:spPr>
        <p:txBody>
          <a:bodyPr/>
          <a:lstStyle/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P2: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>
                <a:solidFill>
                  <a:srgbClr val="000064"/>
                </a:solidFill>
              </a:rPr>
              <a:t> (sel, a, b)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   case</a:t>
            </a:r>
            <a:r>
              <a:rPr lang="en-US" altLang="en-US" sz="1800">
                <a:solidFill>
                  <a:srgbClr val="000064"/>
                </a:solidFill>
              </a:rPr>
              <a:t> sel </a:t>
            </a:r>
            <a:r>
              <a:rPr lang="en-US" altLang="en-US" sz="1800">
                <a:solidFill>
                  <a:srgbClr val="990000"/>
                </a:solidFill>
              </a:rPr>
              <a:t>is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      when</a:t>
            </a:r>
            <a:r>
              <a:rPr lang="en-US" altLang="en-US" sz="1800">
                <a:solidFill>
                  <a:srgbClr val="000064"/>
                </a:solidFill>
              </a:rPr>
              <a:t> 0 =&gt;  y  &lt;= a;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      when</a:t>
            </a:r>
            <a:r>
              <a:rPr lang="en-US" altLang="en-US" sz="1800">
                <a:solidFill>
                  <a:srgbClr val="000064"/>
                </a:solidFill>
              </a:rPr>
              <a:t> 1 =&gt;  y  &lt;= b;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      when others </a:t>
            </a:r>
            <a:r>
              <a:rPr lang="en-US" altLang="en-US" sz="1800">
                <a:solidFill>
                  <a:srgbClr val="000064"/>
                </a:solidFill>
              </a:rPr>
              <a:t>=&gt;  y &lt;= </a:t>
            </a:r>
            <a:r>
              <a:rPr lang="en-US" altLang="en-US" sz="1800">
                <a:solidFill>
                  <a:srgbClr val="990000"/>
                </a:solidFill>
              </a:rPr>
              <a:t>unaffected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    end case;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process</a:t>
            </a:r>
            <a:r>
              <a:rPr lang="en-US" altLang="en-US" sz="1800">
                <a:solidFill>
                  <a:srgbClr val="000064"/>
                </a:solidFill>
              </a:rPr>
              <a:t>;</a:t>
            </a:r>
            <a:endParaRPr lang="en-US" altLang="en-US">
              <a:solidFill>
                <a:srgbClr val="000064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D090849-B76F-E643-C3CC-EF22CC61ACC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870450"/>
            <a:ext cx="2471738" cy="1392238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CBF3452-38A1-4A7B-2354-B66C38A20B2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748213"/>
            <a:ext cx="2724150" cy="1390650"/>
          </a:xfrm>
        </p:spPr>
      </p:pic>
      <p:sp>
        <p:nvSpPr>
          <p:cNvPr id="58375" name="Footer Placeholder 3">
            <a:extLst>
              <a:ext uri="{FF2B5EF4-FFF2-40B4-BE49-F238E27FC236}">
                <a16:creationId xmlns:a16="http://schemas.microsoft.com/office/drawing/2014/main" id="{9B287347-9B4B-D37B-25FF-987F12F673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8376" name="Slide Number Placeholder 4">
            <a:extLst>
              <a:ext uri="{FF2B5EF4-FFF2-40B4-BE49-F238E27FC236}">
                <a16:creationId xmlns:a16="http://schemas.microsoft.com/office/drawing/2014/main" id="{193EA404-6D87-0018-9A6F-03B3405C43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3020CF-A1BB-422F-80CD-EE29B1ED7E91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53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DFE513F-A5BF-F2BF-5FD0-785B5960DAA2}"/>
              </a:ext>
            </a:extLst>
          </p:cNvPr>
          <p:cNvSpPr txBox="1">
            <a:spLocks/>
          </p:cNvSpPr>
          <p:nvPr/>
        </p:nvSpPr>
        <p:spPr bwMode="auto">
          <a:xfrm>
            <a:off x="295275" y="1841500"/>
            <a:ext cx="4248150" cy="280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61925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41338" indent="-1809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50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000064"/>
                </a:solidFill>
              </a:rPr>
              <a:t>P1: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>
                <a:solidFill>
                  <a:srgbClr val="000064"/>
                </a:solidFill>
              </a:rPr>
              <a:t> (</a:t>
            </a:r>
            <a:r>
              <a:rPr lang="en-GB" sz="1800" dirty="0">
                <a:solidFill>
                  <a:srgbClr val="000064"/>
                </a:solidFill>
              </a:rPr>
              <a:t>c</a:t>
            </a:r>
            <a:r>
              <a:rPr lang="en-US" sz="1800" dirty="0" err="1">
                <a:solidFill>
                  <a:srgbClr val="000064"/>
                </a:solidFill>
              </a:rPr>
              <a:t>lk</a:t>
            </a:r>
            <a:r>
              <a:rPr lang="en-US" sz="1800" dirty="0">
                <a:solidFill>
                  <a:srgbClr val="000064"/>
                </a:solidFill>
              </a:rPr>
              <a:t>)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>
                <a:solidFill>
                  <a:srgbClr val="000064"/>
                </a:solidFill>
              </a:rPr>
              <a:t>(</a:t>
            </a:r>
            <a:r>
              <a:rPr lang="en-US" sz="1800" dirty="0" err="1">
                <a:solidFill>
                  <a:srgbClr val="000064"/>
                </a:solidFill>
              </a:rPr>
              <a:t>clk</a:t>
            </a:r>
            <a:r>
              <a:rPr lang="en-US" sz="1800" dirty="0">
                <a:solidFill>
                  <a:srgbClr val="000064"/>
                </a:solidFill>
              </a:rPr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  case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r>
              <a:rPr lang="en-US" sz="1800" dirty="0" err="1">
                <a:solidFill>
                  <a:srgbClr val="000064"/>
                </a:solidFill>
              </a:rPr>
              <a:t>sel</a:t>
            </a:r>
            <a:r>
              <a:rPr lang="en-US" sz="1800" dirty="0">
                <a:solidFill>
                  <a:srgbClr val="000064"/>
                </a:solidFill>
              </a:rPr>
              <a:t> </a:t>
            </a:r>
            <a:r>
              <a:rPr lang="en-US" sz="1800" dirty="0">
                <a:solidFill>
                  <a:srgbClr val="990000"/>
                </a:solidFill>
              </a:rPr>
              <a:t>is</a:t>
            </a:r>
            <a:endParaRPr lang="el-GR" sz="1800" dirty="0">
              <a:solidFill>
                <a:srgbClr val="990000"/>
              </a:solidFill>
            </a:endParaRP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    when</a:t>
            </a:r>
            <a:r>
              <a:rPr lang="en-US" sz="1800" dirty="0">
                <a:solidFill>
                  <a:srgbClr val="000064"/>
                </a:solidFill>
              </a:rPr>
              <a:t> 0 =&gt;  y  &lt;= a;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    when</a:t>
            </a:r>
            <a:r>
              <a:rPr lang="en-US" sz="1800" dirty="0">
                <a:solidFill>
                  <a:srgbClr val="000064"/>
                </a:solidFill>
              </a:rPr>
              <a:t> 1 =&gt;  y  &lt;= b;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    when others </a:t>
            </a:r>
            <a:r>
              <a:rPr lang="en-US" sz="1800" dirty="0">
                <a:solidFill>
                  <a:srgbClr val="000064"/>
                </a:solidFill>
              </a:rPr>
              <a:t>=&gt; y &lt;= </a:t>
            </a:r>
            <a:r>
              <a:rPr lang="en-US" sz="1800" dirty="0">
                <a:solidFill>
                  <a:srgbClr val="990000"/>
                </a:solidFill>
              </a:rPr>
              <a:t>unaffected</a:t>
            </a:r>
            <a:r>
              <a:rPr lang="en-US" sz="1800" dirty="0">
                <a:solidFill>
                  <a:srgbClr val="000064"/>
                </a:solidFill>
              </a:rPr>
              <a:t>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  end case;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end if;</a:t>
            </a:r>
          </a:p>
          <a:p>
            <a:pPr marL="180975" indent="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process;</a:t>
            </a:r>
            <a:endParaRPr lang="en-US" kern="0" dirty="0">
              <a:solidFill>
                <a:srgbClr val="990000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20457EFC-5469-612A-E1B9-CD63618411DC}"/>
              </a:ext>
            </a:extLst>
          </p:cNvPr>
          <p:cNvSpPr/>
          <p:nvPr/>
        </p:nvSpPr>
        <p:spPr>
          <a:xfrm>
            <a:off x="2051720" y="4649788"/>
            <a:ext cx="45719" cy="234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36DF786-38A8-C807-5638-5BADB8340B75}"/>
              </a:ext>
            </a:extLst>
          </p:cNvPr>
          <p:cNvSpPr/>
          <p:nvPr/>
        </p:nvSpPr>
        <p:spPr>
          <a:xfrm>
            <a:off x="6786905" y="4343400"/>
            <a:ext cx="45719" cy="234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10" grpId="0"/>
      <p:bldP spid="2" grpId="0" animBg="1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5DEF4F52-B00E-3C23-E6BB-E4CCEB064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59395" name="Slide Number Placeholder 4">
            <a:extLst>
              <a:ext uri="{FF2B5EF4-FFF2-40B4-BE49-F238E27FC236}">
                <a16:creationId xmlns:a16="http://schemas.microsoft.com/office/drawing/2014/main" id="{B4AB2DF5-B6DD-9F7C-3D8C-01B25F3E7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F84851C-FFD1-4E03-9B7D-5D3543F2A0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AutoShape 2">
            <a:extLst>
              <a:ext uri="{FF2B5EF4-FFF2-40B4-BE49-F238E27FC236}">
                <a16:creationId xmlns:a16="http://schemas.microsoft.com/office/drawing/2014/main" id="{AEE98AC4-F559-259C-E9DC-0BEC861D8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WAIT</a:t>
            </a:r>
            <a:endParaRPr lang="el-GR" altLang="el-GR"/>
          </a:p>
        </p:txBody>
      </p:sp>
      <p:sp>
        <p:nvSpPr>
          <p:cNvPr id="1033219" name="Rectangle 3">
            <a:extLst>
              <a:ext uri="{FF2B5EF4-FFF2-40B4-BE49-F238E27FC236}">
                <a16:creationId xmlns:a16="http://schemas.microsoft.com/office/drawing/2014/main" id="{AC5540B7-19DA-DB6A-7C15-77539041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Υπάρχουν 4 τρόποι χρήσης του </a:t>
            </a:r>
            <a:r>
              <a:rPr lang="en-US" altLang="el-GR"/>
              <a:t>wait </a:t>
            </a:r>
            <a:r>
              <a:rPr lang="el-GR" altLang="el-GR"/>
              <a:t>σε μια διεργασία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l-GR"/>
              <a:t>process (a,</a:t>
            </a:r>
            <a:r>
              <a:rPr lang="el-GR" altLang="el-GR"/>
              <a:t> </a:t>
            </a:r>
            <a:r>
              <a:rPr lang="en-US" altLang="el-GR"/>
              <a:t>b)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l-GR"/>
              <a:t>wait until a=‘1’;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l-GR"/>
              <a:t>wait on a,</a:t>
            </a:r>
            <a:r>
              <a:rPr lang="el-GR" altLang="el-GR"/>
              <a:t> </a:t>
            </a:r>
            <a:r>
              <a:rPr lang="en-US" altLang="el-GR"/>
              <a:t>b ;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l-GR"/>
              <a:t>wait for 10 ns – Not for synthesis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/>
              <a:t> </a:t>
            </a:r>
            <a:r>
              <a:rPr lang="el-GR" altLang="el-GR"/>
              <a:t>Η πρώτη και η τρίτη περίπτωση είναι όμοιες αν το </a:t>
            </a:r>
            <a:r>
              <a:rPr lang="en-US" altLang="el-GR"/>
              <a:t>wait on </a:t>
            </a:r>
            <a:r>
              <a:rPr lang="el-GR" altLang="el-GR"/>
              <a:t>είναι στο τέλος της διεργασίας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l-GR"/>
              <a:t> </a:t>
            </a:r>
            <a:r>
              <a:rPr lang="el-GR" altLang="el-GR"/>
              <a:t>Οι διεργασίες εκτελούνται μέχρι το πρώτο </a:t>
            </a:r>
            <a:r>
              <a:rPr lang="en-US" altLang="el-GR"/>
              <a:t>wait_statement</a:t>
            </a:r>
            <a:endParaRPr lang="el-GR" altLang="el-GR"/>
          </a:p>
          <a:p>
            <a:pPr marL="0" indent="0" eaLnBrk="1" hangingPunct="1">
              <a:lnSpc>
                <a:spcPct val="90000"/>
              </a:lnSpc>
            </a:pPr>
            <a:r>
              <a:rPr lang="en-US" altLang="el-GR">
                <a:solidFill>
                  <a:srgbClr val="800000"/>
                </a:solidFill>
              </a:rPr>
              <a:t> </a:t>
            </a:r>
            <a:r>
              <a:rPr lang="el-GR" altLang="el-GR">
                <a:solidFill>
                  <a:srgbClr val="800000"/>
                </a:solidFill>
              </a:rPr>
              <a:t>Εάν χρησιμοποιείται </a:t>
            </a:r>
            <a:r>
              <a:rPr lang="en-US" altLang="el-GR">
                <a:solidFill>
                  <a:srgbClr val="800000"/>
                </a:solidFill>
              </a:rPr>
              <a:t>sensitivity_list </a:t>
            </a:r>
            <a:r>
              <a:rPr lang="el-GR" altLang="el-GR">
                <a:solidFill>
                  <a:srgbClr val="800000"/>
                </a:solidFill>
              </a:rPr>
              <a:t>δεν επιτρέπεται ταυτόχρονη χρήση </a:t>
            </a:r>
            <a:r>
              <a:rPr lang="en-US" altLang="el-GR">
                <a:solidFill>
                  <a:srgbClr val="800000"/>
                </a:solidFill>
              </a:rPr>
              <a:t>wait_statement !!!</a:t>
            </a:r>
          </a:p>
        </p:txBody>
      </p:sp>
      <p:sp>
        <p:nvSpPr>
          <p:cNvPr id="1033220" name="Text Box 4">
            <a:extLst>
              <a:ext uri="{FF2B5EF4-FFF2-40B4-BE49-F238E27FC236}">
                <a16:creationId xmlns:a16="http://schemas.microsoft.com/office/drawing/2014/main" id="{F3336B18-23B8-4CFF-3814-0D4BF73E4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652963"/>
            <a:ext cx="5130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(a,b)</a:t>
            </a:r>
            <a:r>
              <a:rPr lang="en-US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  <a:r>
              <a:rPr lang="en-US" altLang="el-GR" sz="2000">
                <a:solidFill>
                  <a:schemeClr val="tx1"/>
                </a:solidFill>
              </a:rPr>
              <a:t>				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…				…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36"/>
                </a:solidFill>
              </a:rPr>
              <a:t>proc</a:t>
            </a:r>
            <a:r>
              <a:rPr lang="en-US" altLang="el-GR" sz="2000">
                <a:solidFill>
                  <a:srgbClr val="000064"/>
                </a:solidFill>
              </a:rPr>
              <a:t>e</a:t>
            </a:r>
            <a:r>
              <a:rPr lang="en-US" altLang="el-GR" sz="2000">
                <a:solidFill>
                  <a:srgbClr val="000036"/>
                </a:solidFill>
              </a:rPr>
              <a:t>ss;</a:t>
            </a:r>
            <a:r>
              <a:rPr lang="en-US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 b="1">
                <a:solidFill>
                  <a:srgbClr val="990033"/>
                </a:solidFill>
              </a:rPr>
              <a:t>wait on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a,b;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		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9" grpId="0" build="p"/>
      <p:bldP spid="10332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1">
            <a:extLst>
              <a:ext uri="{FF2B5EF4-FFF2-40B4-BE49-F238E27FC236}">
                <a16:creationId xmlns:a16="http://schemas.microsoft.com/office/drawing/2014/main" id="{A6F538B0-D63D-E3F9-C9F1-65F14B916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F5EE393C-65CA-03BF-A7C6-AC562C9E7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80F5D2-D770-497E-A568-FE67D03048F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1800248D-8A3E-1169-27B2-41F936DA8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74676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Example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1		</a:t>
            </a:r>
            <a:r>
              <a:rPr lang="el-GR" altLang="el-G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Example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2		</a:t>
            </a:r>
            <a:r>
              <a:rPr lang="el-GR" altLang="el-G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Example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3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b="1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(a)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		</a:t>
            </a:r>
            <a:r>
              <a:rPr lang="el-GR" altLang="el-GR" sz="2000" dirty="0">
                <a:solidFill>
                  <a:srgbClr val="990033"/>
                </a:solidFill>
              </a:rPr>
              <a:t>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endParaRPr lang="el-GR" altLang="el-GR" sz="2000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endParaRPr lang="el-GR" altLang="el-GR" sz="2000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c1&lt;=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not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		   c2&lt;=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not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		  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wait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solidFill>
                  <a:srgbClr val="990033"/>
                </a:solidFill>
                <a:cs typeface="Times New Roman" panose="02020603050405020304" pitchFamily="18" charset="0"/>
              </a:rPr>
              <a:t>on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;	   	  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wait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solidFill>
                  <a:srgbClr val="990033"/>
                </a:solidFill>
                <a:cs typeface="Times New Roman" panose="02020603050405020304" pitchFamily="18" charset="0"/>
              </a:rPr>
              <a:t>on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		   c3&lt;=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not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;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endParaRPr lang="el-GR" altLang="el-GR" sz="2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Example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4		</a:t>
            </a:r>
            <a:r>
              <a:rPr lang="el-GR" altLang="el-G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Example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5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endParaRPr lang="el-GR" altLang="el-GR" sz="2000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	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begin</a:t>
            </a:r>
            <a:endParaRPr lang="el-GR" altLang="el-GR" sz="2000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wait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until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a='1';	   c5&lt;=</a:t>
            </a:r>
            <a:r>
              <a:rPr lang="el-GR" altLang="el-GR" sz="20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not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c4&lt;=</a:t>
            </a:r>
            <a:r>
              <a:rPr lang="el-GR" altLang="el-GR" sz="20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not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a;		   </a:t>
            </a:r>
            <a:r>
              <a:rPr lang="el-GR" altLang="el-GR" sz="20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wait</a:t>
            </a:r>
            <a:r>
              <a:rPr lang="el-GR" altLang="el-GR" sz="2000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00"/>
                </a:solidFill>
                <a:cs typeface="Times New Roman" panose="02020603050405020304" pitchFamily="18" charset="0"/>
              </a:rPr>
              <a:t>until</a:t>
            </a:r>
            <a:r>
              <a:rPr lang="el-GR" altLang="el-GR" sz="2000" dirty="0">
                <a:solidFill>
                  <a:srgbClr val="99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a='1' </a:t>
            </a:r>
            <a:r>
              <a:rPr lang="el-GR" altLang="el-GR" sz="2000" b="1" dirty="0">
                <a:solidFill>
                  <a:srgbClr val="990000"/>
                </a:solidFill>
                <a:cs typeface="Times New Roman" panose="02020603050405020304" pitchFamily="18" charset="0"/>
              </a:rPr>
              <a:t>for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10 </a:t>
            </a:r>
            <a:r>
              <a:rPr lang="el-GR" altLang="el-G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ns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;		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end</a:t>
            </a:r>
            <a:r>
              <a:rPr lang="el-GR" altLang="el-GR" sz="2000" dirty="0">
                <a:solidFill>
                  <a:srgbClr val="990033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000" b="1" dirty="0" err="1">
                <a:solidFill>
                  <a:srgbClr val="990033"/>
                </a:solidFill>
                <a:cs typeface="Times New Roman" panose="02020603050405020304" pitchFamily="18" charset="0"/>
              </a:rPr>
              <a:t>process</a:t>
            </a:r>
            <a:r>
              <a:rPr lang="el-GR" altLang="el-G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el-GR" altLang="el-GR" sz="2000" dirty="0">
              <a:solidFill>
                <a:schemeClr val="tx1"/>
              </a:solidFill>
            </a:endParaRPr>
          </a:p>
        </p:txBody>
      </p:sp>
      <p:graphicFrame>
        <p:nvGraphicFramePr>
          <p:cNvPr id="60421" name="Object 3">
            <a:extLst>
              <a:ext uri="{FF2B5EF4-FFF2-40B4-BE49-F238E27FC236}">
                <a16:creationId xmlns:a16="http://schemas.microsoft.com/office/drawing/2014/main" id="{4BD253D7-11C1-8FBB-8E47-7E228EB71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276600"/>
          <a:ext cx="822960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5640" imgH="2979420" progId="Word.Picture.8">
                  <p:embed/>
                </p:oleObj>
              </mc:Choice>
              <mc:Fallback>
                <p:oleObj r:id="rId2" imgW="3215640" imgH="29794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8229600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>
            <a:extLst>
              <a:ext uri="{FF2B5EF4-FFF2-40B4-BE49-F238E27FC236}">
                <a16:creationId xmlns:a16="http://schemas.microsoft.com/office/drawing/2014/main" id="{8B8323E8-EFC8-76DE-A3F1-19647916F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A7A474E6-9CEF-F698-D537-3DD28E6BF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C9A64D-898E-4CE2-BFBB-944AE18FD2F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AutoShape 2">
            <a:extLst>
              <a:ext uri="{FF2B5EF4-FFF2-40B4-BE49-F238E27FC236}">
                <a16:creationId xmlns:a16="http://schemas.microsoft.com/office/drawing/2014/main" id="{0C66CD55-65F8-4D01-E100-066DF1AEC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– Εντολή </a:t>
            </a:r>
            <a:r>
              <a:rPr lang="en-US" altLang="el-GR"/>
              <a:t>WAIT</a:t>
            </a:r>
            <a:endParaRPr lang="el-GR" altLang="el-GR"/>
          </a:p>
        </p:txBody>
      </p:sp>
      <p:sp>
        <p:nvSpPr>
          <p:cNvPr id="1035267" name="Rectangle 3">
            <a:extLst>
              <a:ext uri="{FF2B5EF4-FFF2-40B4-BE49-F238E27FC236}">
                <a16:creationId xmlns:a16="http://schemas.microsoft.com/office/drawing/2014/main" id="{C68A4030-AE1E-882D-B467-069F95210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/>
              <a:t>D FF </a:t>
            </a:r>
            <a:r>
              <a:rPr lang="el-GR" altLang="el-GR" sz="2000"/>
              <a:t>με ασύγχρονο </a:t>
            </a:r>
            <a:r>
              <a:rPr lang="en-US" altLang="el-GR" sz="2000"/>
              <a:t>reset</a:t>
            </a:r>
            <a:endParaRPr lang="el-GR" altLang="el-GR" sz="2000"/>
          </a:p>
        </p:txBody>
      </p:sp>
      <p:sp>
        <p:nvSpPr>
          <p:cNvPr id="1035268" name="Text Box 4">
            <a:extLst>
              <a:ext uri="{FF2B5EF4-FFF2-40B4-BE49-F238E27FC236}">
                <a16:creationId xmlns:a16="http://schemas.microsoft.com/office/drawing/2014/main" id="{705934E2-0FA6-E148-E702-590170CD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53641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dff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(d, clk, rst: </a:t>
            </a:r>
            <a:r>
              <a:rPr lang="en-US" altLang="el-GR" sz="2000" b="1">
                <a:solidFill>
                  <a:srgbClr val="990033"/>
                </a:solidFill>
              </a:rPr>
              <a:t>in std_logic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q: </a:t>
            </a:r>
            <a:r>
              <a:rPr lang="en-US" altLang="el-GR" sz="2000" b="1">
                <a:solidFill>
                  <a:srgbClr val="990033"/>
                </a:solidFill>
              </a:rPr>
              <a:t>out std_logic</a:t>
            </a:r>
            <a:r>
              <a:rPr lang="en-US" altLang="el-GR" sz="200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dff;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dff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dff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wait on</a:t>
            </a:r>
            <a:r>
              <a:rPr lang="en-US" altLang="el-GR" sz="2000">
                <a:solidFill>
                  <a:schemeClr val="tx1"/>
                </a:solidFill>
              </a:rPr>
              <a:t> rst, clk;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(rst='1')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>
                <a:solidFill>
                  <a:schemeClr val="tx1"/>
                </a:solidFill>
              </a:rPr>
              <a:t>q &lt;= '0';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(clk'</a:t>
            </a:r>
            <a:r>
              <a:rPr lang="en-US" altLang="el-GR" sz="2000" b="1">
                <a:solidFill>
                  <a:srgbClr val="990033"/>
                </a:solidFill>
              </a:rPr>
              <a:t>event and</a:t>
            </a:r>
            <a:r>
              <a:rPr lang="en-US" altLang="el-GR" sz="2000">
                <a:solidFill>
                  <a:schemeClr val="tx1"/>
                </a:solidFill>
              </a:rPr>
              <a:t> clk='1')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>
                <a:solidFill>
                  <a:schemeClr val="tx1"/>
                </a:solidFill>
              </a:rPr>
              <a:t>q &lt;= d;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IF;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process;</a:t>
            </a:r>
            <a:endParaRPr lang="el-GR" altLang="el-GR" sz="2000" b="1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dff</a:t>
            </a:r>
            <a:r>
              <a:rPr lang="el-GR" altLang="el-GR" sz="200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  <p:bldP spid="10352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>
            <a:extLst>
              <a:ext uri="{FF2B5EF4-FFF2-40B4-BE49-F238E27FC236}">
                <a16:creationId xmlns:a16="http://schemas.microsoft.com/office/drawing/2014/main" id="{C5D6A2AA-B2AC-54B2-526A-3517B40F5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2467" name="Slide Number Placeholder 4">
            <a:extLst>
              <a:ext uri="{FF2B5EF4-FFF2-40B4-BE49-F238E27FC236}">
                <a16:creationId xmlns:a16="http://schemas.microsoft.com/office/drawing/2014/main" id="{7D7176B4-AB1B-3B8F-AA2E-D18B0E7FA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405FB2E-FAA2-48B2-B3DE-868D442C6C8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AutoShape 2">
            <a:extLst>
              <a:ext uri="{FF2B5EF4-FFF2-40B4-BE49-F238E27FC236}">
                <a16:creationId xmlns:a16="http://schemas.microsoft.com/office/drawing/2014/main" id="{F0198956-0FAC-C37E-CA42-33F9E8617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– Εντολή </a:t>
            </a:r>
            <a:r>
              <a:rPr lang="en-US" altLang="el-GR"/>
              <a:t>WAIT</a:t>
            </a:r>
            <a:r>
              <a:rPr lang="el-GR" altLang="el-GR"/>
              <a:t> </a:t>
            </a:r>
            <a:r>
              <a:rPr lang="en-US" altLang="el-GR"/>
              <a:t>UNTIL</a:t>
            </a:r>
            <a:endParaRPr lang="el-GR" altLang="el-GR"/>
          </a:p>
        </p:txBody>
      </p:sp>
      <p:sp>
        <p:nvSpPr>
          <p:cNvPr id="1036291" name="Rectangle 3">
            <a:extLst>
              <a:ext uri="{FF2B5EF4-FFF2-40B4-BE49-F238E27FC236}">
                <a16:creationId xmlns:a16="http://schemas.microsoft.com/office/drawing/2014/main" id="{FCE01FB3-0E32-FB96-8A05-7469B2739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/>
              <a:t>1-digit </a:t>
            </a:r>
            <a:r>
              <a:rPr lang="en-GB" altLang="el-GR" sz="2000"/>
              <a:t>decimal </a:t>
            </a:r>
            <a:r>
              <a:rPr lang="en-US" altLang="el-GR" sz="2000"/>
              <a:t>counter</a:t>
            </a:r>
          </a:p>
        </p:txBody>
      </p:sp>
      <p:sp>
        <p:nvSpPr>
          <p:cNvPr id="1036292" name="Text Box 4">
            <a:extLst>
              <a:ext uri="{FF2B5EF4-FFF2-40B4-BE49-F238E27FC236}">
                <a16:creationId xmlns:a16="http://schemas.microsoft.com/office/drawing/2014/main" id="{885CFACE-1D8E-FF36-977B-5407E975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496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entity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>
                <a:solidFill>
                  <a:srgbClr val="000064"/>
                </a:solidFill>
              </a:rPr>
              <a:t>counter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port</a:t>
            </a:r>
            <a:r>
              <a:rPr lang="en-US" altLang="el-GR" sz="2000" dirty="0">
                <a:solidFill>
                  <a:schemeClr val="tx1"/>
                </a:solidFill>
              </a:rPr>
              <a:t> (</a:t>
            </a:r>
            <a:r>
              <a:rPr lang="en-US" altLang="el-GR" sz="2000" dirty="0" err="1">
                <a:solidFill>
                  <a:schemeClr val="tx1"/>
                </a:solidFill>
              </a:rPr>
              <a:t>clk</a:t>
            </a:r>
            <a:r>
              <a:rPr lang="en-US" altLang="el-GR" sz="2000" dirty="0">
                <a:solidFill>
                  <a:schemeClr val="tx1"/>
                </a:solidFill>
              </a:rPr>
              <a:t> : </a:t>
            </a:r>
            <a:r>
              <a:rPr lang="en-US" altLang="el-GR" sz="2000" b="1" dirty="0">
                <a:solidFill>
                  <a:srgbClr val="990033"/>
                </a:solidFill>
              </a:rPr>
              <a:t>in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         </a:t>
            </a:r>
            <a:r>
              <a:rPr lang="en-US" altLang="el-GR" sz="2000" dirty="0">
                <a:solidFill>
                  <a:schemeClr val="tx1"/>
                </a:solidFill>
              </a:rPr>
              <a:t>digit : </a:t>
            </a:r>
            <a:r>
              <a:rPr lang="en-US" altLang="el-GR" sz="2000" b="1" dirty="0">
                <a:solidFill>
                  <a:srgbClr val="990033"/>
                </a:solidFill>
              </a:rPr>
              <a:t>out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integer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range</a:t>
            </a:r>
            <a:r>
              <a:rPr lang="en-US" altLang="el-GR" sz="2000" dirty="0">
                <a:solidFill>
                  <a:schemeClr val="tx1"/>
                </a:solidFill>
              </a:rPr>
              <a:t> 0 </a:t>
            </a:r>
            <a:r>
              <a:rPr lang="en-US" altLang="el-GR" sz="2000" b="1" dirty="0">
                <a:solidFill>
                  <a:srgbClr val="990033"/>
                </a:solidFill>
              </a:rPr>
              <a:t>to</a:t>
            </a:r>
            <a:r>
              <a:rPr lang="en-US" altLang="el-GR" sz="2000" dirty="0">
                <a:solidFill>
                  <a:schemeClr val="tx1"/>
                </a:solidFill>
              </a:rPr>
              <a:t> 9);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counter;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architecture</a:t>
            </a:r>
            <a:r>
              <a:rPr lang="en-US" altLang="el-GR" sz="2000" dirty="0">
                <a:solidFill>
                  <a:schemeClr val="tx1"/>
                </a:solidFill>
              </a:rPr>
              <a:t> counter </a:t>
            </a:r>
            <a:r>
              <a:rPr lang="en-US" altLang="el-GR" sz="2000" b="1" dirty="0">
                <a:solidFill>
                  <a:srgbClr val="990033"/>
                </a:solidFill>
              </a:rPr>
              <a:t>of</a:t>
            </a:r>
            <a:r>
              <a:rPr lang="en-US" altLang="el-GR" sz="2000" dirty="0">
                <a:solidFill>
                  <a:schemeClr val="tx1"/>
                </a:solidFill>
              </a:rPr>
              <a:t> counter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  <a:endParaRPr lang="en-GB" altLang="el-GR" sz="2000" b="1" dirty="0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  <a:endParaRPr lang="en-GB" altLang="el-GR" sz="2000" b="1" dirty="0">
              <a:solidFill>
                <a:srgbClr val="990033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 dirty="0">
                <a:solidFill>
                  <a:srgbClr val="990033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process</a:t>
            </a:r>
            <a:r>
              <a:rPr lang="en-GB" altLang="el-GR" sz="2000" dirty="0">
                <a:solidFill>
                  <a:schemeClr val="tx1"/>
                </a:solidFill>
              </a:rPr>
              <a:t>                                </a:t>
            </a:r>
            <a:r>
              <a:rPr lang="el-GR" altLang="el-GR" sz="2000" dirty="0">
                <a:solidFill>
                  <a:schemeClr val="tx1"/>
                </a:solidFill>
              </a:rPr>
              <a:t>--</a:t>
            </a:r>
            <a:r>
              <a:rPr lang="en-GB" altLang="el-GR" sz="2000" dirty="0">
                <a:solidFill>
                  <a:schemeClr val="tx1"/>
                </a:solidFill>
              </a:rPr>
              <a:t> </a:t>
            </a:r>
            <a:r>
              <a:rPr lang="el-GR" altLang="el-GR" sz="2000" dirty="0">
                <a:solidFill>
                  <a:srgbClr val="000000"/>
                </a:solidFill>
              </a:rPr>
              <a:t>Χωρίς</a:t>
            </a:r>
            <a:r>
              <a:rPr lang="en-GB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dirty="0">
                <a:solidFill>
                  <a:srgbClr val="000000"/>
                </a:solidFill>
              </a:rPr>
              <a:t>λίστα</a:t>
            </a:r>
            <a:r>
              <a:rPr lang="en-GB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dirty="0">
                <a:solidFill>
                  <a:srgbClr val="000000"/>
                </a:solidFill>
              </a:rPr>
              <a:t>ευαισθησίας</a:t>
            </a:r>
            <a:endParaRPr lang="en-US" altLang="el-GR" sz="200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variable</a:t>
            </a:r>
            <a:r>
              <a:rPr lang="en-US" altLang="el-GR" sz="2000" dirty="0">
                <a:solidFill>
                  <a:schemeClr val="tx1"/>
                </a:solidFill>
              </a:rPr>
              <a:t> temp : </a:t>
            </a:r>
            <a:r>
              <a:rPr lang="en-US" altLang="el-GR" sz="2000" b="1" dirty="0">
                <a:solidFill>
                  <a:srgbClr val="990033"/>
                </a:solidFill>
              </a:rPr>
              <a:t>integer range</a:t>
            </a:r>
            <a:r>
              <a:rPr lang="en-US" altLang="el-GR" sz="2000" dirty="0">
                <a:solidFill>
                  <a:schemeClr val="tx1"/>
                </a:solidFill>
              </a:rPr>
              <a:t> 0 </a:t>
            </a:r>
            <a:r>
              <a:rPr lang="en-US" altLang="el-GR" sz="2000" b="1" dirty="0">
                <a:solidFill>
                  <a:srgbClr val="990033"/>
                </a:solidFill>
              </a:rPr>
              <a:t>to</a:t>
            </a:r>
            <a:r>
              <a:rPr lang="en-US" altLang="el-GR" sz="2000" dirty="0">
                <a:solidFill>
                  <a:schemeClr val="tx1"/>
                </a:solidFill>
              </a:rPr>
              <a:t> 10;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b="1" dirty="0">
                <a:solidFill>
                  <a:srgbClr val="990033"/>
                </a:solidFill>
              </a:rPr>
              <a:t>wait until</a:t>
            </a:r>
            <a:r>
              <a:rPr lang="en-US" altLang="el-GR" sz="2000" dirty="0">
                <a:solidFill>
                  <a:schemeClr val="tx1"/>
                </a:solidFill>
              </a:rPr>
              <a:t> (</a:t>
            </a:r>
            <a:r>
              <a:rPr lang="en-US" altLang="el-GR" sz="2000" dirty="0" err="1">
                <a:solidFill>
                  <a:schemeClr val="tx1"/>
                </a:solidFill>
              </a:rPr>
              <a:t>clk'</a:t>
            </a:r>
            <a:r>
              <a:rPr lang="en-US" altLang="el-GR" sz="2000" b="1" dirty="0" err="1">
                <a:solidFill>
                  <a:srgbClr val="990033"/>
                </a:solidFill>
              </a:rPr>
              <a:t>event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and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clk</a:t>
            </a:r>
            <a:r>
              <a:rPr lang="en-US" altLang="el-GR" sz="2000" dirty="0">
                <a:solidFill>
                  <a:schemeClr val="tx1"/>
                </a:solidFill>
              </a:rPr>
              <a:t>='1');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dirty="0">
                <a:solidFill>
                  <a:schemeClr val="tx1"/>
                </a:solidFill>
              </a:rPr>
              <a:t>temp := temp + 1;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b="1" dirty="0">
                <a:solidFill>
                  <a:srgbClr val="990033"/>
                </a:solidFill>
              </a:rPr>
              <a:t>if</a:t>
            </a:r>
            <a:r>
              <a:rPr lang="en-US" altLang="el-GR" sz="2000" dirty="0">
                <a:solidFill>
                  <a:schemeClr val="tx1"/>
                </a:solidFill>
              </a:rPr>
              <a:t> (temp=10) </a:t>
            </a:r>
            <a:r>
              <a:rPr lang="en-US" altLang="el-GR" sz="2000" b="1" dirty="0">
                <a:solidFill>
                  <a:srgbClr val="990033"/>
                </a:solidFill>
              </a:rPr>
              <a:t>then</a:t>
            </a:r>
            <a:r>
              <a:rPr lang="en-US" altLang="el-GR" sz="2000" dirty="0">
                <a:solidFill>
                  <a:schemeClr val="tx1"/>
                </a:solidFill>
              </a:rPr>
              <a:t> temp := 0;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b="1" dirty="0">
                <a:solidFill>
                  <a:srgbClr val="990033"/>
                </a:solidFill>
              </a:rPr>
              <a:t>end if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l-GR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digit &lt;= temp;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end process;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counter;</a:t>
            </a:r>
            <a:endParaRPr lang="el-GR" altLang="el-G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1" grpId="0" build="p"/>
      <p:bldP spid="103629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>
            <a:extLst>
              <a:ext uri="{FF2B5EF4-FFF2-40B4-BE49-F238E27FC236}">
                <a16:creationId xmlns:a16="http://schemas.microsoft.com/office/drawing/2014/main" id="{F7905EC6-672A-05CA-FF2A-A7BECC384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3491" name="Slide Number Placeholder 4">
            <a:extLst>
              <a:ext uri="{FF2B5EF4-FFF2-40B4-BE49-F238E27FC236}">
                <a16:creationId xmlns:a16="http://schemas.microsoft.com/office/drawing/2014/main" id="{9866CF82-2016-36F8-EEC8-BD44D7AFA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2C8A0FD-6C4F-4E93-899E-D940053F1FB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68A15991-63A8-B443-19D1-DEBCCA64F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Εντολή </a:t>
            </a:r>
            <a:r>
              <a:rPr lang="en-US" altLang="el-GR"/>
              <a:t>LOOP</a:t>
            </a:r>
            <a:endParaRPr lang="el-GR" altLang="el-GR"/>
          </a:p>
        </p:txBody>
      </p:sp>
      <p:sp>
        <p:nvSpPr>
          <p:cNvPr id="1037315" name="Rectangle 3">
            <a:extLst>
              <a:ext uri="{FF2B5EF4-FFF2-40B4-BE49-F238E27FC236}">
                <a16:creationId xmlns:a16="http://schemas.microsoft.com/office/drawing/2014/main" id="{5E1BA316-4600-0F87-7B84-CF1962F1A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80400" cy="5683250"/>
          </a:xfrm>
        </p:spPr>
        <p:txBody>
          <a:bodyPr/>
          <a:lstStyle/>
          <a:p>
            <a:pPr marL="0" indent="180975" eaLnBrk="1" hangingPunct="1">
              <a:lnSpc>
                <a:spcPct val="75000"/>
              </a:lnSpc>
            </a:pPr>
            <a:r>
              <a:rPr lang="en-US" altLang="el-GR" sz="2000" b="1"/>
              <a:t>FOR</a:t>
            </a:r>
            <a:r>
              <a:rPr lang="el-GR" altLang="el-GR" sz="2000" b="1"/>
              <a:t>/</a:t>
            </a:r>
            <a:r>
              <a:rPr lang="en-US" altLang="el-GR" sz="2000" b="1"/>
              <a:t>LOOP</a:t>
            </a:r>
            <a:r>
              <a:rPr lang="el-GR" altLang="el-GR" sz="2000" b="1"/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000000"/>
                </a:solidFill>
              </a:rPr>
              <a:t>Ο βρόχος επαναλαμβάνεται έναν συγκεκριμένο αριθμό φορών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rgbClr val="000064"/>
                </a:solidFill>
              </a:rPr>
              <a:t>tag</a:t>
            </a:r>
            <a:r>
              <a:rPr lang="el-GR" altLang="el-GR" sz="2000">
                <a:solidFill>
                  <a:srgbClr val="000064"/>
                </a:solidFill>
              </a:rPr>
              <a:t>: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for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&lt;</a:t>
            </a:r>
            <a:r>
              <a:rPr lang="en-US" altLang="el-GR" sz="2000">
                <a:solidFill>
                  <a:srgbClr val="000064"/>
                </a:solidFill>
              </a:rPr>
              <a:t>identifier</a:t>
            </a:r>
            <a:r>
              <a:rPr lang="en-US" altLang="el-GR" sz="2000">
                <a:solidFill>
                  <a:schemeClr val="tx1"/>
                </a:solidFill>
              </a:rPr>
              <a:t>&gt;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rgbClr val="000064"/>
                </a:solidFill>
              </a:rPr>
              <a:t>range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loop</a:t>
            </a:r>
            <a:endParaRPr lang="el-GR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 </a:t>
            </a:r>
            <a:r>
              <a:rPr lang="en-US" altLang="el-GR" sz="2000">
                <a:solidFill>
                  <a:schemeClr val="tx1"/>
                </a:solidFill>
              </a:rPr>
              <a:t>(</a:t>
            </a:r>
            <a:r>
              <a:rPr lang="en-US" altLang="el-GR" sz="2000">
                <a:solidFill>
                  <a:srgbClr val="000064"/>
                </a:solidFill>
              </a:rPr>
              <a:t>sequential</a:t>
            </a:r>
            <a:r>
              <a:rPr lang="en-US" altLang="el-GR" sz="2000">
                <a:solidFill>
                  <a:schemeClr val="tx1"/>
                </a:solidFill>
              </a:rPr>
              <a:t> statements)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loop</a:t>
            </a:r>
            <a:r>
              <a:rPr lang="en-US" altLang="el-GR" sz="2000">
                <a:solidFill>
                  <a:schemeClr val="tx1"/>
                </a:solidFill>
              </a:rPr>
              <a:t> tag</a:t>
            </a:r>
            <a:r>
              <a:rPr lang="en-US" altLang="el-GR" sz="2000"/>
              <a:t>;</a:t>
            </a:r>
            <a:endParaRPr lang="el-GR" altLang="el-GR" sz="2000"/>
          </a:p>
          <a:p>
            <a:pPr marL="0" indent="180975" eaLnBrk="1" hangingPunct="1">
              <a:lnSpc>
                <a:spcPct val="75000"/>
              </a:lnSpc>
            </a:pPr>
            <a:endParaRPr lang="en-US" altLang="el-GR" sz="2000"/>
          </a:p>
          <a:p>
            <a:pPr marL="0" indent="180975" eaLnBrk="1" hangingPunct="1">
              <a:lnSpc>
                <a:spcPct val="75000"/>
              </a:lnSpc>
            </a:pPr>
            <a:r>
              <a:rPr lang="en-US" altLang="el-GR" sz="2000" b="1"/>
              <a:t>WHILE</a:t>
            </a:r>
            <a:r>
              <a:rPr lang="el-GR" altLang="el-GR" sz="2000" b="1"/>
              <a:t>/</a:t>
            </a:r>
            <a:r>
              <a:rPr lang="en-US" altLang="el-GR" sz="2000" b="1"/>
              <a:t>LOOP</a:t>
            </a:r>
            <a:r>
              <a:rPr lang="el-GR" altLang="el-GR" sz="2000" b="1"/>
              <a:t>:</a:t>
            </a:r>
            <a:r>
              <a:rPr lang="el-GR" altLang="el-GR" sz="2000"/>
              <a:t> </a:t>
            </a:r>
            <a:r>
              <a:rPr lang="el-GR" altLang="el-GR" sz="2000">
                <a:solidFill>
                  <a:srgbClr val="000000"/>
                </a:solidFill>
              </a:rPr>
              <a:t>Ο βρόχος επαναλαμβάνεται όσο ισχύει μία συνθήκη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tag</a:t>
            </a:r>
            <a:r>
              <a:rPr lang="el-GR" altLang="el-GR" sz="2000">
                <a:solidFill>
                  <a:schemeClr val="tx1"/>
                </a:solidFill>
              </a:rPr>
              <a:t> : </a:t>
            </a:r>
            <a:r>
              <a:rPr lang="en-US" altLang="el-GR" sz="2000" b="1">
                <a:solidFill>
                  <a:srgbClr val="990033"/>
                </a:solidFill>
              </a:rPr>
              <a:t>while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n-US" altLang="el-GR" sz="2000">
                <a:solidFill>
                  <a:schemeClr val="tx1"/>
                </a:solidFill>
              </a:rPr>
              <a:t>&lt;condition&gt; </a:t>
            </a:r>
            <a:r>
              <a:rPr lang="el-GR" altLang="el-GR" sz="2000">
                <a:solidFill>
                  <a:schemeClr val="tx1"/>
                </a:solidFill>
              </a:rPr>
              <a:t>συνθήκη </a:t>
            </a:r>
            <a:r>
              <a:rPr lang="en-US" altLang="el-GR" sz="2000" b="1">
                <a:solidFill>
                  <a:srgbClr val="990033"/>
                </a:solidFill>
              </a:rPr>
              <a:t>loop</a:t>
            </a:r>
            <a:endParaRPr lang="el-GR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  </a:t>
            </a:r>
            <a:r>
              <a:rPr lang="en-US" altLang="el-GR" sz="2000">
                <a:solidFill>
                  <a:schemeClr val="tx1"/>
                </a:solidFill>
              </a:rPr>
              <a:t>(sequential statements)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LOOP</a:t>
            </a:r>
            <a:r>
              <a:rPr lang="en-US" altLang="el-GR" sz="2000">
                <a:solidFill>
                  <a:schemeClr val="tx1"/>
                </a:solidFill>
              </a:rPr>
              <a:t> tag;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5000"/>
              </a:lnSpc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5000"/>
              </a:lnSpc>
            </a:pPr>
            <a:r>
              <a:rPr lang="en-US" altLang="el-GR" sz="2000" b="1"/>
              <a:t>EXIT</a:t>
            </a:r>
            <a:r>
              <a:rPr lang="el-GR" altLang="el-GR" sz="2000"/>
              <a:t>: </a:t>
            </a:r>
            <a:r>
              <a:rPr lang="el-GR" altLang="el-GR" sz="2000">
                <a:solidFill>
                  <a:srgbClr val="000000"/>
                </a:solidFill>
              </a:rPr>
              <a:t>Χρησιμοποιείται για να τερματίσει την εκτέλεση του βρόχου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tag</a:t>
            </a:r>
            <a:r>
              <a:rPr lang="el-GR" altLang="el-GR" sz="2000">
                <a:solidFill>
                  <a:schemeClr val="tx1"/>
                </a:solidFill>
              </a:rPr>
              <a:t> : </a:t>
            </a:r>
            <a:r>
              <a:rPr lang="en-US" altLang="el-GR" sz="2000" b="1">
                <a:solidFill>
                  <a:srgbClr val="990033"/>
                </a:solidFill>
              </a:rPr>
              <a:t>exit</a:t>
            </a:r>
            <a:r>
              <a:rPr lang="el-GR" altLang="el-GR" sz="2000">
                <a:solidFill>
                  <a:schemeClr val="tx1"/>
                </a:solidFill>
              </a:rPr>
              <a:t> [</a:t>
            </a:r>
            <a:r>
              <a:rPr lang="en-US" altLang="el-GR" sz="2000">
                <a:solidFill>
                  <a:schemeClr val="tx1"/>
                </a:solidFill>
              </a:rPr>
              <a:t>tag</a:t>
            </a:r>
            <a:r>
              <a:rPr lang="el-GR" altLang="el-GR" sz="2000">
                <a:solidFill>
                  <a:schemeClr val="tx1"/>
                </a:solidFill>
              </a:rPr>
              <a:t> ] [συνθήκη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l-GR" altLang="el-GR" sz="2000">
                <a:solidFill>
                  <a:schemeClr val="tx1"/>
                </a:solidFill>
              </a:rPr>
              <a:t>];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l-GR" altLang="el-GR" sz="2000"/>
              <a:t>  </a:t>
            </a:r>
          </a:p>
          <a:p>
            <a:pPr marL="0" indent="180975" eaLnBrk="1" hangingPunct="1">
              <a:lnSpc>
                <a:spcPct val="75000"/>
              </a:lnSpc>
            </a:pPr>
            <a:r>
              <a:rPr lang="en-US" altLang="el-GR" sz="2000" b="1"/>
              <a:t>NEXT</a:t>
            </a:r>
            <a:r>
              <a:rPr lang="el-GR" altLang="el-GR" sz="2000"/>
              <a:t>: </a:t>
            </a:r>
            <a:r>
              <a:rPr lang="el-GR" altLang="el-GR" sz="2000">
                <a:solidFill>
                  <a:srgbClr val="000000"/>
                </a:solidFill>
              </a:rPr>
              <a:t>Χρησιμοποιείται για να παραληφθούν βήματα του βρόχου</a:t>
            </a:r>
          </a:p>
          <a:p>
            <a:pPr marL="0" indent="180975" eaLnBrk="1" hangingPunct="1"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tag</a:t>
            </a:r>
            <a:r>
              <a:rPr lang="el-GR" altLang="el-GR" sz="2000">
                <a:solidFill>
                  <a:schemeClr val="tx1"/>
                </a:solidFill>
              </a:rPr>
              <a:t> : </a:t>
            </a:r>
            <a:r>
              <a:rPr lang="en-US" altLang="el-GR" sz="2000" b="1">
                <a:solidFill>
                  <a:srgbClr val="990033"/>
                </a:solidFill>
              </a:rPr>
              <a:t>next</a:t>
            </a:r>
            <a:r>
              <a:rPr lang="el-GR" altLang="el-GR" sz="2000">
                <a:solidFill>
                  <a:schemeClr val="tx1"/>
                </a:solidFill>
              </a:rPr>
              <a:t> [ετικέτα_βρόχου] [συνθήκη </a:t>
            </a:r>
            <a:r>
              <a:rPr lang="en-US" altLang="el-GR" sz="2000">
                <a:solidFill>
                  <a:srgbClr val="990033"/>
                </a:solidFill>
              </a:rPr>
              <a:t>when</a:t>
            </a:r>
            <a:r>
              <a:rPr lang="el-GR" altLang="el-GR" sz="2000">
                <a:solidFill>
                  <a:schemeClr val="tx1"/>
                </a:solidFill>
              </a:rPr>
              <a:t>];</a:t>
            </a:r>
            <a:r>
              <a:rPr lang="el-GR" altLang="el-GR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1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>
            <a:extLst>
              <a:ext uri="{FF2B5EF4-FFF2-40B4-BE49-F238E27FC236}">
                <a16:creationId xmlns:a16="http://schemas.microsoft.com/office/drawing/2014/main" id="{C537F859-2CF7-69B3-EAB4-FA6EC8BC7F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4515" name="Slide Number Placeholder 4">
            <a:extLst>
              <a:ext uri="{FF2B5EF4-FFF2-40B4-BE49-F238E27FC236}">
                <a16:creationId xmlns:a16="http://schemas.microsoft.com/office/drawing/2014/main" id="{C0CE4009-FC71-0B46-FB42-FD7A3DF55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7A77D1C-088F-4311-985A-87525651707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AutoShape 2">
            <a:extLst>
              <a:ext uri="{FF2B5EF4-FFF2-40B4-BE49-F238E27FC236}">
                <a16:creationId xmlns:a16="http://schemas.microsoft.com/office/drawing/2014/main" id="{50826050-D125-311C-1412-0D7523AED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533400"/>
          </a:xfrm>
        </p:spPr>
        <p:txBody>
          <a:bodyPr/>
          <a:lstStyle/>
          <a:p>
            <a:pPr eaLnBrk="1" hangingPunct="1"/>
            <a:r>
              <a:rPr lang="el-GR" altLang="el-GR"/>
              <a:t>Παράδειγμα - </a:t>
            </a:r>
            <a:r>
              <a:rPr lang="en-US" altLang="el-GR"/>
              <a:t>FOR LOOP</a:t>
            </a:r>
            <a:endParaRPr lang="el-GR" altLang="el-GR"/>
          </a:p>
        </p:txBody>
      </p:sp>
      <p:sp>
        <p:nvSpPr>
          <p:cNvPr id="1038339" name="Rectangle 3">
            <a:extLst>
              <a:ext uri="{FF2B5EF4-FFF2-40B4-BE49-F238E27FC236}">
                <a16:creationId xmlns:a16="http://schemas.microsoft.com/office/drawing/2014/main" id="{091C81DC-9E9D-1B90-B541-A5209B8A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836613"/>
            <a:ext cx="8153400" cy="5868987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ex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(a, b, c :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  std_logic_vector (4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q       :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std_logic_vector (4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0)); 	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el-GR" sz="18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rtl of ex 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 (a,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b,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c)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</a:t>
            </a: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0 to 4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a(i) = ‘1’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   q(i) &lt;= b(i);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</a:t>
            </a:r>
            <a:r>
              <a:rPr lang="en-US" altLang="el-GR" sz="1800" b="1">
                <a:solidFill>
                  <a:srgbClr val="990033"/>
                </a:solidFill>
              </a:rPr>
              <a:t>else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q(i) &lt;= c(i);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  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 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  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7DBCAC8A-5292-FD8E-6DBF-FC7909B62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A9D1F50C-B2B3-D3A6-617A-1A3082D97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7C4850F-A749-445C-8F2D-7180FBF2BD0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BB16F582-2EA8-45FE-C830-283514C30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Ακολουθιακές – Συντρέχουσες Δομές</a:t>
            </a:r>
          </a:p>
        </p:txBody>
      </p:sp>
      <p:sp>
        <p:nvSpPr>
          <p:cNvPr id="989187" name="Rectangle 3">
            <a:extLst>
              <a:ext uri="{FF2B5EF4-FFF2-40B4-BE49-F238E27FC236}">
                <a16:creationId xmlns:a16="http://schemas.microsoft.com/office/drawing/2014/main" id="{404D7A07-F3D9-50A6-915F-6814FE8A4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altLang="el-GR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architecture</a:t>
            </a:r>
            <a:r>
              <a:rPr lang="en-US" altLang="el-GR">
                <a:solidFill>
                  <a:schemeClr val="tx1"/>
                </a:solidFill>
              </a:rPr>
              <a:t> rtl </a:t>
            </a:r>
            <a:r>
              <a:rPr lang="en-US" altLang="el-GR" b="1">
                <a:solidFill>
                  <a:srgbClr val="990033"/>
                </a:solidFill>
              </a:rPr>
              <a:t>of</a:t>
            </a:r>
            <a:r>
              <a:rPr lang="en-US" altLang="el-GR">
                <a:solidFill>
                  <a:schemeClr val="tx1"/>
                </a:solidFill>
              </a:rPr>
              <a:t> ex </a:t>
            </a:r>
            <a:r>
              <a:rPr lang="en-US" altLang="el-GR" b="1">
                <a:solidFill>
                  <a:srgbClr val="990033"/>
                </a:solidFill>
              </a:rPr>
              <a:t>is</a:t>
            </a:r>
            <a:r>
              <a:rPr lang="en-US" altLang="el-GR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chemeClr val="tx1"/>
                </a:solidFill>
              </a:rPr>
              <a:t>concurrent declaration part</a:t>
            </a:r>
            <a:r>
              <a:rPr lang="el-GR" altLang="el-GR">
                <a:solidFill>
                  <a:schemeClr val="tx1"/>
                </a:solidFill>
              </a:rPr>
              <a:t>  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chemeClr val="tx1"/>
                </a:solidFill>
              </a:rPr>
              <a:t>concurrent VHDL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process</a:t>
            </a:r>
            <a:r>
              <a:rPr lang="en-US" altLang="el-GR">
                <a:solidFill>
                  <a:schemeClr val="tx1"/>
                </a:solidFill>
              </a:rPr>
              <a:t> (…)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chemeClr val="tx1"/>
                </a:solidFill>
              </a:rPr>
              <a:t>sequential declaration part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	</a:t>
            </a:r>
            <a:r>
              <a:rPr lang="en-US" altLang="el-GR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chemeClr val="tx1"/>
                </a:solidFill>
              </a:rPr>
              <a:t>	</a:t>
            </a:r>
            <a:r>
              <a:rPr lang="el-GR" altLang="el-GR" i="1">
                <a:solidFill>
                  <a:schemeClr val="tx1"/>
                </a:solidFill>
              </a:rPr>
              <a:t>   </a:t>
            </a:r>
            <a:r>
              <a:rPr lang="en-US" altLang="el-GR" i="1">
                <a:solidFill>
                  <a:schemeClr val="tx1"/>
                </a:solidFill>
              </a:rPr>
              <a:t>sequential VHDL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tx1"/>
                </a:solidFill>
              </a:rPr>
              <a:t>	</a:t>
            </a: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 process;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i="1">
                <a:solidFill>
                  <a:schemeClr val="tx1"/>
                </a:solidFill>
              </a:rPr>
              <a:t>concurrent VHDL</a:t>
            </a:r>
          </a:p>
          <a:p>
            <a:pPr marL="0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el-GR" b="1">
                <a:solidFill>
                  <a:srgbClr val="990033"/>
                </a:solidFill>
              </a:rPr>
              <a:t>end</a:t>
            </a:r>
            <a:r>
              <a:rPr lang="en-US" altLang="el-GR">
                <a:solidFill>
                  <a:schemeClr val="tx1"/>
                </a:solidFill>
              </a:rPr>
              <a:t>;</a:t>
            </a:r>
            <a:endParaRPr lang="el-GR" altLang="el-GR">
              <a:solidFill>
                <a:schemeClr val="tx1"/>
              </a:solidFill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52023AA-DDED-705A-5083-69B4DBE57928}"/>
              </a:ext>
            </a:extLst>
          </p:cNvPr>
          <p:cNvGrpSpPr>
            <a:grpSpLocks/>
          </p:cNvGrpSpPr>
          <p:nvPr/>
        </p:nvGrpSpPr>
        <p:grpSpPr bwMode="auto">
          <a:xfrm>
            <a:off x="4344988" y="1676400"/>
            <a:ext cx="4799012" cy="4051300"/>
            <a:chOff x="2737" y="1056"/>
            <a:chExt cx="3023" cy="2552"/>
          </a:xfrm>
        </p:grpSpPr>
        <p:grpSp>
          <p:nvGrpSpPr>
            <p:cNvPr id="10247" name="Group 9">
              <a:extLst>
                <a:ext uri="{FF2B5EF4-FFF2-40B4-BE49-F238E27FC236}">
                  <a16:creationId xmlns:a16="http://schemas.microsoft.com/office/drawing/2014/main" id="{9112AF23-8845-C316-02FC-A84ADAC0C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7" y="1056"/>
              <a:ext cx="3023" cy="2008"/>
              <a:chOff x="2737" y="1056"/>
              <a:chExt cx="3023" cy="2008"/>
            </a:xfrm>
          </p:grpSpPr>
          <p:sp>
            <p:nvSpPr>
              <p:cNvPr id="10249" name="Text Box 4">
                <a:extLst>
                  <a:ext uri="{FF2B5EF4-FFF2-40B4-BE49-F238E27FC236}">
                    <a16:creationId xmlns:a16="http://schemas.microsoft.com/office/drawing/2014/main" id="{5687260D-FE57-F5CF-3415-4C78484E1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" y="1056"/>
                <a:ext cx="30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>
                    <a:solidFill>
                      <a:srgbClr val="000000"/>
                    </a:solidFill>
                  </a:rPr>
                  <a:t>-- Τμήμα δήλωσης συντρεχουσών δομών</a:t>
                </a:r>
              </a:p>
            </p:txBody>
          </p:sp>
          <p:sp>
            <p:nvSpPr>
              <p:cNvPr id="10250" name="Text Box 5">
                <a:extLst>
                  <a:ext uri="{FF2B5EF4-FFF2-40B4-BE49-F238E27FC236}">
                    <a16:creationId xmlns:a16="http://schemas.microsoft.com/office/drawing/2014/main" id="{03BC1B14-49D2-7822-42DD-06134165D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" y="1584"/>
                <a:ext cx="168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>
                    <a:solidFill>
                      <a:srgbClr val="000000"/>
                    </a:solidFill>
                  </a:rPr>
                  <a:t>-- Συντρέχων κώδικας</a:t>
                </a:r>
              </a:p>
            </p:txBody>
          </p:sp>
          <p:sp>
            <p:nvSpPr>
              <p:cNvPr id="10251" name="Text Box 6">
                <a:extLst>
                  <a:ext uri="{FF2B5EF4-FFF2-40B4-BE49-F238E27FC236}">
                    <a16:creationId xmlns:a16="http://schemas.microsoft.com/office/drawing/2014/main" id="{8F5F7808-39A2-6C4C-2394-BA0B80844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9" y="2160"/>
                <a:ext cx="3021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>
                    <a:solidFill>
                      <a:srgbClr val="000000"/>
                    </a:solidFill>
                  </a:rPr>
                  <a:t>-- Τμήμα δήλωσης ακολουθιακών δομών</a:t>
                </a:r>
              </a:p>
            </p:txBody>
          </p:sp>
          <p:sp>
            <p:nvSpPr>
              <p:cNvPr id="10252" name="Text Box 7">
                <a:extLst>
                  <a:ext uri="{FF2B5EF4-FFF2-40B4-BE49-F238E27FC236}">
                    <a16:creationId xmlns:a16="http://schemas.microsoft.com/office/drawing/2014/main" id="{D417CB5E-7716-2887-A532-7E6E6FB2B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" y="2795"/>
                <a:ext cx="194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>
                    <a:solidFill>
                      <a:srgbClr val="000000"/>
                    </a:solidFill>
                  </a:rPr>
                  <a:t>-- Ακολουθιακός κώδικας</a:t>
                </a:r>
              </a:p>
            </p:txBody>
          </p:sp>
        </p:grp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4D58B353-C018-4E90-87F5-9D46829D7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339"/>
              <a:ext cx="168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>
                  <a:solidFill>
                    <a:srgbClr val="000000"/>
                  </a:solidFill>
                </a:rPr>
                <a:t>-- Συντρέχων κώδικας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>
            <a:extLst>
              <a:ext uri="{FF2B5EF4-FFF2-40B4-BE49-F238E27FC236}">
                <a16:creationId xmlns:a16="http://schemas.microsoft.com/office/drawing/2014/main" id="{2897A496-04F8-7214-035D-C73088A8C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5539" name="Slide Number Placeholder 4">
            <a:extLst>
              <a:ext uri="{FF2B5EF4-FFF2-40B4-BE49-F238E27FC236}">
                <a16:creationId xmlns:a16="http://schemas.microsoft.com/office/drawing/2014/main" id="{4ED35793-753F-DFD0-EEF8-62A25695E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2D0A02-3174-4854-A988-F0D5C64376A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AutoShape 2">
            <a:extLst>
              <a:ext uri="{FF2B5EF4-FFF2-40B4-BE49-F238E27FC236}">
                <a16:creationId xmlns:a16="http://schemas.microsoft.com/office/drawing/2014/main" id="{1626C945-2C3F-8943-F41D-D098A1CD3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- </a:t>
            </a:r>
            <a:r>
              <a:rPr lang="en-US" altLang="el-GR"/>
              <a:t>EXIT LOOP</a:t>
            </a:r>
            <a:endParaRPr lang="el-GR" altLang="el-GR"/>
          </a:p>
        </p:txBody>
      </p:sp>
      <p:sp>
        <p:nvSpPr>
          <p:cNvPr id="1039363" name="Rectangle 3">
            <a:extLst>
              <a:ext uri="{FF2B5EF4-FFF2-40B4-BE49-F238E27FC236}">
                <a16:creationId xmlns:a16="http://schemas.microsoft.com/office/drawing/2014/main" id="{A7245165-D597-A6DA-3433-6CD6F0048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92150"/>
            <a:ext cx="8153400" cy="6013450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2000"/>
              <a:t>Μέτρηση αρχικών ‘0’  σε διάνυσμα</a:t>
            </a:r>
          </a:p>
        </p:txBody>
      </p:sp>
      <p:sp>
        <p:nvSpPr>
          <p:cNvPr id="1039364" name="Text Box 4">
            <a:extLst>
              <a:ext uri="{FF2B5EF4-FFF2-40B4-BE49-F238E27FC236}">
                <a16:creationId xmlns:a16="http://schemas.microsoft.com/office/drawing/2014/main" id="{E6804E8E-BA91-913A-5333-AE7CD423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22388"/>
            <a:ext cx="804739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entity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LeadingZeros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port</a:t>
            </a:r>
            <a:r>
              <a:rPr lang="en-US" altLang="el-GR" sz="2000" dirty="0">
                <a:solidFill>
                  <a:schemeClr val="tx1"/>
                </a:solidFill>
              </a:rPr>
              <a:t> ( data: </a:t>
            </a:r>
            <a:r>
              <a:rPr lang="en-US" altLang="el-GR" sz="2000" b="1" dirty="0">
                <a:solidFill>
                  <a:srgbClr val="990033"/>
                </a:solidFill>
              </a:rPr>
              <a:t>in </a:t>
            </a:r>
            <a:r>
              <a:rPr lang="en-US" altLang="el-GR" sz="2000" b="1" dirty="0" err="1">
                <a:solidFill>
                  <a:srgbClr val="990033"/>
                </a:solidFill>
              </a:rPr>
              <a:t>std_logic_vector</a:t>
            </a:r>
            <a:r>
              <a:rPr lang="en-US" altLang="el-GR" sz="2000" dirty="0">
                <a:solidFill>
                  <a:schemeClr val="tx1"/>
                </a:solidFill>
              </a:rPr>
              <a:t> (7 </a:t>
            </a:r>
            <a:r>
              <a:rPr lang="en-US" altLang="el-GR" sz="2000" b="1" dirty="0" err="1">
                <a:solidFill>
                  <a:srgbClr val="990033"/>
                </a:solidFill>
              </a:rPr>
              <a:t>downto</a:t>
            </a:r>
            <a:r>
              <a:rPr lang="en-US" altLang="el-GR" sz="2000" dirty="0">
                <a:solidFill>
                  <a:schemeClr val="tx1"/>
                </a:solidFill>
              </a:rPr>
              <a:t> 0);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dirty="0">
                <a:solidFill>
                  <a:schemeClr val="tx1"/>
                </a:solidFill>
              </a:rPr>
              <a:t>	           </a:t>
            </a:r>
            <a:r>
              <a:rPr lang="en-US" altLang="el-GR" sz="2000" dirty="0">
                <a:solidFill>
                  <a:schemeClr val="tx1"/>
                </a:solidFill>
              </a:rPr>
              <a:t>zeros: </a:t>
            </a:r>
            <a:r>
              <a:rPr lang="en-US" altLang="el-GR" sz="2000" b="1" dirty="0">
                <a:solidFill>
                  <a:srgbClr val="990033"/>
                </a:solidFill>
              </a:rPr>
              <a:t>out integer range</a:t>
            </a:r>
            <a:r>
              <a:rPr lang="en-US" altLang="el-GR" sz="2000" dirty="0">
                <a:solidFill>
                  <a:schemeClr val="tx1"/>
                </a:solidFill>
              </a:rPr>
              <a:t> 0 </a:t>
            </a:r>
            <a:r>
              <a:rPr lang="en-US" altLang="el-GR" sz="2000" b="1" dirty="0">
                <a:solidFill>
                  <a:srgbClr val="990000"/>
                </a:solidFill>
              </a:rPr>
              <a:t>to</a:t>
            </a:r>
            <a:r>
              <a:rPr lang="en-US" altLang="el-GR" sz="2000" dirty="0">
                <a:solidFill>
                  <a:schemeClr val="tx1"/>
                </a:solidFill>
              </a:rPr>
              <a:t> 8);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LeadingZeros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 b="1" dirty="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architecture</a:t>
            </a:r>
            <a:r>
              <a:rPr lang="en-US" altLang="el-GR" sz="2000" dirty="0">
                <a:solidFill>
                  <a:schemeClr val="tx1"/>
                </a:solidFill>
              </a:rPr>
              <a:t> behavior </a:t>
            </a:r>
            <a:r>
              <a:rPr lang="en-US" altLang="el-GR" sz="2000" b="1" dirty="0">
                <a:solidFill>
                  <a:srgbClr val="990033"/>
                </a:solidFill>
              </a:rPr>
              <a:t>of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LeadingZeros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 dirty="0">
                <a:solidFill>
                  <a:srgbClr val="990033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process</a:t>
            </a:r>
            <a:r>
              <a:rPr lang="en-US" altLang="el-GR" sz="2000" dirty="0">
                <a:solidFill>
                  <a:schemeClr val="tx1"/>
                </a:solidFill>
              </a:rPr>
              <a:t> (data)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l-GR" altLang="el-GR" sz="2000" dirty="0">
                <a:solidFill>
                  <a:schemeClr val="tx1"/>
                </a:solidFill>
              </a:rPr>
              <a:t>      </a:t>
            </a:r>
            <a:r>
              <a:rPr lang="en-US" altLang="el-GR" sz="2000" b="1" dirty="0">
                <a:solidFill>
                  <a:srgbClr val="990033"/>
                </a:solidFill>
              </a:rPr>
              <a:t>variable</a:t>
            </a:r>
            <a:r>
              <a:rPr lang="en-US" altLang="el-GR" sz="2000" dirty="0">
                <a:solidFill>
                  <a:schemeClr val="tx1"/>
                </a:solidFill>
              </a:rPr>
              <a:t> count: </a:t>
            </a:r>
            <a:r>
              <a:rPr lang="en-US" altLang="el-GR" sz="2000" b="1" dirty="0">
                <a:solidFill>
                  <a:srgbClr val="990033"/>
                </a:solidFill>
              </a:rPr>
              <a:t>integer range</a:t>
            </a:r>
            <a:r>
              <a:rPr lang="en-US" altLang="el-GR" sz="2000" dirty="0">
                <a:solidFill>
                  <a:schemeClr val="tx1"/>
                </a:solidFill>
              </a:rPr>
              <a:t> 0 TO 8;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count := 0;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for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i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00"/>
                </a:solidFill>
              </a:rPr>
              <a:t>in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dirty="0" err="1">
                <a:solidFill>
                  <a:schemeClr val="tx1"/>
                </a:solidFill>
              </a:rPr>
              <a:t>data'</a:t>
            </a:r>
            <a:r>
              <a:rPr lang="en-US" altLang="el-GR" sz="2000" b="1" dirty="0" err="1">
                <a:solidFill>
                  <a:srgbClr val="990033"/>
                </a:solidFill>
              </a:rPr>
              <a:t>range</a:t>
            </a:r>
            <a:r>
              <a:rPr lang="en-US" altLang="el-GR" sz="2000" dirty="0">
                <a:solidFill>
                  <a:schemeClr val="tx1"/>
                </a:solidFill>
              </a:rPr>
              <a:t> </a:t>
            </a:r>
            <a:r>
              <a:rPr lang="en-US" altLang="el-GR" sz="2000" b="1" dirty="0">
                <a:solidFill>
                  <a:srgbClr val="990033"/>
                </a:solidFill>
              </a:rPr>
              <a:t>loop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b="1" dirty="0">
                <a:solidFill>
                  <a:srgbClr val="990033"/>
                </a:solidFill>
              </a:rPr>
              <a:t>case</a:t>
            </a:r>
            <a:r>
              <a:rPr lang="en-US" altLang="el-GR" sz="2000" dirty="0">
                <a:solidFill>
                  <a:schemeClr val="tx1"/>
                </a:solidFill>
              </a:rPr>
              <a:t> data(</a:t>
            </a:r>
            <a:r>
              <a:rPr lang="en-US" altLang="el-GR" sz="2000" dirty="0" err="1">
                <a:solidFill>
                  <a:schemeClr val="tx1"/>
                </a:solidFill>
              </a:rPr>
              <a:t>i</a:t>
            </a:r>
            <a:r>
              <a:rPr lang="en-US" altLang="el-GR" sz="2000" dirty="0">
                <a:solidFill>
                  <a:schemeClr val="tx1"/>
                </a:solidFill>
              </a:rPr>
              <a:t>) </a:t>
            </a:r>
            <a:r>
              <a:rPr lang="en-US" altLang="el-GR" sz="2000" b="1" dirty="0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	</a:t>
            </a:r>
            <a:r>
              <a:rPr lang="en-US" altLang="el-GR" sz="2000" b="1" dirty="0">
                <a:solidFill>
                  <a:srgbClr val="990033"/>
                </a:solidFill>
              </a:rPr>
              <a:t>when</a:t>
            </a:r>
            <a:r>
              <a:rPr lang="en-US" altLang="el-GR" sz="2000" dirty="0">
                <a:solidFill>
                  <a:schemeClr val="tx1"/>
                </a:solidFill>
              </a:rPr>
              <a:t> '0' =&gt; count := count + 1;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	</a:t>
            </a:r>
            <a:r>
              <a:rPr lang="en-US" altLang="el-GR" sz="2000" b="1" dirty="0">
                <a:solidFill>
                  <a:srgbClr val="990033"/>
                </a:solidFill>
              </a:rPr>
              <a:t>when others</a:t>
            </a:r>
            <a:r>
              <a:rPr lang="en-US" altLang="el-GR" sz="2000" dirty="0">
                <a:solidFill>
                  <a:schemeClr val="tx1"/>
                </a:solidFill>
              </a:rPr>
              <a:t> =&gt; </a:t>
            </a:r>
            <a:r>
              <a:rPr lang="en-US" altLang="el-GR" sz="2000" b="1" dirty="0">
                <a:solidFill>
                  <a:srgbClr val="990033"/>
                </a:solidFill>
              </a:rPr>
              <a:t>exit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  <a:r>
              <a:rPr lang="el-GR" altLang="el-GR" sz="2000" dirty="0">
                <a:solidFill>
                  <a:schemeClr val="tx1"/>
                </a:solidFill>
              </a:rPr>
              <a:t>    </a:t>
            </a:r>
            <a:r>
              <a:rPr lang="el-GR" altLang="el-GR" sz="2000" i="1" dirty="0">
                <a:solidFill>
                  <a:schemeClr val="tx1"/>
                </a:solidFill>
              </a:rPr>
              <a:t>-- τερματισμός στο 1</a:t>
            </a:r>
            <a:r>
              <a:rPr lang="el-GR" altLang="el-GR" sz="2000" i="1" baseline="30000" dirty="0">
                <a:solidFill>
                  <a:schemeClr val="tx1"/>
                </a:solidFill>
              </a:rPr>
              <a:t>ο</a:t>
            </a:r>
            <a:r>
              <a:rPr lang="el-GR" altLang="el-GR" sz="2000" i="1" dirty="0">
                <a:solidFill>
                  <a:schemeClr val="tx1"/>
                </a:solidFill>
              </a:rPr>
              <a:t> ‘1’</a:t>
            </a:r>
            <a:endParaRPr lang="en-US" altLang="el-GR" sz="2000" i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	</a:t>
            </a:r>
            <a:r>
              <a:rPr lang="en-US" altLang="el-GR" sz="2000" b="1" dirty="0">
                <a:solidFill>
                  <a:srgbClr val="990033"/>
                </a:solidFill>
              </a:rPr>
              <a:t>end case;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b="1" dirty="0">
                <a:solidFill>
                  <a:srgbClr val="990033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end loop</a:t>
            </a:r>
            <a:r>
              <a:rPr lang="en-US" altLang="el-GR" sz="2000" dirty="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dirty="0">
                <a:solidFill>
                  <a:schemeClr val="tx1"/>
                </a:solidFill>
              </a:rPr>
              <a:t>zeros &lt;= count;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l-GR" sz="2000" dirty="0">
                <a:solidFill>
                  <a:schemeClr val="tx1"/>
                </a:solidFill>
              </a:rPr>
              <a:t>	</a:t>
            </a:r>
            <a:r>
              <a:rPr lang="en-US" altLang="el-GR" sz="2000" b="1" dirty="0">
                <a:solidFill>
                  <a:srgbClr val="990033"/>
                </a:solidFill>
              </a:rPr>
              <a:t>end process;</a:t>
            </a:r>
            <a:endParaRPr lang="el-GR" altLang="el-GR" sz="2000" b="1" dirty="0">
              <a:solidFill>
                <a:srgbClr val="990033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 dirty="0">
                <a:solidFill>
                  <a:srgbClr val="990033"/>
                </a:solidFill>
              </a:rPr>
              <a:t>end</a:t>
            </a:r>
            <a:r>
              <a:rPr lang="en-US" altLang="el-GR" sz="2000" dirty="0">
                <a:solidFill>
                  <a:schemeClr val="tx1"/>
                </a:solidFill>
              </a:rPr>
              <a:t> behavior</a:t>
            </a:r>
            <a:r>
              <a:rPr lang="el-GR" altLang="el-GR" sz="2000" dirty="0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  <p:bldP spid="103936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81DAFB19-DB7E-DF5E-7D84-D8500328D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7EC5CBBF-0866-B53B-1F22-EE99ADCC9C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492358B-3D5B-44CA-8730-2EC4341331C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DA6361FB-38AE-B8E0-A67A-3E3235535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433387"/>
          </a:xfrm>
        </p:spPr>
        <p:txBody>
          <a:bodyPr/>
          <a:lstStyle/>
          <a:p>
            <a:pPr eaLnBrk="1" hangingPunct="1"/>
            <a:r>
              <a:rPr lang="el-GR" altLang="el-GR"/>
              <a:t>Διαφορετικοί Τρόποι Περιγραφής Ακολουθιακού Κυκλώματος</a:t>
            </a:r>
          </a:p>
        </p:txBody>
      </p:sp>
      <p:sp>
        <p:nvSpPr>
          <p:cNvPr id="1040387" name="Rectangle 3">
            <a:extLst>
              <a:ext uri="{FF2B5EF4-FFF2-40B4-BE49-F238E27FC236}">
                <a16:creationId xmlns:a16="http://schemas.microsoft.com/office/drawing/2014/main" id="{38B28FFB-F02C-0B54-0E59-BADA997B7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Συγγραφή μίας διεργασίας όπου εντός αυτής περιγράφονται τα στοιχεία μνήμης, η επόμενη κατάσταση και ή έξοδος</a:t>
            </a:r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Διαχωρισμός του ακολουθιακού από το συνδυαστικό τμήμα. Συγγραφή χωριστού συντρέχοντος (επόμενη κατάσταση και έξοδος) και ακολουθιακού κώδικα</a:t>
            </a:r>
          </a:p>
          <a:p>
            <a:pPr marL="828675" lvl="1" indent="-285750" eaLnBrk="1" hangingPunct="1"/>
            <a:r>
              <a:rPr lang="el-GR" altLang="el-GR"/>
              <a:t>Πιο ασφαλές από λάθη. Κάπως μεγαλύτεροι κώδικες</a:t>
            </a:r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  <a:p>
            <a:pPr marL="0" indent="0" eaLnBrk="1" hangingPunct="1"/>
            <a:endParaRPr lang="el-GR" altLang="el-GR"/>
          </a:p>
        </p:txBody>
      </p:sp>
      <p:pic>
        <p:nvPicPr>
          <p:cNvPr id="1040388" name="Picture 4">
            <a:extLst>
              <a:ext uri="{FF2B5EF4-FFF2-40B4-BE49-F238E27FC236}">
                <a16:creationId xmlns:a16="http://schemas.microsoft.com/office/drawing/2014/main" id="{5DA3C3A5-E951-1D6E-86C6-02DCD4B9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6553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7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A7192CE5-F788-C071-8E15-AE4D9938E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6AE5418C-9C6E-3D29-F43C-AB01A27CC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FE77F7-BBAF-4A73-A0CB-A0D4B23DE78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AutoShape 2">
            <a:extLst>
              <a:ext uri="{FF2B5EF4-FFF2-40B4-BE49-F238E27FC236}">
                <a16:creationId xmlns:a16="http://schemas.microsoft.com/office/drawing/2014/main" id="{67D60040-A365-4373-8878-35712844A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69325" cy="433387"/>
          </a:xfrm>
        </p:spPr>
        <p:txBody>
          <a:bodyPr/>
          <a:lstStyle/>
          <a:p>
            <a:pPr eaLnBrk="1" hangingPunct="1"/>
            <a:r>
              <a:rPr lang="el-GR" altLang="el-GR" sz="2200"/>
              <a:t>Τρόποι Περιγραφής Ακολουθιακού Κυκλώματος</a:t>
            </a:r>
            <a:r>
              <a:rPr lang="en-US" altLang="el-GR" sz="2200"/>
              <a:t> –</a:t>
            </a:r>
            <a:r>
              <a:rPr lang="el-GR" altLang="el-GR" sz="2200"/>
              <a:t> Παράδειγμα (1/2) </a:t>
            </a:r>
          </a:p>
        </p:txBody>
      </p:sp>
      <p:sp>
        <p:nvSpPr>
          <p:cNvPr id="174085" name="Rectangle 3">
            <a:extLst>
              <a:ext uri="{FF2B5EF4-FFF2-40B4-BE49-F238E27FC236}">
                <a16:creationId xmlns:a16="http://schemas.microsoft.com/office/drawing/2014/main" id="{C100D430-FCCF-EF77-1DE2-F4D61B837A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73113"/>
            <a:ext cx="4283075" cy="55356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entity</a:t>
            </a:r>
            <a:r>
              <a:rPr lang="el-GR" altLang="el-GR" sz="2000"/>
              <a:t> dff</a:t>
            </a:r>
            <a:r>
              <a:rPr lang="en-US" altLang="el-GR" sz="2000"/>
              <a:t>_</a:t>
            </a:r>
            <a:r>
              <a:rPr lang="el-GR" altLang="el-GR" sz="2000"/>
              <a:t>en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port</a:t>
            </a:r>
            <a:r>
              <a:rPr lang="el-GR" altLang="el-GR" sz="2000"/>
              <a:t> (</a:t>
            </a:r>
            <a:r>
              <a:rPr lang="en-US" altLang="el-GR" sz="2000"/>
              <a:t> </a:t>
            </a:r>
            <a:r>
              <a:rPr lang="el-GR" altLang="el-GR" sz="2000"/>
              <a:t>clk</a:t>
            </a:r>
            <a:r>
              <a:rPr lang="en-US" altLang="el-GR" sz="2000"/>
              <a:t>, </a:t>
            </a:r>
            <a:r>
              <a:rPr lang="el-GR" altLang="el-GR" sz="2000"/>
              <a:t>reset</a:t>
            </a:r>
            <a:r>
              <a:rPr lang="en-US" altLang="el-GR" sz="2000"/>
              <a:t> , </a:t>
            </a:r>
            <a:r>
              <a:rPr lang="el-GR" altLang="el-GR" sz="2000"/>
              <a:t>en</a:t>
            </a:r>
            <a:r>
              <a:rPr lang="en-US" altLang="el-GR" sz="2000"/>
              <a:t>, </a:t>
            </a:r>
            <a:r>
              <a:rPr lang="el-GR" altLang="el-GR" sz="2000"/>
              <a:t>d</a:t>
            </a:r>
            <a:r>
              <a:rPr lang="en-US" altLang="el-GR" sz="2000"/>
              <a:t> </a:t>
            </a:r>
            <a:r>
              <a:rPr lang="el-GR" altLang="el-GR" sz="2000"/>
              <a:t>: </a:t>
            </a:r>
            <a:r>
              <a:rPr lang="el-GR" altLang="el-GR" sz="2000" b="1">
                <a:solidFill>
                  <a:srgbClr val="990033"/>
                </a:solidFill>
              </a:rPr>
              <a:t>in</a:t>
            </a:r>
            <a:r>
              <a:rPr lang="el-GR" altLang="el-GR" sz="2000"/>
              <a:t> std</a:t>
            </a:r>
            <a:r>
              <a:rPr lang="en-US" altLang="el-GR" sz="2000"/>
              <a:t>_</a:t>
            </a:r>
            <a:r>
              <a:rPr lang="el-GR" altLang="el-GR" sz="2000"/>
              <a:t>logic;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           </a:t>
            </a:r>
            <a:r>
              <a:rPr lang="el-GR" altLang="el-GR" sz="2000"/>
              <a:t>q: </a:t>
            </a:r>
            <a:r>
              <a:rPr lang="el-GR" altLang="el-GR" sz="2000" b="1">
                <a:solidFill>
                  <a:srgbClr val="990033"/>
                </a:solidFill>
              </a:rPr>
              <a:t>out</a:t>
            </a:r>
            <a:r>
              <a:rPr lang="el-GR" altLang="el-GR" sz="2000"/>
              <a:t> std-logic</a:t>
            </a:r>
            <a:r>
              <a:rPr lang="en-US" altLang="el-GR" sz="2000"/>
              <a:t>);</a:t>
            </a: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</a:t>
            </a:r>
            <a:r>
              <a:rPr lang="el-GR" altLang="el-GR" sz="2000"/>
              <a:t> dff</a:t>
            </a:r>
            <a:r>
              <a:rPr lang="en-US" altLang="el-GR" sz="2000"/>
              <a:t>_</a:t>
            </a:r>
            <a:r>
              <a:rPr lang="el-GR" altLang="el-GR" sz="2000"/>
              <a:t>en;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endParaRPr lang="en-US" altLang="el-GR" sz="2000" b="1">
              <a:solidFill>
                <a:srgbClr val="990033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architecture</a:t>
            </a:r>
            <a:r>
              <a:rPr lang="el-GR" altLang="el-GR" sz="2000"/>
              <a:t> two</a:t>
            </a:r>
            <a:r>
              <a:rPr lang="en-US" altLang="el-GR" sz="2000"/>
              <a:t>_</a:t>
            </a:r>
            <a:r>
              <a:rPr lang="el-GR" altLang="el-GR" sz="2000"/>
              <a:t>seg</a:t>
            </a:r>
            <a:r>
              <a:rPr lang="en-US" altLang="el-GR" sz="2000"/>
              <a:t>_</a:t>
            </a:r>
            <a:r>
              <a:rPr lang="el-GR" altLang="el-GR" sz="2000"/>
              <a:t>arch </a:t>
            </a:r>
            <a:r>
              <a:rPr lang="el-GR" altLang="el-GR" sz="2000" b="1">
                <a:solidFill>
                  <a:srgbClr val="990033"/>
                </a:solidFill>
              </a:rPr>
              <a:t>of</a:t>
            </a:r>
            <a:r>
              <a:rPr lang="el-GR" altLang="el-GR" sz="2000"/>
              <a:t> dff</a:t>
            </a:r>
            <a:r>
              <a:rPr lang="en-US" altLang="el-GR" sz="2000"/>
              <a:t>_</a:t>
            </a:r>
            <a:r>
              <a:rPr lang="el-GR" altLang="el-GR" sz="2000"/>
              <a:t>en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/>
              <a:t>signal q</a:t>
            </a:r>
            <a:r>
              <a:rPr lang="en-US" altLang="el-GR" sz="2000"/>
              <a:t>_reg, q_next</a:t>
            </a:r>
            <a:r>
              <a:rPr lang="el-GR" altLang="el-GR" sz="2000"/>
              <a:t> : std</a:t>
            </a:r>
            <a:r>
              <a:rPr lang="en-US" altLang="el-GR" sz="2000"/>
              <a:t>_</a:t>
            </a:r>
            <a:r>
              <a:rPr lang="el-GR" altLang="el-GR" sz="2000"/>
              <a:t>logic ;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0000"/>
                </a:solidFill>
              </a:rPr>
              <a:t>- </a:t>
            </a:r>
            <a:r>
              <a:rPr lang="el-GR" altLang="el-GR" sz="2000" i="1">
                <a:solidFill>
                  <a:srgbClr val="000000"/>
                </a:solidFill>
              </a:rPr>
              <a:t>D FF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</a:t>
            </a:r>
            <a:r>
              <a:rPr lang="el-GR" altLang="el-GR" sz="2000" b="1">
                <a:solidFill>
                  <a:srgbClr val="990033"/>
                </a:solidFill>
              </a:rPr>
              <a:t>process</a:t>
            </a:r>
            <a:r>
              <a:rPr lang="el-GR" altLang="el-GR" sz="2000"/>
              <a:t> (clk, reset</a:t>
            </a:r>
            <a:r>
              <a:rPr lang="en-US" altLang="el-GR" sz="2000"/>
              <a:t>)</a:t>
            </a:r>
            <a:endParaRPr lang="el-GR" altLang="el-GR" sz="2000"/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</a:t>
            </a: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if</a:t>
            </a:r>
            <a:r>
              <a:rPr lang="el-GR" altLang="el-GR" sz="2000"/>
              <a:t> (reset=’l</a:t>
            </a:r>
            <a:r>
              <a:rPr lang="en-US" altLang="el-GR" sz="2000"/>
              <a:t>’</a:t>
            </a:r>
            <a:r>
              <a:rPr lang="el-GR" altLang="el-GR" sz="2000"/>
              <a:t>)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            </a:t>
            </a:r>
            <a:r>
              <a:rPr lang="el-GR" altLang="el-GR" sz="2000"/>
              <a:t>q</a:t>
            </a:r>
            <a:r>
              <a:rPr lang="en-US" altLang="el-GR" sz="2000"/>
              <a:t>_reg</a:t>
            </a:r>
            <a:r>
              <a:rPr lang="el-GR" altLang="el-GR" sz="2000"/>
              <a:t> &lt;= </a:t>
            </a:r>
            <a:r>
              <a:rPr lang="en-US" altLang="el-GR" sz="2000"/>
              <a:t>‘0’</a:t>
            </a:r>
            <a:r>
              <a:rPr lang="el-GR" altLang="el-GR" sz="2000" i="1"/>
              <a:t> ;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elsif</a:t>
            </a:r>
            <a:r>
              <a:rPr lang="el-GR" altLang="el-GR" sz="2000"/>
              <a:t> (clk’event </a:t>
            </a:r>
            <a:r>
              <a:rPr lang="el-GR" altLang="el-GR" sz="2000" b="1">
                <a:solidFill>
                  <a:srgbClr val="990033"/>
                </a:solidFill>
              </a:rPr>
              <a:t>and</a:t>
            </a:r>
            <a:r>
              <a:rPr lang="el-GR" altLang="el-GR" sz="2000"/>
              <a:t> c1k=’l</a:t>
            </a:r>
            <a:r>
              <a:rPr lang="en-US" altLang="el-GR" sz="2000"/>
              <a:t>’</a:t>
            </a:r>
            <a:r>
              <a:rPr lang="el-GR" altLang="el-GR" sz="2000"/>
              <a:t>) </a:t>
            </a:r>
            <a:r>
              <a:rPr lang="el-GR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           q_</a:t>
            </a:r>
            <a:r>
              <a:rPr lang="el-GR" altLang="el-GR" sz="2000"/>
              <a:t>reg &lt;= q</a:t>
            </a:r>
            <a:r>
              <a:rPr lang="en-US" altLang="el-GR" sz="2000"/>
              <a:t>_</a:t>
            </a:r>
            <a:r>
              <a:rPr lang="el-GR" altLang="el-GR" sz="2000"/>
              <a:t>next;</a:t>
            </a:r>
            <a:endParaRPr lang="en-US" altLang="el-GR" sz="2000"/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end if</a:t>
            </a:r>
            <a:r>
              <a:rPr lang="el-GR" altLang="el-GR" sz="2000"/>
              <a:t> ;</a:t>
            </a:r>
          </a:p>
          <a:p>
            <a:pPr marL="0" indent="0" eaLnBrk="1" hangingPunct="1">
              <a:lnSpc>
                <a:spcPct val="80000"/>
              </a:lnSpc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/>
              <a:t>   </a:t>
            </a:r>
            <a:r>
              <a:rPr lang="el-GR" altLang="el-GR" sz="2000" b="1">
                <a:solidFill>
                  <a:srgbClr val="990033"/>
                </a:solidFill>
              </a:rPr>
              <a:t>end process</a:t>
            </a:r>
            <a:r>
              <a:rPr lang="el-GR" altLang="el-GR" sz="2000"/>
              <a:t>;</a:t>
            </a:r>
          </a:p>
        </p:txBody>
      </p:sp>
      <p:sp>
        <p:nvSpPr>
          <p:cNvPr id="174086" name="Rectangle 5">
            <a:extLst>
              <a:ext uri="{FF2B5EF4-FFF2-40B4-BE49-F238E27FC236}">
                <a16:creationId xmlns:a16="http://schemas.microsoft.com/office/drawing/2014/main" id="{9C2FB7C7-6A1D-2E85-86E5-FA4ACCDF95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next - state logic</a:t>
            </a:r>
            <a:r>
              <a:rPr lang="en-US" altLang="el-GR" sz="2000" i="1">
                <a:solidFill>
                  <a:srgbClr val="000000"/>
                </a:solidFill>
              </a:rPr>
              <a:t>--</a:t>
            </a:r>
            <a:endParaRPr lang="el-GR" altLang="el-GR" sz="2000" i="1">
              <a:solidFill>
                <a:srgbClr val="000000"/>
              </a:solidFill>
            </a:endParaRPr>
          </a:p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/>
              <a:t>q</a:t>
            </a:r>
            <a:r>
              <a:rPr lang="en-US" altLang="el-GR" sz="2000"/>
              <a:t>_n</a:t>
            </a:r>
            <a:r>
              <a:rPr lang="el-GR" altLang="el-GR" sz="2000"/>
              <a:t>ext &lt;= d </a:t>
            </a:r>
            <a:r>
              <a:rPr lang="el-GR" altLang="el-GR" sz="2000" b="1">
                <a:solidFill>
                  <a:srgbClr val="990033"/>
                </a:solidFill>
              </a:rPr>
              <a:t>when</a:t>
            </a:r>
            <a:r>
              <a:rPr lang="el-GR" altLang="el-GR" sz="2000"/>
              <a:t> en =’l’ </a:t>
            </a:r>
            <a:r>
              <a:rPr lang="el-GR" altLang="el-GR" sz="2000" b="1">
                <a:solidFill>
                  <a:srgbClr val="990033"/>
                </a:solidFill>
              </a:rPr>
              <a:t>else</a:t>
            </a:r>
            <a:endParaRPr lang="en-US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                </a:t>
            </a:r>
            <a:r>
              <a:rPr lang="en-US" altLang="el-GR" sz="2000"/>
              <a:t>q_reg;</a:t>
            </a:r>
            <a:endParaRPr lang="el-GR" altLang="el-GR" sz="2000"/>
          </a:p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endParaRPr lang="el-GR" altLang="el-GR" sz="2000"/>
          </a:p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0000"/>
                </a:solidFill>
              </a:rPr>
              <a:t>-- </a:t>
            </a:r>
            <a:r>
              <a:rPr lang="el-GR" altLang="el-GR" sz="2000" i="1">
                <a:solidFill>
                  <a:srgbClr val="000000"/>
                </a:solidFill>
              </a:rPr>
              <a:t>output logic</a:t>
            </a:r>
            <a:r>
              <a:rPr lang="en-US" altLang="el-GR" sz="2000" i="1">
                <a:solidFill>
                  <a:srgbClr val="000000"/>
                </a:solidFill>
              </a:rPr>
              <a:t>--</a:t>
            </a:r>
            <a:r>
              <a:rPr lang="el-GR" altLang="el-GR" sz="2000">
                <a:solidFill>
                  <a:srgbClr val="000000"/>
                </a:solidFill>
              </a:rPr>
              <a:t>;</a:t>
            </a:r>
          </a:p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/>
              <a:t>q &lt;= q</a:t>
            </a:r>
            <a:r>
              <a:rPr lang="en-US" altLang="el-GR" sz="2000"/>
              <a:t>_</a:t>
            </a:r>
            <a:r>
              <a:rPr lang="el-GR" altLang="el-GR" sz="2000"/>
              <a:t>reg;</a:t>
            </a:r>
          </a:p>
          <a:p>
            <a:pPr marL="0" indent="180975"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</a:t>
            </a:r>
            <a:r>
              <a:rPr lang="el-GR" altLang="el-GR" sz="2000"/>
              <a:t> two-seg-arch;</a:t>
            </a:r>
          </a:p>
          <a:p>
            <a:pPr marL="0" indent="180975" eaLnBrk="1" hangingPunct="1"/>
            <a:endParaRPr lang="el-GR" altLang="el-GR" sz="200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D6785F7-76EC-D5A8-4580-278BCFAE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38613"/>
            <a:ext cx="4851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9F0806F-2847-AF05-C168-E82FF39CDC9B}"/>
              </a:ext>
            </a:extLst>
          </p:cNvPr>
          <p:cNvSpPr/>
          <p:nvPr/>
        </p:nvSpPr>
        <p:spPr>
          <a:xfrm>
            <a:off x="6300788" y="4797425"/>
            <a:ext cx="863600" cy="1079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267FC6-66CF-1CB2-7FB2-8CDF72A7A8FD}"/>
              </a:ext>
            </a:extLst>
          </p:cNvPr>
          <p:cNvSpPr/>
          <p:nvPr/>
        </p:nvSpPr>
        <p:spPr>
          <a:xfrm>
            <a:off x="5170488" y="4721225"/>
            <a:ext cx="865187" cy="10810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98EF37-8872-53CB-0F2F-82F40AD863D4}"/>
              </a:ext>
            </a:extLst>
          </p:cNvPr>
          <p:cNvSpPr/>
          <p:nvPr/>
        </p:nvSpPr>
        <p:spPr>
          <a:xfrm>
            <a:off x="7458075" y="4138613"/>
            <a:ext cx="865188" cy="10795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  <p:bldP spid="174086" grpId="0" build="p"/>
      <p:bldP spid="3" grpId="0" animBg="1"/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696E1186-1DD0-6F23-D372-2CA7BDBD5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100F36FA-3293-08B7-C116-745DAECE1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A77EECC-0F5F-40B7-ADC7-F1E1EE4D613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BB921B89-39A8-BD0D-B8E1-54ED3B15B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69325" cy="433387"/>
          </a:xfrm>
        </p:spPr>
        <p:txBody>
          <a:bodyPr/>
          <a:lstStyle/>
          <a:p>
            <a:pPr eaLnBrk="1" hangingPunct="1"/>
            <a:r>
              <a:rPr lang="el-GR" altLang="el-GR" sz="2200"/>
              <a:t>Τρόποι Περιγραφής Ακολουθιακού Κυκλώματος</a:t>
            </a:r>
            <a:r>
              <a:rPr lang="en-US" altLang="el-GR" sz="2200"/>
              <a:t> –</a:t>
            </a:r>
            <a:r>
              <a:rPr lang="el-GR" altLang="el-GR" sz="2200"/>
              <a:t> Παράδειγμα (2/2) </a:t>
            </a:r>
          </a:p>
        </p:txBody>
      </p:sp>
      <p:sp>
        <p:nvSpPr>
          <p:cNvPr id="175109" name="Rectangle 4">
            <a:extLst>
              <a:ext uri="{FF2B5EF4-FFF2-40B4-BE49-F238E27FC236}">
                <a16:creationId xmlns:a16="http://schemas.microsoft.com/office/drawing/2014/main" id="{C3B4BCE2-2629-75B3-F7C3-D0F93C64D5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765175"/>
            <a:ext cx="4062412" cy="524986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architecture</a:t>
            </a:r>
            <a:r>
              <a:rPr lang="el-GR" altLang="el-GR" sz="1800"/>
              <a:t> one</a:t>
            </a:r>
            <a:r>
              <a:rPr lang="en-US" altLang="el-GR" sz="1800"/>
              <a:t>_</a:t>
            </a:r>
            <a:r>
              <a:rPr lang="el-GR" altLang="el-GR" sz="1800"/>
              <a:t>seg</a:t>
            </a:r>
            <a:r>
              <a:rPr lang="en-US" altLang="el-GR" sz="1800"/>
              <a:t>_</a:t>
            </a:r>
            <a:r>
              <a:rPr lang="el-GR" altLang="el-GR" sz="1800"/>
              <a:t>arch of dff</a:t>
            </a:r>
            <a:r>
              <a:rPr lang="en-US" altLang="el-GR" sz="1800"/>
              <a:t>_</a:t>
            </a:r>
            <a:r>
              <a:rPr lang="el-GR" altLang="el-GR" sz="1800"/>
              <a:t>en is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</a:t>
            </a:r>
            <a:r>
              <a:rPr lang="el-GR" altLang="el-GR" sz="1800" b="1">
                <a:solidFill>
                  <a:srgbClr val="990033"/>
                </a:solidFill>
              </a:rPr>
              <a:t>process</a:t>
            </a:r>
            <a:r>
              <a:rPr lang="el-GR" altLang="el-GR" sz="1800"/>
              <a:t> (clk ,reset)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</a:t>
            </a:r>
            <a:r>
              <a:rPr lang="el-GR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1800"/>
              <a:t> </a:t>
            </a:r>
            <a:r>
              <a:rPr lang="en-US" altLang="el-GR" sz="1800"/>
              <a:t>          </a:t>
            </a:r>
            <a:r>
              <a:rPr lang="el-GR" altLang="el-GR" sz="1800" b="1">
                <a:solidFill>
                  <a:srgbClr val="990033"/>
                </a:solidFill>
              </a:rPr>
              <a:t>if</a:t>
            </a:r>
            <a:r>
              <a:rPr lang="el-GR" altLang="el-GR" sz="1800"/>
              <a:t> (reset=’l’)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          </a:t>
            </a:r>
            <a:r>
              <a:rPr lang="el-GR" altLang="el-GR" sz="1800"/>
              <a:t>q &lt; = </a:t>
            </a:r>
            <a:r>
              <a:rPr lang="en-US" altLang="el-GR" sz="1800"/>
              <a:t>‘0’</a:t>
            </a:r>
            <a:r>
              <a:rPr lang="el-GR" altLang="el-GR" sz="1800"/>
              <a:t> 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      </a:t>
            </a:r>
            <a:r>
              <a:rPr lang="el-GR" altLang="el-GR" sz="1800" b="1">
                <a:solidFill>
                  <a:srgbClr val="990033"/>
                </a:solidFill>
              </a:rPr>
              <a:t>elsif</a:t>
            </a:r>
            <a:r>
              <a:rPr lang="el-GR" altLang="el-GR" sz="1800"/>
              <a:t> (clk’event and clk=</a:t>
            </a:r>
            <a:r>
              <a:rPr lang="en-US" altLang="el-GR" sz="1800"/>
              <a:t>‘</a:t>
            </a:r>
            <a:r>
              <a:rPr lang="el-GR" altLang="el-GR" sz="1800"/>
              <a:t>l’)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  <a:endParaRPr lang="en-US" altLang="el-GR" sz="1800" b="1"/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           </a:t>
            </a:r>
            <a:r>
              <a:rPr lang="el-GR" altLang="el-GR" sz="1800" b="1">
                <a:solidFill>
                  <a:srgbClr val="990033"/>
                </a:solidFill>
              </a:rPr>
              <a:t>if</a:t>
            </a:r>
            <a:r>
              <a:rPr lang="el-GR" altLang="el-GR" sz="1800"/>
              <a:t> (en=’l’) </a:t>
            </a:r>
            <a:r>
              <a:rPr lang="el-GR" altLang="el-GR" sz="1800" b="1">
                <a:solidFill>
                  <a:srgbClr val="990033"/>
                </a:solidFill>
              </a:rPr>
              <a:t>then</a:t>
            </a:r>
            <a:endParaRPr lang="el-GR" altLang="el-GR" sz="1800"/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               </a:t>
            </a:r>
            <a:r>
              <a:rPr lang="el-GR" altLang="el-GR" sz="1800"/>
              <a:t>q &lt;= d;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           </a:t>
            </a:r>
            <a:r>
              <a:rPr lang="el-GR" altLang="el-GR" sz="1800" b="1">
                <a:solidFill>
                  <a:srgbClr val="990033"/>
                </a:solidFill>
              </a:rPr>
              <a:t>end if 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            </a:t>
            </a:r>
            <a:r>
              <a:rPr lang="el-GR" altLang="el-GR" sz="1800" b="1">
                <a:solidFill>
                  <a:srgbClr val="990033"/>
                </a:solidFill>
              </a:rPr>
              <a:t>end if</a:t>
            </a:r>
            <a:r>
              <a:rPr lang="el-GR" altLang="el-GR" sz="1800"/>
              <a:t> 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800"/>
              <a:t>       </a:t>
            </a:r>
            <a:r>
              <a:rPr lang="el-GR" altLang="el-GR" sz="1800" b="1">
                <a:solidFill>
                  <a:srgbClr val="990033"/>
                </a:solidFill>
              </a:rPr>
              <a:t>end process;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990033"/>
                </a:solidFill>
              </a:rPr>
              <a:t>end one-seg-arch</a:t>
            </a:r>
            <a:r>
              <a:rPr lang="el-GR" altLang="el-GR" sz="1800"/>
              <a:t> ;</a:t>
            </a:r>
          </a:p>
          <a:p>
            <a:pPr marL="0" indent="1809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>
            <a:extLst>
              <a:ext uri="{FF2B5EF4-FFF2-40B4-BE49-F238E27FC236}">
                <a16:creationId xmlns:a16="http://schemas.microsoft.com/office/drawing/2014/main" id="{8E1EEDDA-B92F-CEFD-5F92-9100D9E93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69635" name="Slide Number Placeholder 4">
            <a:extLst>
              <a:ext uri="{FF2B5EF4-FFF2-40B4-BE49-F238E27FC236}">
                <a16:creationId xmlns:a16="http://schemas.microsoft.com/office/drawing/2014/main" id="{5B84025E-E2BF-7596-90FE-552E48CFC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9C2C2DB-E4C5-4841-B738-FC5EDC9E022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2BEA31A-E1B1-6C7E-4575-CEAC25A03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2124D2F-C077-5834-3A4A-714A4021E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n-US" altLang="el-GR" sz="3200" b="1"/>
              <a:t>SIGNALS, VARIABLES </a:t>
            </a:r>
            <a:r>
              <a:rPr lang="el-GR" altLang="el-GR" sz="3200" b="1"/>
              <a:t>και </a:t>
            </a:r>
            <a:r>
              <a:rPr lang="en-US" altLang="el-GR" sz="3200" b="1"/>
              <a:t>PROCESS</a:t>
            </a:r>
            <a:endParaRPr lang="el-GR" altLang="el-GR" sz="3200"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B7C46D0B-DA90-072A-B7C2-F71EFB3265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695F86BB-1943-01B1-8E41-29500DBF8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1A945A-68B2-4199-BF38-06CB9AB8300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AutoShape 2">
            <a:extLst>
              <a:ext uri="{FF2B5EF4-FFF2-40B4-BE49-F238E27FC236}">
                <a16:creationId xmlns:a16="http://schemas.microsoft.com/office/drawing/2014/main" id="{2475B401-E26A-E3E3-8B56-5D99B4AF3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SIGNALS </a:t>
            </a:r>
            <a:r>
              <a:rPr lang="el-GR" altLang="el-GR"/>
              <a:t>έναντι </a:t>
            </a:r>
            <a:r>
              <a:rPr lang="en-US" altLang="el-GR"/>
              <a:t>VARIABLE</a:t>
            </a:r>
            <a:endParaRPr lang="el-GR" altLang="el-GR"/>
          </a:p>
        </p:txBody>
      </p:sp>
      <p:graphicFrame>
        <p:nvGraphicFramePr>
          <p:cNvPr id="1043459" name="Group 3">
            <a:extLst>
              <a:ext uri="{FF2B5EF4-FFF2-40B4-BE49-F238E27FC236}">
                <a16:creationId xmlns:a16="http://schemas.microsoft.com/office/drawing/2014/main" id="{1395472C-048A-896E-033F-F4281412C4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8280400" cy="4849812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SIGNAL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</a:rPr>
                        <a:t>VARIABLE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Ανάθεση τιμής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&lt;=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:=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Χρησιμότητα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Αναπαριστά καλώδια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Αναπαριστά τοπική πληροφορία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Εμβέλεια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Μπορεί να είναι καθολική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Τοπική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PROCESS, FUNCTION, PROCEDURE)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Συμπεριφορά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Σε ακολουθιακό κώδικα η ενημέρωση δεν είναι άμεση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Άμεση ενημέρωση (η νέα τιμή μπορεί να χρησιμοποιηθεί στην επόμενη γραμμή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Χρήση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Σε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PACKAGE, ENTITY (PORTS), ARCHITECTURE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Σε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PROCESS, FUNCTION, PROCEDURE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>
            <a:extLst>
              <a:ext uri="{FF2B5EF4-FFF2-40B4-BE49-F238E27FC236}">
                <a16:creationId xmlns:a16="http://schemas.microsoft.com/office/drawing/2014/main" id="{E1667062-2BE6-ADFA-FC70-A30D02A21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1683" name="Slide Number Placeholder 4">
            <a:extLst>
              <a:ext uri="{FF2B5EF4-FFF2-40B4-BE49-F238E27FC236}">
                <a16:creationId xmlns:a16="http://schemas.microsoft.com/office/drawing/2014/main" id="{44BCFA65-8CA0-8C2F-13FE-7D455814B9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16E713A-4DA5-45BF-AD39-4EF47E52B23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D55F308F-97FB-DEC9-5F81-27F3DBC5C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Δημιουργία </a:t>
            </a:r>
            <a:r>
              <a:rPr lang="en-US" altLang="el-GR"/>
              <a:t>F/Fs </a:t>
            </a:r>
            <a:r>
              <a:rPr lang="el-GR" altLang="el-GR"/>
              <a:t>σε </a:t>
            </a:r>
            <a:r>
              <a:rPr lang="en-US" altLang="el-GR"/>
              <a:t>SIGNALS </a:t>
            </a:r>
            <a:r>
              <a:rPr lang="el-GR" altLang="el-GR"/>
              <a:t>και </a:t>
            </a:r>
            <a:r>
              <a:rPr lang="en-US" altLang="el-GR"/>
              <a:t>VARIABLES</a:t>
            </a:r>
            <a:endParaRPr lang="el-GR" altLang="el-GR"/>
          </a:p>
        </p:txBody>
      </p:sp>
      <p:sp>
        <p:nvSpPr>
          <p:cNvPr id="1048579" name="Rectangle 3">
            <a:extLst>
              <a:ext uri="{FF2B5EF4-FFF2-40B4-BE49-F238E27FC236}">
                <a16:creationId xmlns:a16="http://schemas.microsoft.com/office/drawing/2014/main" id="{6266B7CF-94FA-5582-A851-3ABB2AA3C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88012"/>
          </a:xfrm>
        </p:spPr>
        <p:txBody>
          <a:bodyPr/>
          <a:lstStyle/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Ένα </a:t>
            </a:r>
            <a:r>
              <a:rPr lang="en-US" altLang="el-GR" sz="2000"/>
              <a:t>F/F </a:t>
            </a:r>
            <a:r>
              <a:rPr lang="el-GR" altLang="el-GR" sz="2000"/>
              <a:t>παράγεται όταν γίνεται ανάθεση σε ένα </a:t>
            </a:r>
            <a:r>
              <a:rPr lang="en-US" altLang="el-GR" sz="2000"/>
              <a:t>SIGNAL </a:t>
            </a:r>
            <a:r>
              <a:rPr lang="el-GR" altLang="el-GR" sz="2000"/>
              <a:t>τη στιγμή που κάποιο άλλο σήμα αλλάζει κατάσταση. </a:t>
            </a:r>
            <a:endParaRPr lang="en-US" altLang="el-GR" sz="2000"/>
          </a:p>
          <a:p>
            <a:pPr marL="742950" lvl="1" indent="-285750" eaLnBrk="1" hangingPunct="1"/>
            <a:r>
              <a:rPr lang="el-GR" altLang="el-GR" sz="1800"/>
              <a:t>Μια τέτοια ανάθεση</a:t>
            </a:r>
            <a:r>
              <a:rPr lang="en-US" altLang="el-GR" sz="1800"/>
              <a:t> (</a:t>
            </a:r>
            <a:r>
              <a:rPr lang="el-GR" altLang="el-GR" sz="1800"/>
              <a:t>σύγχρονη</a:t>
            </a:r>
            <a:r>
              <a:rPr lang="en-US" altLang="el-GR" sz="1800"/>
              <a:t>) </a:t>
            </a:r>
            <a:r>
              <a:rPr lang="el-GR" altLang="el-GR" sz="1800"/>
              <a:t>μπορεί να συμβεί σε μια διεργασία, συνάρτηση ή διαδικασία (συνήθως με “</a:t>
            </a:r>
            <a:r>
              <a:rPr lang="en-US" altLang="el-GR" sz="1800"/>
              <a:t>IF signal</a:t>
            </a:r>
            <a:r>
              <a:rPr lang="el-GR" altLang="el-GR" sz="1800"/>
              <a:t>’</a:t>
            </a:r>
            <a:r>
              <a:rPr lang="en-US" altLang="el-GR" sz="1800"/>
              <a:t>EVENT</a:t>
            </a:r>
            <a:r>
              <a:rPr lang="el-GR" altLang="el-GR" sz="1800"/>
              <a:t>…” ή “</a:t>
            </a:r>
            <a:r>
              <a:rPr lang="en-US" altLang="el-GR" sz="1800"/>
              <a:t>WAIT UNTIL</a:t>
            </a:r>
            <a:r>
              <a:rPr lang="el-GR" altLang="el-GR" sz="1800"/>
              <a:t>…”).</a:t>
            </a:r>
          </a:p>
          <a:p>
            <a:pPr marL="0" indent="0" eaLnBrk="1" hangingPunct="1"/>
            <a:endParaRPr lang="el-GR" altLang="el-GR" sz="1500"/>
          </a:p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Ένα αντικ. τύπου </a:t>
            </a:r>
            <a:r>
              <a:rPr lang="en-US" altLang="el-GR" sz="2000"/>
              <a:t>VARIABLE</a:t>
            </a:r>
            <a:r>
              <a:rPr lang="el-GR" altLang="el-GR" sz="2000"/>
              <a:t> δεν θα δημιουργήσει απαραίτητα  </a:t>
            </a:r>
            <a:r>
              <a:rPr lang="en-US" altLang="el-GR" sz="2000"/>
              <a:t>F/F </a:t>
            </a:r>
            <a:r>
              <a:rPr lang="el-GR" altLang="el-GR" sz="2000"/>
              <a:t>αν η τιμή του δεν χρησιμοποιείται έξω από την διεργασία (συνάρτηση ή διαδικασία).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 </a:t>
            </a:r>
          </a:p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Αν εκχωρείται μία τιμή σε ένα αντικείμενο τύπου </a:t>
            </a:r>
            <a:r>
              <a:rPr lang="en-US" altLang="el-GR" sz="2000"/>
              <a:t>VARIABLE </a:t>
            </a:r>
            <a:r>
              <a:rPr lang="el-GR" altLang="el-GR" sz="2000"/>
              <a:t>τη στιγμή που κάποιο άλλο σήμα αλλάζει κατάσταση και η τιμή μεταβιβάζεται σε ένα αντικείμενο τύπου </a:t>
            </a:r>
            <a:r>
              <a:rPr lang="en-US" altLang="el-GR" sz="2000"/>
              <a:t>SIGNAL</a:t>
            </a:r>
            <a:r>
              <a:rPr lang="el-GR" altLang="el-GR" sz="2000"/>
              <a:t>, τότε στο κύκλωμα θα παραχθούν </a:t>
            </a:r>
            <a:r>
              <a:rPr lang="en-US" altLang="el-GR" sz="2000"/>
              <a:t>flip</a:t>
            </a:r>
            <a:r>
              <a:rPr lang="el-GR" altLang="el-GR" sz="2000"/>
              <a:t>-</a:t>
            </a:r>
            <a:r>
              <a:rPr lang="en-US" altLang="el-GR" sz="2000"/>
              <a:t>flops</a:t>
            </a:r>
            <a:r>
              <a:rPr lang="el-GR" altLang="el-GR" sz="2000"/>
              <a:t>. </a:t>
            </a:r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Καταχωρητής θα παραχθεί όταν ένα αντικείμενο τύπου </a:t>
            </a:r>
            <a:r>
              <a:rPr lang="en-US" altLang="el-GR" sz="2000"/>
              <a:t>VARIABLE </a:t>
            </a:r>
            <a:r>
              <a:rPr lang="el-GR" altLang="el-GR" sz="2000"/>
              <a:t>χρησιμοποιείται (διαβάζεται) πριν ανατεθεί μια τιμή σ’ αυτήν.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Τίτλος">
            <a:extLst>
              <a:ext uri="{FF2B5EF4-FFF2-40B4-BE49-F238E27FC236}">
                <a16:creationId xmlns:a16="http://schemas.microsoft.com/office/drawing/2014/main" id="{446D3F1E-B183-720F-51BE-AA99C8BEA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SIGNALS </a:t>
            </a:r>
            <a:r>
              <a:rPr lang="el-GR" altLang="el-GR"/>
              <a:t>&amp; </a:t>
            </a:r>
            <a:r>
              <a:rPr lang="en-US" altLang="el-GR"/>
              <a:t>VARIABLE</a:t>
            </a:r>
            <a:r>
              <a:rPr lang="el-GR" altLang="el-GR"/>
              <a:t> – Κανόνες</a:t>
            </a:r>
          </a:p>
        </p:txBody>
      </p:sp>
      <p:sp>
        <p:nvSpPr>
          <p:cNvPr id="72707" name="3 - Θέση υποσέλιδου">
            <a:extLst>
              <a:ext uri="{FF2B5EF4-FFF2-40B4-BE49-F238E27FC236}">
                <a16:creationId xmlns:a16="http://schemas.microsoft.com/office/drawing/2014/main" id="{DBDC6048-CC18-5667-7CB9-652D3CC04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2708" name="4 - Θέση αριθμού διαφάνειας">
            <a:extLst>
              <a:ext uri="{FF2B5EF4-FFF2-40B4-BE49-F238E27FC236}">
                <a16:creationId xmlns:a16="http://schemas.microsoft.com/office/drawing/2014/main" id="{86CCB317-F2D4-B8E4-D20C-2A4C68A4E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0AA04D8-D4B6-4A51-AAD1-55470F9D1C0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6 - Πίνακας">
            <a:extLst>
              <a:ext uri="{FF2B5EF4-FFF2-40B4-BE49-F238E27FC236}">
                <a16:creationId xmlns:a16="http://schemas.microsoft.com/office/drawing/2014/main" id="{ED6D1727-C26D-C5A1-9AC5-B6A87EA07630}"/>
              </a:ext>
            </a:extLst>
          </p:cNvPr>
          <p:cNvGraphicFramePr>
            <a:graphicFrameLocks noGrp="1"/>
          </p:cNvGraphicFramePr>
          <p:nvPr/>
        </p:nvGraphicFramePr>
        <p:xfrm>
          <a:off x="839788" y="1403350"/>
          <a:ext cx="7848600" cy="4240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23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990000"/>
                          </a:solidFill>
                        </a:rPr>
                        <a:t>Rule</a:t>
                      </a:r>
                      <a:endParaRPr lang="el-GR"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990000"/>
                          </a:solidFill>
                        </a:rPr>
                        <a:t>SIGNAL</a:t>
                      </a:r>
                      <a:endParaRPr lang="el-GR"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990000"/>
                          </a:solidFill>
                        </a:rPr>
                        <a:t>VARIABLE</a:t>
                      </a:r>
                      <a:endParaRPr lang="el-GR"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64"/>
                          </a:solidFill>
                        </a:rPr>
                        <a:t>1.</a:t>
                      </a:r>
                      <a:r>
                        <a:rPr lang="en-GB" sz="1800" b="1" dirty="0">
                          <a:solidFill>
                            <a:srgbClr val="000064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64"/>
                          </a:solidFill>
                        </a:rPr>
                        <a:t>Declaration</a:t>
                      </a:r>
                      <a:endParaRPr lang="el-GR" sz="1800" b="1" dirty="0">
                        <a:solidFill>
                          <a:srgbClr val="000064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ENTITY,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ARCHITECTURE, BLOCK, GENERATE, PACKAGE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Sequential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code (PROCESS, Sub-programs)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10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64"/>
                          </a:solidFill>
                        </a:rPr>
                        <a:t>2. Scope</a:t>
                      </a:r>
                      <a:endParaRPr lang="el-GR" sz="1800" b="1" dirty="0">
                        <a:solidFill>
                          <a:srgbClr val="000064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Can be global (used and modified anywhere in the code)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Local 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64"/>
                          </a:solidFill>
                        </a:rPr>
                        <a:t>3. Update</a:t>
                      </a:r>
                      <a:endParaRPr lang="el-GR" sz="1800" b="1" dirty="0">
                        <a:solidFill>
                          <a:srgbClr val="000064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Only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at the end of the current cycle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Immediately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10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64"/>
                          </a:solidFill>
                        </a:rPr>
                        <a:t>4. Multiple assignments</a:t>
                      </a:r>
                      <a:endParaRPr lang="el-GR" sz="1800" b="1" dirty="0">
                        <a:solidFill>
                          <a:srgbClr val="000064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Only one is allowed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O.K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(as it is updated immediately)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296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0064"/>
                          </a:solidFill>
                        </a:rPr>
                        <a:t>5. Inference of registers</a:t>
                      </a:r>
                      <a:endParaRPr lang="el-GR" sz="1800" b="1" dirty="0">
                        <a:solidFill>
                          <a:srgbClr val="000064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When the assignment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occurs at the transition of another SIGNAL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The same as signal + the VARIABLE must affect a SIGNAL</a:t>
                      </a:r>
                      <a:endParaRPr lang="el-GR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5 - Τίτλος">
            <a:extLst>
              <a:ext uri="{FF2B5EF4-FFF2-40B4-BE49-F238E27FC236}">
                <a16:creationId xmlns:a16="http://schemas.microsoft.com/office/drawing/2014/main" id="{F017DB79-526A-71E1-0DAF-60F914BB1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Εξέταση Κανόνων</a:t>
            </a:r>
          </a:p>
        </p:txBody>
      </p:sp>
      <p:sp>
        <p:nvSpPr>
          <p:cNvPr id="7" name="6 - Θέση κειμένου">
            <a:extLst>
              <a:ext uri="{FF2B5EF4-FFF2-40B4-BE49-F238E27FC236}">
                <a16:creationId xmlns:a16="http://schemas.microsoft.com/office/drawing/2014/main" id="{4D5271E3-2076-409D-E7AB-950263E8C5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3889375" cy="561657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 </a:t>
            </a:r>
            <a:r>
              <a:rPr lang="el-GR" altLang="el-GR" sz="1800"/>
              <a:t>1. </a:t>
            </a:r>
            <a:r>
              <a:rPr lang="en-US" altLang="el-GR" sz="1800" b="1">
                <a:solidFill>
                  <a:srgbClr val="990000"/>
                </a:solidFill>
              </a:rPr>
              <a:t>architecture</a:t>
            </a:r>
            <a:r>
              <a:rPr lang="en-US" altLang="el-GR" sz="1800"/>
              <a:t> ex. </a:t>
            </a:r>
            <a:r>
              <a:rPr lang="en-US" altLang="el-GR" sz="1800" b="1">
                <a:solidFill>
                  <a:srgbClr val="990000"/>
                </a:solidFill>
              </a:rPr>
              <a:t>of</a:t>
            </a:r>
            <a:r>
              <a:rPr lang="en-US" altLang="el-GR" sz="1800"/>
              <a:t> example </a:t>
            </a:r>
            <a:r>
              <a:rPr lang="en-US" altLang="el-GR" sz="1800" b="1">
                <a:solidFill>
                  <a:srgbClr val="990000"/>
                </a:solidFill>
              </a:rPr>
              <a:t>is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da-DK" altLang="el-GR" sz="1800"/>
              <a:t>  </a:t>
            </a:r>
            <a:r>
              <a:rPr lang="el-GR" altLang="el-GR" sz="1800"/>
              <a:t>2. </a:t>
            </a:r>
            <a:r>
              <a:rPr lang="da-DK" altLang="el-GR" sz="1800" b="1">
                <a:solidFill>
                  <a:srgbClr val="990000"/>
                </a:solidFill>
              </a:rPr>
              <a:t>signal</a:t>
            </a:r>
            <a:r>
              <a:rPr lang="da-DK" altLang="el-GR" sz="1800"/>
              <a:t> sig: </a:t>
            </a:r>
            <a:r>
              <a:rPr lang="da-DK" altLang="el-GR" sz="1800" b="1">
                <a:solidFill>
                  <a:srgbClr val="990000"/>
                </a:solidFill>
              </a:rPr>
              <a:t>integer</a:t>
            </a:r>
            <a:r>
              <a:rPr lang="da-DK" altLang="el-GR" sz="1800"/>
              <a:t> </a:t>
            </a:r>
            <a:r>
              <a:rPr lang="da-DK" altLang="el-GR" sz="1800" b="1">
                <a:solidFill>
                  <a:srgbClr val="990000"/>
                </a:solidFill>
              </a:rPr>
              <a:t>range</a:t>
            </a:r>
            <a:r>
              <a:rPr lang="da-DK" altLang="el-GR" sz="1800"/>
              <a:t> -8 </a:t>
            </a:r>
            <a:r>
              <a:rPr lang="da-DK" altLang="el-GR" sz="1800" b="1">
                <a:solidFill>
                  <a:srgbClr val="990000"/>
                </a:solidFill>
              </a:rPr>
              <a:t>to</a:t>
            </a:r>
            <a:r>
              <a:rPr lang="da-DK" altLang="el-GR" sz="1800"/>
              <a:t> 7;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1800"/>
              <a:t> </a:t>
            </a:r>
            <a:r>
              <a:rPr lang="en-US" altLang="el-GR" sz="1800"/>
              <a:t> </a:t>
            </a:r>
            <a:r>
              <a:rPr lang="el-GR" altLang="el-GR" sz="1800"/>
              <a:t>3.</a:t>
            </a: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 </a:t>
            </a:r>
            <a:r>
              <a:rPr lang="el-GR" altLang="el-GR" sz="1800"/>
              <a:t>4. </a:t>
            </a:r>
            <a:r>
              <a:rPr lang="en-US" altLang="el-GR" sz="1800" b="1">
                <a:solidFill>
                  <a:srgbClr val="990000"/>
                </a:solidFill>
              </a:rPr>
              <a:t>process</a:t>
            </a:r>
            <a:r>
              <a:rPr lang="en-US" altLang="el-GR" sz="1800"/>
              <a:t> (clock)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 </a:t>
            </a:r>
            <a:r>
              <a:rPr lang="el-GR" altLang="el-GR" sz="1800"/>
              <a:t>5. </a:t>
            </a:r>
            <a:r>
              <a:rPr lang="en-US" altLang="el-GR" sz="1800" b="1">
                <a:solidFill>
                  <a:srgbClr val="990000"/>
                </a:solidFill>
              </a:rPr>
              <a:t>variable</a:t>
            </a:r>
            <a:r>
              <a:rPr lang="en-US" altLang="el-GR" sz="1800"/>
              <a:t> var </a:t>
            </a:r>
            <a:r>
              <a:rPr lang="en-US" altLang="el-GR" sz="1800" b="1">
                <a:solidFill>
                  <a:srgbClr val="990000"/>
                </a:solidFill>
              </a:rPr>
              <a:t>integer</a:t>
            </a:r>
            <a:r>
              <a:rPr lang="en-US" altLang="el-GR" sz="1800"/>
              <a:t> </a:t>
            </a:r>
            <a:r>
              <a:rPr lang="en-US" altLang="el-GR" sz="1800" b="1">
                <a:solidFill>
                  <a:srgbClr val="990000"/>
                </a:solidFill>
              </a:rPr>
              <a:t>range</a:t>
            </a:r>
            <a:r>
              <a:rPr lang="en-US" altLang="el-GR" sz="1800"/>
              <a:t> -8 </a:t>
            </a:r>
            <a:r>
              <a:rPr lang="en-US" altLang="el-GR" sz="1800" b="1">
                <a:solidFill>
                  <a:srgbClr val="990000"/>
                </a:solidFill>
              </a:rPr>
              <a:t>to</a:t>
            </a:r>
            <a:r>
              <a:rPr lang="en-US" altLang="el-GR" sz="1800"/>
              <a:t> 7;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 </a:t>
            </a:r>
            <a:r>
              <a:rPr lang="el-GR" altLang="el-GR" sz="1800"/>
              <a:t>6. </a:t>
            </a:r>
            <a:r>
              <a:rPr lang="en-US" altLang="el-GR" sz="1800" b="1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7. </a:t>
            </a:r>
            <a:r>
              <a:rPr lang="en-US" altLang="el-GR" sz="1800"/>
              <a:t>sig &lt;= 0;, var := 0;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8. </a:t>
            </a:r>
            <a:r>
              <a:rPr lang="en-US" altLang="el-GR" sz="1800" b="1">
                <a:solidFill>
                  <a:srgbClr val="990000"/>
                </a:solidFill>
              </a:rPr>
              <a:t>if</a:t>
            </a:r>
            <a:r>
              <a:rPr lang="en-US" altLang="el-GR" sz="1800"/>
              <a:t> (clock'event </a:t>
            </a:r>
            <a:r>
              <a:rPr lang="en-US" altLang="el-GR" sz="1800" b="1">
                <a:solidFill>
                  <a:srgbClr val="990000"/>
                </a:solidFill>
              </a:rPr>
              <a:t>and</a:t>
            </a:r>
            <a:r>
              <a:rPr lang="en-US" altLang="el-GR" sz="1800"/>
              <a:t> clock='1') </a:t>
            </a:r>
            <a:r>
              <a:rPr lang="en-US" altLang="el-GR" sz="1800" b="1">
                <a:solidFill>
                  <a:srgbClr val="990000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9.</a:t>
            </a:r>
            <a:r>
              <a:rPr lang="en-US" altLang="el-GR" sz="1800"/>
              <a:t>    </a:t>
            </a:r>
            <a:r>
              <a:rPr lang="el-GR" altLang="el-GR" sz="1800"/>
              <a:t>    </a:t>
            </a:r>
            <a:r>
              <a:rPr lang="en-US" altLang="el-GR" sz="1800"/>
              <a:t>sig &lt;= sig + 1;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10.</a:t>
            </a:r>
            <a:r>
              <a:rPr lang="en-US" altLang="el-GR" sz="1800"/>
              <a:t>      var := var + 1;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11.</a:t>
            </a:r>
            <a:r>
              <a:rPr lang="en-US" altLang="el-GR" sz="1800" b="1">
                <a:solidFill>
                  <a:srgbClr val="990000"/>
                </a:solidFill>
              </a:rPr>
              <a:t>      if</a:t>
            </a:r>
            <a:r>
              <a:rPr lang="en-US" altLang="el-GR" sz="1800"/>
              <a:t> (sig=a) </a:t>
            </a:r>
            <a:r>
              <a:rPr lang="en-US" altLang="el-GR" sz="1800" b="1">
                <a:solidFill>
                  <a:srgbClr val="990000"/>
                </a:solidFill>
              </a:rPr>
              <a:t>then</a:t>
            </a:r>
            <a:r>
              <a:rPr lang="en-US" altLang="el-GR" sz="1800"/>
              <a:t> …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12.</a:t>
            </a:r>
            <a:r>
              <a:rPr lang="en-US" altLang="el-GR" sz="1800" b="1">
                <a:solidFill>
                  <a:srgbClr val="990000"/>
                </a:solidFill>
              </a:rPr>
              <a:t>     elsif</a:t>
            </a:r>
            <a:r>
              <a:rPr lang="en-US" altLang="el-GR" sz="1800"/>
              <a:t> (var=b) </a:t>
            </a:r>
            <a:r>
              <a:rPr lang="en-US" altLang="el-GR" sz="1800" b="1">
                <a:solidFill>
                  <a:srgbClr val="990000"/>
                </a:solidFill>
              </a:rPr>
              <a:t>then</a:t>
            </a:r>
            <a:r>
              <a:rPr lang="en-US" altLang="el-GR" sz="1800"/>
              <a:t> …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  <a:r>
              <a:rPr lang="el-GR" altLang="el-GR" sz="1800"/>
              <a:t>13.</a:t>
            </a:r>
            <a:r>
              <a:rPr lang="en-US" altLang="el-GR" sz="1800" b="1">
                <a:solidFill>
                  <a:srgbClr val="990000"/>
                </a:solidFill>
              </a:rPr>
              <a:t>      end if</a:t>
            </a:r>
            <a:r>
              <a:rPr lang="en-US" altLang="el-GR" sz="1800"/>
              <a:t>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1800"/>
              <a:t> </a:t>
            </a:r>
            <a:r>
              <a:rPr lang="en-US" altLang="el-GR" sz="1800" b="1">
                <a:solidFill>
                  <a:srgbClr val="990000"/>
                </a:solidFill>
              </a:rPr>
              <a:t>end if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1800"/>
              <a:t> …</a:t>
            </a:r>
            <a:endParaRPr lang="en-US" altLang="el-GR" sz="180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end process</a:t>
            </a:r>
            <a:r>
              <a:rPr lang="en-US" altLang="el-GR" sz="1800"/>
              <a:t>;</a:t>
            </a:r>
            <a:endParaRPr lang="el-GR" altLang="el-GR" sz="1800"/>
          </a:p>
        </p:txBody>
      </p:sp>
      <p:sp>
        <p:nvSpPr>
          <p:cNvPr id="8" name="7 - Θέση περιεχομένου">
            <a:extLst>
              <a:ext uri="{FF2B5EF4-FFF2-40B4-BE49-F238E27FC236}">
                <a16:creationId xmlns:a16="http://schemas.microsoft.com/office/drawing/2014/main" id="{E7B4B248-AEE5-EDB3-49CA-61225F3D071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67175" y="620713"/>
            <a:ext cx="4897438" cy="546576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1</a:t>
            </a:r>
            <a:r>
              <a:rPr lang="en-US" altLang="el-GR" sz="1800" b="1" dirty="0"/>
              <a:t>: </a:t>
            </a:r>
            <a:r>
              <a:rPr lang="en-US" altLang="el-GR" sz="1800" dirty="0"/>
              <a:t>O.K. </a:t>
            </a:r>
            <a:r>
              <a:rPr lang="el-GR" altLang="el-GR" sz="1800" dirty="0"/>
              <a:t>Δηλώνονται στα σωστά σημεία</a:t>
            </a:r>
            <a:r>
              <a:rPr lang="en-US" altLang="el-GR" sz="1800" dirty="0"/>
              <a:t> 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2: </a:t>
            </a:r>
            <a:r>
              <a:rPr lang="en-US" altLang="el-GR" sz="1800" dirty="0" err="1"/>
              <a:t>O.K</a:t>
            </a:r>
            <a:r>
              <a:rPr lang="en-US" altLang="el-GR" sz="1800" dirty="0"/>
              <a:t> VARIABLE </a:t>
            </a:r>
            <a:r>
              <a:rPr lang="el-GR" altLang="el-GR" sz="1800" dirty="0"/>
              <a:t>εντός της </a:t>
            </a:r>
            <a:r>
              <a:rPr lang="en-US" altLang="el-GR" sz="1800" dirty="0"/>
              <a:t>PROCESS 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endParaRPr lang="en-US" altLang="el-GR" sz="1200" b="1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3</a:t>
            </a:r>
            <a:r>
              <a:rPr lang="en-US" altLang="el-GR" sz="1800" dirty="0"/>
              <a:t>: </a:t>
            </a:r>
            <a:r>
              <a:rPr lang="el-GR" altLang="el-GR" sz="1800" dirty="0"/>
              <a:t>Αλλαγή τιμής </a:t>
            </a:r>
            <a:r>
              <a:rPr lang="en-US" altLang="el-GR" sz="1800" dirty="0"/>
              <a:t>SIGNAL</a:t>
            </a:r>
            <a:r>
              <a:rPr lang="el-GR" altLang="el-GR" sz="1800" dirty="0"/>
              <a:t> (γραμμή 9)</a:t>
            </a:r>
            <a:r>
              <a:rPr lang="en-US" altLang="el-GR" sz="1800" dirty="0"/>
              <a:t>. </a:t>
            </a:r>
            <a:r>
              <a:rPr lang="el-GR" altLang="el-GR" sz="1800" dirty="0"/>
              <a:t>Η νέα διαθέσιμη στον επόμενο κύκλο =&gt; </a:t>
            </a:r>
            <a:r>
              <a:rPr lang="el-GR" altLang="el-GR" sz="1800" dirty="0">
                <a:solidFill>
                  <a:srgbClr val="990000"/>
                </a:solidFill>
              </a:rPr>
              <a:t>πιθανό πρόβλημα με </a:t>
            </a:r>
            <a:r>
              <a:rPr lang="en-US" altLang="el-GR" sz="1800" dirty="0">
                <a:solidFill>
                  <a:srgbClr val="990000"/>
                </a:solidFill>
              </a:rPr>
              <a:t>if</a:t>
            </a:r>
            <a:r>
              <a:rPr lang="el-GR" altLang="el-GR" sz="1800" dirty="0">
                <a:solidFill>
                  <a:srgbClr val="990000"/>
                </a:solidFill>
              </a:rPr>
              <a:t>  (γραμμή 11) 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3</a:t>
            </a:r>
            <a:r>
              <a:rPr lang="en-US" altLang="el-GR" sz="1800" dirty="0"/>
              <a:t>: VARIABLE is </a:t>
            </a:r>
            <a:r>
              <a:rPr lang="en-US" altLang="el-GR" sz="1800" dirty="0" err="1"/>
              <a:t>O.K</a:t>
            </a:r>
            <a:endParaRPr lang="en-US" altLang="el-GR" sz="1800" dirty="0"/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endParaRPr lang="en-US" altLang="el-GR" sz="1200" b="1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</a:t>
            </a:r>
            <a:r>
              <a:rPr lang="el-GR" altLang="el-GR" sz="1800" b="1" dirty="0">
                <a:solidFill>
                  <a:srgbClr val="000000"/>
                </a:solidFill>
              </a:rPr>
              <a:t>4</a:t>
            </a:r>
            <a:r>
              <a:rPr lang="en-US" altLang="el-GR" sz="1800" dirty="0"/>
              <a:t>: </a:t>
            </a:r>
            <a:r>
              <a:rPr lang="el-GR" altLang="el-GR" sz="1800" dirty="0" err="1"/>
              <a:t>ΝΟΤ</a:t>
            </a:r>
            <a:r>
              <a:rPr lang="el-GR" altLang="el-GR" sz="1800" dirty="0"/>
              <a:t> Ο.Κ. </a:t>
            </a:r>
            <a:r>
              <a:rPr lang="el-GR" altLang="el-GR" sz="1800" dirty="0">
                <a:solidFill>
                  <a:srgbClr val="990000"/>
                </a:solidFill>
              </a:rPr>
              <a:t>Πολλαπλές αναθέσεις σε </a:t>
            </a:r>
            <a:r>
              <a:rPr lang="en-US" altLang="el-GR" sz="1800" dirty="0">
                <a:solidFill>
                  <a:srgbClr val="990000"/>
                </a:solidFill>
              </a:rPr>
              <a:t>SIGNAL</a:t>
            </a:r>
            <a:r>
              <a:rPr lang="el-GR" altLang="el-GR" sz="1800" dirty="0">
                <a:solidFill>
                  <a:srgbClr val="990000"/>
                </a:solidFill>
              </a:rPr>
              <a:t> (7, 9) (περνά από </a:t>
            </a:r>
            <a:r>
              <a:rPr lang="en-US" altLang="el-GR" sz="1800" dirty="0">
                <a:solidFill>
                  <a:srgbClr val="990000"/>
                </a:solidFill>
              </a:rPr>
              <a:t>compile, </a:t>
            </a:r>
            <a:r>
              <a:rPr lang="el-GR" altLang="el-GR" sz="1800" dirty="0">
                <a:solidFill>
                  <a:srgbClr val="990000"/>
                </a:solidFill>
              </a:rPr>
              <a:t>αλλά συνήθως η τελευταία είναι ενεργή)</a:t>
            </a: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4</a:t>
            </a:r>
            <a:r>
              <a:rPr lang="en-US" altLang="el-GR" sz="1800" dirty="0"/>
              <a:t>: VARIABLE is </a:t>
            </a:r>
            <a:r>
              <a:rPr lang="en-US" altLang="el-GR" sz="1800" dirty="0" err="1"/>
              <a:t>O.K</a:t>
            </a:r>
            <a:endParaRPr lang="el-GR" altLang="el-GR" sz="1800" dirty="0"/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endParaRPr lang="en-US" altLang="el-GR" sz="1200" b="1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n-US" altLang="el-GR" sz="1800" b="1" dirty="0">
                <a:solidFill>
                  <a:srgbClr val="000000"/>
                </a:solidFill>
              </a:rPr>
              <a:t> Rule </a:t>
            </a:r>
            <a:r>
              <a:rPr lang="el-GR" altLang="el-GR" sz="1800" b="1" dirty="0">
                <a:solidFill>
                  <a:srgbClr val="000000"/>
                </a:solidFill>
              </a:rPr>
              <a:t>5</a:t>
            </a:r>
            <a:r>
              <a:rPr lang="en-US" altLang="el-GR" sz="1800" b="1" dirty="0">
                <a:solidFill>
                  <a:srgbClr val="000000"/>
                </a:solidFill>
              </a:rPr>
              <a:t>:</a:t>
            </a:r>
            <a:r>
              <a:rPr lang="el-GR" altLang="el-GR" sz="1800" b="1" dirty="0">
                <a:solidFill>
                  <a:srgbClr val="000000"/>
                </a:solidFill>
              </a:rPr>
              <a:t> </a:t>
            </a:r>
            <a:r>
              <a:rPr lang="el-GR" altLang="el-GR" sz="1800" dirty="0">
                <a:solidFill>
                  <a:srgbClr val="990000"/>
                </a:solidFill>
              </a:rPr>
              <a:t>Δημιουργία </a:t>
            </a:r>
            <a:r>
              <a:rPr lang="en-US" altLang="el-GR" sz="1800" dirty="0">
                <a:solidFill>
                  <a:srgbClr val="990000"/>
                </a:solidFill>
              </a:rPr>
              <a:t>F/F</a:t>
            </a:r>
            <a:r>
              <a:rPr lang="el-GR" altLang="el-GR" sz="1800" dirty="0"/>
              <a:t>. Αλλαγή (9) στη μετάβαση (αλλαγή) ενός άλλου </a:t>
            </a:r>
            <a:r>
              <a:rPr lang="en-US" altLang="el-GR" sz="1800" dirty="0"/>
              <a:t>SIGNAL</a:t>
            </a:r>
            <a:r>
              <a:rPr lang="el-GR" altLang="el-GR" sz="1800" dirty="0"/>
              <a:t> (8)</a:t>
            </a:r>
            <a:endParaRPr lang="en-US" altLang="el-GR" sz="1800" dirty="0"/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r>
              <a:rPr lang="el-GR" altLang="el-GR" sz="1800" dirty="0">
                <a:solidFill>
                  <a:srgbClr val="000064"/>
                </a:solidFill>
              </a:rPr>
              <a:t>Το ίδιο και με τη </a:t>
            </a:r>
            <a:r>
              <a:rPr lang="en-US" altLang="el-GR" sz="1800" dirty="0">
                <a:solidFill>
                  <a:srgbClr val="000064"/>
                </a:solidFill>
              </a:rPr>
              <a:t>VARIABLE</a:t>
            </a:r>
            <a:r>
              <a:rPr lang="el-GR" altLang="el-GR" sz="1800" dirty="0">
                <a:solidFill>
                  <a:srgbClr val="000064"/>
                </a:solidFill>
              </a:rPr>
              <a:t>. </a:t>
            </a:r>
            <a:r>
              <a:rPr lang="el-GR" altLang="el-GR" sz="1800" dirty="0">
                <a:solidFill>
                  <a:srgbClr val="990000"/>
                </a:solidFill>
              </a:rPr>
              <a:t>Θα παραχθεί </a:t>
            </a:r>
            <a:r>
              <a:rPr lang="en-US" altLang="el-GR" sz="1800" dirty="0">
                <a:solidFill>
                  <a:srgbClr val="990000"/>
                </a:solidFill>
              </a:rPr>
              <a:t>F/F</a:t>
            </a:r>
            <a:r>
              <a:rPr lang="el-GR" altLang="el-GR" sz="1800" dirty="0">
                <a:solidFill>
                  <a:srgbClr val="990000"/>
                </a:solidFill>
              </a:rPr>
              <a:t> μόνο αν η </a:t>
            </a:r>
            <a:r>
              <a:rPr lang="en-US" altLang="el-GR" sz="1800" dirty="0">
                <a:solidFill>
                  <a:srgbClr val="990000"/>
                </a:solidFill>
              </a:rPr>
              <a:t>VARIABLE</a:t>
            </a:r>
            <a:r>
              <a:rPr lang="el-GR" altLang="el-GR" sz="1800" dirty="0">
                <a:solidFill>
                  <a:srgbClr val="990000"/>
                </a:solidFill>
              </a:rPr>
              <a:t> ανατίθεται σε </a:t>
            </a:r>
            <a:r>
              <a:rPr lang="en-US" altLang="el-GR" sz="1800" dirty="0">
                <a:solidFill>
                  <a:srgbClr val="990000"/>
                </a:solidFill>
              </a:rPr>
              <a:t>SIGNAL </a:t>
            </a:r>
            <a:r>
              <a:rPr lang="el-GR" altLang="el-GR" sz="1800" dirty="0">
                <a:solidFill>
                  <a:srgbClr val="990000"/>
                </a:solidFill>
              </a:rPr>
              <a:t>σε άλλο σημείο του κώδικα</a:t>
            </a:r>
            <a:endParaRPr lang="en-US" altLang="el-GR" sz="1800" dirty="0">
              <a:solidFill>
                <a:srgbClr val="990000"/>
              </a:solidFill>
            </a:endParaRPr>
          </a:p>
          <a:p>
            <a:pPr marL="0" indent="0">
              <a:spcBef>
                <a:spcPts val="600"/>
              </a:spcBef>
              <a:spcAft>
                <a:spcPct val="0"/>
              </a:spcAft>
            </a:pPr>
            <a:endParaRPr lang="el-GR" altLang="el-GR" sz="1800" dirty="0"/>
          </a:p>
        </p:txBody>
      </p:sp>
      <p:sp>
        <p:nvSpPr>
          <p:cNvPr id="73733" name="3 - Θέση υποσέλιδου">
            <a:extLst>
              <a:ext uri="{FF2B5EF4-FFF2-40B4-BE49-F238E27FC236}">
                <a16:creationId xmlns:a16="http://schemas.microsoft.com/office/drawing/2014/main" id="{4BF05B81-442A-9DC1-7ED5-C6415AD3C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3734" name="4 - Θέση αριθμού διαφάνειας">
            <a:extLst>
              <a:ext uri="{FF2B5EF4-FFF2-40B4-BE49-F238E27FC236}">
                <a16:creationId xmlns:a16="http://schemas.microsoft.com/office/drawing/2014/main" id="{74EBF944-0E76-75ED-8C6D-312FE91D1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500394-B8A0-493B-B33E-DD2A9A4B49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ACA35663-6148-B34F-4057-DB074097F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Ενημέρωση </a:t>
            </a:r>
            <a:r>
              <a:rPr lang="en-GB" altLang="en-US"/>
              <a:t>SIGNAL, VARIABLE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A008-64CE-244F-64FA-409EEA0A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569325" cy="5532437"/>
          </a:xfrm>
        </p:spPr>
        <p:txBody>
          <a:bodyPr/>
          <a:lstStyle/>
          <a:p>
            <a:pPr marL="269875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>
                <a:solidFill>
                  <a:srgbClr val="000064"/>
                </a:solidFill>
              </a:rPr>
              <a:t>Οι </a:t>
            </a:r>
            <a:r>
              <a:rPr lang="en-US" dirty="0">
                <a:solidFill>
                  <a:srgbClr val="000064"/>
                </a:solidFill>
              </a:rPr>
              <a:t>VARIABLES</a:t>
            </a:r>
            <a:r>
              <a:rPr lang="el-GR" dirty="0">
                <a:solidFill>
                  <a:srgbClr val="000064"/>
                </a:solidFill>
              </a:rPr>
              <a:t> ενημερώνονται άμεσα ενώ τα </a:t>
            </a:r>
            <a:r>
              <a:rPr lang="en-US" dirty="0">
                <a:solidFill>
                  <a:srgbClr val="000064"/>
                </a:solidFill>
              </a:rPr>
              <a:t>SIGNALS</a:t>
            </a:r>
            <a:r>
              <a:rPr lang="el-GR" dirty="0">
                <a:solidFill>
                  <a:srgbClr val="000064"/>
                </a:solidFill>
              </a:rPr>
              <a:t> ενημερώνονται μετά την εκτέλεση της </a:t>
            </a:r>
            <a:r>
              <a:rPr lang="en-US" dirty="0">
                <a:solidFill>
                  <a:srgbClr val="000064"/>
                </a:solidFill>
              </a:rPr>
              <a:t>PROCESS</a:t>
            </a:r>
            <a:endParaRPr lang="el-GR" dirty="0">
              <a:solidFill>
                <a:srgbClr val="000064"/>
              </a:solidFill>
            </a:endParaRPr>
          </a:p>
          <a:p>
            <a:pPr marL="269875" lvl="1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b="1" dirty="0"/>
              <a:t>Ιδιαίτερη και σχετικά δύσκολη διαφορά για αρχάριους</a:t>
            </a:r>
          </a:p>
          <a:p>
            <a:pPr marL="269875" lvl="1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b="1" dirty="0"/>
              <a:t>Ειδικά όταν η </a:t>
            </a:r>
            <a:r>
              <a:rPr lang="en-US" b="1" dirty="0"/>
              <a:t>PROCESS</a:t>
            </a:r>
            <a:r>
              <a:rPr lang="el-GR" b="1" dirty="0"/>
              <a:t> δε διαβάζει μόνο ένα αντικ. τύπου </a:t>
            </a:r>
            <a:r>
              <a:rPr lang="en-US" b="1" dirty="0"/>
              <a:t>VARIABLE</a:t>
            </a:r>
            <a:r>
              <a:rPr lang="el-GR" b="1" dirty="0"/>
              <a:t> ή </a:t>
            </a:r>
            <a:r>
              <a:rPr lang="en-US" b="1" dirty="0"/>
              <a:t>SIGNAL</a:t>
            </a:r>
            <a:r>
              <a:rPr lang="el-GR" b="1" dirty="0"/>
              <a:t>, αλλά αλλάζει την τιμή του</a:t>
            </a:r>
            <a:endParaRPr lang="en-US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lang="el-GR" dirty="0">
                <a:solidFill>
                  <a:srgbClr val="000064"/>
                </a:solidFill>
              </a:rPr>
              <a:t> </a:t>
            </a:r>
          </a:p>
          <a:p>
            <a:pPr marL="269875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b="1" dirty="0">
                <a:solidFill>
                  <a:srgbClr val="000064"/>
                </a:solidFill>
              </a:rPr>
              <a:t>Δύο προσεγγίσεις</a:t>
            </a:r>
            <a:r>
              <a:rPr lang="el-GR" dirty="0">
                <a:solidFill>
                  <a:srgbClr val="000064"/>
                </a:solidFill>
              </a:rPr>
              <a:t>: </a:t>
            </a:r>
            <a:r>
              <a:rPr lang="en-US" dirty="0">
                <a:solidFill>
                  <a:srgbClr val="990000"/>
                </a:solidFill>
              </a:rPr>
              <a:t>read-then-modify</a:t>
            </a:r>
            <a:r>
              <a:rPr lang="el-GR" dirty="0">
                <a:solidFill>
                  <a:srgbClr val="000064"/>
                </a:solidFill>
              </a:rPr>
              <a:t> και </a:t>
            </a:r>
            <a:r>
              <a:rPr lang="en-US" dirty="0">
                <a:solidFill>
                  <a:srgbClr val="990000"/>
                </a:solidFill>
              </a:rPr>
              <a:t>modify-then-read</a:t>
            </a:r>
            <a:endParaRPr lang="el-GR" dirty="0">
              <a:solidFill>
                <a:srgbClr val="990000"/>
              </a:solidFill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lang="el-GR" b="1" dirty="0">
                <a:solidFill>
                  <a:srgbClr val="000064"/>
                </a:solidFill>
              </a:rPr>
              <a:t> </a:t>
            </a:r>
          </a:p>
          <a:p>
            <a:pPr marL="269875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b="1" dirty="0">
                <a:solidFill>
                  <a:srgbClr val="000064"/>
                </a:solidFill>
              </a:rPr>
              <a:t>Για </a:t>
            </a:r>
            <a:r>
              <a:rPr lang="en-US" b="1" dirty="0">
                <a:solidFill>
                  <a:srgbClr val="000064"/>
                </a:solidFill>
              </a:rPr>
              <a:t>SIGNALS</a:t>
            </a:r>
            <a:r>
              <a:rPr lang="el-GR" b="1" dirty="0">
                <a:solidFill>
                  <a:srgbClr val="000064"/>
                </a:solidFill>
              </a:rPr>
              <a:t>: προτίμηση στη </a:t>
            </a:r>
            <a:r>
              <a:rPr lang="en-US" b="1" dirty="0">
                <a:solidFill>
                  <a:srgbClr val="000064"/>
                </a:solidFill>
              </a:rPr>
              <a:t>read-then-modify</a:t>
            </a:r>
            <a:endParaRPr lang="el-GR" b="1" dirty="0">
              <a:solidFill>
                <a:srgbClr val="000064"/>
              </a:solidFill>
            </a:endParaRPr>
          </a:p>
          <a:p>
            <a:pPr marL="269875" lvl="1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/>
              <a:t>Αποφεύγει το ρίσκο της σύγκρισης με μία προηγούμενη τιμή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  <a:defRPr/>
            </a:pPr>
            <a:r>
              <a:rPr lang="el-GR" b="1" dirty="0">
                <a:solidFill>
                  <a:srgbClr val="000064"/>
                </a:solidFill>
              </a:rPr>
              <a:t> </a:t>
            </a:r>
          </a:p>
          <a:p>
            <a:pPr marL="269875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b="1" dirty="0">
                <a:solidFill>
                  <a:srgbClr val="000064"/>
                </a:solidFill>
              </a:rPr>
              <a:t>Για </a:t>
            </a:r>
            <a:r>
              <a:rPr lang="en-US" b="1" dirty="0">
                <a:solidFill>
                  <a:srgbClr val="000064"/>
                </a:solidFill>
              </a:rPr>
              <a:t>VARIABLES</a:t>
            </a:r>
            <a:r>
              <a:rPr lang="en-US" dirty="0">
                <a:solidFill>
                  <a:srgbClr val="000064"/>
                </a:solidFill>
              </a:rPr>
              <a:t> </a:t>
            </a:r>
            <a:r>
              <a:rPr lang="el-GR" b="1" dirty="0">
                <a:solidFill>
                  <a:srgbClr val="000064"/>
                </a:solidFill>
              </a:rPr>
              <a:t>: και οι δύο είναι ΟΚ</a:t>
            </a:r>
          </a:p>
          <a:p>
            <a:pPr marL="269875" lvl="1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/>
              <a:t>Να μην διαφεύγει ότι η </a:t>
            </a:r>
            <a:r>
              <a:rPr lang="en-US" dirty="0"/>
              <a:t>VARIABLE</a:t>
            </a:r>
            <a:r>
              <a:rPr lang="el-GR" dirty="0"/>
              <a:t> ενημερώνεται άμεσα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el-GR" dirty="0">
              <a:solidFill>
                <a:srgbClr val="000064"/>
              </a:solidFill>
            </a:endParaRPr>
          </a:p>
        </p:txBody>
      </p:sp>
      <p:sp>
        <p:nvSpPr>
          <p:cNvPr id="74756" name="Footer Placeholder 3">
            <a:extLst>
              <a:ext uri="{FF2B5EF4-FFF2-40B4-BE49-F238E27FC236}">
                <a16:creationId xmlns:a16="http://schemas.microsoft.com/office/drawing/2014/main" id="{74B185CB-9BCC-4AD9-2E7F-EEE70C9F22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7AAD1BB8-8DA1-9C7C-C092-821231AAE1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F017439-EC25-4C51-BBE9-75BB8C02EC49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69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C985B557-D111-A558-BB31-4C1F97EFD0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2017EE9D-C06A-BD72-2E41-848FCD5AB1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96160A-31CB-45CB-9AB6-C3EBD355179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A89814A-F080-96C0-8151-921BBEF38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B0F0D770-3CBE-8D30-7235-D33B7254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eaLnBrk="1" hangingPunct="1">
              <a:buFont typeface="Wingdings" panose="05000000000000000000" pitchFamily="2" charset="2"/>
              <a:buNone/>
            </a:pPr>
            <a:endParaRPr lang="el-GR" altLang="el-GR" sz="3200" b="1"/>
          </a:p>
          <a:p>
            <a:pPr marL="0" indent="180975" algn="ctr" eaLnBrk="1" hangingPunct="1">
              <a:buFont typeface="Wingdings" panose="05000000000000000000" pitchFamily="2" charset="2"/>
              <a:buNone/>
            </a:pPr>
            <a:r>
              <a:rPr lang="el-GR" altLang="el-GR" sz="3200" b="1"/>
              <a:t>Διεργασίες (</a:t>
            </a:r>
            <a:r>
              <a:rPr lang="en-US" altLang="el-GR" sz="3200" b="1"/>
              <a:t>Processes)</a:t>
            </a:r>
            <a:endParaRPr lang="el-GR" altLang="el-GR" sz="3200" b="1"/>
          </a:p>
        </p:txBody>
      </p:sp>
    </p:spTree>
    <p:extLst>
      <p:ext uri="{BB962C8B-B14F-4D97-AF65-F5344CB8AC3E}">
        <p14:creationId xmlns:p14="http://schemas.microsoft.com/office/powerpoint/2010/main" val="28741771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FFEC27B1-53C5-8835-34F1-2807274A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SIGNALS:</a:t>
            </a:r>
            <a:r>
              <a:rPr lang="en-US" altLang="en-US">
                <a:solidFill>
                  <a:srgbClr val="000064"/>
                </a:solidFill>
              </a:rPr>
              <a:t> </a:t>
            </a:r>
            <a:r>
              <a:rPr lang="en-US" altLang="en-US"/>
              <a:t>modify-then-read &amp; read-then-modify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6C77-DE46-E919-7A63-D1588AA4896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604838"/>
            <a:ext cx="4352925" cy="2547937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b="1" dirty="0"/>
              <a:t>modify-then-read :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/>
              <a:t>P</a:t>
            </a:r>
            <a:r>
              <a:rPr lang="el-GR" altLang="en-US" sz="2000" dirty="0"/>
              <a:t>1</a:t>
            </a:r>
            <a:r>
              <a:rPr lang="en-US" altLang="en-US" sz="2000" dirty="0"/>
              <a:t>: </a:t>
            </a:r>
            <a:r>
              <a:rPr lang="en-US" altLang="en-US" sz="2000" dirty="0">
                <a:solidFill>
                  <a:srgbClr val="990000"/>
                </a:solidFill>
              </a:rPr>
              <a:t>process</a:t>
            </a:r>
            <a:r>
              <a:rPr lang="en-US" altLang="en-US" sz="2000" dirty="0"/>
              <a:t> (</a:t>
            </a:r>
            <a:r>
              <a:rPr lang="en-GB" altLang="en-US" sz="2000" dirty="0"/>
              <a:t>c</a:t>
            </a:r>
            <a:r>
              <a:rPr lang="en-US" altLang="en-US" sz="2000" dirty="0" err="1"/>
              <a:t>lk</a:t>
            </a:r>
            <a:r>
              <a:rPr lang="en-US" altLang="en-US" sz="2000" dirty="0"/>
              <a:t>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/>
              <a:t>   </a:t>
            </a:r>
            <a:r>
              <a:rPr lang="en-US" altLang="en-US" sz="2000" dirty="0">
                <a:solidFill>
                  <a:srgbClr val="990000"/>
                </a:solidFill>
              </a:rPr>
              <a:t>if </a:t>
            </a:r>
            <a:r>
              <a:rPr lang="en-US" altLang="en-US" sz="2000" dirty="0" err="1">
                <a:solidFill>
                  <a:srgbClr val="990000"/>
                </a:solidFill>
              </a:rPr>
              <a:t>rising_edge</a:t>
            </a:r>
            <a:r>
              <a:rPr lang="en-US" altLang="en-US" sz="2000" dirty="0">
                <a:solidFill>
                  <a:srgbClr val="990000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clk</a:t>
            </a:r>
            <a:r>
              <a:rPr lang="en-US" altLang="en-US" sz="2000" dirty="0"/>
              <a:t>) </a:t>
            </a:r>
            <a:r>
              <a:rPr lang="en-US" altLang="en-US" sz="2000" dirty="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/>
              <a:t>       count &lt;= count + 1;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/>
              <a:t>       </a:t>
            </a:r>
            <a:r>
              <a:rPr lang="en-US" altLang="en-US" sz="2000" dirty="0">
                <a:solidFill>
                  <a:srgbClr val="990000"/>
                </a:solidFill>
              </a:rPr>
              <a:t>if</a:t>
            </a:r>
            <a:r>
              <a:rPr lang="en-US" altLang="en-US" sz="2000" dirty="0"/>
              <a:t> count</a:t>
            </a:r>
            <a:r>
              <a:rPr lang="el-GR" altLang="en-US" sz="2000" dirty="0"/>
              <a:t> </a:t>
            </a:r>
            <a:r>
              <a:rPr lang="en-US" altLang="en-US" sz="2000" dirty="0"/>
              <a:t>=</a:t>
            </a:r>
            <a:r>
              <a:rPr lang="el-GR" altLang="en-US" sz="2000" dirty="0"/>
              <a:t> </a:t>
            </a:r>
            <a:r>
              <a:rPr lang="en-US" altLang="en-US" sz="2000" dirty="0"/>
              <a:t>9 </a:t>
            </a:r>
            <a:r>
              <a:rPr lang="en-US" altLang="en-US" sz="2000" dirty="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/>
              <a:t>        count &lt;=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990000"/>
                </a:solidFill>
              </a:rPr>
              <a:t>end if; end if; end process;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41032-C1B7-1E0E-BB0D-E289A3699710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89488" y="604838"/>
            <a:ext cx="4064000" cy="2819400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b="1"/>
              <a:t>read-then-modify :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P2: </a:t>
            </a:r>
            <a:r>
              <a:rPr lang="en-US" altLang="en-US" sz="2000">
                <a:solidFill>
                  <a:srgbClr val="990000"/>
                </a:solidFill>
              </a:rPr>
              <a:t>process</a:t>
            </a:r>
            <a:r>
              <a:rPr lang="en-US" altLang="en-US" sz="2000"/>
              <a:t> (clk)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  if rising_edge </a:t>
            </a:r>
            <a:r>
              <a:rPr lang="en-US" altLang="en-US" sz="2000"/>
              <a:t>(clk)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</a:t>
            </a:r>
            <a:r>
              <a:rPr lang="en-US" altLang="en-US" sz="2000">
                <a:solidFill>
                  <a:srgbClr val="990000"/>
                </a:solidFill>
              </a:rPr>
              <a:t>if</a:t>
            </a:r>
            <a:r>
              <a:rPr lang="en-US" altLang="en-US" sz="2000"/>
              <a:t> count /= 9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 count &lt;= count + 1;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</a:t>
            </a:r>
            <a:r>
              <a:rPr lang="en-US" altLang="en-US" sz="2000">
                <a:solidFill>
                  <a:srgbClr val="990000"/>
                </a:solidFill>
              </a:rPr>
              <a:t>else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  count &lt;=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if; end if; end process;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F8156-547C-BB37-FC0C-EC4B619870D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50825" y="3479800"/>
            <a:ext cx="8569325" cy="2889250"/>
          </a:xfrm>
        </p:spPr>
        <p:txBody>
          <a:bodyPr/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rgbClr val="000064"/>
                </a:solidFill>
              </a:rPr>
              <a:t> H P1</a:t>
            </a:r>
            <a:r>
              <a:rPr lang="el-GR" dirty="0">
                <a:solidFill>
                  <a:srgbClr val="000064"/>
                </a:solidFill>
              </a:rPr>
              <a:t> πρώτα αλλάζει την τιμή του </a:t>
            </a:r>
            <a:r>
              <a:rPr lang="en-US" dirty="0">
                <a:solidFill>
                  <a:srgbClr val="000064"/>
                </a:solidFill>
              </a:rPr>
              <a:t>count</a:t>
            </a:r>
            <a:r>
              <a:rPr lang="el-GR" dirty="0">
                <a:solidFill>
                  <a:srgbClr val="000064"/>
                </a:solidFill>
              </a:rPr>
              <a:t> και μετά το ελέγχει (διαβάζει)</a:t>
            </a:r>
            <a:endParaRPr lang="en-US" dirty="0">
              <a:solidFill>
                <a:srgbClr val="000064"/>
              </a:solidFill>
            </a:endParaRPr>
          </a:p>
          <a:p>
            <a:pPr marL="381001" lvl="1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dirty="0">
                <a:solidFill>
                  <a:srgbClr val="000064"/>
                </a:solidFill>
              </a:rPr>
              <a:t> </a:t>
            </a:r>
            <a:r>
              <a:rPr lang="el-GR" b="1" dirty="0"/>
              <a:t>Δίνει την εντύπωση ότι όταν </a:t>
            </a:r>
            <a:r>
              <a:rPr lang="en-US" b="1" dirty="0"/>
              <a:t>count</a:t>
            </a:r>
            <a:r>
              <a:rPr lang="el-GR" b="1" dirty="0"/>
              <a:t> </a:t>
            </a:r>
            <a:r>
              <a:rPr lang="en-US" b="1" dirty="0"/>
              <a:t>= 9</a:t>
            </a:r>
            <a:r>
              <a:rPr lang="el-GR" b="1" dirty="0"/>
              <a:t>, τότε θα γίνει </a:t>
            </a:r>
            <a:r>
              <a:rPr lang="en-US" b="1" dirty="0"/>
              <a:t>count</a:t>
            </a:r>
            <a:r>
              <a:rPr lang="el-GR" b="1" dirty="0"/>
              <a:t> </a:t>
            </a:r>
            <a:r>
              <a:rPr lang="en-US" b="1" dirty="0"/>
              <a:t>= </a:t>
            </a:r>
            <a:r>
              <a:rPr lang="el-GR" b="1" dirty="0"/>
              <a:t>0. </a:t>
            </a:r>
            <a:r>
              <a:rPr lang="el-GR" dirty="0"/>
              <a:t>Άρα, η τιμή </a:t>
            </a:r>
            <a:r>
              <a:rPr lang="en-US" dirty="0"/>
              <a:t>count</a:t>
            </a:r>
            <a:r>
              <a:rPr lang="el-GR" dirty="0"/>
              <a:t> </a:t>
            </a:r>
            <a:r>
              <a:rPr lang="en-US" dirty="0"/>
              <a:t>= 9</a:t>
            </a:r>
            <a:r>
              <a:rPr lang="el-GR" dirty="0"/>
              <a:t> δε θα εμφανιστεί στην έξοδο =&gt; μετρητής από 0 ως 8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>
                <a:solidFill>
                  <a:srgbClr val="990000"/>
                </a:solidFill>
              </a:rPr>
              <a:t> Όμως, ο έλεγχος της τιμής του </a:t>
            </a:r>
            <a:r>
              <a:rPr lang="en-US" dirty="0">
                <a:solidFill>
                  <a:srgbClr val="990000"/>
                </a:solidFill>
              </a:rPr>
              <a:t>count</a:t>
            </a:r>
            <a:r>
              <a:rPr lang="el-GR" dirty="0">
                <a:solidFill>
                  <a:srgbClr val="990000"/>
                </a:solidFill>
              </a:rPr>
              <a:t> γίνεται με την προηγούμενη τιμή (αυτή που είχε όταν ενεργοποιήθηκε η Ρ1) </a:t>
            </a:r>
          </a:p>
          <a:p>
            <a:pPr marL="381001" lvl="1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/>
              <a:t>Όχι με αυτή που προκύπτει μετά την αλλαγή του </a:t>
            </a:r>
            <a:r>
              <a:rPr lang="en-US" dirty="0"/>
              <a:t>count</a:t>
            </a:r>
            <a:r>
              <a:rPr lang="el-GR" dirty="0"/>
              <a:t> εντός της τρέχουσας εκτέλεσης της Ρ1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b="1" dirty="0">
                <a:solidFill>
                  <a:srgbClr val="990000"/>
                </a:solidFill>
              </a:rPr>
              <a:t> </a:t>
            </a:r>
            <a:r>
              <a:rPr lang="el-GR" b="1" dirty="0">
                <a:solidFill>
                  <a:srgbClr val="990000"/>
                </a:solidFill>
              </a:rPr>
              <a:t>Επομένως, υλοποιείται σωστά ένα μετρητής από 0 ως 9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endParaRPr lang="en-US" dirty="0">
              <a:solidFill>
                <a:srgbClr val="000064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5782" name="Footer Placeholder 5">
            <a:extLst>
              <a:ext uri="{FF2B5EF4-FFF2-40B4-BE49-F238E27FC236}">
                <a16:creationId xmlns:a16="http://schemas.microsoft.com/office/drawing/2014/main" id="{F1A75DEA-5703-C111-BB6C-9114BF8B95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5783" name="Slide Number Placeholder 6">
            <a:extLst>
              <a:ext uri="{FF2B5EF4-FFF2-40B4-BE49-F238E27FC236}">
                <a16:creationId xmlns:a16="http://schemas.microsoft.com/office/drawing/2014/main" id="{725934FA-9F14-D6CE-BABB-8B900BBE40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80A694A-FC85-47D8-87FA-63998EF10D39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70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ADD2A439-08F2-2BA1-75B5-2361463A9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SIGNALS:</a:t>
            </a:r>
            <a:r>
              <a:rPr lang="en-US" altLang="en-US">
                <a:solidFill>
                  <a:srgbClr val="000064"/>
                </a:solidFill>
              </a:rPr>
              <a:t> </a:t>
            </a:r>
            <a:r>
              <a:rPr lang="en-US" altLang="en-US"/>
              <a:t>modify-then-read &amp; read-then-modify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03CF-3CEA-60F1-558B-2969A1E07C6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604838"/>
            <a:ext cx="4352925" cy="2547937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b="1"/>
              <a:t>modify-then-read :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P</a:t>
            </a:r>
            <a:r>
              <a:rPr lang="el-GR" altLang="en-US" sz="2000"/>
              <a:t>1</a:t>
            </a:r>
            <a:r>
              <a:rPr lang="en-US" altLang="en-US" sz="2000"/>
              <a:t>: </a:t>
            </a:r>
            <a:r>
              <a:rPr lang="en-US" altLang="en-US" sz="2000">
                <a:solidFill>
                  <a:srgbClr val="990000"/>
                </a:solidFill>
              </a:rPr>
              <a:t>process</a:t>
            </a:r>
            <a:r>
              <a:rPr lang="en-US" altLang="en-US" sz="2000"/>
              <a:t> (</a:t>
            </a:r>
            <a:r>
              <a:rPr lang="en-GB" altLang="en-US" sz="2000"/>
              <a:t>c</a:t>
            </a:r>
            <a:r>
              <a:rPr lang="en-US" altLang="en-US" sz="2000"/>
              <a:t>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</a:t>
            </a:r>
            <a:r>
              <a:rPr lang="en-US" altLang="en-US" sz="2000">
                <a:solidFill>
                  <a:srgbClr val="990000"/>
                </a:solidFill>
              </a:rPr>
              <a:t>if rising_edge </a:t>
            </a:r>
            <a:r>
              <a:rPr lang="en-US" altLang="en-US" sz="2000"/>
              <a:t>(clk)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count &lt;= count + 1;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</a:t>
            </a:r>
            <a:r>
              <a:rPr lang="en-US" altLang="en-US" sz="2000">
                <a:solidFill>
                  <a:srgbClr val="990000"/>
                </a:solidFill>
              </a:rPr>
              <a:t>if</a:t>
            </a:r>
            <a:r>
              <a:rPr lang="en-US" altLang="en-US" sz="2000"/>
              <a:t> count</a:t>
            </a:r>
            <a:r>
              <a:rPr lang="el-GR" altLang="en-US" sz="2000"/>
              <a:t> </a:t>
            </a:r>
            <a:r>
              <a:rPr lang="en-US" altLang="en-US" sz="2000"/>
              <a:t>=</a:t>
            </a:r>
            <a:r>
              <a:rPr lang="el-GR" altLang="en-US" sz="2000"/>
              <a:t> </a:t>
            </a:r>
            <a:r>
              <a:rPr lang="en-US" altLang="en-US" sz="2000"/>
              <a:t>9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count &lt;=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if; end if; end process;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F54BA-0E1B-A39C-DBB6-23B1A541C233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89488" y="604838"/>
            <a:ext cx="4064000" cy="2819400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b="1"/>
              <a:t>read-then-modify :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P2: </a:t>
            </a:r>
            <a:r>
              <a:rPr lang="en-US" altLang="en-US" sz="2000">
                <a:solidFill>
                  <a:srgbClr val="990000"/>
                </a:solidFill>
              </a:rPr>
              <a:t>process</a:t>
            </a:r>
            <a:r>
              <a:rPr lang="en-US" altLang="en-US" sz="2000"/>
              <a:t> (clk)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  if rising_edge </a:t>
            </a:r>
            <a:r>
              <a:rPr lang="en-US" altLang="en-US" sz="2000"/>
              <a:t>(clk)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</a:t>
            </a:r>
            <a:r>
              <a:rPr lang="en-US" altLang="en-US" sz="2000">
                <a:solidFill>
                  <a:srgbClr val="990000"/>
                </a:solidFill>
              </a:rPr>
              <a:t>if</a:t>
            </a:r>
            <a:r>
              <a:rPr lang="en-US" altLang="en-US" sz="2000"/>
              <a:t> count /= 9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 count &lt;= count + 1;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</a:t>
            </a:r>
            <a:r>
              <a:rPr lang="en-US" altLang="en-US" sz="2000">
                <a:solidFill>
                  <a:srgbClr val="990000"/>
                </a:solidFill>
              </a:rPr>
              <a:t>else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  count &lt;=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if; end if; end process;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D5CCC-C002-C174-0186-E7A9E4ECDE0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250825" y="3894138"/>
            <a:ext cx="8569325" cy="2474912"/>
          </a:xfrm>
        </p:spPr>
        <p:txBody>
          <a:bodyPr/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>
                <a:solidFill>
                  <a:srgbClr val="000064"/>
                </a:solidFill>
              </a:rPr>
              <a:t>Στην Ρ2, η τιμή του </a:t>
            </a:r>
            <a:r>
              <a:rPr lang="en-US" dirty="0">
                <a:solidFill>
                  <a:srgbClr val="000064"/>
                </a:solidFill>
              </a:rPr>
              <a:t>count</a:t>
            </a:r>
            <a:r>
              <a:rPr lang="el-GR" dirty="0">
                <a:solidFill>
                  <a:srgbClr val="000064"/>
                </a:solidFill>
              </a:rPr>
              <a:t> πρώτα διαβάζεται και μετά τροποποιείται</a:t>
            </a:r>
            <a:endParaRPr lang="en-GB" dirty="0">
              <a:solidFill>
                <a:srgbClr val="000064"/>
              </a:solidFill>
            </a:endParaRP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endParaRPr lang="el-GR" dirty="0">
              <a:solidFill>
                <a:srgbClr val="000064"/>
              </a:solidFill>
            </a:endParaRP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>
                <a:solidFill>
                  <a:srgbClr val="000064"/>
                </a:solidFill>
              </a:rPr>
              <a:t> Η κατανόηση του κώδικα είναι σαφώς πιο εύκολη</a:t>
            </a:r>
            <a:endParaRPr lang="en-GB" dirty="0">
              <a:solidFill>
                <a:srgbClr val="000064"/>
              </a:solidFill>
            </a:endParaRP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endParaRPr lang="el-GR" dirty="0">
              <a:solidFill>
                <a:srgbClr val="000064"/>
              </a:solidFill>
            </a:endParaRP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dirty="0">
                <a:solidFill>
                  <a:srgbClr val="000064"/>
                </a:solidFill>
              </a:rPr>
              <a:t>Το ίδιο ισχύει και για την ανάπτυξη του </a:t>
            </a:r>
            <a:r>
              <a:rPr lang="en-GB" dirty="0">
                <a:solidFill>
                  <a:srgbClr val="000064"/>
                </a:solidFill>
              </a:rPr>
              <a:t>VHDL </a:t>
            </a:r>
            <a:r>
              <a:rPr lang="el-GR" dirty="0">
                <a:solidFill>
                  <a:srgbClr val="000064"/>
                </a:solidFill>
              </a:rPr>
              <a:t>μοντέλου</a:t>
            </a:r>
            <a:endParaRPr lang="en-US" dirty="0">
              <a:solidFill>
                <a:srgbClr val="000064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6806" name="Footer Placeholder 5">
            <a:extLst>
              <a:ext uri="{FF2B5EF4-FFF2-40B4-BE49-F238E27FC236}">
                <a16:creationId xmlns:a16="http://schemas.microsoft.com/office/drawing/2014/main" id="{F74178BB-D801-DA72-6B59-04DCDBEDEC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6807" name="Slide Number Placeholder 6">
            <a:extLst>
              <a:ext uri="{FF2B5EF4-FFF2-40B4-BE49-F238E27FC236}">
                <a16:creationId xmlns:a16="http://schemas.microsoft.com/office/drawing/2014/main" id="{C9119C28-CFA7-20DA-4308-0E46AFA166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3E7D9C-095A-48FE-8897-09F364E245C3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71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9FF07D0B-BC69-43A1-ABC5-9A1790C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VARIABLES:</a:t>
            </a:r>
            <a:r>
              <a:rPr lang="en-US" altLang="en-US">
                <a:solidFill>
                  <a:srgbClr val="000064"/>
                </a:solidFill>
              </a:rPr>
              <a:t> </a:t>
            </a:r>
            <a:r>
              <a:rPr lang="en-US" altLang="en-US"/>
              <a:t>modify-then-read &amp; read-then-modify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2777-7764-AD9E-1B04-2A0887FCDC1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850" y="604838"/>
            <a:ext cx="4352925" cy="3400425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b="1"/>
              <a:t>modify-then-read :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P3: </a:t>
            </a:r>
            <a:r>
              <a:rPr lang="en-US" altLang="en-US" sz="2000">
                <a:solidFill>
                  <a:srgbClr val="990000"/>
                </a:solidFill>
              </a:rPr>
              <a:t>process</a:t>
            </a:r>
            <a:r>
              <a:rPr lang="en-US" altLang="en-US" sz="2000"/>
              <a:t> (clk)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variable</a:t>
            </a:r>
            <a:r>
              <a:rPr lang="en-US" altLang="en-US" sz="2000"/>
              <a:t> i: </a:t>
            </a:r>
            <a:r>
              <a:rPr lang="en-US" altLang="en-US" sz="2000">
                <a:solidFill>
                  <a:srgbClr val="990000"/>
                </a:solidFill>
              </a:rPr>
              <a:t>natural range </a:t>
            </a:r>
            <a:r>
              <a:rPr lang="en-US" altLang="en-US" sz="2000"/>
              <a:t>0 to 19;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if rising_edge </a:t>
            </a:r>
            <a:r>
              <a:rPr lang="en-US" altLang="en-US" sz="2000"/>
              <a:t>(clk)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  <a:endParaRPr lang="en-US" altLang="en-US" sz="2000"/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i := i + 1; 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</a:t>
            </a:r>
            <a:r>
              <a:rPr lang="en-US" altLang="en-US" sz="2000">
                <a:solidFill>
                  <a:srgbClr val="990000"/>
                </a:solidFill>
              </a:rPr>
              <a:t>if</a:t>
            </a:r>
            <a:r>
              <a:rPr lang="en-US" altLang="en-US" sz="2000"/>
              <a:t> i = 10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  <a:r>
              <a:rPr lang="en-US" altLang="en-US" sz="2000"/>
              <a:t> 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i 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if; end if; 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count &lt;= i; 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process;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A7AE2-D1A3-7C14-CB0A-E4560E252771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789488" y="604838"/>
            <a:ext cx="4064000" cy="3775075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 b="1"/>
              <a:t>read-then-modify :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P4: </a:t>
            </a:r>
            <a:r>
              <a:rPr lang="en-US" altLang="en-US" sz="2000">
                <a:solidFill>
                  <a:srgbClr val="990000"/>
                </a:solidFill>
              </a:rPr>
              <a:t>process</a:t>
            </a:r>
            <a:r>
              <a:rPr lang="en-US" altLang="en-US" sz="2000"/>
              <a:t> (clk)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variable</a:t>
            </a:r>
            <a:r>
              <a:rPr lang="en-US" altLang="en-US" sz="2000"/>
              <a:t> i: </a:t>
            </a:r>
            <a:r>
              <a:rPr lang="en-US" altLang="en-US" sz="2000">
                <a:solidFill>
                  <a:srgbClr val="990000"/>
                </a:solidFill>
              </a:rPr>
              <a:t>natural range </a:t>
            </a:r>
            <a:r>
              <a:rPr lang="en-US" altLang="en-US" sz="2000"/>
              <a:t>0 to 19;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if rising_edge </a:t>
            </a:r>
            <a:r>
              <a:rPr lang="en-US" altLang="en-US" sz="2000"/>
              <a:t>(clk)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  <a:endParaRPr lang="en-US" altLang="en-US" sz="2000"/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</a:t>
            </a:r>
            <a:r>
              <a:rPr lang="en-US" altLang="en-US" sz="2000">
                <a:solidFill>
                  <a:srgbClr val="990000"/>
                </a:solidFill>
              </a:rPr>
              <a:t>if</a:t>
            </a:r>
            <a:r>
              <a:rPr lang="en-US" altLang="en-US" sz="2000"/>
              <a:t> count /= 9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 i := i + 1;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</a:t>
            </a:r>
            <a:r>
              <a:rPr lang="en-US" altLang="en-US" sz="2000">
                <a:solidFill>
                  <a:srgbClr val="990000"/>
                </a:solidFill>
              </a:rPr>
              <a:t>else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        i := 0;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if; end if;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count &lt;= i; 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process;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77B3C-5BE4-B67E-091E-C09927A3C0EC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5013325"/>
            <a:ext cx="8569325" cy="1355725"/>
          </a:xfrm>
        </p:spPr>
        <p:txBody>
          <a:bodyPr/>
          <a:lstStyle/>
          <a:p>
            <a:pPr indent="-255588"/>
            <a:r>
              <a:rPr lang="el-GR" altLang="en-US"/>
              <a:t>Δεδομένου ότι η </a:t>
            </a:r>
            <a:r>
              <a:rPr lang="en-US" altLang="en-US">
                <a:solidFill>
                  <a:srgbClr val="000064"/>
                </a:solidFill>
              </a:rPr>
              <a:t>VARIABLE</a:t>
            </a:r>
            <a:r>
              <a:rPr lang="el-GR" altLang="en-US">
                <a:solidFill>
                  <a:srgbClr val="000064"/>
                </a:solidFill>
              </a:rPr>
              <a:t> ενημερώνεται άμεσα, οι κώδικες είναι ισοδύναμοι και εύκολοι στην κατανόηση</a:t>
            </a:r>
          </a:p>
          <a:p>
            <a:pPr indent="-255588"/>
            <a:endParaRPr lang="en-US" altLang="en-US">
              <a:solidFill>
                <a:srgbClr val="000064"/>
              </a:solidFill>
            </a:endParaRPr>
          </a:p>
        </p:txBody>
      </p:sp>
      <p:sp>
        <p:nvSpPr>
          <p:cNvPr id="77830" name="Footer Placeholder 5">
            <a:extLst>
              <a:ext uri="{FF2B5EF4-FFF2-40B4-BE49-F238E27FC236}">
                <a16:creationId xmlns:a16="http://schemas.microsoft.com/office/drawing/2014/main" id="{C29A627E-1518-CE7D-96A3-B500948BB2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7831" name="Slide Number Placeholder 6">
            <a:extLst>
              <a:ext uri="{FF2B5EF4-FFF2-40B4-BE49-F238E27FC236}">
                <a16:creationId xmlns:a16="http://schemas.microsoft.com/office/drawing/2014/main" id="{67E669BC-D013-0459-0425-7A5F3E9605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540E2FB-BFF0-4615-BC47-CCBC103B49FE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72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6 - Τίτλος">
            <a:extLst>
              <a:ext uri="{FF2B5EF4-FFF2-40B4-BE49-F238E27FC236}">
                <a16:creationId xmlns:a16="http://schemas.microsoft.com/office/drawing/2014/main" id="{501A683E-2828-4C32-6419-462444DC6B7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Παραγωγή Καταχωρητών – Σχεδίαση </a:t>
            </a:r>
            <a:r>
              <a:rPr lang="en-US" altLang="el-GR"/>
              <a:t>Flip-Flop (1/2)</a:t>
            </a:r>
            <a:endParaRPr lang="el-GR" altLang="el-GR"/>
          </a:p>
        </p:txBody>
      </p:sp>
      <p:sp>
        <p:nvSpPr>
          <p:cNvPr id="8" name="7 - Θέση περιεχομένου">
            <a:extLst>
              <a:ext uri="{FF2B5EF4-FFF2-40B4-BE49-F238E27FC236}">
                <a16:creationId xmlns:a16="http://schemas.microsoft.com/office/drawing/2014/main" id="{97D8E2B7-3558-C168-75C3-2FFD297C62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ENTITY</a:t>
            </a:r>
            <a:r>
              <a:rPr lang="en-US" altLang="el-GR" sz="2000"/>
              <a:t> flipflop </a:t>
            </a:r>
            <a:r>
              <a:rPr lang="en-US" altLang="el-GR" sz="2000" b="1">
                <a:solidFill>
                  <a:srgbClr val="990000"/>
                </a:solidFill>
              </a:rPr>
              <a:t>IS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00"/>
                </a:solidFill>
              </a:rPr>
              <a:t>PORT</a:t>
            </a:r>
            <a:r>
              <a:rPr lang="en-US" altLang="el-GR" sz="2000"/>
              <a:t> (d, clk: </a:t>
            </a:r>
            <a:r>
              <a:rPr lang="en-US" altLang="el-GR" sz="2000" b="1">
                <a:solidFill>
                  <a:srgbClr val="990000"/>
                </a:solidFill>
              </a:rPr>
              <a:t>IN</a:t>
            </a: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00"/>
                </a:solidFill>
              </a:rPr>
              <a:t>BIT</a:t>
            </a:r>
            <a:r>
              <a:rPr lang="en-US" altLang="el-GR" sz="2000"/>
              <a:t>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             q: </a:t>
            </a:r>
            <a:r>
              <a:rPr lang="en-US" altLang="el-GR" sz="2000" b="1">
                <a:solidFill>
                  <a:srgbClr val="990000"/>
                </a:solidFill>
              </a:rPr>
              <a:t>BUFFER BIT</a:t>
            </a:r>
            <a:r>
              <a:rPr lang="en-US" altLang="el-GR" sz="2000"/>
              <a:t>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             qbar: </a:t>
            </a:r>
            <a:r>
              <a:rPr lang="en-US" altLang="el-GR" sz="2000" b="1">
                <a:solidFill>
                  <a:srgbClr val="990000"/>
                </a:solidFill>
              </a:rPr>
              <a:t>OUT BIT</a:t>
            </a:r>
            <a:r>
              <a:rPr lang="en-US" altLang="el-GR" sz="2000"/>
              <a:t>);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</a:t>
            </a:r>
            <a:r>
              <a:rPr lang="en-US" altLang="el-GR" sz="2000" b="1">
                <a:solidFill>
                  <a:srgbClr val="990000"/>
                </a:solidFill>
              </a:rPr>
              <a:t>END ENTITY</a:t>
            </a:r>
            <a:r>
              <a:rPr lang="en-US" altLang="el-GR" sz="2000"/>
              <a:t>;</a:t>
            </a:r>
            <a:endParaRPr lang="el-GR" altLang="el-GR" sz="2000"/>
          </a:p>
        </p:txBody>
      </p:sp>
      <p:sp>
        <p:nvSpPr>
          <p:cNvPr id="9" name="8 - Θέση περιεχομένου">
            <a:extLst>
              <a:ext uri="{FF2B5EF4-FFF2-40B4-BE49-F238E27FC236}">
                <a16:creationId xmlns:a16="http://schemas.microsoft.com/office/drawing/2014/main" id="{20FF95BE-6B00-BE62-48E4-C89779FC3868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105400" y="765175"/>
            <a:ext cx="4064000" cy="25479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proc1: </a:t>
            </a:r>
            <a:r>
              <a:rPr lang="en-US" altLang="el-GR" sz="2000" b="1">
                <a:solidFill>
                  <a:srgbClr val="990000"/>
                </a:solidFill>
              </a:rPr>
              <a:t>PROCESS</a:t>
            </a:r>
            <a:r>
              <a:rPr lang="en-US" altLang="el-GR" sz="20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IF</a:t>
            </a:r>
            <a:r>
              <a:rPr lang="en-US" altLang="el-GR" sz="2000"/>
              <a:t> clk'EVENT </a:t>
            </a:r>
            <a:r>
              <a:rPr lang="en-US" altLang="el-GR" sz="2000" b="1">
                <a:solidFill>
                  <a:srgbClr val="990000"/>
                </a:solidFill>
              </a:rPr>
              <a:t>AND</a:t>
            </a:r>
            <a:r>
              <a:rPr lang="en-US" altLang="el-GR" sz="2000"/>
              <a:t> clk='1' </a:t>
            </a:r>
            <a:r>
              <a:rPr lang="en-US" altLang="el-GR" sz="2000" b="1">
                <a:solidFill>
                  <a:srgbClr val="990000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q &lt;=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qbar &lt;= NOT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END IF</a:t>
            </a:r>
            <a:r>
              <a:rPr lang="en-US" altLang="el-GR" sz="2000"/>
              <a:t>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END PROCESS </a:t>
            </a:r>
            <a:r>
              <a:rPr lang="en-US" altLang="el-GR" sz="2000"/>
              <a:t>proc1;</a:t>
            </a:r>
          </a:p>
        </p:txBody>
      </p:sp>
      <p:sp>
        <p:nvSpPr>
          <p:cNvPr id="10" name="9 - Θέση περιεχομένου">
            <a:extLst>
              <a:ext uri="{FF2B5EF4-FFF2-40B4-BE49-F238E27FC236}">
                <a16:creationId xmlns:a16="http://schemas.microsoft.com/office/drawing/2014/main" id="{F39B42A7-0363-85BA-1670-3E60353B06A4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proc2: </a:t>
            </a:r>
            <a:r>
              <a:rPr lang="en-US" altLang="el-GR" sz="2000" b="1">
                <a:solidFill>
                  <a:srgbClr val="990000"/>
                </a:solidFill>
              </a:rPr>
              <a:t>PROCESS</a:t>
            </a:r>
            <a:r>
              <a:rPr lang="en-US" altLang="el-GR" sz="2000"/>
              <a:t> (clk)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IF</a:t>
            </a:r>
            <a:r>
              <a:rPr lang="en-US" altLang="el-GR" sz="2000"/>
              <a:t> clk'EVENT </a:t>
            </a:r>
            <a:r>
              <a:rPr lang="en-US" altLang="el-GR" sz="2000" b="1">
                <a:solidFill>
                  <a:srgbClr val="990000"/>
                </a:solidFill>
              </a:rPr>
              <a:t>AND</a:t>
            </a:r>
            <a:r>
              <a:rPr lang="en-US" altLang="el-GR" sz="2000"/>
              <a:t> clk='1' </a:t>
            </a:r>
            <a:r>
              <a:rPr lang="en-US" altLang="el-GR" sz="2000" b="1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q &lt;= d;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qbar &lt;= NOT q;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END IF;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END PROCESS </a:t>
            </a:r>
            <a:r>
              <a:rPr lang="en-US" altLang="el-GR" sz="2000"/>
              <a:t>proc2;</a:t>
            </a:r>
          </a:p>
          <a:p>
            <a:pPr marL="180975" indent="0"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1" name="10 - Θέση περιεχομένου">
            <a:extLst>
              <a:ext uri="{FF2B5EF4-FFF2-40B4-BE49-F238E27FC236}">
                <a16:creationId xmlns:a16="http://schemas.microsoft.com/office/drawing/2014/main" id="{23AA40C0-E10E-77B7-608F-DD421E02AD0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5080000" y="3573463"/>
            <a:ext cx="4064000" cy="25495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proc3: </a:t>
            </a:r>
            <a:r>
              <a:rPr lang="en-US" altLang="el-GR" sz="2000" b="1">
                <a:solidFill>
                  <a:srgbClr val="990000"/>
                </a:solidFill>
              </a:rPr>
              <a:t>PROCESS</a:t>
            </a:r>
            <a:r>
              <a:rPr lang="en-US" altLang="el-GR" sz="20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IF</a:t>
            </a:r>
            <a:r>
              <a:rPr lang="en-US" altLang="el-GR" sz="2000"/>
              <a:t> clk'EVENT </a:t>
            </a:r>
            <a:r>
              <a:rPr lang="en-US" altLang="el-GR" sz="2000" b="1">
                <a:solidFill>
                  <a:srgbClr val="990000"/>
                </a:solidFill>
              </a:rPr>
              <a:t>AND</a:t>
            </a:r>
            <a:r>
              <a:rPr lang="en-US" altLang="el-GR" sz="2000"/>
              <a:t> clk='1' </a:t>
            </a:r>
            <a:r>
              <a:rPr lang="en-US" altLang="el-GR" sz="2000" b="1">
                <a:solidFill>
                  <a:srgbClr val="990000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q &lt;=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END</a:t>
            </a:r>
            <a:r>
              <a:rPr lang="en-US" altLang="el-GR" sz="2000">
                <a:solidFill>
                  <a:srgbClr val="990000"/>
                </a:solidFill>
              </a:rPr>
              <a:t> </a:t>
            </a:r>
            <a:r>
              <a:rPr lang="en-US" altLang="el-GR" sz="2000" b="1">
                <a:solidFill>
                  <a:srgbClr val="990000"/>
                </a:solidFill>
              </a:rPr>
              <a:t>IF</a:t>
            </a:r>
            <a:r>
              <a:rPr lang="en-US" altLang="el-GR" sz="2000"/>
              <a:t>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00"/>
                </a:solidFill>
              </a:rPr>
              <a:t> END</a:t>
            </a:r>
            <a:r>
              <a:rPr lang="en-US" altLang="el-GR" sz="2000">
                <a:solidFill>
                  <a:srgbClr val="990000"/>
                </a:solidFill>
              </a:rPr>
              <a:t> </a:t>
            </a:r>
            <a:r>
              <a:rPr lang="en-US" altLang="el-GR" sz="2000" b="1">
                <a:solidFill>
                  <a:srgbClr val="990000"/>
                </a:solidFill>
              </a:rPr>
              <a:t>PROCESS</a:t>
            </a:r>
            <a:r>
              <a:rPr lang="en-US" altLang="el-GR" sz="2000"/>
              <a:t> proc3;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2000"/>
              <a:t> qbar &lt;= NOT q;</a:t>
            </a:r>
            <a:endParaRPr lang="el-GR" altLang="el-GR" sz="2000"/>
          </a:p>
        </p:txBody>
      </p:sp>
      <p:sp>
        <p:nvSpPr>
          <p:cNvPr id="78855" name="4 - Θέση υποσέλιδου">
            <a:extLst>
              <a:ext uri="{FF2B5EF4-FFF2-40B4-BE49-F238E27FC236}">
                <a16:creationId xmlns:a16="http://schemas.microsoft.com/office/drawing/2014/main" id="{AFF427F0-6350-BBFE-724F-E3B7BB9C5B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8856" name="5 - Θέση αριθμού διαφάνειας">
            <a:extLst>
              <a:ext uri="{FF2B5EF4-FFF2-40B4-BE49-F238E27FC236}">
                <a16:creationId xmlns:a16="http://schemas.microsoft.com/office/drawing/2014/main" id="{42884F39-394F-D2B5-79ED-8099C0DCE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6796BE-7D8B-4DFC-8881-45F4D5C6B53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6 - Τίτλος">
            <a:extLst>
              <a:ext uri="{FF2B5EF4-FFF2-40B4-BE49-F238E27FC236}">
                <a16:creationId xmlns:a16="http://schemas.microsoft.com/office/drawing/2014/main" id="{10F907A2-9D8B-C609-77A8-3713C4D0077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Παραγωγή Καταχωρητών – Σχεδίαση </a:t>
            </a:r>
            <a:r>
              <a:rPr lang="en-US" altLang="el-GR"/>
              <a:t>Flip-Flop (</a:t>
            </a:r>
            <a:r>
              <a:rPr lang="el-GR" altLang="el-GR"/>
              <a:t>2</a:t>
            </a:r>
            <a:r>
              <a:rPr lang="en-US" altLang="el-GR"/>
              <a:t>/2)</a:t>
            </a:r>
            <a:endParaRPr lang="el-GR" altLang="el-GR"/>
          </a:p>
        </p:txBody>
      </p:sp>
      <p:sp>
        <p:nvSpPr>
          <p:cNvPr id="9" name="8 - Θέση περιεχομένου">
            <a:extLst>
              <a:ext uri="{FF2B5EF4-FFF2-40B4-BE49-F238E27FC236}">
                <a16:creationId xmlns:a16="http://schemas.microsoft.com/office/drawing/2014/main" id="{1FEF4600-5100-F09E-F2F3-0E525BCCFA64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250825" y="801688"/>
            <a:ext cx="3600450" cy="20510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proc1: </a:t>
            </a:r>
            <a:r>
              <a:rPr lang="en-US" altLang="el-GR" sz="1800" b="1">
                <a:solidFill>
                  <a:srgbClr val="990000"/>
                </a:solidFill>
              </a:rPr>
              <a:t>PROCESS</a:t>
            </a:r>
            <a:r>
              <a:rPr lang="en-US" altLang="el-GR" sz="18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IF</a:t>
            </a:r>
            <a:r>
              <a:rPr lang="en-US" altLang="el-GR" sz="1800"/>
              <a:t> clk'EVENT </a:t>
            </a:r>
            <a:r>
              <a:rPr lang="en-US" altLang="el-GR" sz="1800" b="1">
                <a:solidFill>
                  <a:srgbClr val="990000"/>
                </a:solidFill>
              </a:rPr>
              <a:t>AND</a:t>
            </a:r>
            <a:r>
              <a:rPr lang="en-US" altLang="el-GR" sz="1800"/>
              <a:t> clk='1' </a:t>
            </a:r>
            <a:r>
              <a:rPr lang="en-US" altLang="el-GR" sz="1800" b="1">
                <a:solidFill>
                  <a:srgbClr val="990000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q &lt;=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qbar &lt;= NOT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END IF</a:t>
            </a:r>
            <a:r>
              <a:rPr lang="en-US" altLang="el-GR" sz="1800"/>
              <a:t>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END PROCESS </a:t>
            </a:r>
            <a:r>
              <a:rPr lang="en-US" altLang="el-GR" sz="1800"/>
              <a:t>proc1;</a:t>
            </a:r>
          </a:p>
        </p:txBody>
      </p:sp>
      <p:sp>
        <p:nvSpPr>
          <p:cNvPr id="10" name="9 - Θέση περιεχομένου">
            <a:extLst>
              <a:ext uri="{FF2B5EF4-FFF2-40B4-BE49-F238E27FC236}">
                <a16:creationId xmlns:a16="http://schemas.microsoft.com/office/drawing/2014/main" id="{A498907D-C023-31CA-84D9-973E29C5E33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140200" y="725488"/>
            <a:ext cx="3743325" cy="254952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dirty="0"/>
              <a:t> proc2: </a:t>
            </a:r>
            <a:r>
              <a:rPr lang="en-US" altLang="el-GR" sz="1800" b="1" dirty="0">
                <a:solidFill>
                  <a:srgbClr val="990000"/>
                </a:solidFill>
              </a:rPr>
              <a:t>PROCESS</a:t>
            </a:r>
            <a:r>
              <a:rPr lang="en-US" altLang="el-GR" sz="1800" dirty="0"/>
              <a:t> (</a:t>
            </a:r>
            <a:r>
              <a:rPr lang="en-US" altLang="el-GR" sz="1800" dirty="0" err="1"/>
              <a:t>clk</a:t>
            </a:r>
            <a:r>
              <a:rPr lang="en-US" altLang="el-GR" sz="1800" dirty="0"/>
              <a:t>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 IF</a:t>
            </a:r>
            <a:r>
              <a:rPr lang="en-US" altLang="el-GR" sz="1800" dirty="0"/>
              <a:t> </a:t>
            </a:r>
            <a:r>
              <a:rPr lang="en-US" altLang="el-GR" sz="1800" dirty="0" err="1"/>
              <a:t>clk'EVENT</a:t>
            </a:r>
            <a:r>
              <a:rPr lang="en-US" altLang="el-GR" sz="1800" dirty="0"/>
              <a:t> </a:t>
            </a:r>
            <a:r>
              <a:rPr lang="en-US" altLang="el-GR" sz="1800" b="1" dirty="0">
                <a:solidFill>
                  <a:srgbClr val="990000"/>
                </a:solidFill>
              </a:rPr>
              <a:t>AND</a:t>
            </a:r>
            <a:r>
              <a:rPr lang="en-US" altLang="el-GR" sz="1800" dirty="0"/>
              <a:t> </a:t>
            </a:r>
            <a:r>
              <a:rPr lang="en-US" altLang="el-GR" sz="1800" dirty="0" err="1"/>
              <a:t>clk</a:t>
            </a:r>
            <a:r>
              <a:rPr lang="en-US" altLang="el-GR" sz="1800" dirty="0"/>
              <a:t>='1' </a:t>
            </a:r>
            <a:r>
              <a:rPr lang="en-US" altLang="el-GR" sz="1800" b="1" dirty="0">
                <a:solidFill>
                  <a:srgbClr val="990000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dirty="0"/>
              <a:t> q &lt;=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dirty="0"/>
              <a:t> </a:t>
            </a:r>
            <a:r>
              <a:rPr lang="en-US" altLang="el-GR" sz="1800" dirty="0" err="1"/>
              <a:t>qbar</a:t>
            </a:r>
            <a:r>
              <a:rPr lang="en-US" altLang="el-GR" sz="1800" dirty="0"/>
              <a:t> &lt;= NOT q;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 END IF;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b="1" dirty="0">
                <a:solidFill>
                  <a:srgbClr val="990000"/>
                </a:solidFill>
              </a:rPr>
              <a:t> END PROCESS </a:t>
            </a:r>
            <a:r>
              <a:rPr lang="en-US" altLang="el-GR" sz="1800" dirty="0"/>
              <a:t>proc2;</a:t>
            </a:r>
          </a:p>
          <a:p>
            <a:pPr marL="180975" indent="0">
              <a:buFont typeface="Wingdings" panose="05000000000000000000" pitchFamily="2" charset="2"/>
              <a:buNone/>
              <a:defRPr/>
            </a:pPr>
            <a:endParaRPr lang="el-GR" altLang="el-GR" sz="1800" dirty="0"/>
          </a:p>
        </p:txBody>
      </p:sp>
      <p:sp>
        <p:nvSpPr>
          <p:cNvPr id="11" name="10 - Θέση περιεχομένου">
            <a:extLst>
              <a:ext uri="{FF2B5EF4-FFF2-40B4-BE49-F238E27FC236}">
                <a16:creationId xmlns:a16="http://schemas.microsoft.com/office/drawing/2014/main" id="{8278B5FD-6311-A0DB-B35D-85E875DE5680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323850" y="3105150"/>
            <a:ext cx="3608388" cy="208756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proc3: </a:t>
            </a:r>
            <a:r>
              <a:rPr lang="en-US" altLang="el-GR" sz="1800" b="1">
                <a:solidFill>
                  <a:srgbClr val="990000"/>
                </a:solidFill>
              </a:rPr>
              <a:t>PROCESS</a:t>
            </a:r>
            <a:r>
              <a:rPr lang="en-US" altLang="el-GR" sz="18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IF</a:t>
            </a:r>
            <a:r>
              <a:rPr lang="en-US" altLang="el-GR" sz="1800"/>
              <a:t> clk'EVENT </a:t>
            </a:r>
            <a:r>
              <a:rPr lang="en-US" altLang="el-GR" sz="1800" b="1">
                <a:solidFill>
                  <a:srgbClr val="990000"/>
                </a:solidFill>
              </a:rPr>
              <a:t>AND</a:t>
            </a:r>
            <a:r>
              <a:rPr lang="en-US" altLang="el-GR" sz="1800"/>
              <a:t> clk='1' </a:t>
            </a:r>
            <a:r>
              <a:rPr lang="en-US" altLang="el-GR" sz="1800" b="1">
                <a:solidFill>
                  <a:srgbClr val="990000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q &lt;= d;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END</a:t>
            </a:r>
            <a:r>
              <a:rPr lang="en-US" altLang="el-GR" sz="1800">
                <a:solidFill>
                  <a:srgbClr val="990000"/>
                </a:solidFill>
              </a:rPr>
              <a:t> </a:t>
            </a:r>
            <a:r>
              <a:rPr lang="en-US" altLang="el-GR" sz="1800" b="1">
                <a:solidFill>
                  <a:srgbClr val="990000"/>
                </a:solidFill>
              </a:rPr>
              <a:t>IF</a:t>
            </a:r>
            <a:r>
              <a:rPr lang="en-US" altLang="el-GR" sz="1800"/>
              <a:t>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00"/>
                </a:solidFill>
              </a:rPr>
              <a:t> END</a:t>
            </a:r>
            <a:r>
              <a:rPr lang="en-US" altLang="el-GR" sz="1800">
                <a:solidFill>
                  <a:srgbClr val="990000"/>
                </a:solidFill>
              </a:rPr>
              <a:t> </a:t>
            </a:r>
            <a:r>
              <a:rPr lang="en-US" altLang="el-GR" sz="1800" b="1">
                <a:solidFill>
                  <a:srgbClr val="990000"/>
                </a:solidFill>
              </a:rPr>
              <a:t>PROCESS</a:t>
            </a:r>
            <a:r>
              <a:rPr lang="en-US" altLang="el-GR" sz="1800"/>
              <a:t> proc3;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qbar &lt;= NOT q;</a:t>
            </a:r>
            <a:endParaRPr lang="el-GR" altLang="el-GR" sz="1800"/>
          </a:p>
        </p:txBody>
      </p:sp>
      <p:sp>
        <p:nvSpPr>
          <p:cNvPr id="79878" name="4 - Θέση υποσέλιδου">
            <a:extLst>
              <a:ext uri="{FF2B5EF4-FFF2-40B4-BE49-F238E27FC236}">
                <a16:creationId xmlns:a16="http://schemas.microsoft.com/office/drawing/2014/main" id="{681801C3-1D69-FEFE-D501-8F0FD949C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79879" name="5 - Θέση αριθμού διαφάνειας">
            <a:extLst>
              <a:ext uri="{FF2B5EF4-FFF2-40B4-BE49-F238E27FC236}">
                <a16:creationId xmlns:a16="http://schemas.microsoft.com/office/drawing/2014/main" id="{9D9BC003-05BF-DE48-0CB6-8FCD712AC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4B3C853-86ED-4BB4-92C3-446C5FA7C46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A73532-82C1-83E2-A274-06126EF4D45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913" y="3582988"/>
            <a:ext cx="2851150" cy="1408112"/>
          </a:xfrm>
          <a:noFill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5EFD658-666C-23AF-F4EE-CEFB0B08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008563"/>
            <a:ext cx="28670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3DE369-2BD3-E1C6-41FB-7B1B2A27E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227263"/>
            <a:ext cx="2476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0 - Θέση περιεχομένου">
            <a:extLst>
              <a:ext uri="{FF2B5EF4-FFF2-40B4-BE49-F238E27FC236}">
                <a16:creationId xmlns:a16="http://schemas.microsoft.com/office/drawing/2014/main" id="{03FD37B6-200E-1564-21E9-83EF96460A8C}"/>
              </a:ext>
            </a:extLst>
          </p:cNvPr>
          <p:cNvSpPr txBox="1">
            <a:spLocks/>
          </p:cNvSpPr>
          <p:nvPr/>
        </p:nvSpPr>
        <p:spPr bwMode="auto">
          <a:xfrm>
            <a:off x="5003800" y="2852738"/>
            <a:ext cx="576263" cy="3516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61925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41338" indent="-1809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50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2000" kern="0" dirty="0"/>
              <a:t> </a:t>
            </a:r>
            <a:r>
              <a:rPr lang="el-GR" altLang="el-GR" sz="2000" kern="0" dirty="0"/>
              <a:t>Ρ3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l-GR" altLang="el-GR" sz="2000" kern="0" dirty="0"/>
              <a:t>Ρ1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l-GR" altLang="el-GR" sz="2000" kern="0" dirty="0"/>
              <a:t>Ρ2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D9277B8-325B-FD99-D452-96EAD7AA4935}"/>
              </a:ext>
            </a:extLst>
          </p:cNvPr>
          <p:cNvSpPr/>
          <p:nvPr/>
        </p:nvSpPr>
        <p:spPr>
          <a:xfrm>
            <a:off x="5610225" y="4195763"/>
            <a:ext cx="431800" cy="155575"/>
          </a:xfrm>
          <a:prstGeom prst="rightArrow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FDEBCFA-FFD3-C208-796E-376C95DE3C75}"/>
              </a:ext>
            </a:extLst>
          </p:cNvPr>
          <p:cNvSpPr/>
          <p:nvPr/>
        </p:nvSpPr>
        <p:spPr>
          <a:xfrm>
            <a:off x="5624513" y="5756275"/>
            <a:ext cx="431800" cy="155575"/>
          </a:xfrm>
          <a:prstGeom prst="rightArrow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96DEC3D-1D26-850F-16B0-4153CD9C4B63}"/>
              </a:ext>
            </a:extLst>
          </p:cNvPr>
          <p:cNvSpPr/>
          <p:nvPr/>
        </p:nvSpPr>
        <p:spPr>
          <a:xfrm>
            <a:off x="5738813" y="2971800"/>
            <a:ext cx="431800" cy="155575"/>
          </a:xfrm>
          <a:prstGeom prst="rightArrow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20" grpId="0"/>
      <p:bldP spid="17" grpId="0" animBg="1"/>
      <p:bldP spid="22" grpId="0" animBg="1"/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6 - Τίτλος">
            <a:extLst>
              <a:ext uri="{FF2B5EF4-FFF2-40B4-BE49-F238E27FC236}">
                <a16:creationId xmlns:a16="http://schemas.microsoft.com/office/drawing/2014/main" id="{F2DD577C-BCE6-DC80-54F9-C7CC8D131D4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Παραγωγή Καταχωρητών – </a:t>
            </a:r>
            <a:r>
              <a:rPr lang="en-GB" altLang="el-GR"/>
              <a:t>Registered sum</a:t>
            </a:r>
            <a:endParaRPr lang="el-GR" altLang="el-GR"/>
          </a:p>
        </p:txBody>
      </p:sp>
      <p:sp>
        <p:nvSpPr>
          <p:cNvPr id="80899" name="8 - Θέση περιεχομένου">
            <a:extLst>
              <a:ext uri="{FF2B5EF4-FFF2-40B4-BE49-F238E27FC236}">
                <a16:creationId xmlns:a16="http://schemas.microsoft.com/office/drawing/2014/main" id="{0224ABBC-9363-673F-8336-6FF3D75AEDD1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250825" y="801688"/>
            <a:ext cx="3600450" cy="20510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l-GR" sz="1800"/>
              <a:t> </a:t>
            </a:r>
          </a:p>
        </p:txBody>
      </p:sp>
      <p:sp>
        <p:nvSpPr>
          <p:cNvPr id="10" name="9 - Θέση περιεχομένου">
            <a:extLst>
              <a:ext uri="{FF2B5EF4-FFF2-40B4-BE49-F238E27FC236}">
                <a16:creationId xmlns:a16="http://schemas.microsoft.com/office/drawing/2014/main" id="{46D03465-4783-F94A-97B7-4D1DE5438C3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373438" y="836613"/>
            <a:ext cx="2968625" cy="1970087"/>
          </a:xfrm>
        </p:spPr>
        <p:txBody>
          <a:bodyPr/>
          <a:lstStyle/>
          <a:p>
            <a:pPr marL="180975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1800" dirty="0"/>
              <a:t> </a:t>
            </a:r>
            <a:r>
              <a:rPr lang="en-US" sz="1800" dirty="0"/>
              <a:t>P2: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/>
              <a:t> (</a:t>
            </a:r>
            <a:r>
              <a:rPr lang="en-US" sz="1800" dirty="0" err="1"/>
              <a:t>clk</a:t>
            </a:r>
            <a:r>
              <a:rPr lang="en-US" sz="1800" dirty="0"/>
              <a:t>)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   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clk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180975" indent="3603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sum &lt;= a + b;</a:t>
            </a:r>
          </a:p>
          <a:p>
            <a:pPr marL="180975" indent="3603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sum_reg</a:t>
            </a:r>
            <a:r>
              <a:rPr lang="en-US" sz="1800" dirty="0"/>
              <a:t> &lt;= sum + c;</a:t>
            </a:r>
          </a:p>
          <a:p>
            <a:pPr marL="180975" indent="1762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if;</a:t>
            </a:r>
          </a:p>
          <a:p>
            <a:pPr marL="180975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process P2;</a:t>
            </a:r>
            <a:endParaRPr lang="el-GR" altLang="el-GR" sz="1800" dirty="0">
              <a:solidFill>
                <a:srgbClr val="990000"/>
              </a:solidFill>
            </a:endParaRPr>
          </a:p>
        </p:txBody>
      </p:sp>
      <p:sp>
        <p:nvSpPr>
          <p:cNvPr id="11" name="10 - Θέση περιεχομένου">
            <a:extLst>
              <a:ext uri="{FF2B5EF4-FFF2-40B4-BE49-F238E27FC236}">
                <a16:creationId xmlns:a16="http://schemas.microsoft.com/office/drawing/2014/main" id="{632F1691-2D20-BCAB-C022-CF44706848C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323850" y="3306763"/>
            <a:ext cx="3608388" cy="2087562"/>
          </a:xfrm>
        </p:spPr>
        <p:txBody>
          <a:bodyPr/>
          <a:lstStyle/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/>
              <a:t>P3: </a:t>
            </a:r>
            <a:r>
              <a:rPr lang="en-US" altLang="en-US" sz="2000">
                <a:solidFill>
                  <a:srgbClr val="990000"/>
                </a:solidFill>
              </a:rPr>
              <a:t>process</a:t>
            </a:r>
            <a:r>
              <a:rPr lang="en-US" altLang="en-US" sz="2000"/>
              <a:t> (clk)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begin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   if rising_edge </a:t>
            </a:r>
            <a:r>
              <a:rPr lang="en-US" altLang="en-US" sz="2000"/>
              <a:t>(clk) </a:t>
            </a:r>
            <a:r>
              <a:rPr lang="en-US" altLang="en-US" sz="2000">
                <a:solidFill>
                  <a:srgbClr val="990000"/>
                </a:solidFill>
              </a:rPr>
              <a:t>then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pt-BR" altLang="en-US" sz="2000"/>
              <a:t>       sum_reg &lt;= a + b + c;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   end if;</a:t>
            </a:r>
          </a:p>
          <a:p>
            <a:pPr marL="180975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990000"/>
                </a:solidFill>
              </a:rPr>
              <a:t>end process P3;</a:t>
            </a:r>
            <a:endParaRPr lang="el-GR" altLang="el-GR" sz="2000">
              <a:solidFill>
                <a:srgbClr val="990000"/>
              </a:solidFill>
            </a:endParaRPr>
          </a:p>
        </p:txBody>
      </p:sp>
      <p:sp>
        <p:nvSpPr>
          <p:cNvPr id="80902" name="4 - Θέση υποσέλιδου">
            <a:extLst>
              <a:ext uri="{FF2B5EF4-FFF2-40B4-BE49-F238E27FC236}">
                <a16:creationId xmlns:a16="http://schemas.microsoft.com/office/drawing/2014/main" id="{3CAE405F-4A4F-329B-EFC7-DCCFFE56E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0903" name="5 - Θέση αριθμού διαφάνειας">
            <a:extLst>
              <a:ext uri="{FF2B5EF4-FFF2-40B4-BE49-F238E27FC236}">
                <a16:creationId xmlns:a16="http://schemas.microsoft.com/office/drawing/2014/main" id="{1B07A6FC-64BA-4420-8325-42BCE7413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44A812-B82A-4ACF-9734-584992C2BD4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" name="10 - Θέση περιεχομένου">
            <a:extLst>
              <a:ext uri="{FF2B5EF4-FFF2-40B4-BE49-F238E27FC236}">
                <a16:creationId xmlns:a16="http://schemas.microsoft.com/office/drawing/2014/main" id="{1C6E0562-4E95-C3E5-F1F8-1C358BE5ABCA}"/>
              </a:ext>
            </a:extLst>
          </p:cNvPr>
          <p:cNvSpPr txBox="1">
            <a:spLocks/>
          </p:cNvSpPr>
          <p:nvPr/>
        </p:nvSpPr>
        <p:spPr bwMode="auto">
          <a:xfrm>
            <a:off x="5003800" y="2852738"/>
            <a:ext cx="576263" cy="3516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61925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41338" indent="-1809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50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altLang="el-GR" sz="2000" kern="0" dirty="0"/>
              <a:t> </a:t>
            </a:r>
            <a:r>
              <a:rPr lang="el-GR" altLang="el-GR" sz="2000" kern="0" dirty="0"/>
              <a:t>Ρ</a:t>
            </a:r>
            <a:r>
              <a:rPr lang="en-GB" altLang="el-GR" sz="2000" kern="0" dirty="0"/>
              <a:t>1</a:t>
            </a: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l-GR" altLang="el-GR" sz="2000" kern="0" dirty="0"/>
              <a:t>Ρ</a:t>
            </a:r>
            <a:r>
              <a:rPr lang="en-GB" altLang="el-GR" sz="2000" kern="0" dirty="0"/>
              <a:t>3</a:t>
            </a: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l-GR" altLang="el-GR" sz="2000" kern="0" dirty="0"/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l-GR" altLang="el-GR" sz="2000" kern="0" dirty="0"/>
              <a:t>Ρ2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12A708-BD28-C858-EAAC-AB04C86F072A}"/>
              </a:ext>
            </a:extLst>
          </p:cNvPr>
          <p:cNvSpPr/>
          <p:nvPr/>
        </p:nvSpPr>
        <p:spPr>
          <a:xfrm>
            <a:off x="5610225" y="4195763"/>
            <a:ext cx="431800" cy="155575"/>
          </a:xfrm>
          <a:prstGeom prst="rightArrow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D8CAC7A-5140-B11A-3BFE-D34325387BE9}"/>
              </a:ext>
            </a:extLst>
          </p:cNvPr>
          <p:cNvSpPr/>
          <p:nvPr/>
        </p:nvSpPr>
        <p:spPr>
          <a:xfrm>
            <a:off x="5624513" y="5756275"/>
            <a:ext cx="431800" cy="155575"/>
          </a:xfrm>
          <a:prstGeom prst="rightArrow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0732EEE-4E46-D56C-FC64-1DF7CCCE0343}"/>
              </a:ext>
            </a:extLst>
          </p:cNvPr>
          <p:cNvSpPr/>
          <p:nvPr/>
        </p:nvSpPr>
        <p:spPr>
          <a:xfrm>
            <a:off x="5738813" y="2971800"/>
            <a:ext cx="431800" cy="155575"/>
          </a:xfrm>
          <a:prstGeom prst="rightArrow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8731D-0FF9-BF79-1556-A4538FB3890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0825" y="836613"/>
            <a:ext cx="2808288" cy="2016125"/>
          </a:xfrm>
        </p:spPr>
        <p:txBody>
          <a:bodyPr/>
          <a:lstStyle/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Pl: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>
                <a:solidFill>
                  <a:srgbClr val="000064"/>
                </a:solidFill>
              </a:rPr>
              <a:t> (clk)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  </a:t>
            </a:r>
            <a:r>
              <a:rPr lang="en-US" altLang="en-US" sz="1800">
                <a:solidFill>
                  <a:srgbClr val="990000"/>
                </a:solidFill>
              </a:rPr>
              <a:t>if rising_edge </a:t>
            </a:r>
            <a:r>
              <a:rPr lang="en-US" altLang="en-US" sz="1800">
                <a:solidFill>
                  <a:srgbClr val="000064"/>
                </a:solidFill>
              </a:rPr>
              <a:t>(clk) </a:t>
            </a:r>
            <a:r>
              <a:rPr lang="en-US" altLang="en-US" sz="1800">
                <a:solidFill>
                  <a:srgbClr val="990000"/>
                </a:solidFill>
              </a:rPr>
              <a:t>then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    sum &lt;= a + b + c;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    sum_reg &lt;= sum;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000064"/>
                </a:solidFill>
              </a:rPr>
              <a:t>  </a:t>
            </a:r>
            <a:r>
              <a:rPr lang="en-US" altLang="en-US" sz="1800">
                <a:solidFill>
                  <a:srgbClr val="990000"/>
                </a:solidFill>
              </a:rPr>
              <a:t>end if;</a:t>
            </a:r>
          </a:p>
          <a:p>
            <a:pPr marL="180975" indent="0" algn="l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process Pl;</a:t>
            </a:r>
            <a:endParaRPr lang="en-US" altLang="en-US">
              <a:solidFill>
                <a:srgbClr val="99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82D0E-021D-CF7E-9828-0C3972F1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76675"/>
            <a:ext cx="25257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C1FF2-6B72-5EBA-10B4-81977F8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2740025"/>
            <a:ext cx="27908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094D83-AD01-ECB0-9B7A-110AA6FE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5497513"/>
            <a:ext cx="2682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20" grpId="0"/>
      <p:bldP spid="17" grpId="0" animBg="1"/>
      <p:bldP spid="22" grpId="0" animBg="1"/>
      <p:bldP spid="23" grpId="0" animBg="1"/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E9A5E8EC-B16F-91C3-6911-549C5DAB196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Παραγωγή Καταχωρητών – </a:t>
            </a:r>
            <a:r>
              <a:rPr lang="en-GB" altLang="el-GR"/>
              <a:t>Shift Register 4 bit (1/2)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41659-5EA5-012B-11F9-4C26F4B47B3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51275" y="782638"/>
            <a:ext cx="2305050" cy="254793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Pl: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if rising_edge </a:t>
            </a:r>
            <a:r>
              <a:rPr lang="en-US" altLang="en-US" sz="1800"/>
              <a:t>(clk) </a:t>
            </a:r>
            <a:r>
              <a:rPr lang="en-US" altLang="en-US" sz="1800">
                <a:solidFill>
                  <a:srgbClr val="990033"/>
                </a:solidFill>
              </a:rPr>
              <a:t>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q0 &lt;= din;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ql &lt;= q0;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q2 &lt;= ql;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dout &lt;= q2;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if; end process P1;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84194-7BDA-ABAC-DF33-8E9D10EBE0F4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6519863" y="769938"/>
            <a:ext cx="2408237" cy="25463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P2: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if rising_edge </a:t>
            </a:r>
            <a:r>
              <a:rPr lang="en-US" altLang="en-US" sz="1800"/>
              <a:t>(clk) 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dout &lt;= q2;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q2 &lt;= ql;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ql &lt;= q0;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q0 &lt;= din;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if; end process P1;</a:t>
            </a:r>
            <a:endParaRPr lang="en-US" altLang="en-US" sz="1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FD2E5-89E9-4DA0-C569-38263644E7B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9750" y="3536950"/>
            <a:ext cx="2879725" cy="28321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P3: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/>
              <a:t> (</a:t>
            </a:r>
            <a:r>
              <a:rPr lang="en-US" sz="1800" dirty="0" err="1"/>
              <a:t>clk</a:t>
            </a:r>
            <a:r>
              <a:rPr lang="en-US" sz="18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variable</a:t>
            </a:r>
            <a:r>
              <a:rPr lang="en-US" sz="1800" dirty="0"/>
              <a:t> q0, </a:t>
            </a:r>
            <a:r>
              <a:rPr lang="en-US" sz="1800" dirty="0" err="1"/>
              <a:t>ql</a:t>
            </a:r>
            <a:r>
              <a:rPr lang="en-US" sz="1800" dirty="0"/>
              <a:t>, q2: </a:t>
            </a:r>
            <a:r>
              <a:rPr lang="en-US" sz="1800" dirty="0" err="1">
                <a:solidFill>
                  <a:srgbClr val="990000"/>
                </a:solidFill>
              </a:rPr>
              <a:t>std_logic</a:t>
            </a:r>
            <a:r>
              <a:rPr lang="en-US" sz="1800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clk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q0 := din;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ql</a:t>
            </a:r>
            <a:r>
              <a:rPr lang="en-US" sz="1800" dirty="0"/>
              <a:t> := q0;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q2 := </a:t>
            </a:r>
            <a:r>
              <a:rPr lang="en-US" sz="1800" dirty="0" err="1"/>
              <a:t>ql</a:t>
            </a:r>
            <a:r>
              <a:rPr lang="en-US" sz="1800" dirty="0"/>
              <a:t>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dout</a:t>
            </a:r>
            <a:r>
              <a:rPr lang="en-US" sz="1800" dirty="0"/>
              <a:t> &lt;= q2;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if; end process P3;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95526-1AD6-74BA-0439-CDC04B831D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P4: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/>
              <a:t> (</a:t>
            </a:r>
            <a:r>
              <a:rPr lang="en-US" sz="1800" dirty="0" err="1"/>
              <a:t>clk</a:t>
            </a:r>
            <a:r>
              <a:rPr lang="en-US" sz="18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variable</a:t>
            </a:r>
            <a:r>
              <a:rPr lang="en-US" sz="1800" dirty="0"/>
              <a:t> q0, </a:t>
            </a:r>
            <a:r>
              <a:rPr lang="en-US" sz="1800" dirty="0" err="1"/>
              <a:t>ql</a:t>
            </a:r>
            <a:r>
              <a:rPr lang="en-US" sz="1800" dirty="0"/>
              <a:t>, q2: </a:t>
            </a:r>
            <a:r>
              <a:rPr lang="en-US" sz="1800" dirty="0" err="1">
                <a:solidFill>
                  <a:srgbClr val="990000"/>
                </a:solidFill>
              </a:rPr>
              <a:t>std_logic</a:t>
            </a:r>
            <a:r>
              <a:rPr lang="en-US" sz="1800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clk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dout</a:t>
            </a:r>
            <a:r>
              <a:rPr lang="en-US" sz="1800" dirty="0"/>
              <a:t> &lt;= q2;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q0 := din;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ql</a:t>
            </a:r>
            <a:r>
              <a:rPr lang="en-US" sz="1800" dirty="0"/>
              <a:t> := q0;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q2 := </a:t>
            </a:r>
            <a:r>
              <a:rPr lang="en-US" sz="1800" dirty="0" err="1"/>
              <a:t>ql</a:t>
            </a:r>
            <a:r>
              <a:rPr lang="en-US" sz="1800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if; end process P3;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81927" name="Footer Placeholder 6">
            <a:extLst>
              <a:ext uri="{FF2B5EF4-FFF2-40B4-BE49-F238E27FC236}">
                <a16:creationId xmlns:a16="http://schemas.microsoft.com/office/drawing/2014/main" id="{E8DBCB70-C21D-AE8D-76A5-87DE0D807E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1928" name="Slide Number Placeholder 7">
            <a:extLst>
              <a:ext uri="{FF2B5EF4-FFF2-40B4-BE49-F238E27FC236}">
                <a16:creationId xmlns:a16="http://schemas.microsoft.com/office/drawing/2014/main" id="{93C9AA49-0FF1-5FE0-6CF2-C26E9E5F96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5EDEE63-4F36-4C7E-9ABE-9D3A92AEFCB6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76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FDA69-5350-6492-9A3D-811D1A827C99}"/>
              </a:ext>
            </a:extLst>
          </p:cNvPr>
          <p:cNvSpPr txBox="1">
            <a:spLocks/>
          </p:cNvSpPr>
          <p:nvPr/>
        </p:nvSpPr>
        <p:spPr bwMode="auto">
          <a:xfrm>
            <a:off x="539750" y="787400"/>
            <a:ext cx="2303463" cy="2547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61925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41338" indent="-1809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50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kern="0" dirty="0">
              <a:solidFill>
                <a:srgbClr val="99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80DD3-584A-F2B4-5968-D588B641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68413"/>
            <a:ext cx="33512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715644CE-C4C5-03D0-1C4B-4AEEF3DC8F6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altLang="el-GR"/>
              <a:t>Παραγωγή Καταχωρητών – </a:t>
            </a:r>
            <a:r>
              <a:rPr lang="en-GB" altLang="el-GR"/>
              <a:t>Shift Register 4 bit (2/2)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29195-ECC6-739D-F8ED-BA7BD63067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787400"/>
            <a:ext cx="2305050" cy="2547938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Pl: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if rising_edge </a:t>
            </a:r>
            <a:r>
              <a:rPr lang="en-US" altLang="en-US" sz="1800"/>
              <a:t>(clk) 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q0 &lt;= din;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ql &lt;= q0;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q2 &lt;= ql;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dout &lt;= q2;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if; end process P1;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71D30-DCB4-4BF4-1775-9C5C65D36184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2843213" y="795338"/>
            <a:ext cx="2408237" cy="2547937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P2: </a:t>
            </a:r>
            <a:r>
              <a:rPr lang="en-US" altLang="en-US" sz="1800">
                <a:solidFill>
                  <a:srgbClr val="990000"/>
                </a:solidFill>
              </a:rPr>
              <a:t>process</a:t>
            </a:r>
            <a:r>
              <a:rPr lang="en-US" altLang="en-US" sz="1800"/>
              <a:t> (clk)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if rising_edge </a:t>
            </a:r>
            <a:r>
              <a:rPr lang="en-US" altLang="en-US" sz="1800"/>
              <a:t>(clk) then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dout &lt;= q2;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q2 &lt;= ql;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ql &lt;= q0;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/>
              <a:t>q0 &lt;= din;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rgbClr val="990000"/>
                </a:solidFill>
              </a:rPr>
              <a:t>end if; end process P1;</a:t>
            </a:r>
            <a:endParaRPr lang="en-US" altLang="en-US" sz="1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01462F-36A8-8D35-7724-190C3F8B8CC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872163" y="676275"/>
            <a:ext cx="2879725" cy="28321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P3: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/>
              <a:t> (</a:t>
            </a:r>
            <a:r>
              <a:rPr lang="en-US" sz="1800" dirty="0" err="1"/>
              <a:t>clk</a:t>
            </a:r>
            <a:r>
              <a:rPr lang="en-US" sz="18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variable</a:t>
            </a:r>
            <a:r>
              <a:rPr lang="en-US" sz="1800" dirty="0"/>
              <a:t> q0, </a:t>
            </a:r>
            <a:r>
              <a:rPr lang="en-US" sz="1800" dirty="0" err="1"/>
              <a:t>ql</a:t>
            </a:r>
            <a:r>
              <a:rPr lang="en-US" sz="1800" dirty="0"/>
              <a:t>, q2: </a:t>
            </a:r>
            <a:r>
              <a:rPr lang="en-US" sz="1800" dirty="0" err="1">
                <a:solidFill>
                  <a:srgbClr val="990000"/>
                </a:solidFill>
              </a:rPr>
              <a:t>std_logic</a:t>
            </a:r>
            <a:r>
              <a:rPr lang="en-US" sz="1800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clk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q0 := din;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ql</a:t>
            </a:r>
            <a:r>
              <a:rPr lang="en-US" sz="1800" dirty="0"/>
              <a:t> := q0;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q2 := </a:t>
            </a:r>
            <a:r>
              <a:rPr lang="en-US" sz="1800" dirty="0" err="1"/>
              <a:t>ql</a:t>
            </a:r>
            <a:r>
              <a:rPr lang="en-US" sz="1800" dirty="0"/>
              <a:t>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dout</a:t>
            </a:r>
            <a:r>
              <a:rPr lang="en-US" sz="1800" dirty="0"/>
              <a:t> &lt;= q2;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if; end process P3;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8760D-E7F0-AADE-4B7A-F7DCB395C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5288" y="3436938"/>
            <a:ext cx="2879725" cy="254952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P4: </a:t>
            </a:r>
            <a:r>
              <a:rPr lang="en-US" sz="1800" dirty="0">
                <a:solidFill>
                  <a:srgbClr val="990000"/>
                </a:solidFill>
              </a:rPr>
              <a:t>process</a:t>
            </a:r>
            <a:r>
              <a:rPr lang="en-US" sz="1800" dirty="0"/>
              <a:t> (</a:t>
            </a:r>
            <a:r>
              <a:rPr lang="en-US" sz="1800" dirty="0" err="1"/>
              <a:t>clk</a:t>
            </a:r>
            <a:r>
              <a:rPr lang="en-US" sz="1800" dirty="0"/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variable</a:t>
            </a:r>
            <a:r>
              <a:rPr lang="en-US" sz="1800" dirty="0"/>
              <a:t> q0, </a:t>
            </a:r>
            <a:r>
              <a:rPr lang="en-US" sz="1800" dirty="0" err="1"/>
              <a:t>ql</a:t>
            </a:r>
            <a:r>
              <a:rPr lang="en-US" sz="1800" dirty="0"/>
              <a:t>, q2: </a:t>
            </a:r>
            <a:r>
              <a:rPr lang="en-US" sz="1800" dirty="0" err="1">
                <a:solidFill>
                  <a:srgbClr val="990000"/>
                </a:solidFill>
              </a:rPr>
              <a:t>std_logic</a:t>
            </a:r>
            <a:r>
              <a:rPr lang="en-US" sz="1800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begin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if </a:t>
            </a:r>
            <a:r>
              <a:rPr lang="en-US" sz="1800" dirty="0" err="1">
                <a:solidFill>
                  <a:srgbClr val="990000"/>
                </a:solidFill>
              </a:rPr>
              <a:t>rising_edge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clk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990000"/>
                </a:solidFill>
              </a:rPr>
              <a:t>then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dout</a:t>
            </a:r>
            <a:r>
              <a:rPr lang="en-US" sz="1800" dirty="0"/>
              <a:t> &lt;= q2;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q0 := din;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 err="1"/>
              <a:t>ql</a:t>
            </a:r>
            <a:r>
              <a:rPr lang="en-US" sz="1800" dirty="0"/>
              <a:t> := q0;</a:t>
            </a:r>
          </a:p>
          <a:p>
            <a:pPr marL="0" indent="1825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/>
              <a:t>q2 := </a:t>
            </a:r>
            <a:r>
              <a:rPr lang="en-US" sz="1800" dirty="0" err="1"/>
              <a:t>ql</a:t>
            </a:r>
            <a:r>
              <a:rPr lang="en-US" sz="1800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dirty="0">
                <a:solidFill>
                  <a:srgbClr val="990000"/>
                </a:solidFill>
              </a:rPr>
              <a:t>end if; end process P3;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82951" name="Footer Placeholder 6">
            <a:extLst>
              <a:ext uri="{FF2B5EF4-FFF2-40B4-BE49-F238E27FC236}">
                <a16:creationId xmlns:a16="http://schemas.microsoft.com/office/drawing/2014/main" id="{BA2A8A68-24D8-D802-3ABF-25B09F2A6B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2952" name="Slide Number Placeholder 7">
            <a:extLst>
              <a:ext uri="{FF2B5EF4-FFF2-40B4-BE49-F238E27FC236}">
                <a16:creationId xmlns:a16="http://schemas.microsoft.com/office/drawing/2014/main" id="{03957E51-0993-86DC-15AA-934F2B37CF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08D1ECF-B3A6-461E-A6FE-1F3432199228}" type="slidenum">
              <a:rPr lang="el-GR" altLang="en-US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77</a:t>
            </a:fld>
            <a:endParaRPr lang="el-GR" altLang="en-US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36807E-622A-CD15-DB2D-D89DEBEB2DD9}"/>
              </a:ext>
            </a:extLst>
          </p:cNvPr>
          <p:cNvSpPr txBox="1">
            <a:spLocks/>
          </p:cNvSpPr>
          <p:nvPr/>
        </p:nvSpPr>
        <p:spPr bwMode="auto">
          <a:xfrm>
            <a:off x="539750" y="787400"/>
            <a:ext cx="2303463" cy="25479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61925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41338" indent="-1809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50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kern="0" dirty="0">
              <a:solidFill>
                <a:srgbClr val="990000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630AC4D-EF31-2EFF-BB72-FE1812C21337}"/>
              </a:ext>
            </a:extLst>
          </p:cNvPr>
          <p:cNvSpPr txBox="1">
            <a:spLocks/>
          </p:cNvSpPr>
          <p:nvPr/>
        </p:nvSpPr>
        <p:spPr bwMode="auto">
          <a:xfrm>
            <a:off x="3348038" y="3429000"/>
            <a:ext cx="5545137" cy="2903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61925" algn="just" rtl="0" eaLnBrk="0" fontAlgn="base" hangingPunct="0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41338" indent="-1809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50938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7313" indent="-87313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800" kern="0" dirty="0"/>
              <a:t> </a:t>
            </a:r>
            <a:r>
              <a:rPr lang="el-GR" sz="1800" kern="0" dirty="0"/>
              <a:t>Σωστό κύκλωμα παράγουν οι Ρ1, Ρ2, Ρ4</a:t>
            </a:r>
          </a:p>
          <a:p>
            <a:pPr marL="87313" indent="-87313">
              <a:spcBef>
                <a:spcPts val="300"/>
              </a:spcBef>
              <a:spcAft>
                <a:spcPts val="0"/>
              </a:spcAft>
              <a:defRPr/>
            </a:pPr>
            <a:r>
              <a:rPr lang="el-GR" sz="1800" kern="0" dirty="0"/>
              <a:t> Ρ1, Ρ2: Χρήση </a:t>
            </a:r>
            <a:r>
              <a:rPr lang="en-GB" sz="1800" kern="0" dirty="0"/>
              <a:t>SIGNALS</a:t>
            </a:r>
            <a:r>
              <a:rPr lang="el-GR" sz="1800" kern="0" dirty="0"/>
              <a:t> που αλλάζουν σε ακμή σήματος =&gt; 4 </a:t>
            </a:r>
            <a:r>
              <a:rPr lang="en-GB" sz="1800" kern="0" dirty="0" err="1"/>
              <a:t>FFs</a:t>
            </a:r>
            <a:endParaRPr lang="el-GR" sz="1800" kern="0" dirty="0"/>
          </a:p>
          <a:p>
            <a:pPr marL="285751" lvl="1" indent="-87313">
              <a:spcBef>
                <a:spcPts val="300"/>
              </a:spcBef>
              <a:spcAft>
                <a:spcPts val="0"/>
              </a:spcAft>
              <a:defRPr/>
            </a:pPr>
            <a:r>
              <a:rPr lang="el-GR" sz="1600" kern="0" dirty="0"/>
              <a:t>Η σειρά των αναθέσεων εντός της </a:t>
            </a:r>
            <a:r>
              <a:rPr lang="en-GB" sz="1600" kern="0" dirty="0"/>
              <a:t>if</a:t>
            </a:r>
            <a:r>
              <a:rPr lang="en-US" sz="1600" kern="0" dirty="0"/>
              <a:t> </a:t>
            </a:r>
            <a:r>
              <a:rPr lang="el-GR" sz="1600" kern="0" dirty="0"/>
              <a:t>είναι μπερδεμένη, αλλά είναι σωστή</a:t>
            </a:r>
          </a:p>
          <a:p>
            <a:pPr marL="87313" indent="-87313">
              <a:spcBef>
                <a:spcPts val="300"/>
              </a:spcBef>
              <a:spcAft>
                <a:spcPts val="0"/>
              </a:spcAft>
              <a:defRPr/>
            </a:pPr>
            <a:r>
              <a:rPr lang="el-GR" sz="1800" kern="0" dirty="0"/>
              <a:t>  Ρ3: Η ανάθεση της </a:t>
            </a:r>
            <a:r>
              <a:rPr lang="en-GB" sz="1800" kern="0" dirty="0"/>
              <a:t>VARIABLE </a:t>
            </a:r>
            <a:r>
              <a:rPr lang="el-GR" sz="1800" kern="0" dirty="0"/>
              <a:t>σε </a:t>
            </a:r>
            <a:r>
              <a:rPr lang="en-GB" sz="1800" kern="0" dirty="0"/>
              <a:t>SIGNAL</a:t>
            </a:r>
            <a:r>
              <a:rPr lang="el-GR" sz="1800" kern="0" dirty="0"/>
              <a:t> γίνεται στο τέλος =&gt; </a:t>
            </a:r>
            <a:r>
              <a:rPr lang="el-GR" sz="1800" kern="0" dirty="0">
                <a:solidFill>
                  <a:srgbClr val="990000"/>
                </a:solidFill>
              </a:rPr>
              <a:t>παράγει 1 </a:t>
            </a:r>
            <a:r>
              <a:rPr lang="en-GB" sz="1800" kern="0" dirty="0">
                <a:solidFill>
                  <a:srgbClr val="990000"/>
                </a:solidFill>
              </a:rPr>
              <a:t>FF</a:t>
            </a:r>
            <a:endParaRPr lang="el-GR" sz="1800" kern="0" dirty="0">
              <a:solidFill>
                <a:srgbClr val="990000"/>
              </a:solidFill>
            </a:endParaRPr>
          </a:p>
          <a:p>
            <a:pPr marL="87313" indent="-87313">
              <a:spcBef>
                <a:spcPts val="300"/>
              </a:spcBef>
              <a:spcAft>
                <a:spcPts val="0"/>
              </a:spcAft>
              <a:defRPr/>
            </a:pPr>
            <a:r>
              <a:rPr lang="el-GR" sz="1800" kern="0" dirty="0"/>
              <a:t> Ρ4: Χρησιμοποιεί ένα </a:t>
            </a:r>
            <a:r>
              <a:rPr lang="en-GB" sz="1800" kern="0" dirty="0"/>
              <a:t>SIGNAL</a:t>
            </a:r>
            <a:r>
              <a:rPr lang="el-GR" sz="1800" kern="0" dirty="0"/>
              <a:t>. Όμως λόγω της ανεστραμμένης διάταξης παράγει 4 </a:t>
            </a:r>
            <a:r>
              <a:rPr lang="en-GB" sz="1800" kern="0" dirty="0" err="1"/>
              <a:t>FFs</a:t>
            </a:r>
            <a:endParaRPr lang="en-US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uiExpand="1" build="p"/>
      <p:bldP spid="1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>
            <a:extLst>
              <a:ext uri="{FF2B5EF4-FFF2-40B4-BE49-F238E27FC236}">
                <a16:creationId xmlns:a16="http://schemas.microsoft.com/office/drawing/2014/main" id="{916C0520-04B4-6B81-158A-A4D05CD9F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3971" name="Slide Number Placeholder 4">
            <a:extLst>
              <a:ext uri="{FF2B5EF4-FFF2-40B4-BE49-F238E27FC236}">
                <a16:creationId xmlns:a16="http://schemas.microsoft.com/office/drawing/2014/main" id="{A8BFDE48-7927-3319-7ED2-54777D2D95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B741668-2142-4218-B5A8-30C3657B654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AutoShape 2">
            <a:extLst>
              <a:ext uri="{FF2B5EF4-FFF2-40B4-BE49-F238E27FC236}">
                <a16:creationId xmlns:a16="http://schemas.microsoft.com/office/drawing/2014/main" id="{5E98A3E1-6872-F5E0-51B3-E670FE3F8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– Λάθος Μετρητής</a:t>
            </a:r>
          </a:p>
        </p:txBody>
      </p:sp>
      <p:sp>
        <p:nvSpPr>
          <p:cNvPr id="1044483" name="Rectangle 3">
            <a:extLst>
              <a:ext uri="{FF2B5EF4-FFF2-40B4-BE49-F238E27FC236}">
                <a16:creationId xmlns:a16="http://schemas.microsoft.com/office/drawing/2014/main" id="{88FF97D5-6305-2B45-388B-05F59B337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545137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count_ones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din: </a:t>
            </a:r>
            <a:r>
              <a:rPr lang="en-US" altLang="el-GR" sz="1800" b="1">
                <a:solidFill>
                  <a:srgbClr val="990033"/>
                </a:solidFill>
              </a:rPr>
              <a:t>in 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           </a:t>
            </a:r>
            <a:r>
              <a:rPr lang="en-US" altLang="el-GR" sz="1800">
                <a:solidFill>
                  <a:schemeClr val="tx1"/>
                </a:solidFill>
              </a:rPr>
              <a:t>ones: </a:t>
            </a:r>
            <a:r>
              <a:rPr lang="en-US" altLang="el-GR" sz="1800" b="1">
                <a:solidFill>
                  <a:srgbClr val="990033"/>
                </a:solidFill>
              </a:rPr>
              <a:t>out integer range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8);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count_ones;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not_ok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count_ones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temp: </a:t>
            </a:r>
            <a:r>
              <a:rPr lang="en-US" altLang="el-GR" sz="1800" b="1">
                <a:solidFill>
                  <a:srgbClr val="990033"/>
                </a:solidFill>
              </a:rPr>
              <a:t>integer range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8;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process</a:t>
            </a:r>
            <a:r>
              <a:rPr lang="en-US" altLang="el-GR" sz="1800">
                <a:solidFill>
                  <a:schemeClr val="tx1"/>
                </a:solidFill>
              </a:rPr>
              <a:t> (din)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temp &lt;= 0;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(din(i)='1')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	temp &lt;= temp + 1;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end if;</a:t>
            </a:r>
            <a:endParaRPr lang="en-GB" altLang="el-GR" sz="18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GB" altLang="el-GR" sz="1800" b="1">
                <a:solidFill>
                  <a:srgbClr val="990033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loop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ones</a:t>
            </a:r>
            <a:r>
              <a:rPr lang="en-GB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temp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n-GB" altLang="el-GR" sz="1800" b="1">
                <a:solidFill>
                  <a:srgbClr val="990033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not</a:t>
            </a:r>
            <a:r>
              <a:rPr lang="en-GB" altLang="el-GR" sz="1800">
                <a:solidFill>
                  <a:schemeClr val="tx1"/>
                </a:solidFill>
              </a:rPr>
              <a:t>_</a:t>
            </a:r>
            <a:r>
              <a:rPr lang="en-US" altLang="el-GR" sz="1800">
                <a:solidFill>
                  <a:schemeClr val="tx1"/>
                </a:solidFill>
              </a:rPr>
              <a:t>ok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94DF9156-11BD-3F08-9CDA-8001A9CE05EE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565400"/>
            <a:ext cx="6443662" cy="2016125"/>
            <a:chOff x="1701" y="1616"/>
            <a:chExt cx="4059" cy="1270"/>
          </a:xfrm>
        </p:grpSpPr>
        <p:sp>
          <p:nvSpPr>
            <p:cNvPr id="83975" name="Text Box 4">
              <a:extLst>
                <a:ext uri="{FF2B5EF4-FFF2-40B4-BE49-F238E27FC236}">
                  <a16:creationId xmlns:a16="http://schemas.microsoft.com/office/drawing/2014/main" id="{27C74A2D-E75E-5B78-3E8C-60D597081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" y="1616"/>
              <a:ext cx="217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Διπλή ανάθεση τιμής σε σήμα στην ίδια διεργασία. Λάθος  ενημέρωση τιμής</a:t>
              </a: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Το σήμα ενημερώνεται με το πέρας της διαδικασίας</a:t>
              </a:r>
            </a:p>
          </p:txBody>
        </p:sp>
        <p:sp>
          <p:nvSpPr>
            <p:cNvPr id="83976" name="Line 5">
              <a:extLst>
                <a:ext uri="{FF2B5EF4-FFF2-40B4-BE49-F238E27FC236}">
                  <a16:creationId xmlns:a16="http://schemas.microsoft.com/office/drawing/2014/main" id="{F0068389-EEDD-F293-90D3-E11BD8B99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1" y="1888"/>
              <a:ext cx="1859" cy="4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77" name="Line 6">
              <a:extLst>
                <a:ext uri="{FF2B5EF4-FFF2-40B4-BE49-F238E27FC236}">
                  <a16:creationId xmlns:a16="http://schemas.microsoft.com/office/drawing/2014/main" id="{C8348959-DBF5-B1EE-A6A6-922B0CED8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1888"/>
              <a:ext cx="46" cy="9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8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>
            <a:extLst>
              <a:ext uri="{FF2B5EF4-FFF2-40B4-BE49-F238E27FC236}">
                <a16:creationId xmlns:a16="http://schemas.microsoft.com/office/drawing/2014/main" id="{9417C81C-2650-53AC-93B1-7D40604FD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4995" name="Slide Number Placeholder 4">
            <a:extLst>
              <a:ext uri="{FF2B5EF4-FFF2-40B4-BE49-F238E27FC236}">
                <a16:creationId xmlns:a16="http://schemas.microsoft.com/office/drawing/2014/main" id="{DC6F59AD-9D64-F82B-C04A-27E2BF58B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5FFBC1F-B10E-471A-ACAF-8D7FD36431C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AutoShape 2">
            <a:extLst>
              <a:ext uri="{FF2B5EF4-FFF2-40B4-BE49-F238E27FC236}">
                <a16:creationId xmlns:a16="http://schemas.microsoft.com/office/drawing/2014/main" id="{603784CC-0EB4-D843-1280-A9B8C5EA1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– Σωστός Μετρητής</a:t>
            </a:r>
          </a:p>
        </p:txBody>
      </p:sp>
      <p:sp>
        <p:nvSpPr>
          <p:cNvPr id="1045507" name="Rectangle 3">
            <a:extLst>
              <a:ext uri="{FF2B5EF4-FFF2-40B4-BE49-F238E27FC236}">
                <a16:creationId xmlns:a16="http://schemas.microsoft.com/office/drawing/2014/main" id="{DECBB348-5AB7-B83C-C29C-FF435540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count_ones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din: </a:t>
            </a:r>
            <a:r>
              <a:rPr lang="en-US" altLang="el-GR" sz="1800" b="1">
                <a:solidFill>
                  <a:srgbClr val="990033"/>
                </a:solidFill>
              </a:rPr>
              <a:t>in std_logic_vector</a:t>
            </a:r>
            <a:r>
              <a:rPr lang="en-US" altLang="el-GR" sz="1800">
                <a:solidFill>
                  <a:schemeClr val="tx1"/>
                </a:solidFill>
              </a:rPr>
              <a:t> (7 </a:t>
            </a:r>
            <a:r>
              <a:rPr lang="en-US" altLang="el-GR" sz="1800" b="1">
                <a:solidFill>
                  <a:srgbClr val="990033"/>
                </a:solidFill>
              </a:rPr>
              <a:t>downto</a:t>
            </a:r>
            <a:r>
              <a:rPr lang="en-US" altLang="el-GR" sz="1800">
                <a:solidFill>
                  <a:schemeClr val="tx1"/>
                </a:solidFill>
              </a:rPr>
              <a:t> 0);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ones: </a:t>
            </a:r>
            <a:r>
              <a:rPr lang="en-US" altLang="el-GR" sz="1800" b="1">
                <a:solidFill>
                  <a:srgbClr val="990033"/>
                </a:solidFill>
              </a:rPr>
              <a:t>out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integer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range</a:t>
            </a:r>
            <a:r>
              <a:rPr lang="en-US" altLang="el-GR" sz="1800">
                <a:solidFill>
                  <a:schemeClr val="tx1"/>
                </a:solidFill>
              </a:rPr>
              <a:t> 0 TO 8);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count_ones;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 </a:t>
            </a:r>
            <a:r>
              <a:rPr lang="en-US" altLang="el-GR" sz="1800">
                <a:solidFill>
                  <a:schemeClr val="tx1"/>
                </a:solidFill>
              </a:rPr>
              <a:t>ok </a:t>
            </a:r>
            <a:r>
              <a:rPr lang="en-US" altLang="el-GR" sz="1800" b="1">
                <a:solidFill>
                  <a:srgbClr val="990033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count_ones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process</a:t>
            </a:r>
            <a:r>
              <a:rPr lang="en-US" altLang="el-GR" sz="1800">
                <a:solidFill>
                  <a:schemeClr val="tx1"/>
                </a:solidFill>
              </a:rPr>
              <a:t> (din)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variable</a:t>
            </a:r>
            <a:r>
              <a:rPr lang="en-US" altLang="el-GR" sz="1800">
                <a:solidFill>
                  <a:schemeClr val="tx1"/>
                </a:solidFill>
              </a:rPr>
              <a:t> temp: </a:t>
            </a:r>
            <a:r>
              <a:rPr lang="en-US" altLang="el-GR" sz="1800" b="1">
                <a:solidFill>
                  <a:srgbClr val="990033"/>
                </a:solidFill>
              </a:rPr>
              <a:t>integer range</a:t>
            </a:r>
            <a:r>
              <a:rPr lang="en-US" altLang="el-GR" sz="1800">
                <a:solidFill>
                  <a:schemeClr val="tx1"/>
                </a:solidFill>
              </a:rPr>
              <a:t> 0 TO 8;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begin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temp := 0;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for</a:t>
            </a:r>
            <a:r>
              <a:rPr lang="en-US" altLang="el-GR" sz="1800">
                <a:solidFill>
                  <a:schemeClr val="tx1"/>
                </a:solidFill>
              </a:rPr>
              <a:t> i </a:t>
            </a:r>
            <a:r>
              <a:rPr lang="en-US" altLang="el-GR" sz="1800" b="1">
                <a:solidFill>
                  <a:srgbClr val="990033"/>
                </a:solidFill>
              </a:rPr>
              <a:t>in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7 </a:t>
            </a:r>
            <a:r>
              <a:rPr lang="en-US" altLang="el-GR" sz="1800" b="1">
                <a:solidFill>
                  <a:srgbClr val="990033"/>
                </a:solidFill>
              </a:rPr>
              <a:t>loop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(din(i)='1')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temp := temp + 1;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	end loop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  <a:endParaRPr lang="en-GB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GB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>
                <a:solidFill>
                  <a:schemeClr val="tx1"/>
                </a:solidFill>
              </a:rPr>
              <a:t>ones</a:t>
            </a:r>
            <a:r>
              <a:rPr lang="en-GB" altLang="el-GR" sz="1800">
                <a:solidFill>
                  <a:schemeClr val="tx1"/>
                </a:solidFill>
              </a:rPr>
              <a:t> &lt;= </a:t>
            </a:r>
            <a:r>
              <a:rPr lang="en-US" altLang="el-GR" sz="1800">
                <a:solidFill>
                  <a:schemeClr val="tx1"/>
                </a:solidFill>
              </a:rPr>
              <a:t>temp</a:t>
            </a:r>
            <a:r>
              <a:rPr lang="en-GB" altLang="el-GR" sz="1800">
                <a:solidFill>
                  <a:schemeClr val="tx1"/>
                </a:solidFill>
              </a:rPr>
              <a:t>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l-GR" altLang="el-GR" sz="1800" b="1">
                <a:solidFill>
                  <a:srgbClr val="990033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ok</a:t>
            </a:r>
            <a:r>
              <a:rPr lang="el-GR" altLang="el-GR" sz="1800">
                <a:solidFill>
                  <a:schemeClr val="tx1"/>
                </a:solidFill>
              </a:rPr>
              <a:t>;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9493417-28CB-BF5F-FA07-1DE419CDF3F4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3213100"/>
            <a:ext cx="5580062" cy="1190625"/>
            <a:chOff x="2245" y="2024"/>
            <a:chExt cx="3515" cy="750"/>
          </a:xfrm>
        </p:grpSpPr>
        <p:sp>
          <p:nvSpPr>
            <p:cNvPr id="84999" name="Text Box 4">
              <a:extLst>
                <a:ext uri="{FF2B5EF4-FFF2-40B4-BE49-F238E27FC236}">
                  <a16:creationId xmlns:a16="http://schemas.microsoft.com/office/drawing/2014/main" id="{44DBB1B2-6FD7-8DF0-0BF7-9F91E46E8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6" y="2024"/>
              <a:ext cx="17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Χρήση </a:t>
              </a:r>
              <a:r>
                <a:rPr lang="en-US" altLang="el-GR" sz="1800">
                  <a:solidFill>
                    <a:srgbClr val="000000"/>
                  </a:solidFill>
                </a:rPr>
                <a:t>VARIABLE </a:t>
              </a:r>
              <a:r>
                <a:rPr lang="el-GR" altLang="el-GR" sz="1800">
                  <a:solidFill>
                    <a:srgbClr val="000000"/>
                  </a:solidFill>
                </a:rPr>
                <a:t>για αρχικοποίηση της τιμής</a:t>
              </a: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1800">
                <a:solidFill>
                  <a:srgbClr val="000000"/>
                </a:solidFill>
              </a:endParaRP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Άμεση ενημέρωση τιμής</a:t>
              </a:r>
            </a:p>
          </p:txBody>
        </p:sp>
        <p:sp>
          <p:nvSpPr>
            <p:cNvPr id="85000" name="Line 5">
              <a:extLst>
                <a:ext uri="{FF2B5EF4-FFF2-40B4-BE49-F238E27FC236}">
                  <a16:creationId xmlns:a16="http://schemas.microsoft.com/office/drawing/2014/main" id="{C00A5E75-B5F2-265D-4233-C2FC5B08B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5" y="2251"/>
              <a:ext cx="1769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A133FE26-611E-26F7-193D-B2672B4F9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8444321B-B5A0-B48C-A6DC-C34BCBB25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936E34-F810-451E-8F05-4E8DD695291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AutoShape 2">
            <a:extLst>
              <a:ext uri="{FF2B5EF4-FFF2-40B4-BE49-F238E27FC236}">
                <a16:creationId xmlns:a16="http://schemas.microsoft.com/office/drawing/2014/main" id="{BDD25ACD-15FE-597F-A6A8-9C1462F72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Διεργασία (</a:t>
            </a:r>
            <a:r>
              <a:rPr lang="en-US" altLang="el-GR"/>
              <a:t>Process</a:t>
            </a:r>
            <a:r>
              <a:rPr lang="el-GR" altLang="el-GR"/>
              <a:t>)</a:t>
            </a:r>
          </a:p>
        </p:txBody>
      </p:sp>
      <p:sp>
        <p:nvSpPr>
          <p:cNvPr id="999427" name="Rectangle 3">
            <a:extLst>
              <a:ext uri="{FF2B5EF4-FFF2-40B4-BE49-F238E27FC236}">
                <a16:creationId xmlns:a16="http://schemas.microsoft.com/office/drawing/2014/main" id="{CDCE4486-6323-F3DB-3183-08C9ADEFF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dirty="0"/>
              <a:t> </a:t>
            </a:r>
            <a:r>
              <a:rPr lang="el-GR" altLang="el-GR" dirty="0"/>
              <a:t>Αποτελεί θεμελιώδη έννοια της </a:t>
            </a:r>
            <a:r>
              <a:rPr lang="en-US" altLang="el-GR" dirty="0"/>
              <a:t>VHDL</a:t>
            </a:r>
            <a:endParaRPr lang="el-GR" altLang="el-GR" dirty="0"/>
          </a:p>
          <a:p>
            <a:pPr marL="742950" lvl="1" indent="-285750" eaLnBrk="1" hangingPunct="1"/>
            <a:r>
              <a:rPr lang="el-GR" altLang="el-GR" dirty="0"/>
              <a:t>Προέρχεται από το συμβατικό λογισμικό και αντιστοιχεί σε ένα ακολουθιακό πρόγραμμα</a:t>
            </a:r>
            <a:endParaRPr lang="en-US" altLang="el-GR" dirty="0"/>
          </a:p>
          <a:p>
            <a:pPr marL="0" indent="0" eaLnBrk="1" hangingPunct="1"/>
            <a:endParaRPr lang="en-US" altLang="el-GR" dirty="0"/>
          </a:p>
          <a:p>
            <a:pPr marL="0" indent="0" eaLnBrk="1" hangingPunct="1"/>
            <a:r>
              <a:rPr lang="en-US" altLang="el-GR" dirty="0">
                <a:solidFill>
                  <a:srgbClr val="800000"/>
                </a:solidFill>
              </a:rPr>
              <a:t>  </a:t>
            </a:r>
            <a:r>
              <a:rPr lang="el-GR" altLang="el-GR" dirty="0">
                <a:solidFill>
                  <a:srgbClr val="800000"/>
                </a:solidFill>
              </a:rPr>
              <a:t>Καταστάσεις</a:t>
            </a:r>
            <a:r>
              <a:rPr lang="el-GR" altLang="el-GR" dirty="0"/>
              <a:t> : Εκτέλεσης - </a:t>
            </a:r>
            <a:r>
              <a:rPr lang="el-GR" altLang="el-GR" dirty="0">
                <a:solidFill>
                  <a:srgbClr val="002346"/>
                </a:solidFill>
              </a:rPr>
              <a:t>Αναμονής</a:t>
            </a:r>
            <a:r>
              <a:rPr lang="en-US" altLang="el-GR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/>
            <a:endParaRPr lang="el-GR" altLang="el-GR" dirty="0"/>
          </a:p>
          <a:p>
            <a:pPr marL="0" indent="0" eaLnBrk="1" hangingPunct="1"/>
            <a:endParaRPr lang="en-US" altLang="el-GR" dirty="0"/>
          </a:p>
          <a:p>
            <a:pPr marL="0" indent="0" eaLnBrk="1" hangingPunct="1"/>
            <a:endParaRPr lang="en-US" altLang="el-GR" dirty="0"/>
          </a:p>
          <a:p>
            <a:pPr marL="0" indent="0" eaLnBrk="1" hangingPunct="1"/>
            <a:r>
              <a:rPr lang="en-US" altLang="el-GR" dirty="0"/>
              <a:t>  </a:t>
            </a:r>
            <a:r>
              <a:rPr lang="el-GR" altLang="el-GR" dirty="0"/>
              <a:t>Μέσω αλλαγής κατάλληλων σημάτων η διεργασία ενεργοποιείται, εκτελείται και επιστρέφει σε κατάσταση αναμονής</a:t>
            </a:r>
          </a:p>
          <a:p>
            <a:pPr marL="742950" lvl="1" indent="-285750" eaLnBrk="1" hangingPunct="1"/>
            <a:r>
              <a:rPr lang="el-GR" altLang="el-GR" dirty="0"/>
              <a:t>Ο χρόνος εκτέλεσης κατά την </a:t>
            </a:r>
            <a:r>
              <a:rPr lang="el-GR" altLang="el-GR" dirty="0" err="1"/>
              <a:t>προσομοιώση</a:t>
            </a:r>
            <a:r>
              <a:rPr lang="el-GR" altLang="el-GR" dirty="0"/>
              <a:t> ισούται με </a:t>
            </a:r>
            <a:r>
              <a:rPr lang="en-US" altLang="el-GR" dirty="0"/>
              <a:t>1 </a:t>
            </a:r>
            <a:r>
              <a:rPr lang="en-US" altLang="el-GR" dirty="0" err="1"/>
              <a:t>delta_time</a:t>
            </a:r>
            <a:endParaRPr lang="en-US" altLang="el-GR" dirty="0"/>
          </a:p>
          <a:p>
            <a:pPr marL="0" indent="0" eaLnBrk="1" hangingPunct="1"/>
            <a:endParaRPr lang="el-GR" altLang="el-GR" dirty="0"/>
          </a:p>
        </p:txBody>
      </p:sp>
      <p:graphicFrame>
        <p:nvGraphicFramePr>
          <p:cNvPr id="999428" name="Object 4">
            <a:extLst>
              <a:ext uri="{FF2B5EF4-FFF2-40B4-BE49-F238E27FC236}">
                <a16:creationId xmlns:a16="http://schemas.microsoft.com/office/drawing/2014/main" id="{978FF89F-BEF8-9D03-EAC4-F762C94D4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25" y="1916113"/>
          <a:ext cx="1489075" cy="229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489529" imgH="2293257" progId="Visio.Drawing.11">
                  <p:embed/>
                </p:oleObj>
              </mc:Choice>
              <mc:Fallback>
                <p:oleObj name="Visio" r:id="rId2" imgW="1489529" imgH="2293257" progId="Visio.Drawing.11">
                  <p:embed/>
                  <p:pic>
                    <p:nvPicPr>
                      <p:cNvPr id="999428" name="Object 4">
                        <a:extLst>
                          <a:ext uri="{FF2B5EF4-FFF2-40B4-BE49-F238E27FC236}">
                            <a16:creationId xmlns:a16="http://schemas.microsoft.com/office/drawing/2014/main" id="{978FF89F-BEF8-9D03-EAC4-F762C94D41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916113"/>
                        <a:ext cx="1489075" cy="229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6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50898DCC-F249-FDD8-5030-7A81088C83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DEB78EF5-0FA2-0B85-D877-57BBED277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3BA8B93-4014-4537-9CF3-25CEF2F702B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AutoShape 2">
            <a:extLst>
              <a:ext uri="{FF2B5EF4-FFF2-40B4-BE49-F238E27FC236}">
                <a16:creationId xmlns:a16="http://schemas.microsoft.com/office/drawing/2014/main" id="{FC5092AD-7E8E-0C1D-A6E1-A9EE1B6F9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– Λάθος Πολυπλέκτης</a:t>
            </a:r>
          </a:p>
        </p:txBody>
      </p:sp>
      <p:sp>
        <p:nvSpPr>
          <p:cNvPr id="1046531" name="Rectangle 3">
            <a:extLst>
              <a:ext uri="{FF2B5EF4-FFF2-40B4-BE49-F238E27FC236}">
                <a16:creationId xmlns:a16="http://schemas.microsoft.com/office/drawing/2014/main" id="{752AF697-06A3-2C80-5E71-2AB15A0BB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836613"/>
            <a:ext cx="8153400" cy="5868987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entity</a:t>
            </a:r>
            <a:r>
              <a:rPr lang="en-US" altLang="el-GR" sz="1800">
                <a:solidFill>
                  <a:schemeClr val="tx1"/>
                </a:solidFill>
              </a:rPr>
              <a:t> mux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port</a:t>
            </a:r>
            <a:r>
              <a:rPr lang="en-US" altLang="el-GR" sz="1800">
                <a:solidFill>
                  <a:schemeClr val="tx1"/>
                </a:solidFill>
              </a:rPr>
              <a:t> ( a, b, c, d, s0, s1: </a:t>
            </a:r>
            <a:r>
              <a:rPr lang="en-US" altLang="el-GR" sz="1800" b="1">
                <a:solidFill>
                  <a:srgbClr val="990033"/>
                </a:solidFill>
              </a:rPr>
              <a:t>in std_logic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chemeClr val="tx1"/>
                </a:solidFill>
              </a:rPr>
              <a:t>	        </a:t>
            </a:r>
            <a:r>
              <a:rPr lang="en-US" altLang="el-GR" sz="1800">
                <a:solidFill>
                  <a:schemeClr val="tx1"/>
                </a:solidFill>
              </a:rPr>
              <a:t>y: </a:t>
            </a:r>
            <a:r>
              <a:rPr lang="en-US" altLang="el-GR" sz="1800" b="1">
                <a:solidFill>
                  <a:srgbClr val="990033"/>
                </a:solidFill>
              </a:rPr>
              <a:t>out std_logic</a:t>
            </a:r>
            <a:r>
              <a:rPr lang="en-US" altLang="el-GR" sz="1800">
                <a:solidFill>
                  <a:schemeClr val="tx1"/>
                </a:solidFill>
              </a:rPr>
              <a:t>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mux;</a:t>
            </a:r>
            <a:endParaRPr lang="el-GR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endParaRPr lang="en-US" altLang="el-GR" sz="18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architecture</a:t>
            </a:r>
            <a:r>
              <a:rPr lang="en-US" altLang="el-GR" sz="1800">
                <a:solidFill>
                  <a:schemeClr val="tx1"/>
                </a:solidFill>
              </a:rPr>
              <a:t> not_ok </a:t>
            </a:r>
            <a:r>
              <a:rPr lang="en-US" altLang="el-GR" sz="1800" b="1">
                <a:solidFill>
                  <a:schemeClr val="tx1"/>
                </a:solidFill>
              </a:rPr>
              <a:t>of</a:t>
            </a:r>
            <a:r>
              <a:rPr lang="en-US" altLang="el-GR" sz="1800">
                <a:solidFill>
                  <a:schemeClr val="tx1"/>
                </a:solidFill>
              </a:rPr>
              <a:t> mux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sel : </a:t>
            </a:r>
            <a:r>
              <a:rPr lang="en-US" altLang="el-GR" sz="1800" b="1">
                <a:solidFill>
                  <a:srgbClr val="990033"/>
                </a:solidFill>
              </a:rPr>
              <a:t>integer range</a:t>
            </a:r>
            <a:r>
              <a:rPr lang="en-US" altLang="el-GR" sz="1800">
                <a:solidFill>
                  <a:schemeClr val="tx1"/>
                </a:solidFill>
              </a:rPr>
              <a:t> 0 </a:t>
            </a:r>
            <a:r>
              <a:rPr lang="en-US" altLang="el-GR" sz="1800" b="1">
                <a:solidFill>
                  <a:srgbClr val="990033"/>
                </a:solidFill>
              </a:rPr>
              <a:t>to</a:t>
            </a:r>
            <a:r>
              <a:rPr lang="en-US" altLang="el-GR" sz="1800">
                <a:solidFill>
                  <a:schemeClr val="tx1"/>
                </a:solidFill>
              </a:rPr>
              <a:t> 3;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process</a:t>
            </a:r>
            <a:r>
              <a:rPr lang="en-US" altLang="el-GR" sz="1800">
                <a:solidFill>
                  <a:schemeClr val="tx1"/>
                </a:solidFill>
              </a:rPr>
              <a:t> (a, b, c, d, s0, s1)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</a:t>
            </a: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sel &lt;= 0;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>
                <a:solidFill>
                  <a:schemeClr val="tx1"/>
                </a:solidFill>
              </a:rPr>
              <a:t> (s0='1')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sel &lt;= sel + 1;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	if</a:t>
            </a:r>
            <a:r>
              <a:rPr lang="en-US" altLang="el-GR" sz="1800">
                <a:solidFill>
                  <a:schemeClr val="tx1"/>
                </a:solidFill>
              </a:rPr>
              <a:t> (s1='1')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  <a:r>
              <a:rPr lang="en-US" altLang="el-GR" sz="1800">
                <a:solidFill>
                  <a:schemeClr val="tx1"/>
                </a:solidFill>
              </a:rPr>
              <a:t> sel &lt;= sel + 2;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	case</a:t>
            </a:r>
            <a:r>
              <a:rPr lang="en-US" altLang="el-GR" sz="1800">
                <a:solidFill>
                  <a:schemeClr val="tx1"/>
                </a:solidFill>
              </a:rPr>
              <a:t> sel </a:t>
            </a:r>
            <a:r>
              <a:rPr lang="en-US" altLang="el-GR" sz="18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		when</a:t>
            </a:r>
            <a:r>
              <a:rPr lang="en-US" altLang="el-GR" sz="1800">
                <a:solidFill>
                  <a:schemeClr val="tx1"/>
                </a:solidFill>
              </a:rPr>
              <a:t> 0 =&gt; y&lt;=a;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1 =&gt; y&lt;=b;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2 =&gt; y&lt;=c;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	</a:t>
            </a: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3 =&gt; y&lt;=d;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>
                <a:solidFill>
                  <a:schemeClr val="tx1"/>
                </a:solidFill>
              </a:rPr>
              <a:t>		</a:t>
            </a:r>
            <a:r>
              <a:rPr lang="en-US" altLang="el-GR" sz="1800" b="1">
                <a:solidFill>
                  <a:srgbClr val="990033"/>
                </a:solidFill>
              </a:rPr>
              <a:t>end case;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	end process;</a:t>
            </a:r>
          </a:p>
          <a:p>
            <a:pPr marL="0" indent="180975" eaLnBrk="1" hangingPunct="1">
              <a:lnSpc>
                <a:spcPct val="7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</a:t>
            </a:r>
            <a:r>
              <a:rPr lang="en-US" altLang="el-GR" sz="1800">
                <a:solidFill>
                  <a:schemeClr val="tx1"/>
                </a:solidFill>
              </a:rPr>
              <a:t> not_ok;</a:t>
            </a:r>
            <a:endParaRPr lang="el-GR" altLang="el-GR" sz="1800">
              <a:solidFill>
                <a:schemeClr val="tx1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C3A5A17-2483-5ACB-1790-54B52FD4A689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2060575"/>
            <a:ext cx="3492500" cy="1873250"/>
            <a:chOff x="3288" y="1298"/>
            <a:chExt cx="2200" cy="1180"/>
          </a:xfrm>
        </p:grpSpPr>
        <p:sp>
          <p:nvSpPr>
            <p:cNvPr id="86023" name="Text Box 4">
              <a:extLst>
                <a:ext uri="{FF2B5EF4-FFF2-40B4-BE49-F238E27FC236}">
                  <a16:creationId xmlns:a16="http://schemas.microsoft.com/office/drawing/2014/main" id="{6AEC2DDA-9C0D-1665-101B-605C5D6A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298"/>
              <a:ext cx="183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1. Πολλαπλές αναθέσεις στο ίδιο</a:t>
              </a:r>
              <a:r>
                <a:rPr lang="en-US" altLang="el-GR" sz="1800">
                  <a:solidFill>
                    <a:srgbClr val="000000"/>
                  </a:solidFill>
                </a:rPr>
                <a:t> SIGNAL</a:t>
              </a:r>
            </a:p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800">
                  <a:solidFill>
                    <a:srgbClr val="000000"/>
                  </a:solidFill>
                </a:rPr>
                <a:t>2. Θα χρησιμοποιηθεί η προηγουμένη τιμή για το </a:t>
              </a:r>
              <a:r>
                <a:rPr lang="en-US" altLang="el-GR" sz="1800">
                  <a:solidFill>
                    <a:srgbClr val="000000"/>
                  </a:solidFill>
                </a:rPr>
                <a:t>sel </a:t>
              </a:r>
              <a:r>
                <a:rPr lang="el-GR" altLang="el-GR" sz="1800">
                  <a:solidFill>
                    <a:srgbClr val="000000"/>
                  </a:solidFill>
                </a:rPr>
                <a:t>και όχι η 0 </a:t>
              </a:r>
            </a:p>
          </p:txBody>
        </p:sp>
        <p:sp>
          <p:nvSpPr>
            <p:cNvPr id="86024" name="Line 5">
              <a:extLst>
                <a:ext uri="{FF2B5EF4-FFF2-40B4-BE49-F238E27FC236}">
                  <a16:creationId xmlns:a16="http://schemas.microsoft.com/office/drawing/2014/main" id="{E3D34386-B070-288A-BBF9-F3EFA0027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8" y="1797"/>
              <a:ext cx="363" cy="681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>
            <a:extLst>
              <a:ext uri="{FF2B5EF4-FFF2-40B4-BE49-F238E27FC236}">
                <a16:creationId xmlns:a16="http://schemas.microsoft.com/office/drawing/2014/main" id="{867AC177-8DEC-BFC2-F341-F2CD71B388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7043" name="Slide Number Placeholder 4">
            <a:extLst>
              <a:ext uri="{FF2B5EF4-FFF2-40B4-BE49-F238E27FC236}">
                <a16:creationId xmlns:a16="http://schemas.microsoft.com/office/drawing/2014/main" id="{D1F64DB3-1BB7-8434-C803-8697140D5C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225F2D8-DBCB-4B07-A92D-7223023E544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AutoShape 2">
            <a:extLst>
              <a:ext uri="{FF2B5EF4-FFF2-40B4-BE49-F238E27FC236}">
                <a16:creationId xmlns:a16="http://schemas.microsoft.com/office/drawing/2014/main" id="{D479BC60-5818-0470-FEF3-8F4CFA623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Παράδειγμα – Σωστός Πολυπλέκτης</a:t>
            </a:r>
          </a:p>
        </p:txBody>
      </p:sp>
      <p:sp>
        <p:nvSpPr>
          <p:cNvPr id="1047555" name="Rectangle 3">
            <a:extLst>
              <a:ext uri="{FF2B5EF4-FFF2-40B4-BE49-F238E27FC236}">
                <a16:creationId xmlns:a16="http://schemas.microsoft.com/office/drawing/2014/main" id="{EFFDB5AC-6CBA-54C4-FEAE-12148A581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ok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mux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process</a:t>
            </a:r>
            <a:r>
              <a:rPr lang="en-US" altLang="el-GR" sz="2000">
                <a:solidFill>
                  <a:schemeClr val="tx1"/>
                </a:solidFill>
              </a:rPr>
              <a:t> (a, b, c, d, s0, s1)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variable</a:t>
            </a:r>
            <a:r>
              <a:rPr lang="en-US" altLang="el-GR" sz="2000">
                <a:solidFill>
                  <a:schemeClr val="tx1"/>
                </a:solidFill>
              </a:rPr>
              <a:t> sel : </a:t>
            </a:r>
            <a:r>
              <a:rPr lang="en-US" altLang="el-GR" sz="2000" b="1">
                <a:solidFill>
                  <a:srgbClr val="990033"/>
                </a:solidFill>
              </a:rPr>
              <a:t>integer range</a:t>
            </a:r>
            <a:r>
              <a:rPr lang="en-US" altLang="el-GR" sz="2000">
                <a:solidFill>
                  <a:schemeClr val="tx1"/>
                </a:solidFill>
              </a:rPr>
              <a:t> 0 </a:t>
            </a:r>
            <a:r>
              <a:rPr lang="en-US" altLang="el-GR" sz="2000" b="1">
                <a:solidFill>
                  <a:srgbClr val="990033"/>
                </a:solidFill>
              </a:rPr>
              <a:t>to</a:t>
            </a:r>
            <a:r>
              <a:rPr lang="en-US" altLang="el-GR" sz="2000">
                <a:solidFill>
                  <a:schemeClr val="tx1"/>
                </a:solidFill>
              </a:rPr>
              <a:t> 3;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sel := 0;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(s0='1')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  <a:r>
              <a:rPr lang="en-US" altLang="el-GR" sz="2000">
                <a:solidFill>
                  <a:schemeClr val="tx1"/>
                </a:solidFill>
              </a:rPr>
              <a:t> sel := sel + 1;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if</a:t>
            </a:r>
            <a:r>
              <a:rPr lang="en-US" altLang="el-GR" sz="2000">
                <a:solidFill>
                  <a:schemeClr val="tx1"/>
                </a:solidFill>
              </a:rPr>
              <a:t> (s1='1')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  <a:r>
              <a:rPr lang="en-US" altLang="el-GR" sz="2000">
                <a:solidFill>
                  <a:schemeClr val="tx1"/>
                </a:solidFill>
              </a:rPr>
              <a:t> sel := sel + 2;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 if;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case</a:t>
            </a:r>
            <a:r>
              <a:rPr lang="en-US" altLang="el-GR" sz="2000">
                <a:solidFill>
                  <a:schemeClr val="tx1"/>
                </a:solidFill>
              </a:rPr>
              <a:t> sel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			when</a:t>
            </a:r>
            <a:r>
              <a:rPr lang="en-US" altLang="el-GR" sz="2000">
                <a:solidFill>
                  <a:schemeClr val="tx1"/>
                </a:solidFill>
              </a:rPr>
              <a:t> 0 =&gt; y&lt;=a;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	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1 =&gt; y&lt;=b;</a:t>
            </a:r>
            <a:endParaRPr lang="en-GB" altLang="el-GR" sz="200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	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2 =&gt; </a:t>
            </a:r>
            <a:r>
              <a:rPr lang="en-US" altLang="el-GR" sz="2000">
                <a:solidFill>
                  <a:schemeClr val="tx1"/>
                </a:solidFill>
              </a:rPr>
              <a:t>y</a:t>
            </a:r>
            <a:r>
              <a:rPr lang="en-GB" altLang="el-GR" sz="2000">
                <a:solidFill>
                  <a:schemeClr val="tx1"/>
                </a:solidFill>
              </a:rPr>
              <a:t>&lt;=</a:t>
            </a:r>
            <a:r>
              <a:rPr lang="en-US" altLang="el-GR" sz="2000">
                <a:solidFill>
                  <a:schemeClr val="tx1"/>
                </a:solidFill>
              </a:rPr>
              <a:t>c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	 </a:t>
            </a: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3 =&gt; </a:t>
            </a:r>
            <a:r>
              <a:rPr lang="en-US" altLang="el-GR" sz="2000">
                <a:solidFill>
                  <a:schemeClr val="tx1"/>
                </a:solidFill>
              </a:rPr>
              <a:t>y</a:t>
            </a:r>
            <a:r>
              <a:rPr lang="en-GB" altLang="el-GR" sz="2000">
                <a:solidFill>
                  <a:schemeClr val="tx1"/>
                </a:solidFill>
              </a:rPr>
              <a:t>&lt;=</a:t>
            </a:r>
            <a:r>
              <a:rPr lang="en-US" altLang="el-GR" sz="2000">
                <a:solidFill>
                  <a:schemeClr val="tx1"/>
                </a:solidFill>
              </a:rPr>
              <a:t>d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 case</a:t>
            </a:r>
            <a:r>
              <a:rPr lang="en-GB" altLang="el-GR" sz="2000" b="1">
                <a:solidFill>
                  <a:srgbClr val="990033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GB" altLang="el-GR" sz="2000" b="1">
                <a:solidFill>
                  <a:srgbClr val="990033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ok</a:t>
            </a:r>
            <a:r>
              <a:rPr lang="en-GB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1047556" name="Text Box 4">
            <a:extLst>
              <a:ext uri="{FF2B5EF4-FFF2-40B4-BE49-F238E27FC236}">
                <a16:creationId xmlns:a16="http://schemas.microsoft.com/office/drawing/2014/main" id="{CC542D28-F749-3BFC-5F26-42138F9F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2492375"/>
            <a:ext cx="33845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00"/>
                </a:solidFill>
              </a:rPr>
              <a:t>Χρήση </a:t>
            </a:r>
            <a:r>
              <a:rPr lang="en-US" altLang="el-GR" sz="1800">
                <a:solidFill>
                  <a:srgbClr val="000000"/>
                </a:solidFill>
              </a:rPr>
              <a:t>VARIABLE</a:t>
            </a:r>
            <a:endParaRPr lang="el-GR" altLang="el-GR" sz="1800">
              <a:solidFill>
                <a:srgbClr val="000000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l-GR" altLang="el-GR" sz="1800">
                <a:solidFill>
                  <a:srgbClr val="000000"/>
                </a:solidFill>
              </a:rPr>
              <a:t>Επιτρέπονται πολλαπλές αναθέσεις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l-GR" altLang="el-GR" sz="1800">
                <a:solidFill>
                  <a:srgbClr val="000000"/>
                </a:solidFill>
              </a:rPr>
              <a:t>Οι τιμές ενημερώνονται άμεσα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l-GR" altLang="el-GR" sz="1800">
                <a:solidFill>
                  <a:srgbClr val="000000"/>
                </a:solidFill>
              </a:rPr>
              <a:t>Το κύκλωμα δουλεύει σωστά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build="p"/>
      <p:bldP spid="104755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>
            <a:extLst>
              <a:ext uri="{FF2B5EF4-FFF2-40B4-BE49-F238E27FC236}">
                <a16:creationId xmlns:a16="http://schemas.microsoft.com/office/drawing/2014/main" id="{5C50D892-95EC-5323-9ED8-58D945BCD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8067" name="Slide Number Placeholder 4">
            <a:extLst>
              <a:ext uri="{FF2B5EF4-FFF2-40B4-BE49-F238E27FC236}">
                <a16:creationId xmlns:a16="http://schemas.microsoft.com/office/drawing/2014/main" id="{AFB52F97-9D1E-30D0-0E63-FEF4865BE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508536-887F-460C-A76B-E77359E1F8C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AutoShape 2">
            <a:extLst>
              <a:ext uri="{FF2B5EF4-FFF2-40B4-BE49-F238E27FC236}">
                <a16:creationId xmlns:a16="http://schemas.microsoft.com/office/drawing/2014/main" id="{771DFCC5-C9CA-8454-28FD-768061728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Δημιουργία </a:t>
            </a:r>
            <a:r>
              <a:rPr lang="en-US" altLang="el-GR"/>
              <a:t>F/Fs </a:t>
            </a:r>
            <a:r>
              <a:rPr lang="el-GR" altLang="el-GR"/>
              <a:t>σε </a:t>
            </a:r>
            <a:r>
              <a:rPr lang="en-US" altLang="el-GR"/>
              <a:t>SIGNALS </a:t>
            </a:r>
            <a:r>
              <a:rPr lang="el-GR" altLang="el-GR"/>
              <a:t>και </a:t>
            </a:r>
            <a:r>
              <a:rPr lang="en-US" altLang="el-GR"/>
              <a:t>VARIABLES</a:t>
            </a:r>
            <a:endParaRPr lang="el-GR" altLang="el-GR"/>
          </a:p>
        </p:txBody>
      </p:sp>
      <p:sp>
        <p:nvSpPr>
          <p:cNvPr id="1048579" name="Rectangle 3">
            <a:extLst>
              <a:ext uri="{FF2B5EF4-FFF2-40B4-BE49-F238E27FC236}">
                <a16:creationId xmlns:a16="http://schemas.microsoft.com/office/drawing/2014/main" id="{C1E93C88-C7E6-805E-E3E3-DBB15B7E3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Ένα </a:t>
            </a:r>
            <a:r>
              <a:rPr lang="en-US" altLang="el-GR" sz="2000"/>
              <a:t>F/F </a:t>
            </a:r>
            <a:r>
              <a:rPr lang="el-GR" altLang="el-GR" sz="2000"/>
              <a:t>παράγεται όταν γίνεται ανάθεση σε ένα </a:t>
            </a:r>
            <a:r>
              <a:rPr lang="en-US" altLang="el-GR" sz="2000"/>
              <a:t>SIGNAL </a:t>
            </a:r>
            <a:r>
              <a:rPr lang="el-GR" altLang="el-GR" sz="2000"/>
              <a:t>τη στιγμή που κάποιο άλλο σήμα (φυσικό σήμα) αλλάζει κατάσταση. </a:t>
            </a:r>
            <a:endParaRPr lang="en-US" altLang="el-GR" sz="2000"/>
          </a:p>
          <a:p>
            <a:pPr marL="742950" lvl="1" indent="-285750" eaLnBrk="1" hangingPunct="1"/>
            <a:r>
              <a:rPr lang="el-GR" altLang="el-GR" sz="1800"/>
              <a:t>Μια τέτοια ανάθεση</a:t>
            </a:r>
            <a:r>
              <a:rPr lang="en-US" altLang="el-GR" sz="1800"/>
              <a:t> (</a:t>
            </a:r>
            <a:r>
              <a:rPr lang="el-GR" altLang="el-GR" sz="1800"/>
              <a:t>σύγχρονη</a:t>
            </a:r>
            <a:r>
              <a:rPr lang="en-US" altLang="el-GR" sz="1800"/>
              <a:t>) </a:t>
            </a:r>
            <a:r>
              <a:rPr lang="el-GR" altLang="el-GR" sz="1800"/>
              <a:t>μπορεί να συμβεί σε μια διεργασία, συνάρτηση ή διαδικασία (συνήθως με “</a:t>
            </a:r>
            <a:r>
              <a:rPr lang="en-US" altLang="el-GR" sz="1800"/>
              <a:t>IF signal</a:t>
            </a:r>
            <a:r>
              <a:rPr lang="el-GR" altLang="el-GR" sz="1800"/>
              <a:t>’</a:t>
            </a:r>
            <a:r>
              <a:rPr lang="en-US" altLang="el-GR" sz="1800"/>
              <a:t>EVENT</a:t>
            </a:r>
            <a:r>
              <a:rPr lang="el-GR" altLang="el-GR" sz="1800"/>
              <a:t>…” ή “</a:t>
            </a:r>
            <a:r>
              <a:rPr lang="en-US" altLang="el-GR" sz="1800"/>
              <a:t>WAIT UNTIL</a:t>
            </a:r>
            <a:r>
              <a:rPr lang="el-GR" altLang="el-GR" sz="1800"/>
              <a:t>…”).</a:t>
            </a:r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Ένα αντικ. τύπου </a:t>
            </a:r>
            <a:r>
              <a:rPr lang="en-US" altLang="el-GR" sz="2000"/>
              <a:t>VARIABLE</a:t>
            </a:r>
            <a:r>
              <a:rPr lang="el-GR" altLang="el-GR" sz="2000"/>
              <a:t> δεν θα δημιουργήσει απαραίτητα  </a:t>
            </a:r>
            <a:r>
              <a:rPr lang="en-US" altLang="el-GR" sz="2000"/>
              <a:t>F/F </a:t>
            </a:r>
            <a:r>
              <a:rPr lang="el-GR" altLang="el-GR" sz="2000"/>
              <a:t>αν η τιμή του δεν χρησιμοπ. έξω από την διεργασία (συνάρτηση ή διαδικασία).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/>
              <a:t> </a:t>
            </a:r>
          </a:p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Αν εκχωρείται μία τιμή σε ένα </a:t>
            </a:r>
            <a:r>
              <a:rPr lang="en-US" altLang="el-GR" sz="2000"/>
              <a:t>VARIABLE </a:t>
            </a:r>
            <a:r>
              <a:rPr lang="el-GR" altLang="el-GR" sz="2000"/>
              <a:t>τη στιγμή που κάποιο άλλο σήμα αλλάζει κατάσταση και η τιμή μεταβιβάζεται σε ένα αντικείμενο τύπου </a:t>
            </a:r>
            <a:r>
              <a:rPr lang="en-US" altLang="el-GR" sz="2000"/>
              <a:t>SIGNAL</a:t>
            </a:r>
            <a:r>
              <a:rPr lang="el-GR" altLang="el-GR" sz="2000"/>
              <a:t>, τότε στο κύκλωμα θα παραχθούν </a:t>
            </a:r>
            <a:r>
              <a:rPr lang="en-US" altLang="el-GR" sz="2000"/>
              <a:t>flip</a:t>
            </a:r>
            <a:r>
              <a:rPr lang="el-GR" altLang="el-GR" sz="2000"/>
              <a:t>-</a:t>
            </a:r>
            <a:r>
              <a:rPr lang="en-US" altLang="el-GR" sz="2000"/>
              <a:t>flops</a:t>
            </a:r>
            <a:r>
              <a:rPr lang="el-GR" altLang="el-GR" sz="2000"/>
              <a:t>. </a:t>
            </a:r>
          </a:p>
          <a:p>
            <a:pPr marL="0" indent="0" eaLnBrk="1" hangingPunct="1"/>
            <a:endParaRPr lang="el-GR" altLang="el-GR" sz="2000"/>
          </a:p>
          <a:p>
            <a:pPr marL="0" indent="0" eaLnBrk="1" hangingPunct="1"/>
            <a:r>
              <a:rPr lang="en-US" altLang="el-GR" sz="2000"/>
              <a:t> </a:t>
            </a:r>
            <a:r>
              <a:rPr lang="el-GR" altLang="el-GR" sz="2000"/>
              <a:t>Καταχωρητής θα παραχθεί όταν ένα αντικείμενο τύπου </a:t>
            </a:r>
            <a:r>
              <a:rPr lang="en-US" altLang="el-GR" sz="2000"/>
              <a:t>VARIABLE </a:t>
            </a:r>
            <a:r>
              <a:rPr lang="el-GR" altLang="el-GR" sz="2000"/>
              <a:t>χρησιμοποιείται (διαβάζεται) πριν ανατεθεί μια τιμή σ’ αυτήν.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>
            <a:extLst>
              <a:ext uri="{FF2B5EF4-FFF2-40B4-BE49-F238E27FC236}">
                <a16:creationId xmlns:a16="http://schemas.microsoft.com/office/drawing/2014/main" id="{877BD769-B3AD-19E3-09D0-B87978890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D5D148AD-1A2B-410D-A7DD-A342B7F96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D8A6614-C774-45F1-85B5-DF55875E176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9092" name="AutoShape 2">
            <a:extLst>
              <a:ext uri="{FF2B5EF4-FFF2-40B4-BE49-F238E27FC236}">
                <a16:creationId xmlns:a16="http://schemas.microsoft.com/office/drawing/2014/main" id="{F08480C7-27DF-CA37-EEAD-BC25A302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Παραδείγματα εισαγωγής  </a:t>
            </a:r>
            <a:r>
              <a:rPr lang="en-US" altLang="el-GR"/>
              <a:t>F/Fs</a:t>
            </a:r>
            <a:endParaRPr lang="el-GR" altLang="el-GR"/>
          </a:p>
        </p:txBody>
      </p:sp>
      <p:sp>
        <p:nvSpPr>
          <p:cNvPr id="89093" name="Rectangle 3">
            <a:extLst>
              <a:ext uri="{FF2B5EF4-FFF2-40B4-BE49-F238E27FC236}">
                <a16:creationId xmlns:a16="http://schemas.microsoft.com/office/drawing/2014/main" id="{B9E81297-9F96-DA92-8916-2F54CF730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n-US" altLang="el-GR" sz="1800" b="1">
              <a:solidFill>
                <a:schemeClr val="tx1"/>
              </a:solidFill>
            </a:endParaRPr>
          </a:p>
          <a:p>
            <a:pPr marL="0" indent="180975" eaLnBrk="1" hangingPunct="1"/>
            <a:endParaRPr lang="el-GR" altLang="el-GR" sz="1800">
              <a:solidFill>
                <a:schemeClr val="tx1"/>
              </a:solidFill>
            </a:endParaRPr>
          </a:p>
        </p:txBody>
      </p:sp>
      <p:sp>
        <p:nvSpPr>
          <p:cNvPr id="1049604" name="Text Box 4">
            <a:extLst>
              <a:ext uri="{FF2B5EF4-FFF2-40B4-BE49-F238E27FC236}">
                <a16:creationId xmlns:a16="http://schemas.microsoft.com/office/drawing/2014/main" id="{AA63A2CF-C412-68C1-69F0-393C36ED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81075"/>
            <a:ext cx="41783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 b="1">
                <a:solidFill>
                  <a:schemeClr val="tx1"/>
                </a:solidFill>
              </a:rPr>
              <a:t> (clk)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 b="1">
                <a:solidFill>
                  <a:schemeClr val="tx1"/>
                </a:solidFill>
              </a:rPr>
              <a:t> (clk’</a:t>
            </a:r>
            <a:r>
              <a:rPr lang="en-US" altLang="el-GR" sz="1800" b="1">
                <a:solidFill>
                  <a:srgbClr val="990033"/>
                </a:solidFill>
              </a:rPr>
              <a:t>EVENT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 b="1">
                <a:solidFill>
                  <a:schemeClr val="tx1"/>
                </a:solidFill>
              </a:rPr>
              <a:t> clock =‘1’)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chemeClr val="tx1"/>
                </a:solidFill>
              </a:rPr>
              <a:t>	out1&lt;=temp; </a:t>
            </a:r>
            <a:r>
              <a:rPr lang="en-US" altLang="el-GR" sz="1800" b="1">
                <a:solidFill>
                  <a:srgbClr val="000099"/>
                </a:solidFill>
              </a:rPr>
              <a:t>--- </a:t>
            </a:r>
            <a:r>
              <a:rPr lang="en-US" altLang="el-GR" sz="1800" b="1">
                <a:solidFill>
                  <a:srgbClr val="000000"/>
                </a:solidFill>
              </a:rPr>
              <a:t>out1 is stored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chemeClr val="tx1"/>
                </a:solidFill>
              </a:rPr>
              <a:t>	out2&lt;=a;    </a:t>
            </a:r>
            <a:r>
              <a:rPr lang="en-US" altLang="el-GR" sz="1800" b="1">
                <a:solidFill>
                  <a:srgbClr val="000099"/>
                </a:solidFill>
              </a:rPr>
              <a:t>--- </a:t>
            </a:r>
            <a:r>
              <a:rPr lang="en-US" altLang="el-GR" sz="1800" b="1">
                <a:solidFill>
                  <a:srgbClr val="000000"/>
                </a:solidFill>
              </a:rPr>
              <a:t>out2 is not stored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PROCESS;</a:t>
            </a:r>
            <a:endParaRPr lang="el-GR" altLang="el-GR" sz="1800" b="1">
              <a:solidFill>
                <a:srgbClr val="990033"/>
              </a:solidFill>
            </a:endParaRPr>
          </a:p>
        </p:txBody>
      </p:sp>
      <p:sp>
        <p:nvSpPr>
          <p:cNvPr id="1049605" name="Text Box 5">
            <a:extLst>
              <a:ext uri="{FF2B5EF4-FFF2-40B4-BE49-F238E27FC236}">
                <a16:creationId xmlns:a16="http://schemas.microsoft.com/office/drawing/2014/main" id="{78780F9E-64A5-F9A6-D4DC-7A9FA0B9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57563"/>
            <a:ext cx="5832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 b="1">
                <a:solidFill>
                  <a:schemeClr val="tx1"/>
                </a:solidFill>
              </a:rPr>
              <a:t> (clk)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VARIABLE</a:t>
            </a:r>
            <a:r>
              <a:rPr lang="en-US" altLang="el-GR" sz="2000" b="1">
                <a:solidFill>
                  <a:schemeClr val="tx1"/>
                </a:solidFill>
              </a:rPr>
              <a:t> temp: </a:t>
            </a:r>
            <a:r>
              <a:rPr lang="en-US" altLang="el-GR" sz="2000" b="1">
                <a:solidFill>
                  <a:srgbClr val="990033"/>
                </a:solidFill>
              </a:rPr>
              <a:t>BIT</a:t>
            </a:r>
            <a:r>
              <a:rPr lang="en-US" altLang="el-GR" sz="2000" b="1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 b="1">
                <a:solidFill>
                  <a:schemeClr val="tx1"/>
                </a:solidFill>
              </a:rPr>
              <a:t> (</a:t>
            </a:r>
            <a:r>
              <a:rPr lang="en-US" altLang="el-GR" sz="2000" b="1">
                <a:solidFill>
                  <a:srgbClr val="990033"/>
                </a:solidFill>
              </a:rPr>
              <a:t>clk’EVENT</a:t>
            </a: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 b="1">
                <a:solidFill>
                  <a:schemeClr val="tx1"/>
                </a:solidFill>
              </a:rPr>
              <a:t> clock =‘1’)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	temp&lt;=a;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if;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	x&lt;=temp;  </a:t>
            </a:r>
            <a:r>
              <a:rPr lang="en-US" altLang="el-GR" sz="2000" b="1">
                <a:solidFill>
                  <a:srgbClr val="000099"/>
                </a:solidFill>
              </a:rPr>
              <a:t>--- </a:t>
            </a:r>
            <a:r>
              <a:rPr lang="en-US" altLang="el-GR" sz="2000" b="1">
                <a:solidFill>
                  <a:srgbClr val="000000"/>
                </a:solidFill>
              </a:rPr>
              <a:t>temp causes x to be stored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PROCESS;</a:t>
            </a:r>
            <a:endParaRPr lang="el-GR" altLang="el-GR" sz="2000" b="1">
              <a:solidFill>
                <a:srgbClr val="990033"/>
              </a:solidFill>
            </a:endParaRPr>
          </a:p>
        </p:txBody>
      </p:sp>
      <p:sp>
        <p:nvSpPr>
          <p:cNvPr id="1049606" name="Rectangle 6">
            <a:extLst>
              <a:ext uri="{FF2B5EF4-FFF2-40B4-BE49-F238E27FC236}">
                <a16:creationId xmlns:a16="http://schemas.microsoft.com/office/drawing/2014/main" id="{A337F0B5-EE8D-05EB-3457-4BFB522C3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4572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PROCESS</a:t>
            </a:r>
            <a:r>
              <a:rPr lang="en-US" altLang="el-GR" sz="1800" b="1">
                <a:solidFill>
                  <a:schemeClr val="tx1"/>
                </a:solidFill>
              </a:rPr>
              <a:t> (clk)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IF</a:t>
            </a:r>
            <a:r>
              <a:rPr lang="en-US" altLang="el-GR" sz="1800" b="1">
                <a:solidFill>
                  <a:schemeClr val="tx1"/>
                </a:solidFill>
              </a:rPr>
              <a:t> (</a:t>
            </a:r>
            <a:r>
              <a:rPr lang="en-US" altLang="el-GR" sz="1800" b="1">
                <a:solidFill>
                  <a:srgbClr val="990033"/>
                </a:solidFill>
              </a:rPr>
              <a:t>clk’EVENT</a:t>
            </a:r>
            <a:r>
              <a:rPr lang="en-US" altLang="el-GR" sz="1800" b="1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 b="1">
                <a:solidFill>
                  <a:schemeClr val="tx1"/>
                </a:solidFill>
              </a:rPr>
              <a:t> clock =‘1’) </a:t>
            </a:r>
            <a:r>
              <a:rPr lang="en-US" altLang="el-GR" sz="18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chemeClr val="tx1"/>
                </a:solidFill>
              </a:rPr>
              <a:t>	out1&lt;=temp; </a:t>
            </a:r>
            <a:r>
              <a:rPr lang="en-US" altLang="el-GR" sz="1800" b="1"/>
              <a:t>--- </a:t>
            </a:r>
            <a:r>
              <a:rPr lang="en-US" altLang="el-GR" sz="1800" b="1">
                <a:solidFill>
                  <a:srgbClr val="000000"/>
                </a:solidFill>
              </a:rPr>
              <a:t>out1 is stored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chemeClr val="tx1"/>
                </a:solidFill>
              </a:rPr>
              <a:t>	out2&lt;=a;       </a:t>
            </a:r>
            <a:r>
              <a:rPr lang="en-US" altLang="el-GR" sz="1800" b="1"/>
              <a:t>--- </a:t>
            </a:r>
            <a:r>
              <a:rPr lang="en-US" altLang="el-GR" sz="1800" b="1">
                <a:solidFill>
                  <a:srgbClr val="000000"/>
                </a:solidFill>
              </a:rPr>
              <a:t>out2 is stored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IF;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n-US" altLang="el-GR" sz="1800" b="1">
                <a:solidFill>
                  <a:schemeClr val="tx1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4" grpId="0"/>
      <p:bldP spid="1049605" grpId="0"/>
      <p:bldP spid="104960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>
            <a:extLst>
              <a:ext uri="{FF2B5EF4-FFF2-40B4-BE49-F238E27FC236}">
                <a16:creationId xmlns:a16="http://schemas.microsoft.com/office/drawing/2014/main" id="{95A8BA74-5C4B-5FAA-42A9-31FBC5B7E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0115" name="Slide Number Placeholder 4">
            <a:extLst>
              <a:ext uri="{FF2B5EF4-FFF2-40B4-BE49-F238E27FC236}">
                <a16:creationId xmlns:a16="http://schemas.microsoft.com/office/drawing/2014/main" id="{60CCCFDD-00EC-1038-ED9B-A18765634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F732C2-9859-4DFD-B326-3E85091675C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0116" name="AutoShape 2">
            <a:extLst>
              <a:ext uri="{FF2B5EF4-FFF2-40B4-BE49-F238E27FC236}">
                <a16:creationId xmlns:a16="http://schemas.microsoft.com/office/drawing/2014/main" id="{3269F62F-4D02-7D86-6318-6096A4071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Μετρητής με </a:t>
            </a:r>
            <a:r>
              <a:rPr lang="en-US" altLang="el-GR"/>
              <a:t>VARIABLE</a:t>
            </a:r>
            <a:endParaRPr lang="el-GR" altLang="el-GR"/>
          </a:p>
        </p:txBody>
      </p:sp>
      <p:sp>
        <p:nvSpPr>
          <p:cNvPr id="1052675" name="Rectangle 3">
            <a:extLst>
              <a:ext uri="{FF2B5EF4-FFF2-40B4-BE49-F238E27FC236}">
                <a16:creationId xmlns:a16="http://schemas.microsoft.com/office/drawing/2014/main" id="{C50D8B89-06CA-BB5A-D713-C6E6726A5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80400" cy="5688012"/>
          </a:xfrm>
        </p:spPr>
        <p:txBody>
          <a:bodyPr/>
          <a:lstStyle/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counter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 clk, rst: </a:t>
            </a:r>
            <a:r>
              <a:rPr lang="en-US" altLang="el-GR" sz="2000" b="1">
                <a:solidFill>
                  <a:srgbClr val="990033"/>
                </a:solidFill>
              </a:rPr>
              <a:t>in bit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GB" altLang="el-GR" sz="2000">
                <a:solidFill>
                  <a:schemeClr val="tx1"/>
                </a:solidFill>
              </a:rPr>
              <a:t>       	 </a:t>
            </a:r>
            <a:r>
              <a:rPr lang="en-US" altLang="el-GR" sz="2000">
                <a:solidFill>
                  <a:schemeClr val="tx1"/>
                </a:solidFill>
              </a:rPr>
              <a:t>count: </a:t>
            </a:r>
            <a:r>
              <a:rPr lang="en-US" altLang="el-GR" sz="2000" b="1">
                <a:solidFill>
                  <a:srgbClr val="990033"/>
                </a:solidFill>
              </a:rPr>
              <a:t>out integer range</a:t>
            </a:r>
            <a:r>
              <a:rPr lang="en-US" altLang="el-GR" sz="2000">
                <a:solidFill>
                  <a:schemeClr val="tx1"/>
                </a:solidFill>
              </a:rPr>
              <a:t> 0 </a:t>
            </a:r>
            <a:r>
              <a:rPr lang="en-US" altLang="el-GR" sz="2000" b="1">
                <a:solidFill>
                  <a:srgbClr val="990033"/>
                </a:solidFill>
              </a:rPr>
              <a:t>to</a:t>
            </a:r>
            <a:r>
              <a:rPr lang="en-US" altLang="el-GR" sz="2000">
                <a:solidFill>
                  <a:schemeClr val="tx1"/>
                </a:solidFill>
              </a:rPr>
              <a:t> 7);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end</a:t>
            </a:r>
            <a:r>
              <a:rPr lang="en-US" altLang="el-GR" sz="2000">
                <a:solidFill>
                  <a:schemeClr val="tx1"/>
                </a:solidFill>
              </a:rPr>
              <a:t> counter;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altLang="el-GR" sz="2000">
              <a:solidFill>
                <a:schemeClr val="tx1"/>
              </a:solidFill>
            </a:endParaRP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counter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counter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n-GB" altLang="el-GR" sz="2000" b="1">
                <a:solidFill>
                  <a:srgbClr val="990033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(clk, rst)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variable</a:t>
            </a:r>
            <a:r>
              <a:rPr lang="en-US" altLang="el-GR" sz="2000">
                <a:solidFill>
                  <a:schemeClr val="tx1"/>
                </a:solidFill>
              </a:rPr>
              <a:t> temp: </a:t>
            </a:r>
            <a:r>
              <a:rPr lang="en-US" altLang="el-GR" sz="2000" b="1">
                <a:solidFill>
                  <a:srgbClr val="990033"/>
                </a:solidFill>
              </a:rPr>
              <a:t>integer range</a:t>
            </a:r>
            <a:r>
              <a:rPr lang="en-US" altLang="el-GR" sz="2000">
                <a:solidFill>
                  <a:schemeClr val="tx1"/>
                </a:solidFill>
              </a:rPr>
              <a:t> 0 TO 7;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(rst='1')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>
                <a:solidFill>
                  <a:schemeClr val="tx1"/>
                </a:solidFill>
              </a:rPr>
              <a:t>temp:=0;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(clk'</a:t>
            </a:r>
            <a:r>
              <a:rPr lang="en-US" altLang="el-GR" sz="2000" b="1">
                <a:solidFill>
                  <a:srgbClr val="990033"/>
                </a:solidFill>
              </a:rPr>
              <a:t>event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clk='1')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>
                <a:solidFill>
                  <a:schemeClr val="tx1"/>
                </a:solidFill>
              </a:rPr>
              <a:t>temp := temp+1;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 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count &lt;= temp;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process;</a:t>
            </a:r>
          </a:p>
          <a:p>
            <a:pPr marL="0" indent="180975" eaLnBrk="1" hangingPunct="1">
              <a:lnSpc>
                <a:spcPct val="7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counter;</a:t>
            </a:r>
          </a:p>
        </p:txBody>
      </p:sp>
      <p:sp>
        <p:nvSpPr>
          <p:cNvPr id="1052676" name="Text Box 4">
            <a:extLst>
              <a:ext uri="{FF2B5EF4-FFF2-40B4-BE49-F238E27FC236}">
                <a16:creationId xmlns:a16="http://schemas.microsoft.com/office/drawing/2014/main" id="{22AE75AC-2402-5C4C-2D1D-B5E9ECE43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1484313"/>
            <a:ext cx="35274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00"/>
                </a:solidFill>
              </a:rPr>
              <a:t>Θα παραχθούν 3 </a:t>
            </a:r>
            <a:r>
              <a:rPr lang="en-US" altLang="el-GR" sz="1800">
                <a:solidFill>
                  <a:srgbClr val="000000"/>
                </a:solidFill>
              </a:rPr>
              <a:t>F/Fs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>
                <a:solidFill>
                  <a:srgbClr val="000000"/>
                </a:solidFill>
              </a:rPr>
              <a:t>To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temp (VARIABLE) </a:t>
            </a:r>
            <a:r>
              <a:rPr lang="el-GR" altLang="el-GR" sz="1800">
                <a:solidFill>
                  <a:srgbClr val="000000"/>
                </a:solidFill>
              </a:rPr>
              <a:t>παίρνει τιμή στη μετάβαση ενός άλλου σήματος </a:t>
            </a:r>
            <a:r>
              <a:rPr lang="en-US" altLang="el-GR" sz="1800">
                <a:solidFill>
                  <a:srgbClr val="000000"/>
                </a:solidFill>
              </a:rPr>
              <a:t> (clk) </a:t>
            </a:r>
            <a:r>
              <a:rPr lang="el-GR" altLang="el-GR" sz="1800">
                <a:solidFill>
                  <a:srgbClr val="000000"/>
                </a:solidFill>
              </a:rPr>
              <a:t>&amp; αναθέτει την τιμή σε ένα </a:t>
            </a:r>
            <a:r>
              <a:rPr lang="en-US" altLang="el-GR" sz="1800">
                <a:solidFill>
                  <a:srgbClr val="000000"/>
                </a:solidFill>
              </a:rPr>
              <a:t>SIGNAL (count) </a:t>
            </a:r>
            <a:r>
              <a:rPr lang="el-GR" altLang="el-GR" sz="1800">
                <a:solidFill>
                  <a:srgbClr val="000000"/>
                </a:solidFill>
              </a:rPr>
              <a:t>έξω από την </a:t>
            </a:r>
            <a:r>
              <a:rPr lang="en-US" altLang="el-GR" sz="1800">
                <a:solidFill>
                  <a:srgbClr val="000000"/>
                </a:solidFill>
              </a:rPr>
              <a:t>PROCESS</a:t>
            </a:r>
            <a:endParaRPr lang="el-GR" altLang="el-GR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5" grpId="0" build="p"/>
      <p:bldP spid="105267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>
            <a:extLst>
              <a:ext uri="{FF2B5EF4-FFF2-40B4-BE49-F238E27FC236}">
                <a16:creationId xmlns:a16="http://schemas.microsoft.com/office/drawing/2014/main" id="{80572FEB-AB7C-4DD0-39F5-AF67F34A9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1139" name="Slide Number Placeholder 4">
            <a:extLst>
              <a:ext uri="{FF2B5EF4-FFF2-40B4-BE49-F238E27FC236}">
                <a16:creationId xmlns:a16="http://schemas.microsoft.com/office/drawing/2014/main" id="{CBA2AAA5-95F4-D272-1CAA-3666194094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2E5814E-FC15-4ED5-9FD8-06AABE01647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AutoShape 2">
            <a:extLst>
              <a:ext uri="{FF2B5EF4-FFF2-40B4-BE49-F238E27FC236}">
                <a16:creationId xmlns:a16="http://schemas.microsoft.com/office/drawing/2014/main" id="{D2A58908-A738-FF98-01DF-8BBAA8D23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Μετρητής με </a:t>
            </a:r>
            <a:r>
              <a:rPr lang="en-US" altLang="el-GR"/>
              <a:t>SIGNAL</a:t>
            </a:r>
            <a:endParaRPr lang="el-GR" altLang="el-GR"/>
          </a:p>
        </p:txBody>
      </p:sp>
      <p:sp>
        <p:nvSpPr>
          <p:cNvPr id="1053699" name="Rectangle 3">
            <a:extLst>
              <a:ext uri="{FF2B5EF4-FFF2-40B4-BE49-F238E27FC236}">
                <a16:creationId xmlns:a16="http://schemas.microsoft.com/office/drawing/2014/main" id="{87682160-9EB4-C265-470D-C2D8AB454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entity</a:t>
            </a:r>
            <a:r>
              <a:rPr lang="en-US" altLang="el-GR" sz="2000">
                <a:solidFill>
                  <a:schemeClr val="tx1"/>
                </a:solidFill>
              </a:rPr>
              <a:t> counter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( clk, rst: </a:t>
            </a:r>
            <a:r>
              <a:rPr lang="en-US" altLang="el-GR" sz="2000" b="1">
                <a:solidFill>
                  <a:srgbClr val="990033"/>
                </a:solidFill>
              </a:rPr>
              <a:t>in bit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>
                <a:solidFill>
                  <a:schemeClr val="tx1"/>
                </a:solidFill>
              </a:rPr>
              <a:t>count: </a:t>
            </a:r>
            <a:r>
              <a:rPr lang="en-US" altLang="el-GR" sz="2000" b="1">
                <a:solidFill>
                  <a:srgbClr val="990033"/>
                </a:solidFill>
              </a:rPr>
              <a:t>buffer integer range</a:t>
            </a:r>
            <a:r>
              <a:rPr lang="en-US" altLang="el-GR" sz="2000">
                <a:solidFill>
                  <a:schemeClr val="tx1"/>
                </a:solidFill>
              </a:rPr>
              <a:t> 0 </a:t>
            </a:r>
            <a:r>
              <a:rPr lang="en-US" altLang="el-GR" sz="2000" b="1">
                <a:solidFill>
                  <a:srgbClr val="990033"/>
                </a:solidFill>
              </a:rPr>
              <a:t>to</a:t>
            </a:r>
            <a:r>
              <a:rPr lang="en-US" altLang="el-GR" sz="2000">
                <a:solidFill>
                  <a:schemeClr val="tx1"/>
                </a:solidFill>
              </a:rPr>
              <a:t> 7);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counter;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architecture</a:t>
            </a:r>
            <a:r>
              <a:rPr lang="en-US" altLang="el-GR" sz="2000">
                <a:solidFill>
                  <a:schemeClr val="tx1"/>
                </a:solidFill>
              </a:rPr>
              <a:t> counter </a:t>
            </a:r>
            <a:r>
              <a:rPr lang="en-US" altLang="el-GR" sz="2000" b="1">
                <a:solidFill>
                  <a:srgbClr val="990033"/>
                </a:solidFill>
              </a:rPr>
              <a:t>of</a:t>
            </a:r>
            <a:r>
              <a:rPr lang="en-US" altLang="el-GR" sz="2000">
                <a:solidFill>
                  <a:schemeClr val="tx1"/>
                </a:solidFill>
              </a:rPr>
              <a:t> counter </a:t>
            </a:r>
            <a:r>
              <a:rPr lang="en-US" altLang="el-GR" sz="2000" b="1">
                <a:solidFill>
                  <a:srgbClr val="990033"/>
                </a:solidFill>
              </a:rPr>
              <a:t>is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(clk, rst)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(rst='1') </a:t>
            </a:r>
            <a:r>
              <a:rPr lang="en-US" altLang="el-GR" sz="2000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>
                <a:solidFill>
                  <a:schemeClr val="tx1"/>
                </a:solidFill>
              </a:rPr>
              <a:t>count &lt;= 0;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(clk'</a:t>
            </a:r>
            <a:r>
              <a:rPr lang="en-US" altLang="el-GR" sz="2000" b="1">
                <a:solidFill>
                  <a:srgbClr val="990033"/>
                </a:solidFill>
              </a:rPr>
              <a:t>event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clk='1')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	</a:t>
            </a:r>
            <a:r>
              <a:rPr lang="en-US" altLang="el-GR" sz="2000">
                <a:solidFill>
                  <a:schemeClr val="tx1"/>
                </a:solidFill>
              </a:rPr>
              <a:t>count &lt;= count + 1;</a:t>
            </a: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 if;</a:t>
            </a:r>
            <a:endParaRPr lang="en-GB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l-GR" sz="2000" b="1">
                <a:solidFill>
                  <a:srgbClr val="990033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GB" altLang="el-GR" sz="2000" b="1">
                <a:solidFill>
                  <a:srgbClr val="990033"/>
                </a:solidFill>
              </a:rPr>
              <a:t>;</a:t>
            </a:r>
            <a:endParaRPr lang="el-GR" altLang="el-GR" sz="2000" b="1">
              <a:solidFill>
                <a:srgbClr val="990033"/>
              </a:solidFill>
            </a:endParaRPr>
          </a:p>
          <a:p>
            <a:pPr marL="0" indent="180975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counter</a:t>
            </a:r>
            <a:r>
              <a:rPr lang="el-GR" altLang="el-GR" sz="200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53700" name="Text Box 4">
            <a:extLst>
              <a:ext uri="{FF2B5EF4-FFF2-40B4-BE49-F238E27FC236}">
                <a16:creationId xmlns:a16="http://schemas.microsoft.com/office/drawing/2014/main" id="{0D5AD784-F339-A401-81E4-A17D081AE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924175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>
                <a:solidFill>
                  <a:srgbClr val="000000"/>
                </a:solidFill>
              </a:rPr>
              <a:t>Θα παραχθούν 3 </a:t>
            </a:r>
            <a:r>
              <a:rPr lang="en-US" altLang="el-GR" sz="1800">
                <a:solidFill>
                  <a:srgbClr val="000000"/>
                </a:solidFill>
              </a:rPr>
              <a:t>F/Fs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>
                <a:solidFill>
                  <a:srgbClr val="000000"/>
                </a:solidFill>
              </a:rPr>
              <a:t>To count</a:t>
            </a:r>
            <a:r>
              <a:rPr lang="el-GR" altLang="el-GR" sz="1800">
                <a:solidFill>
                  <a:srgbClr val="000000"/>
                </a:solidFill>
              </a:rPr>
              <a:t> </a:t>
            </a:r>
            <a:r>
              <a:rPr lang="en-US" altLang="el-GR" sz="1800">
                <a:solidFill>
                  <a:srgbClr val="000000"/>
                </a:solidFill>
              </a:rPr>
              <a:t>(SIGNAL) </a:t>
            </a:r>
            <a:r>
              <a:rPr lang="el-GR" altLang="el-GR" sz="1800">
                <a:solidFill>
                  <a:srgbClr val="000000"/>
                </a:solidFill>
              </a:rPr>
              <a:t>παίρνει τιμή στη μετάβαση του σήματος</a:t>
            </a:r>
            <a:r>
              <a:rPr lang="en-US" altLang="el-GR" sz="1800">
                <a:solidFill>
                  <a:srgbClr val="000000"/>
                </a:solidFill>
              </a:rPr>
              <a:t> clk</a:t>
            </a:r>
            <a:endParaRPr lang="el-GR" altLang="el-GR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9" grpId="0" build="p"/>
      <p:bldP spid="105370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>
            <a:extLst>
              <a:ext uri="{FF2B5EF4-FFF2-40B4-BE49-F238E27FC236}">
                <a16:creationId xmlns:a16="http://schemas.microsoft.com/office/drawing/2014/main" id="{B144D531-F6B0-563E-691C-69A1B2AF8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2163" name="Slide Number Placeholder 5">
            <a:extLst>
              <a:ext uri="{FF2B5EF4-FFF2-40B4-BE49-F238E27FC236}">
                <a16:creationId xmlns:a16="http://schemas.microsoft.com/office/drawing/2014/main" id="{02B4AC54-F70C-0BAE-1B52-921815CF3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544B2D6-B987-47F5-97F8-C28F14903EF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AutoShape 2">
            <a:extLst>
              <a:ext uri="{FF2B5EF4-FFF2-40B4-BE49-F238E27FC236}">
                <a16:creationId xmlns:a16="http://schemas.microsoft.com/office/drawing/2014/main" id="{90FC51F4-763D-B15B-5FD9-7B6AF348E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VARIABLES &amp; F/Fs</a:t>
            </a:r>
            <a:endParaRPr lang="el-GR" altLang="el-GR"/>
          </a:p>
        </p:txBody>
      </p:sp>
      <p:sp>
        <p:nvSpPr>
          <p:cNvPr id="1054723" name="Rectangle 3">
            <a:extLst>
              <a:ext uri="{FF2B5EF4-FFF2-40B4-BE49-F238E27FC236}">
                <a16:creationId xmlns:a16="http://schemas.microsoft.com/office/drawing/2014/main" id="{96F1947A-467D-D631-C136-5DED355D8A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431213" cy="5791200"/>
          </a:xfrm>
        </p:spPr>
        <p:txBody>
          <a:bodyPr/>
          <a:lstStyle/>
          <a:p>
            <a:pPr marL="0" indent="0" eaLnBrk="1" hangingPunct="1"/>
            <a:r>
              <a:rPr lang="el-GR" altLang="el-GR" sz="2400"/>
              <a:t> Εάν μια μεταβλητή </a:t>
            </a:r>
            <a:r>
              <a:rPr lang="el-GR" altLang="el-GR" sz="2400">
                <a:solidFill>
                  <a:srgbClr val="000064"/>
                </a:solidFill>
              </a:rPr>
              <a:t>πρώτα διαβάζεται και κατόπιν γράφεται τότε παράγεται </a:t>
            </a:r>
            <a:r>
              <a:rPr lang="en-US" altLang="el-GR" sz="2400">
                <a:solidFill>
                  <a:srgbClr val="000064"/>
                </a:solidFill>
              </a:rPr>
              <a:t>F/F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400">
              <a:solidFill>
                <a:srgbClr val="000064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el-GR" sz="2000"/>
          </a:p>
        </p:txBody>
      </p:sp>
      <p:graphicFrame>
        <p:nvGraphicFramePr>
          <p:cNvPr id="1054724" name="Object 4">
            <a:extLst>
              <a:ext uri="{FF2B5EF4-FFF2-40B4-BE49-F238E27FC236}">
                <a16:creationId xmlns:a16="http://schemas.microsoft.com/office/drawing/2014/main" id="{650A5A1B-CC9F-D7B5-412A-1C2DB06FF67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165600" y="3213100"/>
          <a:ext cx="49784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403175" imgH="4050794" progId="Photoshop.Image.6">
                  <p:embed/>
                </p:oleObj>
              </mc:Choice>
              <mc:Fallback>
                <p:oleObj name="Image" r:id="rId2" imgW="7403175" imgH="4050794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3213100"/>
                        <a:ext cx="49784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25" name="Text Box 5">
            <a:extLst>
              <a:ext uri="{FF2B5EF4-FFF2-40B4-BE49-F238E27FC236}">
                <a16:creationId xmlns:a16="http://schemas.microsoft.com/office/drawing/2014/main" id="{93E474B5-D055-9906-CAA8-1FFEDA3E1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60575"/>
            <a:ext cx="44767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signal</a:t>
            </a:r>
            <a:r>
              <a:rPr lang="en-US" altLang="el-GR" sz="1800">
                <a:solidFill>
                  <a:schemeClr val="tx1"/>
                </a:solidFill>
              </a:rPr>
              <a:t> q_s :std_logic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variable</a:t>
            </a:r>
            <a:r>
              <a:rPr lang="en-US" altLang="el-GR" sz="1800">
                <a:solidFill>
                  <a:schemeClr val="tx1"/>
                </a:solidFill>
              </a:rPr>
              <a:t> jk_v :std_logic_vector (1 </a:t>
            </a:r>
            <a:r>
              <a:rPr lang="en-US" altLang="el-GR" sz="1800" b="1">
                <a:solidFill>
                  <a:srgbClr val="990033"/>
                </a:solidFill>
              </a:rPr>
              <a:t>down</a:t>
            </a:r>
            <a:r>
              <a:rPr lang="en-US" altLang="el-GR" sz="1800">
                <a:solidFill>
                  <a:schemeClr val="tx1"/>
                </a:solidFill>
              </a:rPr>
              <a:t> to 0);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wait</a:t>
            </a:r>
            <a:r>
              <a:rPr lang="en-US" altLang="el-GR" sz="1800">
                <a:solidFill>
                  <a:schemeClr val="tx1"/>
                </a:solidFill>
              </a:rPr>
              <a:t> </a:t>
            </a:r>
            <a:r>
              <a:rPr lang="en-US" altLang="el-GR" sz="1800" b="1">
                <a:solidFill>
                  <a:srgbClr val="990033"/>
                </a:solidFill>
              </a:rPr>
              <a:t>until</a:t>
            </a:r>
            <a:r>
              <a:rPr lang="en-US" altLang="el-GR" sz="1800">
                <a:solidFill>
                  <a:schemeClr val="tx1"/>
                </a:solidFill>
              </a:rPr>
              <a:t> clk’event </a:t>
            </a:r>
            <a:r>
              <a:rPr lang="en-US" altLang="el-GR" sz="1800" b="1">
                <a:solidFill>
                  <a:srgbClr val="990033"/>
                </a:solidFill>
              </a:rPr>
              <a:t>and</a:t>
            </a:r>
            <a:r>
              <a:rPr lang="en-US" altLang="el-GR" sz="1800">
                <a:solidFill>
                  <a:schemeClr val="tx1"/>
                </a:solidFill>
              </a:rPr>
              <a:t> clock =‘1’;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case</a:t>
            </a:r>
            <a:r>
              <a:rPr lang="en-US" altLang="el-GR" sz="1800">
                <a:solidFill>
                  <a:schemeClr val="tx1"/>
                </a:solidFill>
              </a:rPr>
              <a:t> jk_v is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“00”  =&gt; 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q_s &lt;= q_s;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“01”  =&gt;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 q_s &lt;= ‘0’;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“10”  =&gt; 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q_s &lt;= ‘1’;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when</a:t>
            </a:r>
            <a:r>
              <a:rPr lang="en-US" altLang="el-GR" sz="1800">
                <a:solidFill>
                  <a:schemeClr val="tx1"/>
                </a:solidFill>
              </a:rPr>
              <a:t> others =&gt; </a:t>
            </a:r>
            <a:r>
              <a:rPr lang="el-GR" altLang="el-GR" sz="1800">
                <a:solidFill>
                  <a:schemeClr val="tx1"/>
                </a:solidFill>
              </a:rPr>
              <a:t> </a:t>
            </a:r>
            <a:r>
              <a:rPr lang="en-US" altLang="el-GR" sz="1800">
                <a:solidFill>
                  <a:schemeClr val="tx1"/>
                </a:solidFill>
              </a:rPr>
              <a:t>q_s &lt;= ‘X’;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case;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>
                <a:solidFill>
                  <a:schemeClr val="tx1"/>
                </a:solidFill>
              </a:rPr>
              <a:t>Jk_v: = (J&amp;K);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>
                <a:solidFill>
                  <a:srgbClr val="990033"/>
                </a:solidFill>
              </a:rPr>
              <a:t>end process</a:t>
            </a:r>
            <a:r>
              <a:rPr lang="en-US" altLang="el-GR" sz="18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>
                <a:solidFill>
                  <a:schemeClr val="tx1"/>
                </a:solidFill>
              </a:rPr>
              <a:t>q &lt;=q_s;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23" grpId="0" build="p"/>
      <p:bldP spid="1054724" grpId="0" build="p"/>
      <p:bldP spid="105472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>
            <a:extLst>
              <a:ext uri="{FF2B5EF4-FFF2-40B4-BE49-F238E27FC236}">
                <a16:creationId xmlns:a16="http://schemas.microsoft.com/office/drawing/2014/main" id="{7001BDC6-2FBD-F04D-8ACE-4A8631FA08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3187" name="Slide Number Placeholder 5">
            <a:extLst>
              <a:ext uri="{FF2B5EF4-FFF2-40B4-BE49-F238E27FC236}">
                <a16:creationId xmlns:a16="http://schemas.microsoft.com/office/drawing/2014/main" id="{C19CA89D-E047-A7AC-24D7-C884F60F1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D5E053-D142-46CC-89F3-AF5D97A46DE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AutoShape 2">
            <a:extLst>
              <a:ext uri="{FF2B5EF4-FFF2-40B4-BE49-F238E27FC236}">
                <a16:creationId xmlns:a16="http://schemas.microsoft.com/office/drawing/2014/main" id="{5A27ECF9-9309-F1B3-927B-5D3043B8A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VARIABLES &amp; F/Fs</a:t>
            </a:r>
            <a:endParaRPr lang="el-GR" altLang="el-GR"/>
          </a:p>
        </p:txBody>
      </p:sp>
      <p:sp>
        <p:nvSpPr>
          <p:cNvPr id="1055747" name="Rectangle 3">
            <a:extLst>
              <a:ext uri="{FF2B5EF4-FFF2-40B4-BE49-F238E27FC236}">
                <a16:creationId xmlns:a16="http://schemas.microsoft.com/office/drawing/2014/main" id="{50CABDC5-909A-392A-BD89-71DBE4A211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431213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l-GR" altLang="el-GR" sz="2400"/>
              <a:t> Εάν μια μεταβλητή </a:t>
            </a:r>
            <a:r>
              <a:rPr lang="el-GR" altLang="el-GR" sz="2400">
                <a:solidFill>
                  <a:srgbClr val="000064"/>
                </a:solidFill>
              </a:rPr>
              <a:t>πρώτα γράφεται και κατόπιν διαβάζεται τότε</a:t>
            </a:r>
            <a:r>
              <a:rPr lang="el-GR" altLang="el-GR" sz="2400" b="1">
                <a:solidFill>
                  <a:srgbClr val="990033"/>
                </a:solidFill>
              </a:rPr>
              <a:t> ΔΕΝ</a:t>
            </a:r>
            <a:r>
              <a:rPr lang="el-GR" altLang="el-GR" sz="2400"/>
              <a:t> οδηγείται από </a:t>
            </a:r>
            <a:r>
              <a:rPr lang="en-US" altLang="el-GR" sz="2400"/>
              <a:t>flip-flop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l-GR" sz="2400">
              <a:solidFill>
                <a:schemeClr val="tx1"/>
              </a:solidFill>
            </a:endParaRPr>
          </a:p>
        </p:txBody>
      </p:sp>
      <p:graphicFrame>
        <p:nvGraphicFramePr>
          <p:cNvPr id="1055748" name="Object 4">
            <a:extLst>
              <a:ext uri="{FF2B5EF4-FFF2-40B4-BE49-F238E27FC236}">
                <a16:creationId xmlns:a16="http://schemas.microsoft.com/office/drawing/2014/main" id="{41F3F132-2591-1C0F-D05D-ED4DCB37951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202113" y="2605088"/>
          <a:ext cx="4618037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625397" imgH="2653968" progId="Photoshop.Image.6">
                  <p:embed/>
                </p:oleObj>
              </mc:Choice>
              <mc:Fallback>
                <p:oleObj name="Image" r:id="rId2" imgW="5625397" imgH="2653968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2605088"/>
                        <a:ext cx="4618037" cy="250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749" name="Text Box 5">
            <a:extLst>
              <a:ext uri="{FF2B5EF4-FFF2-40B4-BE49-F238E27FC236}">
                <a16:creationId xmlns:a16="http://schemas.microsoft.com/office/drawing/2014/main" id="{D52FD072-A2FE-19E6-61F5-546B6A44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494506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signal</a:t>
            </a:r>
            <a:r>
              <a:rPr lang="en-US" altLang="el-GR" sz="2000">
                <a:solidFill>
                  <a:schemeClr val="tx1"/>
                </a:solidFill>
              </a:rPr>
              <a:t> q_s :std_logic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variable</a:t>
            </a:r>
            <a:r>
              <a:rPr lang="en-US" altLang="el-GR" sz="2000">
                <a:solidFill>
                  <a:schemeClr val="tx1"/>
                </a:solidFill>
              </a:rPr>
              <a:t> jk_v :std_logic_vector (1 </a:t>
            </a:r>
            <a:r>
              <a:rPr lang="en-US" altLang="el-GR" sz="2000" b="1">
                <a:solidFill>
                  <a:srgbClr val="990033"/>
                </a:solidFill>
              </a:rPr>
              <a:t>down</a:t>
            </a:r>
            <a:r>
              <a:rPr lang="en-US" altLang="el-GR" sz="2000">
                <a:solidFill>
                  <a:schemeClr val="tx1"/>
                </a:solidFill>
              </a:rPr>
              <a:t> to 0);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Jk_v: = (J&amp;K);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wait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until</a:t>
            </a:r>
            <a:r>
              <a:rPr lang="en-US" altLang="el-GR" sz="2000">
                <a:solidFill>
                  <a:schemeClr val="tx1"/>
                </a:solidFill>
              </a:rPr>
              <a:t> clk’event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clock =‘1’;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case</a:t>
            </a:r>
            <a:r>
              <a:rPr lang="en-US" altLang="el-GR" sz="2000">
                <a:solidFill>
                  <a:schemeClr val="tx1"/>
                </a:solidFill>
              </a:rPr>
              <a:t> jk_v is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“00”  =&gt; q_s &lt;= q_s;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“01”  =&gt; q_s &lt;= ‘0’;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“10”  =&gt; q_s &lt;= ‘1’;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when</a:t>
            </a:r>
            <a:r>
              <a:rPr lang="en-US" altLang="el-GR" sz="2000">
                <a:solidFill>
                  <a:schemeClr val="tx1"/>
                </a:solidFill>
              </a:rPr>
              <a:t> others =&gt; q_s &lt;= ‘X’;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case;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q &lt;=q_s;</a:t>
            </a:r>
            <a:endParaRPr lang="en-US" altLang="el-GR" sz="2000"/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7" grpId="0" build="p"/>
      <p:bldP spid="1055748" grpId="0" build="p"/>
      <p:bldP spid="105574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>
            <a:extLst>
              <a:ext uri="{FF2B5EF4-FFF2-40B4-BE49-F238E27FC236}">
                <a16:creationId xmlns:a16="http://schemas.microsoft.com/office/drawing/2014/main" id="{70D8AA40-0B8F-CB68-4E44-8DA16CE73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4211" name="Slide Number Placeholder 4">
            <a:extLst>
              <a:ext uri="{FF2B5EF4-FFF2-40B4-BE49-F238E27FC236}">
                <a16:creationId xmlns:a16="http://schemas.microsoft.com/office/drawing/2014/main" id="{58300BED-15F1-80EE-B893-D61862C99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C6D976-35F1-495A-A228-BFBF053C3311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AutoShape 2">
            <a:extLst>
              <a:ext uri="{FF2B5EF4-FFF2-40B4-BE49-F238E27FC236}">
                <a16:creationId xmlns:a16="http://schemas.microsoft.com/office/drawing/2014/main" id="{D2D6645F-1C56-4148-AC83-51615EA40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Processes</a:t>
            </a:r>
            <a:endParaRPr lang="el-GR" altLang="el-GR"/>
          </a:p>
        </p:txBody>
      </p:sp>
      <p:sp>
        <p:nvSpPr>
          <p:cNvPr id="1056771" name="Rectangle 3">
            <a:extLst>
              <a:ext uri="{FF2B5EF4-FFF2-40B4-BE49-F238E27FC236}">
                <a16:creationId xmlns:a16="http://schemas.microsoft.com/office/drawing/2014/main" id="{A27A97F6-FF51-819F-EF6A-C86D133AA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l-GR"/>
              <a:t> Gated clock:</a:t>
            </a:r>
          </a:p>
          <a:p>
            <a:pPr marL="0" indent="0" eaLnBrk="1" hangingPunct="1"/>
            <a:endParaRPr lang="en-US" altLang="el-GR"/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clk2 &lt;= clk</a:t>
            </a:r>
            <a:r>
              <a:rPr lang="en-US" altLang="el-GR" sz="2000" b="1">
                <a:solidFill>
                  <a:srgbClr val="990033"/>
                </a:solidFill>
              </a:rPr>
              <a:t> and </a:t>
            </a:r>
            <a:r>
              <a:rPr lang="en-US" altLang="el-GR" sz="2000" b="1">
                <a:solidFill>
                  <a:schemeClr val="tx1"/>
                </a:solidFill>
              </a:rPr>
              <a:t>en;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wait until</a:t>
            </a:r>
            <a:r>
              <a:rPr lang="en-US" altLang="el-GR" sz="2000">
                <a:solidFill>
                  <a:schemeClr val="tx1"/>
                </a:solidFill>
              </a:rPr>
              <a:t> clk2 = ‘1’;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q &lt;= ‘d’;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  <a:p>
            <a:pPr marL="0" indent="0" eaLnBrk="1" hangingPunct="1"/>
            <a:endParaRPr lang="en-US" altLang="el-GR"/>
          </a:p>
          <a:p>
            <a:pPr marL="0" indent="0" eaLnBrk="1" hangingPunct="1"/>
            <a:r>
              <a:rPr lang="en-US" altLang="el-GR"/>
              <a:t> </a:t>
            </a:r>
            <a:r>
              <a:rPr lang="el-GR" altLang="el-GR"/>
              <a:t>Διεργασίες που οδηγούν σε </a:t>
            </a:r>
            <a:r>
              <a:rPr lang="en-US" altLang="el-GR"/>
              <a:t>gated clock</a:t>
            </a:r>
            <a:r>
              <a:rPr lang="el-GR" altLang="el-GR"/>
              <a:t> κυκλώματα πρέπει να μελετώνται καλά</a:t>
            </a:r>
          </a:p>
          <a:p>
            <a:pPr marL="765175" lvl="1" indent="-285750" eaLnBrk="1" hangingPunct="1"/>
            <a:r>
              <a:rPr lang="el-GR" altLang="el-GR"/>
              <a:t>Δημιουργούν προβλήματα κατά το έλεγχο (</a:t>
            </a:r>
            <a:r>
              <a:rPr lang="en-US" altLang="el-GR"/>
              <a:t>testability) </a:t>
            </a:r>
            <a:r>
              <a:rPr lang="el-GR" altLang="el-GR"/>
              <a:t>του κυκλώματος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3459756-8896-D390-7D77-72A102E2B69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03388"/>
            <a:ext cx="4648200" cy="1911350"/>
            <a:chOff x="2112" y="1073"/>
            <a:chExt cx="2928" cy="1204"/>
          </a:xfrm>
        </p:grpSpPr>
        <p:graphicFrame>
          <p:nvGraphicFramePr>
            <p:cNvPr id="94215" name="Object 4">
              <a:extLst>
                <a:ext uri="{FF2B5EF4-FFF2-40B4-BE49-F238E27FC236}">
                  <a16:creationId xmlns:a16="http://schemas.microsoft.com/office/drawing/2014/main" id="{F52ED7A9-961C-7BC4-473A-C9B2C75710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073"/>
            <a:ext cx="2304" cy="1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2188464" imgH="1146048" progId="Visio.Drawing.6">
                    <p:embed/>
                  </p:oleObj>
                </mc:Choice>
                <mc:Fallback>
                  <p:oleObj name="VISIO" r:id="rId2" imgW="2188464" imgH="1146048" progId="Visio.Drawing.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073"/>
                          <a:ext cx="2304" cy="1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216" name="AutoShape 5">
              <a:extLst>
                <a:ext uri="{FF2B5EF4-FFF2-40B4-BE49-F238E27FC236}">
                  <a16:creationId xmlns:a16="http://schemas.microsoft.com/office/drawing/2014/main" id="{C087662C-6FAC-A331-2B3B-55A2B352D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872"/>
              <a:ext cx="672" cy="192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1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>
            <a:extLst>
              <a:ext uri="{FF2B5EF4-FFF2-40B4-BE49-F238E27FC236}">
                <a16:creationId xmlns:a16="http://schemas.microsoft.com/office/drawing/2014/main" id="{ECDD6262-4BC1-3376-68BA-41D08D3B0C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5235" name="Slide Number Placeholder 5">
            <a:extLst>
              <a:ext uri="{FF2B5EF4-FFF2-40B4-BE49-F238E27FC236}">
                <a16:creationId xmlns:a16="http://schemas.microsoft.com/office/drawing/2014/main" id="{B22ABE4C-CAAC-5E60-37C5-092D8D624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E477AC8-6D10-4B04-A573-A8488C79B05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AutoShape 2">
            <a:extLst>
              <a:ext uri="{FF2B5EF4-FFF2-40B4-BE49-F238E27FC236}">
                <a16:creationId xmlns:a16="http://schemas.microsoft.com/office/drawing/2014/main" id="{B5BBEC5E-97B0-2A46-902D-9D3FBFBDF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496300" cy="468313"/>
          </a:xfrm>
        </p:spPr>
        <p:txBody>
          <a:bodyPr/>
          <a:lstStyle/>
          <a:p>
            <a:pPr eaLnBrk="1" hangingPunct="1"/>
            <a:r>
              <a:rPr lang="el-GR" altLang="el-GR"/>
              <a:t>Περιγραφές </a:t>
            </a:r>
            <a:r>
              <a:rPr lang="en-US" altLang="el-GR"/>
              <a:t>D Flip-Flop </a:t>
            </a:r>
            <a:r>
              <a:rPr lang="el-GR" altLang="el-GR"/>
              <a:t>με Σύγχρονο / Ασύγχρονο </a:t>
            </a:r>
            <a:r>
              <a:rPr lang="en-US" altLang="el-GR"/>
              <a:t>reset (1/4)</a:t>
            </a:r>
            <a:endParaRPr lang="el-GR" altLang="el-GR"/>
          </a:p>
        </p:txBody>
      </p:sp>
      <p:graphicFrame>
        <p:nvGraphicFramePr>
          <p:cNvPr id="1057796" name="Object 4">
            <a:extLst>
              <a:ext uri="{FF2B5EF4-FFF2-40B4-BE49-F238E27FC236}">
                <a16:creationId xmlns:a16="http://schemas.microsoft.com/office/drawing/2014/main" id="{97E2EDF0-688F-2551-1589-F4460C6754F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547813" y="3860800"/>
          <a:ext cx="6202362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676190" imgH="2006349" progId="Photoshop.Image.6">
                  <p:embed/>
                </p:oleObj>
              </mc:Choice>
              <mc:Fallback>
                <p:oleObj name="Image" r:id="rId2" imgW="5676190" imgH="2006349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860800"/>
                        <a:ext cx="6202362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7797" name="Text Box 5">
            <a:extLst>
              <a:ext uri="{FF2B5EF4-FFF2-40B4-BE49-F238E27FC236}">
                <a16:creationId xmlns:a16="http://schemas.microsoft.com/office/drawing/2014/main" id="{7E57E3D6-8470-B493-214A-3CBC5039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1052513"/>
            <a:ext cx="39925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architecture</a:t>
            </a:r>
            <a:r>
              <a:rPr lang="el-GR" altLang="el-GR" sz="2000">
                <a:solidFill>
                  <a:schemeClr val="tx1"/>
                </a:solidFill>
              </a:rPr>
              <a:t> rtl </a:t>
            </a:r>
            <a:r>
              <a:rPr lang="el-GR" altLang="el-GR" sz="2000" b="1">
                <a:solidFill>
                  <a:srgbClr val="990033"/>
                </a:solidFill>
              </a:rPr>
              <a:t>of</a:t>
            </a:r>
            <a:r>
              <a:rPr lang="el-GR" altLang="el-GR" sz="2000">
                <a:solidFill>
                  <a:schemeClr val="tx1"/>
                </a:solidFill>
              </a:rPr>
              <a:t> FFS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chemeClr val="tx1"/>
                </a:solidFill>
              </a:rPr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</a:t>
            </a:r>
            <a:r>
              <a:rPr lang="el-GR" altLang="el-GR" sz="2000" b="1">
                <a:solidFill>
                  <a:srgbClr val="990033"/>
                </a:solidFill>
              </a:rPr>
              <a:t>wait until</a:t>
            </a:r>
            <a:r>
              <a:rPr lang="el-GR" altLang="el-GR" sz="2000">
                <a:solidFill>
                  <a:schemeClr val="tx1"/>
                </a:solidFill>
              </a:rPr>
              <a:t> CLK'event </a:t>
            </a:r>
            <a:r>
              <a:rPr lang="el-GR" altLang="el-GR" sz="2000" b="1">
                <a:solidFill>
                  <a:srgbClr val="990033"/>
                </a:solidFill>
              </a:rPr>
              <a:t>and</a:t>
            </a:r>
            <a:r>
              <a:rPr lang="el-GR" altLang="el-GR" sz="2000">
                <a:solidFill>
                  <a:schemeClr val="tx1"/>
                </a:solidFill>
              </a:rPr>
              <a:t> CLK='1';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</a:t>
            </a:r>
            <a:r>
              <a:rPr lang="el-GR" altLang="el-GR" sz="2000">
                <a:solidFill>
                  <a:schemeClr val="tx1"/>
                </a:solidFill>
              </a:rPr>
              <a:t>DOUT &lt;= DIN(0) </a:t>
            </a:r>
            <a:r>
              <a:rPr lang="el-GR" altLang="el-GR" sz="2000" b="1">
                <a:solidFill>
                  <a:srgbClr val="990033"/>
                </a:solidFill>
              </a:rPr>
              <a:t>xor</a:t>
            </a:r>
            <a:r>
              <a:rPr lang="el-GR" altLang="el-GR" sz="2000">
                <a:solidFill>
                  <a:schemeClr val="tx1"/>
                </a:solidFill>
              </a:rPr>
              <a:t> DIN(1);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   </a:t>
            </a:r>
            <a:r>
              <a:rPr lang="el-GR" altLang="el-GR" sz="2000" b="1">
                <a:solidFill>
                  <a:srgbClr val="990033"/>
                </a:solidFill>
              </a:rPr>
              <a:t>end process</a:t>
            </a:r>
            <a:r>
              <a:rPr lang="el-GR" altLang="el-GR" sz="2000">
                <a:solidFill>
                  <a:schemeClr val="tx1"/>
                </a:solidFill>
              </a:rPr>
              <a:t>;</a:t>
            </a:r>
            <a:endParaRPr lang="en-US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rtl;</a:t>
            </a:r>
            <a:endParaRPr lang="el-GR" altLang="el-GR" sz="200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  <p:sp>
        <p:nvSpPr>
          <p:cNvPr id="1057798" name="Text Box 6">
            <a:extLst>
              <a:ext uri="{FF2B5EF4-FFF2-40B4-BE49-F238E27FC236}">
                <a16:creationId xmlns:a16="http://schemas.microsoft.com/office/drawing/2014/main" id="{F5571BF9-6CAA-6DFD-DBFF-EFB39A4C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03313"/>
            <a:ext cx="4572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library</a:t>
            </a:r>
            <a:r>
              <a:rPr lang="el-GR" altLang="el-GR" sz="2000">
                <a:solidFill>
                  <a:schemeClr val="tx1"/>
                </a:solidFill>
              </a:rPr>
              <a:t> ieee;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use</a:t>
            </a:r>
            <a:r>
              <a:rPr lang="el-GR" altLang="el-GR" sz="2000">
                <a:solidFill>
                  <a:schemeClr val="tx1"/>
                </a:solidFill>
              </a:rPr>
              <a:t> ieee.std_logic_1164.</a:t>
            </a:r>
            <a:r>
              <a:rPr lang="el-GR" altLang="el-GR" sz="2000" b="1">
                <a:solidFill>
                  <a:srgbClr val="990033"/>
                </a:solidFill>
              </a:rPr>
              <a:t>all</a:t>
            </a:r>
            <a:r>
              <a:rPr lang="el-GR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entity</a:t>
            </a:r>
            <a:r>
              <a:rPr lang="el-GR" altLang="el-GR" sz="2000">
                <a:solidFill>
                  <a:schemeClr val="tx1"/>
                </a:solidFill>
              </a:rPr>
              <a:t> FFS </a:t>
            </a:r>
            <a:r>
              <a:rPr lang="el-GR" altLang="el-GR" sz="2000" b="1">
                <a:solidFill>
                  <a:srgbClr val="990033"/>
                </a:solidFill>
              </a:rPr>
              <a:t>is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port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l-GR" altLang="el-GR" sz="2000">
                <a:solidFill>
                  <a:schemeClr val="tx1"/>
                </a:solidFill>
              </a:rPr>
              <a:t>(CLK, ARSTn, SRSTn : </a:t>
            </a:r>
            <a:r>
              <a:rPr lang="el-GR" altLang="el-GR" sz="2000" b="1">
                <a:solidFill>
                  <a:srgbClr val="990033"/>
                </a:solidFill>
              </a:rPr>
              <a:t>in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std_logic</a:t>
            </a:r>
            <a:r>
              <a:rPr lang="el-GR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DIN : </a:t>
            </a:r>
            <a:r>
              <a:rPr lang="el-GR" altLang="el-GR" sz="2000" b="1">
                <a:solidFill>
                  <a:srgbClr val="990033"/>
                </a:solidFill>
              </a:rPr>
              <a:t>in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std_logic_vector</a:t>
            </a:r>
            <a:r>
              <a:rPr lang="en-US" altLang="el-GR" sz="2000" b="1">
                <a:solidFill>
                  <a:srgbClr val="990033"/>
                </a:solidFill>
              </a:rPr>
              <a:t> </a:t>
            </a:r>
            <a:r>
              <a:rPr lang="el-GR" altLang="el-GR" sz="2000">
                <a:solidFill>
                  <a:schemeClr val="tx1"/>
                </a:solidFill>
              </a:rPr>
              <a:t> (</a:t>
            </a:r>
            <a:r>
              <a:rPr lang="en-US" altLang="el-GR" sz="2000">
                <a:solidFill>
                  <a:schemeClr val="tx1"/>
                </a:solidFill>
              </a:rPr>
              <a:t>2</a:t>
            </a:r>
            <a:r>
              <a:rPr lang="el-GR" altLang="el-GR" sz="2000">
                <a:solidFill>
                  <a:schemeClr val="tx1"/>
                </a:solidFill>
              </a:rPr>
              <a:t> </a:t>
            </a:r>
            <a:r>
              <a:rPr lang="el-GR" altLang="el-GR" sz="2000" b="1">
                <a:solidFill>
                  <a:srgbClr val="990033"/>
                </a:solidFill>
              </a:rPr>
              <a:t>downto</a:t>
            </a:r>
            <a:r>
              <a:rPr lang="el-GR" altLang="el-GR" sz="2000">
                <a:solidFill>
                  <a:schemeClr val="tx1"/>
                </a:solidFill>
              </a:rPr>
              <a:t> 0);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>
                <a:solidFill>
                  <a:schemeClr val="tx1"/>
                </a:solidFill>
              </a:rPr>
              <a:t>DOUT: </a:t>
            </a:r>
            <a:r>
              <a:rPr lang="el-GR" altLang="el-GR" sz="2000" b="1">
                <a:solidFill>
                  <a:srgbClr val="990033"/>
                </a:solidFill>
              </a:rPr>
              <a:t>out std_logic</a:t>
            </a:r>
            <a:r>
              <a:rPr lang="el-GR" altLang="el-GR" sz="2000">
                <a:solidFill>
                  <a:schemeClr val="tx1"/>
                </a:solidFill>
              </a:rPr>
              <a:t>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2000" b="1">
                <a:solidFill>
                  <a:srgbClr val="990033"/>
                </a:solidFill>
              </a:rPr>
              <a:t>end</a:t>
            </a:r>
            <a:r>
              <a:rPr lang="el-GR" altLang="el-GR" sz="2000">
                <a:solidFill>
                  <a:schemeClr val="tx1"/>
                </a:solidFill>
              </a:rPr>
              <a:t> FFS;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6" grpId="0" build="p"/>
      <p:bldP spid="1057797" grpId="0"/>
      <p:bldP spid="1057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5A3B9910-D9F8-86F3-D4B1-F75CC2A2B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42AC0C0E-C479-D5C5-EFDF-F5A49281A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D8FA2D-34CE-45F3-94E5-62AAA43CA82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>
            <a:extLst>
              <a:ext uri="{FF2B5EF4-FFF2-40B4-BE49-F238E27FC236}">
                <a16:creationId xmlns:a16="http://schemas.microsoft.com/office/drawing/2014/main" id="{99BEE97B-D7A2-6A72-D96D-142EF4703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468313"/>
          </a:xfrm>
        </p:spPr>
        <p:txBody>
          <a:bodyPr/>
          <a:lstStyle/>
          <a:p>
            <a:pPr eaLnBrk="1" hangingPunct="1"/>
            <a:r>
              <a:rPr lang="el-GR" altLang="el-GR"/>
              <a:t>Διεργασία (</a:t>
            </a:r>
            <a:r>
              <a:rPr lang="en-US" altLang="el-GR"/>
              <a:t>Process</a:t>
            </a:r>
            <a:r>
              <a:rPr lang="el-GR" altLang="el-GR"/>
              <a:t>)</a:t>
            </a:r>
          </a:p>
        </p:txBody>
      </p:sp>
      <p:sp>
        <p:nvSpPr>
          <p:cNvPr id="1000451" name="Rectangle 3">
            <a:extLst>
              <a:ext uri="{FF2B5EF4-FFF2-40B4-BE49-F238E27FC236}">
                <a16:creationId xmlns:a16="http://schemas.microsoft.com/office/drawing/2014/main" id="{0194C162-E663-E20B-951D-F28DE2130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15988"/>
            <a:ext cx="8280400" cy="5249862"/>
          </a:xfrm>
        </p:spPr>
        <p:txBody>
          <a:bodyPr/>
          <a:lstStyle/>
          <a:p>
            <a:pPr marL="0" indent="0" eaLnBrk="1" hangingPunct="1"/>
            <a:r>
              <a:rPr lang="en-US" altLang="el-GR" dirty="0"/>
              <a:t>  </a:t>
            </a:r>
            <a:r>
              <a:rPr lang="el-GR" altLang="el-GR" dirty="0"/>
              <a:t>Περισσότερες από μια διεργασίες μπορεί να εκτελούνται ταυτόχρονα </a:t>
            </a:r>
          </a:p>
          <a:p>
            <a:pPr marL="742950" lvl="1" indent="-285750" eaLnBrk="1" hangingPunct="1"/>
            <a:r>
              <a:rPr lang="el-GR" altLang="el-GR" dirty="0"/>
              <a:t>Διεγείρονται από συντρέχουσες δομές (σήματα)</a:t>
            </a:r>
          </a:p>
          <a:p>
            <a:pPr marL="742950" lvl="1" indent="-285750" eaLnBrk="1" hangingPunct="1"/>
            <a:r>
              <a:rPr lang="el-GR" altLang="el-GR" dirty="0"/>
              <a:t>Εντός της διεργασίας ο κώδικας εκτελείται ακολουθιακά</a:t>
            </a:r>
          </a:p>
          <a:p>
            <a:pPr marL="0" indent="0" eaLnBrk="1" hangingPunct="1"/>
            <a:r>
              <a:rPr lang="en-US" altLang="el-GR" dirty="0"/>
              <a:t>  </a:t>
            </a:r>
            <a:r>
              <a:rPr lang="el-GR" altLang="el-GR" dirty="0"/>
              <a:t>Είναι ισοδύναμο με την ταυτόχρονη (παράλληλη) εκτέλεση περισσότερων του ενός υπό-κυκλωμάτων ή προγραμμάτων συμβατικού λογισμικού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270D3CC0-A0E6-3997-FED2-E24F1F0200E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429000"/>
            <a:ext cx="8686800" cy="2911475"/>
            <a:chOff x="113" y="2160"/>
            <a:chExt cx="5472" cy="1834"/>
          </a:xfrm>
        </p:grpSpPr>
        <p:graphicFrame>
          <p:nvGraphicFramePr>
            <p:cNvPr id="20487" name="Object 4">
              <a:extLst>
                <a:ext uri="{FF2B5EF4-FFF2-40B4-BE49-F238E27FC236}">
                  <a16:creationId xmlns:a16="http://schemas.microsoft.com/office/drawing/2014/main" id="{CA75B362-A343-FB82-8E28-741CB604BA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8" y="2160"/>
            <a:ext cx="1931" cy="1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3066143" imgH="2911203" progId="Visio.Drawing.11">
                    <p:embed/>
                  </p:oleObj>
                </mc:Choice>
                <mc:Fallback>
                  <p:oleObj name="Visio" r:id="rId2" imgW="3066143" imgH="2911203" progId="Visio.Drawing.11">
                    <p:embed/>
                    <p:pic>
                      <p:nvPicPr>
                        <p:cNvPr id="20487" name="Object 4">
                          <a:extLst>
                            <a:ext uri="{FF2B5EF4-FFF2-40B4-BE49-F238E27FC236}">
                              <a16:creationId xmlns:a16="http://schemas.microsoft.com/office/drawing/2014/main" id="{CA75B362-A343-FB82-8E28-741CB604BA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2160"/>
                          <a:ext cx="1931" cy="18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488" name="Group 10">
              <a:extLst>
                <a:ext uri="{FF2B5EF4-FFF2-40B4-BE49-F238E27FC236}">
                  <a16:creationId xmlns:a16="http://schemas.microsoft.com/office/drawing/2014/main" id="{A77C1354-8EE7-819B-ED2E-045FA5864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2431"/>
              <a:ext cx="1662" cy="634"/>
              <a:chOff x="3923" y="2431"/>
              <a:chExt cx="1662" cy="634"/>
            </a:xfrm>
          </p:grpSpPr>
          <p:sp>
            <p:nvSpPr>
              <p:cNvPr id="20492" name="Line 5">
                <a:extLst>
                  <a:ext uri="{FF2B5EF4-FFF2-40B4-BE49-F238E27FC236}">
                    <a16:creationId xmlns:a16="http://schemas.microsoft.com/office/drawing/2014/main" id="{FD05C5CA-D7D9-6756-E2D3-CE2C6D7CB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3" y="2704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Text Box 6">
                <a:extLst>
                  <a:ext uri="{FF2B5EF4-FFF2-40B4-BE49-F238E27FC236}">
                    <a16:creationId xmlns:a16="http://schemas.microsoft.com/office/drawing/2014/main" id="{BC193FB9-15EA-B7EE-EBA2-348E94475D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6" y="2431"/>
                <a:ext cx="999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2000">
                    <a:solidFill>
                      <a:srgbClr val="000000"/>
                    </a:solidFill>
                  </a:rPr>
                  <a:t>Ακολουθιακή</a:t>
                </a:r>
              </a:p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2000">
                    <a:solidFill>
                      <a:srgbClr val="000000"/>
                    </a:solidFill>
                  </a:rPr>
                  <a:t>εκτέλεση</a:t>
                </a:r>
              </a:p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2000">
                    <a:solidFill>
                      <a:srgbClr val="000000"/>
                    </a:solidFill>
                  </a:rPr>
                  <a:t>κώδικα</a:t>
                </a:r>
              </a:p>
            </p:txBody>
          </p:sp>
        </p:grpSp>
        <p:grpSp>
          <p:nvGrpSpPr>
            <p:cNvPr id="20489" name="Group 9">
              <a:extLst>
                <a:ext uri="{FF2B5EF4-FFF2-40B4-BE49-F238E27FC236}">
                  <a16:creationId xmlns:a16="http://schemas.microsoft.com/office/drawing/2014/main" id="{C43E463E-E92F-DA88-1500-BA5C2A1E8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3144"/>
              <a:ext cx="2335" cy="250"/>
              <a:chOff x="113" y="3144"/>
              <a:chExt cx="2335" cy="250"/>
            </a:xfrm>
          </p:grpSpPr>
          <p:sp>
            <p:nvSpPr>
              <p:cNvPr id="20490" name="Line 7">
                <a:extLst>
                  <a:ext uri="{FF2B5EF4-FFF2-40B4-BE49-F238E27FC236}">
                    <a16:creationId xmlns:a16="http://schemas.microsoft.com/office/drawing/2014/main" id="{8279D98C-EDD7-CFF9-FBD2-EA2A68BE9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312"/>
                <a:ext cx="960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Text Box 8">
                <a:extLst>
                  <a:ext uri="{FF2B5EF4-FFF2-40B4-BE49-F238E27FC236}">
                    <a16:creationId xmlns:a16="http://schemas.microsoft.com/office/drawing/2014/main" id="{64281E82-5349-CFBA-B36F-DBA68F56C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144"/>
                <a:ext cx="12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just">
                  <a:spcBef>
                    <a:spcPct val="40000"/>
                  </a:spcBef>
                  <a:spcAft>
                    <a:spcPct val="1000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Ø"/>
                  <a:defRPr sz="2200">
                    <a:solidFill>
                      <a:srgbClr val="000066"/>
                    </a:solidFill>
                    <a:latin typeface="Times New Roman" panose="02020603050405020304" pitchFamily="18" charset="0"/>
                  </a:defRPr>
                </a:lvl1pPr>
                <a:lvl2pPr marL="742950" indent="-28575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just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defRPr sz="2000">
                    <a:solidFill>
                      <a:srgbClr val="000000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just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just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just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l-GR" altLang="el-GR" sz="2000">
                    <a:solidFill>
                      <a:srgbClr val="000000"/>
                    </a:solidFill>
                  </a:rPr>
                  <a:t>Σήματα διέγερσης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14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1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>
            <a:extLst>
              <a:ext uri="{FF2B5EF4-FFF2-40B4-BE49-F238E27FC236}">
                <a16:creationId xmlns:a16="http://schemas.microsoft.com/office/drawing/2014/main" id="{A1DDCB71-18E9-F21E-ACC6-738F6F9AE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6259" name="Slide Number Placeholder 5">
            <a:extLst>
              <a:ext uri="{FF2B5EF4-FFF2-40B4-BE49-F238E27FC236}">
                <a16:creationId xmlns:a16="http://schemas.microsoft.com/office/drawing/2014/main" id="{1102B227-4FD8-9650-756B-6469A7D79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2D8FA81-B0B3-4A10-B502-80D3F73D921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AutoShape 2">
            <a:extLst>
              <a:ext uri="{FF2B5EF4-FFF2-40B4-BE49-F238E27FC236}">
                <a16:creationId xmlns:a16="http://schemas.microsoft.com/office/drawing/2014/main" id="{54C2ADF6-793D-903F-604D-1454F9A25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Περιγραφές </a:t>
            </a:r>
            <a:r>
              <a:rPr lang="en-US" altLang="el-GR"/>
              <a:t>D Flip-Flop </a:t>
            </a:r>
            <a:r>
              <a:rPr lang="el-GR" altLang="el-GR"/>
              <a:t>με Σύγχρονο / Ασύγχρονο </a:t>
            </a:r>
            <a:r>
              <a:rPr lang="en-US" altLang="el-GR"/>
              <a:t>reset (</a:t>
            </a:r>
            <a:r>
              <a:rPr lang="el-GR" altLang="el-GR"/>
              <a:t>2</a:t>
            </a:r>
            <a:r>
              <a:rPr lang="en-US" altLang="el-GR"/>
              <a:t>/4)</a:t>
            </a:r>
            <a:endParaRPr lang="el-GR" altLang="el-GR"/>
          </a:p>
        </p:txBody>
      </p:sp>
      <p:graphicFrame>
        <p:nvGraphicFramePr>
          <p:cNvPr id="96261" name="Object 4">
            <a:extLst>
              <a:ext uri="{FF2B5EF4-FFF2-40B4-BE49-F238E27FC236}">
                <a16:creationId xmlns:a16="http://schemas.microsoft.com/office/drawing/2014/main" id="{547CDB8C-8FB1-EFA5-6BEC-4DA7CF2EB9A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16213" y="3716338"/>
          <a:ext cx="6427787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441270" imgH="3263492" progId="Photoshop.Image.6">
                  <p:embed/>
                </p:oleObj>
              </mc:Choice>
              <mc:Fallback>
                <p:oleObj name="Image" r:id="rId3" imgW="7441270" imgH="3263492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3716338"/>
                        <a:ext cx="6427787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2" name="Text Box 6">
            <a:extLst>
              <a:ext uri="{FF2B5EF4-FFF2-40B4-BE49-F238E27FC236}">
                <a16:creationId xmlns:a16="http://schemas.microsoft.com/office/drawing/2014/main" id="{4614FF48-9464-7090-0CD6-2906C61D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4140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 wait until</a:t>
            </a:r>
            <a:r>
              <a:rPr lang="en-US" altLang="el-GR" sz="2000">
                <a:solidFill>
                  <a:schemeClr val="tx1"/>
                </a:solidFill>
              </a:rPr>
              <a:t> CLK'event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CLK='1';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(SRSTn='0')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 DOUT(0)&lt;='0';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  	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  DOUT(0) &lt;= a </a:t>
            </a:r>
            <a:r>
              <a:rPr lang="en-US" altLang="el-GR" sz="2000" b="1">
                <a:solidFill>
                  <a:srgbClr val="990033"/>
                </a:solidFill>
              </a:rPr>
              <a:t>nand</a:t>
            </a:r>
            <a:r>
              <a:rPr lang="en-US" altLang="el-GR" sz="2000">
                <a:solidFill>
                  <a:schemeClr val="tx1"/>
                </a:solidFill>
              </a:rPr>
              <a:t> b;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  DOUT(1) &lt;=SRSTn </a:t>
            </a:r>
            <a:r>
              <a:rPr lang="en-US" altLang="el-GR" sz="2000" b="1">
                <a:solidFill>
                  <a:srgbClr val="990033"/>
                </a:solidFill>
              </a:rPr>
              <a:t>and </a:t>
            </a:r>
            <a:r>
              <a:rPr lang="en-US" altLang="el-GR" sz="2000">
                <a:solidFill>
                  <a:schemeClr val="tx1"/>
                </a:solidFill>
              </a:rPr>
              <a:t> (a </a:t>
            </a:r>
            <a:r>
              <a:rPr lang="en-US" altLang="el-GR" sz="2000" b="1">
                <a:solidFill>
                  <a:srgbClr val="990033"/>
                </a:solidFill>
              </a:rPr>
              <a:t>nand</a:t>
            </a:r>
            <a:r>
              <a:rPr lang="en-US" altLang="el-GR" sz="2000">
                <a:solidFill>
                  <a:schemeClr val="tx1"/>
                </a:solidFill>
              </a:rPr>
              <a:t> c);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>
            <a:extLst>
              <a:ext uri="{FF2B5EF4-FFF2-40B4-BE49-F238E27FC236}">
                <a16:creationId xmlns:a16="http://schemas.microsoft.com/office/drawing/2014/main" id="{9CF0FAA0-0D5C-F7A1-BE79-CF20817F0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98307" name="Slide Number Placeholder 5">
            <a:extLst>
              <a:ext uri="{FF2B5EF4-FFF2-40B4-BE49-F238E27FC236}">
                <a16:creationId xmlns:a16="http://schemas.microsoft.com/office/drawing/2014/main" id="{AA0865C2-DB43-D62D-55E7-5BDE36A30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41C321-6EB2-4C79-A78C-5DA478F4E5F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AutoShape 2">
            <a:extLst>
              <a:ext uri="{FF2B5EF4-FFF2-40B4-BE49-F238E27FC236}">
                <a16:creationId xmlns:a16="http://schemas.microsoft.com/office/drawing/2014/main" id="{6AAAB389-3473-F544-5305-FFF854592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15313" cy="396875"/>
          </a:xfrm>
        </p:spPr>
        <p:txBody>
          <a:bodyPr/>
          <a:lstStyle/>
          <a:p>
            <a:pPr eaLnBrk="1" hangingPunct="1"/>
            <a:r>
              <a:rPr lang="el-GR" altLang="el-GR"/>
              <a:t>Περιγραφές </a:t>
            </a:r>
            <a:r>
              <a:rPr lang="en-US" altLang="el-GR"/>
              <a:t>D Flip-Flop </a:t>
            </a:r>
            <a:r>
              <a:rPr lang="el-GR" altLang="el-GR"/>
              <a:t>με Σύγχρονο / Ασύγχρονο </a:t>
            </a:r>
            <a:r>
              <a:rPr lang="en-US" altLang="el-GR"/>
              <a:t>reset (</a:t>
            </a:r>
            <a:r>
              <a:rPr lang="el-GR" altLang="el-GR"/>
              <a:t>3</a:t>
            </a:r>
            <a:r>
              <a:rPr lang="en-US" altLang="el-GR"/>
              <a:t>/4)</a:t>
            </a:r>
            <a:endParaRPr lang="el-GR" altLang="el-GR"/>
          </a:p>
        </p:txBody>
      </p:sp>
      <p:sp>
        <p:nvSpPr>
          <p:cNvPr id="1060867" name="Rectangle 3">
            <a:extLst>
              <a:ext uri="{FF2B5EF4-FFF2-40B4-BE49-F238E27FC236}">
                <a16:creationId xmlns:a16="http://schemas.microsoft.com/office/drawing/2014/main" id="{D7315147-E255-0D79-9FF4-B3BD31CEE5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153400" cy="3024188"/>
          </a:xfrm>
        </p:spPr>
        <p:txBody>
          <a:bodyPr/>
          <a:lstStyle/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(ARSTn, CLK) 	     		</a:t>
            </a: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(ARSTn='0') </a:t>
            </a:r>
            <a:r>
              <a:rPr lang="en-US" altLang="el-GR" sz="2000" b="1">
                <a:solidFill>
                  <a:srgbClr val="990033"/>
                </a:solidFill>
              </a:rPr>
              <a:t>then  </a:t>
            </a:r>
            <a:r>
              <a:rPr lang="el-GR" altLang="el-GR" sz="2000" b="1">
                <a:solidFill>
                  <a:srgbClr val="990033"/>
                </a:solidFill>
              </a:rPr>
              <a:t>  	     </a:t>
            </a:r>
            <a:r>
              <a:rPr lang="en-US" altLang="el-GR" sz="2000" b="1">
                <a:solidFill>
                  <a:srgbClr val="990033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		</a:t>
            </a:r>
            <a:endParaRPr lang="el-GR" altLang="el-GR" sz="2000">
              <a:solidFill>
                <a:schemeClr val="tx1"/>
              </a:solidFill>
            </a:endParaRP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>
                <a:solidFill>
                  <a:schemeClr val="tx1"/>
                </a:solidFill>
              </a:rPr>
              <a:t>DOUT &lt;='0';</a:t>
            </a: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elsif</a:t>
            </a:r>
            <a:r>
              <a:rPr lang="en-US" altLang="el-GR" sz="2000">
                <a:solidFill>
                  <a:schemeClr val="tx1"/>
                </a:solidFill>
              </a:rPr>
              <a:t> (CLK'event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CLK='1')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	DOUT &lt;= a </a:t>
            </a:r>
            <a:r>
              <a:rPr lang="en-US" altLang="el-GR" sz="2000" b="1">
                <a:solidFill>
                  <a:srgbClr val="990033"/>
                </a:solidFill>
              </a:rPr>
              <a:t>nor</a:t>
            </a:r>
            <a:r>
              <a:rPr lang="en-US" altLang="el-GR" sz="2000">
                <a:solidFill>
                  <a:schemeClr val="tx1"/>
                </a:solidFill>
              </a:rPr>
              <a:t> b;</a:t>
            </a: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indent="-3429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</p:txBody>
      </p:sp>
      <p:graphicFrame>
        <p:nvGraphicFramePr>
          <p:cNvPr id="1060868" name="Object 4">
            <a:extLst>
              <a:ext uri="{FF2B5EF4-FFF2-40B4-BE49-F238E27FC236}">
                <a16:creationId xmlns:a16="http://schemas.microsoft.com/office/drawing/2014/main" id="{27C0551B-D801-43C5-D416-52CF67D4445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763713" y="4235450"/>
          <a:ext cx="7056437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63492" imgH="1942857" progId="Photoshop.Image.6">
                  <p:embed/>
                </p:oleObj>
              </mc:Choice>
              <mc:Fallback>
                <p:oleObj name="Image" r:id="rId3" imgW="5663492" imgH="1942857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235450"/>
                        <a:ext cx="7056437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>
            <a:extLst>
              <a:ext uri="{FF2B5EF4-FFF2-40B4-BE49-F238E27FC236}">
                <a16:creationId xmlns:a16="http://schemas.microsoft.com/office/drawing/2014/main" id="{951C187C-64CC-7C4D-1496-B0115659816A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557338"/>
            <a:ext cx="4265612" cy="336550"/>
            <a:chOff x="2517" y="981"/>
            <a:chExt cx="2687" cy="212"/>
          </a:xfrm>
        </p:grpSpPr>
        <p:sp>
          <p:nvSpPr>
            <p:cNvPr id="98315" name="Line 6">
              <a:extLst>
                <a:ext uri="{FF2B5EF4-FFF2-40B4-BE49-F238E27FC236}">
                  <a16:creationId xmlns:a16="http://schemas.microsoft.com/office/drawing/2014/main" id="{CF49DDD9-3341-A70A-C9EC-74A23B140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7" y="1071"/>
              <a:ext cx="726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6" name="Text Box 7">
              <a:extLst>
                <a:ext uri="{FF2B5EF4-FFF2-40B4-BE49-F238E27FC236}">
                  <a16:creationId xmlns:a16="http://schemas.microsoft.com/office/drawing/2014/main" id="{8D6F1C7E-574F-5B5B-8F57-BEA2DCF95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981"/>
              <a:ext cx="18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Το </a:t>
              </a:r>
              <a:r>
                <a:rPr lang="en-US" altLang="el-GR" sz="2000">
                  <a:solidFill>
                    <a:srgbClr val="000000"/>
                  </a:solidFill>
                </a:rPr>
                <a:t>reset </a:t>
              </a:r>
              <a:r>
                <a:rPr lang="el-GR" altLang="el-GR" sz="2000">
                  <a:solidFill>
                    <a:srgbClr val="000000"/>
                  </a:solidFill>
                </a:rPr>
                <a:t>προηγείται του </a:t>
              </a:r>
              <a:r>
                <a:rPr lang="en-US" altLang="el-GR" sz="2000">
                  <a:solidFill>
                    <a:srgbClr val="000000"/>
                  </a:solidFill>
                </a:rPr>
                <a:t>clk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9F2D2AA8-21A3-AA3E-F334-1CB514E91A45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981075"/>
            <a:ext cx="3035300" cy="396875"/>
            <a:chOff x="2472" y="618"/>
            <a:chExt cx="1912" cy="250"/>
          </a:xfrm>
        </p:grpSpPr>
        <p:sp>
          <p:nvSpPr>
            <p:cNvPr id="98313" name="Line 5">
              <a:extLst>
                <a:ext uri="{FF2B5EF4-FFF2-40B4-BE49-F238E27FC236}">
                  <a16:creationId xmlns:a16="http://schemas.microsoft.com/office/drawing/2014/main" id="{00D48FED-A742-9CE4-0D07-DF23891328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709"/>
              <a:ext cx="771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14" name="Text Box 8">
              <a:extLst>
                <a:ext uri="{FF2B5EF4-FFF2-40B4-BE49-F238E27FC236}">
                  <a16:creationId xmlns:a16="http://schemas.microsoft.com/office/drawing/2014/main" id="{47F7ABC1-75E9-CEA9-3DDC-2E4E91DAF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618"/>
              <a:ext cx="10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>
                  <a:solidFill>
                    <a:srgbClr val="000000"/>
                  </a:solidFill>
                </a:rPr>
                <a:t>sensitivity list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0867" grpId="0" build="p"/>
      <p:bldP spid="1060868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>
            <a:extLst>
              <a:ext uri="{FF2B5EF4-FFF2-40B4-BE49-F238E27FC236}">
                <a16:creationId xmlns:a16="http://schemas.microsoft.com/office/drawing/2014/main" id="{D4B16897-7E4A-3B52-846E-6F438C420D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400">
                <a:solidFill>
                  <a:srgbClr val="000000"/>
                </a:solidFill>
                <a:latin typeface="Arial" panose="020B0604020202020204" pitchFamily="34" charset="0"/>
              </a:rPr>
              <a:t>Σχεδιασμός Ολοκληρωμένων Κυκλωμάτων με Τεχνικές VLSI                               Γ. Θεοδωρίδης</a:t>
            </a:r>
          </a:p>
        </p:txBody>
      </p:sp>
      <p:sp>
        <p:nvSpPr>
          <p:cNvPr id="100355" name="Slide Number Placeholder 5">
            <a:extLst>
              <a:ext uri="{FF2B5EF4-FFF2-40B4-BE49-F238E27FC236}">
                <a16:creationId xmlns:a16="http://schemas.microsoft.com/office/drawing/2014/main" id="{CDBB4D75-9E81-0744-AC95-B56F5A840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5F4EB98-F001-4013-8E67-388E4AC7825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AutoShape 2">
            <a:extLst>
              <a:ext uri="{FF2B5EF4-FFF2-40B4-BE49-F238E27FC236}">
                <a16:creationId xmlns:a16="http://schemas.microsoft.com/office/drawing/2014/main" id="{A32F56FF-62E0-59C7-168D-C8EAC3CC9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Περιγραφές </a:t>
            </a:r>
            <a:r>
              <a:rPr lang="en-US" altLang="el-GR"/>
              <a:t>D Flip-Flop </a:t>
            </a:r>
            <a:r>
              <a:rPr lang="el-GR" altLang="el-GR"/>
              <a:t>με Σύγχρονο / Ασύγχρονο </a:t>
            </a:r>
            <a:r>
              <a:rPr lang="en-US" altLang="el-GR"/>
              <a:t>reset (</a:t>
            </a:r>
            <a:r>
              <a:rPr lang="el-GR" altLang="el-GR"/>
              <a:t>4</a:t>
            </a:r>
            <a:r>
              <a:rPr lang="en-US" altLang="el-GR"/>
              <a:t>/4)</a:t>
            </a:r>
            <a:endParaRPr lang="el-GR" altLang="el-GR"/>
          </a:p>
        </p:txBody>
      </p:sp>
      <p:graphicFrame>
        <p:nvGraphicFramePr>
          <p:cNvPr id="100357" name="Object 4">
            <a:extLst>
              <a:ext uri="{FF2B5EF4-FFF2-40B4-BE49-F238E27FC236}">
                <a16:creationId xmlns:a16="http://schemas.microsoft.com/office/drawing/2014/main" id="{E6AB87A4-4415-286C-9934-BAC5EDC2342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21000" y="4005263"/>
          <a:ext cx="62230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574603" imgH="1815873" progId="Photoshop.Image.6">
                  <p:embed/>
                </p:oleObj>
              </mc:Choice>
              <mc:Fallback>
                <p:oleObj name="Image" r:id="rId3" imgW="5574603" imgH="1815873" progId="Photoshop.Image.6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4005263"/>
                        <a:ext cx="62230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5">
            <a:extLst>
              <a:ext uri="{FF2B5EF4-FFF2-40B4-BE49-F238E27FC236}">
                <a16:creationId xmlns:a16="http://schemas.microsoft.com/office/drawing/2014/main" id="{CCB22D16-6C73-6163-EA8C-5EDDCAA6D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48831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process</a:t>
            </a:r>
            <a:r>
              <a:rPr lang="en-US" altLang="el-GR" sz="2000">
                <a:solidFill>
                  <a:schemeClr val="tx1"/>
                </a:solidFill>
              </a:rPr>
              <a:t> (CLK)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begin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(CLK'event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CLK='1')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  <a:r>
              <a:rPr lang="en-US" altLang="el-GR" sz="2000">
                <a:solidFill>
                  <a:schemeClr val="tx1"/>
                </a:solidFill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DOUT(0) &lt;= SRSTn </a:t>
            </a:r>
            <a:r>
              <a:rPr lang="en-US" altLang="el-GR" sz="2000" b="1">
                <a:solidFill>
                  <a:srgbClr val="990033"/>
                </a:solidFill>
              </a:rPr>
              <a:t>and</a:t>
            </a:r>
            <a:r>
              <a:rPr lang="en-US" altLang="el-GR" sz="2000">
                <a:solidFill>
                  <a:schemeClr val="tx1"/>
                </a:solidFill>
              </a:rPr>
              <a:t> a;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if</a:t>
            </a:r>
            <a:r>
              <a:rPr lang="en-US" altLang="el-GR" sz="2000">
                <a:solidFill>
                  <a:schemeClr val="tx1"/>
                </a:solidFill>
              </a:rPr>
              <a:t> (SRSTn='0') </a:t>
            </a:r>
            <a:r>
              <a:rPr lang="en-US" altLang="el-GR" sz="2000" b="1">
                <a:solidFill>
                  <a:srgbClr val="990033"/>
                </a:solidFill>
              </a:rPr>
              <a:t>then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	DOUT(1)&lt;='0';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else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	DOUT(1)&lt;=a;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	</a:t>
            </a:r>
            <a:r>
              <a:rPr lang="en-US" altLang="el-GR" sz="2000" b="1">
                <a:solidFill>
                  <a:srgbClr val="990033"/>
                </a:solidFill>
              </a:rPr>
              <a:t>end 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>
                <a:solidFill>
                  <a:schemeClr val="tx1"/>
                </a:solidFill>
              </a:rPr>
              <a:t>	</a:t>
            </a:r>
            <a:r>
              <a:rPr lang="en-US" altLang="el-GR" sz="2000" b="1">
                <a:solidFill>
                  <a:srgbClr val="990033"/>
                </a:solidFill>
              </a:rPr>
              <a:t>end if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2000" b="1">
                <a:solidFill>
                  <a:srgbClr val="990033"/>
                </a:solidFill>
              </a:rPr>
              <a:t>end process</a:t>
            </a:r>
            <a:r>
              <a:rPr lang="en-US" altLang="el-GR" sz="2000">
                <a:solidFill>
                  <a:schemeClr val="tx1"/>
                </a:solidFill>
              </a:rPr>
              <a:t>;</a:t>
            </a:r>
            <a:endParaRPr lang="el-GR" altLang="el-GR" sz="2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105</TotalTime>
  <Words>11019</Words>
  <Application>Microsoft Office PowerPoint</Application>
  <PresentationFormat>On-screen Show (4:3)</PresentationFormat>
  <Paragraphs>1795</Paragraphs>
  <Slides>92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Times New Roman</vt:lpstr>
      <vt:lpstr>Wingdings</vt:lpstr>
      <vt:lpstr>Κάψουλες</vt:lpstr>
      <vt:lpstr>Visio</vt:lpstr>
      <vt:lpstr>Image</vt:lpstr>
      <vt:lpstr>VISIO</vt:lpstr>
      <vt:lpstr>Εικόνα</vt:lpstr>
      <vt:lpstr>Microsoft Word Picture</vt:lpstr>
      <vt:lpstr>PowerPoint Presentation</vt:lpstr>
      <vt:lpstr>PowerPoint Presentation</vt:lpstr>
      <vt:lpstr>PowerPoint Presentation</vt:lpstr>
      <vt:lpstr>Ακολουθιακές Δομές (Sequential Structures)</vt:lpstr>
      <vt:lpstr>Ακολουθιακές – Συντρέχουσες Δομές</vt:lpstr>
      <vt:lpstr>Ακολουθιακές – Συντρέχουσες Δομές</vt:lpstr>
      <vt:lpstr>PowerPoint Presentation</vt:lpstr>
      <vt:lpstr>Διεργασία (Process)</vt:lpstr>
      <vt:lpstr>Διεργασία (Process)</vt:lpstr>
      <vt:lpstr>Διεργασία – Σύνταξη</vt:lpstr>
      <vt:lpstr>Εκτέλεση διεργασίας – Παράδειγμα </vt:lpstr>
      <vt:lpstr>Διεργασία – Πολλαπλές Αναθέσεις </vt:lpstr>
      <vt:lpstr>Κανόνες για διεργασίες</vt:lpstr>
      <vt:lpstr>PowerPoint Presentation</vt:lpstr>
      <vt:lpstr>SIGNALS και VARIABLES</vt:lpstr>
      <vt:lpstr>Ανάθεση Τιμής σε SIGNAL</vt:lpstr>
      <vt:lpstr>VARIABLES</vt:lpstr>
      <vt:lpstr>SIGNALS και VARIABLES (1/3)</vt:lpstr>
      <vt:lpstr>SIGNALS και VARIABLES (2/3)</vt:lpstr>
      <vt:lpstr>SIGNALS και VARIABLES (3/3)</vt:lpstr>
      <vt:lpstr>SIGNAL, VARIABLES &amp; SYNTHESIS</vt:lpstr>
      <vt:lpstr>Είδη Διεργασιών</vt:lpstr>
      <vt:lpstr>Συνδυαστικές Διεργασίες</vt:lpstr>
      <vt:lpstr>Κανόνες για Συνδυαστικές Διεργασίες</vt:lpstr>
      <vt:lpstr>Συνδυαστικές Διεργασίες – Δημιουργία Latches/FFs (1/3)</vt:lpstr>
      <vt:lpstr>Συνδυαστικές Διεργασίες – Δημιουργία Latches/FFs (2/3)</vt:lpstr>
      <vt:lpstr>Συνδυαστικές Διεργασίες – Δημιουργία Latches/FFs (3/3)</vt:lpstr>
      <vt:lpstr>Συνήθη Λάθη σε Συνδυαστικές Διεργασίες</vt:lpstr>
      <vt:lpstr>Σύνοψη - Κανόνες για Συνδυαστικές Διεργασίες</vt:lpstr>
      <vt:lpstr>Clocked Processes</vt:lpstr>
      <vt:lpstr>Εναλλακτικές περιγραφές του ρολογιού</vt:lpstr>
      <vt:lpstr>Clocked Processes</vt:lpstr>
      <vt:lpstr>Clocked Processes</vt:lpstr>
      <vt:lpstr>PowerPoint Presentation</vt:lpstr>
      <vt:lpstr>Εντολή IF </vt:lpstr>
      <vt:lpstr>Κυκλωματικό Ισοδύναμο Εντολής IF</vt:lpstr>
      <vt:lpstr>Εντολή IF – Παραδείγματα (1/2)</vt:lpstr>
      <vt:lpstr>Εντολή IF – Παράδειγμα (2/2)</vt:lpstr>
      <vt:lpstr>D Flip-Flop with Clear &amp;Reset (1/2)</vt:lpstr>
      <vt:lpstr>D Flip-Flop with Clear &amp;Reset (1/2)</vt:lpstr>
      <vt:lpstr>Μετρητής με is_max flag &amp; RTL Ανάλυση</vt:lpstr>
      <vt:lpstr>Περιγραφή με Βάση τις Κυμματομορφές</vt:lpstr>
      <vt:lpstr>Περιγραφή με Βάση την RTL Ανάλυση</vt:lpstr>
      <vt:lpstr>Ελλιπής Λίστα Ευαισθησίας</vt:lpstr>
      <vt:lpstr>Εντολή IF - Μη πλήρης κλάδοι και αναθέσεις σημάτων (1/2)</vt:lpstr>
      <vt:lpstr>Εντολή IF - Μη πλήρης κλάδοι και αναθέσεις σημάτων (2/2)</vt:lpstr>
      <vt:lpstr>Εντολή CASE (1/3)</vt:lpstr>
      <vt:lpstr>Εντολή CASE (2/3)</vt:lpstr>
      <vt:lpstr>Εντολή CASE (3/3)</vt:lpstr>
      <vt:lpstr>Κανόνες Χρήσης της CASE</vt:lpstr>
      <vt:lpstr>Εντολή CASE - Μη πλήρης αναθέσεις σημάτων</vt:lpstr>
      <vt:lpstr>Εντολή NULL</vt:lpstr>
      <vt:lpstr>Εντολή UNAFFECTED</vt:lpstr>
      <vt:lpstr>Εντολή WAIT</vt:lpstr>
      <vt:lpstr>PowerPoint Presentation</vt:lpstr>
      <vt:lpstr>Παράδειγμα – Εντολή WAIT</vt:lpstr>
      <vt:lpstr>Παράδειγμα – Εντολή WAIT UNTIL</vt:lpstr>
      <vt:lpstr>Εντολή LOOP</vt:lpstr>
      <vt:lpstr>Παράδειγμα - FOR LOOP</vt:lpstr>
      <vt:lpstr>Παράδειγμα - EXIT LOOP</vt:lpstr>
      <vt:lpstr>Διαφορετικοί Τρόποι Περιγραφής Ακολουθιακού Κυκλώματος</vt:lpstr>
      <vt:lpstr>Τρόποι Περιγραφής Ακολουθιακού Κυκλώματος – Παράδειγμα (1/2) </vt:lpstr>
      <vt:lpstr>Τρόποι Περιγραφής Ακολουθιακού Κυκλώματος – Παράδειγμα (2/2) </vt:lpstr>
      <vt:lpstr>PowerPoint Presentation</vt:lpstr>
      <vt:lpstr>SIGNALS έναντι VARIABLE</vt:lpstr>
      <vt:lpstr>Δημιουργία F/Fs σε SIGNALS και VARIABLES</vt:lpstr>
      <vt:lpstr>SIGNALS &amp; VARIABLE – Κανόνες</vt:lpstr>
      <vt:lpstr>Εξέταση Κανόνων</vt:lpstr>
      <vt:lpstr>Ενημέρωση SIGNAL, VARIABLE</vt:lpstr>
      <vt:lpstr>SIGNALS: modify-then-read &amp; read-then-modify (1/2)</vt:lpstr>
      <vt:lpstr>SIGNALS: modify-then-read &amp; read-then-modify (2/2)</vt:lpstr>
      <vt:lpstr>VARIABLES: modify-then-read &amp; read-then-modify</vt:lpstr>
      <vt:lpstr>Παραγωγή Καταχωρητών – Σχεδίαση Flip-Flop (1/2)</vt:lpstr>
      <vt:lpstr>Παραγωγή Καταχωρητών – Σχεδίαση Flip-Flop (2/2)</vt:lpstr>
      <vt:lpstr>Παραγωγή Καταχωρητών – Registered sum</vt:lpstr>
      <vt:lpstr>Παραγωγή Καταχωρητών – Shift Register 4 bit (1/2)</vt:lpstr>
      <vt:lpstr>Παραγωγή Καταχωρητών – Shift Register 4 bit (2/2)</vt:lpstr>
      <vt:lpstr>Παράδειγμα – Λάθος Μετρητής</vt:lpstr>
      <vt:lpstr>Παράδειγμα – Σωστός Μετρητής</vt:lpstr>
      <vt:lpstr>Παράδειγμα – Λάθος Πολυπλέκτης</vt:lpstr>
      <vt:lpstr>Παράδειγμα – Σωστός Πολυπλέκτης</vt:lpstr>
      <vt:lpstr>Δημιουργία F/Fs σε SIGNALS και VARIABLES</vt:lpstr>
      <vt:lpstr>Παραδείγματα εισαγωγής  F/Fs</vt:lpstr>
      <vt:lpstr>Μετρητής με VARIABLE</vt:lpstr>
      <vt:lpstr>Μετρητής με SIGNAL</vt:lpstr>
      <vt:lpstr>VARIABLES &amp; F/Fs</vt:lpstr>
      <vt:lpstr>VARIABLES &amp; F/Fs</vt:lpstr>
      <vt:lpstr>Clocked Processes</vt:lpstr>
      <vt:lpstr>Περιγραφές D Flip-Flop με Σύγχρονο / Ασύγχρονο reset (1/4)</vt:lpstr>
      <vt:lpstr>Περιγραφές D Flip-Flop με Σύγχρονο / Ασύγχρονο reset (2/4)</vt:lpstr>
      <vt:lpstr>Περιγραφές D Flip-Flop με Σύγχρονο / Ασύγχρονο reset (3/4)</vt:lpstr>
      <vt:lpstr>Περιγραφές D Flip-Flop με Σύγχρονο / Ασύγχρονο reset (4/4)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Theodoridis Georgios</cp:lastModifiedBy>
  <cp:revision>456</cp:revision>
  <dcterms:created xsi:type="dcterms:W3CDTF">2004-09-10T10:14:16Z</dcterms:created>
  <dcterms:modified xsi:type="dcterms:W3CDTF">2025-11-20T15:15:09Z</dcterms:modified>
</cp:coreProperties>
</file>