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98"/>
  </p:notesMasterIdLst>
  <p:handoutMasterIdLst>
    <p:handoutMasterId r:id="rId99"/>
  </p:handoutMasterIdLst>
  <p:sldIdLst>
    <p:sldId id="287" r:id="rId2"/>
    <p:sldId id="464" r:id="rId3"/>
    <p:sldId id="467" r:id="rId4"/>
    <p:sldId id="468" r:id="rId5"/>
    <p:sldId id="716" r:id="rId6"/>
    <p:sldId id="469" r:id="rId7"/>
    <p:sldId id="470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9" r:id="rId18"/>
    <p:sldId id="490" r:id="rId19"/>
    <p:sldId id="491" r:id="rId20"/>
    <p:sldId id="492" r:id="rId21"/>
    <p:sldId id="493" r:id="rId22"/>
    <p:sldId id="494" r:id="rId23"/>
    <p:sldId id="696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734" r:id="rId45"/>
    <p:sldId id="735" r:id="rId46"/>
    <p:sldId id="737" r:id="rId47"/>
    <p:sldId id="738" r:id="rId48"/>
    <p:sldId id="516" r:id="rId49"/>
    <p:sldId id="517" r:id="rId50"/>
    <p:sldId id="518" r:id="rId51"/>
    <p:sldId id="519" r:id="rId52"/>
    <p:sldId id="697" r:id="rId53"/>
    <p:sldId id="698" r:id="rId54"/>
    <p:sldId id="522" r:id="rId55"/>
    <p:sldId id="699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0" r:id="rId64"/>
    <p:sldId id="531" r:id="rId65"/>
    <p:sldId id="532" r:id="rId66"/>
    <p:sldId id="533" r:id="rId67"/>
    <p:sldId id="534" r:id="rId68"/>
    <p:sldId id="535" r:id="rId69"/>
    <p:sldId id="536" r:id="rId70"/>
    <p:sldId id="537" r:id="rId71"/>
    <p:sldId id="538" r:id="rId72"/>
    <p:sldId id="539" r:id="rId73"/>
    <p:sldId id="540" r:id="rId74"/>
    <p:sldId id="541" r:id="rId75"/>
    <p:sldId id="542" r:id="rId76"/>
    <p:sldId id="543" r:id="rId77"/>
    <p:sldId id="544" r:id="rId78"/>
    <p:sldId id="700" r:id="rId79"/>
    <p:sldId id="546" r:id="rId80"/>
    <p:sldId id="547" r:id="rId81"/>
    <p:sldId id="548" r:id="rId82"/>
    <p:sldId id="717" r:id="rId83"/>
    <p:sldId id="718" r:id="rId84"/>
    <p:sldId id="719" r:id="rId85"/>
    <p:sldId id="720" r:id="rId86"/>
    <p:sldId id="721" r:id="rId87"/>
    <p:sldId id="722" r:id="rId88"/>
    <p:sldId id="723" r:id="rId89"/>
    <p:sldId id="724" r:id="rId90"/>
    <p:sldId id="725" r:id="rId91"/>
    <p:sldId id="726" r:id="rId92"/>
    <p:sldId id="727" r:id="rId93"/>
    <p:sldId id="728" r:id="rId94"/>
    <p:sldId id="729" r:id="rId95"/>
    <p:sldId id="731" r:id="rId96"/>
    <p:sldId id="733" r:id="rId97"/>
  </p:sldIdLst>
  <p:sldSz cx="9144000" cy="6858000" type="screen4x3"/>
  <p:notesSz cx="6669088" cy="9926638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RjIdB+iupNV70OVjMuALA==" hashData="FTjtt2w1Lj4v9jcwrOwWGDMP21KMYiX1/QGf7oDb1a0AVyJnVa4ZFLqkSUR47aTs3oaK5tER+uwHKTtoju800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0033"/>
    <a:srgbClr val="990000"/>
    <a:srgbClr val="000064"/>
    <a:srgbClr val="006600"/>
    <a:srgbClr val="FF0066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139" autoAdjust="0"/>
  </p:normalViewPr>
  <p:slideViewPr>
    <p:cSldViewPr>
      <p:cViewPr varScale="1">
        <p:scale>
          <a:sx n="125" d="100"/>
          <a:sy n="125" d="100"/>
        </p:scale>
        <p:origin x="5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645" y="-7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9.xml"/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Θεοδωρίδης Γεώργιος" userId="fc10acf4-7f06-4378-8de5-e69c7f3a77f8" providerId="ADAL" clId="{06E37240-B74E-456D-9D25-CF12A6545938}"/>
    <pc:docChg chg="modSld">
      <pc:chgData name="Θεοδωρίδης Γεώργιος" userId="fc10acf4-7f06-4378-8de5-e69c7f3a77f8" providerId="ADAL" clId="{06E37240-B74E-456D-9D25-CF12A6545938}" dt="2023-10-25T21:51:15.291" v="0"/>
      <pc:docMkLst>
        <pc:docMk/>
      </pc:docMkLst>
      <pc:sldChg chg="modAnim">
        <pc:chgData name="Θεοδωρίδης Γεώργιος" userId="fc10acf4-7f06-4378-8de5-e69c7f3a77f8" providerId="ADAL" clId="{06E37240-B74E-456D-9D25-CF12A6545938}" dt="2023-10-25T21:51:15.291" v="0"/>
        <pc:sldMkLst>
          <pc:docMk/>
          <pc:sldMk cId="0" sldId="514"/>
        </pc:sldMkLst>
      </pc:sldChg>
    </pc:docChg>
  </pc:docChgLst>
  <pc:docChgLst>
    <pc:chgData name="THeodoridis Georgios" userId="fc10acf4-7f06-4378-8de5-e69c7f3a77f8" providerId="ADAL" clId="{227706E2-BE2D-4DF8-A661-D2E72AD011FF}"/>
    <pc:docChg chg="modSld">
      <pc:chgData name="THeodoridis Georgios" userId="fc10acf4-7f06-4378-8de5-e69c7f3a77f8" providerId="ADAL" clId="{227706E2-BE2D-4DF8-A661-D2E72AD011FF}" dt="2024-10-24T08:00:41.647" v="0"/>
      <pc:docMkLst>
        <pc:docMk/>
      </pc:docMkLst>
      <pc:sldChg chg="modSp mod">
        <pc:chgData name="THeodoridis Georgios" userId="fc10acf4-7f06-4378-8de5-e69c7f3a77f8" providerId="ADAL" clId="{227706E2-BE2D-4DF8-A661-D2E72AD011FF}" dt="2024-10-24T08:00:41.647" v="0"/>
        <pc:sldMkLst>
          <pc:docMk/>
          <pc:sldMk cId="0" sldId="482"/>
        </pc:sldMkLst>
      </pc:sldChg>
    </pc:docChg>
  </pc:docChgLst>
  <pc:docChgLst>
    <pc:chgData name="Theodoridis Georgios" userId="fc10acf4-7f06-4378-8de5-e69c7f3a77f8" providerId="ADAL" clId="{CD23E08A-42C4-45F7-988E-D9525A669BDF}"/>
    <pc:docChg chg="modSld">
      <pc:chgData name="Theodoridis Georgios" userId="fc10acf4-7f06-4378-8de5-e69c7f3a77f8" providerId="ADAL" clId="{CD23E08A-42C4-45F7-988E-D9525A669BDF}" dt="2025-10-30T08:50:31.276" v="31" actId="20577"/>
      <pc:docMkLst>
        <pc:docMk/>
      </pc:docMkLst>
      <pc:sldChg chg="modSp mod">
        <pc:chgData name="Theodoridis Georgios" userId="fc10acf4-7f06-4378-8de5-e69c7f3a77f8" providerId="ADAL" clId="{CD23E08A-42C4-45F7-988E-D9525A669BDF}" dt="2025-10-30T08:38:26.776" v="24" actId="20577"/>
        <pc:sldMkLst>
          <pc:docMk/>
          <pc:sldMk cId="0" sldId="481"/>
        </pc:sldMkLst>
        <pc:spChg chg="mod">
          <ac:chgData name="Theodoridis Georgios" userId="fc10acf4-7f06-4378-8de5-e69c7f3a77f8" providerId="ADAL" clId="{CD23E08A-42C4-45F7-988E-D9525A669BDF}" dt="2025-10-30T08:38:26.776" v="24" actId="20577"/>
          <ac:spMkLst>
            <pc:docMk/>
            <pc:sldMk cId="0" sldId="481"/>
            <ac:spMk id="902147" creationId="{E72E3F66-EF8D-45C8-B802-8C51055C2EFC}"/>
          </ac:spMkLst>
        </pc:spChg>
      </pc:sldChg>
      <pc:sldChg chg="modSp">
        <pc:chgData name="Theodoridis Georgios" userId="fc10acf4-7f06-4378-8de5-e69c7f3a77f8" providerId="ADAL" clId="{CD23E08A-42C4-45F7-988E-D9525A669BDF}" dt="2025-10-30T08:38:53.796" v="25" actId="6549"/>
        <pc:sldMkLst>
          <pc:docMk/>
          <pc:sldMk cId="0" sldId="484"/>
        </pc:sldMkLst>
        <pc:spChg chg="mod">
          <ac:chgData name="Theodoridis Georgios" userId="fc10acf4-7f06-4378-8de5-e69c7f3a77f8" providerId="ADAL" clId="{CD23E08A-42C4-45F7-988E-D9525A669BDF}" dt="2025-10-30T08:38:53.796" v="25" actId="6549"/>
          <ac:spMkLst>
            <pc:docMk/>
            <pc:sldMk cId="0" sldId="484"/>
            <ac:spMk id="905219" creationId="{1A04879C-A6A5-4AAC-B8C0-F7B844936F0D}"/>
          </ac:spMkLst>
        </pc:spChg>
      </pc:sldChg>
      <pc:sldChg chg="modSp mod">
        <pc:chgData name="Theodoridis Georgios" userId="fc10acf4-7f06-4378-8de5-e69c7f3a77f8" providerId="ADAL" clId="{CD23E08A-42C4-45F7-988E-D9525A669BDF}" dt="2025-10-30T08:45:05.563" v="27" actId="1035"/>
        <pc:sldMkLst>
          <pc:docMk/>
          <pc:sldMk cId="0" sldId="500"/>
        </pc:sldMkLst>
        <pc:graphicFrameChg chg="mod">
          <ac:chgData name="Theodoridis Georgios" userId="fc10acf4-7f06-4378-8de5-e69c7f3a77f8" providerId="ADAL" clId="{CD23E08A-42C4-45F7-988E-D9525A669BDF}" dt="2025-10-30T08:45:05.563" v="27" actId="1035"/>
          <ac:graphicFrameMkLst>
            <pc:docMk/>
            <pc:sldMk cId="0" sldId="500"/>
            <ac:graphicFrameMk id="40968" creationId="{9F2EEDCD-1EE3-445C-A014-822634200688}"/>
          </ac:graphicFrameMkLst>
        </pc:graphicFrameChg>
      </pc:sldChg>
      <pc:sldChg chg="modSp">
        <pc:chgData name="Theodoridis Georgios" userId="fc10acf4-7f06-4378-8de5-e69c7f3a77f8" providerId="ADAL" clId="{CD23E08A-42C4-45F7-988E-D9525A669BDF}" dt="2025-10-30T08:50:31.276" v="31" actId="20577"/>
        <pc:sldMkLst>
          <pc:docMk/>
          <pc:sldMk cId="0" sldId="516"/>
        </pc:sldMkLst>
        <pc:spChg chg="mod">
          <ac:chgData name="Theodoridis Georgios" userId="fc10acf4-7f06-4378-8de5-e69c7f3a77f8" providerId="ADAL" clId="{CD23E08A-42C4-45F7-988E-D9525A669BDF}" dt="2025-10-30T08:50:31.276" v="31" actId="20577"/>
          <ac:spMkLst>
            <pc:docMk/>
            <pc:sldMk cId="0" sldId="516"/>
            <ac:spMk id="937987" creationId="{7EDE7C0B-FD6E-43F8-BED8-4FF79FA35A26}"/>
          </ac:spMkLst>
        </pc:spChg>
      </pc:sldChg>
      <pc:sldChg chg="modSp modAnim">
        <pc:chgData name="Theodoridis Georgios" userId="fc10acf4-7f06-4378-8de5-e69c7f3a77f8" providerId="ADAL" clId="{CD23E08A-42C4-45F7-988E-D9525A669BDF}" dt="2025-10-30T08:49:21.723" v="29" actId="20577"/>
        <pc:sldMkLst>
          <pc:docMk/>
          <pc:sldMk cId="1268795107" sldId="734"/>
        </pc:sldMkLst>
        <pc:spChg chg="mod">
          <ac:chgData name="Theodoridis Georgios" userId="fc10acf4-7f06-4378-8de5-e69c7f3a77f8" providerId="ADAL" clId="{CD23E08A-42C4-45F7-988E-D9525A669BDF}" dt="2025-10-30T08:49:21.723" v="29" actId="20577"/>
          <ac:spMkLst>
            <pc:docMk/>
            <pc:sldMk cId="1268795107" sldId="734"/>
            <ac:spMk id="5" creationId="{36D3C7C4-E482-4CA1-A83B-2DDE534AF13C}"/>
          </ac:spMkLst>
        </pc:spChg>
      </pc:sldChg>
    </pc:docChg>
  </pc:docChgLst>
  <pc:docChgLst>
    <pc:chgData name="Θεοδωρίδης Γεώργιος" userId="fc10acf4-7f06-4378-8de5-e69c7f3a77f8" providerId="ADAL" clId="{C2185DAA-80A0-459E-AD61-E46FE3377791}"/>
    <pc:docChg chg="modSld">
      <pc:chgData name="Θεοδωρίδης Γεώργιος" userId="fc10acf4-7f06-4378-8de5-e69c7f3a77f8" providerId="ADAL" clId="{C2185DAA-80A0-459E-AD61-E46FE3377791}" dt="2023-10-26T14:19:46.423" v="42" actId="20577"/>
      <pc:docMkLst>
        <pc:docMk/>
      </pc:docMkLst>
      <pc:sldChg chg="modSp">
        <pc:chgData name="Θεοδωρίδης Γεώργιος" userId="fc10acf4-7f06-4378-8de5-e69c7f3a77f8" providerId="ADAL" clId="{C2185DAA-80A0-459E-AD61-E46FE3377791}" dt="2023-10-26T14:09:53.235" v="30" actId="6549"/>
        <pc:sldMkLst>
          <pc:docMk/>
          <pc:sldMk cId="0" sldId="500"/>
        </pc:sldMkLst>
      </pc:sldChg>
      <pc:sldChg chg="mod modShow">
        <pc:chgData name="Θεοδωρίδης Γεώργιος" userId="fc10acf4-7f06-4378-8de5-e69c7f3a77f8" providerId="ADAL" clId="{C2185DAA-80A0-459E-AD61-E46FE3377791}" dt="2023-10-26T14:13:18.471" v="31" actId="729"/>
        <pc:sldMkLst>
          <pc:docMk/>
          <pc:sldMk cId="0" sldId="510"/>
        </pc:sldMkLst>
      </pc:sldChg>
      <pc:sldChg chg="modSp">
        <pc:chgData name="Θεοδωρίδης Γεώργιος" userId="fc10acf4-7f06-4378-8de5-e69c7f3a77f8" providerId="ADAL" clId="{C2185DAA-80A0-459E-AD61-E46FE3377791}" dt="2023-10-26T14:19:46.423" v="42" actId="20577"/>
        <pc:sldMkLst>
          <pc:docMk/>
          <pc:sldMk cId="0" sldId="518"/>
        </pc:sldMkLst>
      </pc:sldChg>
    </pc:docChg>
  </pc:docChgLst>
  <pc:docChgLst>
    <pc:chgData name="Theodoridis Georgios" userId="fc10acf4-7f06-4378-8de5-e69c7f3a77f8" providerId="ADAL" clId="{B367D0B0-EA76-48AD-8A4C-C42F3C4BB4CE}"/>
    <pc:docChg chg="delSld">
      <pc:chgData name="Theodoridis Georgios" userId="fc10acf4-7f06-4378-8de5-e69c7f3a77f8" providerId="ADAL" clId="{B367D0B0-EA76-48AD-8A4C-C42F3C4BB4CE}" dt="2024-10-24T13:52:22.558" v="0" actId="2696"/>
      <pc:docMkLst>
        <pc:docMk/>
      </pc:docMkLst>
      <pc:sldChg chg="del">
        <pc:chgData name="Theodoridis Georgios" userId="fc10acf4-7f06-4378-8de5-e69c7f3a77f8" providerId="ADAL" clId="{B367D0B0-EA76-48AD-8A4C-C42F3C4BB4CE}" dt="2024-10-24T13:52:22.558" v="0" actId="2696"/>
        <pc:sldMkLst>
          <pc:docMk/>
          <pc:sldMk cId="0" sldId="4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B3B53928-8E37-4982-8365-BE81FAA8A3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CE671EE4-90A3-4167-8487-BC88AF772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A40C5865-D6AC-4CE7-902C-36EBF51AF5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20FA3FD6-8CE3-4F8D-B114-A4F1CC3586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E395E2-424A-4C06-8D58-4F42D442E92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934DDA8-A362-410D-94A4-6E955518CA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466F67F-16D2-419A-9718-04385578A0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F48380-7481-40E6-9186-AD5751BC12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16948334-27D6-4D42-B3D9-555FC90138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E94E3E10-05C9-45C0-B8EE-C38AF742D7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E0840D7B-F685-4149-AD90-A4A856B9B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5A52E5-D4C9-4FBC-BEA3-B910651CB045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3F8F3FB-364F-4357-8249-E1E5F96BC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EEEB6-6B2F-4E52-9758-8A54E334C2FC}" type="slidenum">
              <a:rPr lang="el-GR" altLang="el-GR"/>
              <a:pPr>
                <a:spcBef>
                  <a:spcPct val="0"/>
                </a:spcBef>
              </a:pPr>
              <a:t>3</a:t>
            </a:fld>
            <a:endParaRPr lang="el-GR" altLang="el-G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EAF57B-2C04-4069-A138-4F45014B8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1AC7030-A48B-496E-B2C5-C3E03C41A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A4BB363-46A4-454E-AB60-6B8FDA86DA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9CE5C2F-0123-4E6D-80DD-8A0EDBE13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CDA5904-301D-409D-B0B7-8FE14B02A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fld id="{957901D0-0BB5-4392-9D4B-CD279889A61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2409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6147ACF-D0C7-470A-8273-CF6BCACB18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9AA4B5D-034C-4CCC-ADCA-C9E377DB59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6AA1C-6688-4C61-93B3-64F54250522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5768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B300F03-ED2B-4D64-8D39-52B22C9C4B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1E1D421-75E9-4284-881F-1137F2F8FF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9E892-C5DD-4AE1-8768-0C31C973DE2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562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F49C3E4-08DE-4602-A42C-860A5EB6C9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C3CEDFF-3561-442F-B356-99A81C6CEB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F8C31-CCFF-4079-8E5A-5E8FCBE74FD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3980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F61B7E-262E-4483-BB3A-1AE53917D7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CD26FF-ABC7-49D5-95B0-EFC59263F4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01A77-0B1F-4A9A-BD6B-3F119E3E36C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7261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3C1B1D1-8441-44A2-B26A-BCC735E3AB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9EE9CEC-1DE2-4E44-9C7F-0E33E32F15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7D7BB-ACDE-44DA-9C37-EF9751D8487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885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C93DFE9-3904-4344-9F6B-094E7CA37B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0136B9D-FD8B-4D4A-8B41-6C762A8C3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7CC0B-BC3C-46A3-AA35-20640FA788E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8388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92A3032-6B5E-4B7B-8FF0-F00077051E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AF413CF-AD05-4F3A-ADE0-8B2A40FBF7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7B3B8-C78B-49A7-9011-5D258C887B1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3132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99905A4-4DD8-4C57-9638-5BBEC15C19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0493386-7CA2-4856-9B41-EECA6705B4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A862-B081-40B9-911E-17057427C2B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0187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836613"/>
            <a:ext cx="8280400" cy="52498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1F5C39-9DCC-4A8F-8CCF-944CEA48C5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3D86E33-69F5-4B51-9BA1-2A9164D1CA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629A6-3498-4A69-8196-A34C6BE620A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5337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913502-F172-4447-9B9D-F859F1105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7F2B432-9872-4ABE-975D-CD4EB4F7F4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41CF3-C302-4142-B7E8-1B85DF49731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371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5249862"/>
          </a:xfrm>
        </p:spPr>
        <p:txBody>
          <a:bodyPr/>
          <a:lstStyle>
            <a:lvl1pPr marL="342900" indent="-2540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746BBE6-73E0-4529-8C83-D44C66C9F4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2044F47-1F92-4384-B2E7-1FE57A66C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768D3-F4BD-4634-8907-A32C199B0C7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84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2111932-AC70-4F82-B255-E82FB807E4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DAFD53F-7520-42CD-8D80-C9D614EFCD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7E9E1-F7D5-4434-A24F-A0C201A2D70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905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AC6374-6075-494F-8082-DCDEC89E7E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60310D7-2F38-4C24-B860-393A197F61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C305-A641-41C5-A9A8-941E2786C8B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669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DC6B77C-F9A6-41B0-A440-A540288065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225B574-FAFF-4694-B615-378BA7F563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72A9C-0A1B-4B94-A404-8A32DB31E4E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6858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B44D3EB-09AF-451D-A6C4-27C148CFBD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CBBB9AB-494A-49B6-840D-5BDA2218E2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F6C06-B5AD-405A-9A65-6A179133FBF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9926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B7C13A9-02DD-4E47-9C49-A2841E5A0F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54D52C6-520C-42E6-A814-7D9CA9038B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DECE8-3CE0-4402-BB06-399CE8BD6FB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450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08EC935-4127-4C7D-A340-9BFC3C4C2D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35EE8A-4BDF-4B5B-A04D-093FB9179B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133B-7D3F-4B6C-B47D-1F3C4A4276D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4888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DF00CE-72EB-412F-9475-3E23246EA4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B16684-0F46-42C1-A70A-35802CA07A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03DED-9E32-4878-B070-7C2D2760523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946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D969FBE2-E334-4295-AA7B-86F301D176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717E4BB1-7C90-4C20-8A33-A83899FD9B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ACAFF4E6-9107-4154-B78B-714B1CDB5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BD940E1E-D524-4465-9443-02EC804B4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EB486574-706F-493E-9634-C25092F05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228C9259-ECFD-4CBE-B3CA-6A97F24DA1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364538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74DD2F72-706B-4DE2-8E46-73EC5CCC1A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A50021"/>
                </a:solidFill>
              </a:defRPr>
            </a:lvl1pPr>
          </a:lstStyle>
          <a:p>
            <a:fld id="{DC5D2058-81DC-4343-B317-267821B74F9D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89AC9829-E10B-479E-8241-649DA55C40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4B3D755A-9891-4D52-81E1-E6DE69A9D7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6">
            <a:extLst>
              <a:ext uri="{FF2B5EF4-FFF2-40B4-BE49-F238E27FC236}">
                <a16:creationId xmlns:a16="http://schemas.microsoft.com/office/drawing/2014/main" id="{184384F0-4C63-4F87-9914-70002E8216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620713"/>
            <a:ext cx="8066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F43FAE7E-062B-4F7E-9607-60EC4031D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E8B2CECD-7F96-46DA-A555-C92BFEADF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A30BA7-F45E-4C7B-9896-8C27738027D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AutoShape 5">
            <a:extLst>
              <a:ext uri="{FF2B5EF4-FFF2-40B4-BE49-F238E27FC236}">
                <a16:creationId xmlns:a16="http://schemas.microsoft.com/office/drawing/2014/main" id="{A12D30CE-3726-4F42-94FC-5363D24D2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/>
              <a:t>Σχεδιασμός Ολοκληρωμένων Συστημάτων με Τεχνικές </a:t>
            </a:r>
            <a:r>
              <a:rPr lang="en-US" altLang="el-GR" sz="2800" b="1"/>
              <a:t>VLSI </a:t>
            </a:r>
            <a:br>
              <a:rPr lang="en-GB" altLang="el-GR" sz="2800" b="1"/>
            </a:br>
            <a:br>
              <a:rPr lang="el-GR" altLang="el-GR" sz="2400" b="1"/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E1BD4E0F-C0B5-4137-B1C2-FE43BCC8A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A09AE516-3F1B-4D76-92D5-F61C072D6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CCB68F-9690-4009-ABB4-D622C1F4533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AutoShape 2">
            <a:extLst>
              <a:ext uri="{FF2B5EF4-FFF2-40B4-BE49-F238E27FC236}">
                <a16:creationId xmlns:a16="http://schemas.microsoft.com/office/drawing/2014/main" id="{F5194785-1262-4E4D-9E2A-6B1F32FD0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Συστατικά Στοιχεία</a:t>
            </a:r>
            <a:r>
              <a:rPr lang="en-US" altLang="el-GR" dirty="0"/>
              <a:t> – Components </a:t>
            </a:r>
            <a:r>
              <a:rPr lang="el-GR" altLang="el-GR" dirty="0"/>
              <a:t>(1/2)</a:t>
            </a:r>
          </a:p>
        </p:txBody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E72E3F66-EF8D-45C8-B802-8C51055C2E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384550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Κάθε συστατικό στοιχείο αποτελείται από δύο μέρη:</a:t>
            </a:r>
          </a:p>
          <a:p>
            <a:pPr marL="868363" lvl="1" indent="-290513" eaLnBrk="1" hangingPunct="1"/>
            <a:r>
              <a:rPr lang="en-US" altLang="el-GR" b="1" dirty="0">
                <a:solidFill>
                  <a:srgbClr val="990000"/>
                </a:solidFill>
              </a:rPr>
              <a:t>Entity</a:t>
            </a:r>
            <a:r>
              <a:rPr lang="el-GR" altLang="el-GR" dirty="0"/>
              <a:t> </a:t>
            </a:r>
            <a:r>
              <a:rPr lang="en-US" altLang="el-GR" dirty="0"/>
              <a:t>- </a:t>
            </a:r>
            <a:r>
              <a:rPr lang="el-GR" altLang="el-GR" dirty="0"/>
              <a:t>Σήματα εισόδου / εξόδου </a:t>
            </a:r>
            <a:r>
              <a:rPr lang="en-US" altLang="el-GR" dirty="0"/>
              <a:t>(in / out ports)</a:t>
            </a:r>
          </a:p>
          <a:p>
            <a:pPr marL="868363" lvl="1" indent="-290513" eaLnBrk="1" hangingPunct="1"/>
            <a:r>
              <a:rPr lang="en-US" altLang="el-GR" b="1" dirty="0">
                <a:solidFill>
                  <a:srgbClr val="990000"/>
                </a:solidFill>
              </a:rPr>
              <a:t>Architecture</a:t>
            </a:r>
            <a:r>
              <a:rPr lang="el-GR" altLang="el-GR" dirty="0"/>
              <a:t> </a:t>
            </a:r>
            <a:r>
              <a:rPr lang="en-US" altLang="el-GR" dirty="0"/>
              <a:t>- </a:t>
            </a:r>
            <a:r>
              <a:rPr lang="el-GR" altLang="el-GR" dirty="0"/>
              <a:t>Περιγραφή της λειτουργίας του είτε σε επίπεδο συμπεριφοράς είτε σε επίπεδο κυκλώματος</a:t>
            </a:r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Αρχή του μαύρου κουτιού</a:t>
            </a:r>
          </a:p>
          <a:p>
            <a:pPr marL="868363" lvl="1" indent="-290513" eaLnBrk="1" hangingPunct="1"/>
            <a:r>
              <a:rPr lang="el-GR" altLang="el-GR" dirty="0"/>
              <a:t>Μόνο η γνώση της λειτουργίας του </a:t>
            </a:r>
            <a:r>
              <a:rPr lang="en-US" altLang="el-GR" dirty="0"/>
              <a:t>component</a:t>
            </a:r>
            <a:r>
              <a:rPr lang="el-GR" altLang="el-GR" dirty="0"/>
              <a:t> και των σημάτων εισόδου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εξόδου απαιτούνται για τη χρήση του</a:t>
            </a:r>
          </a:p>
          <a:p>
            <a:pPr marL="868363" lvl="1" indent="-290513" eaLnBrk="1" hangingPunct="1"/>
            <a:r>
              <a:rPr lang="el-GR" altLang="el-GR" dirty="0"/>
              <a:t>Δεν μας ενδιαφέρει η κυκλωματική &amp; λεπτομερής υλοποίηση του</a:t>
            </a:r>
          </a:p>
        </p:txBody>
      </p:sp>
      <p:graphicFrame>
        <p:nvGraphicFramePr>
          <p:cNvPr id="902151" name="Object 7">
            <a:extLst>
              <a:ext uri="{FF2B5EF4-FFF2-40B4-BE49-F238E27FC236}">
                <a16:creationId xmlns:a16="http://schemas.microsoft.com/office/drawing/2014/main" id="{66F8865D-1EB4-4193-BD06-E9379F97AF3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9560848"/>
              </p:ext>
            </p:extLst>
          </p:nvPr>
        </p:nvGraphicFramePr>
        <p:xfrm>
          <a:off x="561975" y="4149725"/>
          <a:ext cx="823595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15242" imgH="2038401" progId="Visio.Drawing.11">
                  <p:embed/>
                </p:oleObj>
              </mc:Choice>
              <mc:Fallback>
                <p:oleObj name="Visio" r:id="rId2" imgW="7915242" imgH="203840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149725"/>
                        <a:ext cx="823595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B9AAB34C-6002-4A1E-81FC-DFC53141A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DC63DEEF-2D4A-4F74-AE27-F127ECA64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AF260F-2745-4FD9-BCEE-FFD80333F2D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2">
            <a:extLst>
              <a:ext uri="{FF2B5EF4-FFF2-40B4-BE49-F238E27FC236}">
                <a16:creationId xmlns:a16="http://schemas.microsoft.com/office/drawing/2014/main" id="{B320E534-9B00-4BEB-97DE-D0DD00371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Συστατικά Στοιχεία</a:t>
            </a:r>
            <a:r>
              <a:rPr lang="en-US" altLang="el-GR" dirty="0"/>
              <a:t> – Components</a:t>
            </a:r>
            <a:r>
              <a:rPr lang="el-GR" altLang="el-GR" dirty="0"/>
              <a:t> (2/2)</a:t>
            </a:r>
          </a:p>
        </p:txBody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3882D47B-85EA-4A23-B4DF-42EF41C6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Θεμελιώδης έννοια της </a:t>
            </a:r>
            <a:r>
              <a:rPr lang="en-US" altLang="el-GR"/>
              <a:t>VHDL</a:t>
            </a:r>
            <a:endParaRPr lang="el-GR" altLang="el-GR"/>
          </a:p>
          <a:p>
            <a:pPr marL="863600" lvl="1" indent="-285750" eaLnBrk="1" hangingPunct="1"/>
            <a:r>
              <a:rPr lang="el-GR" altLang="el-GR"/>
              <a:t>Χρησιμοποιούνται για την περιγραφή </a:t>
            </a:r>
            <a:r>
              <a:rPr lang="en-US" altLang="el-GR"/>
              <a:t> </a:t>
            </a:r>
            <a:r>
              <a:rPr lang="el-GR" altLang="el-GR"/>
              <a:t>της λειτουργίας απλών πυλών μέχρι συστημάτων (π.χ. επεξεργαστή</a:t>
            </a:r>
            <a:r>
              <a:rPr lang="en-US" altLang="el-GR"/>
              <a:t>)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Αποθήκευση σχεδιασθέντων συστατικών στοιχείων σε βιβλιοθήκη και επαναχρησιμοποίηση αυτών </a:t>
            </a:r>
          </a:p>
        </p:txBody>
      </p:sp>
      <p:sp>
        <p:nvSpPr>
          <p:cNvPr id="903173" name="Oval 5">
            <a:extLst>
              <a:ext uri="{FF2B5EF4-FFF2-40B4-BE49-F238E27FC236}">
                <a16:creationId xmlns:a16="http://schemas.microsoft.com/office/drawing/2014/main" id="{350DB32C-4430-4321-9027-14239A7A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997200"/>
            <a:ext cx="1079500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03172" name="Object 4">
            <a:extLst>
              <a:ext uri="{FF2B5EF4-FFF2-40B4-BE49-F238E27FC236}">
                <a16:creationId xmlns:a16="http://schemas.microsoft.com/office/drawing/2014/main" id="{4AEA706B-9528-4749-BB88-EBE8C2D83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997200"/>
          <a:ext cx="6802438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802846" imgH="3217091" progId="Visio.Drawing.11">
                  <p:embed/>
                </p:oleObj>
              </mc:Choice>
              <mc:Fallback>
                <p:oleObj name="Visio" r:id="rId2" imgW="6802846" imgH="321709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97200"/>
                        <a:ext cx="6802438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build="p"/>
      <p:bldP spid="9031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A1A315F9-2434-4207-B0BE-EB4616558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4579" name="Slide Number Placeholder 6">
            <a:extLst>
              <a:ext uri="{FF2B5EF4-FFF2-40B4-BE49-F238E27FC236}">
                <a16:creationId xmlns:a16="http://schemas.microsoft.com/office/drawing/2014/main" id="{5A56A943-0CEB-4F80-8F64-D4ACF30E0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82BAD9-0821-48A7-89AC-2F62C673FE5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AutoShape 2">
            <a:extLst>
              <a:ext uri="{FF2B5EF4-FFF2-40B4-BE49-F238E27FC236}">
                <a16:creationId xmlns:a16="http://schemas.microsoft.com/office/drawing/2014/main" id="{07984C4F-6A08-4959-B266-E90E5487C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Δομή Κώδικα </a:t>
            </a:r>
            <a:r>
              <a:rPr lang="en-US" altLang="el-GR"/>
              <a:t>VHDL</a:t>
            </a:r>
            <a:endParaRPr lang="el-GR" altLang="el-GR"/>
          </a:p>
        </p:txBody>
      </p:sp>
      <p:sp>
        <p:nvSpPr>
          <p:cNvPr id="904195" name="Rectangle 3">
            <a:extLst>
              <a:ext uri="{FF2B5EF4-FFF2-40B4-BE49-F238E27FC236}">
                <a16:creationId xmlns:a16="http://schemas.microsoft.com/office/drawing/2014/main" id="{B4FE37AB-C714-42BC-9A51-EEA1B49870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196263" cy="5249862"/>
          </a:xfrm>
        </p:spPr>
        <p:txBody>
          <a:bodyPr/>
          <a:lstStyle/>
          <a:p>
            <a:pPr marL="0" indent="0" eaLnBrk="1" hangingPunct="1"/>
            <a:r>
              <a:rPr lang="en-US" altLang="el-GR" sz="2400"/>
              <a:t> </a:t>
            </a:r>
            <a:r>
              <a:rPr lang="el-GR" altLang="el-GR" sz="2400"/>
              <a:t>Βασικές ενότητες κώδικα </a:t>
            </a:r>
            <a:r>
              <a:rPr lang="en-US" altLang="el-GR" sz="2400"/>
              <a:t>VHDL:</a:t>
            </a:r>
            <a:r>
              <a:rPr lang="el-GR" altLang="el-GR" sz="2400"/>
              <a:t> </a:t>
            </a:r>
          </a:p>
          <a:p>
            <a:pPr marL="830263" lvl="1" indent="-285750" eaLnBrk="1" hangingPunct="1"/>
            <a:r>
              <a:rPr lang="el-GR" altLang="el-GR" b="1">
                <a:solidFill>
                  <a:srgbClr val="990033"/>
                </a:solidFill>
              </a:rPr>
              <a:t>Δηλώσεις βιβλιοθηκών:</a:t>
            </a:r>
            <a:r>
              <a:rPr lang="el-GR" altLang="el-GR"/>
              <a:t> Περιέχει μια λίστα με τις βιβλιοθήκες που θα χρησιμοποιηθούν</a:t>
            </a:r>
          </a:p>
          <a:p>
            <a:pPr marL="830263" lvl="1" indent="-285750" eaLnBrk="1" hangingPunct="1"/>
            <a:r>
              <a:rPr lang="el-GR" altLang="el-GR" b="1">
                <a:solidFill>
                  <a:srgbClr val="990033"/>
                </a:solidFill>
              </a:rPr>
              <a:t>ΕΝΤΙΤΥ</a:t>
            </a:r>
            <a:r>
              <a:rPr lang="el-GR" altLang="el-GR">
                <a:solidFill>
                  <a:srgbClr val="990033"/>
                </a:solidFill>
              </a:rPr>
              <a:t>:</a:t>
            </a:r>
            <a:r>
              <a:rPr lang="el-GR" altLang="el-GR"/>
              <a:t> Καθορίζει τους ακροδέκτες εισόδου / εξόδου</a:t>
            </a:r>
            <a:r>
              <a:rPr lang="en-US" altLang="el-GR"/>
              <a:t> </a:t>
            </a:r>
            <a:endParaRPr lang="el-GR" altLang="el-GR"/>
          </a:p>
          <a:p>
            <a:pPr marL="830263" lvl="1" indent="-285750" eaLnBrk="1" hangingPunct="1"/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l-GR" altLang="el-GR">
                <a:solidFill>
                  <a:srgbClr val="990033"/>
                </a:solidFill>
              </a:rPr>
              <a:t>:</a:t>
            </a:r>
            <a:r>
              <a:rPr lang="el-GR" altLang="el-GR"/>
              <a:t> Καθορίζει τη λειτουργία του κυκλώματος</a:t>
            </a:r>
            <a:endParaRPr lang="en-US" altLang="el-GR"/>
          </a:p>
          <a:p>
            <a:pPr marL="0" indent="0" eaLnBrk="1" hangingPunct="1"/>
            <a:endParaRPr lang="el-GR" altLang="el-GR" sz="2400"/>
          </a:p>
        </p:txBody>
      </p:sp>
      <p:graphicFrame>
        <p:nvGraphicFramePr>
          <p:cNvPr id="904196" name="Object 4">
            <a:extLst>
              <a:ext uri="{FF2B5EF4-FFF2-40B4-BE49-F238E27FC236}">
                <a16:creationId xmlns:a16="http://schemas.microsoft.com/office/drawing/2014/main" id="{CCF9D800-3682-4A96-BCAA-488B66FC01A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3573463"/>
          <a:ext cx="4033838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66516" imgH="2527706" progId="Visio.Drawing.11">
                  <p:embed/>
                </p:oleObj>
              </mc:Choice>
              <mc:Fallback>
                <p:oleObj name="Visio" r:id="rId2" imgW="3366516" imgH="252770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4033838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4197" name="Object 5">
            <a:extLst>
              <a:ext uri="{FF2B5EF4-FFF2-40B4-BE49-F238E27FC236}">
                <a16:creationId xmlns:a16="http://schemas.microsoft.com/office/drawing/2014/main" id="{0BC2F417-78DA-4D04-B76D-65ECD0A78B1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3500438"/>
          <a:ext cx="3095625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51481" imgH="2575560" progId="Visio.Drawing.11">
                  <p:embed/>
                </p:oleObj>
              </mc:Choice>
              <mc:Fallback>
                <p:oleObj name="Visio" r:id="rId4" imgW="2551481" imgH="257556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500438"/>
                        <a:ext cx="3095625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4198" name="Oval 6">
            <a:extLst>
              <a:ext uri="{FF2B5EF4-FFF2-40B4-BE49-F238E27FC236}">
                <a16:creationId xmlns:a16="http://schemas.microsoft.com/office/drawing/2014/main" id="{EE992271-2373-4FDC-BFAA-6AEC8315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500438"/>
            <a:ext cx="2808287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4199" name="Oval 7">
            <a:extLst>
              <a:ext uri="{FF2B5EF4-FFF2-40B4-BE49-F238E27FC236}">
                <a16:creationId xmlns:a16="http://schemas.microsoft.com/office/drawing/2014/main" id="{9CBF49C5-B22E-428C-813A-B5C8A5C3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508500"/>
            <a:ext cx="2808287" cy="720725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4200" name="Oval 8">
            <a:extLst>
              <a:ext uri="{FF2B5EF4-FFF2-40B4-BE49-F238E27FC236}">
                <a16:creationId xmlns:a16="http://schemas.microsoft.com/office/drawing/2014/main" id="{861D8CEE-F4E0-4E30-860B-7AB2C9675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516563"/>
            <a:ext cx="2808287" cy="720725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0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  <p:bldP spid="904196" grpId="0" build="p"/>
      <p:bldP spid="904197" grpId="0" build="p"/>
      <p:bldP spid="904198" grpId="0" animBg="1"/>
      <p:bldP spid="904199" grpId="0" animBg="1"/>
      <p:bldP spid="904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FFC87699-0107-4850-A921-8067FE5216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AAF65E4E-529F-444C-A8D3-71A08E096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EDE97E-58B8-42D6-B9FF-47974C02954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ED3421BC-5FA9-4331-8FBF-BD5354AD1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Δηλώσεις Βιβλιοθηκών (1/2)</a:t>
            </a:r>
          </a:p>
        </p:txBody>
      </p:sp>
      <p:sp>
        <p:nvSpPr>
          <p:cNvPr id="905219" name="Rectangle 3">
            <a:extLst>
              <a:ext uri="{FF2B5EF4-FFF2-40B4-BE49-F238E27FC236}">
                <a16:creationId xmlns:a16="http://schemas.microsoft.com/office/drawing/2014/main" id="{1A04879C-A6A5-4AAC-B8C0-F7B844936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l-GR" dirty="0"/>
              <a:t>  </a:t>
            </a:r>
            <a:r>
              <a:rPr lang="el-GR" altLang="el-GR" dirty="0"/>
              <a:t>Δήλωση και χρήση βιβλιοθήκης: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z="900" dirty="0"/>
          </a:p>
          <a:p>
            <a:pPr marL="0" indent="265113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 LIBRARY</a:t>
            </a:r>
            <a:r>
              <a:rPr lang="en-US" altLang="el-GR" sz="2000" dirty="0"/>
              <a:t> &lt;library name</a:t>
            </a:r>
            <a:r>
              <a:rPr lang="el-GR" altLang="el-GR" sz="2000" dirty="0"/>
              <a:t> </a:t>
            </a:r>
            <a:r>
              <a:rPr lang="en-US" altLang="el-GR" sz="2000" dirty="0"/>
              <a:t>&gt;;</a:t>
            </a:r>
          </a:p>
          <a:p>
            <a:pPr marL="0" indent="265113" eaLnBrk="1" hangingPunct="1">
              <a:lnSpc>
                <a:spcPct val="90000"/>
              </a:lnSpc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 USE</a:t>
            </a:r>
            <a:r>
              <a:rPr lang="en-US" altLang="el-GR" sz="2000" dirty="0"/>
              <a:t> &lt;library name</a:t>
            </a:r>
            <a:r>
              <a:rPr lang="el-GR" altLang="el-GR" sz="2000" dirty="0"/>
              <a:t> </a:t>
            </a:r>
            <a:r>
              <a:rPr lang="en-US" altLang="el-GR" sz="2000" dirty="0"/>
              <a:t>&gt;. &lt;package name&gt;</a:t>
            </a:r>
            <a:r>
              <a:rPr lang="el-GR" altLang="el-GR" sz="2000" dirty="0"/>
              <a:t>.</a:t>
            </a:r>
            <a:r>
              <a:rPr lang="en-US" altLang="el-GR" sz="2000" dirty="0"/>
              <a:t> &lt;package parts&gt;;</a:t>
            </a:r>
            <a:endParaRPr lang="el-GR" altLang="el-GR" sz="2000" dirty="0"/>
          </a:p>
          <a:p>
            <a:pPr marL="0" indent="265113" eaLnBrk="1" hangingPunct="1">
              <a:lnSpc>
                <a:spcPct val="90000"/>
              </a:lnSpc>
              <a:buNone/>
            </a:pPr>
            <a:endParaRPr lang="el-GR" altLang="el-GR" sz="2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Συνήθως, απαιτούνται τουλάχιστον τρία πακέτα από τρεις </a:t>
            </a:r>
            <a:r>
              <a:rPr lang="el-GR" altLang="el-GR" dirty="0" err="1"/>
              <a:t>βιβλιοθήκές</a:t>
            </a:r>
            <a:r>
              <a:rPr lang="el-GR" altLang="el-GR" dirty="0"/>
              <a:t>: </a:t>
            </a:r>
            <a:r>
              <a:rPr lang="en-US" altLang="el-GR" i="1" dirty="0">
                <a:solidFill>
                  <a:srgbClr val="990000"/>
                </a:solidFill>
              </a:rPr>
              <a:t>ieee.std_logic_1164 </a:t>
            </a:r>
            <a:r>
              <a:rPr lang="en-US" altLang="el-GR" dirty="0">
                <a:solidFill>
                  <a:srgbClr val="990000"/>
                </a:solidFill>
              </a:rPr>
              <a:t>(</a:t>
            </a:r>
            <a:r>
              <a:rPr lang="en-US" altLang="el-GR" i="1" dirty="0">
                <a:solidFill>
                  <a:srgbClr val="990000"/>
                </a:solidFill>
              </a:rPr>
              <a:t>lib. </a:t>
            </a:r>
            <a:r>
              <a:rPr lang="en-US" altLang="el-GR" i="1" dirty="0" err="1">
                <a:solidFill>
                  <a:srgbClr val="990000"/>
                </a:solidFill>
              </a:rPr>
              <a:t>ieee</a:t>
            </a:r>
            <a:r>
              <a:rPr lang="en-US" altLang="el-GR" dirty="0">
                <a:solidFill>
                  <a:srgbClr val="990000"/>
                </a:solidFill>
              </a:rPr>
              <a:t>)</a:t>
            </a:r>
            <a:r>
              <a:rPr lang="en-US" altLang="el-GR" i="1" dirty="0">
                <a:solidFill>
                  <a:srgbClr val="990000"/>
                </a:solidFill>
              </a:rPr>
              <a:t>, standard </a:t>
            </a:r>
            <a:r>
              <a:rPr lang="en-US" altLang="el-GR" dirty="0">
                <a:solidFill>
                  <a:srgbClr val="990000"/>
                </a:solidFill>
              </a:rPr>
              <a:t>(</a:t>
            </a:r>
            <a:r>
              <a:rPr lang="en-US" altLang="el-GR" i="1" dirty="0">
                <a:solidFill>
                  <a:srgbClr val="990000"/>
                </a:solidFill>
              </a:rPr>
              <a:t>lib. std</a:t>
            </a:r>
            <a:r>
              <a:rPr lang="en-US" altLang="el-GR" dirty="0">
                <a:solidFill>
                  <a:srgbClr val="990000"/>
                </a:solidFill>
              </a:rPr>
              <a:t>)</a:t>
            </a:r>
            <a:r>
              <a:rPr lang="en-US" altLang="el-GR" i="1" dirty="0">
                <a:solidFill>
                  <a:srgbClr val="990000"/>
                </a:solidFill>
              </a:rPr>
              <a:t>, work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ieee</a:t>
            </a:r>
            <a:r>
              <a:rPr lang="en-US" altLang="el-GR" sz="1800" dirty="0"/>
              <a:t>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USE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ieee.std_logic_1164.all;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endParaRPr lang="en-US" altLang="el-GR" sz="1800" dirty="0">
              <a:solidFill>
                <a:schemeClr val="tx1"/>
              </a:solidFill>
            </a:endParaRP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std;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USE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std.standard.all</a:t>
            </a:r>
            <a:r>
              <a:rPr lang="en-US" altLang="el-GR" sz="1800" dirty="0"/>
              <a:t>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endParaRPr lang="en-US" altLang="el-GR" sz="1800" dirty="0"/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work;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USE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work.all</a:t>
            </a:r>
            <a:r>
              <a:rPr lang="en-US" altLang="el-GR" sz="1800" dirty="0"/>
              <a:t>;</a:t>
            </a:r>
            <a:endParaRPr lang="el-GR" altLang="el-GR" sz="1800" dirty="0"/>
          </a:p>
        </p:txBody>
      </p:sp>
      <p:sp>
        <p:nvSpPr>
          <p:cNvPr id="905220" name="Rectangle 4">
            <a:extLst>
              <a:ext uri="{FF2B5EF4-FFF2-40B4-BE49-F238E27FC236}">
                <a16:creationId xmlns:a16="http://schemas.microsoft.com/office/drawing/2014/main" id="{F5FF031C-31AD-4FA5-9E85-C475DE9D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72723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A314907-93FD-46A7-8460-5E51C8D1677F}"/>
              </a:ext>
            </a:extLst>
          </p:cNvPr>
          <p:cNvGrpSpPr>
            <a:grpSpLocks/>
          </p:cNvGrpSpPr>
          <p:nvPr/>
        </p:nvGrpSpPr>
        <p:grpSpPr bwMode="auto">
          <a:xfrm>
            <a:off x="1410494" y="3357563"/>
            <a:ext cx="3095625" cy="436562"/>
            <a:chOff x="884" y="2115"/>
            <a:chExt cx="2005" cy="272"/>
          </a:xfrm>
        </p:grpSpPr>
        <p:sp>
          <p:nvSpPr>
            <p:cNvPr id="25614" name="Text Box 5">
              <a:extLst>
                <a:ext uri="{FF2B5EF4-FFF2-40B4-BE49-F238E27FC236}">
                  <a16:creationId xmlns:a16="http://schemas.microsoft.com/office/drawing/2014/main" id="{04539734-E604-4DC1-BFFE-96F2D1F2F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115"/>
              <a:ext cx="5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όνομα</a:t>
              </a:r>
            </a:p>
          </p:txBody>
        </p:sp>
        <p:sp>
          <p:nvSpPr>
            <p:cNvPr id="25615" name="Line 8">
              <a:extLst>
                <a:ext uri="{FF2B5EF4-FFF2-40B4-BE49-F238E27FC236}">
                  <a16:creationId xmlns:a16="http://schemas.microsoft.com/office/drawing/2014/main" id="{9E33E5B6-E076-4E7E-927B-6275501DB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" y="2296"/>
              <a:ext cx="1452" cy="91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3C04606-FB10-4247-AAC2-B5FB0B873AEE}"/>
              </a:ext>
            </a:extLst>
          </p:cNvPr>
          <p:cNvGrpSpPr>
            <a:grpSpLocks/>
          </p:cNvGrpSpPr>
          <p:nvPr/>
        </p:nvGrpSpPr>
        <p:grpSpPr bwMode="auto">
          <a:xfrm>
            <a:off x="2058118" y="4045743"/>
            <a:ext cx="1657350" cy="858838"/>
            <a:chOff x="1610" y="2568"/>
            <a:chExt cx="1044" cy="541"/>
          </a:xfrm>
        </p:grpSpPr>
        <p:sp>
          <p:nvSpPr>
            <p:cNvPr id="25612" name="Text Box 7">
              <a:extLst>
                <a:ext uri="{FF2B5EF4-FFF2-40B4-BE49-F238E27FC236}">
                  <a16:creationId xmlns:a16="http://schemas.microsoft.com/office/drawing/2014/main" id="{C7555FE3-F81E-4ED5-87B8-1161DF65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840"/>
              <a:ext cx="68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πακέτο</a:t>
              </a:r>
            </a:p>
          </p:txBody>
        </p:sp>
        <p:sp>
          <p:nvSpPr>
            <p:cNvPr id="25613" name="Line 9">
              <a:extLst>
                <a:ext uri="{FF2B5EF4-FFF2-40B4-BE49-F238E27FC236}">
                  <a16:creationId xmlns:a16="http://schemas.microsoft.com/office/drawing/2014/main" id="{50B3524F-605A-41BD-9695-56627E8C2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0" y="2568"/>
              <a:ext cx="544" cy="363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D31FE8A0-5D0C-4417-A44B-D6139B5D3B18}"/>
              </a:ext>
            </a:extLst>
          </p:cNvPr>
          <p:cNvGrpSpPr>
            <a:grpSpLocks/>
          </p:cNvGrpSpPr>
          <p:nvPr/>
        </p:nvGrpSpPr>
        <p:grpSpPr bwMode="auto">
          <a:xfrm>
            <a:off x="3174925" y="4011126"/>
            <a:ext cx="3744912" cy="858837"/>
            <a:chOff x="2245" y="2523"/>
            <a:chExt cx="2359" cy="541"/>
          </a:xfrm>
        </p:grpSpPr>
        <p:sp>
          <p:nvSpPr>
            <p:cNvPr id="25610" name="Text Box 6">
              <a:extLst>
                <a:ext uri="{FF2B5EF4-FFF2-40B4-BE49-F238E27FC236}">
                  <a16:creationId xmlns:a16="http://schemas.microsoft.com/office/drawing/2014/main" id="{0DB5C3C8-8EEF-455B-9025-CA478E8B4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795"/>
              <a:ext cx="14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μέρη   πακέτου</a:t>
              </a:r>
            </a:p>
          </p:txBody>
        </p:sp>
        <p:sp>
          <p:nvSpPr>
            <p:cNvPr id="25611" name="Line 10">
              <a:extLst>
                <a:ext uri="{FF2B5EF4-FFF2-40B4-BE49-F238E27FC236}">
                  <a16:creationId xmlns:a16="http://schemas.microsoft.com/office/drawing/2014/main" id="{899DEB3B-BBDA-401E-8E70-C78FB989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5" y="2523"/>
              <a:ext cx="862" cy="363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/>
      <p:bldP spid="905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685BC238-9310-4128-B1A7-600D12927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48901396-DDCC-431F-A340-52CF259F6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34F6CF3-B25A-4E45-A628-7AF143D3FBF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2">
            <a:extLst>
              <a:ext uri="{FF2B5EF4-FFF2-40B4-BE49-F238E27FC236}">
                <a16:creationId xmlns:a16="http://schemas.microsoft.com/office/drawing/2014/main" id="{E4A0B99A-9BDA-4E8F-806A-915326DEE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Δηλώσεις Βιβλιοθηκών (2/2)</a:t>
            </a:r>
          </a:p>
        </p:txBody>
      </p:sp>
      <p:sp>
        <p:nvSpPr>
          <p:cNvPr id="906243" name="Rectangle 3">
            <a:extLst>
              <a:ext uri="{FF2B5EF4-FFF2-40B4-BE49-F238E27FC236}">
                <a16:creationId xmlns:a16="http://schemas.microsoft.com/office/drawing/2014/main" id="{4DF91105-EE2E-44D9-8590-C4D58BFDD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Οι βιβλιοθήκες </a:t>
            </a:r>
            <a:r>
              <a:rPr lang="en-US" altLang="el-GR" sz="2000" b="1" i="1">
                <a:solidFill>
                  <a:srgbClr val="990033"/>
                </a:solidFill>
              </a:rPr>
              <a:t>std</a:t>
            </a:r>
            <a:r>
              <a:rPr lang="en-US" altLang="el-GR" sz="2000"/>
              <a:t> </a:t>
            </a:r>
            <a:r>
              <a:rPr lang="el-GR" altLang="el-GR" sz="2000"/>
              <a:t>και </a:t>
            </a:r>
            <a:r>
              <a:rPr lang="en-US" altLang="el-GR" sz="2000" b="1" i="1">
                <a:solidFill>
                  <a:srgbClr val="990033"/>
                </a:solidFill>
              </a:rPr>
              <a:t>work</a:t>
            </a:r>
            <a:r>
              <a:rPr lang="en-US" altLang="el-GR" sz="2000"/>
              <a:t> </a:t>
            </a:r>
            <a:r>
              <a:rPr lang="el-GR" altLang="el-GR" sz="2000"/>
              <a:t>είναι πάντα ορατές και δε χρειάζεται να δηλώνονται</a:t>
            </a:r>
          </a:p>
          <a:p>
            <a:pPr marL="0" indent="0" eaLnBrk="1" hangingPunct="1">
              <a:spcBef>
                <a:spcPct val="50000"/>
              </a:spcBef>
            </a:pPr>
            <a:endParaRPr lang="el-GR" altLang="el-GR" sz="1400"/>
          </a:p>
          <a:p>
            <a:pPr marL="0" indent="0" eaLnBrk="1" hangingPunct="1">
              <a:spcBef>
                <a:spcPct val="5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Η βιβλιοθήκη </a:t>
            </a:r>
            <a:r>
              <a:rPr lang="en-US" altLang="el-GR" sz="2000" b="1" i="1">
                <a:solidFill>
                  <a:srgbClr val="990033"/>
                </a:solidFill>
              </a:rPr>
              <a:t>ieee</a:t>
            </a:r>
            <a:r>
              <a:rPr lang="el-GR" altLang="el-GR" sz="2000"/>
              <a:t> πρέπει να δηλώνεται όταν χρησιμοποιείται ο τύπος δεδομένων </a:t>
            </a:r>
            <a:r>
              <a:rPr lang="en-US" altLang="el-GR" sz="2000" b="1">
                <a:solidFill>
                  <a:srgbClr val="990033"/>
                </a:solidFill>
              </a:rPr>
              <a:t>std_logic (std_ulogic)</a:t>
            </a:r>
          </a:p>
          <a:p>
            <a:pPr marL="0" indent="0" eaLnBrk="1" hangingPunct="1">
              <a:spcBef>
                <a:spcPct val="50000"/>
              </a:spcBef>
            </a:pPr>
            <a:endParaRPr lang="el-GR" altLang="el-GR" sz="1400"/>
          </a:p>
          <a:p>
            <a:pPr marL="0" indent="0" eaLnBrk="1" hangingPunct="1">
              <a:spcBef>
                <a:spcPct val="5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Πακέτα</a:t>
            </a:r>
            <a:r>
              <a:rPr lang="en-US" altLang="el-GR" sz="2000"/>
              <a:t> / </a:t>
            </a:r>
            <a:r>
              <a:rPr lang="el-GR" altLang="el-GR" sz="2000"/>
              <a:t>βιβλιοθήκες: </a:t>
            </a:r>
            <a:endParaRPr lang="en-US" altLang="el-GR" sz="2000"/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std:</a:t>
            </a:r>
            <a:r>
              <a:rPr lang="el-GR" altLang="el-GR" sz="1800"/>
              <a:t> βιβλιοθήκη πόρων (τύποι δεδομένων, κείμενα Ι/Ο κλπ.)</a:t>
            </a:r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work:</a:t>
            </a:r>
            <a:r>
              <a:rPr lang="el-GR" altLang="el-GR" sz="1800"/>
              <a:t> βιβλιοθήκη που φυλάσσεται ο σχεδιασμός</a:t>
            </a:r>
            <a:endParaRPr lang="en-US" altLang="el-GR" sz="1800"/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std_logic_1164:</a:t>
            </a:r>
            <a:r>
              <a:rPr lang="en-US" altLang="el-GR" sz="1800"/>
              <a:t> </a:t>
            </a:r>
            <a:r>
              <a:rPr lang="el-GR" altLang="el-GR" sz="1800"/>
              <a:t>καθορίζει ένα σύστημα πολλαπλών λογικών επιπέδων (</a:t>
            </a:r>
            <a:r>
              <a:rPr lang="en-US" altLang="el-GR" sz="1800"/>
              <a:t>STD_LOGIC</a:t>
            </a:r>
            <a:r>
              <a:rPr lang="el-GR" altLang="el-GR" sz="1800"/>
              <a:t> ή </a:t>
            </a:r>
            <a:r>
              <a:rPr lang="en-US" altLang="el-GR" sz="1800"/>
              <a:t>STD_ULOGIC</a:t>
            </a:r>
            <a:r>
              <a:rPr lang="en-US" altLang="el-GR" sz="1800">
                <a:cs typeface="Times New Roman" panose="02020603050405020304" pitchFamily="18" charset="0"/>
              </a:rPr>
              <a:t>―</a:t>
            </a:r>
            <a:r>
              <a:rPr lang="el-GR" altLang="el-GR" sz="1800">
                <a:cs typeface="Times New Roman" panose="02020603050405020304" pitchFamily="18" charset="0"/>
              </a:rPr>
              <a:t>8 ή 9 τιμές</a:t>
            </a:r>
            <a:r>
              <a:rPr lang="el-GR" altLang="el-GR" sz="1800"/>
              <a:t>)</a:t>
            </a:r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std_logic_arith</a:t>
            </a:r>
            <a:r>
              <a:rPr lang="en-US" altLang="el-GR" sz="1800"/>
              <a:t> (lib </a:t>
            </a:r>
            <a:r>
              <a:rPr lang="en-US" altLang="el-GR" sz="1800" b="1">
                <a:solidFill>
                  <a:srgbClr val="990033"/>
                </a:solidFill>
              </a:rPr>
              <a:t>ieee</a:t>
            </a:r>
            <a:r>
              <a:rPr lang="en-US" altLang="el-GR" sz="1800"/>
              <a:t>):</a:t>
            </a:r>
            <a:r>
              <a:rPr lang="el-GR" altLang="el-GR" sz="1800"/>
              <a:t> </a:t>
            </a:r>
            <a:r>
              <a:rPr lang="en-US" altLang="el-GR" sz="1800"/>
              <a:t>signed / unsigned numbers</a:t>
            </a:r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std_logic_signed/unsigned</a:t>
            </a:r>
            <a:r>
              <a:rPr lang="en-US" altLang="el-GR" sz="1800"/>
              <a:t> (lib </a:t>
            </a:r>
            <a:r>
              <a:rPr lang="en-US" altLang="el-GR" sz="1800" b="1">
                <a:solidFill>
                  <a:srgbClr val="990033"/>
                </a:solidFill>
              </a:rPr>
              <a:t>ieee</a:t>
            </a:r>
            <a:r>
              <a:rPr lang="en-US" altLang="el-GR" sz="1800"/>
              <a:t>): </a:t>
            </a:r>
            <a:r>
              <a:rPr lang="el-GR" altLang="el-GR" sz="1800"/>
              <a:t>επιτρέπει να εκτελούνται πράξεις σε δεδομένα </a:t>
            </a:r>
            <a:r>
              <a:rPr lang="en-US" altLang="el-GR" sz="1800"/>
              <a:t>std_logic_vector </a:t>
            </a:r>
            <a:r>
              <a:rPr lang="el-GR" altLang="el-GR" sz="1800"/>
              <a:t>σαν να ήταν δεδομένα τύπου </a:t>
            </a:r>
            <a:r>
              <a:rPr lang="en-US" altLang="el-GR" sz="1800"/>
              <a:t>SIGNED/UNSIGNED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B22AED31-2BF9-4C7C-B324-3373E59C2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ECD7D47D-FBDC-4958-92FF-5FF6E954D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53EF34-8915-4BF6-B87F-4D18B20C271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E5945381-CB8D-46B1-9543-F09D56096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Ενότητα </a:t>
            </a:r>
            <a:r>
              <a:rPr lang="en-US" altLang="el-GR"/>
              <a:t>ENTITY</a:t>
            </a:r>
            <a:r>
              <a:rPr lang="el-GR" altLang="el-GR"/>
              <a:t> </a:t>
            </a:r>
          </a:p>
        </p:txBody>
      </p:sp>
      <p:sp>
        <p:nvSpPr>
          <p:cNvPr id="907267" name="Rectangle 3">
            <a:extLst>
              <a:ext uri="{FF2B5EF4-FFF2-40B4-BE49-F238E27FC236}">
                <a16:creationId xmlns:a16="http://schemas.microsoft.com/office/drawing/2014/main" id="{B6337223-F8E9-48F8-AC19-B4583785D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1239838" algn="l"/>
              </a:tabLst>
            </a:pPr>
            <a:r>
              <a:rPr lang="en-US" altLang="el-GR"/>
              <a:t> </a:t>
            </a:r>
            <a:r>
              <a:rPr lang="el-GR" altLang="el-GR"/>
              <a:t>Καθορίζει την επικοινωνία (θύρες εισόδου/εξόδου</a:t>
            </a:r>
            <a:r>
              <a:rPr lang="en-US" altLang="el-GR"/>
              <a:t>) </a:t>
            </a:r>
            <a:r>
              <a:rPr lang="el-GR" altLang="el-GR"/>
              <a:t>του κυκλώματος</a:t>
            </a:r>
            <a:r>
              <a:rPr lang="en-US" altLang="el-GR"/>
              <a:t> </a:t>
            </a:r>
            <a:r>
              <a:rPr lang="el-GR" altLang="el-GR"/>
              <a:t>με το περιβάλλον</a:t>
            </a:r>
          </a:p>
          <a:p>
            <a:pPr marL="0" indent="0" eaLnBrk="1" hangingPunct="1">
              <a:tabLst>
                <a:tab pos="1239838" algn="l"/>
              </a:tabLst>
            </a:pPr>
            <a:r>
              <a:rPr lang="en-US" altLang="el-GR"/>
              <a:t> </a:t>
            </a:r>
            <a:r>
              <a:rPr lang="el-GR" altLang="el-GR"/>
              <a:t>Αποτελείται από τις δηλώσεις:</a:t>
            </a:r>
          </a:p>
          <a:p>
            <a:pPr marL="760413" lvl="1" indent="-285750" eaLnBrk="1" hangingPunct="1">
              <a:tabLst>
                <a:tab pos="1239838" algn="l"/>
              </a:tabLst>
            </a:pPr>
            <a:r>
              <a:rPr lang="el-GR" altLang="el-GR"/>
              <a:t>του </a:t>
            </a:r>
            <a:r>
              <a:rPr lang="el-GR" altLang="el-GR" b="1"/>
              <a:t>ονόματος</a:t>
            </a:r>
            <a:r>
              <a:rPr lang="el-GR" altLang="el-GR"/>
              <a:t> του </a:t>
            </a:r>
            <a:r>
              <a:rPr lang="en-US" altLang="el-GR"/>
              <a:t>ENTITY </a:t>
            </a:r>
            <a:r>
              <a:rPr lang="el-GR" altLang="el-GR"/>
              <a:t>που είναι ίδιο με το όνομα του</a:t>
            </a:r>
            <a:r>
              <a:rPr lang="en-US" altLang="el-GR"/>
              <a:t> component</a:t>
            </a:r>
            <a:endParaRPr lang="el-GR" altLang="el-GR"/>
          </a:p>
          <a:p>
            <a:pPr marL="760413" lvl="1" indent="-285750" eaLnBrk="1" hangingPunct="1">
              <a:tabLst>
                <a:tab pos="1239838" algn="l"/>
              </a:tabLst>
            </a:pPr>
            <a:r>
              <a:rPr lang="el-GR" altLang="el-GR"/>
              <a:t>των </a:t>
            </a:r>
            <a:r>
              <a:rPr lang="el-GR" altLang="el-GR" b="1"/>
              <a:t>σημάτων</a:t>
            </a:r>
            <a:r>
              <a:rPr lang="el-GR" altLang="el-GR"/>
              <a:t> εισόδου/εξόδου</a:t>
            </a:r>
            <a:endParaRPr lang="en-US" altLang="el-GR"/>
          </a:p>
          <a:p>
            <a:pPr marL="0" indent="0" eaLnBrk="1" hangingPunct="1">
              <a:tabLst>
                <a:tab pos="1239838" algn="l"/>
              </a:tabLst>
            </a:pPr>
            <a:endParaRPr lang="en-US" altLang="el-GR"/>
          </a:p>
          <a:p>
            <a:pPr marL="0" indent="0" eaLnBrk="1" hangingPunct="1">
              <a:tabLst>
                <a:tab pos="1239838" algn="l"/>
              </a:tabLst>
            </a:pPr>
            <a:r>
              <a:rPr lang="en-US" altLang="el-GR"/>
              <a:t> </a:t>
            </a:r>
            <a:r>
              <a:rPr lang="el-GR" altLang="el-GR"/>
              <a:t>Σύνταξη: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/>
              <a:t>  &lt;identifier_name&gt;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/>
              <a:t> </a:t>
            </a:r>
            <a:r>
              <a:rPr lang="el-GR" altLang="el-GR"/>
              <a:t> </a:t>
            </a:r>
            <a:r>
              <a:rPr lang="en-US" altLang="el-GR"/>
              <a:t>( [signal] &lt;identifier&gt; : mode     data_type_indication ; 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n-US" altLang="el-GR"/>
              <a:t>		</a:t>
            </a:r>
            <a:r>
              <a:rPr lang="el-GR" altLang="el-GR"/>
              <a:t>  </a:t>
            </a:r>
            <a:r>
              <a:rPr lang="en-US" altLang="el-GR"/>
              <a:t>[signal] &lt;identifier&gt; : mode     data_type_indication ) ;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/>
              <a:t>  [</a:t>
            </a:r>
            <a:r>
              <a:rPr lang="el-GR" altLang="el-GR"/>
              <a:t>&lt;</a:t>
            </a:r>
            <a:r>
              <a:rPr lang="en-US" altLang="el-GR"/>
              <a:t>identifier_name&gt;]   ;</a:t>
            </a:r>
            <a:endParaRPr lang="el-GR" altLang="el-GR"/>
          </a:p>
        </p:txBody>
      </p:sp>
      <p:sp>
        <p:nvSpPr>
          <p:cNvPr id="907268" name="Rectangle 4">
            <a:extLst>
              <a:ext uri="{FF2B5EF4-FFF2-40B4-BE49-F238E27FC236}">
                <a16:creationId xmlns:a16="http://schemas.microsoft.com/office/drawing/2014/main" id="{E622A95C-84DB-4EA5-A86F-EF1943C2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89363"/>
            <a:ext cx="8001000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  <p:bldP spid="9072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D05748E5-F878-4CD9-8A56-9DD7527A4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617D4274-A6A8-4FAD-98A5-BE803F794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E2E4B4-180B-4530-A0C8-6D7FC212B91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2">
            <a:extLst>
              <a:ext uri="{FF2B5EF4-FFF2-40B4-BE49-F238E27FC236}">
                <a16:creationId xmlns:a16="http://schemas.microsoft.com/office/drawing/2014/main" id="{39C30D5A-FE10-4CD6-A165-745BE1555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Καταστάσεις (</a:t>
            </a:r>
            <a:r>
              <a:rPr lang="en-US" altLang="el-GR"/>
              <a:t>Modes</a:t>
            </a:r>
            <a:r>
              <a:rPr lang="el-GR" altLang="el-GR"/>
              <a:t>) Σημάτων</a:t>
            </a:r>
          </a:p>
        </p:txBody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3C44708A-5F7C-4ABF-90F0-8230E05C8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b="1"/>
              <a:t> in</a:t>
            </a:r>
            <a:r>
              <a:rPr lang="en-US" altLang="el-GR"/>
              <a:t> : </a:t>
            </a:r>
            <a:r>
              <a:rPr lang="el-GR" altLang="el-GR"/>
              <a:t>Σήμα εισόδου – Ανάγνωση σήματος</a:t>
            </a:r>
          </a:p>
          <a:p>
            <a:pPr marL="0" indent="0" eaLnBrk="1" hangingPunct="1"/>
            <a:endParaRPr lang="en-US" altLang="el-GR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el-GR" b="1"/>
              <a:t> out</a:t>
            </a:r>
            <a:r>
              <a:rPr lang="en-US" altLang="el-GR"/>
              <a:t> : </a:t>
            </a:r>
            <a:r>
              <a:rPr lang="el-GR" altLang="el-GR"/>
              <a:t>Σήμα εξόδου – Εγγραφή σήματος</a:t>
            </a:r>
            <a:r>
              <a:rPr lang="en-US" altLang="el-GR" b="1"/>
              <a:t> </a:t>
            </a:r>
            <a:endParaRPr lang="el-GR" altLang="el-GR" b="1"/>
          </a:p>
          <a:p>
            <a:pPr marL="0" indent="0" eaLnBrk="1" hangingPunct="1"/>
            <a:endParaRPr lang="el-GR" altLang="el-GR" b="1"/>
          </a:p>
          <a:p>
            <a:pPr marL="0" indent="0" eaLnBrk="1" hangingPunct="1"/>
            <a:r>
              <a:rPr lang="en-US" altLang="el-GR" b="1"/>
              <a:t> inout</a:t>
            </a:r>
            <a:r>
              <a:rPr lang="en-US" altLang="el-GR"/>
              <a:t> :</a:t>
            </a:r>
            <a:r>
              <a:rPr lang="el-GR" altLang="el-GR"/>
              <a:t> Σήμα εισόδου/εξόδου</a:t>
            </a:r>
            <a:r>
              <a:rPr lang="en-US" altLang="el-GR"/>
              <a:t> </a:t>
            </a:r>
            <a:r>
              <a:rPr lang="el-GR" altLang="el-GR"/>
              <a:t>–</a:t>
            </a:r>
            <a:r>
              <a:rPr lang="en-US" altLang="el-GR"/>
              <a:t> </a:t>
            </a:r>
            <a:r>
              <a:rPr lang="el-GR" altLang="el-GR"/>
              <a:t>Ανάγνωση  και εγγραφή σήματος</a:t>
            </a:r>
            <a:r>
              <a:rPr lang="en-US" altLang="el-GR" b="1"/>
              <a:t> </a:t>
            </a:r>
            <a:endParaRPr lang="el-GR" altLang="el-GR" b="1"/>
          </a:p>
          <a:p>
            <a:pPr marL="765175" lvl="1" indent="-285750" eaLnBrk="1" hangingPunct="1"/>
            <a:r>
              <a:rPr lang="el-GR" altLang="el-GR" b="1"/>
              <a:t> </a:t>
            </a:r>
            <a:r>
              <a:rPr lang="el-GR" altLang="el-GR"/>
              <a:t>Σήμα διπλής κατεύθυνσης</a:t>
            </a:r>
            <a:r>
              <a:rPr lang="el-GR" altLang="el-GR" b="1"/>
              <a:t> </a:t>
            </a:r>
            <a:r>
              <a:rPr lang="el-GR" altLang="el-GR"/>
              <a:t>(</a:t>
            </a:r>
            <a:r>
              <a:rPr lang="en-US" altLang="el-GR"/>
              <a:t>bi-directional)</a:t>
            </a:r>
            <a:endParaRPr lang="el-GR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 b="1"/>
              <a:t> buffer</a:t>
            </a:r>
            <a:r>
              <a:rPr lang="en-US" altLang="el-GR"/>
              <a:t> : </a:t>
            </a:r>
            <a:r>
              <a:rPr lang="el-GR" altLang="el-GR"/>
              <a:t>Διάβασμα, επανεγγραφή και αποθήκευση τιμής</a:t>
            </a:r>
            <a:r>
              <a:rPr lang="el-GR" altLang="el-GR">
                <a:solidFill>
                  <a:schemeClr val="tx1"/>
                </a:solidFill>
              </a:rPr>
              <a:t> </a:t>
            </a:r>
          </a:p>
          <a:p>
            <a:pPr marL="765175" lvl="1" indent="-285750" eaLnBrk="1" hangingPunct="1"/>
            <a:r>
              <a:rPr lang="el-GR" altLang="el-GR"/>
              <a:t>Είναι πάντοτε σήμα εξόδου και όχι διπλής κατεύθυνσης</a:t>
            </a:r>
          </a:p>
          <a:p>
            <a:pPr marL="765175" lvl="1" indent="-285750" eaLnBrk="1" hangingPunct="1"/>
            <a:r>
              <a:rPr lang="el-GR" altLang="el-GR"/>
              <a:t>Επιτρέπεται μόνο μία ανάθεση εντός της αρχιτεκτονικής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F9585E1-3C1F-44AB-A0E1-A9229BE8D6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1726D829-4B61-486D-BB06-E81F9D222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2A6BFF-8AC0-4275-BBFF-F9AB9468C07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AutoShape 2">
            <a:extLst>
              <a:ext uri="{FF2B5EF4-FFF2-40B4-BE49-F238E27FC236}">
                <a16:creationId xmlns:a16="http://schemas.microsoft.com/office/drawing/2014/main" id="{99927569-D237-4C19-9D10-7A1D09A0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ENTITY</a:t>
            </a:r>
            <a:r>
              <a:rPr lang="el-GR" altLang="el-GR">
                <a:cs typeface="Times New Roman" panose="02020603050405020304" pitchFamily="18" charset="0"/>
              </a:rPr>
              <a:t>―</a:t>
            </a:r>
            <a:r>
              <a:rPr lang="el-GR" altLang="el-GR"/>
              <a:t>Παραδείγματα</a:t>
            </a:r>
          </a:p>
        </p:txBody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BDE474A5-FCDE-4D70-A009-BE2D805E3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342900" eaLnBrk="1" hangingPunct="1">
              <a:tabLst>
                <a:tab pos="1143000" algn="l"/>
              </a:tabLst>
            </a:pPr>
            <a:endParaRPr lang="el-GR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b="1" dirty="0">
                <a:solidFill>
                  <a:srgbClr val="990033"/>
                </a:solidFill>
              </a:rPr>
              <a:t>Entity</a:t>
            </a:r>
            <a:r>
              <a:rPr lang="en-US" altLang="el-GR" dirty="0"/>
              <a:t> </a:t>
            </a:r>
            <a:r>
              <a:rPr lang="en-US" altLang="el-GR" dirty="0" err="1"/>
              <a:t>vhdl_comp</a:t>
            </a:r>
            <a:r>
              <a:rPr lang="en-US" altLang="el-GR" dirty="0"/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port</a:t>
            </a:r>
            <a:r>
              <a:rPr lang="en-US" altLang="el-GR" dirty="0"/>
              <a:t> (</a:t>
            </a:r>
            <a:r>
              <a:rPr lang="en-US" altLang="el-GR" dirty="0">
                <a:solidFill>
                  <a:srgbClr val="800000"/>
                </a:solidFill>
              </a:rPr>
              <a:t>signal</a:t>
            </a:r>
            <a:r>
              <a:rPr lang="en-US" altLang="el-GR" dirty="0"/>
              <a:t> </a:t>
            </a:r>
            <a:r>
              <a:rPr lang="en-US" altLang="el-GR" dirty="0" err="1"/>
              <a:t>a,b</a:t>
            </a:r>
            <a:r>
              <a:rPr lang="en-US" altLang="el-GR" dirty="0"/>
              <a:t> 	: </a:t>
            </a:r>
            <a:r>
              <a:rPr lang="en-US" altLang="el-GR" dirty="0">
                <a:solidFill>
                  <a:srgbClr val="800000"/>
                </a:solidFill>
              </a:rPr>
              <a:t>in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n-US" altLang="el-GR" dirty="0"/>
              <a:t>;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dirty="0"/>
              <a:t>		</a:t>
            </a:r>
            <a:r>
              <a:rPr lang="el-GR" altLang="el-GR" dirty="0"/>
              <a:t>   </a:t>
            </a:r>
            <a:r>
              <a:rPr lang="en-US" altLang="el-GR" dirty="0">
                <a:solidFill>
                  <a:srgbClr val="800000"/>
                </a:solidFill>
              </a:rPr>
              <a:t>signal</a:t>
            </a:r>
            <a:r>
              <a:rPr lang="en-US" altLang="el-GR" dirty="0"/>
              <a:t> c  	 : </a:t>
            </a:r>
            <a:r>
              <a:rPr lang="en-US" altLang="el-GR" dirty="0">
                <a:solidFill>
                  <a:srgbClr val="800000"/>
                </a:solidFill>
              </a:rPr>
              <a:t>out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n-US" altLang="el-GR" dirty="0"/>
              <a:t>);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n-US" altLang="el-GR" dirty="0"/>
              <a:t> </a:t>
            </a:r>
            <a:r>
              <a:rPr lang="en-US" altLang="el-GR" dirty="0" err="1"/>
              <a:t>vhdl_comp</a:t>
            </a:r>
            <a:r>
              <a:rPr lang="en-US" altLang="el-GR" dirty="0"/>
              <a:t> ;</a:t>
            </a:r>
            <a:endParaRPr lang="el-GR" altLang="el-GR" dirty="0"/>
          </a:p>
          <a:p>
            <a:pPr indent="-342900" eaLnBrk="1" hangingPunct="1">
              <a:lnSpc>
                <a:spcPct val="80000"/>
              </a:lnSpc>
              <a:tabLst>
                <a:tab pos="1143000" algn="l"/>
              </a:tabLst>
            </a:pPr>
            <a:endParaRPr lang="el-GR" altLang="el-GR" dirty="0"/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143000" algn="l"/>
              </a:tabLst>
            </a:pPr>
            <a:r>
              <a:rPr lang="el-GR" altLang="el-GR" dirty="0"/>
              <a:t>Εναλλακτική περιγραφή: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b="1" dirty="0">
                <a:solidFill>
                  <a:srgbClr val="990033"/>
                </a:solidFill>
              </a:rPr>
              <a:t>Entity</a:t>
            </a:r>
            <a:r>
              <a:rPr lang="en-US" altLang="el-GR" dirty="0"/>
              <a:t> </a:t>
            </a:r>
            <a:r>
              <a:rPr lang="en-US" altLang="el-GR" dirty="0" err="1"/>
              <a:t>vhdl_comp</a:t>
            </a:r>
            <a:r>
              <a:rPr lang="en-US" altLang="el-GR" dirty="0"/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port</a:t>
            </a:r>
            <a:r>
              <a:rPr lang="en-US" altLang="el-GR" dirty="0"/>
              <a:t> (</a:t>
            </a:r>
            <a:r>
              <a:rPr lang="en-US" altLang="el-GR" dirty="0" err="1"/>
              <a:t>a,b</a:t>
            </a:r>
            <a:r>
              <a:rPr lang="en-US" altLang="el-GR" dirty="0"/>
              <a:t> 	: </a:t>
            </a:r>
            <a:r>
              <a:rPr lang="en-US" altLang="el-GR" dirty="0">
                <a:solidFill>
                  <a:srgbClr val="800000"/>
                </a:solidFill>
              </a:rPr>
              <a:t>in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l-GR" altLang="el-GR" dirty="0"/>
              <a:t> </a:t>
            </a:r>
            <a:r>
              <a:rPr lang="en-US" altLang="el-GR" dirty="0"/>
              <a:t>;</a:t>
            </a:r>
            <a:r>
              <a:rPr lang="el-GR" altLang="el-GR" dirty="0"/>
              <a:t>      </a:t>
            </a:r>
            <a:r>
              <a:rPr lang="en-US" altLang="el-GR" dirty="0"/>
              <a:t> </a:t>
            </a:r>
            <a:r>
              <a:rPr lang="el-GR" altLang="el-GR" dirty="0"/>
              <a:t>-- Είσοδος</a:t>
            </a:r>
            <a:endParaRPr lang="en-US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dirty="0"/>
              <a:t>		 </a:t>
            </a:r>
            <a:r>
              <a:rPr lang="el-GR" altLang="el-GR" dirty="0"/>
              <a:t>  </a:t>
            </a:r>
            <a:r>
              <a:rPr lang="en-US" altLang="el-GR" dirty="0"/>
              <a:t>c  	: </a:t>
            </a:r>
            <a:r>
              <a:rPr lang="en-US" altLang="el-GR" dirty="0">
                <a:solidFill>
                  <a:srgbClr val="800000"/>
                </a:solidFill>
              </a:rPr>
              <a:t>out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r>
              <a:rPr lang="en-US" altLang="el-GR" dirty="0"/>
              <a:t>;</a:t>
            </a:r>
            <a:r>
              <a:rPr lang="el-GR" altLang="el-GR" dirty="0"/>
              <a:t>   -- Έξοδος</a:t>
            </a:r>
            <a:endParaRPr lang="en-US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l-GR" altLang="el-GR" b="1" dirty="0">
                <a:solidFill>
                  <a:schemeClr val="accent2"/>
                </a:solidFill>
              </a:rPr>
              <a:t> </a:t>
            </a:r>
            <a:r>
              <a:rPr lang="en-US" altLang="el-GR" dirty="0"/>
              <a:t>;</a:t>
            </a:r>
            <a:endParaRPr lang="el-GR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endParaRPr lang="el-GR" altLang="el-GR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59025CD4-39F7-4AEC-9CFA-9E1F39FECE2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914400"/>
            <a:ext cx="2222500" cy="457200"/>
            <a:chOff x="1882" y="576"/>
            <a:chExt cx="1400" cy="288"/>
          </a:xfrm>
        </p:grpSpPr>
        <p:sp>
          <p:nvSpPr>
            <p:cNvPr id="29709" name="Text Box 4">
              <a:extLst>
                <a:ext uri="{FF2B5EF4-FFF2-40B4-BE49-F238E27FC236}">
                  <a16:creationId xmlns:a16="http://schemas.microsoft.com/office/drawing/2014/main" id="{3D673B19-3EE2-4988-BD5B-A7D40C163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576"/>
              <a:ext cx="6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>
                  <a:solidFill>
                    <a:srgbClr val="006600"/>
                  </a:solidFill>
                </a:rPr>
                <a:t>Όνομα</a:t>
              </a:r>
            </a:p>
          </p:txBody>
        </p:sp>
        <p:sp>
          <p:nvSpPr>
            <p:cNvPr id="29710" name="Line 6">
              <a:extLst>
                <a:ext uri="{FF2B5EF4-FFF2-40B4-BE49-F238E27FC236}">
                  <a16:creationId xmlns:a16="http://schemas.microsoft.com/office/drawing/2014/main" id="{5E18A40B-FD12-4795-B6C1-B5C2952B9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672"/>
              <a:ext cx="758" cy="12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89696049-EBAC-48BE-8C22-EBCF0BEFCD6E}"/>
              </a:ext>
            </a:extLst>
          </p:cNvPr>
          <p:cNvGrpSpPr>
            <a:grpSpLocks/>
          </p:cNvGrpSpPr>
          <p:nvPr/>
        </p:nvGrpSpPr>
        <p:grpSpPr bwMode="auto">
          <a:xfrm>
            <a:off x="4804359" y="1507523"/>
            <a:ext cx="3570287" cy="831850"/>
            <a:chOff x="2971" y="1104"/>
            <a:chExt cx="2249" cy="524"/>
          </a:xfrm>
        </p:grpSpPr>
        <p:sp>
          <p:nvSpPr>
            <p:cNvPr id="29707" name="Text Box 5">
              <a:extLst>
                <a:ext uri="{FF2B5EF4-FFF2-40B4-BE49-F238E27FC236}">
                  <a16:creationId xmlns:a16="http://schemas.microsoft.com/office/drawing/2014/main" id="{61DD76BA-4DB5-47BC-AFB3-DBFDE478F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" y="1104"/>
              <a:ext cx="1623" cy="52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 dirty="0">
                  <a:solidFill>
                    <a:srgbClr val="006600"/>
                  </a:solidFill>
                </a:rPr>
                <a:t>Δηλώσεις σημάτων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 dirty="0">
                  <a:solidFill>
                    <a:srgbClr val="006600"/>
                  </a:solidFill>
                </a:rPr>
                <a:t>εισόδου / εξόδου</a:t>
              </a:r>
            </a:p>
          </p:txBody>
        </p:sp>
        <p:sp>
          <p:nvSpPr>
            <p:cNvPr id="29708" name="Line 7">
              <a:extLst>
                <a:ext uri="{FF2B5EF4-FFF2-40B4-BE49-F238E27FC236}">
                  <a16:creationId xmlns:a16="http://schemas.microsoft.com/office/drawing/2014/main" id="{0923A28A-A2F8-4A90-9DB3-52D8ED3FA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" y="1344"/>
              <a:ext cx="5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5E4DA62A-5FED-4CE5-B443-044062926EA7}"/>
              </a:ext>
            </a:extLst>
          </p:cNvPr>
          <p:cNvGrpSpPr>
            <a:grpSpLocks/>
          </p:cNvGrpSpPr>
          <p:nvPr/>
        </p:nvGrpSpPr>
        <p:grpSpPr bwMode="auto">
          <a:xfrm>
            <a:off x="1728787" y="4512571"/>
            <a:ext cx="6119813" cy="1120775"/>
            <a:chOff x="1202" y="2931"/>
            <a:chExt cx="3855" cy="706"/>
          </a:xfrm>
        </p:grpSpPr>
        <p:sp>
          <p:nvSpPr>
            <p:cNvPr id="29705" name="Text Box 8">
              <a:extLst>
                <a:ext uri="{FF2B5EF4-FFF2-40B4-BE49-F238E27FC236}">
                  <a16:creationId xmlns:a16="http://schemas.microsoft.com/office/drawing/2014/main" id="{DF358888-D67A-4926-B5E6-9D1F4934D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113"/>
              <a:ext cx="2132" cy="52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>
                  <a:solidFill>
                    <a:srgbClr val="006600"/>
                  </a:solidFill>
                </a:rPr>
                <a:t>Δεν απαιτείται το όνομα του </a:t>
              </a:r>
              <a:r>
                <a:rPr lang="en-US" altLang="el-GR" sz="2400">
                  <a:solidFill>
                    <a:srgbClr val="006600"/>
                  </a:solidFill>
                </a:rPr>
                <a:t>component </a:t>
              </a:r>
              <a:r>
                <a:rPr lang="el-GR" altLang="el-GR" sz="2400">
                  <a:solidFill>
                    <a:srgbClr val="006600"/>
                  </a:solidFill>
                </a:rPr>
                <a:t>στο τέλος</a:t>
              </a:r>
            </a:p>
          </p:txBody>
        </p:sp>
        <p:sp>
          <p:nvSpPr>
            <p:cNvPr id="29706" name="Line 9">
              <a:extLst>
                <a:ext uri="{FF2B5EF4-FFF2-40B4-BE49-F238E27FC236}">
                  <a16:creationId xmlns:a16="http://schemas.microsoft.com/office/drawing/2014/main" id="{B0E1F360-FB13-4D8E-8D9C-5107001E9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2" y="2931"/>
              <a:ext cx="1654" cy="40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E2ABF018-B0ED-49A5-AD20-7AE819A64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42D1C144-8ED3-4B7D-AAC3-612C68A8D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F8F877-DDC4-45DE-93B2-8855EDA3177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2">
            <a:extLst>
              <a:ext uri="{FF2B5EF4-FFF2-40B4-BE49-F238E27FC236}">
                <a16:creationId xmlns:a16="http://schemas.microsoft.com/office/drawing/2014/main" id="{180EDA43-D323-45DB-8A9B-ED892974F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Ενότητα </a:t>
            </a:r>
            <a:r>
              <a:rPr lang="en-US" altLang="el-GR"/>
              <a:t>ARCHITECTURE</a:t>
            </a:r>
            <a:r>
              <a:rPr lang="el-GR" altLang="el-GR"/>
              <a:t> (1/2)</a:t>
            </a:r>
          </a:p>
        </p:txBody>
      </p:sp>
      <p:sp>
        <p:nvSpPr>
          <p:cNvPr id="911363" name="Rectangle 3">
            <a:extLst>
              <a:ext uri="{FF2B5EF4-FFF2-40B4-BE49-F238E27FC236}">
                <a16:creationId xmlns:a16="http://schemas.microsoft.com/office/drawing/2014/main" id="{A103EA57-65B6-4553-A6CF-7FD0C1FF4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Καθορίζει τη λειτουργία του συστατικού στοιχείου/κυκλώματος</a:t>
            </a:r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Αποτελείται από :</a:t>
            </a:r>
          </a:p>
          <a:p>
            <a:pPr marL="473075" lvl="1" indent="-15875" eaLnBrk="1" hangingPunct="1"/>
            <a:r>
              <a:rPr lang="el-GR" altLang="el-GR"/>
              <a:t>τις δηλώσεις </a:t>
            </a:r>
            <a:r>
              <a:rPr lang="el-GR" altLang="el-GR" b="1"/>
              <a:t>εσωτερικών σημάτων, μεταβλητών </a:t>
            </a:r>
            <a:r>
              <a:rPr lang="el-GR" altLang="el-GR"/>
              <a:t>κ.λ.π.</a:t>
            </a:r>
          </a:p>
          <a:p>
            <a:pPr marL="473075" lvl="1" indent="-15875" eaLnBrk="1" hangingPunct="1"/>
            <a:r>
              <a:rPr lang="el-GR" altLang="el-GR"/>
              <a:t>την </a:t>
            </a:r>
            <a:r>
              <a:rPr lang="el-GR" altLang="el-GR" b="1"/>
              <a:t>περιγραφή της λειτουργίας</a:t>
            </a:r>
            <a:r>
              <a:rPr lang="el-GR" altLang="el-GR"/>
              <a:t> του </a:t>
            </a:r>
            <a:r>
              <a:rPr lang="en-US" altLang="el-GR"/>
              <a:t>component</a:t>
            </a:r>
            <a:endParaRPr lang="el-GR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Σύνταξη:</a:t>
            </a:r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/>
              <a:t> &lt;architecture_name&gt;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/>
              <a:t> &lt;entity_identifier&gt;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l-GR" altLang="el-GR"/>
              <a:t> </a:t>
            </a:r>
            <a:endParaRPr lang="en-US" altLang="el-GR"/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[declarative_part] </a:t>
            </a:r>
            <a:endParaRPr lang="el-GR" altLang="el-GR"/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endParaRPr lang="el-GR" altLang="el-GR"/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&lt;architecture_statement_part&gt;</a:t>
            </a:r>
            <a:endParaRPr lang="en-US" altLang="el-GR">
              <a:solidFill>
                <a:srgbClr val="000099"/>
              </a:solidFill>
            </a:endParaRPr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/>
              <a:t> </a:t>
            </a:r>
            <a:r>
              <a:rPr lang="el-GR" altLang="el-GR"/>
              <a:t>  </a:t>
            </a:r>
            <a:r>
              <a:rPr lang="en-US" altLang="el-GR"/>
              <a:t>[&lt;architecture_name&gt;] ;</a:t>
            </a:r>
            <a:endParaRPr lang="el-GR" altLang="el-GR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2BEBEA7-7454-45A9-8938-8523387E0CD8}"/>
              </a:ext>
            </a:extLst>
          </p:cNvPr>
          <p:cNvGrpSpPr>
            <a:grpSpLocks/>
          </p:cNvGrpSpPr>
          <p:nvPr/>
        </p:nvGrpSpPr>
        <p:grpSpPr bwMode="auto">
          <a:xfrm>
            <a:off x="5696969" y="2585373"/>
            <a:ext cx="2000250" cy="976312"/>
            <a:chOff x="4150" y="1601"/>
            <a:chExt cx="1260" cy="615"/>
          </a:xfrm>
        </p:grpSpPr>
        <p:sp>
          <p:nvSpPr>
            <p:cNvPr id="30737" name="Text Box 6">
              <a:extLst>
                <a:ext uri="{FF2B5EF4-FFF2-40B4-BE49-F238E27FC236}">
                  <a16:creationId xmlns:a16="http://schemas.microsoft.com/office/drawing/2014/main" id="{663E8E14-D044-4755-ACF0-63C6C40F2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601"/>
              <a:ext cx="12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6600"/>
                  </a:solidFill>
                </a:rPr>
                <a:t>Όνομα του </a:t>
              </a:r>
              <a:r>
                <a:rPr lang="en-US" altLang="el-GR" sz="2000" dirty="0">
                  <a:solidFill>
                    <a:srgbClr val="006600"/>
                  </a:solidFill>
                </a:rPr>
                <a:t>entity </a:t>
              </a:r>
              <a:endParaRPr lang="el-GR" altLang="el-GR" sz="2000" dirty="0">
                <a:solidFill>
                  <a:srgbClr val="006600"/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6600"/>
                  </a:solidFill>
                </a:rPr>
                <a:t>στο οποίο ανήκει</a:t>
              </a:r>
            </a:p>
          </p:txBody>
        </p:sp>
        <p:sp>
          <p:nvSpPr>
            <p:cNvPr id="30738" name="Line 7">
              <a:extLst>
                <a:ext uri="{FF2B5EF4-FFF2-40B4-BE49-F238E27FC236}">
                  <a16:creationId xmlns:a16="http://schemas.microsoft.com/office/drawing/2014/main" id="{373FCB69-65DD-42E9-B918-27EE8F36A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2024"/>
              <a:ext cx="384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368" name="Rectangle 8">
            <a:extLst>
              <a:ext uri="{FF2B5EF4-FFF2-40B4-BE49-F238E27FC236}">
                <a16:creationId xmlns:a16="http://schemas.microsoft.com/office/drawing/2014/main" id="{C77B9046-185F-4D3A-A17B-BFB97C8F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79248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9F302009-A15C-4787-AA57-FEEB81EF1A34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901950"/>
            <a:ext cx="2493962" cy="671513"/>
            <a:chOff x="1519" y="1828"/>
            <a:chExt cx="1571" cy="423"/>
          </a:xfrm>
        </p:grpSpPr>
        <p:sp>
          <p:nvSpPr>
            <p:cNvPr id="30735" name="Text Box 9">
              <a:extLst>
                <a:ext uri="{FF2B5EF4-FFF2-40B4-BE49-F238E27FC236}">
                  <a16:creationId xmlns:a16="http://schemas.microsoft.com/office/drawing/2014/main" id="{B135E03A-4625-4F08-84FA-FDAC31BD1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828"/>
              <a:ext cx="15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6600"/>
                  </a:solidFill>
                </a:rPr>
                <a:t>Όνομα αρχιτεκτονικής</a:t>
              </a:r>
            </a:p>
          </p:txBody>
        </p:sp>
        <p:sp>
          <p:nvSpPr>
            <p:cNvPr id="30736" name="Line 10">
              <a:extLst>
                <a:ext uri="{FF2B5EF4-FFF2-40B4-BE49-F238E27FC236}">
                  <a16:creationId xmlns:a16="http://schemas.microsoft.com/office/drawing/2014/main" id="{F2406C01-9E49-48E9-ADC9-03D3C470E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069"/>
              <a:ext cx="181" cy="18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ED330222-E6A1-46D1-97AB-905027ED8950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3860801"/>
            <a:ext cx="4572000" cy="762000"/>
            <a:chOff x="1927" y="2478"/>
            <a:chExt cx="2880" cy="480"/>
          </a:xfrm>
        </p:grpSpPr>
        <p:sp>
          <p:nvSpPr>
            <p:cNvPr id="30733" name="Line 4">
              <a:extLst>
                <a:ext uri="{FF2B5EF4-FFF2-40B4-BE49-F238E27FC236}">
                  <a16:creationId xmlns:a16="http://schemas.microsoft.com/office/drawing/2014/main" id="{E1F95CFC-9E2B-4EE0-A8A6-90F1D4165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2614"/>
              <a:ext cx="6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14">
              <a:extLst>
                <a:ext uri="{FF2B5EF4-FFF2-40B4-BE49-F238E27FC236}">
                  <a16:creationId xmlns:a16="http://schemas.microsoft.com/office/drawing/2014/main" id="{8CEFFDFF-B859-48E0-9B72-F8360FC2F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478"/>
              <a:ext cx="2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179388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l" eaLnBrk="1" hangingPunct="1">
                <a:buFont typeface="Times New Roman" panose="02020603050405020304" pitchFamily="18" charset="0"/>
                <a:buNone/>
              </a:pPr>
              <a:r>
                <a:rPr lang="el-GR" altLang="el-GR" dirty="0">
                  <a:solidFill>
                    <a:srgbClr val="006600"/>
                  </a:solidFill>
                </a:rPr>
                <a:t>Δήλωση σημάτων, μεταβλητών, </a:t>
              </a:r>
            </a:p>
            <a:p>
              <a:pPr lvl="1" algn="l" eaLnBrk="1" hangingPunct="1">
                <a:buFont typeface="Times New Roman" panose="02020603050405020304" pitchFamily="18" charset="0"/>
                <a:buNone/>
              </a:pPr>
              <a:r>
                <a:rPr lang="el-GR" altLang="el-GR" dirty="0">
                  <a:solidFill>
                    <a:srgbClr val="006600"/>
                  </a:solidFill>
                </a:rPr>
                <a:t>σταθερών κλπ.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968E8EA-A7F7-45D8-9D65-A081E592D374}"/>
              </a:ext>
            </a:extLst>
          </p:cNvPr>
          <p:cNvGrpSpPr>
            <a:grpSpLocks/>
          </p:cNvGrpSpPr>
          <p:nvPr/>
        </p:nvGrpSpPr>
        <p:grpSpPr bwMode="auto">
          <a:xfrm>
            <a:off x="4109469" y="4967287"/>
            <a:ext cx="3587750" cy="396875"/>
            <a:chOff x="2880" y="3205"/>
            <a:chExt cx="2260" cy="250"/>
          </a:xfrm>
        </p:grpSpPr>
        <p:sp>
          <p:nvSpPr>
            <p:cNvPr id="30731" name="Line 5">
              <a:extLst>
                <a:ext uri="{FF2B5EF4-FFF2-40B4-BE49-F238E27FC236}">
                  <a16:creationId xmlns:a16="http://schemas.microsoft.com/office/drawing/2014/main" id="{B36878F5-14D0-4A73-9953-49BACA329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339"/>
              <a:ext cx="62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Text Box 15">
              <a:extLst>
                <a:ext uri="{FF2B5EF4-FFF2-40B4-BE49-F238E27FC236}">
                  <a16:creationId xmlns:a16="http://schemas.microsoft.com/office/drawing/2014/main" id="{4A4A992E-508C-4747-86E3-93CEA594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205"/>
              <a:ext cx="16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6600"/>
                  </a:solidFill>
                </a:rPr>
                <a:t>Περιγραφή λειτουργίας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3" grpId="0" build="p"/>
      <p:bldP spid="9113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>
            <a:extLst>
              <a:ext uri="{FF2B5EF4-FFF2-40B4-BE49-F238E27FC236}">
                <a16:creationId xmlns:a16="http://schemas.microsoft.com/office/drawing/2014/main" id="{B447BBCB-7784-4C33-B1AA-1FD681C84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ADFE71D0-C7FE-4D1F-871E-E9094C469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37EDE3-5BFA-431B-8C7E-D05A268314B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2">
            <a:extLst>
              <a:ext uri="{FF2B5EF4-FFF2-40B4-BE49-F238E27FC236}">
                <a16:creationId xmlns:a16="http://schemas.microsoft.com/office/drawing/2014/main" id="{4E242D08-DAE1-41F0-9E37-5FB593623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609600"/>
          </a:xfrm>
        </p:spPr>
        <p:txBody>
          <a:bodyPr/>
          <a:lstStyle/>
          <a:p>
            <a:pPr eaLnBrk="1" hangingPunct="1"/>
            <a:r>
              <a:rPr lang="el-GR" altLang="el-GR"/>
              <a:t>Ενότητα </a:t>
            </a:r>
            <a:r>
              <a:rPr lang="en-US" altLang="el-GR"/>
              <a:t>ARCHITECTURE</a:t>
            </a:r>
            <a:r>
              <a:rPr lang="el-GR" altLang="el-GR"/>
              <a:t> (2/2)</a:t>
            </a:r>
          </a:p>
        </p:txBody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67B53B74-68DE-4A60-ADEB-B13A11821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8674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r>
              <a:rPr lang="en-US" altLang="el-GR"/>
              <a:t> </a:t>
            </a:r>
            <a:r>
              <a:rPr lang="el-GR" altLang="el-GR"/>
              <a:t>Κάθε συστατικό στοιχείο</a:t>
            </a:r>
            <a:r>
              <a:rPr lang="en-US" altLang="el-GR"/>
              <a:t> </a:t>
            </a:r>
            <a:r>
              <a:rPr lang="el-GR" altLang="el-GR"/>
              <a:t>μπορεί να έχει περισσότερες από μια αρχιτεκτονικές </a:t>
            </a:r>
            <a:endParaRPr lang="en-US" altLang="el-GR"/>
          </a:p>
          <a:p>
            <a:pPr marL="473075" lvl="1" indent="6350" eaLnBrk="1" hangingPunct="1">
              <a:lnSpc>
                <a:spcPct val="85000"/>
              </a:lnSpc>
              <a:tabLst>
                <a:tab pos="1339850" algn="l"/>
              </a:tabLst>
            </a:pPr>
            <a:r>
              <a:rPr lang="el-GR" altLang="el-GR"/>
              <a:t> Διαφορετικές περιγραφές σε διαφορετικά ιεραρχικά επίπεδα</a:t>
            </a:r>
          </a:p>
          <a:p>
            <a:pPr marL="473075" lvl="1" indent="6350" eaLnBrk="1" hangingPunct="1">
              <a:lnSpc>
                <a:spcPct val="85000"/>
              </a:lnSpc>
              <a:tabLst>
                <a:tab pos="1339850" algn="l"/>
              </a:tabLst>
            </a:pPr>
            <a:r>
              <a:rPr lang="el-GR" altLang="el-GR" u="sng">
                <a:solidFill>
                  <a:srgbClr val="800000"/>
                </a:solidFill>
              </a:rPr>
              <a:t> </a:t>
            </a:r>
            <a:r>
              <a:rPr lang="el-GR" altLang="el-GR" b="1" u="sng"/>
              <a:t>Μία </a:t>
            </a:r>
            <a:r>
              <a:rPr lang="en-US" altLang="el-GR" b="1" u="sng"/>
              <a:t>ARCHITECTURE</a:t>
            </a:r>
            <a:r>
              <a:rPr lang="el-GR" altLang="el-GR" b="1" u="sng"/>
              <a:t> είναι ενεργή κάθε φορά</a:t>
            </a:r>
          </a:p>
          <a:p>
            <a:pPr marL="0" indent="0" eaLnBrk="1" hangingPunct="1">
              <a:lnSpc>
                <a:spcPct val="90000"/>
              </a:lnSpc>
              <a:tabLst>
                <a:tab pos="1339850" algn="l"/>
              </a:tabLst>
            </a:pPr>
            <a:endParaRPr lang="el-GR" altLang="el-GR" b="1" u="sng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1339850" algn="l"/>
              </a:tabLst>
            </a:pPr>
            <a:r>
              <a:rPr lang="en-US" altLang="el-GR"/>
              <a:t> </a:t>
            </a:r>
            <a:r>
              <a:rPr lang="el-GR" altLang="el-GR"/>
              <a:t>Παράδειγμα:</a:t>
            </a:r>
          </a:p>
          <a:p>
            <a:pPr marL="473075" lvl="1" indent="635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 b="1"/>
              <a:t> </a:t>
            </a:r>
            <a:r>
              <a:rPr lang="en-US" altLang="el-GR"/>
              <a:t>nand</a:t>
            </a:r>
            <a:r>
              <a:rPr lang="en-US" altLang="el-GR" b="1"/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473075" lvl="1" indent="6350" eaLnBrk="1" hangingPunct="1">
              <a:lnSpc>
                <a:spcPct val="85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 b="1"/>
              <a:t> </a:t>
            </a:r>
            <a:r>
              <a:rPr lang="en-US" altLang="el-GR"/>
              <a:t>( a, b : </a:t>
            </a:r>
            <a:r>
              <a:rPr lang="en-US" altLang="el-GR" b="1">
                <a:solidFill>
                  <a:srgbClr val="990033"/>
                </a:solidFill>
              </a:rPr>
              <a:t>in</a:t>
            </a:r>
            <a:r>
              <a:rPr lang="en-US" altLang="el-GR"/>
              <a:t>   </a:t>
            </a:r>
            <a:r>
              <a:rPr lang="en-US" altLang="el-GR">
                <a:solidFill>
                  <a:srgbClr val="990000"/>
                </a:solidFill>
              </a:rPr>
              <a:t>std_logic</a:t>
            </a:r>
            <a:r>
              <a:rPr lang="en-US" altLang="el-GR"/>
              <a:t>;</a:t>
            </a:r>
          </a:p>
          <a:p>
            <a:pPr marL="473075" lvl="1" indent="6350" eaLnBrk="1" hangingPunct="1">
              <a:lnSpc>
                <a:spcPct val="85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n-US" altLang="el-GR"/>
              <a:t>	c     : </a:t>
            </a:r>
            <a:r>
              <a:rPr lang="en-US" altLang="el-GR" b="1">
                <a:solidFill>
                  <a:srgbClr val="990033"/>
                </a:solidFill>
              </a:rPr>
              <a:t>out</a:t>
            </a:r>
            <a:r>
              <a:rPr lang="en-US" altLang="el-GR"/>
              <a:t> </a:t>
            </a:r>
            <a:r>
              <a:rPr lang="en-US" altLang="el-GR">
                <a:solidFill>
                  <a:srgbClr val="990000"/>
                </a:solidFill>
              </a:rPr>
              <a:t>std_logic</a:t>
            </a:r>
            <a:r>
              <a:rPr lang="en-US" altLang="el-GR"/>
              <a:t>);</a:t>
            </a:r>
          </a:p>
          <a:p>
            <a:pPr marL="473075" lvl="1" indent="6350" eaLnBrk="1" hangingPunct="1">
              <a:lnSpc>
                <a:spcPct val="85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/>
              <a:t> nand</a:t>
            </a:r>
            <a:r>
              <a:rPr lang="en-US" altLang="el-GR" b="1"/>
              <a:t> </a:t>
            </a:r>
            <a:r>
              <a:rPr lang="en-US" altLang="el-GR"/>
              <a:t>;</a:t>
            </a:r>
          </a:p>
          <a:p>
            <a:pPr marL="473075" lvl="1" indent="635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endParaRPr lang="en-US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n-US" altLang="el-GR"/>
          </a:p>
        </p:txBody>
      </p:sp>
      <p:sp>
        <p:nvSpPr>
          <p:cNvPr id="912388" name="Text Box 4">
            <a:extLst>
              <a:ext uri="{FF2B5EF4-FFF2-40B4-BE49-F238E27FC236}">
                <a16:creationId xmlns:a16="http://schemas.microsoft.com/office/drawing/2014/main" id="{BC0B0059-46CA-448C-9781-909F2213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4621213"/>
            <a:ext cx="39687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Architecture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nand_struct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nand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b="1" dirty="0">
                <a:solidFill>
                  <a:schemeClr val="accent2"/>
                </a:solidFill>
              </a:rPr>
              <a:t> </a:t>
            </a:r>
            <a:r>
              <a:rPr lang="en-US" altLang="el-GR" sz="1800" dirty="0"/>
              <a:t>int : </a:t>
            </a:r>
            <a:r>
              <a:rPr lang="en-US" altLang="el-GR" sz="1800" dirty="0" err="1"/>
              <a:t>std_logic</a:t>
            </a:r>
            <a:r>
              <a:rPr lang="en-US" altLang="el-GR" sz="1800" dirty="0"/>
              <a:t>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A50021"/>
                </a:solidFill>
              </a:rPr>
              <a:t>  </a:t>
            </a: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 sz="1800" dirty="0"/>
              <a:t>int</a:t>
            </a:r>
            <a:r>
              <a:rPr lang="en-US" altLang="el-GR" sz="1800" b="1" dirty="0"/>
              <a:t> &lt;= </a:t>
            </a:r>
            <a:r>
              <a:rPr lang="en-US" altLang="el-GR" sz="1800" dirty="0"/>
              <a:t>a</a:t>
            </a:r>
            <a:r>
              <a:rPr lang="en-US" altLang="el-GR" sz="1800" b="1" dirty="0">
                <a:solidFill>
                  <a:schemeClr val="accent2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and</a:t>
            </a:r>
            <a:r>
              <a:rPr lang="en-US" altLang="el-GR" sz="1800" b="1" dirty="0">
                <a:solidFill>
                  <a:schemeClr val="accent2"/>
                </a:solidFill>
              </a:rPr>
              <a:t> </a:t>
            </a:r>
            <a:r>
              <a:rPr lang="en-US" altLang="el-GR" sz="1800" dirty="0"/>
              <a:t>b;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 sz="1800" dirty="0"/>
              <a:t>c</a:t>
            </a:r>
            <a:r>
              <a:rPr lang="en-US" altLang="el-GR" sz="1800" b="1" dirty="0"/>
              <a:t> &lt;=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not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int 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A5002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nand</a:t>
            </a:r>
            <a:r>
              <a:rPr lang="en-US" altLang="el-GR" sz="1800" b="1" dirty="0"/>
              <a:t> </a:t>
            </a:r>
            <a:r>
              <a:rPr lang="en-US" altLang="el-GR" sz="1800" dirty="0"/>
              <a:t>;</a:t>
            </a:r>
            <a:endParaRPr lang="el-GR" altLang="el-GR" sz="1800" dirty="0"/>
          </a:p>
        </p:txBody>
      </p:sp>
      <p:sp>
        <p:nvSpPr>
          <p:cNvPr id="912389" name="Text Box 5">
            <a:extLst>
              <a:ext uri="{FF2B5EF4-FFF2-40B4-BE49-F238E27FC236}">
                <a16:creationId xmlns:a16="http://schemas.microsoft.com/office/drawing/2014/main" id="{67980797-C355-4948-B42A-9D0897B4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47879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rgbClr val="000054"/>
                </a:solidFill>
              </a:rPr>
              <a:t> </a:t>
            </a:r>
            <a:r>
              <a:rPr lang="en-US" altLang="el-GR"/>
              <a:t>nand_behav</a:t>
            </a:r>
            <a:r>
              <a:rPr lang="en-US" altLang="el-GR">
                <a:solidFill>
                  <a:srgbClr val="00003E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nand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endParaRPr lang="el-GR" altLang="el-GR" b="1">
              <a:solidFill>
                <a:srgbClr val="990033"/>
              </a:solidFill>
            </a:endParaRP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/>
              <a:t>c</a:t>
            </a:r>
            <a:r>
              <a:rPr lang="en-US" altLang="el-GR" b="1"/>
              <a:t> &lt;= </a:t>
            </a:r>
            <a:r>
              <a:rPr lang="en-US" altLang="el-GR"/>
              <a:t>a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nand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/>
              <a:t>b </a:t>
            </a:r>
            <a:r>
              <a:rPr lang="en-US" altLang="el-GR" b="1"/>
              <a:t>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/>
              <a:t>nand</a:t>
            </a:r>
            <a:r>
              <a:rPr lang="en-US" altLang="el-GR" b="1"/>
              <a:t> </a:t>
            </a:r>
            <a:r>
              <a:rPr lang="en-US" altLang="el-GR"/>
              <a:t>;</a:t>
            </a:r>
            <a:endParaRPr lang="el-GR" altLang="el-GR"/>
          </a:p>
        </p:txBody>
      </p:sp>
      <p:graphicFrame>
        <p:nvGraphicFramePr>
          <p:cNvPr id="912390" name="Object 6">
            <a:extLst>
              <a:ext uri="{FF2B5EF4-FFF2-40B4-BE49-F238E27FC236}">
                <a16:creationId xmlns:a16="http://schemas.microsoft.com/office/drawing/2014/main" id="{A41BBF79-ACB4-4B41-94BD-931947944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590800"/>
          <a:ext cx="29162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88046" imgH="1316446" progId="Visio.Drawing.11">
                  <p:embed/>
                </p:oleObj>
              </mc:Choice>
              <mc:Fallback>
                <p:oleObj name="Visio" r:id="rId2" imgW="2688046" imgH="131644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29162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1" name="Rectangle 7">
            <a:extLst>
              <a:ext uri="{FF2B5EF4-FFF2-40B4-BE49-F238E27FC236}">
                <a16:creationId xmlns:a16="http://schemas.microsoft.com/office/drawing/2014/main" id="{F680E23B-89D0-4997-B8A9-19B48155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852738"/>
            <a:ext cx="3455988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7124E71D-A330-408B-8746-BD2943965345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149725"/>
            <a:ext cx="6121400" cy="2374900"/>
            <a:chOff x="1519" y="2614"/>
            <a:chExt cx="3856" cy="1496"/>
          </a:xfrm>
        </p:grpSpPr>
        <p:sp>
          <p:nvSpPr>
            <p:cNvPr id="31758" name="Rectangle 9">
              <a:extLst>
                <a:ext uri="{FF2B5EF4-FFF2-40B4-BE49-F238E27FC236}">
                  <a16:creationId xmlns:a16="http://schemas.microsoft.com/office/drawing/2014/main" id="{7ECDEE57-1132-43A2-A933-49B750FE5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86"/>
              <a:ext cx="2303" cy="1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9" name="Line 10">
              <a:extLst>
                <a:ext uri="{FF2B5EF4-FFF2-40B4-BE49-F238E27FC236}">
                  <a16:creationId xmlns:a16="http://schemas.microsoft.com/office/drawing/2014/main" id="{4A1EB10F-DFF0-4C98-A6F2-6F35621C1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614"/>
              <a:ext cx="1633" cy="36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B41A11E8-F3F0-48B7-8CDC-D3BAC2BDE87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149725"/>
            <a:ext cx="4105275" cy="2087563"/>
            <a:chOff x="249" y="2614"/>
            <a:chExt cx="2586" cy="1315"/>
          </a:xfrm>
        </p:grpSpPr>
        <p:sp>
          <p:nvSpPr>
            <p:cNvPr id="31756" name="Rectangle 8">
              <a:extLst>
                <a:ext uri="{FF2B5EF4-FFF2-40B4-BE49-F238E27FC236}">
                  <a16:creationId xmlns:a16="http://schemas.microsoft.com/office/drawing/2014/main" id="{B3EF434D-ED3D-473F-A3A0-9FDACAFC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113"/>
              <a:ext cx="2586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7" name="Line 11">
              <a:extLst>
                <a:ext uri="{FF2B5EF4-FFF2-40B4-BE49-F238E27FC236}">
                  <a16:creationId xmlns:a16="http://schemas.microsoft.com/office/drawing/2014/main" id="{C3777792-4338-4582-B86B-7F6A451BA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" y="2614"/>
              <a:ext cx="635" cy="45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7" grpId="0" build="p"/>
      <p:bldP spid="9123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BEEFB3AC-D7C3-4F1D-9F06-F98379A6A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0D31542-111C-4D35-BE22-A282E53EF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8D4BD0-465A-4E84-BC28-631F1B3078B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2">
            <a:extLst>
              <a:ext uri="{FF2B5EF4-FFF2-40B4-BE49-F238E27FC236}">
                <a16:creationId xmlns:a16="http://schemas.microsoft.com/office/drawing/2014/main" id="{2AFEB0B5-7925-4B81-B37F-876634DD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Αντικείμενο του μαθήματος - Εξέταση</a:t>
            </a:r>
          </a:p>
        </p:txBody>
      </p:sp>
      <p:sp>
        <p:nvSpPr>
          <p:cNvPr id="883715" name="Rectangle 3">
            <a:extLst>
              <a:ext uri="{FF2B5EF4-FFF2-40B4-BE49-F238E27FC236}">
                <a16:creationId xmlns:a16="http://schemas.microsoft.com/office/drawing/2014/main" id="{D7E78074-0BF7-471D-83B8-9F146C085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6013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 u="sng">
                <a:solidFill>
                  <a:srgbClr val="800000"/>
                </a:solidFill>
              </a:rPr>
              <a:t> </a:t>
            </a:r>
            <a:r>
              <a:rPr lang="el-GR" altLang="el-GR" sz="2000" b="1" u="sng">
                <a:solidFill>
                  <a:srgbClr val="800000"/>
                </a:solidFill>
              </a:rPr>
              <a:t>Αντικείμενο του μαθήματος</a:t>
            </a:r>
            <a:r>
              <a:rPr lang="el-GR" altLang="el-GR" sz="2000">
                <a:solidFill>
                  <a:srgbClr val="800000"/>
                </a:solidFill>
              </a:rPr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000054"/>
                </a:solidFill>
              </a:rPr>
              <a:t>Περιγραφή και σύνθεση ψηφιακών κυκλωμάτων /συστημάτων με </a:t>
            </a:r>
            <a:r>
              <a:rPr lang="en-US" altLang="el-GR" sz="2000">
                <a:solidFill>
                  <a:srgbClr val="000054"/>
                </a:solidFill>
              </a:rPr>
              <a:t>VHDL</a:t>
            </a:r>
            <a:endParaRPr lang="el-GR" altLang="el-GR" sz="2000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l-GR" altLang="el-GR" sz="1400" b="1" u="sng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 u="sng">
                <a:solidFill>
                  <a:srgbClr val="800000"/>
                </a:solidFill>
              </a:rPr>
              <a:t> </a:t>
            </a:r>
            <a:r>
              <a:rPr lang="el-GR" altLang="el-GR" sz="2000" b="1" u="sng">
                <a:solidFill>
                  <a:srgbClr val="800000"/>
                </a:solidFill>
              </a:rPr>
              <a:t>Θέματα του μαθήματος</a:t>
            </a:r>
            <a:endParaRPr lang="el-GR" altLang="el-GR" sz="2000">
              <a:solidFill>
                <a:srgbClr val="8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Συντρέχουσες, ακολουθιακές δομές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Περιγραφή σε επίπεδο</a:t>
            </a:r>
          </a:p>
          <a:p>
            <a:pPr marL="760413" lvl="1" indent="-285750" eaLnBrk="1" hangingPunct="1">
              <a:lnSpc>
                <a:spcPct val="90000"/>
              </a:lnSpc>
            </a:pPr>
            <a:r>
              <a:rPr lang="el-GR" altLang="el-GR" sz="1800" b="1"/>
              <a:t>δομής</a:t>
            </a:r>
            <a:r>
              <a:rPr lang="el-GR" altLang="el-GR" sz="1800"/>
              <a:t> (</a:t>
            </a:r>
            <a:r>
              <a:rPr lang="en-US" altLang="el-GR" sz="1800" b="1"/>
              <a:t>structural</a:t>
            </a:r>
            <a:r>
              <a:rPr lang="en-US" altLang="el-GR" sz="1800"/>
              <a:t>)</a:t>
            </a:r>
            <a:r>
              <a:rPr lang="el-GR" altLang="el-GR" sz="1800"/>
              <a:t>, </a:t>
            </a:r>
          </a:p>
          <a:p>
            <a:pPr marL="760413" lvl="1" indent="-285750" eaLnBrk="1" hangingPunct="1">
              <a:lnSpc>
                <a:spcPct val="90000"/>
              </a:lnSpc>
            </a:pPr>
            <a:r>
              <a:rPr lang="el-GR" altLang="el-GR" sz="1800" b="1"/>
              <a:t>συμπεριφοράς</a:t>
            </a:r>
            <a:r>
              <a:rPr lang="en-US" altLang="el-GR" sz="1800"/>
              <a:t> (</a:t>
            </a:r>
            <a:r>
              <a:rPr lang="en-US" altLang="el-GR" sz="1800" b="1"/>
              <a:t>bahavioral</a:t>
            </a:r>
            <a:r>
              <a:rPr lang="en-US" altLang="el-GR" sz="1800"/>
              <a:t>)</a:t>
            </a:r>
            <a:r>
              <a:rPr lang="el-GR" altLang="el-GR" sz="1800"/>
              <a:t>, </a:t>
            </a:r>
          </a:p>
          <a:p>
            <a:pPr marL="760413" lvl="1" indent="-285750" eaLnBrk="1" hangingPunct="1">
              <a:lnSpc>
                <a:spcPct val="90000"/>
              </a:lnSpc>
            </a:pPr>
            <a:r>
              <a:rPr lang="el-GR" altLang="el-GR" sz="1800" b="1"/>
              <a:t>ροής δεδομένων </a:t>
            </a:r>
            <a:r>
              <a:rPr lang="en-US" altLang="el-GR" sz="1800" b="1"/>
              <a:t> </a:t>
            </a:r>
            <a:r>
              <a:rPr lang="en-US" altLang="el-GR" sz="1800"/>
              <a:t>(</a:t>
            </a:r>
            <a:r>
              <a:rPr lang="en-US" altLang="el-GR" sz="1800" b="1"/>
              <a:t>data flow</a:t>
            </a:r>
            <a:r>
              <a:rPr lang="en-US" altLang="el-GR" sz="1800"/>
              <a:t>)</a:t>
            </a:r>
            <a:endParaRPr lang="el-GR" altLang="el-GR" sz="1800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Συνδυαστικά &amp; ακολουθιακά κυκλώματα – Μηχανές πεπερασμένων καταστάσεων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Σύνθεση κυκλωμάτων και περιγραφή με </a:t>
            </a:r>
            <a:r>
              <a:rPr lang="en-US" altLang="el-GR" sz="2000" b="1">
                <a:solidFill>
                  <a:srgbClr val="000054"/>
                </a:solidFill>
              </a:rPr>
              <a:t>VHDL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sz="1400" b="1" u="sng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 u="sng">
                <a:solidFill>
                  <a:srgbClr val="800000"/>
                </a:solidFill>
              </a:rPr>
              <a:t> </a:t>
            </a:r>
            <a:r>
              <a:rPr lang="el-GR" altLang="el-GR" sz="2000" b="1" u="sng">
                <a:solidFill>
                  <a:srgbClr val="800000"/>
                </a:solidFill>
              </a:rPr>
              <a:t>Εξέταση- Βαθμολογία</a:t>
            </a:r>
            <a:r>
              <a:rPr lang="en-US" altLang="el-GR" sz="2000"/>
              <a:t> </a:t>
            </a:r>
            <a:endParaRPr lang="el-GR" altLang="el-GR" sz="200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>
                <a:solidFill>
                  <a:srgbClr val="000054"/>
                </a:solidFill>
              </a:rPr>
              <a:t> </a:t>
            </a:r>
            <a:r>
              <a:rPr lang="el-GR" altLang="el-GR" sz="2000">
                <a:solidFill>
                  <a:srgbClr val="000054"/>
                </a:solidFill>
              </a:rPr>
              <a:t>Εβδομαδιαίες εργαστηριακές ασκήσεις </a:t>
            </a:r>
            <a:endParaRPr lang="en-US" altLang="el-GR" sz="2000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>
                <a:solidFill>
                  <a:srgbClr val="000054"/>
                </a:solidFill>
              </a:rPr>
              <a:t> </a:t>
            </a:r>
            <a:r>
              <a:rPr lang="el-GR" altLang="el-GR" sz="2000">
                <a:solidFill>
                  <a:srgbClr val="000054"/>
                </a:solidFill>
              </a:rPr>
              <a:t>Τελικό </a:t>
            </a:r>
            <a:r>
              <a:rPr lang="en-US" altLang="el-GR" sz="2000">
                <a:solidFill>
                  <a:srgbClr val="000054"/>
                </a:solidFill>
              </a:rPr>
              <a:t>Project</a:t>
            </a:r>
            <a:endParaRPr lang="el-GR" altLang="el-GR" sz="2000">
              <a:solidFill>
                <a:srgbClr val="0000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11B97F29-73B1-4049-B937-59683C920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E0789FD5-14BA-4D35-BB5D-B18EF8667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284728-105F-4C8F-BC1D-521538A07C7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AutoShape 2">
            <a:extLst>
              <a:ext uri="{FF2B5EF4-FFF2-40B4-BE49-F238E27FC236}">
                <a16:creationId xmlns:a16="http://schemas.microsoft.com/office/drawing/2014/main" id="{02BFEBC1-A80A-426D-A86E-E5F8D3373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Αθροιστής ενός ψηφίου</a:t>
            </a:r>
            <a:r>
              <a:rPr lang="en-US" altLang="el-GR"/>
              <a:t> (Concurrent Code)</a:t>
            </a:r>
            <a:endParaRPr lang="el-GR" altLang="el-GR"/>
          </a:p>
        </p:txBody>
      </p:sp>
      <p:sp>
        <p:nvSpPr>
          <p:cNvPr id="913411" name="Rectangle 3">
            <a:extLst>
              <a:ext uri="{FF2B5EF4-FFF2-40B4-BE49-F238E27FC236}">
                <a16:creationId xmlns:a16="http://schemas.microsoft.com/office/drawing/2014/main" id="{23B807AE-EDDF-4749-BA69-2C3B3BF6FE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062413" cy="5249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library</a:t>
            </a:r>
            <a:r>
              <a:rPr lang="en-US" altLang="el-GR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use</a:t>
            </a:r>
            <a:r>
              <a:rPr lang="en-US" altLang="el-GR">
                <a:solidFill>
                  <a:schemeClr val="tx1"/>
                </a:solidFill>
              </a:rPr>
              <a:t> ieee </a:t>
            </a:r>
            <a:r>
              <a:rPr lang="en-US" altLang="el-GR" b="1">
                <a:solidFill>
                  <a:srgbClr val="990000"/>
                </a:solidFill>
              </a:rPr>
              <a:t>std_logic_1164.all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>
                <a:solidFill>
                  <a:schemeClr val="tx1"/>
                </a:solidFill>
              </a:rPr>
              <a:t> HA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>
                <a:solidFill>
                  <a:schemeClr val="tx1"/>
                </a:solidFill>
              </a:rPr>
              <a:t> ( a, b : </a:t>
            </a:r>
            <a:r>
              <a:rPr lang="en-US" altLang="el-GR" b="1">
                <a:solidFill>
                  <a:srgbClr val="990000"/>
                </a:solidFill>
              </a:rPr>
              <a:t>in   std_logic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     </a:t>
            </a:r>
            <a:r>
              <a:rPr lang="el-GR" altLang="el-GR">
                <a:solidFill>
                  <a:schemeClr val="tx1"/>
                </a:solidFill>
              </a:rPr>
              <a:t>      </a:t>
            </a:r>
            <a:r>
              <a:rPr lang="en-US" altLang="el-GR">
                <a:solidFill>
                  <a:schemeClr val="tx1"/>
                </a:solidFill>
              </a:rPr>
              <a:t>c, s : </a:t>
            </a:r>
            <a:r>
              <a:rPr lang="en-US" altLang="el-GR" b="1">
                <a:solidFill>
                  <a:srgbClr val="990000"/>
                </a:solidFill>
              </a:rPr>
              <a:t>out std_logic</a:t>
            </a:r>
            <a:r>
              <a:rPr lang="en-US" altLang="el-GR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HA;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HA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s &lt;= a </a:t>
            </a:r>
            <a:r>
              <a:rPr lang="en-US" altLang="el-GR" b="1">
                <a:solidFill>
                  <a:srgbClr val="800000"/>
                </a:solidFill>
              </a:rPr>
              <a:t>xor</a:t>
            </a:r>
            <a:r>
              <a:rPr lang="en-US" altLang="el-GR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c &lt;= a </a:t>
            </a:r>
            <a:r>
              <a:rPr lang="en-US" altLang="el-GR" b="1">
                <a:solidFill>
                  <a:srgbClr val="800000"/>
                </a:solidFill>
              </a:rPr>
              <a:t>and</a:t>
            </a:r>
            <a:r>
              <a:rPr lang="en-US" altLang="el-GR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rtl;</a:t>
            </a:r>
            <a:endParaRPr lang="el-GR" altLang="el-GR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DC874F07-ECCB-450D-872B-DAB2CC314B12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67200"/>
            <a:ext cx="3479800" cy="427038"/>
            <a:chOff x="2336" y="2688"/>
            <a:chExt cx="2192" cy="269"/>
          </a:xfrm>
        </p:grpSpPr>
        <p:sp>
          <p:nvSpPr>
            <p:cNvPr id="32784" name="Text Box 6">
              <a:extLst>
                <a:ext uri="{FF2B5EF4-FFF2-40B4-BE49-F238E27FC236}">
                  <a16:creationId xmlns:a16="http://schemas.microsoft.com/office/drawing/2014/main" id="{3A07667D-CDB6-42F1-A2E5-FC8B216A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1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6600"/>
                  </a:solidFill>
                </a:rPr>
                <a:t>ARCHITECTURE</a:t>
              </a:r>
              <a:endParaRPr lang="el-GR" altLang="el-GR">
                <a:solidFill>
                  <a:srgbClr val="006600"/>
                </a:solidFill>
              </a:endParaRPr>
            </a:p>
          </p:txBody>
        </p:sp>
        <p:sp>
          <p:nvSpPr>
            <p:cNvPr id="32785" name="Line 7">
              <a:extLst>
                <a:ext uri="{FF2B5EF4-FFF2-40B4-BE49-F238E27FC236}">
                  <a16:creationId xmlns:a16="http://schemas.microsoft.com/office/drawing/2014/main" id="{5ABF6362-0ED9-42CF-96B9-E7738A840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840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860910CD-5DD3-4A59-9CA7-5EFBB4CBC71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86000"/>
            <a:ext cx="2338388" cy="427038"/>
            <a:chOff x="2352" y="1440"/>
            <a:chExt cx="1473" cy="269"/>
          </a:xfrm>
        </p:grpSpPr>
        <p:sp>
          <p:nvSpPr>
            <p:cNvPr id="32782" name="Text Box 5">
              <a:extLst>
                <a:ext uri="{FF2B5EF4-FFF2-40B4-BE49-F238E27FC236}">
                  <a16:creationId xmlns:a16="http://schemas.microsoft.com/office/drawing/2014/main" id="{3470DAF1-35D2-41CD-9177-EA1EFEE36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40"/>
              <a:ext cx="7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6600"/>
                  </a:solidFill>
                </a:rPr>
                <a:t>ENTITY</a:t>
              </a:r>
              <a:endParaRPr lang="el-GR" altLang="el-GR">
                <a:solidFill>
                  <a:srgbClr val="006600"/>
                </a:solidFill>
              </a:endParaRPr>
            </a:p>
          </p:txBody>
        </p:sp>
        <p:sp>
          <p:nvSpPr>
            <p:cNvPr id="32783" name="Line 8">
              <a:extLst>
                <a:ext uri="{FF2B5EF4-FFF2-40B4-BE49-F238E27FC236}">
                  <a16:creationId xmlns:a16="http://schemas.microsoft.com/office/drawing/2014/main" id="{3B4E7C3C-1275-42CE-9AA3-030B00C30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584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BFF53E75-4962-47CF-AC6B-2AEF9361705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990600"/>
            <a:ext cx="5099050" cy="427038"/>
            <a:chOff x="2400" y="624"/>
            <a:chExt cx="3212" cy="269"/>
          </a:xfrm>
        </p:grpSpPr>
        <p:sp>
          <p:nvSpPr>
            <p:cNvPr id="32780" name="Text Box 4">
              <a:extLst>
                <a:ext uri="{FF2B5EF4-FFF2-40B4-BE49-F238E27FC236}">
                  <a16:creationId xmlns:a16="http://schemas.microsoft.com/office/drawing/2014/main" id="{8547E4D4-2EFE-440C-96F7-8FB82508A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624"/>
              <a:ext cx="25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Δήλωση βιβλιοθηκών και πακέτων</a:t>
              </a:r>
            </a:p>
          </p:txBody>
        </p:sp>
        <p:sp>
          <p:nvSpPr>
            <p:cNvPr id="32781" name="Line 9">
              <a:extLst>
                <a:ext uri="{FF2B5EF4-FFF2-40B4-BE49-F238E27FC236}">
                  <a16:creationId xmlns:a16="http://schemas.microsoft.com/office/drawing/2014/main" id="{C45C7AD8-E1CC-414D-819B-A68F45992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768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13418" name="Object 10">
            <a:extLst>
              <a:ext uri="{FF2B5EF4-FFF2-40B4-BE49-F238E27FC236}">
                <a16:creationId xmlns:a16="http://schemas.microsoft.com/office/drawing/2014/main" id="{D6F4CA63-26C4-4B38-838B-1C741FEFC4A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2781300"/>
          <a:ext cx="2633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327003" imgH="1304109" progId="Visio.Drawing.11">
                  <p:embed/>
                </p:oleObj>
              </mc:Choice>
              <mc:Fallback>
                <p:oleObj name="Visio" r:id="rId2" imgW="2327003" imgH="1304109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81300"/>
                        <a:ext cx="2633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1760A8-CA5C-47C3-8FDF-C0E80DC983F6}"/>
              </a:ext>
            </a:extLst>
          </p:cNvPr>
          <p:cNvSpPr txBox="1"/>
          <p:nvPr/>
        </p:nvSpPr>
        <p:spPr>
          <a:xfrm>
            <a:off x="5003800" y="5302250"/>
            <a:ext cx="292893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CONCURRENT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8CEEBF-4BDE-4F3A-BCF9-C9C9CC1F0A3B}"/>
              </a:ext>
            </a:extLst>
          </p:cNvPr>
          <p:cNvCxnSpPr/>
          <p:nvPr/>
        </p:nvCxnSpPr>
        <p:spPr>
          <a:xfrm flipH="1">
            <a:off x="2627313" y="5516563"/>
            <a:ext cx="224948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1" grpId="0" build="p"/>
      <p:bldP spid="913418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918AAFD7-AAB1-4662-9480-561EEF2A0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95B8863C-0A26-4690-ACEE-C30A3B9E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B47ECC-719C-4DCA-BF6F-56EAAC65695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2">
            <a:extLst>
              <a:ext uri="{FF2B5EF4-FFF2-40B4-BE49-F238E27FC236}">
                <a16:creationId xmlns:a16="http://schemas.microsoft.com/office/drawing/2014/main" id="{6E9CB5DC-9DA5-4573-8014-F3BD1DACF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 Flip-Flop </a:t>
            </a:r>
            <a:r>
              <a:rPr lang="el-GR" altLang="el-GR"/>
              <a:t>με</a:t>
            </a:r>
            <a:r>
              <a:rPr lang="en-US" altLang="el-GR"/>
              <a:t> </a:t>
            </a:r>
            <a:r>
              <a:rPr lang="el-GR" altLang="el-GR"/>
              <a:t>ασύγχρονο</a:t>
            </a:r>
            <a:r>
              <a:rPr lang="en-US" altLang="el-GR"/>
              <a:t> reset (Sequential code)</a:t>
            </a:r>
            <a:endParaRPr lang="el-GR" altLang="el-GR"/>
          </a:p>
        </p:txBody>
      </p:sp>
      <p:sp>
        <p:nvSpPr>
          <p:cNvPr id="914435" name="Rectangle 3">
            <a:extLst>
              <a:ext uri="{FF2B5EF4-FFF2-40B4-BE49-F238E27FC236}">
                <a16:creationId xmlns:a16="http://schemas.microsoft.com/office/drawing/2014/main" id="{7394105D-5B93-44D5-9DBA-14F762CE95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608513" cy="55451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library</a:t>
            </a:r>
            <a:r>
              <a:rPr lang="en-US" altLang="el-GR" sz="1600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use</a:t>
            </a:r>
            <a:r>
              <a:rPr lang="en-US" altLang="el-GR" sz="1600">
                <a:solidFill>
                  <a:schemeClr val="tx1"/>
                </a:solidFill>
              </a:rPr>
              <a:t> ieee std_logic_1164.</a:t>
            </a:r>
            <a:r>
              <a:rPr lang="en-US" altLang="el-GR" sz="1600" b="1">
                <a:solidFill>
                  <a:srgbClr val="990033"/>
                </a:solidFill>
              </a:rPr>
              <a:t>all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entity</a:t>
            </a:r>
            <a:r>
              <a:rPr lang="en-US" altLang="el-GR" sz="1600">
                <a:solidFill>
                  <a:schemeClr val="tx1"/>
                </a:solidFill>
              </a:rPr>
              <a:t> dff 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port</a:t>
            </a:r>
            <a:r>
              <a:rPr lang="en-US" altLang="el-GR" sz="1600">
                <a:solidFill>
                  <a:schemeClr val="tx1"/>
                </a:solidFill>
              </a:rPr>
              <a:t> ( d, clk, rst  </a:t>
            </a:r>
            <a:r>
              <a:rPr lang="el-GR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chemeClr val="tx1"/>
                </a:solidFill>
              </a:rPr>
              <a:t>: </a:t>
            </a:r>
            <a:r>
              <a:rPr lang="en-US" altLang="el-GR" sz="1600" b="1">
                <a:solidFill>
                  <a:srgbClr val="990033"/>
                </a:solidFill>
              </a:rPr>
              <a:t>in   std_logic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     </a:t>
            </a:r>
            <a:r>
              <a:rPr lang="el-GR" altLang="el-GR" sz="1600">
                <a:solidFill>
                  <a:schemeClr val="tx1"/>
                </a:solidFill>
              </a:rPr>
              <a:t>      </a:t>
            </a:r>
            <a:r>
              <a:rPr lang="en-US" altLang="el-GR" sz="1600">
                <a:solidFill>
                  <a:schemeClr val="tx1"/>
                </a:solidFill>
              </a:rPr>
              <a:t>q 	          : </a:t>
            </a:r>
            <a:r>
              <a:rPr lang="en-US" altLang="el-GR" sz="1600" b="1">
                <a:solidFill>
                  <a:srgbClr val="990033"/>
                </a:solidFill>
              </a:rPr>
              <a:t>out std_logic</a:t>
            </a:r>
            <a:r>
              <a:rPr lang="en-US" altLang="el-GR" sz="16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dff 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architecture</a:t>
            </a:r>
            <a:r>
              <a:rPr lang="en-US" altLang="el-GR" sz="1600">
                <a:solidFill>
                  <a:schemeClr val="tx1"/>
                </a:solidFill>
              </a:rPr>
              <a:t> behavior </a:t>
            </a:r>
            <a:r>
              <a:rPr lang="en-US" altLang="el-GR" sz="1600" b="1">
                <a:solidFill>
                  <a:srgbClr val="990033"/>
                </a:solidFill>
              </a:rPr>
              <a:t>of</a:t>
            </a:r>
            <a:r>
              <a:rPr lang="en-US" altLang="el-GR" sz="1600">
                <a:solidFill>
                  <a:schemeClr val="tx1"/>
                </a:solidFill>
              </a:rPr>
              <a:t> dff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</a:t>
            </a:r>
            <a:r>
              <a:rPr lang="en-US" altLang="el-GR" sz="1600" b="1">
                <a:solidFill>
                  <a:srgbClr val="990033"/>
                </a:solidFill>
              </a:rPr>
              <a:t>process</a:t>
            </a:r>
            <a:r>
              <a:rPr lang="en-US" altLang="el-GR" sz="1600">
                <a:solidFill>
                  <a:schemeClr val="tx1"/>
                </a:solidFill>
              </a:rPr>
              <a:t> (rst, clk)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      </a:t>
            </a: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if</a:t>
            </a:r>
            <a:r>
              <a:rPr lang="en-US" altLang="el-GR" sz="1600">
                <a:solidFill>
                  <a:schemeClr val="tx1"/>
                </a:solidFill>
              </a:rPr>
              <a:t> (rst=‘1’) </a:t>
            </a:r>
            <a:r>
              <a:rPr lang="en-US" altLang="el-GR" sz="1600" b="1">
                <a:solidFill>
                  <a:srgbClr val="990033"/>
                </a:solidFill>
              </a:rPr>
              <a:t>then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   q&lt;=‘0’;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elsif</a:t>
            </a:r>
            <a:r>
              <a:rPr lang="en-US" altLang="el-GR" sz="1600">
                <a:solidFill>
                  <a:schemeClr val="tx1"/>
                </a:solidFill>
              </a:rPr>
              <a:t> (clk’</a:t>
            </a:r>
            <a:r>
              <a:rPr lang="en-US" altLang="el-GR" sz="1600" b="1">
                <a:solidFill>
                  <a:srgbClr val="990033"/>
                </a:solidFill>
              </a:rPr>
              <a:t>event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and</a:t>
            </a:r>
            <a:r>
              <a:rPr lang="en-US" altLang="el-GR" sz="1600">
                <a:solidFill>
                  <a:schemeClr val="tx1"/>
                </a:solidFill>
              </a:rPr>
              <a:t> clk=‘1’);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   q&lt;=d;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end if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	end process;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behavior;</a:t>
            </a:r>
            <a:endParaRPr lang="el-GR" altLang="el-GR" sz="1600"/>
          </a:p>
        </p:txBody>
      </p:sp>
      <p:graphicFrame>
        <p:nvGraphicFramePr>
          <p:cNvPr id="914437" name="Object 5">
            <a:extLst>
              <a:ext uri="{FF2B5EF4-FFF2-40B4-BE49-F238E27FC236}">
                <a16:creationId xmlns:a16="http://schemas.microsoft.com/office/drawing/2014/main" id="{80079FF1-42B5-4A5D-9D32-63E523AB055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0" y="981075"/>
          <a:ext cx="29178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183311" imgH="1663700" progId="Visio.Drawing.11">
                  <p:embed/>
                </p:oleObj>
              </mc:Choice>
              <mc:Fallback>
                <p:oleObj name="Visio" r:id="rId2" imgW="2183311" imgH="16637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981075"/>
                        <a:ext cx="29178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1C29C9-7742-4558-BDA8-CE80657535DD}"/>
              </a:ext>
            </a:extLst>
          </p:cNvPr>
          <p:cNvSpPr txBox="1"/>
          <p:nvPr/>
        </p:nvSpPr>
        <p:spPr>
          <a:xfrm>
            <a:off x="5648325" y="4437063"/>
            <a:ext cx="24161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Asynchronous reset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385DA-1263-4F93-85B0-BB6A9B014CFF}"/>
              </a:ext>
            </a:extLst>
          </p:cNvPr>
          <p:cNvSpPr txBox="1"/>
          <p:nvPr/>
        </p:nvSpPr>
        <p:spPr>
          <a:xfrm>
            <a:off x="5795963" y="5084763"/>
            <a:ext cx="21209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FFs functionality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FCE60E-54AF-49D9-A13C-3C13BF9420DE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067175" y="4652963"/>
            <a:ext cx="15811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291C81-6C69-4294-AAF3-F4902458B038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787900" y="5300663"/>
            <a:ext cx="100806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B0BB8D-7785-4C17-B8CD-3853E7650EF8}"/>
              </a:ext>
            </a:extLst>
          </p:cNvPr>
          <p:cNvSpPr txBox="1"/>
          <p:nvPr/>
        </p:nvSpPr>
        <p:spPr>
          <a:xfrm>
            <a:off x="5500688" y="3717925"/>
            <a:ext cx="20415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Sequential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1086C6-C7E0-4248-964E-6828810DC69F}"/>
              </a:ext>
            </a:extLst>
          </p:cNvPr>
          <p:cNvCxnSpPr/>
          <p:nvPr/>
        </p:nvCxnSpPr>
        <p:spPr>
          <a:xfrm flipH="1">
            <a:off x="2987675" y="3933825"/>
            <a:ext cx="24479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build="p"/>
      <p:bldP spid="914437" grpId="0" build="p"/>
      <p:bldP spid="7" grpId="0"/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BD6D4825-0BF7-45D7-9E57-64D741C67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A647C244-97F3-444D-80A0-8F4B5D6EA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EBF2AD-DD72-478E-B3FA-6B542CC55C8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AutoShape 2">
            <a:extLst>
              <a:ext uri="{FF2B5EF4-FFF2-40B4-BE49-F238E27FC236}">
                <a16:creationId xmlns:a16="http://schemas.microsoft.com/office/drawing/2014/main" id="{E06A3461-7A1E-4E75-8CDC-B6BFC82D6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 Flip-Flop </a:t>
            </a:r>
            <a:r>
              <a:rPr lang="el-GR" altLang="el-GR"/>
              <a:t>με</a:t>
            </a:r>
            <a:r>
              <a:rPr lang="en-US" altLang="el-GR"/>
              <a:t> NAND (Sequential code)</a:t>
            </a:r>
            <a:endParaRPr lang="el-GR" altLang="el-GR"/>
          </a:p>
        </p:txBody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5A30712E-D2E7-44F1-A251-5726699543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279900" cy="55451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entity</a:t>
            </a:r>
            <a:r>
              <a:rPr lang="en-US" altLang="el-GR" sz="1600">
                <a:solidFill>
                  <a:schemeClr val="tx1"/>
                </a:solidFill>
              </a:rPr>
              <a:t> ex 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l-GR" altLang="el-GR" sz="1600" b="1">
                <a:solidFill>
                  <a:srgbClr val="990033"/>
                </a:solidFill>
              </a:rPr>
              <a:t>  </a:t>
            </a:r>
            <a:r>
              <a:rPr lang="en-US" altLang="el-GR" sz="1600">
                <a:solidFill>
                  <a:schemeClr val="tx1"/>
                </a:solidFill>
              </a:rPr>
              <a:t>-- </a:t>
            </a:r>
            <a:r>
              <a:rPr lang="el-GR" altLang="el-GR" sz="1600" i="1">
                <a:solidFill>
                  <a:schemeClr val="tx1"/>
                </a:solidFill>
              </a:rPr>
              <a:t>Δε χρειάζεται η βιβλ. </a:t>
            </a:r>
            <a:r>
              <a:rPr lang="en-US" altLang="el-GR" sz="1600" i="1">
                <a:solidFill>
                  <a:schemeClr val="tx1"/>
                </a:solidFill>
              </a:rPr>
              <a:t>ieee</a:t>
            </a:r>
            <a:r>
              <a:rPr lang="el-GR" altLang="el-GR" sz="1600" i="1">
                <a:solidFill>
                  <a:schemeClr val="tx1"/>
                </a:solidFill>
              </a:rPr>
              <a:t> γιατί τα σήματα</a:t>
            </a:r>
            <a:r>
              <a:rPr lang="el-GR" altLang="el-GR" sz="1600">
                <a:solidFill>
                  <a:schemeClr val="tx1"/>
                </a:solidFill>
              </a:rPr>
              <a:t> </a:t>
            </a:r>
            <a:r>
              <a:rPr lang="el-GR" altLang="el-GR" sz="1600" i="1">
                <a:solidFill>
                  <a:schemeClr val="tx1"/>
                </a:solidFill>
              </a:rPr>
              <a:t>είναι τύπου </a:t>
            </a:r>
            <a:r>
              <a:rPr lang="en-US" altLang="el-GR" sz="1600" i="1">
                <a:solidFill>
                  <a:schemeClr val="tx1"/>
                </a:solidFill>
              </a:rPr>
              <a:t>BIT</a:t>
            </a:r>
            <a:endParaRPr lang="en-US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port</a:t>
            </a:r>
            <a:r>
              <a:rPr lang="en-US" altLang="el-GR" sz="1600">
                <a:solidFill>
                  <a:schemeClr val="tx1"/>
                </a:solidFill>
              </a:rPr>
              <a:t> ( a, b, clk, : </a:t>
            </a:r>
            <a:r>
              <a:rPr lang="en-US" altLang="el-GR" sz="1600" b="1">
                <a:solidFill>
                  <a:srgbClr val="990033"/>
                </a:solidFill>
              </a:rPr>
              <a:t>in</a:t>
            </a:r>
            <a:r>
              <a:rPr lang="en-US" altLang="el-GR" sz="1600">
                <a:solidFill>
                  <a:schemeClr val="tx1"/>
                </a:solidFill>
              </a:rPr>
              <a:t>  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  <a:r>
              <a:rPr lang="el-GR" altLang="el-GR" sz="1600">
                <a:solidFill>
                  <a:schemeClr val="tx1"/>
                </a:solidFill>
              </a:rPr>
              <a:t> </a:t>
            </a:r>
            <a:endParaRPr lang="en-US" altLang="el-GR" sz="1600" i="1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     </a:t>
            </a:r>
            <a:r>
              <a:rPr lang="el-GR" altLang="el-GR" sz="1600">
                <a:solidFill>
                  <a:schemeClr val="tx1"/>
                </a:solidFill>
              </a:rPr>
              <a:t>      </a:t>
            </a:r>
            <a:r>
              <a:rPr lang="en-US" altLang="el-GR" sz="1600">
                <a:solidFill>
                  <a:schemeClr val="tx1"/>
                </a:solidFill>
              </a:rPr>
              <a:t>q            : </a:t>
            </a:r>
            <a:r>
              <a:rPr lang="en-US" altLang="el-GR" sz="1600" b="1">
                <a:solidFill>
                  <a:srgbClr val="990033"/>
                </a:solidFill>
              </a:rPr>
              <a:t>out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ex 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architecture</a:t>
            </a:r>
            <a:r>
              <a:rPr lang="en-US" altLang="el-GR" sz="1600">
                <a:solidFill>
                  <a:schemeClr val="tx1"/>
                </a:solidFill>
              </a:rPr>
              <a:t> ex </a:t>
            </a:r>
            <a:r>
              <a:rPr lang="en-US" altLang="el-GR" sz="1600" b="1">
                <a:solidFill>
                  <a:srgbClr val="990033"/>
                </a:solidFill>
              </a:rPr>
              <a:t>of</a:t>
            </a:r>
            <a:r>
              <a:rPr lang="en-US" altLang="el-GR" sz="1600">
                <a:solidFill>
                  <a:schemeClr val="tx1"/>
                </a:solidFill>
              </a:rPr>
              <a:t> ex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</a:t>
            </a:r>
            <a:r>
              <a:rPr lang="en-US" altLang="el-GR" sz="1600" b="1">
                <a:solidFill>
                  <a:srgbClr val="990033"/>
                </a:solidFill>
              </a:rPr>
              <a:t>signal</a:t>
            </a:r>
            <a:r>
              <a:rPr lang="en-US" altLang="el-GR" sz="1600">
                <a:solidFill>
                  <a:schemeClr val="tx1"/>
                </a:solidFill>
              </a:rPr>
              <a:t> temp: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600">
                <a:solidFill>
                  <a:schemeClr val="tx1"/>
                </a:solidFill>
              </a:rPr>
              <a:t>	</a:t>
            </a:r>
            <a:r>
              <a:rPr lang="en-US" altLang="el-GR" sz="1600">
                <a:solidFill>
                  <a:schemeClr val="tx1"/>
                </a:solidFill>
              </a:rPr>
              <a:t>temp &lt;= a </a:t>
            </a:r>
            <a:r>
              <a:rPr lang="en-US" altLang="el-GR" sz="1600" b="1">
                <a:solidFill>
                  <a:srgbClr val="990033"/>
                </a:solidFill>
              </a:rPr>
              <a:t>nand</a:t>
            </a:r>
            <a:r>
              <a:rPr lang="en-US" altLang="el-GR" sz="1600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</a:t>
            </a:r>
            <a:r>
              <a:rPr lang="en-US" altLang="el-GR" sz="1600" b="1">
                <a:solidFill>
                  <a:srgbClr val="990033"/>
                </a:solidFill>
              </a:rPr>
              <a:t>process</a:t>
            </a:r>
            <a:r>
              <a:rPr lang="en-US" altLang="el-GR" sz="1600">
                <a:solidFill>
                  <a:schemeClr val="tx1"/>
                </a:solidFill>
              </a:rPr>
              <a:t> (rst, clk)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      </a:t>
            </a: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if</a:t>
            </a:r>
            <a:r>
              <a:rPr lang="en-US" altLang="el-GR" sz="1600">
                <a:solidFill>
                  <a:schemeClr val="tx1"/>
                </a:solidFill>
              </a:rPr>
              <a:t> (clk’</a:t>
            </a:r>
            <a:r>
              <a:rPr lang="en-US" altLang="el-GR" sz="1600" b="1">
                <a:solidFill>
                  <a:srgbClr val="990033"/>
                </a:solidFill>
              </a:rPr>
              <a:t>event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and</a:t>
            </a:r>
            <a:r>
              <a:rPr lang="en-US" altLang="el-GR" sz="1600">
                <a:solidFill>
                  <a:schemeClr val="tx1"/>
                </a:solidFill>
              </a:rPr>
              <a:t> clk=‘1’) </a:t>
            </a:r>
            <a:r>
              <a:rPr lang="en-US" altLang="el-GR" sz="16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   q&lt;=temp;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end if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	end process;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behavior;</a:t>
            </a:r>
            <a:endParaRPr lang="el-GR" altLang="el-GR" sz="1600">
              <a:solidFill>
                <a:schemeClr val="tx1"/>
              </a:solidFill>
            </a:endParaRPr>
          </a:p>
        </p:txBody>
      </p:sp>
      <p:graphicFrame>
        <p:nvGraphicFramePr>
          <p:cNvPr id="915461" name="Object 5">
            <a:extLst>
              <a:ext uri="{FF2B5EF4-FFF2-40B4-BE49-F238E27FC236}">
                <a16:creationId xmlns:a16="http://schemas.microsoft.com/office/drawing/2014/main" id="{22EB786D-2612-446F-BB37-416AB102C4C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92725" y="765175"/>
          <a:ext cx="341153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95386" imgH="1483360" progId="Visio.Drawing.11">
                  <p:embed/>
                </p:oleObj>
              </mc:Choice>
              <mc:Fallback>
                <p:oleObj name="Visio" r:id="rId2" imgW="2995386" imgH="148336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765175"/>
                        <a:ext cx="3411538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972DF6-CE80-4250-877D-BE419920FE04}"/>
              </a:ext>
            </a:extLst>
          </p:cNvPr>
          <p:cNvSpPr txBox="1"/>
          <p:nvPr/>
        </p:nvSpPr>
        <p:spPr>
          <a:xfrm>
            <a:off x="6230938" y="3765550"/>
            <a:ext cx="20415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Sequential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3FD7F6-B293-4126-AD8B-E8E2D0A195BC}"/>
              </a:ext>
            </a:extLst>
          </p:cNvPr>
          <p:cNvCxnSpPr/>
          <p:nvPr/>
        </p:nvCxnSpPr>
        <p:spPr>
          <a:xfrm flipH="1">
            <a:off x="3570288" y="4005263"/>
            <a:ext cx="24495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E22C73-8C43-4515-B46D-56D7D3E428A9}"/>
              </a:ext>
            </a:extLst>
          </p:cNvPr>
          <p:cNvSpPr txBox="1"/>
          <p:nvPr/>
        </p:nvSpPr>
        <p:spPr>
          <a:xfrm>
            <a:off x="6230938" y="3470275"/>
            <a:ext cx="21209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Concurrent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B14F27-3767-43BE-940B-12F66E5A0FDE}"/>
              </a:ext>
            </a:extLst>
          </p:cNvPr>
          <p:cNvCxnSpPr/>
          <p:nvPr/>
        </p:nvCxnSpPr>
        <p:spPr>
          <a:xfrm flipH="1">
            <a:off x="2987675" y="3686175"/>
            <a:ext cx="317817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  <p:bldP spid="915461" grpId="0" build="p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C2CD65D4-5285-423D-A72F-E2A794B5D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F2DC67C1-4821-49AA-A97E-CDCD4DBA5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7ACE82-1962-4771-A687-D4AE91F6145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C4D7F9DC-C43D-4444-BDE0-A9C4926EA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5CB37BC1-5223-4017-82C7-E610F9B53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Μοντελοποίηση Καθυστερήσεων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>
            <a:extLst>
              <a:ext uri="{FF2B5EF4-FFF2-40B4-BE49-F238E27FC236}">
                <a16:creationId xmlns:a16="http://schemas.microsoft.com/office/drawing/2014/main" id="{C88D8125-01E2-40E9-90C4-D9F15D0248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BA6EA6D7-5D89-435D-8F00-41807F992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B6C47D-5AFB-4CF9-897B-C3B0C5EAA6E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AutoShape 2">
            <a:extLst>
              <a:ext uri="{FF2B5EF4-FFF2-40B4-BE49-F238E27FC236}">
                <a16:creationId xmlns:a16="http://schemas.microsoft.com/office/drawing/2014/main" id="{8EB3449A-E56B-473D-9403-2222E2001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Τύποι Καθυστερήσεων</a:t>
            </a:r>
          </a:p>
        </p:txBody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02E8A8AE-7BBB-48FC-9627-7C438E5B6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 dirty="0"/>
              <a:t>Αδράνειας (</a:t>
            </a:r>
            <a:r>
              <a:rPr lang="en-US" altLang="el-GR" sz="2000" dirty="0"/>
              <a:t>Inertial</a:t>
            </a:r>
            <a:r>
              <a:rPr lang="el-GR" altLang="el-GR" sz="2000" dirty="0"/>
              <a:t> </a:t>
            </a:r>
            <a:r>
              <a:rPr lang="en-US" altLang="el-GR" sz="2000" dirty="0"/>
              <a:t>delay)</a:t>
            </a:r>
            <a:endParaRPr lang="el-GR" altLang="el-GR" sz="2000" dirty="0"/>
          </a:p>
          <a:p>
            <a:pPr lvl="1" eaLnBrk="1" hangingPunct="1"/>
            <a:r>
              <a:rPr lang="el-GR" altLang="el-GR" sz="1800" dirty="0"/>
              <a:t>Προκαθορισμένος τύπος της </a:t>
            </a:r>
            <a:r>
              <a:rPr lang="en-US" altLang="el-GR" sz="1800" dirty="0"/>
              <a:t>VHDL</a:t>
            </a:r>
            <a:endParaRPr lang="el-GR" altLang="el-GR" sz="1800" dirty="0"/>
          </a:p>
          <a:p>
            <a:pPr lvl="1" eaLnBrk="1" hangingPunct="1"/>
            <a:r>
              <a:rPr lang="el-GR" altLang="el-GR" sz="1800" dirty="0"/>
              <a:t>Δυνατότητα καθορισμού καθυστέρησης από το χρήστη</a:t>
            </a:r>
          </a:p>
          <a:p>
            <a:pPr lvl="1" eaLnBrk="1" hangingPunct="1"/>
            <a:r>
              <a:rPr lang="el-GR" altLang="el-GR" sz="1800" dirty="0"/>
              <a:t>Μη μετάδοση μικρής διάρκειας παλμών (</a:t>
            </a:r>
            <a:r>
              <a:rPr lang="en-US" altLang="el-GR" sz="1800" dirty="0"/>
              <a:t>spikes) </a:t>
            </a:r>
          </a:p>
          <a:p>
            <a:pPr lvl="1" eaLnBrk="1" hangingPunct="1"/>
            <a:r>
              <a:rPr lang="el-GR" altLang="el-GR" sz="1800" b="1" dirty="0"/>
              <a:t>Χρησιμοποιείται για τη </a:t>
            </a:r>
            <a:r>
              <a:rPr lang="el-GR" altLang="el-GR" sz="1800" b="1" dirty="0" err="1"/>
              <a:t>μοντελοποίηση</a:t>
            </a:r>
            <a:r>
              <a:rPr lang="el-GR" altLang="el-GR" sz="1800" b="1" dirty="0"/>
              <a:t> καθυστερήσεων των </a:t>
            </a:r>
            <a:r>
              <a:rPr lang="en-US" altLang="el-GR" sz="1800" b="1" dirty="0"/>
              <a:t>components</a:t>
            </a:r>
          </a:p>
          <a:p>
            <a:pPr marL="0" indent="180975" eaLnBrk="1" hangingPunct="1"/>
            <a:endParaRPr lang="en-US" altLang="el-GR" sz="2000" dirty="0"/>
          </a:p>
          <a:p>
            <a:pPr marL="0" indent="180975" eaLnBrk="1" hangingPunct="1"/>
            <a:r>
              <a:rPr lang="el-GR" altLang="el-GR" sz="2000" dirty="0"/>
              <a:t>Μεταφοράς (</a:t>
            </a:r>
            <a:r>
              <a:rPr lang="en-US" altLang="el-GR" sz="2000" dirty="0"/>
              <a:t>Transport delay)</a:t>
            </a:r>
          </a:p>
          <a:p>
            <a:pPr lvl="1" eaLnBrk="1" hangingPunct="1"/>
            <a:r>
              <a:rPr lang="el-GR" altLang="el-GR" sz="1800" dirty="0"/>
              <a:t>Μετάδοση όλων των παλμών ανεξάρτητα του εύρους τους</a:t>
            </a:r>
          </a:p>
          <a:p>
            <a:pPr lvl="1" eaLnBrk="1" hangingPunct="1"/>
            <a:r>
              <a:rPr lang="el-GR" altLang="el-GR" sz="1800" dirty="0"/>
              <a:t>Δυνατότητα καθορισμού καθυστέρησης από το χρήστη</a:t>
            </a:r>
          </a:p>
          <a:p>
            <a:pPr lvl="1" eaLnBrk="1" hangingPunct="1"/>
            <a:r>
              <a:rPr lang="el-GR" altLang="el-GR" sz="1800" b="1" dirty="0"/>
              <a:t>Χρησιμοποιείται για </a:t>
            </a:r>
            <a:r>
              <a:rPr lang="el-GR" altLang="el-GR" sz="1800" b="1" dirty="0" err="1"/>
              <a:t>μοντελοποίηση</a:t>
            </a:r>
            <a:r>
              <a:rPr lang="el-GR" altLang="el-GR" sz="1800" b="1" dirty="0"/>
              <a:t> διασυνδέσεων</a:t>
            </a:r>
          </a:p>
          <a:p>
            <a:pPr marL="0" indent="180975" eaLnBrk="1" hangingPunct="1"/>
            <a:endParaRPr lang="el-GR" altLang="el-GR" sz="2000" b="1" u="sng" dirty="0"/>
          </a:p>
          <a:p>
            <a:pPr marL="0" indent="180975" eaLnBrk="1" hangingPunct="1"/>
            <a:r>
              <a:rPr lang="el-GR" altLang="el-GR" sz="2000" b="1" u="sng" dirty="0"/>
              <a:t>Δεν υποστηρίζονται</a:t>
            </a:r>
            <a:r>
              <a:rPr lang="en-US" altLang="el-GR" sz="2000" b="1" u="sng" dirty="0"/>
              <a:t> (</a:t>
            </a:r>
            <a:r>
              <a:rPr lang="el-GR" altLang="el-GR" sz="2000" b="1" u="sng" dirty="0"/>
              <a:t>λαμβάνονται υπόψη) από κανένα εργαλείο σύνθεσης!!</a:t>
            </a:r>
            <a:r>
              <a:rPr lang="en-US" altLang="el-GR" sz="2000" b="1" u="sng" dirty="0"/>
              <a:t>!</a:t>
            </a:r>
            <a:endParaRPr lang="el-GR" altLang="el-GR" sz="2000" b="1" u="sng" dirty="0"/>
          </a:p>
          <a:p>
            <a:pPr lvl="1" eaLnBrk="1" hangingPunct="1"/>
            <a:r>
              <a:rPr lang="el-GR" altLang="el-GR" sz="1800" b="1" dirty="0"/>
              <a:t>Χρησιμοποιούνται για ανάπτυξη μοντέλων προσομοίωσης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8B4013EC-1DEF-4979-BF15-5ED5E0724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376509EB-E8E7-4D83-B097-D7B49F527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2DB114-C950-4C0B-9380-B0C65454FB7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2">
            <a:extLst>
              <a:ext uri="{FF2B5EF4-FFF2-40B4-BE49-F238E27FC236}">
                <a16:creationId xmlns:a16="http://schemas.microsoft.com/office/drawing/2014/main" id="{0FA42647-2C92-4361-8475-D6F892FC7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Inertial / Transport Delay</a:t>
            </a:r>
            <a:endParaRPr lang="el-GR" altLang="el-GR"/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0CEC4EE6-95C7-4D96-8B5C-DEE4CF9B6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5B2B0F00-5F62-460E-9B34-7B7B2388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56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40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37895" name="Object 5">
            <a:extLst>
              <a:ext uri="{FF2B5EF4-FFF2-40B4-BE49-F238E27FC236}">
                <a16:creationId xmlns:a16="http://schemas.microsoft.com/office/drawing/2014/main" id="{3DB9003E-DD7D-49C3-B4FB-6FA3910C0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90600"/>
          <a:ext cx="7620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956560" imgH="1996440" progId="Word.Picture.8">
                  <p:embed/>
                </p:oleObj>
              </mc:Choice>
              <mc:Fallback>
                <p:oleObj name="Picture" r:id="rId2" imgW="2956560" imgH="199644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20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6">
            <a:extLst>
              <a:ext uri="{FF2B5EF4-FFF2-40B4-BE49-F238E27FC236}">
                <a16:creationId xmlns:a16="http://schemas.microsoft.com/office/drawing/2014/main" id="{7B929DFF-2841-4B0A-8464-DB6665FB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2CD38375-827C-4895-8AA6-4458EFA90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057EB955-6AFB-4601-BCBF-BF4ED5157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832D306-6E6C-433C-819C-86AB3BD3379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AutoShape 2">
            <a:extLst>
              <a:ext uri="{FF2B5EF4-FFF2-40B4-BE49-F238E27FC236}">
                <a16:creationId xmlns:a16="http://schemas.microsoft.com/office/drawing/2014/main" id="{73A4490A-B946-4E46-99FB-65E61AEC2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(1/4)</a:t>
            </a:r>
            <a:endParaRPr lang="el-GR" altLang="el-GR"/>
          </a:p>
        </p:txBody>
      </p:sp>
      <p:sp>
        <p:nvSpPr>
          <p:cNvPr id="919555" name="Rectangle 3">
            <a:extLst>
              <a:ext uri="{FF2B5EF4-FFF2-40B4-BE49-F238E27FC236}">
                <a16:creationId xmlns:a16="http://schemas.microsoft.com/office/drawing/2014/main" id="{5BF4C7FF-CA11-4CA9-A9BC-DE56BDB31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Χρησιμοποιείται από τον εξομοιωτή για τη χρονοδρομολόγηση συμβάντων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Delta delay</a:t>
            </a:r>
            <a:r>
              <a:rPr lang="en-US" altLang="el-GR"/>
              <a:t> </a:t>
            </a:r>
            <a:r>
              <a:rPr lang="el-GR" altLang="el-GR"/>
              <a:t>χρησιμοποιείται όταν δεν ορίζεται άλλος τύπος καθυστέρησης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Είναι απειροελάχιστος χρόνος μη ορατός από το χρήστη</a:t>
            </a:r>
          </a:p>
          <a:p>
            <a:pPr marL="765175" lvl="1" indent="-285750" eaLnBrk="1" hangingPunct="1"/>
            <a:r>
              <a:rPr lang="el-GR" altLang="el-GR"/>
              <a:t>Δεν εισάγει καμία πραγματική καθυστέρηση</a:t>
            </a:r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b&lt;=a; -- </a:t>
            </a:r>
            <a:r>
              <a:rPr lang="el-GR" altLang="el-GR" sz="2000"/>
              <a:t>Το σήμα </a:t>
            </a:r>
            <a:r>
              <a:rPr lang="en-US" altLang="el-GR" sz="2000"/>
              <a:t>b </a:t>
            </a:r>
            <a:r>
              <a:rPr lang="el-GR" altLang="el-GR" sz="2000"/>
              <a:t>παίρνει την τιμή του </a:t>
            </a:r>
            <a:r>
              <a:rPr lang="en-US" altLang="el-GR" sz="2000"/>
              <a:t>a </a:t>
            </a:r>
            <a:r>
              <a:rPr lang="el-GR" altLang="el-GR" sz="2000"/>
              <a:t>μετά από </a:t>
            </a:r>
            <a:r>
              <a:rPr lang="en-US" altLang="el-GR" sz="2000"/>
              <a:t>delta delay</a:t>
            </a:r>
            <a:endParaRPr lang="el-GR" altLang="el-GR" sz="2000"/>
          </a:p>
        </p:txBody>
      </p:sp>
      <p:sp>
        <p:nvSpPr>
          <p:cNvPr id="38918" name="Rectangle 4">
            <a:extLst>
              <a:ext uri="{FF2B5EF4-FFF2-40B4-BE49-F238E27FC236}">
                <a16:creationId xmlns:a16="http://schemas.microsoft.com/office/drawing/2014/main" id="{A23EB631-5447-42E6-8043-15434437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500">
                <a:solidFill>
                  <a:schemeClr val="tx1"/>
                </a:solidFill>
                <a:latin typeface="Palatino" charset="0"/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38919" name="Rectangle 5">
            <a:extLst>
              <a:ext uri="{FF2B5EF4-FFF2-40B4-BE49-F238E27FC236}">
                <a16:creationId xmlns:a16="http://schemas.microsoft.com/office/drawing/2014/main" id="{8E42947C-BFFA-48A6-9F9D-1C3844AED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ABB5AA94-668D-4587-AB85-6108D3404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DFE19EC6-C06E-427C-B7BA-944B16EB1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C6FE32-AC91-4715-B691-AF829BFFF18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AutoShape 2">
            <a:extLst>
              <a:ext uri="{FF2B5EF4-FFF2-40B4-BE49-F238E27FC236}">
                <a16:creationId xmlns:a16="http://schemas.microsoft.com/office/drawing/2014/main" id="{6B89D5DB-563B-42AB-85DC-5E6FE3FB8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(2/4)</a:t>
            </a:r>
            <a:endParaRPr lang="el-GR" altLang="el-GR"/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FFD5CE6-0AE7-4D0B-9963-F6EE806A0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endParaRPr lang="el-GR" altLang="el-GR"/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470298E2-DE53-4464-B42F-663A5EC7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4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500">
                <a:solidFill>
                  <a:schemeClr val="tx1"/>
                </a:solidFill>
                <a:latin typeface="Palatino" charset="0"/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39943" name="Object 5">
            <a:extLst>
              <a:ext uri="{FF2B5EF4-FFF2-40B4-BE49-F238E27FC236}">
                <a16:creationId xmlns:a16="http://schemas.microsoft.com/office/drawing/2014/main" id="{F713329A-3026-4443-8A75-A2FE9D8F7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14400"/>
          <a:ext cx="7391400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42260" imgH="2819400" progId="Word.Picture.8">
                  <p:embed/>
                </p:oleObj>
              </mc:Choice>
              <mc:Fallback>
                <p:oleObj r:id="rId2" imgW="2842260" imgH="28194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391400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6">
            <a:extLst>
              <a:ext uri="{FF2B5EF4-FFF2-40B4-BE49-F238E27FC236}">
                <a16:creationId xmlns:a16="http://schemas.microsoft.com/office/drawing/2014/main" id="{172ABDC3-0B7F-42E3-A5A2-2A877F67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F5B9E88B-5608-439A-843C-B9A44136EA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513FB7E7-7538-4129-994A-A23C058BC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B0FB3F-C26F-4FF1-9705-1A2E419698D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AutoShape 2">
            <a:extLst>
              <a:ext uri="{FF2B5EF4-FFF2-40B4-BE49-F238E27FC236}">
                <a16:creationId xmlns:a16="http://schemas.microsoft.com/office/drawing/2014/main" id="{9C3BAFC0-2016-47A9-B2DE-7B21E6DB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(3/4)</a:t>
            </a:r>
            <a:endParaRPr lang="el-GR" altLang="el-GR"/>
          </a:p>
        </p:txBody>
      </p:sp>
      <p:sp>
        <p:nvSpPr>
          <p:cNvPr id="921603" name="Rectangle 3">
            <a:extLst>
              <a:ext uri="{FF2B5EF4-FFF2-40B4-BE49-F238E27FC236}">
                <a16:creationId xmlns:a16="http://schemas.microsoft.com/office/drawing/2014/main" id="{5F5B15CE-A0B5-4F9D-BE9D-76FED9E0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Ποια η τιμή της εξόδου όταν όλες οι πύλες έχουν μηδενική καθυστέρηση ?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Διαφορετική και μη προβλέψιμη απόκριση της εξόδου</a:t>
            </a:r>
          </a:p>
          <a:p>
            <a:pPr marL="765175" lvl="1" indent="-285750" eaLnBrk="1" hangingPunct="1"/>
            <a:r>
              <a:rPr lang="el-GR" altLang="el-GR" dirty="0"/>
              <a:t>Γένεση </a:t>
            </a:r>
            <a:r>
              <a:rPr lang="en-US" altLang="el-GR" dirty="0"/>
              <a:t>spike C</a:t>
            </a:r>
            <a:r>
              <a:rPr lang="el-GR" altLang="el-GR" dirty="0"/>
              <a:t> (0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</a:t>
            </a:r>
            <a:r>
              <a:rPr lang="el-GR" altLang="el-GR" dirty="0"/>
              <a:t>1</a:t>
            </a:r>
            <a:r>
              <a:rPr lang="en-US" altLang="el-GR" dirty="0">
                <a:sym typeface="Wingdings" panose="05000000000000000000" pitchFamily="2" charset="2"/>
              </a:rPr>
              <a:t></a:t>
            </a:r>
            <a:r>
              <a:rPr lang="el-GR" altLang="el-GR" dirty="0"/>
              <a:t>0) στη δεύτερη περίπτωση</a:t>
            </a:r>
          </a:p>
          <a:p>
            <a:pPr marL="765175" lvl="1" indent="-285750" eaLnBrk="1" hangingPunct="1"/>
            <a:r>
              <a:rPr lang="el-GR" altLang="el-GR" dirty="0"/>
              <a:t>Η μη προβλέψιμη απόκριση της εξόδου δεν είναι επιθυμητή για τη σωστή μοντελοποίηση της λειτουργίας του κυκλώματος</a:t>
            </a: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CF206119-B8B3-452A-9EE6-0FF06271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4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500">
                <a:solidFill>
                  <a:schemeClr val="tx1"/>
                </a:solidFill>
                <a:latin typeface="Palatino" charset="0"/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A8AE9EF4-DC54-40D6-9806-D6F7F18A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40968" name="Object 6">
            <a:extLst>
              <a:ext uri="{FF2B5EF4-FFF2-40B4-BE49-F238E27FC236}">
                <a16:creationId xmlns:a16="http://schemas.microsoft.com/office/drawing/2014/main" id="{9F2EEDCD-1EE3-445C-A014-822634200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86654"/>
              </p:ext>
            </p:extLst>
          </p:nvPr>
        </p:nvGraphicFramePr>
        <p:xfrm>
          <a:off x="685800" y="1628800"/>
          <a:ext cx="813435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51627" imgH="1327856" progId="Visio.Drawing.11">
                  <p:embed/>
                </p:oleObj>
              </mc:Choice>
              <mc:Fallback>
                <p:oleObj name="Visio" r:id="rId2" imgW="7051627" imgH="132785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28800"/>
                        <a:ext cx="8134350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:a16="http://schemas.microsoft.com/office/drawing/2014/main" id="{FBD64704-14BE-45A0-A708-53EC558B7281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2349500"/>
            <a:ext cx="1079500" cy="792163"/>
            <a:chOff x="4513" y="1480"/>
            <a:chExt cx="680" cy="499"/>
          </a:xfrm>
        </p:grpSpPr>
        <p:sp>
          <p:nvSpPr>
            <p:cNvPr id="40970" name="Oval 7">
              <a:extLst>
                <a:ext uri="{FF2B5EF4-FFF2-40B4-BE49-F238E27FC236}">
                  <a16:creationId xmlns:a16="http://schemas.microsoft.com/office/drawing/2014/main" id="{893B7CDA-3FE2-476C-8419-E0D070916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480"/>
              <a:ext cx="680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1" name="Oval 8">
              <a:extLst>
                <a:ext uri="{FF2B5EF4-FFF2-40B4-BE49-F238E27FC236}">
                  <a16:creationId xmlns:a16="http://schemas.microsoft.com/office/drawing/2014/main" id="{3EDD99C7-2701-4852-A581-85A8F010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752"/>
              <a:ext cx="680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>
            <a:extLst>
              <a:ext uri="{FF2B5EF4-FFF2-40B4-BE49-F238E27FC236}">
                <a16:creationId xmlns:a16="http://schemas.microsoft.com/office/drawing/2014/main" id="{1CC2AA1B-0E51-43FE-BD4A-9749B2A1D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0F8CCC04-4285-411D-99E6-BBA00247E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077F9D-B34A-4339-B2C8-2C7243C0B85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AutoShape 2">
            <a:extLst>
              <a:ext uri="{FF2B5EF4-FFF2-40B4-BE49-F238E27FC236}">
                <a16:creationId xmlns:a16="http://schemas.microsoft.com/office/drawing/2014/main" id="{4B261D09-DF55-4A55-B1FE-805656576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(4/4)</a:t>
            </a:r>
            <a:endParaRPr lang="el-GR" altLang="el-GR"/>
          </a:p>
        </p:txBody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AAF9CB56-45E4-4B7F-9CC1-452734B57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Συμπεριφορά του κυκλώματος με </a:t>
            </a:r>
            <a:r>
              <a:rPr lang="en-US" altLang="el-GR"/>
              <a:t>delta_delay_time (1ns simulation cycle)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Σωστή χρονοδρομολόγηση των συμβάντων και σαφής καθορισμός των τιμών των σημάτων στο τέλος του κύκλου εξομοίωσης</a:t>
            </a:r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69B82BA0-A046-418F-B36D-31032A32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08A4FB8-3C1E-4EDE-B77C-67B706E9122C}"/>
              </a:ext>
            </a:extLst>
          </p:cNvPr>
          <p:cNvGrpSpPr>
            <a:grpSpLocks/>
          </p:cNvGrpSpPr>
          <p:nvPr/>
        </p:nvGrpSpPr>
        <p:grpSpPr bwMode="auto">
          <a:xfrm>
            <a:off x="0" y="1447800"/>
            <a:ext cx="8839200" cy="2989263"/>
            <a:chOff x="0" y="912"/>
            <a:chExt cx="5568" cy="1883"/>
          </a:xfrm>
        </p:grpSpPr>
        <p:graphicFrame>
          <p:nvGraphicFramePr>
            <p:cNvPr id="41992" name="Object 6">
              <a:extLst>
                <a:ext uri="{FF2B5EF4-FFF2-40B4-BE49-F238E27FC236}">
                  <a16:creationId xmlns:a16="http://schemas.microsoft.com/office/drawing/2014/main" id="{97B6100A-2A6F-4420-8E04-0EFD6DACF9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912"/>
            <a:ext cx="5568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7229566" imgH="2386874" progId="Visio.Drawing.11">
                    <p:embed/>
                  </p:oleObj>
                </mc:Choice>
                <mc:Fallback>
                  <p:oleObj name="Visio" r:id="rId2" imgW="7229566" imgH="2386874" progId="Visio.Drawing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912"/>
                          <a:ext cx="5568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3" name="Oval 7">
              <a:extLst>
                <a:ext uri="{FF2B5EF4-FFF2-40B4-BE49-F238E27FC236}">
                  <a16:creationId xmlns:a16="http://schemas.microsoft.com/office/drawing/2014/main" id="{60371985-423E-4317-82F6-D4762274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568"/>
              <a:ext cx="2313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FFFA33C8-6DC7-49D7-86DE-E7E0D9DAEC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64D4FC97-1F82-42EB-A001-2DB4BA812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3F514C-EF9E-4713-97F3-4C8057F54F8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8CFA12E6-E137-4153-9E2D-4D3AF352C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Εισαγωγή</a:t>
            </a:r>
          </a:p>
        </p:txBody>
      </p:sp>
      <p:sp>
        <p:nvSpPr>
          <p:cNvPr id="886787" name="Rectangle 3">
            <a:extLst>
              <a:ext uri="{FF2B5EF4-FFF2-40B4-BE49-F238E27FC236}">
                <a16:creationId xmlns:a16="http://schemas.microsoft.com/office/drawing/2014/main" id="{0754A138-89F1-432E-AA10-AD2BBA6E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el-GR" dirty="0"/>
          </a:p>
          <a:p>
            <a:pPr marL="0" indent="0" eaLnBrk="1" hangingPunct="1"/>
            <a:r>
              <a:rPr lang="en-US" altLang="el-GR" dirty="0"/>
              <a:t> H VHDL </a:t>
            </a:r>
            <a:r>
              <a:rPr lang="el-GR" altLang="el-GR" dirty="0"/>
              <a:t>είναι μια γλώσσα που χρησιμοποιείται για την </a:t>
            </a:r>
            <a:r>
              <a:rPr lang="el-GR" altLang="el-GR" dirty="0">
                <a:solidFill>
                  <a:srgbClr val="800000"/>
                </a:solidFill>
              </a:rPr>
              <a:t>περιγραφή</a:t>
            </a:r>
            <a:r>
              <a:rPr lang="en-US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800000"/>
                </a:solidFill>
              </a:rPr>
              <a:t>της λειτουργίας &amp; τη μοντελοποίηση ψηφιακών κυκλωμάτων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b="1" dirty="0">
                <a:solidFill>
                  <a:srgbClr val="800000"/>
                </a:solidFill>
              </a:rPr>
              <a:t> VHDL</a:t>
            </a:r>
            <a:r>
              <a:rPr lang="en-US" altLang="el-GR" dirty="0"/>
              <a:t>: V</a:t>
            </a:r>
            <a:r>
              <a:rPr lang="en-US" altLang="el-GR" baseline="-25000" dirty="0"/>
              <a:t>HSIC </a:t>
            </a:r>
            <a:r>
              <a:rPr lang="en-US" altLang="el-GR" dirty="0"/>
              <a:t>Hardware Description Language</a:t>
            </a:r>
          </a:p>
          <a:p>
            <a:pPr marL="0" indent="0" eaLnBrk="1" hangingPunct="1">
              <a:buNone/>
            </a:pPr>
            <a:r>
              <a:rPr lang="en-US" altLang="el-GR" dirty="0"/>
              <a:t>	(VHSIC: Very High-Speed Integrated Circuit)</a:t>
            </a:r>
            <a:endParaRPr lang="el-GR" altLang="el-GR" dirty="0"/>
          </a:p>
          <a:p>
            <a:pPr marL="0" indent="0" eaLnBrk="1" hangingPunct="1"/>
            <a:endParaRPr lang="en-US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 err="1"/>
              <a:t>Αρχικοποιήθηκε</a:t>
            </a:r>
            <a:r>
              <a:rPr lang="el-GR" altLang="el-GR" dirty="0"/>
              <a:t> από το </a:t>
            </a:r>
            <a:r>
              <a:rPr lang="en-US" altLang="el-GR" dirty="0"/>
              <a:t>DoD (Department of Defense</a:t>
            </a:r>
            <a:r>
              <a:rPr lang="el-GR" altLang="el-GR" dirty="0"/>
              <a:t>-</a:t>
            </a:r>
            <a:r>
              <a:rPr lang="en-US" altLang="el-GR" dirty="0"/>
              <a:t>USA) </a:t>
            </a:r>
            <a:r>
              <a:rPr lang="el-GR" altLang="el-GR" dirty="0"/>
              <a:t>στις αρχές του </a:t>
            </a:r>
            <a:r>
              <a:rPr lang="en-US" altLang="el-GR" dirty="0"/>
              <a:t>19</a:t>
            </a:r>
            <a:r>
              <a:rPr lang="el-GR" altLang="el-GR" dirty="0"/>
              <a:t>80</a:t>
            </a:r>
          </a:p>
          <a:p>
            <a:pPr marL="0" indent="0" eaLnBrk="1" hangingPunct="1"/>
            <a:endParaRPr lang="el-GR" alt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92B3B74B-25F2-4B03-9E29-40E9F9A24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32F1E536-6E19-4FBD-B0C2-FE36FAA3D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ABAEE1B-0C41-4D56-9325-D159F5DB1E2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2">
            <a:extLst>
              <a:ext uri="{FF2B5EF4-FFF2-40B4-BE49-F238E27FC236}">
                <a16:creationId xmlns:a16="http://schemas.microsoft.com/office/drawing/2014/main" id="{C79E390B-FC05-4A14-A056-459765F92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Κλάσεις </a:t>
            </a:r>
            <a:r>
              <a:rPr lang="en-US" altLang="el-GR"/>
              <a:t>- </a:t>
            </a:r>
            <a:r>
              <a:rPr lang="el-GR" altLang="el-GR"/>
              <a:t>Αντικείμενα –</a:t>
            </a:r>
            <a:r>
              <a:rPr lang="en-US" altLang="el-GR"/>
              <a:t> </a:t>
            </a:r>
            <a:r>
              <a:rPr lang="el-GR" altLang="el-GR"/>
              <a:t>Τύποι Δεδομένων</a:t>
            </a:r>
          </a:p>
        </p:txBody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A83234D7-BE84-4381-9C55-6B38485C0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Κάθε αντικείμενο ανήκει σε μια κλάση και έχει έναν τύπο δεδομένων</a:t>
            </a:r>
          </a:p>
          <a:p>
            <a:pPr marL="765175" lvl="1" indent="-285750" eaLnBrk="1" hangingPunct="1"/>
            <a:r>
              <a:rPr lang="el-GR" altLang="el-GR"/>
              <a:t>Κλάση                    --</a:t>
            </a:r>
            <a:r>
              <a:rPr lang="en-US" altLang="el-GR"/>
              <a:t> </a:t>
            </a:r>
            <a:r>
              <a:rPr lang="el-GR" altLang="el-GR" i="1"/>
              <a:t>Τρόπος χειρισμού αντικειμένου</a:t>
            </a:r>
          </a:p>
          <a:p>
            <a:pPr marL="765175" lvl="1" indent="-285750" eaLnBrk="1" hangingPunct="1"/>
            <a:r>
              <a:rPr lang="el-GR" altLang="el-GR"/>
              <a:t>Τύπος Δεδομένων  -- </a:t>
            </a:r>
            <a:r>
              <a:rPr lang="el-GR" altLang="el-GR" i="1"/>
              <a:t>Είδος δεδομένων του αντικειμένου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>
                <a:solidFill>
                  <a:srgbClr val="990033"/>
                </a:solidFill>
              </a:rPr>
              <a:t> </a:t>
            </a:r>
            <a:r>
              <a:rPr lang="el-GR" altLang="el-GR">
                <a:solidFill>
                  <a:srgbClr val="990033"/>
                </a:solidFill>
              </a:rPr>
              <a:t>Κλάσεις</a:t>
            </a:r>
            <a:r>
              <a:rPr lang="el-GR" altLang="el-GR"/>
              <a:t>: </a:t>
            </a:r>
            <a:r>
              <a:rPr lang="en-US" altLang="el-GR"/>
              <a:t>SIGNALS</a:t>
            </a:r>
            <a:r>
              <a:rPr lang="el-GR" altLang="el-GR"/>
              <a:t>, </a:t>
            </a:r>
            <a:r>
              <a:rPr lang="en-US" altLang="el-GR"/>
              <a:t>VARIABLES</a:t>
            </a:r>
            <a:r>
              <a:rPr lang="el-GR" altLang="el-GR"/>
              <a:t>, </a:t>
            </a:r>
            <a:r>
              <a:rPr lang="en-US" altLang="el-GR"/>
              <a:t>CONSTANTS</a:t>
            </a:r>
            <a:endParaRPr lang="el-GR" altLang="el-GR"/>
          </a:p>
          <a:p>
            <a:pPr marL="0" indent="0" eaLnBrk="1" hangingPunct="1"/>
            <a:endParaRPr lang="en-US" altLang="el-GR"/>
          </a:p>
        </p:txBody>
      </p:sp>
      <p:sp>
        <p:nvSpPr>
          <p:cNvPr id="923652" name="Text Box 4">
            <a:extLst>
              <a:ext uri="{FF2B5EF4-FFF2-40B4-BE49-F238E27FC236}">
                <a16:creationId xmlns:a16="http://schemas.microsoft.com/office/drawing/2014/main" id="{1BDAABBC-8757-4433-9D83-62BC760A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37063"/>
            <a:ext cx="7345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 b="1" u="sng">
                <a:solidFill>
                  <a:srgbClr val="800000"/>
                </a:solidFill>
              </a:rPr>
              <a:t>Κλάση</a:t>
            </a:r>
            <a:r>
              <a:rPr lang="el-GR" altLang="el-GR" sz="2400" b="1">
                <a:solidFill>
                  <a:srgbClr val="800000"/>
                </a:solidFill>
              </a:rPr>
              <a:t>       </a:t>
            </a:r>
            <a:r>
              <a:rPr lang="el-GR" altLang="el-GR" sz="2400" b="1" u="sng">
                <a:solidFill>
                  <a:srgbClr val="800000"/>
                </a:solidFill>
              </a:rPr>
              <a:t>Αντικείμενο</a:t>
            </a:r>
            <a:r>
              <a:rPr lang="el-GR" altLang="el-GR" sz="2400" b="1">
                <a:solidFill>
                  <a:srgbClr val="800000"/>
                </a:solidFill>
              </a:rPr>
              <a:t>    </a:t>
            </a:r>
            <a:r>
              <a:rPr lang="el-GR" altLang="el-GR" sz="2400" b="1" u="sng">
                <a:solidFill>
                  <a:srgbClr val="800000"/>
                </a:solidFill>
              </a:rPr>
              <a:t>Τύπος Δεδομένων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/>
              <a:t>Signal	       a:</a:t>
            </a:r>
            <a:r>
              <a:rPr lang="el-GR" altLang="el-GR" sz="2400"/>
              <a:t>                      </a:t>
            </a:r>
            <a:r>
              <a:rPr lang="en-US" altLang="el-GR" sz="2400"/>
              <a:t>std_logic;</a:t>
            </a: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1" grpId="0" build="p"/>
      <p:bldP spid="9236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64270FAF-0A30-4F6D-81FF-1DB7777E9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50A61506-AEF3-4ED4-9F31-834B72761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39573A-DC4E-4AB8-A4E2-3C295E706DA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AutoShape 2">
            <a:extLst>
              <a:ext uri="{FF2B5EF4-FFF2-40B4-BE49-F238E27FC236}">
                <a16:creationId xmlns:a16="http://schemas.microsoft.com/office/drawing/2014/main" id="{A65406EB-8804-4EEA-B9CE-013D31CDD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Τύποι Δεδομένων</a:t>
            </a:r>
          </a:p>
        </p:txBody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B2F7F145-C200-4FBA-839C-E723D7BB2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77863"/>
            <a:ext cx="8153400" cy="5703887"/>
          </a:xfrm>
        </p:spPr>
        <p:txBody>
          <a:bodyPr/>
          <a:lstStyle/>
          <a:p>
            <a:pPr marL="0" indent="0" eaLnBrk="1" hangingPunct="1"/>
            <a:r>
              <a:rPr lang="en-US" altLang="el-GR" sz="2000" dirty="0"/>
              <a:t> </a:t>
            </a:r>
            <a:r>
              <a:rPr lang="el-GR" altLang="el-GR" sz="2000" dirty="0"/>
              <a:t>Προκαθορισμένοι τύποι δεδομένων</a:t>
            </a:r>
            <a:endParaRPr lang="en-US" altLang="el-GR" sz="20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bit</a:t>
            </a:r>
            <a:r>
              <a:rPr lang="en-US" altLang="el-GR" sz="1800" dirty="0"/>
              <a:t> </a:t>
            </a:r>
            <a:r>
              <a:rPr lang="el-GR" altLang="el-GR" sz="1800" dirty="0"/>
              <a:t>και </a:t>
            </a:r>
            <a:r>
              <a:rPr lang="en-US" altLang="el-GR" sz="1800" dirty="0" err="1">
                <a:solidFill>
                  <a:srgbClr val="800000"/>
                </a:solidFill>
              </a:rPr>
              <a:t>bit_vector</a:t>
            </a:r>
            <a:r>
              <a:rPr lang="el-GR" altLang="el-GR" sz="1800" dirty="0"/>
              <a:t> 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 err="1">
                <a:solidFill>
                  <a:srgbClr val="800000"/>
                </a:solidFill>
              </a:rPr>
              <a:t>std_logic</a:t>
            </a:r>
            <a:r>
              <a:rPr lang="en-US" altLang="el-GR" sz="1800" dirty="0"/>
              <a:t> </a:t>
            </a:r>
            <a:r>
              <a:rPr lang="el-GR" altLang="el-GR" sz="1800" dirty="0"/>
              <a:t>και</a:t>
            </a:r>
            <a:r>
              <a:rPr lang="en-US" altLang="el-GR" sz="1800" dirty="0"/>
              <a:t> </a:t>
            </a:r>
            <a:r>
              <a:rPr lang="en-US" altLang="el-GR" sz="1800" dirty="0" err="1"/>
              <a:t>s</a:t>
            </a:r>
            <a:r>
              <a:rPr lang="en-US" altLang="el-GR" sz="1800" dirty="0" err="1">
                <a:solidFill>
                  <a:srgbClr val="800000"/>
                </a:solidFill>
              </a:rPr>
              <a:t>td_logic_vector</a:t>
            </a:r>
            <a:r>
              <a:rPr lang="en-US" altLang="el-GR" sz="1800" dirty="0"/>
              <a:t> (pack. </a:t>
            </a:r>
            <a:r>
              <a:rPr lang="en-US" altLang="el-GR" sz="1800" i="1" dirty="0"/>
              <a:t>std_logic_1164</a:t>
            </a:r>
            <a:r>
              <a:rPr lang="en-US" altLang="el-GR" sz="1800" dirty="0"/>
              <a:t> </a:t>
            </a:r>
            <a:r>
              <a:rPr lang="en-US" altLang="el-GR" sz="1800" i="1" dirty="0"/>
              <a:t>– </a:t>
            </a:r>
            <a:r>
              <a:rPr lang="en-US" altLang="el-GR" sz="1800" dirty="0" err="1"/>
              <a:t>lib</a:t>
            </a:r>
            <a:r>
              <a:rPr lang="en-US" altLang="el-GR" sz="1800" i="1" dirty="0" err="1"/>
              <a:t>.ieee</a:t>
            </a:r>
            <a:r>
              <a:rPr lang="en-US" altLang="el-GR" sz="1800" i="1" dirty="0"/>
              <a:t>)</a:t>
            </a:r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Boolean</a:t>
            </a:r>
            <a:r>
              <a:rPr lang="en-US" altLang="el-GR" sz="1800" dirty="0"/>
              <a:t> 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Integer</a:t>
            </a:r>
            <a:r>
              <a:rPr lang="en-US" altLang="el-GR" sz="1800" dirty="0"/>
              <a:t>   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signed/unsigned</a:t>
            </a:r>
            <a:r>
              <a:rPr lang="en-US" altLang="el-GR" sz="1800" dirty="0"/>
              <a:t>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</a:t>
            </a:r>
            <a:r>
              <a:rPr lang="el-GR" altLang="el-GR" sz="1800" dirty="0"/>
              <a:t> </a:t>
            </a:r>
            <a:r>
              <a:rPr lang="en-US" altLang="el-GR" sz="1800" i="1" dirty="0" err="1"/>
              <a:t>std_logic_arith</a:t>
            </a:r>
            <a:r>
              <a:rPr lang="en-US" altLang="el-GR" sz="1800" dirty="0"/>
              <a:t> – lib:</a:t>
            </a:r>
            <a:r>
              <a:rPr lang="el-GR" altLang="el-GR" sz="1800" dirty="0"/>
              <a:t> </a:t>
            </a:r>
            <a:r>
              <a:rPr lang="en-US" altLang="el-GR" sz="1800" i="1" dirty="0" err="1"/>
              <a:t>ieee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Natural</a:t>
            </a:r>
            <a:r>
              <a:rPr lang="el-GR" altLang="el-GR" sz="1800" dirty="0"/>
              <a:t> (</a:t>
            </a:r>
            <a:r>
              <a:rPr lang="en-US" altLang="el-GR" sz="1800" dirty="0"/>
              <a:t>“</a:t>
            </a:r>
            <a:r>
              <a:rPr lang="el-GR" altLang="el-GR" sz="1800" i="1" dirty="0"/>
              <a:t>μη συνθέσιμος</a:t>
            </a:r>
            <a:r>
              <a:rPr lang="en-US" altLang="el-GR" sz="1800" i="1" dirty="0"/>
              <a:t>, </a:t>
            </a:r>
            <a:r>
              <a:rPr lang="el-GR" altLang="el-GR" sz="1800" i="1" dirty="0"/>
              <a:t>υποστηρίζεται από κάποια νέα εργαλεία</a:t>
            </a:r>
            <a:r>
              <a:rPr lang="en-US" altLang="el-GR" sz="1800" dirty="0"/>
              <a:t>”</a:t>
            </a:r>
            <a:r>
              <a:rPr lang="el-GR" altLang="el-GR" sz="1800" dirty="0"/>
              <a:t>)</a:t>
            </a:r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Real</a:t>
            </a:r>
            <a:r>
              <a:rPr lang="el-GR" altLang="el-GR" sz="1800" dirty="0"/>
              <a:t> (</a:t>
            </a:r>
            <a:r>
              <a:rPr lang="en-US" altLang="el-GR" sz="1800" dirty="0"/>
              <a:t>“</a:t>
            </a:r>
            <a:r>
              <a:rPr lang="el-GR" altLang="el-GR" sz="1800" i="1" dirty="0"/>
              <a:t>μη συνθέσιμος, υποστηρίζεται από κάποια νέα εργαλεία</a:t>
            </a:r>
            <a:r>
              <a:rPr lang="en-US" altLang="el-GR" sz="1800" dirty="0"/>
              <a:t>”</a:t>
            </a:r>
            <a:r>
              <a:rPr lang="el-GR" altLang="el-GR" sz="1800" dirty="0"/>
              <a:t>)</a:t>
            </a:r>
            <a:r>
              <a:rPr lang="en-US" altLang="el-GR" sz="1800" dirty="0"/>
              <a:t>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Physical</a:t>
            </a:r>
            <a:r>
              <a:rPr lang="el-GR" altLang="el-GR" sz="1800" dirty="0"/>
              <a:t> (μη συνθέσιμος)</a:t>
            </a:r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ASCII</a:t>
            </a:r>
            <a:r>
              <a:rPr lang="el-GR" altLang="el-GR" sz="1800" dirty="0"/>
              <a:t> (μη συνθέσιμος)</a:t>
            </a:r>
          </a:p>
          <a:p>
            <a:pPr marL="0" indent="0" eaLnBrk="1" hangingPunct="1"/>
            <a:r>
              <a:rPr lang="en-US" altLang="el-GR" sz="2000" dirty="0"/>
              <a:t> </a:t>
            </a:r>
            <a:r>
              <a:rPr lang="el-GR" altLang="el-GR" sz="2000" dirty="0"/>
              <a:t>Τύποι δεδομένων οριζόμενοι από το χρήστη</a:t>
            </a:r>
            <a:endParaRPr lang="en-US" altLang="el-GR" sz="2000" dirty="0"/>
          </a:p>
          <a:p>
            <a:pPr marL="0" indent="0" eaLnBrk="1" hangingPunct="1"/>
            <a:r>
              <a:rPr lang="en-US" altLang="el-GR" sz="2000" dirty="0"/>
              <a:t> </a:t>
            </a:r>
            <a:r>
              <a:rPr lang="el-GR" altLang="el-GR" sz="2000" dirty="0"/>
              <a:t>Πίνακες</a:t>
            </a:r>
            <a:endParaRPr lang="en-US" altLang="el-GR" sz="2000" dirty="0"/>
          </a:p>
          <a:p>
            <a:pPr marL="0" indent="0" eaLnBrk="1" hangingPunct="1"/>
            <a:r>
              <a:rPr lang="el-GR" altLang="el-GR" b="1" dirty="0">
                <a:solidFill>
                  <a:srgbClr val="990033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H VHDL </a:t>
            </a:r>
            <a:r>
              <a:rPr lang="el-GR" altLang="el-GR" b="1" dirty="0">
                <a:solidFill>
                  <a:srgbClr val="990033"/>
                </a:solidFill>
              </a:rPr>
              <a:t>είναι εξαιρετικά αυστηρή με τη συμβατότητα των τύπων δεδομένων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A000A2B3-C60D-4AA2-B781-8D0199958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03B3EB06-9CD1-4A03-9963-C325D153F3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AE8AA8-D11D-4FDB-85DD-FA4C2C04F9A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2">
            <a:extLst>
              <a:ext uri="{FF2B5EF4-FFF2-40B4-BE49-F238E27FC236}">
                <a16:creationId xmlns:a16="http://schemas.microsoft.com/office/drawing/2014/main" id="{FE36B576-D4AE-4CE7-A67A-174DD6173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ΒΙΤ και </a:t>
            </a:r>
            <a:r>
              <a:rPr lang="en-US" altLang="el-GR"/>
              <a:t>BIT_VECTOR</a:t>
            </a:r>
            <a:endParaRPr lang="el-GR" altLang="el-GR"/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1806ECA1-E93C-431B-9313-F81985541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 b="1">
                <a:solidFill>
                  <a:srgbClr val="990000"/>
                </a:solidFill>
              </a:rPr>
              <a:t>BIT </a:t>
            </a:r>
            <a:r>
              <a:rPr lang="el-GR" altLang="el-GR" b="1">
                <a:solidFill>
                  <a:srgbClr val="990000"/>
                </a:solidFill>
              </a:rPr>
              <a:t>και</a:t>
            </a:r>
            <a:r>
              <a:rPr lang="en-US" altLang="el-GR" b="1">
                <a:solidFill>
                  <a:srgbClr val="990000"/>
                </a:solidFill>
              </a:rPr>
              <a:t> BIT_VECTOR</a:t>
            </a:r>
            <a:r>
              <a:rPr lang="en-US" altLang="el-GR"/>
              <a:t>:</a:t>
            </a:r>
            <a:r>
              <a:rPr lang="el-GR" altLang="el-GR"/>
              <a:t> </a:t>
            </a:r>
            <a:r>
              <a:rPr lang="el-GR" altLang="el-GR">
                <a:solidFill>
                  <a:srgbClr val="000054"/>
                </a:solidFill>
              </a:rPr>
              <a:t>αντικείμενα αυτού του τύπου παίρνουν δύο τιμές (‘</a:t>
            </a:r>
            <a:r>
              <a:rPr lang="el-GR" altLang="el-GR" b="1">
                <a:solidFill>
                  <a:srgbClr val="000054"/>
                </a:solidFill>
              </a:rPr>
              <a:t>1</a:t>
            </a:r>
            <a:r>
              <a:rPr lang="el-GR" altLang="el-GR">
                <a:solidFill>
                  <a:srgbClr val="000054"/>
                </a:solidFill>
              </a:rPr>
              <a:t>’, ‘</a:t>
            </a:r>
            <a:r>
              <a:rPr lang="el-GR" altLang="el-GR" b="1">
                <a:solidFill>
                  <a:srgbClr val="000054"/>
                </a:solidFill>
              </a:rPr>
              <a:t>0</a:t>
            </a:r>
            <a:r>
              <a:rPr lang="el-GR" altLang="el-GR">
                <a:solidFill>
                  <a:srgbClr val="000054"/>
                </a:solidFill>
              </a:rPr>
              <a:t>’)</a:t>
            </a:r>
          </a:p>
          <a:p>
            <a:pPr marL="0" indent="180975" eaLnBrk="1" hangingPunct="1"/>
            <a:endParaRPr lang="el-GR" altLang="el-GR">
              <a:solidFill>
                <a:srgbClr val="000054"/>
              </a:solidFill>
            </a:endParaRPr>
          </a:p>
          <a:p>
            <a:pPr marL="0" indent="180975" eaLnBrk="1" hangingPunct="1"/>
            <a:r>
              <a:rPr lang="el-GR" altLang="el-GR">
                <a:solidFill>
                  <a:srgbClr val="000054"/>
                </a:solidFill>
              </a:rPr>
              <a:t>Παράδειγμα</a:t>
            </a:r>
            <a:endParaRPr lang="en-US" altLang="el-GR">
              <a:solidFill>
                <a:srgbClr val="000054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54"/>
                </a:solidFill>
              </a:rPr>
              <a:t>x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bit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endParaRPr lang="en-US" altLang="el-GR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54"/>
                </a:solidFill>
              </a:rPr>
              <a:t>y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bit_vector</a:t>
            </a:r>
            <a:r>
              <a:rPr lang="en-US" altLang="el-GR">
                <a:solidFill>
                  <a:schemeClr val="tx1"/>
                </a:solidFill>
              </a:rPr>
              <a:t> (3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54"/>
                </a:solidFill>
              </a:rPr>
              <a:t>w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bit_vector</a:t>
            </a:r>
            <a:r>
              <a:rPr lang="en-US" altLang="el-GR">
                <a:solidFill>
                  <a:schemeClr val="tx1"/>
                </a:solidFill>
              </a:rPr>
              <a:t> (0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>
                <a:solidFill>
                  <a:schemeClr val="tx1"/>
                </a:solidFill>
              </a:rPr>
              <a:t> 3);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…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x</a:t>
            </a:r>
            <a:r>
              <a:rPr lang="el-GR" altLang="el-GR"/>
              <a:t> </a:t>
            </a:r>
            <a:r>
              <a:rPr lang="en-US" altLang="el-GR"/>
              <a:t>&lt;=</a:t>
            </a:r>
            <a:r>
              <a:rPr lang="el-GR" altLang="el-GR"/>
              <a:t> ‘</a:t>
            </a:r>
            <a:r>
              <a:rPr lang="en-US" altLang="el-GR"/>
              <a:t>1</a:t>
            </a:r>
            <a:r>
              <a:rPr lang="el-GR" altLang="el-GR"/>
              <a:t>’</a:t>
            </a:r>
            <a:r>
              <a:rPr lang="en-US" altLang="el-GR"/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y</a:t>
            </a:r>
            <a:r>
              <a:rPr lang="el-GR" altLang="el-GR"/>
              <a:t> </a:t>
            </a:r>
            <a:r>
              <a:rPr lang="en-US" altLang="el-GR"/>
              <a:t>&lt;=</a:t>
            </a:r>
            <a:r>
              <a:rPr lang="el-GR" altLang="el-GR"/>
              <a:t> </a:t>
            </a:r>
            <a:r>
              <a:rPr lang="en-US" altLang="el-GR"/>
              <a:t>“0111”; </a:t>
            </a:r>
            <a:r>
              <a:rPr lang="el-GR" altLang="el-GR"/>
              <a:t>	</a:t>
            </a:r>
            <a:r>
              <a:rPr lang="en-US" altLang="el-GR"/>
              <a:t>--  </a:t>
            </a:r>
            <a:r>
              <a:rPr lang="en-US" altLang="el-GR" sz="2000" i="1"/>
              <a:t>MSB=0</a:t>
            </a:r>
            <a:r>
              <a:rPr lang="el-GR" altLang="el-GR" sz="2000" i="1"/>
              <a:t>  Προσοχή στη φορά δήλωσης του διανύσματος</a:t>
            </a:r>
            <a:endParaRPr lang="en-US" altLang="el-GR" sz="2000" i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w</a:t>
            </a:r>
            <a:r>
              <a:rPr lang="el-GR" altLang="el-GR"/>
              <a:t> </a:t>
            </a:r>
            <a:r>
              <a:rPr lang="en-US" altLang="el-GR"/>
              <a:t>&lt;=</a:t>
            </a:r>
            <a:r>
              <a:rPr lang="el-GR" altLang="el-GR"/>
              <a:t> </a:t>
            </a:r>
            <a:r>
              <a:rPr lang="en-US" altLang="el-GR"/>
              <a:t>“1110”; </a:t>
            </a:r>
            <a:r>
              <a:rPr lang="el-GR" altLang="el-GR"/>
              <a:t>	</a:t>
            </a:r>
            <a:r>
              <a:rPr lang="en-US" altLang="el-GR"/>
              <a:t>-- </a:t>
            </a:r>
            <a:r>
              <a:rPr lang="en-US" altLang="el-GR" i="1"/>
              <a:t>MSB=0</a:t>
            </a:r>
            <a:endParaRPr lang="el-GR" altLang="el-GR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>
            <a:extLst>
              <a:ext uri="{FF2B5EF4-FFF2-40B4-BE49-F238E27FC236}">
                <a16:creationId xmlns:a16="http://schemas.microsoft.com/office/drawing/2014/main" id="{6CBED689-1165-4325-BF78-5DE132BEA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6083" name="Slide Number Placeholder 4">
            <a:extLst>
              <a:ext uri="{FF2B5EF4-FFF2-40B4-BE49-F238E27FC236}">
                <a16:creationId xmlns:a16="http://schemas.microsoft.com/office/drawing/2014/main" id="{177CDC2B-5BD9-4BEC-8703-06C021BF4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F7E965-FFEF-4ACC-8E88-66B74C785A2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AutoShape 2">
            <a:extLst>
              <a:ext uri="{FF2B5EF4-FFF2-40B4-BE49-F238E27FC236}">
                <a16:creationId xmlns:a16="http://schemas.microsoft.com/office/drawing/2014/main" id="{28ECEB06-DBED-4D35-B45B-33B5C449A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69325" cy="433387"/>
          </a:xfrm>
        </p:spPr>
        <p:txBody>
          <a:bodyPr/>
          <a:lstStyle/>
          <a:p>
            <a:pPr eaLnBrk="1" hangingPunct="1"/>
            <a:r>
              <a:rPr lang="en-US" altLang="el-GR"/>
              <a:t>STD LOGIC </a:t>
            </a:r>
            <a:r>
              <a:rPr lang="el-GR" altLang="el-GR"/>
              <a:t>και</a:t>
            </a:r>
            <a:r>
              <a:rPr lang="en-US" altLang="el-GR"/>
              <a:t> STD_LOGIC </a:t>
            </a:r>
            <a:r>
              <a:rPr lang="el-GR" altLang="el-GR"/>
              <a:t>(</a:t>
            </a:r>
            <a:r>
              <a:rPr lang="en-US" altLang="el-GR"/>
              <a:t>ULOGIC) _VECTOR</a:t>
            </a:r>
            <a:endParaRPr lang="el-GR" altLang="el-GR"/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1E26F9B9-C757-4517-9351-5336C8557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n-US" altLang="el-GR" dirty="0" err="1"/>
              <a:t>STD_LOGIC</a:t>
            </a:r>
            <a:r>
              <a:rPr lang="en-US" altLang="el-GR" dirty="0"/>
              <a:t> (</a:t>
            </a:r>
            <a:r>
              <a:rPr lang="en-US" altLang="el-GR" dirty="0" err="1"/>
              <a:t>STD_LOGIC_VECTOR</a:t>
            </a:r>
            <a:r>
              <a:rPr lang="en-US" altLang="el-GR" dirty="0"/>
              <a:t>): </a:t>
            </a:r>
            <a:r>
              <a:rPr lang="el-GR" altLang="el-GR" dirty="0"/>
              <a:t>Λογικό σύστημα 8  επιπέδων</a:t>
            </a:r>
            <a:r>
              <a:rPr lang="el-GR" altLang="el-GR" dirty="0">
                <a:solidFill>
                  <a:schemeClr val="tx1"/>
                </a:solidFill>
              </a:rPr>
              <a:t> (</a:t>
            </a:r>
            <a:r>
              <a:rPr lang="el-GR" altLang="el-GR" dirty="0" err="1">
                <a:solidFill>
                  <a:srgbClr val="990033"/>
                </a:solidFill>
              </a:rPr>
              <a:t>επιλύσιμο</a:t>
            </a:r>
            <a:r>
              <a:rPr lang="el-GR" altLang="el-GR" dirty="0">
                <a:solidFill>
                  <a:schemeClr val="tx1"/>
                </a:solidFill>
              </a:rPr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‘X’ 	-- Forcing unknown (</a:t>
            </a:r>
            <a:r>
              <a:rPr lang="en-US" altLang="el-GR" b="1" dirty="0"/>
              <a:t>synthesizable unknown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‘0’     	-- Forcing  0 (</a:t>
            </a:r>
            <a:r>
              <a:rPr lang="en-US" altLang="el-GR" b="1" dirty="0"/>
              <a:t>synthesizable ‘0’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‘1’    	-- Forcing 1 (</a:t>
            </a:r>
            <a:r>
              <a:rPr lang="en-US" altLang="el-GR" b="1" dirty="0"/>
              <a:t>synthesizable ‘1’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‘Z’    	-- High </a:t>
            </a:r>
            <a:r>
              <a:rPr lang="en-US" altLang="el-GR" dirty="0" err="1"/>
              <a:t>impendance</a:t>
            </a:r>
            <a:r>
              <a:rPr lang="en-US" altLang="el-GR" dirty="0"/>
              <a:t> (</a:t>
            </a:r>
            <a:r>
              <a:rPr lang="en-US" altLang="el-GR" b="1" dirty="0"/>
              <a:t>synthesizable tri-state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‘W’   	-- Weak unknown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‘L’    	-- Weak 0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‘H’    	-- Weak 1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‘-’    	-- don’t care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n-US" altLang="el-GR" dirty="0" err="1"/>
              <a:t>STD_ULOGIC</a:t>
            </a:r>
            <a:r>
              <a:rPr lang="en-US" altLang="el-GR" dirty="0"/>
              <a:t> (</a:t>
            </a:r>
            <a:r>
              <a:rPr lang="en-US" altLang="el-GR" dirty="0" err="1"/>
              <a:t>STD_ULOGIC_VECTOR</a:t>
            </a:r>
            <a:r>
              <a:rPr lang="en-US" altLang="el-GR" dirty="0"/>
              <a:t>): </a:t>
            </a:r>
            <a:r>
              <a:rPr lang="el-GR" altLang="el-GR" dirty="0"/>
              <a:t>Λογικό σύστημα </a:t>
            </a:r>
            <a:r>
              <a:rPr lang="en-US" altLang="el-GR" dirty="0"/>
              <a:t>9</a:t>
            </a:r>
            <a:r>
              <a:rPr lang="el-GR" altLang="el-GR" dirty="0"/>
              <a:t>  επιπέδων</a:t>
            </a:r>
            <a:r>
              <a:rPr lang="el-GR" altLang="el-GR" dirty="0">
                <a:solidFill>
                  <a:schemeClr val="tx1"/>
                </a:solidFill>
              </a:rPr>
              <a:t> (</a:t>
            </a:r>
            <a:r>
              <a:rPr lang="el-GR" altLang="el-GR" dirty="0">
                <a:solidFill>
                  <a:srgbClr val="990033"/>
                </a:solidFill>
              </a:rPr>
              <a:t>μη </a:t>
            </a:r>
            <a:r>
              <a:rPr lang="el-GR" altLang="el-GR" dirty="0" err="1">
                <a:solidFill>
                  <a:srgbClr val="990033"/>
                </a:solidFill>
              </a:rPr>
              <a:t>επιλύσιμο</a:t>
            </a:r>
            <a:r>
              <a:rPr lang="el-GR" altLang="el-GR" dirty="0">
                <a:solidFill>
                  <a:schemeClr val="tx1"/>
                </a:solidFill>
              </a:rPr>
              <a:t>)</a:t>
            </a:r>
            <a:endParaRPr lang="en-US" altLang="el-GR" dirty="0">
              <a:solidFill>
                <a:schemeClr val="tx1"/>
              </a:solidFill>
            </a:endParaRPr>
          </a:p>
          <a:p>
            <a:pPr marL="830263" lvl="1" indent="-285750" eaLnBrk="1" hangingPunct="1">
              <a:lnSpc>
                <a:spcPct val="90000"/>
              </a:lnSpc>
            </a:pPr>
            <a:r>
              <a:rPr lang="el-GR" altLang="el-GR" dirty="0"/>
              <a:t>Ίδιο με το </a:t>
            </a:r>
            <a:r>
              <a:rPr lang="en-US" altLang="el-GR" dirty="0" err="1"/>
              <a:t>std_logic</a:t>
            </a:r>
            <a:r>
              <a:rPr lang="en-US" altLang="el-GR" dirty="0"/>
              <a:t> </a:t>
            </a:r>
            <a:r>
              <a:rPr lang="el-GR" altLang="el-GR" dirty="0"/>
              <a:t>με μία επιπλέον τιμή την </a:t>
            </a:r>
            <a:r>
              <a:rPr lang="en-US" altLang="el-GR" dirty="0"/>
              <a:t>U </a:t>
            </a:r>
            <a:r>
              <a:rPr lang="el-GR" altLang="el-GR" dirty="0"/>
              <a:t>(</a:t>
            </a:r>
            <a:r>
              <a:rPr lang="en-US" altLang="el-GR" dirty="0"/>
              <a:t>unresolved) </a:t>
            </a:r>
            <a:r>
              <a:rPr lang="el-GR" altLang="el-GR" dirty="0"/>
              <a:t>ως πρώτη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>
            <a:extLst>
              <a:ext uri="{FF2B5EF4-FFF2-40B4-BE49-F238E27FC236}">
                <a16:creationId xmlns:a16="http://schemas.microsoft.com/office/drawing/2014/main" id="{6CDE897E-F805-4712-AAEB-874DB175F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0B3285AF-F84B-470A-88D7-2764677E2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7866BA-3C25-4C2C-98EA-18BEB14AC01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2">
            <a:extLst>
              <a:ext uri="{FF2B5EF4-FFF2-40B4-BE49-F238E27FC236}">
                <a16:creationId xmlns:a16="http://schemas.microsoft.com/office/drawing/2014/main" id="{2856C152-7E06-4CA9-A53E-32BBA4573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Resolved STD_LOGIC</a:t>
            </a:r>
            <a:r>
              <a:rPr lang="el-GR" altLang="el-GR"/>
              <a:t> (1/2)</a:t>
            </a:r>
          </a:p>
        </p:txBody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F6E02D0C-6615-4E34-9E03-101D09FF0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Ο τύπος δεδομένων </a:t>
            </a:r>
            <a:r>
              <a:rPr lang="en-US" altLang="el-GR">
                <a:solidFill>
                  <a:srgbClr val="990033"/>
                </a:solidFill>
              </a:rPr>
              <a:t>std_logic</a:t>
            </a:r>
            <a:r>
              <a:rPr lang="en-US" altLang="el-GR"/>
              <a:t> </a:t>
            </a:r>
            <a:r>
              <a:rPr lang="el-GR" altLang="el-GR"/>
              <a:t>επιλύει και καθορίζει αυτόματα τη λογική τιμή ενός κόμβου που οδηγείται από πολλές πηγές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Πίνακας επίλυσης λογικών τιμών</a:t>
            </a: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51A54237-5780-4CA6-97A8-7690456F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927844" name="Group 100">
            <a:extLst>
              <a:ext uri="{FF2B5EF4-FFF2-40B4-BE49-F238E27FC236}">
                <a16:creationId xmlns:a16="http://schemas.microsoft.com/office/drawing/2014/main" id="{454C7C59-D4F0-46D4-A488-4EAA5FFE4821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708275"/>
          <a:ext cx="7129463" cy="3457576"/>
        </p:xfrm>
        <a:graphic>
          <a:graphicData uri="http://schemas.openxmlformats.org/drawingml/2006/table">
            <a:tbl>
              <a:tblPr/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Τιμή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7201" name="Rectangle 97">
            <a:extLst>
              <a:ext uri="{FF2B5EF4-FFF2-40B4-BE49-F238E27FC236}">
                <a16:creationId xmlns:a16="http://schemas.microsoft.com/office/drawing/2014/main" id="{52880471-52E0-4DC7-9066-50EC2D26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0C3B3448-6493-4903-908C-95A7C6E3B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95C9384B-7B6E-415D-B36D-E857A550B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5C8B7FB-4683-427B-B1DE-D92F209E3D6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AutoShape 2">
            <a:extLst>
              <a:ext uri="{FF2B5EF4-FFF2-40B4-BE49-F238E27FC236}">
                <a16:creationId xmlns:a16="http://schemas.microsoft.com/office/drawing/2014/main" id="{2937E708-CD76-4BB5-A3A7-1AA94B87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Resolved STD_LOGIC</a:t>
            </a:r>
            <a:r>
              <a:rPr lang="el-GR" altLang="el-GR"/>
              <a:t> (2/2)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59B555EE-1F05-4666-954F-AC2D05E3A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</p:txBody>
      </p:sp>
      <p:graphicFrame>
        <p:nvGraphicFramePr>
          <p:cNvPr id="928772" name="Object 4">
            <a:extLst>
              <a:ext uri="{FF2B5EF4-FFF2-40B4-BE49-F238E27FC236}">
                <a16:creationId xmlns:a16="http://schemas.microsoft.com/office/drawing/2014/main" id="{6A727F15-DE6B-4331-BFAC-6CA124872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14400"/>
          <a:ext cx="7620000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70860" imgH="1165860" progId="Word.Picture.8">
                  <p:embed/>
                </p:oleObj>
              </mc:Choice>
              <mc:Fallback>
                <p:oleObj r:id="rId2" imgW="3070860" imgH="11658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620000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3" name="Object 5">
            <a:extLst>
              <a:ext uri="{FF2B5EF4-FFF2-40B4-BE49-F238E27FC236}">
                <a16:creationId xmlns:a16="http://schemas.microsoft.com/office/drawing/2014/main" id="{4ADE2B90-B285-47B1-AE43-83210728F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038600"/>
          <a:ext cx="7543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147060" imgH="1158240" progId="Word.Picture.8">
                  <p:embed/>
                </p:oleObj>
              </mc:Choice>
              <mc:Fallback>
                <p:oleObj r:id="rId4" imgW="3147060" imgH="115824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658" r="726" b="-658"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7543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2FEE2DDD-21DE-46E4-90C8-0E05CE0F6F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DCDCA1E8-F1B4-4F48-A70A-7A334726D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3BFD93-0150-40A2-A64E-7B4D1BABCB5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AutoShape 2">
            <a:extLst>
              <a:ext uri="{FF2B5EF4-FFF2-40B4-BE49-F238E27FC236}">
                <a16:creationId xmlns:a16="http://schemas.microsoft.com/office/drawing/2014/main" id="{AFAF336A-958C-4CC3-BF19-EA9911B4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Προκαθορισμένοι Τύποι Δεδομένων 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C3528756-EA2B-44DF-855B-24470A2EF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16575"/>
          </a:xfrm>
        </p:spPr>
        <p:txBody>
          <a:bodyPr/>
          <a:lstStyle/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BOOLEAN</a:t>
            </a:r>
            <a:r>
              <a:rPr lang="en-US" altLang="el-GR"/>
              <a:t>: </a:t>
            </a:r>
            <a:r>
              <a:rPr lang="el-GR" altLang="el-GR"/>
              <a:t>δύο τιμές (</a:t>
            </a:r>
            <a:r>
              <a:rPr lang="en-US" altLang="el-GR"/>
              <a:t>TRUE, FALSE)</a:t>
            </a:r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INTEGER</a:t>
            </a:r>
            <a:r>
              <a:rPr lang="en-US" altLang="el-GR"/>
              <a:t>:</a:t>
            </a:r>
            <a:r>
              <a:rPr lang="el-GR" altLang="el-GR"/>
              <a:t> ακέραιοι 32-</a:t>
            </a:r>
            <a:r>
              <a:rPr lang="en-US" altLang="el-GR"/>
              <a:t>bit </a:t>
            </a:r>
            <a:r>
              <a:rPr lang="el-GR" altLang="el-GR"/>
              <a:t>(-2.147.483.647 ως +2.147.483.647) 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NATURAL</a:t>
            </a:r>
            <a:r>
              <a:rPr lang="en-US" altLang="el-GR"/>
              <a:t>:</a:t>
            </a:r>
            <a:r>
              <a:rPr lang="el-GR" altLang="el-GR"/>
              <a:t> φυσικοί αριθμοί (0 ως +2.147.483.647) 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REAL</a:t>
            </a:r>
            <a:r>
              <a:rPr lang="en-US" altLang="el-GR"/>
              <a:t>:</a:t>
            </a:r>
            <a:r>
              <a:rPr lang="el-GR" altLang="el-GR"/>
              <a:t> πραγματικοί αριθμοί (-1.0Ε38 ως +1.0Ε38)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PHYSICAL</a:t>
            </a:r>
            <a:r>
              <a:rPr lang="el-GR" altLang="el-GR"/>
              <a:t>: χρησιμοποιείται για περιγραφή φυσικών μεγεθών (χρόνος, χωρητικότητα ...)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ASCII</a:t>
            </a:r>
            <a:r>
              <a:rPr lang="el-GR" altLang="el-GR"/>
              <a:t>: χαρακτήρες τύπου </a:t>
            </a:r>
            <a:r>
              <a:rPr lang="en-US" altLang="el-GR"/>
              <a:t>ASCII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4220CA72-AA01-4966-ABFC-469E312FA5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DC18BA4F-F444-4EE2-A8BE-6D075F9D6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68A8C5-41E9-4D99-A592-A15A687AA4D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AutoShape 2">
            <a:extLst>
              <a:ext uri="{FF2B5EF4-FFF2-40B4-BE49-F238E27FC236}">
                <a16:creationId xmlns:a16="http://schemas.microsoft.com/office/drawing/2014/main" id="{00A1941A-B166-4481-9CFF-8768A420A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Τύποι Δεδομένων Οριζόμενοι από το Χρήστη</a:t>
            </a:r>
          </a:p>
        </p:txBody>
      </p:sp>
      <p:sp>
        <p:nvSpPr>
          <p:cNvPr id="930819" name="Rectangle 3">
            <a:extLst>
              <a:ext uri="{FF2B5EF4-FFF2-40B4-BE49-F238E27FC236}">
                <a16:creationId xmlns:a16="http://schemas.microsoft.com/office/drawing/2014/main" id="{FE50D692-05B9-4B1E-A124-580C9C9CC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Η VHDL επιτρέπει στο χρήστη να ορίσει τους δικούς του τύπους δεδομένων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i="1">
                <a:solidFill>
                  <a:srgbClr val="990033"/>
                </a:solidFill>
              </a:rPr>
              <a:t> </a:t>
            </a:r>
            <a:r>
              <a:rPr lang="el-GR" altLang="el-GR" i="1">
                <a:solidFill>
                  <a:srgbClr val="990033"/>
                </a:solidFill>
              </a:rPr>
              <a:t>Ακέραιοι</a:t>
            </a:r>
            <a:r>
              <a:rPr lang="el-GR" altLang="el-GR"/>
              <a:t> τύποι δεδομένων οριζόμενοι από το χρήστη.</a:t>
            </a:r>
            <a:endParaRPr lang="en-US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integer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-2147483647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+2147483647;</a:t>
            </a:r>
            <a:r>
              <a:rPr lang="el-GR" altLang="el-GR"/>
              <a:t>.</a:t>
            </a:r>
            <a:endParaRPr lang="en-US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natural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0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+2147483647;</a:t>
            </a:r>
            <a:r>
              <a:rPr lang="el-GR" altLang="el-GR"/>
              <a:t> 	             </a:t>
            </a:r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my_integer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-32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32;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student_grade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0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100;</a:t>
            </a:r>
            <a:endParaRPr lang="el-GR" altLang="el-GR"/>
          </a:p>
          <a:p>
            <a:pPr marL="0" indent="0" eaLnBrk="1" hangingPunct="1">
              <a:lnSpc>
                <a:spcPct val="90000"/>
              </a:lnSpc>
            </a:pPr>
            <a:endParaRPr lang="el-GR" altLang="el-GR" i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i="1">
                <a:solidFill>
                  <a:srgbClr val="990033"/>
                </a:solidFill>
              </a:rPr>
              <a:t> </a:t>
            </a:r>
            <a:r>
              <a:rPr lang="el-GR" altLang="el-GR" i="1">
                <a:solidFill>
                  <a:srgbClr val="990033"/>
                </a:solidFill>
              </a:rPr>
              <a:t>Απαριθμητοί</a:t>
            </a:r>
            <a:r>
              <a:rPr lang="el-GR" altLang="el-GR"/>
              <a:t> τύποι δεδομένων οριζόμενοι από το χρήστη.</a:t>
            </a:r>
            <a:endParaRPr lang="en-US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bit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('0', '1');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my_logic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('0', '1', 'Z');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bit_vector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array</a:t>
            </a:r>
            <a:r>
              <a:rPr lang="en-US" altLang="el-GR"/>
              <a:t> (</a:t>
            </a:r>
            <a:r>
              <a:rPr lang="en-US" altLang="el-GR" b="1">
                <a:solidFill>
                  <a:srgbClr val="990033"/>
                </a:solidFill>
              </a:rPr>
              <a:t>natural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&lt;&gt;) </a:t>
            </a:r>
            <a:r>
              <a:rPr lang="en-US" altLang="el-GR" b="1">
                <a:solidFill>
                  <a:srgbClr val="990033"/>
                </a:solidFill>
              </a:rPr>
              <a:t>of bit</a:t>
            </a:r>
            <a:r>
              <a:rPr lang="en-US" altLang="el-GR"/>
              <a:t>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state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(idle, forward, backward, stop);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color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(red, green, blue, white);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CB3A2DA5-F874-480C-A6E4-80F1A92B0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DC8EC68A-F608-4C64-9781-368A73D59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9908F36-F307-47B0-85FE-7B6B6462877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AutoShape 2">
            <a:extLst>
              <a:ext uri="{FF2B5EF4-FFF2-40B4-BE49-F238E27FC236}">
                <a16:creationId xmlns:a16="http://schemas.microsoft.com/office/drawing/2014/main" id="{19F76A3C-815E-4CD9-819D-102ECE837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Υποτύποι Δεδομένων</a:t>
            </a:r>
          </a:p>
        </p:txBody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10DC49F9-C6A1-4AE8-8D09-3176D536F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8286750" cy="594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Ένας </a:t>
            </a:r>
            <a:r>
              <a:rPr lang="el-GR" altLang="el-GR" dirty="0" err="1"/>
              <a:t>υποτύπος</a:t>
            </a:r>
            <a:r>
              <a:rPr lang="el-GR" altLang="el-GR" dirty="0"/>
              <a:t> (</a:t>
            </a:r>
            <a:r>
              <a:rPr lang="en-US" altLang="el-GR" dirty="0"/>
              <a:t>SUBTYPE</a:t>
            </a:r>
            <a:r>
              <a:rPr lang="el-GR" altLang="el-GR" dirty="0"/>
              <a:t>) είναι ένα τύπος με περιορισμούς. </a:t>
            </a:r>
          </a:p>
          <a:p>
            <a:pPr marL="828675" lvl="1" indent="-285750" eaLnBrk="1" hangingPunct="1">
              <a:lnSpc>
                <a:spcPct val="80000"/>
              </a:lnSpc>
            </a:pPr>
            <a:r>
              <a:rPr lang="el-GR" altLang="el-GR" dirty="0"/>
              <a:t>Αν και δεν επιτρέπονται πράξεις ανάμεσα σε δεδομένα διαφορετικών τύπων, επιτρέπονται ανάμεσα σε έναν </a:t>
            </a:r>
            <a:r>
              <a:rPr lang="el-GR" altLang="el-GR" dirty="0" err="1"/>
              <a:t>υποτύπο</a:t>
            </a:r>
            <a:r>
              <a:rPr lang="el-GR" altLang="el-GR" dirty="0"/>
              <a:t> και στον βασικό του τύπο.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Παραδείγματα:</a:t>
            </a:r>
            <a:endParaRPr lang="en-US" altLang="el-GR" dirty="0">
              <a:solidFill>
                <a:srgbClr val="990033"/>
              </a:solidFill>
            </a:endParaRP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natural </a:t>
            </a:r>
            <a:r>
              <a:rPr lang="en-US" altLang="el-GR" sz="1800" b="1" dirty="0">
                <a:solidFill>
                  <a:srgbClr val="990033"/>
                </a:solidFill>
              </a:rPr>
              <a:t>is integer range</a:t>
            </a:r>
            <a:r>
              <a:rPr lang="en-US" altLang="el-GR" sz="1800" dirty="0"/>
              <a:t> 0 </a:t>
            </a:r>
            <a:r>
              <a:rPr lang="en-US" altLang="el-GR" sz="1800" b="1" dirty="0">
                <a:solidFill>
                  <a:srgbClr val="990033"/>
                </a:solidFill>
              </a:rPr>
              <a:t>to </a:t>
            </a:r>
            <a:r>
              <a:rPr lang="en-US" altLang="el-GR" sz="1800" b="1" dirty="0" err="1">
                <a:solidFill>
                  <a:srgbClr val="990033"/>
                </a:solidFill>
              </a:rPr>
              <a:t>integer'high</a:t>
            </a:r>
            <a:r>
              <a:rPr lang="en-US" altLang="el-GR" sz="1800" dirty="0"/>
              <a:t>;</a:t>
            </a:r>
            <a:endParaRPr lang="el-GR" altLang="el-GR" sz="1800" dirty="0"/>
          </a:p>
          <a:p>
            <a:pPr marL="828675" lvl="1" indent="-285750" eaLnBrk="1" hangingPunct="1">
              <a:lnSpc>
                <a:spcPct val="8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my_logic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b="1" dirty="0">
                <a:solidFill>
                  <a:srgbClr val="990033"/>
                </a:solidFill>
              </a:rPr>
              <a:t> range</a:t>
            </a:r>
            <a:r>
              <a:rPr lang="en-US" altLang="el-GR" sz="1800" dirty="0"/>
              <a:t> '0'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n-US" altLang="el-GR" sz="1800" dirty="0"/>
              <a:t> ‘Z’;</a:t>
            </a:r>
            <a:r>
              <a:rPr lang="el-GR" altLang="el-GR" sz="1800" dirty="0"/>
              <a:t>             -- </a:t>
            </a:r>
            <a:r>
              <a:rPr lang="en-US" altLang="el-GR" sz="1800" i="1" dirty="0" err="1"/>
              <a:t>my_logic</a:t>
            </a:r>
            <a:r>
              <a:rPr lang="en-US" altLang="el-GR" sz="1800" i="1" dirty="0"/>
              <a:t>=('0','1','Z')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small_integer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 integer range</a:t>
            </a:r>
            <a:r>
              <a:rPr lang="en-US" altLang="el-GR" sz="1800" dirty="0"/>
              <a:t> -32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n-US" altLang="el-GR" sz="1800" dirty="0"/>
              <a:t> 32;</a:t>
            </a:r>
            <a:endParaRPr lang="el-GR" altLang="el-GR" sz="1800" dirty="0"/>
          </a:p>
          <a:p>
            <a:pPr marL="0" indent="0" eaLnBrk="1" hangingPunct="1">
              <a:lnSpc>
                <a:spcPct val="80000"/>
              </a:lnSpc>
            </a:pPr>
            <a:endParaRPr lang="el-GR" altLang="el-GR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Παράδειγμα:</a:t>
            </a:r>
            <a:endParaRPr lang="en-US" altLang="el-GR" dirty="0"/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my_logic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b="1" dirty="0">
                <a:solidFill>
                  <a:srgbClr val="990033"/>
                </a:solidFill>
              </a:rPr>
              <a:t> range</a:t>
            </a:r>
            <a:r>
              <a:rPr lang="en-US" altLang="el-GR" sz="1800" dirty="0"/>
              <a:t> '0'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n-US" altLang="el-GR" sz="1800" dirty="0"/>
              <a:t> '1';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/>
              <a:t> a: </a:t>
            </a:r>
            <a:r>
              <a:rPr lang="en-US" altLang="el-GR" sz="1800" b="1" dirty="0">
                <a:solidFill>
                  <a:srgbClr val="990033"/>
                </a:solidFill>
              </a:rPr>
              <a:t>bit</a:t>
            </a:r>
            <a:r>
              <a:rPr lang="en-US" altLang="el-GR" sz="1800" dirty="0"/>
              <a:t>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/>
              <a:t> b: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dirty="0"/>
              <a:t>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/>
              <a:t> c: </a:t>
            </a:r>
            <a:r>
              <a:rPr lang="en-US" altLang="el-GR" sz="1800" b="1" dirty="0" err="1">
                <a:solidFill>
                  <a:srgbClr val="990033"/>
                </a:solidFill>
              </a:rPr>
              <a:t>my_logic</a:t>
            </a:r>
            <a:r>
              <a:rPr lang="en-US" altLang="el-GR" sz="1800" dirty="0"/>
              <a:t>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...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b</a:t>
            </a:r>
            <a:r>
              <a:rPr lang="el-GR" altLang="el-GR" sz="1800" dirty="0"/>
              <a:t> &lt;= </a:t>
            </a:r>
            <a:r>
              <a:rPr lang="en-US" altLang="el-GR" sz="1800" dirty="0"/>
              <a:t>a</a:t>
            </a:r>
            <a:r>
              <a:rPr lang="el-GR" altLang="el-GR" sz="1800" dirty="0"/>
              <a:t>;    -- </a:t>
            </a:r>
            <a:r>
              <a:rPr lang="el-GR" altLang="el-GR" sz="1800" b="1" u="sng" dirty="0"/>
              <a:t>Μη επιτρεπτή</a:t>
            </a:r>
            <a:r>
              <a:rPr lang="el-GR" altLang="el-GR" sz="1800" dirty="0"/>
              <a:t> (ασυμφωνία τύπων: </a:t>
            </a:r>
            <a:r>
              <a:rPr lang="en-US" altLang="el-GR" sz="1800" dirty="0"/>
              <a:t>BIT </a:t>
            </a:r>
            <a:r>
              <a:rPr lang="el-GR" altLang="el-GR" sz="1800" dirty="0"/>
              <a:t>και </a:t>
            </a:r>
            <a:r>
              <a:rPr lang="en-US" altLang="el-GR" sz="1800" dirty="0"/>
              <a:t>STD</a:t>
            </a:r>
            <a:r>
              <a:rPr lang="el-GR" altLang="el-GR" sz="1800" dirty="0"/>
              <a:t>_</a:t>
            </a:r>
            <a:r>
              <a:rPr lang="en-US" altLang="el-GR" sz="1800" dirty="0"/>
              <a:t>LOGIC</a:t>
            </a:r>
            <a:r>
              <a:rPr lang="el-GR" altLang="el-GR" sz="1800" dirty="0"/>
              <a:t>)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l-GR" altLang="el-GR" sz="1800" dirty="0"/>
              <a:t>b &lt;= c;    -- Επιτρεπτή (ίδιος «βασικός» τύπος: </a:t>
            </a:r>
            <a:r>
              <a:rPr lang="el-GR" altLang="el-GR" sz="1800" dirty="0" err="1"/>
              <a:t>STD_LOGIC</a:t>
            </a:r>
            <a:r>
              <a:rPr lang="el-GR" altLang="el-GR" sz="18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>
            <a:extLst>
              <a:ext uri="{FF2B5EF4-FFF2-40B4-BE49-F238E27FC236}">
                <a16:creationId xmlns:a16="http://schemas.microsoft.com/office/drawing/2014/main" id="{30C110F4-2F99-495D-876B-748972CC6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9BF1F8B4-8168-461B-B129-02CD959E0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9975B4-23FF-40D9-99EE-B4ABDCBA624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AutoShape 2">
            <a:extLst>
              <a:ext uri="{FF2B5EF4-FFF2-40B4-BE49-F238E27FC236}">
                <a16:creationId xmlns:a16="http://schemas.microsoft.com/office/drawing/2014/main" id="{1D976E63-5F1C-4F04-820C-E5C11FAFD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Συνθέσιμοι Τύποι Δεδομένων</a:t>
            </a: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1268DAFC-EFFD-4F9D-8151-D30E382F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932919" name="Group 55">
            <a:extLst>
              <a:ext uri="{FF2B5EF4-FFF2-40B4-BE49-F238E27FC236}">
                <a16:creationId xmlns:a16="http://schemas.microsoft.com/office/drawing/2014/main" id="{FF25C411-07D3-4291-9910-72DB861357DC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692150"/>
          <a:ext cx="7991475" cy="5669000"/>
        </p:xfrm>
        <a:graphic>
          <a:graphicData uri="http://schemas.openxmlformats.org/drawingml/2006/table">
            <a:tbl>
              <a:tblPr/>
              <a:tblGrid>
                <a:gridCol w="397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Τύποι Δεδομένων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Συνθέσιμες Τιμές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BIT, BIT_VECTOR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609600" algn="l"/>
                        </a:tabLst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‘0’, ‘1’	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STD_LOGIC, STD_LOGIC_VECTOR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’, ‘0’, ‘1’, 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 (επιλύσιμη)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STD_ULOGIC, STD_ULOGIC_VECTOR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’, ‘0’, ‘1’, 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 (μη επιλύσιμη)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BOOLEAN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True, False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 έως +2. 147. 483. 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-2.147.483.647 έως +2.147.483.647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-2.147.483.647 έως +2.147.483.647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UNSIGNED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 έως +2. 147. 483. 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Τύποι ακεραίων οριζόμενοι από το χρήστη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Υποσύνολο του τύπου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Απαριθμητοί τύποι οριζόμενοι από το χρήστη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Συλλογή τιμών που απαρίθμηκε από το χρήστη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SUBTYPE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Υποσύνολο οποιουδήποτε τύπου (προκαθορισμένου ή οριζόμενου από το χρήστη)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90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ARRAY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Συλλογή δεδομένων ίδιου τύπου, οποιουδήποτε από τους παραπάνω τύπους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90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Συλλογή δεδομένων πολλαπλών τύπων, οποιουδήποτε από τους παραπάνω τύπους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2278" name="Rectangle 52">
            <a:extLst>
              <a:ext uri="{FF2B5EF4-FFF2-40B4-BE49-F238E27FC236}">
                <a16:creationId xmlns:a16="http://schemas.microsoft.com/office/drawing/2014/main" id="{61BEEE05-7D62-46CF-AD5C-93588F39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6E02618-5F5E-4F41-8AAD-C474A2A19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81578889-1C5B-4A55-8D88-C20ED7854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9D11C0-AC8B-4462-AE61-1FC6200810C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0C58ECA2-9EAD-42A0-8633-077F666A4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396875"/>
          </a:xfrm>
        </p:spPr>
        <p:txBody>
          <a:bodyPr/>
          <a:lstStyle/>
          <a:p>
            <a:pPr eaLnBrk="1" hangingPunct="1"/>
            <a:r>
              <a:rPr lang="el-GR" altLang="el-GR"/>
              <a:t>Πεδία Εφαρμογής της </a:t>
            </a:r>
            <a:r>
              <a:rPr lang="en-US" altLang="el-GR"/>
              <a:t>VHDL</a:t>
            </a:r>
            <a:endParaRPr lang="el-GR" altLang="el-GR"/>
          </a:p>
        </p:txBody>
      </p:sp>
      <p:sp>
        <p:nvSpPr>
          <p:cNvPr id="888835" name="Rectangle 3">
            <a:extLst>
              <a:ext uri="{FF2B5EF4-FFF2-40B4-BE49-F238E27FC236}">
                <a16:creationId xmlns:a16="http://schemas.microsoft.com/office/drawing/2014/main" id="{62B4D02A-7E2A-4951-B411-A6638AF90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Προσομοίωση ορθής λειτουργίας </a:t>
            </a:r>
            <a:r>
              <a:rPr lang="el-GR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Simulation</a:t>
            </a:r>
            <a:r>
              <a:rPr lang="en-US" altLang="el-GR">
                <a:solidFill>
                  <a:schemeClr val="tx1"/>
                </a:solidFill>
              </a:rPr>
              <a:t>)</a:t>
            </a:r>
            <a:endParaRPr lang="el-GR" altLang="el-GR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Σύνθεση ψηφιακών κυκλωμάτων </a:t>
            </a:r>
            <a:r>
              <a:rPr lang="el-GR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Synthesis</a:t>
            </a:r>
            <a:r>
              <a:rPr lang="en-US" altLang="el-GR">
                <a:solidFill>
                  <a:schemeClr val="tx1"/>
                </a:solidFill>
              </a:rPr>
              <a:t>)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Επιβεβαίωση ορθού σχεδιασμού</a:t>
            </a:r>
            <a:r>
              <a:rPr lang="en-US" altLang="el-GR"/>
              <a:t> </a:t>
            </a:r>
            <a:r>
              <a:rPr lang="en-US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Design Verification</a:t>
            </a:r>
            <a:r>
              <a:rPr lang="en-US" altLang="el-GR">
                <a:solidFill>
                  <a:schemeClr val="tx1"/>
                </a:solidFill>
              </a:rPr>
              <a:t>)</a:t>
            </a:r>
            <a:endParaRPr lang="el-GR" altLang="el-GR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Μοντέλα προδιαγραφών</a:t>
            </a:r>
            <a:r>
              <a:rPr lang="en-US" altLang="el-GR"/>
              <a:t> </a:t>
            </a:r>
            <a:r>
              <a:rPr lang="en-US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Specification Models</a:t>
            </a:r>
            <a:r>
              <a:rPr lang="en-US" altLang="el-GR">
                <a:solidFill>
                  <a:schemeClr val="tx1"/>
                </a:solidFill>
              </a:rPr>
              <a:t>)</a:t>
            </a:r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5030B905-99BD-4AB1-B4EA-036E3CC679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8CEBA69C-27E3-4973-8F39-B3B1052FC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3F6177-9D23-4D18-8CEE-C12E08B6743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AutoShape 2">
            <a:extLst>
              <a:ext uri="{FF2B5EF4-FFF2-40B4-BE49-F238E27FC236}">
                <a16:creationId xmlns:a16="http://schemas.microsoft.com/office/drawing/2014/main" id="{5A9206EF-E2D5-43DD-A668-C59CA78E5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Ανάθεση Τιμής σε Διάνυσμα</a:t>
            </a:r>
          </a:p>
        </p:txBody>
      </p:sp>
      <p:sp>
        <p:nvSpPr>
          <p:cNvPr id="933891" name="Text Box 3">
            <a:extLst>
              <a:ext uri="{FF2B5EF4-FFF2-40B4-BE49-F238E27FC236}">
                <a16:creationId xmlns:a16="http://schemas.microsoft.com/office/drawing/2014/main" id="{E15E6872-069E-47AB-A56F-0776C0D81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lnSpc>
                <a:spcPct val="70000"/>
              </a:lnSpc>
            </a:pPr>
            <a:endParaRPr lang="el-GR" altLang="el-GR" sz="19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architecture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 err="1">
                <a:solidFill>
                  <a:schemeClr val="tx1"/>
                </a:solidFill>
              </a:rPr>
              <a:t>rtl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of</a:t>
            </a:r>
            <a:r>
              <a:rPr lang="en-US" altLang="el-GR" dirty="0">
                <a:solidFill>
                  <a:schemeClr val="tx1"/>
                </a:solidFill>
              </a:rPr>
              <a:t> ex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signal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 err="1">
                <a:solidFill>
                  <a:schemeClr val="tx1"/>
                </a:solidFill>
              </a:rPr>
              <a:t>a,b</a:t>
            </a:r>
            <a:r>
              <a:rPr lang="el-GR" altLang="el-GR" dirty="0">
                <a:solidFill>
                  <a:schemeClr val="tx1"/>
                </a:solidFill>
              </a:rPr>
              <a:t>, </a:t>
            </a:r>
            <a:r>
              <a:rPr lang="en-US" altLang="el-GR" dirty="0">
                <a:solidFill>
                  <a:schemeClr val="tx1"/>
                </a:solidFill>
              </a:rPr>
              <a:t>c : </a:t>
            </a:r>
            <a:r>
              <a:rPr lang="en-US" altLang="el-GR" dirty="0" err="1">
                <a:solidFill>
                  <a:srgbClr val="990033"/>
                </a:solidFill>
              </a:rPr>
              <a:t>std_logic_vector</a:t>
            </a: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n-US" altLang="el-GR" dirty="0">
                <a:solidFill>
                  <a:schemeClr val="tx1"/>
                </a:solidFill>
              </a:rPr>
              <a:t>(2 </a:t>
            </a:r>
            <a:r>
              <a:rPr lang="en-US" altLang="el-GR" b="1" dirty="0" err="1">
                <a:solidFill>
                  <a:srgbClr val="990033"/>
                </a:solidFill>
              </a:rPr>
              <a:t>downto</a:t>
            </a:r>
            <a:r>
              <a:rPr lang="en-US" altLang="el-GR" dirty="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signal</a:t>
            </a:r>
            <a:r>
              <a:rPr lang="en-US" altLang="el-GR" b="1" dirty="0">
                <a:solidFill>
                  <a:schemeClr val="tx1"/>
                </a:solidFill>
              </a:rPr>
              <a:t> </a:t>
            </a:r>
            <a:r>
              <a:rPr lang="en-US" altLang="el-GR" dirty="0">
                <a:solidFill>
                  <a:schemeClr val="tx1"/>
                </a:solidFill>
              </a:rPr>
              <a:t>d       : </a:t>
            </a:r>
            <a:r>
              <a:rPr lang="en-US" altLang="el-GR" dirty="0" err="1">
                <a:solidFill>
                  <a:srgbClr val="990033"/>
                </a:solidFill>
              </a:rPr>
              <a:t>std_logic_vector</a:t>
            </a: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n-US" altLang="el-GR" dirty="0">
                <a:solidFill>
                  <a:schemeClr val="tx1"/>
                </a:solidFill>
              </a:rPr>
              <a:t>(0 </a:t>
            </a:r>
            <a:r>
              <a:rPr lang="en-US" altLang="el-GR" b="1" dirty="0">
                <a:solidFill>
                  <a:srgbClr val="990033"/>
                </a:solidFill>
              </a:rPr>
              <a:t>to</a:t>
            </a:r>
            <a:r>
              <a:rPr lang="en-US" altLang="el-GR" dirty="0">
                <a:solidFill>
                  <a:schemeClr val="tx1"/>
                </a:solidFill>
              </a:rPr>
              <a:t> 2);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chemeClr val="tx1"/>
                </a:solidFill>
              </a:rPr>
              <a:t>	</a:t>
            </a:r>
            <a:r>
              <a:rPr lang="en-US" altLang="el-GR" dirty="0">
                <a:solidFill>
                  <a:schemeClr val="tx1"/>
                </a:solidFill>
              </a:rPr>
              <a:t>a &lt;= d;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dirty="0">
                <a:solidFill>
                  <a:schemeClr val="tx1"/>
                </a:solidFill>
              </a:rPr>
              <a:t>	b &lt;= c;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n-US" altLang="el-GR" b="1" dirty="0">
                <a:solidFill>
                  <a:schemeClr val="tx1"/>
                </a:solidFill>
              </a:rPr>
              <a:t>;</a:t>
            </a:r>
            <a:endParaRPr lang="el-GR" altLang="el-GR" b="1" dirty="0">
              <a:solidFill>
                <a:schemeClr val="tx1"/>
              </a:solidFill>
            </a:endParaRP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b="1" dirty="0">
                <a:solidFill>
                  <a:srgbClr val="800000"/>
                </a:solidFill>
              </a:rPr>
              <a:t> </a:t>
            </a:r>
            <a:r>
              <a:rPr lang="el-GR" altLang="el-GR" b="1" dirty="0">
                <a:solidFill>
                  <a:srgbClr val="990000"/>
                </a:solidFill>
              </a:rPr>
              <a:t>Κατά την ανάθεση τιμής σε διάνυσμα πρέπει να λαμβάνονται υπόψη το εύρος αλλά και η διεύθυνση δήλωσης του διανύσματος</a:t>
            </a:r>
          </a:p>
          <a:p>
            <a:pPr marL="0" indent="0" eaLnBrk="1" hangingPunct="1"/>
            <a:r>
              <a:rPr lang="en-US" altLang="el-GR" b="1" dirty="0">
                <a:solidFill>
                  <a:srgbClr val="000064"/>
                </a:solidFill>
              </a:rPr>
              <a:t> </a:t>
            </a:r>
            <a:r>
              <a:rPr lang="el-GR" altLang="el-GR" b="1" dirty="0">
                <a:solidFill>
                  <a:srgbClr val="000064"/>
                </a:solidFill>
              </a:rPr>
              <a:t>Να χρησιμοποιείται πάντα μια διεύθυνση δήλωσης !!!</a:t>
            </a:r>
          </a:p>
        </p:txBody>
      </p:sp>
      <p:sp>
        <p:nvSpPr>
          <p:cNvPr id="933892" name="Text Box 4">
            <a:extLst>
              <a:ext uri="{FF2B5EF4-FFF2-40B4-BE49-F238E27FC236}">
                <a16:creationId xmlns:a16="http://schemas.microsoft.com/office/drawing/2014/main" id="{01BEE92C-5441-4CA0-80C4-B29ECF6B1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36838"/>
            <a:ext cx="3810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a(2) &lt;= d(0);	b(2) &lt;= c(2);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a(1) &lt;= d(1);	b(1) &lt;= d(1);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a(0) &lt;= d(2);	b(0) &lt;= d(0);</a:t>
            </a:r>
            <a:endParaRPr lang="el-GR" altLang="el-GR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EEF6C9-179D-4042-86E9-2476C3445E57}"/>
              </a:ext>
            </a:extLst>
          </p:cNvPr>
          <p:cNvSpPr/>
          <p:nvPr/>
        </p:nvSpPr>
        <p:spPr>
          <a:xfrm>
            <a:off x="3563938" y="2573338"/>
            <a:ext cx="1728787" cy="993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B91D1-D427-4000-831C-5A328D006162}"/>
              </a:ext>
            </a:extLst>
          </p:cNvPr>
          <p:cNvSpPr/>
          <p:nvPr/>
        </p:nvSpPr>
        <p:spPr>
          <a:xfrm>
            <a:off x="5508625" y="2605088"/>
            <a:ext cx="1727200" cy="993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build="p"/>
      <p:bldP spid="933892" grpId="0"/>
      <p:bldP spid="2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F2E35534-FF2C-4784-A75C-87B8264A3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971550A2-B418-4225-96F4-6F0C89E93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05E8D0-1F24-4F88-8758-272A95FC86E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AutoShape 2">
            <a:extLst>
              <a:ext uri="{FF2B5EF4-FFF2-40B4-BE49-F238E27FC236}">
                <a16:creationId xmlns:a16="http://schemas.microsoft.com/office/drawing/2014/main" id="{303842CB-E3DB-4DE5-9F48-691C5356D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Array aggregate</a:t>
            </a:r>
            <a:endParaRPr lang="el-GR" altLang="el-GR"/>
          </a:p>
        </p:txBody>
      </p:sp>
      <p:sp>
        <p:nvSpPr>
          <p:cNvPr id="934915" name="Rectangle 3">
            <a:extLst>
              <a:ext uri="{FF2B5EF4-FFF2-40B4-BE49-F238E27FC236}">
                <a16:creationId xmlns:a16="http://schemas.microsoft.com/office/drawing/2014/main" id="{E15F1D68-4A15-4FEC-AF5F-3474AFFF1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 err="1">
                <a:solidFill>
                  <a:srgbClr val="990000"/>
                </a:solidFill>
              </a:rPr>
              <a:t>Aggregate</a:t>
            </a:r>
            <a:r>
              <a:rPr lang="en-US" altLang="el-GR" dirty="0"/>
              <a:t> </a:t>
            </a:r>
            <a:r>
              <a:rPr lang="el-GR" altLang="el-GR" dirty="0"/>
              <a:t>είναι μία δομή της </a:t>
            </a:r>
            <a:r>
              <a:rPr lang="en-US" altLang="el-GR" dirty="0"/>
              <a:t>VHDL </a:t>
            </a:r>
            <a:r>
              <a:rPr lang="el-GR" altLang="el-GR" dirty="0"/>
              <a:t>για την ανάθεση τιμής σε ένα αντικείμενο τύπου πίνακα</a:t>
            </a:r>
            <a:endParaRPr lang="en-US" altLang="el-GR" dirty="0"/>
          </a:p>
          <a:p>
            <a:pPr marL="0" indent="0" eaLnBrk="1" hangingPunct="1"/>
            <a:endParaRPr lang="el-GR" altLang="el-GR" dirty="0">
              <a:solidFill>
                <a:srgbClr val="990033"/>
              </a:solidFill>
            </a:endParaRPr>
          </a:p>
          <a:p>
            <a:pPr marL="0" indent="0" eaLnBrk="1" hangingPunct="1"/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Παράδειγμα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"10100000";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(7=&gt;'1', 6=&gt;'0', 0=&gt;'0', 1=&gt;'0', 5=&gt;'1', 4=&gt;'0', 3=&gt;'0', 2=&gt;’</a:t>
            </a:r>
            <a:r>
              <a:rPr lang="en-GB" altLang="el-GR" sz="2000" dirty="0">
                <a:solidFill>
                  <a:schemeClr val="tx1"/>
                </a:solidFill>
              </a:rPr>
              <a:t>0</a:t>
            </a:r>
            <a:r>
              <a:rPr lang="el-GR" altLang="el-GR" sz="2000" dirty="0">
                <a:solidFill>
                  <a:schemeClr val="tx1"/>
                </a:solidFill>
              </a:rPr>
              <a:t>');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(7|5=&gt;'1', 6|4|3|2|1|0=&gt;'0');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(7|5=&gt;'1', </a:t>
            </a:r>
            <a:r>
              <a:rPr lang="el-GR" altLang="el-GR" sz="2000" b="1" dirty="0" err="1">
                <a:solidFill>
                  <a:srgbClr val="990033"/>
                </a:solidFill>
              </a:rPr>
              <a:t>others</a:t>
            </a:r>
            <a:r>
              <a:rPr lang="el-GR" altLang="el-GR" sz="2000" dirty="0">
                <a:solidFill>
                  <a:schemeClr val="tx1"/>
                </a:solidFill>
              </a:rPr>
              <a:t>=&gt;'0');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"00000000"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</a:t>
            </a:r>
            <a:r>
              <a:rPr lang="el-GR" altLang="el-GR" sz="2000" b="1" dirty="0" err="1">
                <a:solidFill>
                  <a:srgbClr val="990033"/>
                </a:solidFill>
              </a:rPr>
              <a:t>others</a:t>
            </a:r>
            <a:r>
              <a:rPr lang="el-GR" altLang="el-GR" sz="2000" dirty="0">
                <a:solidFill>
                  <a:schemeClr val="tx1"/>
                </a:solidFill>
              </a:rPr>
              <a:t>=&gt;'0');</a:t>
            </a:r>
          </a:p>
          <a:p>
            <a:pPr marL="0" indent="0" eaLnBrk="1" hangingPunct="1"/>
            <a:endParaRPr lang="el-GR" alt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7E7A668F-BED5-42C0-8D5F-998BC7FB3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A977145F-45B5-4525-B938-03B182FC0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533DC0-874E-4A99-8299-E745C46FA4A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AutoShape 2">
            <a:extLst>
              <a:ext uri="{FF2B5EF4-FFF2-40B4-BE49-F238E27FC236}">
                <a16:creationId xmlns:a16="http://schemas.microsoft.com/office/drawing/2014/main" id="{FC713808-63CD-4BD6-9E5E-B61512426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Συμβατότητα Τύπων Δεδομένων - Παραδείγματα</a:t>
            </a:r>
          </a:p>
        </p:txBody>
      </p:sp>
      <p:sp>
        <p:nvSpPr>
          <p:cNvPr id="935939" name="Rectangle 3">
            <a:extLst>
              <a:ext uri="{FF2B5EF4-FFF2-40B4-BE49-F238E27FC236}">
                <a16:creationId xmlns:a16="http://schemas.microsoft.com/office/drawing/2014/main" id="{8A0ADDDC-869B-4CA1-B124-2E1125B74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400675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a: </a:t>
            </a:r>
            <a:r>
              <a:rPr lang="en-US" altLang="el-GR" sz="2000" b="1" dirty="0">
                <a:solidFill>
                  <a:srgbClr val="990033"/>
                </a:solidFill>
              </a:rPr>
              <a:t>bit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  <a:r>
              <a:rPr lang="el-GR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			</a:t>
            </a:r>
            <a:r>
              <a:rPr lang="el-GR" altLang="el-GR" sz="2000" i="1" dirty="0">
                <a:solidFill>
                  <a:srgbClr val="000000"/>
                </a:solidFill>
              </a:rPr>
              <a:t>-- </a:t>
            </a:r>
            <a:r>
              <a:rPr lang="en-GB" altLang="el-GR" sz="2000" i="1" dirty="0">
                <a:solidFill>
                  <a:srgbClr val="000000"/>
                </a:solidFill>
              </a:rPr>
              <a:t>scalar (</a:t>
            </a:r>
            <a:r>
              <a:rPr lang="el-GR" altLang="el-GR" sz="2000" i="1" dirty="0" err="1">
                <a:solidFill>
                  <a:srgbClr val="000000"/>
                </a:solidFill>
              </a:rPr>
              <a:t>βαθμωτό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b: </a:t>
            </a:r>
            <a:r>
              <a:rPr lang="en-US" altLang="el-GR" sz="2000" b="1" dirty="0" err="1">
                <a:solidFill>
                  <a:srgbClr val="990033"/>
                </a:solidFill>
              </a:rPr>
              <a:t>bit_vector</a:t>
            </a:r>
            <a:r>
              <a:rPr lang="en-US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dirty="0">
                <a:solidFill>
                  <a:schemeClr val="tx1"/>
                </a:solidFill>
              </a:rPr>
              <a:t>(7 </a:t>
            </a:r>
            <a:r>
              <a:rPr lang="en-US" altLang="el-GR" sz="20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2000" dirty="0">
                <a:solidFill>
                  <a:schemeClr val="tx1"/>
                </a:solidFill>
              </a:rPr>
              <a:t> 0);</a:t>
            </a:r>
            <a:r>
              <a:rPr lang="el-GR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GB" altLang="el-GR" sz="2000" i="1" dirty="0">
                <a:solidFill>
                  <a:srgbClr val="000000"/>
                </a:solidFill>
              </a:rPr>
              <a:t>-- vector (</a:t>
            </a:r>
            <a:r>
              <a:rPr lang="el-GR" altLang="el-GR" sz="2000" i="1" dirty="0">
                <a:solidFill>
                  <a:srgbClr val="000000"/>
                </a:solidFill>
              </a:rPr>
              <a:t>διάνυσμα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c: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;			</a:t>
            </a:r>
            <a:r>
              <a:rPr lang="el-GR" altLang="el-GR" sz="2000" i="1" dirty="0">
                <a:solidFill>
                  <a:srgbClr val="000000"/>
                </a:solidFill>
              </a:rPr>
              <a:t>-- </a:t>
            </a:r>
            <a:r>
              <a:rPr lang="en-GB" altLang="el-GR" sz="2000" i="1" dirty="0">
                <a:solidFill>
                  <a:srgbClr val="000000"/>
                </a:solidFill>
              </a:rPr>
              <a:t>scalar (</a:t>
            </a:r>
            <a:r>
              <a:rPr lang="el-GR" altLang="el-GR" sz="2000" i="1" dirty="0" err="1">
                <a:solidFill>
                  <a:srgbClr val="000000"/>
                </a:solidFill>
              </a:rPr>
              <a:t>βαθμωτό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d: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std_logic_vector</a:t>
            </a:r>
            <a:r>
              <a:rPr lang="el-GR" altLang="el-GR" sz="2000" b="1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chemeClr val="tx1"/>
                </a:solidFill>
              </a:rPr>
              <a:t> </a:t>
            </a:r>
            <a:r>
              <a:rPr lang="en-US" altLang="el-GR" sz="2000" dirty="0">
                <a:solidFill>
                  <a:schemeClr val="tx1"/>
                </a:solidFill>
              </a:rPr>
              <a:t>(7 </a:t>
            </a:r>
            <a:r>
              <a:rPr lang="en-US" altLang="el-GR" sz="20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2000" dirty="0">
                <a:solidFill>
                  <a:schemeClr val="tx1"/>
                </a:solidFill>
              </a:rPr>
              <a:t> 0);</a:t>
            </a:r>
            <a:r>
              <a:rPr lang="en-GB" altLang="el-GR" sz="2000" i="1" dirty="0">
                <a:solidFill>
                  <a:srgbClr val="000000"/>
                </a:solidFill>
              </a:rPr>
              <a:t>  -- vector (</a:t>
            </a:r>
            <a:r>
              <a:rPr lang="el-GR" altLang="el-GR" sz="2000" i="1" dirty="0">
                <a:solidFill>
                  <a:srgbClr val="000000"/>
                </a:solidFill>
              </a:rPr>
              <a:t>διάνυσμα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e: </a:t>
            </a:r>
            <a:r>
              <a:rPr lang="en-US" altLang="el-GR" sz="2000" b="1" dirty="0">
                <a:solidFill>
                  <a:srgbClr val="990033"/>
                </a:solidFill>
              </a:rPr>
              <a:t>integer range</a:t>
            </a:r>
            <a:r>
              <a:rPr lang="en-US" altLang="el-GR" sz="2000" dirty="0">
                <a:solidFill>
                  <a:schemeClr val="tx1"/>
                </a:solidFill>
              </a:rPr>
              <a:t> 0 </a:t>
            </a:r>
            <a:r>
              <a:rPr lang="en-US" altLang="el-GR" sz="2000" b="1" dirty="0">
                <a:solidFill>
                  <a:srgbClr val="990033"/>
                </a:solidFill>
              </a:rPr>
              <a:t>to</a:t>
            </a:r>
            <a:r>
              <a:rPr lang="en-US" altLang="el-GR" sz="2000" dirty="0">
                <a:solidFill>
                  <a:schemeClr val="tx1"/>
                </a:solidFill>
              </a:rPr>
              <a:t> 255;	    	</a:t>
            </a:r>
            <a:r>
              <a:rPr lang="en-GB" altLang="el-GR" sz="2000" i="1" dirty="0">
                <a:solidFill>
                  <a:srgbClr val="000000"/>
                </a:solidFill>
              </a:rPr>
              <a:t>-- vector (</a:t>
            </a:r>
            <a:r>
              <a:rPr lang="el-GR" altLang="el-GR" sz="2000" i="1" dirty="0">
                <a:solidFill>
                  <a:srgbClr val="000000"/>
                </a:solidFill>
              </a:rPr>
              <a:t>διάνυσμα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l-GR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...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a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(5);       </a:t>
            </a:r>
            <a:r>
              <a:rPr lang="el-GR" altLang="el-GR" sz="1900" i="1" dirty="0">
                <a:solidFill>
                  <a:srgbClr val="000054"/>
                </a:solidFill>
              </a:rPr>
              <a:t>-- 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(0) &lt;= </a:t>
            </a:r>
            <a:r>
              <a:rPr lang="en-US" altLang="el-GR" sz="1900" dirty="0">
                <a:solidFill>
                  <a:srgbClr val="000054"/>
                </a:solidFill>
              </a:rPr>
              <a:t>a</a:t>
            </a:r>
            <a:r>
              <a:rPr lang="el-GR" altLang="el-GR" sz="1900" dirty="0">
                <a:solidFill>
                  <a:srgbClr val="000054"/>
                </a:solidFill>
              </a:rPr>
              <a:t>;       </a:t>
            </a:r>
            <a:r>
              <a:rPr lang="el-GR" altLang="el-GR" sz="1900" i="1" dirty="0">
                <a:solidFill>
                  <a:srgbClr val="000054"/>
                </a:solidFill>
              </a:rPr>
              <a:t>--</a:t>
            </a:r>
            <a:r>
              <a:rPr lang="el-GR" altLang="el-GR" sz="1900" dirty="0">
                <a:solidFill>
                  <a:srgbClr val="000054"/>
                </a:solidFill>
              </a:rPr>
              <a:t> </a:t>
            </a:r>
            <a:r>
              <a:rPr lang="el-GR" altLang="el-GR" sz="1900" i="1" dirty="0">
                <a:solidFill>
                  <a:srgbClr val="000054"/>
                </a:solidFill>
              </a:rPr>
              <a:t>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c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(5);       </a:t>
            </a:r>
            <a:r>
              <a:rPr lang="el-GR" altLang="el-GR" sz="1900" i="1" dirty="0">
                <a:solidFill>
                  <a:srgbClr val="000054"/>
                </a:solidFill>
              </a:rPr>
              <a:t>--</a:t>
            </a:r>
            <a:r>
              <a:rPr lang="el-GR" altLang="el-GR" sz="1900" dirty="0">
                <a:solidFill>
                  <a:srgbClr val="000054"/>
                </a:solidFill>
              </a:rPr>
              <a:t> </a:t>
            </a:r>
            <a:r>
              <a:rPr lang="el-GR" altLang="el-GR" sz="1900" i="1" dirty="0">
                <a:solidFill>
                  <a:srgbClr val="000054"/>
                </a:solidFill>
              </a:rPr>
              <a:t>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(0) &lt;= </a:t>
            </a:r>
            <a:r>
              <a:rPr lang="en-US" altLang="el-GR" sz="1900" dirty="0">
                <a:solidFill>
                  <a:srgbClr val="000054"/>
                </a:solidFill>
              </a:rPr>
              <a:t>c</a:t>
            </a:r>
            <a:r>
              <a:rPr lang="el-GR" altLang="el-GR" sz="1900" dirty="0">
                <a:solidFill>
                  <a:srgbClr val="000054"/>
                </a:solidFill>
              </a:rPr>
              <a:t>;       </a:t>
            </a:r>
            <a:r>
              <a:rPr lang="el-GR" altLang="el-GR" sz="1900" i="1" dirty="0">
                <a:solidFill>
                  <a:srgbClr val="000054"/>
                </a:solidFill>
              </a:rPr>
              <a:t>--</a:t>
            </a:r>
            <a:r>
              <a:rPr lang="el-GR" altLang="el-GR" sz="1900" dirty="0">
                <a:solidFill>
                  <a:srgbClr val="000054"/>
                </a:solidFill>
              </a:rPr>
              <a:t> </a:t>
            </a:r>
            <a:r>
              <a:rPr lang="el-GR" altLang="el-GR" sz="1900" i="1" dirty="0">
                <a:solidFill>
                  <a:srgbClr val="000054"/>
                </a:solidFill>
              </a:rPr>
              <a:t>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a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c</a:t>
            </a:r>
            <a:r>
              <a:rPr lang="el-GR" altLang="el-GR" sz="1900" dirty="0">
                <a:solidFill>
                  <a:srgbClr val="000054"/>
                </a:solidFill>
              </a:rPr>
              <a:t>;  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BIT </a:t>
            </a:r>
            <a:r>
              <a:rPr lang="el-GR" altLang="el-GR" sz="1900" i="1" dirty="0">
                <a:solidFill>
                  <a:srgbClr val="000054"/>
                </a:solidFill>
              </a:rPr>
              <a:t>και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; 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VECTOR </a:t>
            </a:r>
            <a:r>
              <a:rPr lang="el-GR" altLang="el-GR" sz="1900" i="1" dirty="0">
                <a:solidFill>
                  <a:srgbClr val="000054"/>
                </a:solidFill>
              </a:rPr>
              <a:t>και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900" i="1" dirty="0">
                <a:solidFill>
                  <a:srgbClr val="000054"/>
                </a:solidFill>
              </a:rPr>
              <a:t>                       --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VECTOR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e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; 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INTEGER </a:t>
            </a:r>
            <a:r>
              <a:rPr lang="el-GR" altLang="el-GR" sz="1900" i="1" dirty="0">
                <a:solidFill>
                  <a:srgbClr val="000054"/>
                </a:solidFill>
              </a:rPr>
              <a:t>και 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900" i="1" dirty="0">
                <a:solidFill>
                  <a:srgbClr val="000054"/>
                </a:solidFill>
              </a:rPr>
              <a:t>                      --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VECTOR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e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;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INTEGER </a:t>
            </a:r>
            <a:r>
              <a:rPr lang="el-GR" altLang="el-GR" sz="1900" i="1" dirty="0">
                <a:solidFill>
                  <a:srgbClr val="000054"/>
                </a:solidFill>
              </a:rPr>
              <a:t>και</a:t>
            </a:r>
            <a:r>
              <a:rPr lang="en-US" altLang="el-GR" sz="1900" i="1" dirty="0">
                <a:solidFill>
                  <a:srgbClr val="000054"/>
                </a:solidFill>
              </a:rPr>
              <a:t> </a:t>
            </a:r>
            <a:endParaRPr lang="el-GR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900" i="1" dirty="0">
                <a:solidFill>
                  <a:srgbClr val="000054"/>
                </a:solidFill>
              </a:rPr>
              <a:t>                     -- </a:t>
            </a:r>
            <a:r>
              <a:rPr lang="el-GR" altLang="el-GR" sz="1900" i="1" dirty="0" err="1">
                <a:solidFill>
                  <a:srgbClr val="000054"/>
                </a:solidFill>
              </a:rPr>
              <a:t>STD_LOGIC_VECTOR</a:t>
            </a:r>
            <a:r>
              <a:rPr lang="el-GR" altLang="el-GR" sz="1900" i="1" dirty="0">
                <a:solidFill>
                  <a:srgbClr val="000054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41095B72-1364-4364-96BF-61987B429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BA84B890-4DD1-45DD-A943-2F7701EA9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8D5B19-EFB9-4113-AEFF-0EFFA8768A8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AutoShape 2">
            <a:extLst>
              <a:ext uri="{FF2B5EF4-FFF2-40B4-BE49-F238E27FC236}">
                <a16:creationId xmlns:a16="http://schemas.microsoft.com/office/drawing/2014/main" id="{944340A8-F70B-4B5E-B4D7-9549F9DB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Πίνακες (</a:t>
            </a:r>
            <a:r>
              <a:rPr lang="en-US" altLang="el-GR"/>
              <a:t>Arrays)</a:t>
            </a:r>
            <a:endParaRPr lang="el-GR" altLang="el-GR"/>
          </a:p>
        </p:txBody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FC156A9E-9C16-45C3-A698-336150B83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Ο τύπος πίνακα καθορίζει μια συλλογή τιμών του ίδιου τύπου. </a:t>
            </a:r>
            <a:endParaRPr lang="en-US" altLang="el-GR"/>
          </a:p>
          <a:p>
            <a:pPr marL="820738" lvl="1" indent="-285750" eaLnBrk="1" hangingPunct="1"/>
            <a:r>
              <a:rPr lang="el-GR" altLang="el-GR"/>
              <a:t>Διακρίνονται</a:t>
            </a:r>
            <a:r>
              <a:rPr lang="en-US" altLang="el-GR"/>
              <a:t> </a:t>
            </a:r>
            <a:r>
              <a:rPr lang="el-GR" altLang="el-GR"/>
              <a:t>σε</a:t>
            </a:r>
            <a:r>
              <a:rPr lang="en-US" altLang="el-GR"/>
              <a:t>,  </a:t>
            </a:r>
            <a:r>
              <a:rPr lang="el-GR" altLang="el-GR">
                <a:solidFill>
                  <a:srgbClr val="990000"/>
                </a:solidFill>
              </a:rPr>
              <a:t>βαθμωτούς</a:t>
            </a:r>
            <a:r>
              <a:rPr lang="el-GR" altLang="el-GR"/>
              <a:t> (</a:t>
            </a:r>
            <a:r>
              <a:rPr lang="en-US" altLang="el-GR"/>
              <a:t>scalar</a:t>
            </a:r>
            <a:r>
              <a:rPr lang="el-GR" altLang="el-GR"/>
              <a:t>),</a:t>
            </a:r>
            <a:r>
              <a:rPr lang="en-US" altLang="el-GR"/>
              <a:t> </a:t>
            </a:r>
            <a:r>
              <a:rPr lang="el-GR" altLang="el-GR">
                <a:solidFill>
                  <a:srgbClr val="990000"/>
                </a:solidFill>
              </a:rPr>
              <a:t>μονοδιάστατους</a:t>
            </a:r>
            <a:r>
              <a:rPr lang="el-GR" altLang="el-GR"/>
              <a:t> (1</a:t>
            </a:r>
            <a:r>
              <a:rPr lang="en-US" altLang="el-GR"/>
              <a:t>D)</a:t>
            </a:r>
            <a:r>
              <a:rPr lang="el-GR" altLang="el-GR"/>
              <a:t>, </a:t>
            </a:r>
            <a:r>
              <a:rPr lang="el-GR" altLang="el-GR">
                <a:solidFill>
                  <a:srgbClr val="990000"/>
                </a:solidFill>
              </a:rPr>
              <a:t>δισδιάστατους</a:t>
            </a:r>
            <a:r>
              <a:rPr lang="en-US" altLang="el-GR"/>
              <a:t> (2D)</a:t>
            </a:r>
            <a:r>
              <a:rPr lang="el-GR" altLang="el-GR"/>
              <a:t>, </a:t>
            </a:r>
            <a:r>
              <a:rPr lang="el-GR" altLang="el-GR">
                <a:solidFill>
                  <a:srgbClr val="990000"/>
                </a:solidFill>
              </a:rPr>
              <a:t>μονοδιάστατος</a:t>
            </a:r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n-US" altLang="el-GR">
                <a:solidFill>
                  <a:srgbClr val="990000"/>
                </a:solidFill>
              </a:rPr>
              <a:t>x</a:t>
            </a:r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μονοδιάστατος</a:t>
            </a:r>
            <a:r>
              <a:rPr lang="en-US" altLang="el-GR"/>
              <a:t> (1Dx1D)</a:t>
            </a:r>
            <a:r>
              <a:rPr lang="el-GR" altLang="el-GR"/>
              <a:t>, </a:t>
            </a:r>
            <a:endParaRPr lang="en-US" altLang="el-GR" u="sng"/>
          </a:p>
        </p:txBody>
      </p:sp>
      <p:pic>
        <p:nvPicPr>
          <p:cNvPr id="936964" name="Picture 4">
            <a:extLst>
              <a:ext uri="{FF2B5EF4-FFF2-40B4-BE49-F238E27FC236}">
                <a16:creationId xmlns:a16="http://schemas.microsoft.com/office/drawing/2014/main" id="{8695EE53-81C7-4FF7-819E-9FD128D1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82804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Αρχικοποίηση, Προσπέλαση </a:t>
            </a:r>
            <a:r>
              <a:rPr lang="en-GB" dirty="0"/>
              <a:t>1Dx1D 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719388"/>
            <a:ext cx="8569325" cy="3367087"/>
          </a:xfrm>
        </p:spPr>
        <p:txBody>
          <a:bodyPr/>
          <a:lstStyle/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type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type_1Dx1D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is array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(1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3)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of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std_logic_vector</a:t>
            </a:r>
            <a:r>
              <a:rPr lang="el-GR" b="1" i="0" u="none" strike="noStrike" baseline="0" dirty="0">
                <a:solidFill>
                  <a:srgbClr val="99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(3 </a:t>
            </a:r>
            <a:r>
              <a:rPr lang="en-US" b="1" i="0" u="none" strike="noStrike" baseline="0" dirty="0" err="1">
                <a:solidFill>
                  <a:srgbClr val="990033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0);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signal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s : type_lDx1D;</a:t>
            </a:r>
            <a:endParaRPr lang="el-GR" b="0" i="0" u="none" strike="noStrike" baseline="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000064"/>
                </a:solidFill>
              </a:rPr>
              <a:t>….</a:t>
            </a:r>
            <a:endParaRPr lang="en-US" b="0" i="0" u="none" strike="noStrike" baseline="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64"/>
                </a:solidFill>
              </a:rPr>
              <a:t>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&lt;= ("0000", "1111", "0001");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s(3) &lt;= "0001";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s(3)(0) &lt;= ‘1’;  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	</a:t>
            </a:r>
            <a:r>
              <a:rPr lang="en-US" b="1" i="1" u="none" strike="noStrike" baseline="0" dirty="0">
                <a:solidFill>
                  <a:srgbClr val="000000"/>
                </a:solidFill>
              </a:rPr>
              <a:t>--</a:t>
            </a:r>
            <a:r>
              <a:rPr lang="el-GR" b="1" i="1" u="none" strike="noStrike" baseline="0" dirty="0">
                <a:solidFill>
                  <a:srgbClr val="000000"/>
                </a:solidFill>
              </a:rPr>
              <a:t>- Δύο παρενθέσεις</a:t>
            </a:r>
            <a:endParaRPr lang="en-US" b="1" i="1" u="none" strike="noStrike" baseline="0" dirty="0">
              <a:solidFill>
                <a:srgbClr val="000000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baseline="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u="none" strike="noStrike" baseline="0" dirty="0">
                <a:solidFill>
                  <a:srgbClr val="000000"/>
                </a:solidFill>
              </a:rPr>
              <a:t>--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Δεύτερη επιλογή 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s &lt;= ('0’, '0’, '0’, '0'), ( '1’, '1’, '1’, '1'), ('0’, '0’, '0’, '1'));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687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Αρχικοποίηση, Προσπέλαση </a:t>
            </a:r>
            <a:r>
              <a:rPr lang="en-GB" dirty="0"/>
              <a:t>2Dx2D 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924944"/>
            <a:ext cx="8569325" cy="3528392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33"/>
                </a:solidFill>
              </a:rPr>
              <a:t>type</a:t>
            </a:r>
            <a:r>
              <a:rPr lang="en-US" dirty="0"/>
              <a:t> type_2D </a:t>
            </a:r>
            <a:r>
              <a:rPr lang="en-US" b="1" dirty="0">
                <a:solidFill>
                  <a:srgbClr val="990033"/>
                </a:solidFill>
              </a:rPr>
              <a:t>is array </a:t>
            </a:r>
            <a:r>
              <a:rPr lang="en-US" dirty="0"/>
              <a:t>(</a:t>
            </a:r>
            <a:r>
              <a:rPr lang="en-US" b="1" dirty="0">
                <a:solidFill>
                  <a:srgbClr val="990033"/>
                </a:solidFill>
              </a:rPr>
              <a:t>natural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range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/>
              <a:t>&lt; &gt;, </a:t>
            </a:r>
            <a:r>
              <a:rPr lang="en-US" b="1" dirty="0">
                <a:solidFill>
                  <a:srgbClr val="990033"/>
                </a:solidFill>
              </a:rPr>
              <a:t>natural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range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/>
              <a:t>&lt; &gt;) </a:t>
            </a:r>
            <a:r>
              <a:rPr lang="en-US" b="1" dirty="0">
                <a:solidFill>
                  <a:srgbClr val="990000"/>
                </a:solidFill>
              </a:rPr>
              <a:t>of</a:t>
            </a:r>
            <a:r>
              <a:rPr lang="en-US" dirty="0"/>
              <a:t> </a:t>
            </a:r>
            <a:r>
              <a:rPr lang="en-US" b="1" dirty="0" err="1">
                <a:solidFill>
                  <a:srgbClr val="990033"/>
                </a:solidFill>
              </a:rPr>
              <a:t>std_logic</a:t>
            </a:r>
            <a:r>
              <a:rPr lang="en-US" dirty="0"/>
              <a:t>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33"/>
                </a:solidFill>
              </a:rPr>
              <a:t>signal</a:t>
            </a:r>
            <a:r>
              <a:rPr lang="en-US" dirty="0"/>
              <a:t> s: type_2D (0 </a:t>
            </a:r>
            <a:r>
              <a:rPr lang="en-US" b="1" dirty="0">
                <a:solidFill>
                  <a:srgbClr val="990033"/>
                </a:solidFill>
              </a:rPr>
              <a:t>to</a:t>
            </a:r>
            <a:r>
              <a:rPr lang="en-US" dirty="0"/>
              <a:t> 2, 3 </a:t>
            </a:r>
            <a:r>
              <a:rPr lang="en-US" b="1" dirty="0" err="1">
                <a:solidFill>
                  <a:srgbClr val="990033"/>
                </a:solidFill>
              </a:rPr>
              <a:t>downto</a:t>
            </a:r>
            <a:r>
              <a:rPr lang="en-US" dirty="0"/>
              <a:t> 0);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("0000", "1111", "0001");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s(2) &lt;= "0001";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s(2, 0) &lt;= '1’;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l-GR" b="1" i="1" dirty="0">
                <a:solidFill>
                  <a:srgbClr val="000000"/>
                </a:solidFill>
              </a:rPr>
              <a:t>			</a:t>
            </a:r>
            <a:r>
              <a:rPr lang="en-US" b="1" i="1" dirty="0">
                <a:solidFill>
                  <a:srgbClr val="000000"/>
                </a:solidFill>
              </a:rPr>
              <a:t>--</a:t>
            </a:r>
            <a:r>
              <a:rPr lang="el-GR" b="1" i="1" dirty="0">
                <a:solidFill>
                  <a:srgbClr val="000000"/>
                </a:solidFill>
              </a:rPr>
              <a:t>- μία </a:t>
            </a:r>
            <a:r>
              <a:rPr lang="el-GR" b="1" i="1" dirty="0" err="1">
                <a:solidFill>
                  <a:srgbClr val="000000"/>
                </a:solidFill>
              </a:rPr>
              <a:t>παρενθέση</a:t>
            </a:r>
            <a:endParaRPr lang="en-US" dirty="0"/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000064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64"/>
                </a:solidFill>
              </a:rPr>
              <a:t>--</a:t>
            </a:r>
            <a:r>
              <a:rPr lang="el-GR" i="1" dirty="0">
                <a:solidFill>
                  <a:srgbClr val="000064"/>
                </a:solidFill>
              </a:rPr>
              <a:t> Εναλλακτική επιλογή</a:t>
            </a:r>
            <a:r>
              <a:rPr lang="en-US" i="1" dirty="0">
                <a:solidFill>
                  <a:srgbClr val="000064"/>
                </a:solidFill>
              </a:rPr>
              <a:t> 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('0' , '0', '0', '0' ), ( '1', '1' , '1', '1' ) , ( '0' , '0’, '0', '1’);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84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Αρχικοποίηση, Προσπέλαση </a:t>
            </a:r>
            <a:r>
              <a:rPr lang="en-GB" dirty="0"/>
              <a:t>1Dx1Dx1D 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924944"/>
            <a:ext cx="8569325" cy="3444106"/>
          </a:xfrm>
        </p:spPr>
        <p:txBody>
          <a:bodyPr/>
          <a:lstStyle/>
          <a:p>
            <a:pPr marL="180975" indent="0">
              <a:buNone/>
            </a:pPr>
            <a:r>
              <a:rPr lang="en-US" b="1" dirty="0">
                <a:solidFill>
                  <a:srgbClr val="990033"/>
                </a:solidFill>
              </a:rPr>
              <a:t>type</a:t>
            </a:r>
            <a:r>
              <a:rPr lang="en-US" dirty="0"/>
              <a:t> type_1DxlD </a:t>
            </a:r>
            <a:r>
              <a:rPr lang="en-US" b="1" dirty="0">
                <a:solidFill>
                  <a:srgbClr val="990033"/>
                </a:solidFill>
              </a:rPr>
              <a:t>is array </a:t>
            </a:r>
            <a:r>
              <a:rPr lang="en-US" dirty="0"/>
              <a:t>(natural </a:t>
            </a:r>
            <a:r>
              <a:rPr lang="en-US" b="1" dirty="0">
                <a:solidFill>
                  <a:srgbClr val="990033"/>
                </a:solidFill>
              </a:rPr>
              <a:t>range</a:t>
            </a:r>
            <a:r>
              <a:rPr lang="en-US" dirty="0"/>
              <a:t> &lt; &gt;) </a:t>
            </a:r>
            <a:r>
              <a:rPr lang="en-US" b="1" dirty="0">
                <a:solidFill>
                  <a:srgbClr val="990000"/>
                </a:solidFill>
              </a:rPr>
              <a:t>of</a:t>
            </a:r>
            <a:r>
              <a:rPr lang="en-US" dirty="0"/>
              <a:t> </a:t>
            </a:r>
            <a:r>
              <a:rPr lang="en-US" b="1" dirty="0" err="1">
                <a:solidFill>
                  <a:srgbClr val="990000"/>
                </a:solidFill>
              </a:rPr>
              <a:t>std_logic_vector</a:t>
            </a:r>
            <a:r>
              <a:rPr lang="en-US" dirty="0"/>
              <a:t>;</a:t>
            </a:r>
          </a:p>
          <a:p>
            <a:pPr marL="180975" indent="0">
              <a:buNone/>
            </a:pPr>
            <a:r>
              <a:rPr lang="en-US" b="1" dirty="0">
                <a:solidFill>
                  <a:srgbClr val="990000"/>
                </a:solidFill>
              </a:rPr>
              <a:t>type</a:t>
            </a:r>
            <a:r>
              <a:rPr lang="en-US" dirty="0"/>
              <a:t> </a:t>
            </a:r>
            <a:r>
              <a:rPr lang="en-US" dirty="0" err="1"/>
              <a:t>type_lDxlDxlD</a:t>
            </a:r>
            <a:r>
              <a:rPr lang="en-US" dirty="0"/>
              <a:t> </a:t>
            </a:r>
            <a:r>
              <a:rPr lang="en-US" b="1" dirty="0">
                <a:solidFill>
                  <a:srgbClr val="990000"/>
                </a:solidFill>
              </a:rPr>
              <a:t>is array </a:t>
            </a:r>
            <a:r>
              <a:rPr lang="en-US" dirty="0"/>
              <a:t>(</a:t>
            </a:r>
            <a:r>
              <a:rPr lang="en-US" b="1" dirty="0">
                <a:solidFill>
                  <a:srgbClr val="990000"/>
                </a:solidFill>
              </a:rPr>
              <a:t>natural range </a:t>
            </a:r>
            <a:r>
              <a:rPr lang="en-US" dirty="0"/>
              <a:t>&lt; &gt;) </a:t>
            </a:r>
            <a:r>
              <a:rPr lang="en-US" b="1" dirty="0">
                <a:solidFill>
                  <a:srgbClr val="990000"/>
                </a:solidFill>
              </a:rPr>
              <a:t>of</a:t>
            </a:r>
            <a:r>
              <a:rPr lang="en-US" dirty="0"/>
              <a:t> </a:t>
            </a:r>
            <a:r>
              <a:rPr lang="en-US" dirty="0" err="1"/>
              <a:t>type_lDxlD</a:t>
            </a:r>
            <a:r>
              <a:rPr lang="en-US" dirty="0"/>
              <a:t>;</a:t>
            </a:r>
          </a:p>
          <a:p>
            <a:pPr marL="180975" indent="0">
              <a:buNone/>
            </a:pPr>
            <a:r>
              <a:rPr lang="en-US" b="1" dirty="0">
                <a:solidFill>
                  <a:srgbClr val="990000"/>
                </a:solidFill>
              </a:rPr>
              <a:t>signal</a:t>
            </a:r>
            <a:r>
              <a:rPr lang="en-US" dirty="0"/>
              <a:t> s : </a:t>
            </a:r>
            <a:r>
              <a:rPr lang="en-US" dirty="0" err="1"/>
              <a:t>type_lDxlDxlD</a:t>
            </a:r>
            <a:r>
              <a:rPr lang="en-US" dirty="0"/>
              <a:t> (1 </a:t>
            </a:r>
            <a:r>
              <a:rPr lang="en-US" b="1" dirty="0">
                <a:solidFill>
                  <a:srgbClr val="990000"/>
                </a:solidFill>
              </a:rPr>
              <a:t>to</a:t>
            </a:r>
            <a:r>
              <a:rPr lang="en-US" dirty="0"/>
              <a:t> 2) (1 </a:t>
            </a:r>
            <a:r>
              <a:rPr lang="en-US" b="1" dirty="0">
                <a:solidFill>
                  <a:srgbClr val="990000"/>
                </a:solidFill>
              </a:rPr>
              <a:t>to</a:t>
            </a:r>
            <a:r>
              <a:rPr lang="en-US" dirty="0"/>
              <a:t> 3) (3 </a:t>
            </a:r>
            <a:r>
              <a:rPr lang="en-US" b="1" dirty="0" err="1">
                <a:solidFill>
                  <a:srgbClr val="990000"/>
                </a:solidFill>
              </a:rPr>
              <a:t>downto</a:t>
            </a:r>
            <a:r>
              <a:rPr lang="en-US" dirty="0"/>
              <a:t> 0);</a:t>
            </a:r>
          </a:p>
          <a:p>
            <a:pPr marL="180975" indent="0">
              <a:buNone/>
            </a:pPr>
            <a:r>
              <a:rPr lang="en-US" dirty="0"/>
              <a:t>s &lt;= ("0000", "0000", "0000"), ("0000", "1111", "0001");</a:t>
            </a:r>
          </a:p>
          <a:p>
            <a:pPr marL="180975" indent="0">
              <a:buNone/>
            </a:pPr>
            <a:r>
              <a:rPr lang="en-US" dirty="0"/>
              <a:t>s(2) &lt;= ("0000", "1111", "0001");</a:t>
            </a:r>
          </a:p>
          <a:p>
            <a:pPr marL="180975" indent="0">
              <a:buNone/>
            </a:pPr>
            <a:r>
              <a:rPr lang="en-US" dirty="0"/>
              <a:t>s(2)(3) &lt;= "0001";</a:t>
            </a:r>
          </a:p>
          <a:p>
            <a:pPr marL="180975" indent="0">
              <a:buNone/>
            </a:pPr>
            <a:r>
              <a:rPr lang="en-US" dirty="0"/>
              <a:t>s(2)(3)(0) &lt;= '1';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441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Μηδενισμός</a:t>
            </a:r>
            <a:r>
              <a:rPr lang="en-US" dirty="0"/>
              <a:t>, </a:t>
            </a:r>
            <a:r>
              <a:rPr lang="el-GR" dirty="0"/>
              <a:t>Ανάθεση Τιμής Στοιχείων </a:t>
            </a:r>
            <a:r>
              <a:rPr lang="en-GB" dirty="0"/>
              <a:t>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813050"/>
            <a:ext cx="8784655" cy="3556000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--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lD</a:t>
            </a:r>
            <a:r>
              <a:rPr lang="en-US" dirty="0">
                <a:solidFill>
                  <a:srgbClr val="000000"/>
                </a:solidFill>
              </a:rPr>
              <a:t> array: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(others =&gt; '0’); </a:t>
            </a:r>
            <a:r>
              <a:rPr lang="el-GR" dirty="0"/>
              <a:t>					</a:t>
            </a:r>
            <a:r>
              <a:rPr lang="en-US" i="1" dirty="0">
                <a:solidFill>
                  <a:srgbClr val="000000"/>
                </a:solidFill>
              </a:rPr>
              <a:t>--all zero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"0100";</a:t>
            </a:r>
            <a:r>
              <a:rPr lang="el-GR" dirty="0"/>
              <a:t>	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					</a:t>
            </a:r>
            <a:endParaRPr lang="en-US" sz="1400" i="1" dirty="0">
              <a:solidFill>
                <a:srgbClr val="000000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--1Dx1D or 2D arrays: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(others =&gt; (others =&gt; '0’) ;</a:t>
            </a:r>
            <a:r>
              <a:rPr lang="el-GR" dirty="0"/>
              <a:t> 			</a:t>
            </a:r>
            <a:r>
              <a:rPr lang="en-US" i="1" dirty="0">
                <a:solidFill>
                  <a:srgbClr val="000000"/>
                </a:solidFill>
              </a:rPr>
              <a:t>--all zero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("0100", "0110", "1000");</a:t>
            </a:r>
            <a:endParaRPr lang="el-GR" dirty="0"/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 			</a:t>
            </a:r>
            <a:endParaRPr lang="en-US" sz="1400" i="1" dirty="0">
              <a:solidFill>
                <a:srgbClr val="000000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--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lDx1Dx1D or 3D arrays: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(others =&gt; (others =&gt; (others =&gt; '0' ))); </a:t>
            </a:r>
            <a:r>
              <a:rPr lang="el-GR" dirty="0"/>
              <a:t>		</a:t>
            </a:r>
            <a:r>
              <a:rPr lang="en-US" i="1" dirty="0">
                <a:solidFill>
                  <a:srgbClr val="000000"/>
                </a:solidFill>
              </a:rPr>
              <a:t>--all zero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("0100", "0110", "1000"), ("1100", "0010", "1011") ;</a:t>
            </a:r>
            <a:r>
              <a:rPr lang="el-GR" dirty="0"/>
              <a:t> </a:t>
            </a:r>
            <a:endParaRPr lang="en-US" i="1" dirty="0">
              <a:solidFill>
                <a:srgbClr val="000000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294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A34CCB3E-E840-45EE-944B-6AA2D95A2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4EB20B4F-4097-418E-9522-76212AD5E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AC5AFC-5B92-4A3E-9CD7-A7E64D7D884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AutoShape 2">
            <a:extLst>
              <a:ext uri="{FF2B5EF4-FFF2-40B4-BE49-F238E27FC236}">
                <a16:creationId xmlns:a16="http://schemas.microsoft.com/office/drawing/2014/main" id="{1085F668-CCCD-47BE-B7FD-8D9ECED4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Πίνακες – Παραδείγματα (1/3)</a:t>
            </a:r>
          </a:p>
        </p:txBody>
      </p:sp>
      <p:sp>
        <p:nvSpPr>
          <p:cNvPr id="937987" name="Rectangle 3">
            <a:extLst>
              <a:ext uri="{FF2B5EF4-FFF2-40B4-BE49-F238E27FC236}">
                <a16:creationId xmlns:a16="http://schemas.microsoft.com/office/drawing/2014/main" id="{7EDE7C0B-FD6E-43F8-BED8-4FF79FA35A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4608512" cy="57912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type</a:t>
            </a:r>
            <a:r>
              <a:rPr lang="en-US" altLang="el-GR" sz="1800" dirty="0">
                <a:solidFill>
                  <a:schemeClr val="tx1"/>
                </a:solidFill>
              </a:rPr>
              <a:t> byte </a:t>
            </a:r>
            <a:r>
              <a:rPr lang="en-US" altLang="el-GR" sz="1800" dirty="0">
                <a:solidFill>
                  <a:srgbClr val="990033"/>
                </a:solidFill>
              </a:rPr>
              <a:t>is array</a:t>
            </a:r>
            <a:r>
              <a:rPr lang="en-US" altLang="el-GR" sz="1800" dirty="0">
                <a:solidFill>
                  <a:schemeClr val="tx1"/>
                </a:solidFill>
              </a:rPr>
              <a:t> (7 </a:t>
            </a:r>
            <a:r>
              <a:rPr lang="en-US" altLang="el-GR" sz="1800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 </a:t>
            </a:r>
            <a:r>
              <a:rPr lang="en-US" altLang="el-GR" sz="1800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dirty="0">
                <a:solidFill>
                  <a:schemeClr val="tx1"/>
                </a:solidFill>
              </a:rPr>
              <a:t>; </a:t>
            </a:r>
            <a:r>
              <a:rPr lang="en-GB" altLang="el-GR" sz="1800" dirty="0">
                <a:solidFill>
                  <a:schemeClr val="tx1"/>
                </a:solidFill>
              </a:rPr>
              <a:t>           </a:t>
            </a:r>
            <a:endParaRPr lang="en-US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type</a:t>
            </a:r>
            <a:r>
              <a:rPr lang="en-US" altLang="el-GR" sz="1800" dirty="0">
                <a:solidFill>
                  <a:schemeClr val="tx1"/>
                </a:solidFill>
              </a:rPr>
              <a:t> mem1 </a:t>
            </a:r>
            <a:r>
              <a:rPr lang="en-US" altLang="el-GR" sz="1800" dirty="0">
                <a:solidFill>
                  <a:srgbClr val="990033"/>
                </a:solidFill>
              </a:rPr>
              <a:t>is array</a:t>
            </a:r>
            <a:r>
              <a:rPr lang="en-US" altLang="el-GR" sz="1800" dirty="0">
                <a:solidFill>
                  <a:schemeClr val="tx1"/>
                </a:solidFill>
              </a:rPr>
              <a:t> (0 </a:t>
            </a:r>
            <a:r>
              <a:rPr lang="en-US" altLang="el-GR" sz="1800" dirty="0">
                <a:solidFill>
                  <a:srgbClr val="990033"/>
                </a:solidFill>
              </a:rPr>
              <a:t>to</a:t>
            </a:r>
            <a:r>
              <a:rPr lang="en-US" altLang="el-GR" sz="1800" dirty="0">
                <a:solidFill>
                  <a:schemeClr val="tx1"/>
                </a:solidFill>
              </a:rPr>
              <a:t> 3, 7 </a:t>
            </a:r>
            <a:r>
              <a:rPr lang="en-US" altLang="el-GR" sz="1800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 </a:t>
            </a:r>
            <a:r>
              <a:rPr lang="en-US" altLang="el-GR" sz="1800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dirty="0">
                <a:solidFill>
                  <a:schemeClr val="tx1"/>
                </a:solidFill>
              </a:rPr>
              <a:t>; 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type</a:t>
            </a:r>
            <a:r>
              <a:rPr lang="en-US" altLang="el-GR" sz="1800" dirty="0">
                <a:solidFill>
                  <a:schemeClr val="tx1"/>
                </a:solidFill>
              </a:rPr>
              <a:t> mem2 </a:t>
            </a:r>
            <a:r>
              <a:rPr lang="en-US" altLang="el-GR" sz="1800" dirty="0">
                <a:solidFill>
                  <a:srgbClr val="990033"/>
                </a:solidFill>
              </a:rPr>
              <a:t>is array</a:t>
            </a:r>
            <a:r>
              <a:rPr lang="en-US" altLang="el-GR" sz="1800" dirty="0">
                <a:solidFill>
                  <a:schemeClr val="tx1"/>
                </a:solidFill>
              </a:rPr>
              <a:t> (0 </a:t>
            </a:r>
            <a:r>
              <a:rPr lang="en-US" altLang="el-GR" sz="1800" dirty="0">
                <a:solidFill>
                  <a:srgbClr val="990033"/>
                </a:solidFill>
              </a:rPr>
              <a:t>to</a:t>
            </a:r>
            <a:r>
              <a:rPr lang="en-US" altLang="el-GR" sz="1800" dirty="0">
                <a:solidFill>
                  <a:schemeClr val="tx1"/>
                </a:solidFill>
              </a:rPr>
              <a:t> 3) </a:t>
            </a:r>
            <a:r>
              <a:rPr lang="en-US" altLang="el-GR" sz="1800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byte; </a:t>
            </a:r>
            <a:r>
              <a:rPr lang="en-GB" altLang="el-GR" sz="1800" dirty="0">
                <a:solidFill>
                  <a:schemeClr val="tx1"/>
                </a:solidFill>
              </a:rPr>
              <a:t>                    </a:t>
            </a:r>
            <a:endParaRPr lang="en-US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type</a:t>
            </a:r>
            <a:r>
              <a:rPr lang="en-US" altLang="el-GR" sz="1800" dirty="0">
                <a:solidFill>
                  <a:schemeClr val="tx1"/>
                </a:solidFill>
              </a:rPr>
              <a:t> mem3 </a:t>
            </a:r>
            <a:r>
              <a:rPr lang="en-US" altLang="el-GR" sz="1800" dirty="0">
                <a:solidFill>
                  <a:srgbClr val="990033"/>
                </a:solidFill>
              </a:rPr>
              <a:t>is array</a:t>
            </a:r>
            <a:r>
              <a:rPr lang="en-US" altLang="el-GR" sz="1800" dirty="0">
                <a:solidFill>
                  <a:schemeClr val="tx1"/>
                </a:solidFill>
              </a:rPr>
              <a:t> (0 </a:t>
            </a:r>
            <a:r>
              <a:rPr lang="en-US" altLang="el-GR" sz="1800" dirty="0">
                <a:solidFill>
                  <a:srgbClr val="990033"/>
                </a:solidFill>
              </a:rPr>
              <a:t>to</a:t>
            </a:r>
            <a:r>
              <a:rPr lang="en-US" altLang="el-GR" sz="1800" dirty="0">
                <a:solidFill>
                  <a:schemeClr val="tx1"/>
                </a:solidFill>
              </a:rPr>
              <a:t> 3) </a:t>
            </a:r>
            <a:r>
              <a:rPr lang="en-US" altLang="el-GR" sz="1800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(0 </a:t>
            </a:r>
            <a:r>
              <a:rPr lang="en-US" altLang="el-GR" sz="1800" dirty="0">
                <a:solidFill>
                  <a:srgbClr val="990033"/>
                </a:solidFill>
              </a:rPr>
              <a:t>to</a:t>
            </a:r>
            <a:r>
              <a:rPr lang="en-US" altLang="el-GR" sz="1800" dirty="0">
                <a:solidFill>
                  <a:schemeClr val="tx1"/>
                </a:solidFill>
              </a:rPr>
              <a:t> 7); 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a: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b: </a:t>
            </a:r>
            <a:r>
              <a:rPr lang="en-US" altLang="el-GR" sz="1800" b="1" dirty="0">
                <a:solidFill>
                  <a:srgbClr val="990033"/>
                </a:solidFill>
              </a:rPr>
              <a:t>bit</a:t>
            </a:r>
            <a:r>
              <a:rPr lang="en-US" altLang="el-GR" sz="1800" dirty="0">
                <a:solidFill>
                  <a:schemeClr val="tx1"/>
                </a:solidFill>
              </a:rPr>
              <a:t>; 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x: </a:t>
            </a:r>
            <a:r>
              <a:rPr lang="en-US" altLang="el-GR" sz="1800" b="1" dirty="0">
                <a:solidFill>
                  <a:srgbClr val="990033"/>
                </a:solidFill>
              </a:rPr>
              <a:t>byte</a:t>
            </a:r>
            <a:r>
              <a:rPr lang="en-US" altLang="el-GR" sz="1800" dirty="0">
                <a:solidFill>
                  <a:schemeClr val="tx1"/>
                </a:solidFill>
              </a:rPr>
              <a:t>; </a:t>
            </a:r>
            <a:r>
              <a:rPr lang="en-GB" altLang="el-GR" sz="1800" dirty="0">
                <a:solidFill>
                  <a:schemeClr val="tx1"/>
                </a:solidFill>
              </a:rPr>
              <a:t>                    </a:t>
            </a:r>
            <a:r>
              <a:rPr lang="en-US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chemeClr val="tx1"/>
                </a:solidFill>
              </a:rPr>
              <a:t>σήμα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y: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chemeClr val="tx1"/>
                </a:solidFill>
              </a:rPr>
              <a:t> (7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0); </a:t>
            </a:r>
            <a:r>
              <a:rPr lang="en-GB" altLang="el-GR" sz="1800" dirty="0">
                <a:solidFill>
                  <a:schemeClr val="tx1"/>
                </a:solidFill>
              </a:rPr>
              <a:t>                   		           </a:t>
            </a:r>
            <a:r>
              <a:rPr lang="en-US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chemeClr val="tx1"/>
                </a:solidFill>
              </a:rPr>
              <a:t>σήμα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v: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 err="1">
                <a:solidFill>
                  <a:srgbClr val="990033"/>
                </a:solidFill>
              </a:rPr>
              <a:t>bit_vector</a:t>
            </a:r>
            <a:r>
              <a:rPr lang="en-US" altLang="el-GR" sz="1800" dirty="0">
                <a:solidFill>
                  <a:schemeClr val="tx1"/>
                </a:solidFill>
              </a:rPr>
              <a:t> (3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0); </a:t>
            </a:r>
            <a:r>
              <a:rPr lang="en-GB" altLang="el-GR" sz="1800" dirty="0">
                <a:solidFill>
                  <a:schemeClr val="tx1"/>
                </a:solidFill>
              </a:rPr>
              <a:t>                      		           </a:t>
            </a:r>
            <a:r>
              <a:rPr lang="en-US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chemeClr val="tx1"/>
                </a:solidFill>
              </a:rPr>
              <a:t>σήμα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z: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chemeClr val="tx1"/>
                </a:solidFill>
              </a:rPr>
              <a:t> (</a:t>
            </a:r>
            <a:r>
              <a:rPr lang="en-US" altLang="el-GR" sz="1800" dirty="0" err="1">
                <a:solidFill>
                  <a:schemeClr val="tx1"/>
                </a:solidFill>
              </a:rPr>
              <a:t>x'</a:t>
            </a:r>
            <a:r>
              <a:rPr lang="en-US" altLang="el-GR" sz="1800" dirty="0" err="1">
                <a:solidFill>
                  <a:srgbClr val="990033"/>
                </a:solidFill>
              </a:rPr>
              <a:t>high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0); </a:t>
            </a:r>
            <a:r>
              <a:rPr lang="en-GB" altLang="el-GR" sz="1800" dirty="0">
                <a:solidFill>
                  <a:schemeClr val="tx1"/>
                </a:solidFill>
              </a:rPr>
              <a:t>        		          </a:t>
            </a:r>
            <a:r>
              <a:rPr lang="en-US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chemeClr val="tx1"/>
                </a:solidFill>
              </a:rPr>
              <a:t>σήμα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w1: </a:t>
            </a:r>
            <a:r>
              <a:rPr lang="en-US" altLang="el-GR" sz="1800" b="1" dirty="0">
                <a:solidFill>
                  <a:srgbClr val="990033"/>
                </a:solidFill>
              </a:rPr>
              <a:t>mem1</a:t>
            </a:r>
            <a:r>
              <a:rPr lang="en-US" altLang="el-GR" sz="1800" dirty="0">
                <a:solidFill>
                  <a:schemeClr val="tx1"/>
                </a:solidFill>
              </a:rPr>
              <a:t>; </a:t>
            </a:r>
            <a:r>
              <a:rPr lang="en-GB" altLang="el-GR" sz="1800" dirty="0">
                <a:solidFill>
                  <a:schemeClr val="tx1"/>
                </a:solidFill>
              </a:rPr>
              <a:t>            </a:t>
            </a:r>
            <a:r>
              <a:rPr lang="en-US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chemeClr val="tx1"/>
                </a:solidFill>
              </a:rPr>
              <a:t>σήμα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2D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w2: </a:t>
            </a:r>
            <a:r>
              <a:rPr lang="en-US" altLang="el-GR" sz="1800" b="1" dirty="0">
                <a:solidFill>
                  <a:srgbClr val="990033"/>
                </a:solidFill>
              </a:rPr>
              <a:t>mem2</a:t>
            </a:r>
            <a:r>
              <a:rPr lang="en-US" altLang="el-GR" sz="1800" dirty="0">
                <a:solidFill>
                  <a:schemeClr val="tx1"/>
                </a:solidFill>
              </a:rPr>
              <a:t>; </a:t>
            </a:r>
            <a:r>
              <a:rPr lang="en-GB" altLang="el-GR" sz="1800" dirty="0">
                <a:solidFill>
                  <a:schemeClr val="tx1"/>
                </a:solidFill>
              </a:rPr>
              <a:t>            </a:t>
            </a:r>
            <a:r>
              <a:rPr lang="en-US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chemeClr val="tx1"/>
                </a:solidFill>
              </a:rPr>
              <a:t>σήμα</a:t>
            </a:r>
            <a:r>
              <a:rPr lang="en-GB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1Dx1D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w</a:t>
            </a:r>
            <a:r>
              <a:rPr lang="el-GR" altLang="el-GR" sz="1800" dirty="0">
                <a:solidFill>
                  <a:schemeClr val="tx1"/>
                </a:solidFill>
              </a:rPr>
              <a:t>3: </a:t>
            </a:r>
            <a:r>
              <a:rPr lang="en-US" altLang="el-GR" sz="1800" b="1" dirty="0">
                <a:solidFill>
                  <a:srgbClr val="990033"/>
                </a:solidFill>
              </a:rPr>
              <a:t>mem</a:t>
            </a:r>
            <a:r>
              <a:rPr lang="el-GR" altLang="el-GR" sz="1800" b="1" dirty="0">
                <a:solidFill>
                  <a:srgbClr val="990033"/>
                </a:solidFill>
              </a:rPr>
              <a:t>3</a:t>
            </a:r>
            <a:r>
              <a:rPr lang="el-GR" altLang="el-GR" sz="1800" dirty="0">
                <a:solidFill>
                  <a:schemeClr val="tx1"/>
                </a:solidFill>
              </a:rPr>
              <a:t>;             -- σήμα 1</a:t>
            </a:r>
            <a:r>
              <a:rPr lang="en-US" altLang="el-GR" sz="1800" dirty="0">
                <a:solidFill>
                  <a:schemeClr val="tx1"/>
                </a:solidFill>
              </a:rPr>
              <a:t>Dx</a:t>
            </a:r>
            <a:r>
              <a:rPr lang="el-GR" altLang="el-GR" sz="1800" dirty="0">
                <a:solidFill>
                  <a:schemeClr val="tx1"/>
                </a:solidFill>
              </a:rPr>
              <a:t>1</a:t>
            </a:r>
            <a:r>
              <a:rPr lang="en-US" altLang="el-GR" sz="1800" dirty="0">
                <a:solidFill>
                  <a:schemeClr val="tx1"/>
                </a:solidFill>
              </a:rPr>
              <a:t>D</a:t>
            </a:r>
            <a:endParaRPr lang="el-GR" altLang="el-GR" sz="1800" dirty="0">
              <a:solidFill>
                <a:schemeClr val="tx1"/>
              </a:solidFill>
            </a:endParaRPr>
          </a:p>
        </p:txBody>
      </p:sp>
      <p:sp>
        <p:nvSpPr>
          <p:cNvPr id="937988" name="Rectangle 4">
            <a:extLst>
              <a:ext uri="{FF2B5EF4-FFF2-40B4-BE49-F238E27FC236}">
                <a16:creationId xmlns:a16="http://schemas.microsoft.com/office/drawing/2014/main" id="{FDF94B56-393F-4773-8FC9-167D6F619C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908050"/>
            <a:ext cx="4000500" cy="5178425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x (2) &lt;= </a:t>
            </a:r>
            <a:r>
              <a:rPr lang="en-US" altLang="el-GR" sz="1800">
                <a:solidFill>
                  <a:schemeClr val="tx1"/>
                </a:solidFill>
              </a:rPr>
              <a:t>a</a:t>
            </a:r>
            <a:r>
              <a:rPr lang="el-GR" altLang="el-GR" sz="1800">
                <a:solidFill>
                  <a:schemeClr val="tx1"/>
                </a:solidFill>
              </a:rPr>
              <a:t>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(0)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(0);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</a:t>
            </a:r>
            <a:r>
              <a:rPr lang="el-GR" altLang="el-GR" sz="1800">
                <a:solidFill>
                  <a:schemeClr val="tx1"/>
                </a:solidFill>
              </a:rPr>
              <a:t>(7)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(5);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b</a:t>
            </a:r>
            <a:r>
              <a:rPr lang="el-GR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v</a:t>
            </a:r>
            <a:r>
              <a:rPr lang="el-GR" altLang="el-GR" sz="1800">
                <a:solidFill>
                  <a:schemeClr val="tx1"/>
                </a:solidFill>
              </a:rPr>
              <a:t>(3);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1(0,0)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(3);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1(2,5) &lt;= </a:t>
            </a: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(7);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2(0)(0)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(2);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2(2)(5) &lt;= </a:t>
            </a: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(7);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1(2,5) &lt;= </a:t>
            </a: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2(3)(7);    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------- </a:t>
            </a:r>
            <a:r>
              <a:rPr lang="el-GR" altLang="el-GR" sz="1800">
                <a:solidFill>
                  <a:srgbClr val="990033"/>
                </a:solidFill>
              </a:rPr>
              <a:t>Μη Επιτρεπτές αναθέσεις</a:t>
            </a:r>
            <a:r>
              <a:rPr lang="el-GR" altLang="el-GR" sz="1800">
                <a:solidFill>
                  <a:schemeClr val="tx1"/>
                </a:solidFill>
              </a:rPr>
              <a:t> -----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b</a:t>
            </a:r>
            <a:r>
              <a:rPr lang="el-GR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a</a:t>
            </a:r>
            <a:r>
              <a:rPr lang="el-GR" altLang="el-GR" sz="1800">
                <a:solidFill>
                  <a:schemeClr val="tx1"/>
                </a:solidFill>
              </a:rPr>
              <a:t>;     </a:t>
            </a:r>
            <a:r>
              <a:rPr lang="en-US" altLang="el-GR" sz="1800">
                <a:solidFill>
                  <a:srgbClr val="000000"/>
                </a:solidFill>
              </a:rPr>
              <a:t>-</a:t>
            </a:r>
            <a:r>
              <a:rPr lang="el-GR" altLang="el-GR" sz="1800">
                <a:solidFill>
                  <a:srgbClr val="000000"/>
                </a:solidFill>
              </a:rPr>
              <a:t>- </a:t>
            </a:r>
            <a:r>
              <a:rPr lang="el-GR" altLang="el-GR" sz="1800" i="1">
                <a:solidFill>
                  <a:srgbClr val="000000"/>
                </a:solidFill>
              </a:rPr>
              <a:t>Ασυμφωνία τύπων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1(0)(2)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(2);    </a:t>
            </a:r>
            <a:r>
              <a:rPr lang="el-GR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Ο δείκτης του </a:t>
            </a:r>
            <a:r>
              <a:rPr lang="en-US" altLang="el-GR" sz="1800" i="1">
                <a:solidFill>
                  <a:srgbClr val="000000"/>
                </a:solidFill>
              </a:rPr>
              <a:t>w</a:t>
            </a:r>
            <a:r>
              <a:rPr lang="el-GR" altLang="el-GR" sz="1800" i="1">
                <a:solidFill>
                  <a:srgbClr val="000000"/>
                </a:solidFill>
              </a:rPr>
              <a:t>1 πρέπει να αντιστοιχεί  σε 2</a:t>
            </a:r>
            <a:r>
              <a:rPr lang="en-US" altLang="el-GR" sz="1800" i="1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2(2,0) &lt;= </a:t>
            </a:r>
            <a:r>
              <a:rPr lang="en-US" altLang="el-GR" sz="1800">
                <a:solidFill>
                  <a:schemeClr val="tx1"/>
                </a:solidFill>
              </a:rPr>
              <a:t>a</a:t>
            </a:r>
            <a:r>
              <a:rPr lang="el-GR" altLang="el-GR" sz="1800">
                <a:solidFill>
                  <a:schemeClr val="tx1"/>
                </a:solidFill>
              </a:rPr>
              <a:t>;  </a:t>
            </a:r>
            <a:r>
              <a:rPr lang="el-GR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Ο δείκτης του </a:t>
            </a:r>
            <a:r>
              <a:rPr lang="en-US" altLang="el-GR" sz="1800" i="1">
                <a:solidFill>
                  <a:srgbClr val="000000"/>
                </a:solidFill>
              </a:rPr>
              <a:t>w</a:t>
            </a:r>
            <a:r>
              <a:rPr lang="el-GR" altLang="el-GR" sz="1800" i="1">
                <a:solidFill>
                  <a:srgbClr val="000000"/>
                </a:solidFill>
              </a:rPr>
              <a:t>2 πρέπει να αντιστοιχεί σε 1</a:t>
            </a:r>
            <a:r>
              <a:rPr lang="en-US" altLang="el-GR" sz="1800" i="1">
                <a:solidFill>
                  <a:srgbClr val="000000"/>
                </a:solidFill>
              </a:rPr>
              <a:t>D</a:t>
            </a:r>
            <a:r>
              <a:rPr lang="el-GR" altLang="el-GR" sz="1800" i="1">
                <a:solidFill>
                  <a:srgbClr val="000000"/>
                </a:solidFill>
              </a:rPr>
              <a:t> </a:t>
            </a:r>
            <a:r>
              <a:rPr lang="en-US" altLang="el-GR" sz="1800" i="1">
                <a:solidFill>
                  <a:srgbClr val="000000"/>
                </a:solidFill>
              </a:rPr>
              <a:t>x</a:t>
            </a:r>
            <a:r>
              <a:rPr lang="el-GR" altLang="el-GR" sz="1800" i="1">
                <a:solidFill>
                  <a:srgbClr val="000000"/>
                </a:solidFill>
              </a:rPr>
              <a:t>1</a:t>
            </a:r>
            <a:r>
              <a:rPr lang="en-US" altLang="el-GR" sz="1800" i="1">
                <a:solidFill>
                  <a:srgbClr val="000000"/>
                </a:solidFill>
              </a:rPr>
              <a:t>D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  <p:bldP spid="93798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F3BB012E-6098-452E-83E9-E38BE0DA0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8371" name="Slide Number Placeholder 5">
            <a:extLst>
              <a:ext uri="{FF2B5EF4-FFF2-40B4-BE49-F238E27FC236}">
                <a16:creationId xmlns:a16="http://schemas.microsoft.com/office/drawing/2014/main" id="{D10951AB-01FE-4A3E-AD50-9DC8C7181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2D58A6-2FF1-4C87-B96E-C54FA3DEA38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AutoShape 2">
            <a:extLst>
              <a:ext uri="{FF2B5EF4-FFF2-40B4-BE49-F238E27FC236}">
                <a16:creationId xmlns:a16="http://schemas.microsoft.com/office/drawing/2014/main" id="{2475233C-4A33-4131-8DC5-EB33BFC52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Πίνακες – Παραδείγματα (2/3)</a:t>
            </a:r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586E9D45-2985-4824-B017-38E6661DE7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572000" cy="57912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byte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mem1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3, 7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mem2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mem3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a: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b: </a:t>
            </a:r>
            <a:r>
              <a:rPr lang="en-US" altLang="el-GR" sz="1800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x: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y: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		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v: </a:t>
            </a:r>
            <a:r>
              <a:rPr lang="en-US" altLang="el-GR" sz="1800">
                <a:solidFill>
                  <a:srgbClr val="990033"/>
                </a:solidFill>
              </a:rPr>
              <a:t>bit_vector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   		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z: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</a:t>
            </a:r>
            <a:r>
              <a:rPr lang="en-US" altLang="el-GR" sz="1800">
                <a:solidFill>
                  <a:srgbClr val="990033"/>
                </a:solidFill>
              </a:rPr>
              <a:t> 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		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w1: mem1;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2D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w2: mem2;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1Dx1D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</a:t>
            </a:r>
            <a:r>
              <a:rPr lang="el-GR" altLang="el-GR" sz="1800">
                <a:solidFill>
                  <a:schemeClr val="tx1"/>
                </a:solidFill>
              </a:rPr>
              <a:t>3: </a:t>
            </a:r>
            <a:r>
              <a:rPr lang="en-US" altLang="el-GR" sz="1800">
                <a:solidFill>
                  <a:schemeClr val="tx1"/>
                </a:solidFill>
              </a:rPr>
              <a:t>mem</a:t>
            </a:r>
            <a:r>
              <a:rPr lang="el-GR" altLang="el-GR" sz="1800">
                <a:solidFill>
                  <a:schemeClr val="tx1"/>
                </a:solidFill>
              </a:rPr>
              <a:t>3;             </a:t>
            </a:r>
            <a:r>
              <a:rPr lang="el-GR" altLang="el-GR" sz="1800">
                <a:solidFill>
                  <a:srgbClr val="000000"/>
                </a:solidFill>
              </a:rPr>
              <a:t>-- σήμα 1</a:t>
            </a:r>
            <a:r>
              <a:rPr lang="en-US" altLang="el-GR" sz="1800">
                <a:solidFill>
                  <a:srgbClr val="000000"/>
                </a:solidFill>
              </a:rPr>
              <a:t>Dx</a:t>
            </a:r>
            <a:r>
              <a:rPr lang="el-GR" altLang="el-GR" sz="1800">
                <a:solidFill>
                  <a:srgbClr val="000000"/>
                </a:solidFill>
              </a:rPr>
              <a:t>1</a:t>
            </a:r>
            <a:r>
              <a:rPr lang="en-US" altLang="el-GR" sz="1800">
                <a:solidFill>
                  <a:srgbClr val="000000"/>
                </a:solidFill>
              </a:rPr>
              <a:t>D</a:t>
            </a:r>
            <a:endParaRPr lang="el-GR" altLang="el-GR" sz="1800">
              <a:solidFill>
                <a:srgbClr val="000000"/>
              </a:solidFill>
            </a:endParaRPr>
          </a:p>
        </p:txBody>
      </p:sp>
      <p:sp>
        <p:nvSpPr>
          <p:cNvPr id="939012" name="Rectangle 4">
            <a:extLst>
              <a:ext uri="{FF2B5EF4-FFF2-40B4-BE49-F238E27FC236}">
                <a16:creationId xmlns:a16="http://schemas.microsoft.com/office/drawing/2014/main" id="{51452557-9B00-4B32-B521-FC3DE22003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392613" cy="579120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 Επιτρεπτές αναθέσεις σε διανύσματα: --</a:t>
            </a:r>
            <a:r>
              <a:rPr lang="el-GR" altLang="el-GR" sz="1800"/>
              <a:t>-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n-GB" altLang="el-GR" sz="1800">
                <a:solidFill>
                  <a:schemeClr val="tx1"/>
                </a:solidFill>
              </a:rPr>
              <a:t> &lt;= "11111110";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n-GB" altLang="el-GR" sz="1800">
                <a:solidFill>
                  <a:schemeClr val="tx1"/>
                </a:solidFill>
              </a:rPr>
              <a:t> &lt;= ('1','1','1','1','1','1','0','</a:t>
            </a:r>
            <a:r>
              <a:rPr lang="en-US" altLang="el-GR" sz="1800">
                <a:solidFill>
                  <a:schemeClr val="tx1"/>
                </a:solidFill>
              </a:rPr>
              <a:t>Z</a:t>
            </a:r>
            <a:r>
              <a:rPr lang="en-GB" altLang="el-GR" sz="1800">
                <a:solidFill>
                  <a:schemeClr val="tx1"/>
                </a:solidFill>
              </a:rPr>
              <a:t>');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"11111" &amp; "000";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x &lt;= 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 '1');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 &lt;= (7 =&gt;'0', 1 =&gt;'0', 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 '1');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y(2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&lt;= z(6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4);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w2(0)(7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&lt;= "11110000";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w3(1);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z(5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&lt;= w3(1)(2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w3(1) &lt;= "00000000";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w2 &lt;= ((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w3 &lt;= ("11111100", ('0','0','0','0','Z','Z','Z','Z',),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 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uiExpand="1" build="p"/>
      <p:bldP spid="9390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3EB44672-D1CB-47E7-B6AD-D10C3F654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EBA2A186-B091-4D10-9633-B26CFD67A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9EF623-1D03-441D-9A44-5EEBF8CB9D4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2">
            <a:extLst>
              <a:ext uri="{FF2B5EF4-FFF2-40B4-BE49-F238E27FC236}">
                <a16:creationId xmlns:a16="http://schemas.microsoft.com/office/drawing/2014/main" id="{B77376CB-739C-4F4D-AC80-7FC3A1229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HDL-Based Design Flow</a:t>
            </a:r>
            <a:endParaRPr lang="el-GR" altLang="el-GR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A73B92D4-40B1-40A4-94C7-51CCEF396C5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765175"/>
            <a:ext cx="5976938" cy="3816350"/>
            <a:chOff x="1066" y="482"/>
            <a:chExt cx="3765" cy="2404"/>
          </a:xfrm>
        </p:grpSpPr>
        <p:sp>
          <p:nvSpPr>
            <p:cNvPr id="11271" name="Oval 4">
              <a:extLst>
                <a:ext uri="{FF2B5EF4-FFF2-40B4-BE49-F238E27FC236}">
                  <a16:creationId xmlns:a16="http://schemas.microsoft.com/office/drawing/2014/main" id="{B872D972-E397-4D35-BBA5-F3BE32845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981"/>
              <a:ext cx="1542" cy="7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2" name="Oval 6">
              <a:extLst>
                <a:ext uri="{FF2B5EF4-FFF2-40B4-BE49-F238E27FC236}">
                  <a16:creationId xmlns:a16="http://schemas.microsoft.com/office/drawing/2014/main" id="{F4B8650B-56A5-40BF-B9B2-710049495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341"/>
              <a:ext cx="1361" cy="5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3" name="Oval 7">
              <a:extLst>
                <a:ext uri="{FF2B5EF4-FFF2-40B4-BE49-F238E27FC236}">
                  <a16:creationId xmlns:a16="http://schemas.microsoft.com/office/drawing/2014/main" id="{69D69BEC-0B68-4B4A-80CB-C2E52579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296"/>
              <a:ext cx="1361" cy="5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4" name="Oval 8">
              <a:extLst>
                <a:ext uri="{FF2B5EF4-FFF2-40B4-BE49-F238E27FC236}">
                  <a16:creationId xmlns:a16="http://schemas.microsoft.com/office/drawing/2014/main" id="{DC15EE37-B968-4D20-AA44-22E46886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482"/>
              <a:ext cx="1361" cy="5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150979" name="Object 3">
            <a:extLst>
              <a:ext uri="{FF2B5EF4-FFF2-40B4-BE49-F238E27FC236}">
                <a16:creationId xmlns:a16="http://schemas.microsoft.com/office/drawing/2014/main" id="{06A34F64-FECE-47D8-A30F-A934FB7FEE71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68313" y="692150"/>
          <a:ext cx="8077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13534" imgH="5315494" progId="Visio.Drawing.11">
                  <p:embed/>
                </p:oleObj>
              </mc:Choice>
              <mc:Fallback>
                <p:oleObj name="Visio" r:id="rId2" imgW="7413534" imgH="531549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0772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8840D8F0-5E47-4403-AB60-E74E305F1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3F797A3D-B6B0-42AD-9738-ECC6EF95E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F0DB78-819B-4A1B-86FD-9E0A84180B1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AutoShape 2">
            <a:extLst>
              <a:ext uri="{FF2B5EF4-FFF2-40B4-BE49-F238E27FC236}">
                <a16:creationId xmlns:a16="http://schemas.microsoft.com/office/drawing/2014/main" id="{5996C02C-F2B3-414D-8466-298F052D0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Πίνακες – Παραδείγματα (3/3)</a:t>
            </a:r>
          </a:p>
        </p:txBody>
      </p:sp>
      <p:sp>
        <p:nvSpPr>
          <p:cNvPr id="940035" name="Rectangle 3">
            <a:extLst>
              <a:ext uri="{FF2B5EF4-FFF2-40B4-BE49-F238E27FC236}">
                <a16:creationId xmlns:a16="http://schemas.microsoft.com/office/drawing/2014/main" id="{6511CF0F-A5F3-411A-962B-53DF12471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4354512" cy="57912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byte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mem1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3, 7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mem2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mem3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OF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a: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b: </a:t>
            </a:r>
            <a:r>
              <a:rPr lang="en-US" altLang="el-GR" sz="1800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x: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y: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		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v: </a:t>
            </a:r>
            <a:r>
              <a:rPr lang="en-US" altLang="el-GR" sz="1800">
                <a:solidFill>
                  <a:srgbClr val="990033"/>
                </a:solidFill>
              </a:rPr>
              <a:t>bit_vector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   		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z: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		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w1: mem1;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2D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w2: mem2;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1Dx1D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</a:t>
            </a:r>
            <a:r>
              <a:rPr lang="el-GR" altLang="el-GR" sz="1800">
                <a:solidFill>
                  <a:schemeClr val="tx1"/>
                </a:solidFill>
              </a:rPr>
              <a:t>3: </a:t>
            </a:r>
            <a:r>
              <a:rPr lang="en-US" altLang="el-GR" sz="1800">
                <a:solidFill>
                  <a:schemeClr val="tx1"/>
                </a:solidFill>
              </a:rPr>
              <a:t>mem</a:t>
            </a:r>
            <a:r>
              <a:rPr lang="el-GR" altLang="el-GR" sz="1800">
                <a:solidFill>
                  <a:schemeClr val="tx1"/>
                </a:solidFill>
              </a:rPr>
              <a:t>3;             </a:t>
            </a:r>
            <a:r>
              <a:rPr lang="el-GR" altLang="el-GR" sz="1800">
                <a:solidFill>
                  <a:srgbClr val="000000"/>
                </a:solidFill>
              </a:rPr>
              <a:t>-- σήμα 1</a:t>
            </a:r>
            <a:r>
              <a:rPr lang="en-US" altLang="el-GR" sz="1800">
                <a:solidFill>
                  <a:srgbClr val="000000"/>
                </a:solidFill>
              </a:rPr>
              <a:t>Dx</a:t>
            </a:r>
            <a:r>
              <a:rPr lang="el-GR" altLang="el-GR" sz="1800">
                <a:solidFill>
                  <a:srgbClr val="000000"/>
                </a:solidFill>
              </a:rPr>
              <a:t>1</a:t>
            </a:r>
            <a:r>
              <a:rPr lang="en-US" altLang="el-GR" sz="1800">
                <a:solidFill>
                  <a:srgbClr val="000000"/>
                </a:solidFill>
              </a:rPr>
              <a:t>D</a:t>
            </a:r>
            <a:endParaRPr lang="el-GR" altLang="el-GR" sz="1800">
              <a:solidFill>
                <a:srgbClr val="000000"/>
              </a:solidFill>
            </a:endParaRPr>
          </a:p>
        </p:txBody>
      </p:sp>
      <p:sp>
        <p:nvSpPr>
          <p:cNvPr id="940036" name="Rectangle 4">
            <a:extLst>
              <a:ext uri="{FF2B5EF4-FFF2-40B4-BE49-F238E27FC236}">
                <a16:creationId xmlns:a16="http://schemas.microsoft.com/office/drawing/2014/main" id="{24491253-B83C-4C8C-A870-BD8D9CD832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7738" y="836613"/>
            <a:ext cx="4062412" cy="5472112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rgbClr val="990033"/>
                </a:solidFill>
              </a:rPr>
              <a:t>Μη Επιτρεπτές αναθέσεις σε διανύσματα</a:t>
            </a:r>
            <a:r>
              <a:rPr lang="el-GR" altLang="el-GR" sz="1800" dirty="0">
                <a:solidFill>
                  <a:schemeClr val="tx1"/>
                </a:solidFill>
              </a:rPr>
              <a:t> -------------------</a:t>
            </a:r>
            <a:endParaRPr lang="en-US" altLang="el-GR" sz="18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x</a:t>
            </a:r>
            <a:r>
              <a:rPr lang="el-GR" altLang="el-GR" sz="1800" dirty="0">
                <a:solidFill>
                  <a:schemeClr val="tx1"/>
                </a:solidFill>
              </a:rPr>
              <a:t> &lt;= </a:t>
            </a:r>
            <a:r>
              <a:rPr lang="en-US" altLang="el-GR" sz="1800" dirty="0">
                <a:solidFill>
                  <a:schemeClr val="tx1"/>
                </a:solidFill>
              </a:rPr>
              <a:t>y</a:t>
            </a:r>
            <a:r>
              <a:rPr lang="el-GR" altLang="el-GR" sz="1800" dirty="0">
                <a:solidFill>
                  <a:schemeClr val="tx1"/>
                </a:solidFill>
              </a:rPr>
              <a:t>;        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Ασυμφωνία τύπων</a:t>
            </a:r>
            <a:endParaRPr lang="en-US" altLang="el-GR" sz="1800" i="1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y</a:t>
            </a:r>
            <a:r>
              <a:rPr lang="el-GR" altLang="el-GR" sz="1800" dirty="0">
                <a:solidFill>
                  <a:schemeClr val="tx1"/>
                </a:solidFill>
              </a:rPr>
              <a:t>(5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l-GR" altLang="el-GR" sz="1800" dirty="0">
                <a:solidFill>
                  <a:schemeClr val="tx1"/>
                </a:solidFill>
              </a:rPr>
              <a:t> 7) &lt;= </a:t>
            </a:r>
            <a:r>
              <a:rPr lang="en-US" altLang="el-GR" sz="1800" dirty="0">
                <a:solidFill>
                  <a:schemeClr val="tx1"/>
                </a:solidFill>
              </a:rPr>
              <a:t>z</a:t>
            </a:r>
            <a:r>
              <a:rPr lang="el-GR" altLang="el-GR" sz="1800" dirty="0">
                <a:solidFill>
                  <a:schemeClr val="tx1"/>
                </a:solidFill>
              </a:rPr>
              <a:t>(6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dirty="0">
                <a:solidFill>
                  <a:schemeClr val="tx1"/>
                </a:solidFill>
              </a:rPr>
              <a:t> 0); 	  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Λάθος φορά του </a:t>
            </a:r>
            <a:r>
              <a:rPr lang="en-US" altLang="el-GR" sz="1800" i="1" dirty="0">
                <a:solidFill>
                  <a:srgbClr val="000000"/>
                </a:solidFill>
              </a:rPr>
              <a:t>y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1 &lt;= (</a:t>
            </a:r>
            <a:r>
              <a:rPr lang="en-US" altLang="el-GR" sz="1800" b="1" dirty="0">
                <a:solidFill>
                  <a:srgbClr val="990033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 =&gt; '1'); 		 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Το </a:t>
            </a:r>
            <a:r>
              <a:rPr lang="en-US" altLang="el-GR" sz="1800" i="1" dirty="0">
                <a:solidFill>
                  <a:srgbClr val="000000"/>
                </a:solidFill>
              </a:rPr>
              <a:t>w</a:t>
            </a:r>
            <a:r>
              <a:rPr lang="el-GR" altLang="el-GR" sz="1800" i="1" dirty="0">
                <a:solidFill>
                  <a:srgbClr val="000000"/>
                </a:solidFill>
              </a:rPr>
              <a:t>1 είναι ένας πίνακας 2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1(0, 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dirty="0">
                <a:solidFill>
                  <a:schemeClr val="tx1"/>
                </a:solidFill>
              </a:rPr>
              <a:t> 0) &lt;="11111111"; </a:t>
            </a:r>
            <a:r>
              <a:rPr lang="en-US" altLang="el-GR" sz="1800" dirty="0">
                <a:solidFill>
                  <a:schemeClr val="tx1"/>
                </a:solidFill>
              </a:rPr>
              <a:t>     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Το </a:t>
            </a:r>
            <a:r>
              <a:rPr lang="en-US" altLang="el-GR" sz="1800" i="1" dirty="0">
                <a:solidFill>
                  <a:srgbClr val="000000"/>
                </a:solidFill>
              </a:rPr>
              <a:t>w</a:t>
            </a:r>
            <a:r>
              <a:rPr lang="el-GR" altLang="el-GR" sz="1800" i="1" dirty="0">
                <a:solidFill>
                  <a:srgbClr val="000000"/>
                </a:solidFill>
              </a:rPr>
              <a:t>1 είναι ένας πίνακας 2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2 &lt;= (</a:t>
            </a:r>
            <a:r>
              <a:rPr lang="en-US" altLang="el-GR" sz="1800" b="1" dirty="0">
                <a:solidFill>
                  <a:srgbClr val="990033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 =&gt; '</a:t>
            </a:r>
            <a:r>
              <a:rPr lang="en-US" altLang="el-GR" sz="1800" dirty="0">
                <a:solidFill>
                  <a:schemeClr val="tx1"/>
                </a:solidFill>
              </a:rPr>
              <a:t>Z</a:t>
            </a:r>
            <a:r>
              <a:rPr lang="el-GR" altLang="el-GR" sz="1800" dirty="0">
                <a:solidFill>
                  <a:schemeClr val="tx1"/>
                </a:solidFill>
              </a:rPr>
              <a:t>'); 		  </a:t>
            </a:r>
            <a:r>
              <a:rPr lang="en-US" altLang="el-GR" sz="1800" dirty="0">
                <a:solidFill>
                  <a:schemeClr val="tx1"/>
                </a:solidFill>
              </a:rPr>
              <a:t>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Το </a:t>
            </a:r>
            <a:r>
              <a:rPr lang="en-US" altLang="el-GR" sz="1800" i="1" dirty="0">
                <a:solidFill>
                  <a:srgbClr val="000000"/>
                </a:solidFill>
              </a:rPr>
              <a:t>w</a:t>
            </a:r>
            <a:r>
              <a:rPr lang="el-GR" altLang="el-GR" sz="1800" i="1" dirty="0">
                <a:solidFill>
                  <a:srgbClr val="000000"/>
                </a:solidFill>
              </a:rPr>
              <a:t>2 είναι ένας πίνακας 1</a:t>
            </a:r>
            <a:r>
              <a:rPr lang="en-US" altLang="el-GR" sz="1800" i="1" dirty="0">
                <a:solidFill>
                  <a:srgbClr val="000000"/>
                </a:solidFill>
              </a:rPr>
              <a:t>Dx</a:t>
            </a:r>
            <a:r>
              <a:rPr lang="el-GR" altLang="el-GR" sz="1800" i="1" dirty="0">
                <a:solidFill>
                  <a:srgbClr val="000000"/>
                </a:solidFill>
              </a:rPr>
              <a:t>1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2(0, 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dirty="0">
                <a:solidFill>
                  <a:schemeClr val="tx1"/>
                </a:solidFill>
              </a:rPr>
              <a:t> 0) &lt;= "11110000";                                     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Ο δείκτης πρέπει να αντιστοιχεί   σε πίνακα 1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  <a:r>
              <a:rPr lang="el-GR" altLang="el-GR" sz="1800" i="1" dirty="0">
                <a:solidFill>
                  <a:srgbClr val="000000"/>
                </a:solidFill>
              </a:rPr>
              <a:t>x1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  <p:bldP spid="94003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D0F95EC-DCE3-4A6F-A03D-88B04DE8A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6F17AE-7614-4A9C-B677-1EEE06FA4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DD8F33-F95B-4260-AC73-61C6DCFB5D4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AutoShape 2">
            <a:extLst>
              <a:ext uri="{FF2B5EF4-FFF2-40B4-BE49-F238E27FC236}">
                <a16:creationId xmlns:a16="http://schemas.microsoft.com/office/drawing/2014/main" id="{8CB9E742-67A4-4246-BB91-092DDAED7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Εμβέλεια Αντικειμένων</a:t>
            </a:r>
          </a:p>
        </p:txBody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69701D2F-EBA5-4C95-9D9A-EF9699AD9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Η </a:t>
            </a:r>
            <a:r>
              <a:rPr lang="en-US" altLang="el-GR"/>
              <a:t>VHDL </a:t>
            </a:r>
            <a:r>
              <a:rPr lang="el-GR" altLang="el-GR"/>
              <a:t>βάζει περιορισμούς στην εμβέλεια του κάθε αντικειμένου 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Η εμβέλεια του αντικειμένου καθορίζεται από το τμήμα του κώδικα που αυτό δηλώνεται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Εμβέλεια αντικειμένων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πακέτο (</a:t>
            </a:r>
            <a:r>
              <a:rPr lang="en-US" altLang="el-GR"/>
              <a:t>package) </a:t>
            </a:r>
            <a:r>
              <a:rPr lang="el-GR" altLang="el-GR"/>
              <a:t>είναι ορατά από όλες τις οντότητες που χρησιμοποιούνται το πακέτο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</a:t>
            </a:r>
            <a:r>
              <a:rPr lang="en-US" altLang="el-GR"/>
              <a:t>ENTITY</a:t>
            </a:r>
            <a:r>
              <a:rPr lang="el-GR" altLang="el-GR"/>
              <a:t> είναι ορατά από όλες τις αρχιτεκτονικές που ανήκουν στην </a:t>
            </a:r>
            <a:r>
              <a:rPr lang="en-US" altLang="el-GR"/>
              <a:t>ENTITY</a:t>
            </a:r>
            <a:r>
              <a:rPr lang="el-GR" altLang="el-GR"/>
              <a:t> 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μια </a:t>
            </a:r>
            <a:r>
              <a:rPr lang="en-US" altLang="el-GR"/>
              <a:t>ARCHITECTURE</a:t>
            </a:r>
            <a:r>
              <a:rPr lang="el-GR" altLang="el-GR"/>
              <a:t> είναι ορατά μόνο εντός της </a:t>
            </a:r>
            <a:r>
              <a:rPr lang="en-US" altLang="el-GR"/>
              <a:t>ARCHITECTURE</a:t>
            </a:r>
            <a:r>
              <a:rPr lang="el-GR" altLang="el-GR"/>
              <a:t> 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μια </a:t>
            </a:r>
            <a:r>
              <a:rPr lang="en-US" altLang="el-GR"/>
              <a:t>PROCESS</a:t>
            </a:r>
            <a:r>
              <a:rPr lang="el-GR" altLang="el-GR"/>
              <a:t> είναι ορατά μόνο εντός της </a:t>
            </a:r>
            <a:r>
              <a:rPr lang="en-US" altLang="el-GR"/>
              <a:t>PROCESS</a:t>
            </a:r>
            <a:r>
              <a:rPr lang="el-GR" altLang="el-GR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>
            <a:extLst>
              <a:ext uri="{FF2B5EF4-FFF2-40B4-BE49-F238E27FC236}">
                <a16:creationId xmlns:a16="http://schemas.microsoft.com/office/drawing/2014/main" id="{8C2A3C99-CA75-4C06-9094-1AF37AE83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A698BC9B-EF7F-40B6-807F-A4AF7E9B0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CD9E772-BEB2-4880-AC45-1C15CE3DC11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77C3EB73-2A91-49FB-A1B8-52DD976AA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4AB5D97-094B-4F8F-9D4A-0F05E5A78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8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8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Τελεστές και Ιδιότητες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>
            <a:extLst>
              <a:ext uri="{FF2B5EF4-FFF2-40B4-BE49-F238E27FC236}">
                <a16:creationId xmlns:a16="http://schemas.microsoft.com/office/drawing/2014/main" id="{9AB4C94D-0E73-4151-8BA7-F169B9C12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2467" name="Slide Number Placeholder 4">
            <a:extLst>
              <a:ext uri="{FF2B5EF4-FFF2-40B4-BE49-F238E27FC236}">
                <a16:creationId xmlns:a16="http://schemas.microsoft.com/office/drawing/2014/main" id="{C58E3C43-45AE-4102-884F-64A14FF8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96EA7C-837E-4092-818E-80F97F7F5B2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AutoShape 2">
            <a:extLst>
              <a:ext uri="{FF2B5EF4-FFF2-40B4-BE49-F238E27FC236}">
                <a16:creationId xmlns:a16="http://schemas.microsoft.com/office/drawing/2014/main" id="{E34B524B-B439-4860-9D20-B203F26A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</a:t>
            </a:r>
          </a:p>
        </p:txBody>
      </p:sp>
      <p:sp>
        <p:nvSpPr>
          <p:cNvPr id="1130499" name="Rectangle 3">
            <a:extLst>
              <a:ext uri="{FF2B5EF4-FFF2-40B4-BE49-F238E27FC236}">
                <a16:creationId xmlns:a16="http://schemas.microsoft.com/office/drawing/2014/main" id="{90C16B12-CF0A-41E4-BB0C-4A1A375D4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Η </a:t>
            </a:r>
            <a:r>
              <a:rPr lang="en-US" altLang="el-GR"/>
              <a:t>VHDL </a:t>
            </a:r>
            <a:r>
              <a:rPr lang="el-GR" altLang="el-GR"/>
              <a:t>περιέχει διάφορους τύπους προκαθορισμένων τελεστών που είναι: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/>
              <a:t>Τελεστές ανάθεσης</a:t>
            </a:r>
          </a:p>
          <a:p>
            <a:pPr marL="0" indent="180975" eaLnBrk="1" hangingPunct="1"/>
            <a:r>
              <a:rPr lang="el-GR" altLang="el-GR"/>
              <a:t>Λογικοί τελεστές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Αριθμητικοί τελεστές</a:t>
            </a:r>
          </a:p>
          <a:p>
            <a:pPr marL="0" indent="180975" eaLnBrk="1" hangingPunct="1"/>
            <a:r>
              <a:rPr lang="el-GR" altLang="el-GR"/>
              <a:t>Τελεστές ολίσθησης</a:t>
            </a:r>
          </a:p>
          <a:p>
            <a:pPr marL="0" indent="180975" eaLnBrk="1" hangingPunct="1"/>
            <a:r>
              <a:rPr lang="el-GR" altLang="el-GR"/>
              <a:t>Τελεστές συνένωσης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>
            <a:extLst>
              <a:ext uri="{FF2B5EF4-FFF2-40B4-BE49-F238E27FC236}">
                <a16:creationId xmlns:a16="http://schemas.microsoft.com/office/drawing/2014/main" id="{1A54DD86-EB9F-46BB-8209-58CB4CBA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91A1793F-9583-406B-B17D-A15BDA205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9B52C5-67DC-4948-80F6-77F40300BA2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AF66F961-7E08-4D29-BD4B-79E4C456A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Ανάθεσης</a:t>
            </a:r>
          </a:p>
        </p:txBody>
      </p:sp>
      <p:sp>
        <p:nvSpPr>
          <p:cNvPr id="944131" name="Rectangle 3">
            <a:extLst>
              <a:ext uri="{FF2B5EF4-FFF2-40B4-BE49-F238E27FC236}">
                <a16:creationId xmlns:a16="http://schemas.microsoft.com/office/drawing/2014/main" id="{6A1AD28A-1B5C-4E8E-B4A7-DB605BE0A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l-GR" altLang="el-GR" b="1">
              <a:solidFill>
                <a:srgbClr val="8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b="1">
                <a:solidFill>
                  <a:srgbClr val="800000"/>
                </a:solidFill>
              </a:rPr>
              <a:t> </a:t>
            </a:r>
            <a:r>
              <a:rPr lang="el-GR" altLang="el-GR" b="1">
                <a:solidFill>
                  <a:srgbClr val="800000"/>
                </a:solidFill>
              </a:rPr>
              <a:t>Τελεστές ανάθεσης:</a:t>
            </a:r>
            <a:r>
              <a:rPr lang="el-GR" altLang="el-GR"/>
              <a:t> Χρησιμοποιούνται για την ανάθεση</a:t>
            </a:r>
            <a:r>
              <a:rPr lang="en-US" altLang="el-GR"/>
              <a:t> (</a:t>
            </a:r>
            <a:r>
              <a:rPr lang="el-GR" altLang="el-GR"/>
              <a:t>εκχώρηση) τιμής σε </a:t>
            </a:r>
            <a:r>
              <a:rPr lang="en-US" altLang="el-GR"/>
              <a:t>SIGNALS, VARIABLES</a:t>
            </a:r>
            <a:r>
              <a:rPr lang="el-GR" altLang="el-GR"/>
              <a:t> και </a:t>
            </a:r>
            <a:r>
              <a:rPr lang="en-US" altLang="el-GR"/>
              <a:t>CONSTANTS</a:t>
            </a:r>
            <a:endParaRPr lang="el-GR" altLang="el-GR"/>
          </a:p>
          <a:p>
            <a:pPr marL="742950" lvl="1" indent="-28575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/>
              <a:t>‘&lt;=’ για την ανάθεση τιμής σε </a:t>
            </a:r>
            <a:r>
              <a:rPr lang="en-US" altLang="el-GR"/>
              <a:t>SIGNALS</a:t>
            </a:r>
            <a:endParaRPr lang="el-GR" altLang="el-GR"/>
          </a:p>
          <a:p>
            <a:pPr marL="742950" lvl="1" indent="-28575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/>
              <a:t>‘:=’  για την ανάθεση τιμής σε </a:t>
            </a:r>
            <a:r>
              <a:rPr lang="en-US" altLang="el-GR"/>
              <a:t>VARIABLE </a:t>
            </a:r>
            <a:r>
              <a:rPr lang="el-GR" altLang="el-GR"/>
              <a:t>και </a:t>
            </a:r>
            <a:r>
              <a:rPr lang="en-US" altLang="el-GR"/>
              <a:t>CONSTANTS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sz="12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/>
              <a:t> x : </a:t>
            </a:r>
            <a:r>
              <a:rPr lang="en-US" altLang="el-GR" b="1">
                <a:solidFill>
                  <a:srgbClr val="990033"/>
                </a:solidFill>
              </a:rPr>
              <a:t>std_logic</a:t>
            </a:r>
            <a:r>
              <a:rPr lang="en-US" altLang="el-GR"/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variable</a:t>
            </a:r>
            <a:r>
              <a:rPr lang="en-US" altLang="el-GR"/>
              <a:t> y : </a:t>
            </a:r>
            <a:r>
              <a:rPr lang="en-US" altLang="el-GR" b="1">
                <a:solidFill>
                  <a:srgbClr val="990033"/>
                </a:solidFill>
              </a:rPr>
              <a:t>std_logic_vector</a:t>
            </a:r>
            <a:r>
              <a:rPr lang="en-US" altLang="el-GR"/>
              <a:t> (3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/>
              <a:t> 0);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…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x &lt;=‘1’;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y:= “0010”;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>
            <a:extLst>
              <a:ext uri="{FF2B5EF4-FFF2-40B4-BE49-F238E27FC236}">
                <a16:creationId xmlns:a16="http://schemas.microsoft.com/office/drawing/2014/main" id="{E2F6958D-6F6C-41A3-A4F0-F7A8F5B19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281AE19C-1DF7-4F2E-9057-61E4B83F9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3DD42B-C02B-4CB6-8627-6626C537A58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AutoShape 2">
            <a:extLst>
              <a:ext uri="{FF2B5EF4-FFF2-40B4-BE49-F238E27FC236}">
                <a16:creationId xmlns:a16="http://schemas.microsoft.com/office/drawing/2014/main" id="{E99592F7-AF67-4494-AF1A-6EEF94EFB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Λογικοί Τελεστές</a:t>
            </a:r>
          </a:p>
        </p:txBody>
      </p:sp>
      <p:sp>
        <p:nvSpPr>
          <p:cNvPr id="1131523" name="Rectangle 3">
            <a:extLst>
              <a:ext uri="{FF2B5EF4-FFF2-40B4-BE49-F238E27FC236}">
                <a16:creationId xmlns:a16="http://schemas.microsoft.com/office/drawing/2014/main" id="{769C093C-D3B7-4B72-A7B0-01BEF1F3E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7610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l-GR" altLang="el-GR" sz="110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b="1">
                <a:solidFill>
                  <a:srgbClr val="990000"/>
                </a:solidFill>
              </a:rPr>
              <a:t> Λογικοί τελεστές:</a:t>
            </a:r>
            <a:r>
              <a:rPr lang="el-GR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chemeClr val="tx1"/>
                </a:solidFill>
              </a:rPr>
              <a:t>Είναι οι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NOT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AND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OR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NAND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NOR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XOR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XNOR 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/>
              <a:t>(</a:t>
            </a:r>
            <a:r>
              <a:rPr lang="el-GR" altLang="el-GR"/>
              <a:t>η παραπάνω σειρά καθορίζει τις προτεραιότητες)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/>
              <a:t>Τα δεδομένα πρέπει να είναι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bit</a:t>
            </a:r>
            <a:r>
              <a:rPr lang="en-US" altLang="el-GR">
                <a:solidFill>
                  <a:schemeClr val="tx1"/>
                </a:solidFill>
              </a:rPr>
              <a:t>, </a:t>
            </a:r>
            <a:r>
              <a:rPr lang="en-US" altLang="el-GR">
                <a:solidFill>
                  <a:srgbClr val="990033"/>
                </a:solidFill>
              </a:rPr>
              <a:t>std_logic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l-GR" altLang="el-GR"/>
              <a:t>ή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std_ulogic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(</a:t>
            </a:r>
            <a:r>
              <a:rPr lang="el-GR" altLang="el-GR"/>
              <a:t>και οι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vector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l-GR" altLang="el-GR"/>
              <a:t>επεκτάσεις τους)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 sz="2000">
                <a:solidFill>
                  <a:schemeClr val="tx1"/>
                </a:solidFill>
              </a:rPr>
              <a:t> y&lt;= </a:t>
            </a:r>
            <a:r>
              <a:rPr lang="en-US" altLang="el-GR" sz="2000" b="1">
                <a:solidFill>
                  <a:srgbClr val="990033"/>
                </a:solidFill>
              </a:rPr>
              <a:t>not</a:t>
            </a:r>
            <a:r>
              <a:rPr lang="en-US" altLang="el-GR" sz="2000">
                <a:solidFill>
                  <a:schemeClr val="tx1"/>
                </a:solidFill>
              </a:rPr>
              <a:t> A </a:t>
            </a:r>
            <a:r>
              <a:rPr lang="en-US" altLang="el-GR" sz="2000" b="1">
                <a:solidFill>
                  <a:srgbClr val="990033"/>
                </a:solidFill>
              </a:rPr>
              <a:t>nand</a:t>
            </a:r>
            <a:r>
              <a:rPr lang="en-US" altLang="el-GR" sz="2000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 sz="2000">
                <a:solidFill>
                  <a:schemeClr val="tx1"/>
                </a:solidFill>
              </a:rPr>
              <a:t> x&lt;= a </a:t>
            </a:r>
            <a:r>
              <a:rPr lang="en-US" altLang="el-GR" sz="2000" b="1">
                <a:solidFill>
                  <a:srgbClr val="990033"/>
                </a:solidFill>
              </a:rPr>
              <a:t>or</a:t>
            </a:r>
            <a:r>
              <a:rPr lang="en-US" altLang="el-GR" sz="2000">
                <a:solidFill>
                  <a:schemeClr val="tx1"/>
                </a:solidFill>
              </a:rPr>
              <a:t> b;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>
            <a:extLst>
              <a:ext uri="{FF2B5EF4-FFF2-40B4-BE49-F238E27FC236}">
                <a16:creationId xmlns:a16="http://schemas.microsoft.com/office/drawing/2014/main" id="{76EA8C2A-437B-4425-ACC4-F23D8BBDF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A26F9BBB-AE9D-4FB8-8B49-3DCD0AD93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184134-7E46-4722-A7F0-CC5522652F9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AutoShape 2">
            <a:extLst>
              <a:ext uri="{FF2B5EF4-FFF2-40B4-BE49-F238E27FC236}">
                <a16:creationId xmlns:a16="http://schemas.microsoft.com/office/drawing/2014/main" id="{B497A49B-B310-411C-8BB2-3A605F05A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Αριθμητικοί Τελεστές και Τελεστές Σύγκρισης</a:t>
            </a:r>
          </a:p>
        </p:txBody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0027E565-E502-418B-9647-3F41770A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Αριθμητικοί τελεστές</a:t>
            </a:r>
            <a:r>
              <a:rPr lang="el-GR" altLang="el-GR"/>
              <a:t>: </a:t>
            </a:r>
            <a:r>
              <a:rPr lang="en-US" altLang="el-GR"/>
              <a:t>+, -, *, /, **, mod, rem, abs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Τα δεδομένα πρέπει να είναι τύπου </a:t>
            </a:r>
            <a:r>
              <a:rPr lang="en-US" altLang="el-GR">
                <a:solidFill>
                  <a:srgbClr val="990033"/>
                </a:solidFill>
              </a:rPr>
              <a:t>integer</a:t>
            </a:r>
            <a:r>
              <a:rPr lang="en-US" altLang="el-GR"/>
              <a:t>, </a:t>
            </a:r>
            <a:r>
              <a:rPr lang="en-US" altLang="el-GR">
                <a:solidFill>
                  <a:srgbClr val="990033"/>
                </a:solidFill>
              </a:rPr>
              <a:t>signed</a:t>
            </a:r>
            <a:r>
              <a:rPr lang="en-US" altLang="el-GR"/>
              <a:t>, </a:t>
            </a:r>
            <a:r>
              <a:rPr lang="en-US" altLang="el-GR">
                <a:solidFill>
                  <a:srgbClr val="990033"/>
                </a:solidFill>
              </a:rPr>
              <a:t>unsigned</a:t>
            </a:r>
            <a:r>
              <a:rPr lang="en-US" altLang="el-GR"/>
              <a:t> </a:t>
            </a:r>
            <a:r>
              <a:rPr lang="el-GR" altLang="el-GR"/>
              <a:t>ή </a:t>
            </a:r>
            <a:r>
              <a:rPr lang="en-US" altLang="el-GR">
                <a:solidFill>
                  <a:srgbClr val="990033"/>
                </a:solidFill>
              </a:rPr>
              <a:t>real</a:t>
            </a:r>
            <a:endParaRPr lang="el-GR" altLang="el-GR"/>
          </a:p>
          <a:p>
            <a:pPr marL="742950" lvl="1" indent="-285750" eaLnBrk="1" hangingPunct="1"/>
            <a:r>
              <a:rPr lang="en-US" altLang="el-GR"/>
              <a:t> </a:t>
            </a:r>
            <a:r>
              <a:rPr lang="el-GR" altLang="el-GR"/>
              <a:t>Αν χρησιμοποιηθεί το πακέτο </a:t>
            </a:r>
            <a:r>
              <a:rPr lang="en-US" altLang="el-GR" i="1">
                <a:solidFill>
                  <a:srgbClr val="990033"/>
                </a:solidFill>
              </a:rPr>
              <a:t>std_logic_unsigned</a:t>
            </a:r>
            <a:r>
              <a:rPr lang="en-US" altLang="el-GR"/>
              <a:t> </a:t>
            </a:r>
            <a:r>
              <a:rPr lang="el-GR" altLang="el-GR"/>
              <a:t>τότε επιτρέπεται και ο τύπος δεδομένων </a:t>
            </a:r>
            <a:r>
              <a:rPr lang="en-US" altLang="el-GR">
                <a:solidFill>
                  <a:srgbClr val="990033"/>
                </a:solidFill>
              </a:rPr>
              <a:t>std_logic_vector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Οι τελεστές +, - και * είναι πάντα συνθέσιμοι</a:t>
            </a:r>
          </a:p>
          <a:p>
            <a:pPr marL="742950" lvl="1" indent="-285750" eaLnBrk="1" hangingPunct="1"/>
            <a:r>
              <a:rPr lang="el-GR" altLang="el-GR"/>
              <a:t> Για τους υπόλοιπους δείτε το εγχειρίδιο του εργαλείου σύνθεσης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800000"/>
                </a:solidFill>
              </a:rPr>
              <a:t>Τελεστές σύγκρισης:</a:t>
            </a:r>
            <a:r>
              <a:rPr lang="el-GR" altLang="el-GR"/>
              <a:t> =, /=, &lt;, &gt;, &lt;=, &gt;=</a:t>
            </a:r>
          </a:p>
          <a:p>
            <a:pPr marL="742950" lvl="1" indent="-285750" eaLnBrk="1" hangingPunct="1"/>
            <a:r>
              <a:rPr lang="el-GR" altLang="el-GR"/>
              <a:t>Οι τελεστέοι πρέπει να είναι ίδιου (οποιουδήποτε)  τύπου</a:t>
            </a:r>
          </a:p>
          <a:p>
            <a:pPr marL="742950" lvl="1" indent="-285750" eaLnBrk="1" hangingPunct="1"/>
            <a:r>
              <a:rPr lang="el-GR" altLang="el-GR"/>
              <a:t>Επιστέφουν </a:t>
            </a:r>
            <a:r>
              <a:rPr lang="en-US" altLang="el-GR"/>
              <a:t>Boolean (true, false) </a:t>
            </a:r>
            <a:r>
              <a:rPr lang="el-GR" altLang="el-GR"/>
              <a:t>τιμή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5C26BFD2-B86E-4D69-89ED-7B51C7500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2ABE8F5D-878C-4784-834A-EF9DE9E49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93E9D3-1F40-4875-A578-E38A326F774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0C2164A9-ADD0-494D-A4B9-DBB534247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Ολίσθησης</a:t>
            </a:r>
          </a:p>
        </p:txBody>
      </p:sp>
      <p:sp>
        <p:nvSpPr>
          <p:cNvPr id="946179" name="Rectangle 3">
            <a:extLst>
              <a:ext uri="{FF2B5EF4-FFF2-40B4-BE49-F238E27FC236}">
                <a16:creationId xmlns:a16="http://schemas.microsoft.com/office/drawing/2014/main" id="{DE628FD6-2113-4058-B07E-7535989D5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362950" cy="5940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</a:t>
            </a:r>
            <a:r>
              <a:rPr lang="el-GR" altLang="el-GR" sz="2000" dirty="0"/>
              <a:t>Τελετές ολίσθησης: </a:t>
            </a:r>
            <a:r>
              <a:rPr lang="en-US" altLang="el-GR" sz="2000" dirty="0" err="1"/>
              <a:t>sll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slr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sla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sra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rol</a:t>
            </a:r>
            <a:r>
              <a:rPr lang="en-US" altLang="el-GR" sz="2000" dirty="0"/>
              <a:t> ,</a:t>
            </a:r>
            <a:r>
              <a:rPr lang="en-US" altLang="el-GR" sz="2000" dirty="0" err="1"/>
              <a:t>ror</a:t>
            </a:r>
            <a:endParaRPr lang="en-US" altLang="el-GR" sz="2000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sll</a:t>
            </a:r>
            <a:r>
              <a:rPr lang="el-GR" altLang="el-GR" sz="1800" dirty="0"/>
              <a:t> </a:t>
            </a:r>
            <a:r>
              <a:rPr lang="el-GR" altLang="el-GR" sz="1800" i="1" dirty="0"/>
              <a:t>-- 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Λογική ολίσθηση αριστερά οι θέσεις στα δεξιά συμπληρώνονται με ‘0’</a:t>
            </a:r>
            <a:endParaRPr lang="en-GB" altLang="el-GR" sz="1800" i="1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srl</a:t>
            </a:r>
            <a:r>
              <a:rPr lang="el-GR" altLang="el-GR" sz="1800" dirty="0"/>
              <a:t>	 </a:t>
            </a:r>
            <a:r>
              <a:rPr lang="el-GR" altLang="el-GR" sz="1800" i="1" dirty="0"/>
              <a:t>--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Λογική ολίσθηση δεξιά οι θέσεις στα αριστερά συμπληρώνονται με ‘0’</a:t>
            </a:r>
            <a:endParaRPr lang="en-GB" altLang="el-GR" sz="1800" i="1" dirty="0"/>
          </a:p>
          <a:p>
            <a:pPr marL="896938" lvl="1" indent="-717550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sla</a:t>
            </a:r>
            <a:r>
              <a:rPr lang="el-GR" altLang="el-GR" sz="1800" dirty="0"/>
              <a:t> </a:t>
            </a:r>
            <a:r>
              <a:rPr lang="el-GR" altLang="el-GR" sz="1800" i="1" dirty="0"/>
              <a:t>--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Αριθμητική ολίσθηση αριστερά</a:t>
            </a:r>
            <a:r>
              <a:rPr lang="en-US" altLang="el-GR" sz="1800" i="1" dirty="0"/>
              <a:t>.</a:t>
            </a:r>
            <a:r>
              <a:rPr lang="el-GR" altLang="el-GR" sz="1800" i="1" dirty="0"/>
              <a:t> </a:t>
            </a:r>
            <a:r>
              <a:rPr lang="en-US" altLang="el-GR" sz="1800" i="1" dirty="0"/>
              <a:t>T</a:t>
            </a:r>
            <a:r>
              <a:rPr lang="el-GR" altLang="el-GR" sz="1800" i="1" dirty="0"/>
              <a:t>ο δεξιό </a:t>
            </a:r>
            <a:r>
              <a:rPr lang="en-US" altLang="el-GR" sz="1800" i="1" dirty="0"/>
              <a:t>bit</a:t>
            </a:r>
            <a:r>
              <a:rPr lang="el-GR" altLang="el-GR" sz="1800" i="1" dirty="0"/>
              <a:t> επαναλαμβάνεται στα δεξιά</a:t>
            </a:r>
            <a:r>
              <a:rPr lang="en-US" altLang="el-GR" sz="1800" i="1" dirty="0"/>
              <a:t> </a:t>
            </a:r>
            <a:r>
              <a:rPr lang="el-GR" altLang="el-GR" sz="1800" i="1" dirty="0"/>
              <a:t>διατηρώντας το ψηφίο </a:t>
            </a:r>
            <a:r>
              <a:rPr lang="el-GR" altLang="el-GR" sz="1800" i="1" dirty="0" err="1"/>
              <a:t>προσήμου</a:t>
            </a:r>
            <a:endParaRPr lang="en-GB" altLang="el-GR" sz="1800" i="1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sra</a:t>
            </a:r>
            <a:r>
              <a:rPr lang="el-GR" altLang="el-GR" sz="1800" dirty="0"/>
              <a:t>  </a:t>
            </a:r>
            <a:r>
              <a:rPr lang="el-GR" altLang="el-GR" sz="1800" i="1" dirty="0"/>
              <a:t>-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-Αριθμητική ολίσθηση δεξιά  – το </a:t>
            </a:r>
            <a:r>
              <a:rPr lang="el-GR" altLang="el-GR" sz="1800" i="1" dirty="0" err="1"/>
              <a:t>αριστ</a:t>
            </a:r>
            <a:r>
              <a:rPr lang="en-US" altLang="el-GR" sz="1800" i="1" dirty="0"/>
              <a:t>.bit </a:t>
            </a:r>
            <a:r>
              <a:rPr lang="el-GR" altLang="el-GR" sz="1800" i="1" dirty="0"/>
              <a:t>επαναλαμβάνεται στα αριστερά</a:t>
            </a:r>
            <a:endParaRPr lang="en-GB" altLang="el-GR" sz="1800" i="1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rol</a:t>
            </a:r>
            <a:r>
              <a:rPr lang="el-GR" altLang="el-GR" sz="1800" dirty="0"/>
              <a:t> --</a:t>
            </a:r>
            <a:r>
              <a:rPr lang="en-US" altLang="el-GR" sz="1800" dirty="0"/>
              <a:t>	</a:t>
            </a:r>
            <a:r>
              <a:rPr lang="el-GR" altLang="el-GR" sz="1800" i="1" dirty="0"/>
              <a:t>Λογική αριστερή περιστροφή</a:t>
            </a:r>
            <a:r>
              <a:rPr lang="el-GR" altLang="el-GR" sz="1800" dirty="0"/>
              <a:t> </a:t>
            </a:r>
            <a:endParaRPr lang="en-GB" altLang="el-GR" sz="1800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ror</a:t>
            </a:r>
            <a:r>
              <a:rPr lang="el-GR" altLang="el-GR" sz="1800" dirty="0"/>
              <a:t> --</a:t>
            </a:r>
            <a:r>
              <a:rPr lang="en-US" altLang="el-GR" sz="1800" dirty="0"/>
              <a:t>	</a:t>
            </a:r>
            <a:r>
              <a:rPr lang="el-GR" altLang="el-GR" sz="1800" i="1" dirty="0"/>
              <a:t>Λογική δεξιά περιστροφή </a:t>
            </a:r>
            <a:endParaRPr lang="en-US" altLang="el-GR" sz="1800" i="1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endParaRPr lang="en-US" altLang="el-GR" sz="2000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</a:t>
            </a:r>
            <a:r>
              <a:rPr lang="el-GR" altLang="el-GR" sz="2000" dirty="0"/>
              <a:t>Παράδειγμα: έστω ότι </a:t>
            </a:r>
            <a:r>
              <a:rPr lang="en-GB" altLang="el-GR" sz="2000" dirty="0"/>
              <a:t>x </a:t>
            </a:r>
            <a:r>
              <a:rPr lang="el-GR" altLang="el-GR" sz="2000" dirty="0"/>
              <a:t>&lt;= "01001". Τότε:</a:t>
            </a:r>
            <a:endParaRPr lang="en-US" altLang="el-GR" sz="2000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sll</a:t>
            </a:r>
            <a:r>
              <a:rPr lang="el-GR" altLang="el-GR" sz="2000" dirty="0"/>
              <a:t> 2; 	</a:t>
            </a:r>
            <a:r>
              <a:rPr lang="el-GR" altLang="el-GR" sz="2000" i="1" dirty="0"/>
              <a:t>-- </a:t>
            </a:r>
            <a:r>
              <a:rPr lang="el-GR" altLang="el-GR" sz="2000" i="1" dirty="0">
                <a:solidFill>
                  <a:srgbClr val="000000"/>
                </a:solidFill>
              </a:rPr>
              <a:t>Αριστερή </a:t>
            </a:r>
            <a:r>
              <a:rPr lang="el-GR" altLang="el-GR" sz="2000" i="1" dirty="0">
                <a:solidFill>
                  <a:srgbClr val="990033"/>
                </a:solidFill>
              </a:rPr>
              <a:t>λογική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2: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&lt;="00100</a:t>
            </a:r>
            <a:r>
              <a:rPr lang="el-GR" altLang="el-GR" sz="2000" i="1" dirty="0"/>
              <a:t>"</a:t>
            </a:r>
            <a:endParaRPr lang="en-US" altLang="el-GR" sz="2000" i="1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sla</a:t>
            </a:r>
            <a:r>
              <a:rPr lang="el-GR" altLang="el-GR" sz="2000" dirty="0"/>
              <a:t> 2; 	</a:t>
            </a:r>
            <a:r>
              <a:rPr lang="el-GR" altLang="el-GR" sz="2000" i="1" dirty="0">
                <a:solidFill>
                  <a:srgbClr val="000000"/>
                </a:solidFill>
              </a:rPr>
              <a:t>-- Αριστερή </a:t>
            </a:r>
            <a:r>
              <a:rPr lang="el-GR" altLang="el-GR" sz="2000" i="1" dirty="0">
                <a:solidFill>
                  <a:srgbClr val="990033"/>
                </a:solidFill>
              </a:rPr>
              <a:t>αριθμητική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2: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 &lt;= "00111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srl</a:t>
            </a:r>
            <a:r>
              <a:rPr lang="el-GR" altLang="el-GR" sz="2000" dirty="0"/>
              <a:t> 3; 	</a:t>
            </a:r>
            <a:r>
              <a:rPr lang="el-GR" altLang="el-GR" sz="2000" i="1" dirty="0">
                <a:solidFill>
                  <a:srgbClr val="000000"/>
                </a:solidFill>
              </a:rPr>
              <a:t>-- Δεξιά </a:t>
            </a:r>
            <a:r>
              <a:rPr lang="el-GR" altLang="el-GR" sz="2000" i="1" dirty="0">
                <a:solidFill>
                  <a:srgbClr val="990033"/>
                </a:solidFill>
              </a:rPr>
              <a:t>λογική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3: </a:t>
            </a:r>
            <a:r>
              <a:rPr lang="en-US" altLang="el-GR" sz="2000" i="1" dirty="0">
                <a:solidFill>
                  <a:srgbClr val="000000"/>
                </a:solidFill>
              </a:rPr>
              <a:t>y </a:t>
            </a:r>
            <a:r>
              <a:rPr lang="el-GR" altLang="el-GR" sz="2000" i="1" dirty="0">
                <a:solidFill>
                  <a:srgbClr val="000000"/>
                </a:solidFill>
              </a:rPr>
              <a:t>&lt;= "00001"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sra</a:t>
            </a:r>
            <a:r>
              <a:rPr lang="el-GR" altLang="el-GR" sz="2000" dirty="0"/>
              <a:t> 3; 	</a:t>
            </a:r>
            <a:r>
              <a:rPr lang="el-GR" altLang="el-GR" sz="2000" i="1" dirty="0">
                <a:solidFill>
                  <a:srgbClr val="000000"/>
                </a:solidFill>
              </a:rPr>
              <a:t>-- Δεξιά </a:t>
            </a:r>
            <a:r>
              <a:rPr lang="el-GR" altLang="el-GR" sz="2000" i="1" dirty="0">
                <a:solidFill>
                  <a:srgbClr val="990033"/>
                </a:solidFill>
              </a:rPr>
              <a:t>αριθμητική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3: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 &lt;= "00001"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rol</a:t>
            </a:r>
            <a:r>
              <a:rPr lang="el-GR" altLang="el-GR" sz="2000" dirty="0"/>
              <a:t> 2; 	</a:t>
            </a:r>
            <a:r>
              <a:rPr lang="el-GR" altLang="el-GR" sz="2000" i="1" dirty="0">
                <a:solidFill>
                  <a:srgbClr val="000000"/>
                </a:solidFill>
              </a:rPr>
              <a:t>-- Αριστερή </a:t>
            </a:r>
            <a:r>
              <a:rPr lang="el-GR" altLang="el-GR" sz="2000" i="1" dirty="0">
                <a:solidFill>
                  <a:srgbClr val="990033"/>
                </a:solidFill>
              </a:rPr>
              <a:t>λογική</a:t>
            </a:r>
            <a:r>
              <a:rPr lang="el-GR" altLang="el-GR" sz="2000" i="1" dirty="0">
                <a:solidFill>
                  <a:srgbClr val="000000"/>
                </a:solidFill>
              </a:rPr>
              <a:t> περιστροφή κατά 2: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 &lt;= "00101"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srl</a:t>
            </a:r>
            <a:r>
              <a:rPr lang="el-GR" altLang="el-GR" sz="2000" dirty="0"/>
              <a:t> -2; 	</a:t>
            </a:r>
            <a:r>
              <a:rPr lang="el-GR" altLang="el-GR" sz="2000" i="1" dirty="0">
                <a:solidFill>
                  <a:srgbClr val="000000"/>
                </a:solidFill>
              </a:rPr>
              <a:t>-- Το ίδιο όπως το </a:t>
            </a:r>
            <a:r>
              <a:rPr lang="en-US" altLang="el-GR" sz="2000" i="1" dirty="0" err="1">
                <a:solidFill>
                  <a:srgbClr val="000000"/>
                </a:solidFill>
              </a:rPr>
              <a:t>sll</a:t>
            </a:r>
            <a:r>
              <a:rPr lang="el-GR" altLang="el-GR" sz="2000" i="1" dirty="0">
                <a:solidFill>
                  <a:srgbClr val="000000"/>
                </a:solidFill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>
            <a:extLst>
              <a:ext uri="{FF2B5EF4-FFF2-40B4-BE49-F238E27FC236}">
                <a16:creationId xmlns:a16="http://schemas.microsoft.com/office/drawing/2014/main" id="{DC416DDF-1C1E-4E8B-8AA7-3C9132A72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7587" name="Slide Number Placeholder 4">
            <a:extLst>
              <a:ext uri="{FF2B5EF4-FFF2-40B4-BE49-F238E27FC236}">
                <a16:creationId xmlns:a16="http://schemas.microsoft.com/office/drawing/2014/main" id="{BBE3099B-89D6-46B9-83BF-53CFD86D3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0BAD16-3646-4896-B364-657A7020EA9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AutoShape 2">
            <a:extLst>
              <a:ext uri="{FF2B5EF4-FFF2-40B4-BE49-F238E27FC236}">
                <a16:creationId xmlns:a16="http://schemas.microsoft.com/office/drawing/2014/main" id="{246B9A38-229A-4499-9C46-34C3492F5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Concatenation</a:t>
            </a:r>
            <a:r>
              <a:rPr lang="el-GR" altLang="el-GR"/>
              <a:t>-Συνένωση</a:t>
            </a:r>
          </a:p>
        </p:txBody>
      </p:sp>
      <p:sp>
        <p:nvSpPr>
          <p:cNvPr id="947203" name="Rectangle 3">
            <a:extLst>
              <a:ext uri="{FF2B5EF4-FFF2-40B4-BE49-F238E27FC236}">
                <a16:creationId xmlns:a16="http://schemas.microsoft.com/office/drawing/2014/main" id="{788B2D7A-419E-4868-ABB0-C3BFAAFDD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111750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Το σύμβολο </a:t>
            </a:r>
            <a:r>
              <a:rPr lang="el-GR" altLang="el-GR" b="1">
                <a:solidFill>
                  <a:srgbClr val="800000"/>
                </a:solidFill>
              </a:rPr>
              <a:t>&amp;</a:t>
            </a:r>
            <a:r>
              <a:rPr lang="el-GR" altLang="el-GR"/>
              <a:t> χρησιμοποιείται για ενοποίηση διανυσμάτων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rtl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a          : std_logic_vector (</a:t>
            </a:r>
            <a:r>
              <a:rPr lang="el-GR" altLang="el-GR" sz="2000">
                <a:solidFill>
                  <a:schemeClr val="tx1"/>
                </a:solidFill>
              </a:rPr>
              <a:t>5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b</a:t>
            </a:r>
            <a:r>
              <a:rPr lang="el-GR" altLang="el-GR" sz="2000">
                <a:solidFill>
                  <a:schemeClr val="tx1"/>
                </a:solidFill>
              </a:rPr>
              <a:t>,</a:t>
            </a:r>
            <a:r>
              <a:rPr lang="en-US" altLang="el-GR" sz="2000">
                <a:solidFill>
                  <a:schemeClr val="tx1"/>
                </a:solidFill>
              </a:rPr>
              <a:t> c, d  : std_logic_vector (2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b &lt;= ‘0’ &amp; c(1) &amp; d(2) ;  --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a &lt;= c &amp; d; </a:t>
            </a:r>
            <a:r>
              <a:rPr lang="el-GR" altLang="el-GR" sz="2000">
                <a:solidFill>
                  <a:schemeClr val="tx1"/>
                </a:solidFill>
              </a:rPr>
              <a:t>                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</a:t>
            </a:r>
            <a:r>
              <a:rPr lang="en-US" altLang="el-GR" sz="2000" b="1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l-GR" sz="2000" b="1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rtl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a    : std_logic_vector (2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b    : std_logic_vector (3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chemeClr val="tx1"/>
                </a:solidFill>
              </a:rPr>
              <a:t>        </a:t>
            </a:r>
            <a:r>
              <a:rPr lang="en-US" altLang="el-GR" sz="2000">
                <a:solidFill>
                  <a:schemeClr val="tx1"/>
                </a:solidFill>
              </a:rPr>
              <a:t>0 &amp; a &lt;=b ; 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</a:t>
            </a:r>
            <a:r>
              <a:rPr lang="en-US" altLang="el-GR" sz="2000" b="1">
                <a:solidFill>
                  <a:schemeClr val="tx1"/>
                </a:solidFill>
              </a:rPr>
              <a:t>;</a:t>
            </a:r>
            <a:endParaRPr lang="el-GR" altLang="el-GR" sz="2000" b="1">
              <a:solidFill>
                <a:schemeClr val="tx1"/>
              </a:solidFill>
            </a:endParaRPr>
          </a:p>
        </p:txBody>
      </p:sp>
      <p:sp>
        <p:nvSpPr>
          <p:cNvPr id="947204" name="Text Box 4">
            <a:extLst>
              <a:ext uri="{FF2B5EF4-FFF2-40B4-BE49-F238E27FC236}">
                <a16:creationId xmlns:a16="http://schemas.microsoft.com/office/drawing/2014/main" id="{C7D59BDE-0865-48EB-99C8-C064670A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48000"/>
            <a:ext cx="411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Εάν </a:t>
            </a:r>
            <a:r>
              <a:rPr lang="en-US" altLang="el-GR" sz="2000" b="1">
                <a:solidFill>
                  <a:schemeClr val="tx1"/>
                </a:solidFill>
              </a:rPr>
              <a:t>c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chemeClr val="tx1"/>
                </a:solidFill>
              </a:rPr>
              <a:t>=</a:t>
            </a:r>
            <a:r>
              <a:rPr lang="en-US" altLang="el-GR" sz="2000">
                <a:solidFill>
                  <a:schemeClr val="tx1"/>
                </a:solidFill>
              </a:rPr>
              <a:t> “011” </a:t>
            </a:r>
            <a:r>
              <a:rPr lang="el-GR" altLang="el-GR" sz="2000">
                <a:solidFill>
                  <a:schemeClr val="tx1"/>
                </a:solidFill>
              </a:rPr>
              <a:t>και </a:t>
            </a:r>
            <a:r>
              <a:rPr lang="en-US" altLang="el-GR" sz="2000" b="1">
                <a:solidFill>
                  <a:schemeClr val="tx1"/>
                </a:solidFill>
              </a:rPr>
              <a:t>d</a:t>
            </a:r>
            <a:r>
              <a:rPr lang="en-US" altLang="el-GR" sz="2000">
                <a:solidFill>
                  <a:schemeClr val="tx1"/>
                </a:solidFill>
              </a:rPr>
              <a:t> = “101” </a:t>
            </a:r>
            <a:r>
              <a:rPr lang="el-GR" altLang="el-GR" sz="2000">
                <a:solidFill>
                  <a:schemeClr val="tx1"/>
                </a:solidFill>
              </a:rPr>
              <a:t>τότε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b</a:t>
            </a:r>
            <a:r>
              <a:rPr lang="en-US" altLang="el-GR" sz="2000">
                <a:solidFill>
                  <a:schemeClr val="tx1"/>
                </a:solidFill>
              </a:rPr>
              <a:t> = “011”, </a:t>
            </a:r>
            <a:r>
              <a:rPr lang="en-US" altLang="el-GR" sz="2000" b="1">
                <a:solidFill>
                  <a:schemeClr val="tx1"/>
                </a:solidFill>
              </a:rPr>
              <a:t>a</a:t>
            </a:r>
            <a:r>
              <a:rPr lang="en-US" altLang="el-GR" sz="2000">
                <a:solidFill>
                  <a:schemeClr val="tx1"/>
                </a:solidFill>
              </a:rPr>
              <a:t> = “011101”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947205" name="Text Box 5">
            <a:extLst>
              <a:ext uri="{FF2B5EF4-FFF2-40B4-BE49-F238E27FC236}">
                <a16:creationId xmlns:a16="http://schemas.microsoft.com/office/drawing/2014/main" id="{18EA34D4-FB75-495F-9EC0-B4B90C45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157788"/>
            <a:ext cx="4797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-- </a:t>
            </a:r>
            <a:r>
              <a:rPr lang="el-GR" altLang="el-GR" sz="2000" b="1">
                <a:solidFill>
                  <a:srgbClr val="800000"/>
                </a:solidFill>
              </a:rPr>
              <a:t>ΛΑΘΟΣ</a:t>
            </a:r>
            <a:r>
              <a:rPr lang="el-GR" altLang="el-GR" sz="2000">
                <a:solidFill>
                  <a:srgbClr val="800000"/>
                </a:solidFill>
              </a:rPr>
              <a:t>!!!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</a:rPr>
              <a:t>Διανύσματα διαφορετικού εύρους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</a:rPr>
              <a:t>Αποφυγή χρήσης τελεστή </a:t>
            </a:r>
            <a:r>
              <a:rPr lang="en-US" altLang="el-GR" sz="2000">
                <a:solidFill>
                  <a:srgbClr val="000000"/>
                </a:solidFill>
              </a:rPr>
              <a:t>&amp; </a:t>
            </a:r>
            <a:r>
              <a:rPr lang="el-GR" altLang="el-GR" sz="2000">
                <a:solidFill>
                  <a:srgbClr val="000000"/>
                </a:solidFill>
              </a:rPr>
              <a:t>στο αριστερό τμήμα ανάθεσης σήματος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947204" grpId="0"/>
      <p:bldP spid="94720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2">
            <a:extLst>
              <a:ext uri="{FF2B5EF4-FFF2-40B4-BE49-F238E27FC236}">
                <a16:creationId xmlns:a16="http://schemas.microsoft.com/office/drawing/2014/main" id="{05834F1B-036F-4090-AA53-746D3C410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4BEECFDB-1A52-4342-9818-554C76A63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4CB5E2-E187-42FB-A21C-103C4C91A00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23AEE72D-B1E2-4066-B52D-A43060692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</a:t>
            </a:r>
            <a:r>
              <a:rPr lang="en-US" altLang="el-GR"/>
              <a:t>Standard</a:t>
            </a:r>
            <a:r>
              <a:rPr lang="el-GR" altLang="el-GR"/>
              <a:t> </a:t>
            </a:r>
            <a:r>
              <a:rPr lang="en-US" altLang="el-GR"/>
              <a:t>VHDL (1/2)</a:t>
            </a:r>
            <a:endParaRPr lang="el-GR" altLang="el-GR"/>
          </a:p>
        </p:txBody>
      </p:sp>
      <p:pic>
        <p:nvPicPr>
          <p:cNvPr id="65541" name="Picture 3">
            <a:extLst>
              <a:ext uri="{FF2B5EF4-FFF2-40B4-BE49-F238E27FC236}">
                <a16:creationId xmlns:a16="http://schemas.microsoft.com/office/drawing/2014/main" id="{B94E90E5-1D58-487E-B957-94A11D6DF3E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8153400" cy="5178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9D7F3A77-14AF-4145-8568-75A9812C0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CECA8408-18EF-4335-92D8-0FB7C6D88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B855BF-31AF-453D-9BCD-793CD0D6CD3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449D8B4C-75EF-4A00-A804-414704455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Πλεονεκτήματα της </a:t>
            </a:r>
            <a:r>
              <a:rPr lang="en-US" altLang="el-GR"/>
              <a:t>VHDL</a:t>
            </a:r>
            <a:r>
              <a:rPr lang="el-GR" altLang="el-GR"/>
              <a:t> (1/2)</a:t>
            </a:r>
            <a:r>
              <a:rPr lang="en-US" altLang="el-GR"/>
              <a:t> </a:t>
            </a:r>
            <a:endParaRPr lang="el-GR" altLang="el-GR"/>
          </a:p>
        </p:txBody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id="{B76C8987-3F5E-44BB-A3A2-00BF71682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08050"/>
            <a:ext cx="8359775" cy="5400675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Παγκόσμιο πρότυπο </a:t>
            </a:r>
            <a:r>
              <a:rPr lang="en-US" altLang="el-GR" dirty="0"/>
              <a:t>(</a:t>
            </a:r>
            <a:r>
              <a:rPr lang="el-GR" altLang="el-GR" dirty="0" err="1"/>
              <a:t>ΙΕΕΕ</a:t>
            </a:r>
            <a:r>
              <a:rPr lang="el-GR" altLang="el-GR" dirty="0"/>
              <a:t> 1076-87, 1076-93)</a:t>
            </a:r>
            <a:r>
              <a:rPr lang="en-US" altLang="el-GR" dirty="0"/>
              <a:t> </a:t>
            </a:r>
            <a:r>
              <a:rPr lang="el-GR" altLang="el-GR" dirty="0">
                <a:cs typeface="Times New Roman" panose="02020603050405020304" pitchFamily="18" charset="0"/>
              </a:rPr>
              <a:t>―</a:t>
            </a:r>
            <a:r>
              <a:rPr lang="el-GR" altLang="el-GR" dirty="0"/>
              <a:t> </a:t>
            </a:r>
            <a:r>
              <a:rPr lang="el-GR" altLang="el-GR" b="1" dirty="0">
                <a:solidFill>
                  <a:srgbClr val="990033"/>
                </a:solidFill>
              </a:rPr>
              <a:t>Συμβατότητα</a:t>
            </a:r>
          </a:p>
          <a:p>
            <a:pPr marL="479425" lvl="1" indent="-6350" eaLnBrk="1" hangingPunct="1"/>
            <a:r>
              <a:rPr lang="el-GR" altLang="el-GR" dirty="0"/>
              <a:t>Υποστήριξη από πληθώρα αναπτυξιακών εμπορικών εργαλείων σχεδιασμού (</a:t>
            </a:r>
            <a:r>
              <a:rPr lang="en-US" altLang="el-GR" dirty="0"/>
              <a:t>CAD tools) (</a:t>
            </a:r>
            <a:r>
              <a:rPr lang="el-GR" altLang="el-GR" dirty="0"/>
              <a:t>π.χ. </a:t>
            </a:r>
            <a:r>
              <a:rPr lang="en-US" altLang="el-GR" dirty="0"/>
              <a:t>Synopsis, Mentor Graphics, Xilinx, Altera)</a:t>
            </a:r>
            <a:endParaRPr lang="el-GR" altLang="el-GR" dirty="0"/>
          </a:p>
          <a:p>
            <a:pPr marL="479425" lvl="1" indent="-6350" eaLnBrk="1" hangingPunct="1"/>
            <a:r>
              <a:rPr lang="en-US" altLang="el-GR" dirty="0"/>
              <a:t> </a:t>
            </a:r>
            <a:r>
              <a:rPr lang="el-GR" altLang="el-GR" dirty="0"/>
              <a:t>Εύκολη μεταφορά κυκλωματικών περιγραφών σε διαφορετικά αναπτυξιακά περιβάλλοντα</a:t>
            </a:r>
            <a:endParaRPr lang="en-US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Δυνατότητα περιγραφής κυκλώματος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συστήματος σε διαφορετικά ιεραρχικά επίπεδα</a:t>
            </a:r>
            <a:endParaRPr lang="en-US" altLang="el-GR" dirty="0"/>
          </a:p>
          <a:p>
            <a:pPr marL="479425" lvl="1" indent="-6350" eaLnBrk="1" hangingPunct="1"/>
            <a:r>
              <a:rPr lang="el-GR" altLang="el-GR" dirty="0"/>
              <a:t>Από επίπεδο πύλης μέχρι επίπεδο «</a:t>
            </a:r>
            <a:r>
              <a:rPr lang="el-GR" altLang="el-GR" i="1" dirty="0"/>
              <a:t>συστήματος</a:t>
            </a:r>
            <a:r>
              <a:rPr lang="el-GR" altLang="el-GR" dirty="0"/>
              <a:t>»</a:t>
            </a:r>
          </a:p>
          <a:p>
            <a:pPr marL="479425" lvl="1" indent="-6350" eaLnBrk="1" hangingPunct="1"/>
            <a:r>
              <a:rPr lang="el-GR" altLang="el-GR" dirty="0"/>
              <a:t>Υποστήριξη εναλλακτικών σχεδιαστικών μεθοδολογιών </a:t>
            </a:r>
          </a:p>
          <a:p>
            <a:pPr marL="1177925" lvl="2" eaLnBrk="1" hangingPunct="1"/>
            <a:r>
              <a:rPr lang="en-US" altLang="el-GR" dirty="0"/>
              <a:t>Top-down</a:t>
            </a:r>
            <a:endParaRPr lang="el-GR" altLang="el-GR" dirty="0"/>
          </a:p>
          <a:p>
            <a:pPr marL="1177925" lvl="2" eaLnBrk="1" hangingPunct="1"/>
            <a:r>
              <a:rPr lang="en-US" altLang="el-GR" dirty="0"/>
              <a:t>Bottom-up</a:t>
            </a:r>
            <a:endParaRPr lang="el-GR" altLang="el-GR" dirty="0"/>
          </a:p>
          <a:p>
            <a:pPr marL="1177925" lvl="2" eaLnBrk="1" hangingPunct="1"/>
            <a:r>
              <a:rPr lang="en-US" altLang="el-GR" dirty="0"/>
              <a:t>Mixed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>
            <a:extLst>
              <a:ext uri="{FF2B5EF4-FFF2-40B4-BE49-F238E27FC236}">
                <a16:creationId xmlns:a16="http://schemas.microsoft.com/office/drawing/2014/main" id="{22EC9A6D-237E-4948-A0E5-E89F8EA20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38F1550D-6E2A-49E3-B21F-D9AD3C6D4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EF612D-7E07-4819-A683-21B6B54F11F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AutoShape 2">
            <a:extLst>
              <a:ext uri="{FF2B5EF4-FFF2-40B4-BE49-F238E27FC236}">
                <a16:creationId xmlns:a16="http://schemas.microsoft.com/office/drawing/2014/main" id="{32169D7A-37E2-4EB8-B4B2-A7AC85CB6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</a:t>
            </a:r>
            <a:r>
              <a:rPr lang="en-US" altLang="el-GR"/>
              <a:t>Standard</a:t>
            </a:r>
            <a:r>
              <a:rPr lang="el-GR" altLang="el-GR"/>
              <a:t> </a:t>
            </a:r>
            <a:r>
              <a:rPr lang="en-US" altLang="el-GR"/>
              <a:t>VHDL (2/2)</a:t>
            </a:r>
            <a:endParaRPr lang="el-GR" altLang="el-GR"/>
          </a:p>
        </p:txBody>
      </p:sp>
      <p:pic>
        <p:nvPicPr>
          <p:cNvPr id="69637" name="Picture 3">
            <a:extLst>
              <a:ext uri="{FF2B5EF4-FFF2-40B4-BE49-F238E27FC236}">
                <a16:creationId xmlns:a16="http://schemas.microsoft.com/office/drawing/2014/main" id="{EACE690B-2159-4911-AF92-C527DE1B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9930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01994BDF-30CD-483E-A3BD-C468DC753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5FA9FFB0-0BFB-43F3-B399-83811701F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22FA144-D91F-46A7-9C6D-548863DDBE3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AutoShape 2">
            <a:extLst>
              <a:ext uri="{FF2B5EF4-FFF2-40B4-BE49-F238E27FC236}">
                <a16:creationId xmlns:a16="http://schemas.microsoft.com/office/drawing/2014/main" id="{10C73548-50B1-43CA-A923-8CFBDD66F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Υπερφόρτωση Τελεστή</a:t>
            </a:r>
            <a:r>
              <a:rPr lang="en-US" altLang="el-GR"/>
              <a:t> – Operator Overloading</a:t>
            </a:r>
            <a:endParaRPr lang="el-GR" altLang="el-GR"/>
          </a:p>
        </p:txBody>
      </p:sp>
      <p:sp>
        <p:nvSpPr>
          <p:cNvPr id="950275" name="Rectangle 3">
            <a:extLst>
              <a:ext uri="{FF2B5EF4-FFF2-40B4-BE49-F238E27FC236}">
                <a16:creationId xmlns:a16="http://schemas.microsoft.com/office/drawing/2014/main" id="{91BB158E-E87E-4FEA-831B-4FE9D3F9B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153400" cy="594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Δυνατότητα εφαρμογής του τελεστή σε επιπλέον τύπους δεδομένων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l-GR" altLang="el-GR" sz="1800"/>
              <a:t>Δημιουργία κατάλληλων συναρτήσεων και ενσωμάτωση σε πακέτα</a:t>
            </a:r>
            <a:endParaRPr lang="en-US" altLang="el-GR" sz="18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12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Παρέχονται έτοιμα πακέτα για αυτό το σκοπό: </a:t>
            </a:r>
            <a:r>
              <a:rPr lang="en-US" altLang="el-GR" sz="2000">
                <a:solidFill>
                  <a:srgbClr val="000000"/>
                </a:solidFill>
              </a:rPr>
              <a:t>std_logic_1164, numeric_std, std_logic_arith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l-GR" sz="2000">
                <a:solidFill>
                  <a:srgbClr val="800000"/>
                </a:solidFill>
              </a:rPr>
              <a:t> </a:t>
            </a:r>
            <a:r>
              <a:rPr lang="el-GR" altLang="el-GR" sz="2000">
                <a:solidFill>
                  <a:srgbClr val="800000"/>
                </a:solidFill>
              </a:rPr>
              <a:t>Παράδειγμα:</a:t>
            </a:r>
            <a:r>
              <a:rPr lang="el-GR" altLang="el-GR" sz="2000"/>
              <a:t> Υποθέστε ότι θέλουμε να προσθέσουμε έναν τελεστή + για δεδομένα τύπου </a:t>
            </a:r>
            <a:r>
              <a:rPr lang="en-US" altLang="el-GR" sz="2000"/>
              <a:t>bit </a:t>
            </a: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"+" (a: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, b: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) 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is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if (b='1') </a:t>
            </a:r>
            <a:r>
              <a:rPr lang="en-US" altLang="el-GR" sz="1800" b="1">
                <a:solidFill>
                  <a:srgbClr val="990033"/>
                </a:solidFill>
              </a:rPr>
              <a:t>then return</a:t>
            </a:r>
            <a:r>
              <a:rPr lang="en-US" altLang="el-GR" sz="1800">
                <a:solidFill>
                  <a:schemeClr val="tx1"/>
                </a:solidFill>
              </a:rPr>
              <a:t> a+1;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else return</a:t>
            </a:r>
            <a:r>
              <a:rPr lang="en-US" altLang="el-GR" sz="1800">
                <a:solidFill>
                  <a:schemeClr val="tx1"/>
                </a:solidFill>
              </a:rPr>
              <a:t> a;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l-GR" altLang="el-GR" sz="1800">
                <a:solidFill>
                  <a:schemeClr val="tx1"/>
                </a:solidFill>
              </a:rPr>
              <a:t> "+";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------------------------------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inp1, outp: </a:t>
            </a:r>
            <a:r>
              <a:rPr lang="en-US" altLang="el-GR" sz="1800" b="1">
                <a:solidFill>
                  <a:srgbClr val="990033"/>
                </a:solidFill>
              </a:rPr>
              <a:t>integer range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15;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inp2: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(...)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outp &lt;= 3 + inp1 + inp2;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1800">
              <a:solidFill>
                <a:schemeClr val="tx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F215FED-69A4-4FDE-A157-A5D8B0D8A494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365625"/>
            <a:ext cx="5364163" cy="2473325"/>
            <a:chOff x="2154" y="2750"/>
            <a:chExt cx="3379" cy="1558"/>
          </a:xfrm>
        </p:grpSpPr>
        <p:sp>
          <p:nvSpPr>
            <p:cNvPr id="70663" name="Text Box 4">
              <a:extLst>
                <a:ext uri="{FF2B5EF4-FFF2-40B4-BE49-F238E27FC236}">
                  <a16:creationId xmlns:a16="http://schemas.microsoft.com/office/drawing/2014/main" id="{526102B5-2476-4C23-8F24-B22E19420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750"/>
              <a:ext cx="2245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Ο  πρώτος τελεστής ‘‘+’’ είναι ο προκαθορισμένος τελεστής άθροισης (αθροίζει δύο ακεραίους)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00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Ο δεύτερος είναι ο υπερφορτωμένος (αθροίζει έναν ακέραιο με ένα δυαδικό ψηφίο)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70664" name="Line 5">
              <a:extLst>
                <a:ext uri="{FF2B5EF4-FFF2-40B4-BE49-F238E27FC236}">
                  <a16:creationId xmlns:a16="http://schemas.microsoft.com/office/drawing/2014/main" id="{3DC4ADFC-E7CF-4157-A76C-70E5EDF28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430"/>
              <a:ext cx="1044" cy="40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7BB580C2-8F37-43E4-A8EB-86693304A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A6A1E92C-A847-47B1-A6ED-A3864ED96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42BA172-F875-4804-B68B-CC308C5934D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B2DD7BD8-0070-46D8-8080-FAFD52F28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Υπερφόρτωση Τελεστή</a:t>
            </a:r>
            <a:r>
              <a:rPr lang="en-US" altLang="el-GR" sz="2000"/>
              <a:t> /</a:t>
            </a:r>
            <a:r>
              <a:rPr lang="el-GR" altLang="el-GR" sz="2000"/>
              <a:t> Συναρτήσεις Μετατροπής</a:t>
            </a:r>
            <a:r>
              <a:rPr lang="en-US" altLang="el-GR" sz="2000"/>
              <a:t> – std_logic_1164</a:t>
            </a:r>
            <a:endParaRPr lang="el-GR" altLang="el-GR" sz="2000"/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DFF9A6FD-CD59-4DAA-BEBA-EE6D09A7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588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AAD7FDC9-E3C1-45DB-B72E-96EAC8A7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70881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>
            <a:extLst>
              <a:ext uri="{FF2B5EF4-FFF2-40B4-BE49-F238E27FC236}">
                <a16:creationId xmlns:a16="http://schemas.microsoft.com/office/drawing/2014/main" id="{133A71EC-C41D-4405-A1C2-171964E7D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BB5E5DCA-00EA-4E77-A56C-66FAC9E1B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C6C2BF8-7FCB-4F0B-97A9-919BA6D026E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AutoShape 2">
            <a:extLst>
              <a:ext uri="{FF2B5EF4-FFF2-40B4-BE49-F238E27FC236}">
                <a16:creationId xmlns:a16="http://schemas.microsoft.com/office/drawing/2014/main" id="{F50201F4-000C-4612-8D8A-4A02D6B81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Συναρτήσεις Μετατροπής</a:t>
            </a:r>
            <a:r>
              <a:rPr lang="en-US" altLang="el-GR"/>
              <a:t> – std_logic_1164</a:t>
            </a:r>
            <a:endParaRPr lang="el-GR" altLang="el-GR"/>
          </a:p>
        </p:txBody>
      </p:sp>
      <p:sp>
        <p:nvSpPr>
          <p:cNvPr id="952323" name="Rectangle 3">
            <a:extLst>
              <a:ext uri="{FF2B5EF4-FFF2-40B4-BE49-F238E27FC236}">
                <a16:creationId xmlns:a16="http://schemas.microsoft.com/office/drawing/2014/main" id="{63723F69-83D7-4C6B-9D33-F74A8DDD9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/>
              <a:t> s1, s2, s3: </a:t>
            </a:r>
            <a:r>
              <a:rPr lang="en-US" altLang="el-GR" b="1">
                <a:solidFill>
                  <a:srgbClr val="990033"/>
                </a:solidFill>
              </a:rPr>
              <a:t>std_logic_vector </a:t>
            </a:r>
            <a:r>
              <a:rPr lang="en-US" altLang="el-GR"/>
              <a:t>(7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/>
              <a:t> 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/>
              <a:t> b1, b2	: </a:t>
            </a:r>
            <a:r>
              <a:rPr lang="en-US" altLang="el-GR" b="1">
                <a:solidFill>
                  <a:srgbClr val="990033"/>
                </a:solidFill>
              </a:rPr>
              <a:t>bit_vector</a:t>
            </a:r>
            <a:r>
              <a:rPr lang="en-US" altLang="el-GR"/>
              <a:t> (7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/>
              <a:t> 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----- </a:t>
            </a:r>
            <a:r>
              <a:rPr lang="el-GR" altLang="el-GR" b="1" i="1"/>
              <a:t>Μη επιτρεπτές αναθέσεις λόγω ασυμφωνίας τύπων</a:t>
            </a:r>
            <a:r>
              <a:rPr lang="en-US" altLang="el-GR" b="1" i="1"/>
              <a:t> </a:t>
            </a:r>
            <a:r>
              <a:rPr lang="el-GR" altLang="el-GR"/>
              <a:t>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s1&lt;= b1; 	</a:t>
            </a:r>
            <a:endParaRPr lang="el-GR" altLang="el-GR"/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b2&lt;= s1 </a:t>
            </a:r>
            <a:r>
              <a:rPr lang="en-US" altLang="el-GR" b="1">
                <a:solidFill>
                  <a:srgbClr val="990033"/>
                </a:solidFill>
              </a:rPr>
              <a:t>and</a:t>
            </a:r>
            <a:r>
              <a:rPr lang="en-US" altLang="el-GR"/>
              <a:t> s2;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s3 &lt;= b1 </a:t>
            </a:r>
            <a:r>
              <a:rPr lang="en-US" altLang="el-GR" b="1">
                <a:solidFill>
                  <a:srgbClr val="990033"/>
                </a:solidFill>
              </a:rPr>
              <a:t>or</a:t>
            </a:r>
            <a:r>
              <a:rPr lang="en-US" altLang="el-GR"/>
              <a:t> s2;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/>
              <a:t>-------</a:t>
            </a:r>
            <a:r>
              <a:rPr lang="en-US" altLang="el-GR"/>
              <a:t>--- </a:t>
            </a:r>
            <a:r>
              <a:rPr lang="el-GR" altLang="el-GR" b="1" i="1"/>
              <a:t>Χρήση συναρτήσεων μετατροπής</a:t>
            </a:r>
            <a:r>
              <a:rPr lang="en-US" altLang="el-GR" b="1" i="1"/>
              <a:t> </a:t>
            </a:r>
            <a:r>
              <a:rPr lang="el-GR" altLang="el-GR"/>
              <a:t>--------------------------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s1&lt;= </a:t>
            </a:r>
            <a:r>
              <a:rPr lang="el-GR" altLang="el-GR"/>
              <a:t> </a:t>
            </a:r>
            <a:r>
              <a:rPr lang="en-US" altLang="el-GR">
                <a:solidFill>
                  <a:srgbClr val="990033"/>
                </a:solidFill>
              </a:rPr>
              <a:t>to_stdlogicvector </a:t>
            </a:r>
            <a:r>
              <a:rPr lang="en-US" altLang="el-GR"/>
              <a:t>(b1);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b2&lt;= </a:t>
            </a:r>
            <a:r>
              <a:rPr lang="en-US" altLang="el-GR">
                <a:solidFill>
                  <a:srgbClr val="990033"/>
                </a:solidFill>
              </a:rPr>
              <a:t>to_bitvector</a:t>
            </a:r>
            <a:r>
              <a:rPr lang="en-US" altLang="el-GR"/>
              <a:t> (s1 </a:t>
            </a:r>
            <a:r>
              <a:rPr lang="en-US" altLang="el-GR" b="1">
                <a:solidFill>
                  <a:srgbClr val="990033"/>
                </a:solidFill>
              </a:rPr>
              <a:t>and</a:t>
            </a:r>
            <a:r>
              <a:rPr lang="en-US" altLang="el-GR"/>
              <a:t> s2);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s3 &lt;= </a:t>
            </a:r>
            <a:r>
              <a:rPr lang="en-US" altLang="el-GR">
                <a:solidFill>
                  <a:srgbClr val="990033"/>
                </a:solidFill>
              </a:rPr>
              <a:t>to_stdlogicvector</a:t>
            </a:r>
            <a:r>
              <a:rPr lang="en-US" altLang="el-GR"/>
              <a:t> (b1) </a:t>
            </a:r>
            <a:r>
              <a:rPr lang="en-US" altLang="el-GR" b="1">
                <a:solidFill>
                  <a:srgbClr val="990033"/>
                </a:solidFill>
              </a:rPr>
              <a:t>or</a:t>
            </a:r>
            <a:r>
              <a:rPr lang="en-US" altLang="el-GR"/>
              <a:t> s2;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s3 &lt;= </a:t>
            </a:r>
            <a:r>
              <a:rPr lang="en-US" altLang="el-GR">
                <a:solidFill>
                  <a:srgbClr val="990033"/>
                </a:solidFill>
              </a:rPr>
              <a:t>to_stdlogicvector</a:t>
            </a:r>
            <a:r>
              <a:rPr lang="en-US" altLang="el-GR"/>
              <a:t> (b1 </a:t>
            </a:r>
            <a:r>
              <a:rPr lang="en-US" altLang="el-GR" b="1">
                <a:solidFill>
                  <a:srgbClr val="990033"/>
                </a:solidFill>
              </a:rPr>
              <a:t>or</a:t>
            </a:r>
            <a:r>
              <a:rPr lang="en-US" altLang="el-GR"/>
              <a:t> </a:t>
            </a:r>
            <a:r>
              <a:rPr lang="en-US" altLang="el-GR">
                <a:solidFill>
                  <a:srgbClr val="990033"/>
                </a:solidFill>
              </a:rPr>
              <a:t>to_bitvector</a:t>
            </a:r>
            <a:r>
              <a:rPr lang="en-US" altLang="el-GR"/>
              <a:t> (s2));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>
            <a:extLst>
              <a:ext uri="{FF2B5EF4-FFF2-40B4-BE49-F238E27FC236}">
                <a16:creationId xmlns:a16="http://schemas.microsoft.com/office/drawing/2014/main" id="{1BA41E92-2DFD-4096-B064-C3502C0CC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16B7254B-749C-4128-9915-BB2459BFE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052272-992F-4113-8FCF-D4EE9FEAE3A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43226F8C-9B5C-4198-A082-5DC65759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Numeric_std Package</a:t>
            </a:r>
            <a:endParaRPr lang="el-GR" altLang="el-GR"/>
          </a:p>
        </p:txBody>
      </p:sp>
      <p:sp>
        <p:nvSpPr>
          <p:cNvPr id="953347" name="Rectangle 3">
            <a:extLst>
              <a:ext uri="{FF2B5EF4-FFF2-40B4-BE49-F238E27FC236}">
                <a16:creationId xmlns:a16="http://schemas.microsoft.com/office/drawing/2014/main" id="{6AC2D3A9-7AD8-4414-84BC-80048EED9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IEEE </a:t>
            </a:r>
            <a:r>
              <a:rPr lang="el-GR" altLang="el-GR">
                <a:solidFill>
                  <a:srgbClr val="990033"/>
                </a:solidFill>
              </a:rPr>
              <a:t>numeric_std package</a:t>
            </a:r>
            <a:r>
              <a:rPr lang="el-GR" altLang="el-GR"/>
              <a:t>: </a:t>
            </a:r>
          </a:p>
          <a:p>
            <a:pPr marL="828675" lvl="1" indent="-285750" eaLnBrk="1" hangingPunct="1"/>
            <a:r>
              <a:rPr lang="el-GR" altLang="el-GR"/>
              <a:t>Ορίζει τους </a:t>
            </a:r>
            <a:r>
              <a:rPr lang="en-US" altLang="el-GR"/>
              <a:t>integer </a:t>
            </a:r>
            <a:r>
              <a:rPr lang="el-GR" altLang="el-GR"/>
              <a:t>ως πίνακες τύπου std_logic</a:t>
            </a:r>
          </a:p>
          <a:p>
            <a:pPr marL="828675" lvl="1" indent="-285750" eaLnBrk="1" hangingPunct="1"/>
            <a:r>
              <a:rPr lang="el-GR" altLang="el-GR"/>
              <a:t>Ορίζει δύο νέους τύπους δεδομένων </a:t>
            </a:r>
            <a:r>
              <a:rPr lang="el-GR" altLang="el-GR">
                <a:solidFill>
                  <a:srgbClr val="990033"/>
                </a:solidFill>
              </a:rPr>
              <a:t>unsigned, signed</a:t>
            </a:r>
            <a:r>
              <a:rPr lang="el-GR" altLang="el-GR"/>
              <a:t> </a:t>
            </a:r>
          </a:p>
          <a:p>
            <a:pPr marL="828675" lvl="1" indent="-285750" eaLnBrk="1" hangingPunct="1"/>
            <a:r>
              <a:rPr lang="el-GR" altLang="el-GR"/>
              <a:t>Οι πίνακες αντιμετωπίζονται ως unsigned, signed  δυαδικοί αριθμοί</a:t>
            </a:r>
          </a:p>
          <a:p>
            <a:pPr marL="828675" lvl="1" indent="-285750" eaLnBrk="1" hangingPunct="1"/>
            <a:endParaRPr lang="el-GR" altLang="el-GR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signal</a:t>
            </a:r>
            <a:r>
              <a:rPr lang="el-GR" altLang="el-GR" b="1"/>
              <a:t> 	</a:t>
            </a:r>
            <a:r>
              <a:rPr lang="el-GR" altLang="el-GR"/>
              <a:t>x, y: signed (15 </a:t>
            </a:r>
            <a:r>
              <a:rPr lang="el-GR" altLang="el-GR" b="1">
                <a:solidFill>
                  <a:srgbClr val="990033"/>
                </a:solidFill>
              </a:rPr>
              <a:t>downto</a:t>
            </a:r>
            <a:r>
              <a:rPr lang="el-GR" altLang="el-GR" b="1"/>
              <a:t> </a:t>
            </a:r>
            <a:r>
              <a:rPr lang="el-GR" altLang="el-GR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b="1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/>
              <a:t>Δήλωση χρήσης πακέτου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library</a:t>
            </a:r>
            <a:r>
              <a:rPr lang="el-GR" altLang="el-GR" b="1"/>
              <a:t> </a:t>
            </a:r>
            <a:r>
              <a:rPr lang="el-GR" altLang="el-GR"/>
              <a:t>ieee;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use</a:t>
            </a:r>
            <a:r>
              <a:rPr lang="el-GR" altLang="el-GR" b="1"/>
              <a:t> </a:t>
            </a:r>
            <a:r>
              <a:rPr lang="el-GR" altLang="el-GR"/>
              <a:t>ieee.std_logic_1164.</a:t>
            </a:r>
            <a:r>
              <a:rPr lang="el-GR" altLang="el-GR" b="1">
                <a:solidFill>
                  <a:srgbClr val="990033"/>
                </a:solidFill>
              </a:rPr>
              <a:t>all</a:t>
            </a:r>
            <a:r>
              <a:rPr lang="el-GR" altLang="el-GR"/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use</a:t>
            </a:r>
            <a:r>
              <a:rPr lang="el-GR" altLang="el-GR" b="1"/>
              <a:t> </a:t>
            </a:r>
            <a:r>
              <a:rPr lang="el-GR" altLang="el-GR"/>
              <a:t>ieee.numeric_std.</a:t>
            </a:r>
            <a:r>
              <a:rPr lang="el-GR" altLang="el-GR" b="1">
                <a:solidFill>
                  <a:srgbClr val="990033"/>
                </a:solidFill>
              </a:rPr>
              <a:t>all</a:t>
            </a:r>
            <a:r>
              <a:rPr lang="el-GR" altLang="el-GR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>
            <a:extLst>
              <a:ext uri="{FF2B5EF4-FFF2-40B4-BE49-F238E27FC236}">
                <a16:creationId xmlns:a16="http://schemas.microsoft.com/office/drawing/2014/main" id="{1FCBA956-2194-4B41-89A7-7BA6290E1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C7576FBE-89C9-42CA-8053-E1E5DEA71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F1596B-3638-45A1-994A-B0016B6BB09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AutoShape 2">
            <a:extLst>
              <a:ext uri="{FF2B5EF4-FFF2-40B4-BE49-F238E27FC236}">
                <a16:creationId xmlns:a16="http://schemas.microsoft.com/office/drawing/2014/main" id="{192C6976-144C-4FAE-B6E8-1472CA607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Υπερφόρτωσης στο </a:t>
            </a:r>
            <a:r>
              <a:rPr lang="en-US" altLang="el-GR"/>
              <a:t>Numeric_std</a:t>
            </a:r>
            <a:endParaRPr lang="el-GR" altLang="el-GR"/>
          </a:p>
        </p:txBody>
      </p:sp>
      <p:pic>
        <p:nvPicPr>
          <p:cNvPr id="74757" name="Picture 3">
            <a:extLst>
              <a:ext uri="{FF2B5EF4-FFF2-40B4-BE49-F238E27FC236}">
                <a16:creationId xmlns:a16="http://schemas.microsoft.com/office/drawing/2014/main" id="{96D0B3E3-80AA-417B-A803-E8542268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5676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>
            <a:extLst>
              <a:ext uri="{FF2B5EF4-FFF2-40B4-BE49-F238E27FC236}">
                <a16:creationId xmlns:a16="http://schemas.microsoft.com/office/drawing/2014/main" id="{7166C971-F6D9-4D4A-BAFD-D9499CBDA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120FD716-DA7A-47A8-9C08-806A061D2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6943E6-B8FE-45F2-B246-836FAA32CF8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AutoShape 2">
            <a:extLst>
              <a:ext uri="{FF2B5EF4-FFF2-40B4-BE49-F238E27FC236}">
                <a16:creationId xmlns:a16="http://schemas.microsoft.com/office/drawing/2014/main" id="{C323B103-9AAC-4C35-B396-FB98715DF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Συναρτήσεις &amp; Μετατροπές Τύπων –</a:t>
            </a:r>
            <a:r>
              <a:rPr lang="en-US" altLang="el-GR"/>
              <a:t> Numeric_std</a:t>
            </a:r>
            <a:endParaRPr lang="el-GR" altLang="el-GR"/>
          </a:p>
        </p:txBody>
      </p:sp>
      <p:pic>
        <p:nvPicPr>
          <p:cNvPr id="75781" name="Picture 3">
            <a:extLst>
              <a:ext uri="{FF2B5EF4-FFF2-40B4-BE49-F238E27FC236}">
                <a16:creationId xmlns:a16="http://schemas.microsoft.com/office/drawing/2014/main" id="{F255A31E-8A60-4C1E-A1E0-937BDBB7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2819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4">
            <a:extLst>
              <a:ext uri="{FF2B5EF4-FFF2-40B4-BE49-F238E27FC236}">
                <a16:creationId xmlns:a16="http://schemas.microsoft.com/office/drawing/2014/main" id="{1CAA651C-DBC4-46A4-A2A1-EF8AAE46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79200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>
            <a:extLst>
              <a:ext uri="{FF2B5EF4-FFF2-40B4-BE49-F238E27FC236}">
                <a16:creationId xmlns:a16="http://schemas.microsoft.com/office/drawing/2014/main" id="{A600A1C5-3411-42EC-9948-CC30696E4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44AA2AD4-1034-4437-A605-68B71B155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E1BE84-5C87-4941-A73E-AE3F8C26E7C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AutoShape 2">
            <a:extLst>
              <a:ext uri="{FF2B5EF4-FFF2-40B4-BE49-F238E27FC236}">
                <a16:creationId xmlns:a16="http://schemas.microsoft.com/office/drawing/2014/main" id="{1D9D9013-65AE-446C-8623-2644A2252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Μετατροπές Τύπων Δεδομένων (1/4)</a:t>
            </a:r>
          </a:p>
        </p:txBody>
      </p:sp>
      <p:sp>
        <p:nvSpPr>
          <p:cNvPr id="956419" name="Rectangle 3">
            <a:extLst>
              <a:ext uri="{FF2B5EF4-FFF2-40B4-BE49-F238E27FC236}">
                <a16:creationId xmlns:a16="http://schemas.microsoft.com/office/drawing/2014/main" id="{BD479321-D0ED-4E8D-91DB-B52A6FC7B6B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836613"/>
            <a:ext cx="4278313" cy="5249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library</a:t>
            </a:r>
            <a:r>
              <a:rPr lang="el-GR" altLang="el-GR" sz="2000" b="1"/>
              <a:t> </a:t>
            </a:r>
            <a:r>
              <a:rPr lang="el-GR" altLang="el-GR" sz="2000"/>
              <a:t>ieee;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ieee.std_logic_1164.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ieee.numeric_std.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. .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s1, s2, s3, s4, s5, s6: </a:t>
            </a:r>
            <a:r>
              <a:rPr lang="el-GR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u1,u2,u3,u4,u6,u7: </a:t>
            </a:r>
            <a:r>
              <a:rPr lang="el-GR" altLang="el-GR" sz="2000" b="1">
                <a:solidFill>
                  <a:srgbClr val="990033"/>
                </a:solidFill>
              </a:rPr>
              <a:t>unsigned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sg</a:t>
            </a:r>
            <a:r>
              <a:rPr lang="el-GR" altLang="el-GR" sz="2000">
                <a:solidFill>
                  <a:schemeClr val="tx1"/>
                </a:solidFill>
              </a:rPr>
              <a:t>:</a:t>
            </a:r>
            <a:r>
              <a:rPr lang="el-GR" altLang="el-GR" sz="2000"/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signed</a:t>
            </a:r>
            <a:r>
              <a:rPr lang="en-US" altLang="el-GR" sz="2000">
                <a:solidFill>
                  <a:srgbClr val="990033"/>
                </a:solidFill>
              </a:rPr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956420" name="Rectangle 4">
            <a:extLst>
              <a:ext uri="{FF2B5EF4-FFF2-40B4-BE49-F238E27FC236}">
                <a16:creationId xmlns:a16="http://schemas.microsoft.com/office/drawing/2014/main" id="{11B0334B-E6C9-46EB-A791-DDC1D9FDA74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932363" y="908050"/>
            <a:ext cx="4000500" cy="252095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u3 &lt;= u2 + u1; --- </a:t>
            </a:r>
            <a:r>
              <a:rPr lang="el-GR" altLang="el-GR" sz="1800" i="1">
                <a:solidFill>
                  <a:srgbClr val="000000"/>
                </a:solidFill>
              </a:rPr>
              <a:t>ok, </a:t>
            </a:r>
            <a:r>
              <a:rPr lang="en-US" altLang="el-GR" sz="1800" i="1">
                <a:solidFill>
                  <a:srgbClr val="000000"/>
                </a:solidFill>
              </a:rPr>
              <a:t>all u</a:t>
            </a:r>
            <a:r>
              <a:rPr lang="el-GR" altLang="el-GR" sz="1800" i="1">
                <a:solidFill>
                  <a:srgbClr val="000000"/>
                </a:solidFill>
              </a:rPr>
              <a:t>nsigned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u4 &lt;= u2 + 1; --- </a:t>
            </a:r>
            <a:r>
              <a:rPr lang="el-GR" altLang="el-GR" sz="1800" i="1">
                <a:solidFill>
                  <a:srgbClr val="000000"/>
                </a:solidFill>
              </a:rPr>
              <a:t>ok, both unsigned &amp; nat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u5 &lt;= sg; --</a:t>
            </a:r>
            <a:r>
              <a:rPr lang="en-US" altLang="el-GR" sz="1800">
                <a:solidFill>
                  <a:schemeClr val="tx1"/>
                </a:solidFill>
              </a:rPr>
              <a:t>-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u6 &lt;= 5; 	--</a:t>
            </a:r>
            <a:r>
              <a:rPr lang="en-US" altLang="el-GR" sz="1800">
                <a:solidFill>
                  <a:schemeClr val="tx1"/>
                </a:solidFill>
              </a:rPr>
              <a:t>-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</a:t>
            </a:r>
            <a:r>
              <a:rPr lang="el-GR" altLang="el-GR" sz="1800" i="1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/>
              <a:t> ---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u5</a:t>
            </a:r>
            <a:r>
              <a:rPr lang="el-GR" altLang="el-GR" sz="1800">
                <a:solidFill>
                  <a:schemeClr val="tx2"/>
                </a:solidFill>
              </a:rPr>
              <a:t>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/>
              <a:t>sg</a:t>
            </a:r>
            <a:r>
              <a:rPr lang="el-GR" altLang="el-GR" sz="1800">
                <a:solidFill>
                  <a:schemeClr val="tx2"/>
                </a:solidFill>
              </a:rPr>
              <a:t>); 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u6</a:t>
            </a:r>
            <a:r>
              <a:rPr lang="el-GR" altLang="el-GR" sz="1800">
                <a:solidFill>
                  <a:schemeClr val="tx2"/>
                </a:solidFill>
              </a:rPr>
              <a:t>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(5,4); 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-----------------------------</a:t>
            </a:r>
          </a:p>
        </p:txBody>
      </p:sp>
      <p:sp>
        <p:nvSpPr>
          <p:cNvPr id="956421" name="Rectangle 5">
            <a:extLst>
              <a:ext uri="{FF2B5EF4-FFF2-40B4-BE49-F238E27FC236}">
                <a16:creationId xmlns:a16="http://schemas.microsoft.com/office/drawing/2014/main" id="{E9E9E939-1452-4539-AB94-DC30E75872C2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4757738" y="3538538"/>
            <a:ext cx="4062412" cy="2547937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s5 &lt;= s2 + s1; </a:t>
            </a:r>
            <a:r>
              <a:rPr lang="en-US" altLang="el-GR" sz="1800"/>
              <a:t> ---</a:t>
            </a:r>
            <a:r>
              <a:rPr lang="el-GR" altLang="el-GR" sz="1800" i="1">
                <a:solidFill>
                  <a:srgbClr val="000000"/>
                </a:solidFill>
              </a:rPr>
              <a:t>+ δεν ορίζεται στον τύπο std_logic_vector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s6 &lt;= s2 + 1; </a:t>
            </a:r>
            <a:r>
              <a:rPr lang="en-US" altLang="el-GR" sz="1800"/>
              <a:t>--- </a:t>
            </a:r>
            <a:r>
              <a:rPr lang="el-GR" altLang="el-GR" sz="1800">
                <a:solidFill>
                  <a:srgbClr val="000000"/>
                </a:solidFill>
              </a:rPr>
              <a:t>+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  <a:r>
              <a:rPr lang="el-GR" altLang="el-GR" sz="1800" i="1">
                <a:solidFill>
                  <a:srgbClr val="000000"/>
                </a:solidFill>
              </a:rPr>
              <a:t>undefined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>
                <a:solidFill>
                  <a:schemeClr val="tx1"/>
                </a:solidFill>
              </a:rPr>
              <a:t> ---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s5 &lt;= std_logic_vector</a:t>
            </a:r>
            <a:r>
              <a:rPr lang="en-US" altLang="el-GR" sz="1800"/>
              <a:t> </a:t>
            </a:r>
            <a:r>
              <a:rPr lang="el-GR" altLang="el-GR" sz="1800"/>
              <a:t>(unsigned(s2) + unsigned(s1));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s6 &lt;= std_logic_vector(unsigned(s2) + 1);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0" grpId="0" build="p"/>
      <p:bldP spid="95642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>
            <a:extLst>
              <a:ext uri="{FF2B5EF4-FFF2-40B4-BE49-F238E27FC236}">
                <a16:creationId xmlns:a16="http://schemas.microsoft.com/office/drawing/2014/main" id="{5CA03A7C-F9B1-4675-88D8-17E22F138A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7827" name="Slide Number Placeholder 6">
            <a:extLst>
              <a:ext uri="{FF2B5EF4-FFF2-40B4-BE49-F238E27FC236}">
                <a16:creationId xmlns:a16="http://schemas.microsoft.com/office/drawing/2014/main" id="{26AC928E-2C24-4351-BCFC-ABE67BE31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E7E0BD-D14C-4186-B131-0EAA923F8DB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AutoShape 2">
            <a:extLst>
              <a:ext uri="{FF2B5EF4-FFF2-40B4-BE49-F238E27FC236}">
                <a16:creationId xmlns:a16="http://schemas.microsoft.com/office/drawing/2014/main" id="{C8142B02-4194-4716-8CC0-138DD28E8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Μετατροπές Τύπων Δεδομένων (2/4)</a:t>
            </a: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AFBE36E4-82F8-4666-B28D-1321FDABFE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836613"/>
            <a:ext cx="4062413" cy="5249862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library</a:t>
            </a:r>
            <a:r>
              <a:rPr lang="el-GR" altLang="el-GR" sz="2000" b="1"/>
              <a:t> </a:t>
            </a:r>
            <a:r>
              <a:rPr lang="el-GR" altLang="el-GR" sz="2000"/>
              <a:t>ieee;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ieee.std_logic_1164.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ieee.numeric_std.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. . .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s1, s2, s3, s4, s5, s6: </a:t>
            </a:r>
            <a:r>
              <a:rPr lang="el-GR" altLang="el-GR" sz="2000">
                <a:solidFill>
                  <a:srgbClr val="990033"/>
                </a:solidFill>
              </a:rPr>
              <a:t>std_logic_vector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u1, u2, u3, u4, u6, u7: </a:t>
            </a:r>
            <a:r>
              <a:rPr lang="el-GR" altLang="el-GR" sz="2000">
                <a:solidFill>
                  <a:srgbClr val="990033"/>
                </a:solidFill>
              </a:rPr>
              <a:t>unsigned</a:t>
            </a:r>
            <a:r>
              <a:rPr lang="en-US" altLang="el-GR" sz="2000"/>
              <a:t> </a:t>
            </a:r>
            <a:r>
              <a:rPr lang="el-GR" altLang="el-GR" sz="2000">
                <a:solidFill>
                  <a:schemeClr val="tx1"/>
                </a:solidFill>
              </a:rPr>
              <a:t>(3</a:t>
            </a:r>
            <a:r>
              <a:rPr lang="el-GR" altLang="el-GR" sz="2000"/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>
                <a:solidFill>
                  <a:schemeClr val="tx1"/>
                </a:solidFill>
              </a:rPr>
              <a:t>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sg</a:t>
            </a:r>
            <a:r>
              <a:rPr lang="el-GR" altLang="el-GR" sz="2000">
                <a:solidFill>
                  <a:schemeClr val="tx1"/>
                </a:solidFill>
              </a:rPr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990033"/>
                </a:solidFill>
              </a:rPr>
              <a:t>signed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957444" name="Rectangle 4">
            <a:extLst>
              <a:ext uri="{FF2B5EF4-FFF2-40B4-BE49-F238E27FC236}">
                <a16:creationId xmlns:a16="http://schemas.microsoft.com/office/drawing/2014/main" id="{5296746C-089F-461E-9BBE-D025EEAA1F29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57738" y="836613"/>
            <a:ext cx="4062412" cy="4464050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u7 &lt;= sg + u1;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rgbClr val="000000"/>
                </a:solidFill>
              </a:rPr>
              <a:t>+ </a:t>
            </a:r>
            <a:r>
              <a:rPr lang="el-GR" altLang="el-GR" sz="1800" i="1">
                <a:solidFill>
                  <a:srgbClr val="000000"/>
                </a:solidFill>
              </a:rPr>
              <a:t>μη ορισμένο στους δύο τυπους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u7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(sg) + u1; </a:t>
            </a:r>
            <a:r>
              <a:rPr lang="en-US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ok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s3 &lt;= u3; 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s4 &lt;= 5; </a:t>
            </a:r>
            <a:r>
              <a:rPr lang="en-US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 b="1">
                <a:solidFill>
                  <a:schemeClr val="tx1"/>
                </a:solidFill>
              </a:rPr>
              <a:t>-</a:t>
            </a:r>
            <a:r>
              <a:rPr lang="el-GR" altLang="el-GR" sz="1800" b="1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ασυφμωνία τύπων δεδ</a:t>
            </a:r>
            <a:r>
              <a:rPr lang="el-GR" altLang="el-GR" sz="1800" b="1">
                <a:solidFill>
                  <a:srgbClr val="000000"/>
                </a:solidFill>
              </a:rPr>
              <a:t>.</a:t>
            </a:r>
            <a:endParaRPr lang="en-US" altLang="el-GR" sz="1800" b="1">
              <a:solidFill>
                <a:srgbClr val="000000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-------</a:t>
            </a:r>
            <a:r>
              <a:rPr lang="el-GR" altLang="el-GR" sz="1800">
                <a:solidFill>
                  <a:srgbClr val="800000"/>
                </a:solidFill>
              </a:rPr>
              <a:t>Διόρθωση-</a:t>
            </a:r>
            <a:r>
              <a:rPr lang="el-GR" altLang="el-GR" sz="1800"/>
              <a:t>---------------------</a:t>
            </a:r>
            <a:endParaRPr lang="el-GR" altLang="el-GR" sz="1800" b="1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s3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(u3); 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</a:t>
            </a:r>
            <a:r>
              <a:rPr lang="en-US" altLang="el-GR" sz="1800">
                <a:solidFill>
                  <a:schemeClr val="tx1"/>
                </a:solidFill>
              </a:rPr>
              <a:t>4</a:t>
            </a:r>
            <a:r>
              <a:rPr lang="el-GR" altLang="el-GR" sz="1800">
                <a:solidFill>
                  <a:schemeClr val="tx1"/>
                </a:solidFill>
              </a:rPr>
              <a:t>&lt;=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(5,4));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4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6">
            <a:extLst>
              <a:ext uri="{FF2B5EF4-FFF2-40B4-BE49-F238E27FC236}">
                <a16:creationId xmlns:a16="http://schemas.microsoft.com/office/drawing/2014/main" id="{E917244A-DA99-49DF-9030-5E1F11D90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8851" name="Slide Number Placeholder 7">
            <a:extLst>
              <a:ext uri="{FF2B5EF4-FFF2-40B4-BE49-F238E27FC236}">
                <a16:creationId xmlns:a16="http://schemas.microsoft.com/office/drawing/2014/main" id="{3DA33A5E-118F-4129-ADD9-47CF8C919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3EC599-BF25-4249-B75D-D8F8742CE40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AutoShape 2">
            <a:extLst>
              <a:ext uri="{FF2B5EF4-FFF2-40B4-BE49-F238E27FC236}">
                <a16:creationId xmlns:a16="http://schemas.microsoft.com/office/drawing/2014/main" id="{F1662341-5A37-4BDB-8883-8141211A7A3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Μετατροπές Τύπων Δεδομένων (3/4)</a:t>
            </a:r>
          </a:p>
        </p:txBody>
      </p:sp>
      <p:sp>
        <p:nvSpPr>
          <p:cNvPr id="958467" name="Rectangle 3">
            <a:extLst>
              <a:ext uri="{FF2B5EF4-FFF2-40B4-BE49-F238E27FC236}">
                <a16:creationId xmlns:a16="http://schemas.microsoft.com/office/drawing/2014/main" id="{BEF9CB76-D331-4E57-BAEB-602EFB8173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620713"/>
            <a:ext cx="4000500" cy="25130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library</a:t>
            </a:r>
            <a:r>
              <a:rPr lang="el-GR" altLang="el-GR" sz="1800" b="1"/>
              <a:t> </a:t>
            </a:r>
            <a:r>
              <a:rPr lang="el-GR" altLang="el-GR" sz="1800"/>
              <a:t>ieee;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use</a:t>
            </a:r>
            <a:r>
              <a:rPr lang="el-GR" altLang="el-GR" sz="1800" b="1"/>
              <a:t> </a:t>
            </a:r>
            <a:r>
              <a:rPr lang="el-GR" altLang="el-GR" sz="1800"/>
              <a:t>ieee.std_logic_1164</a:t>
            </a:r>
            <a:r>
              <a:rPr lang="el-GR" altLang="el-GR" sz="1800">
                <a:solidFill>
                  <a:schemeClr val="tx1"/>
                </a:solidFill>
              </a:rPr>
              <a:t>.</a:t>
            </a:r>
            <a:r>
              <a:rPr lang="el-GR" altLang="el-GR" sz="1800" b="1">
                <a:solidFill>
                  <a:srgbClr val="990033"/>
                </a:solidFill>
              </a:rPr>
              <a:t>all</a:t>
            </a:r>
            <a:r>
              <a:rPr lang="el-GR" altLang="el-GR" sz="1800"/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use</a:t>
            </a:r>
            <a:r>
              <a:rPr lang="el-GR" altLang="el-GR" sz="1800" b="1"/>
              <a:t> </a:t>
            </a:r>
            <a:r>
              <a:rPr lang="el-GR" altLang="el-GR" sz="1800"/>
              <a:t>ieee.numeric_std.</a:t>
            </a:r>
            <a:r>
              <a:rPr lang="el-GR" altLang="el-GR" sz="1800" b="1">
                <a:solidFill>
                  <a:srgbClr val="990033"/>
                </a:solidFill>
              </a:rPr>
              <a:t>all</a:t>
            </a:r>
            <a:r>
              <a:rPr lang="el-GR" altLang="el-GR" sz="1800"/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. . .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 b="1"/>
              <a:t> </a:t>
            </a:r>
            <a:r>
              <a:rPr lang="el-GR" altLang="el-GR" sz="1800">
                <a:solidFill>
                  <a:schemeClr val="tx1"/>
                </a:solidFill>
              </a:rPr>
              <a:t>s1, s2, s3, s4, s5, s6: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/>
              <a:t> </a:t>
            </a:r>
            <a:r>
              <a:rPr lang="el-GR" altLang="el-GR" sz="1800"/>
              <a:t>(3 </a:t>
            </a:r>
            <a:r>
              <a:rPr lang="el-GR" altLang="el-GR" sz="1800" b="1">
                <a:solidFill>
                  <a:srgbClr val="990033"/>
                </a:solidFill>
              </a:rPr>
              <a:t>downto</a:t>
            </a:r>
            <a:r>
              <a:rPr lang="el-GR" altLang="el-GR" sz="1800" b="1"/>
              <a:t> </a:t>
            </a:r>
            <a:r>
              <a:rPr lang="el-GR" altLang="el-GR" sz="1800"/>
              <a:t>0);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 b="1"/>
              <a:t> </a:t>
            </a:r>
            <a:r>
              <a:rPr lang="el-GR" altLang="el-GR" sz="1800"/>
              <a:t>u1, u2, u3, u4, u6, u7: </a:t>
            </a:r>
            <a:r>
              <a:rPr lang="el-GR" altLang="el-GR" sz="1800">
                <a:solidFill>
                  <a:srgbClr val="990033"/>
                </a:solidFill>
              </a:rPr>
              <a:t>unsigned </a:t>
            </a:r>
            <a:r>
              <a:rPr lang="el-GR" altLang="el-GR" sz="1800"/>
              <a:t>(3 </a:t>
            </a:r>
            <a:r>
              <a:rPr lang="el-GR" altLang="el-GR" sz="1800" b="1">
                <a:solidFill>
                  <a:srgbClr val="990033"/>
                </a:solidFill>
              </a:rPr>
              <a:t>downto</a:t>
            </a:r>
            <a:r>
              <a:rPr lang="el-GR" altLang="el-GR" sz="1800" b="1"/>
              <a:t> </a:t>
            </a:r>
            <a:r>
              <a:rPr lang="el-GR" altLang="el-GR" sz="1800"/>
              <a:t>0);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 b="1"/>
              <a:t> </a:t>
            </a:r>
            <a:r>
              <a:rPr lang="el-GR" altLang="el-GR" sz="1800"/>
              <a:t>sg</a:t>
            </a:r>
            <a:r>
              <a:rPr lang="el-GR" altLang="el-GR" sz="1800">
                <a:solidFill>
                  <a:schemeClr val="tx2"/>
                </a:solidFill>
              </a:rPr>
              <a:t>: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signed</a:t>
            </a:r>
            <a:r>
              <a:rPr lang="en-US" altLang="el-GR" sz="1800"/>
              <a:t> </a:t>
            </a:r>
            <a:r>
              <a:rPr lang="el-GR" altLang="el-GR" sz="1800"/>
              <a:t>(3 </a:t>
            </a:r>
            <a:r>
              <a:rPr lang="el-GR" altLang="el-GR" sz="1800" b="1">
                <a:solidFill>
                  <a:srgbClr val="990033"/>
                </a:solidFill>
              </a:rPr>
              <a:t>downto</a:t>
            </a:r>
            <a:r>
              <a:rPr lang="el-GR" altLang="el-GR" sz="1800" b="1"/>
              <a:t> </a:t>
            </a:r>
            <a:r>
              <a:rPr lang="el-GR" altLang="el-GR" sz="1800"/>
              <a:t>0);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2"/>
              </a:solidFill>
            </a:endParaRPr>
          </a:p>
        </p:txBody>
      </p:sp>
      <p:sp>
        <p:nvSpPr>
          <p:cNvPr id="958468" name="Rectangle 4">
            <a:extLst>
              <a:ext uri="{FF2B5EF4-FFF2-40B4-BE49-F238E27FC236}">
                <a16:creationId xmlns:a16="http://schemas.microsoft.com/office/drawing/2014/main" id="{CCC7D319-B320-453A-BD43-CF4A3B6A7FE6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16463" y="692150"/>
            <a:ext cx="4000500" cy="25130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u3 &lt;= u2 + u1; </a:t>
            </a: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l-GR" altLang="el-GR" sz="1800" i="1">
                <a:solidFill>
                  <a:schemeClr val="tx1"/>
                </a:solidFill>
              </a:rPr>
              <a:t>--- </a:t>
            </a:r>
            <a:r>
              <a:rPr lang="el-GR" altLang="el-GR" sz="1800" i="1">
                <a:solidFill>
                  <a:srgbClr val="000000"/>
                </a:solidFill>
              </a:rPr>
              <a:t>ok, both </a:t>
            </a:r>
            <a:r>
              <a:rPr lang="en-US" altLang="el-GR" sz="1800" i="1">
                <a:solidFill>
                  <a:srgbClr val="000000"/>
                </a:solidFill>
              </a:rPr>
              <a:t>u</a:t>
            </a:r>
            <a:r>
              <a:rPr lang="el-GR" altLang="el-GR" sz="1800" i="1">
                <a:solidFill>
                  <a:srgbClr val="000000"/>
                </a:solidFill>
              </a:rPr>
              <a:t>nsigned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u4 &lt;= u2 + 1; </a:t>
            </a:r>
            <a:r>
              <a:rPr lang="el-GR" altLang="el-GR" sz="1800" i="1">
                <a:solidFill>
                  <a:schemeClr val="tx1"/>
                </a:solidFill>
              </a:rPr>
              <a:t>--- </a:t>
            </a:r>
            <a:r>
              <a:rPr lang="el-GR" altLang="el-GR" sz="1800" i="1">
                <a:solidFill>
                  <a:srgbClr val="000000"/>
                </a:solidFill>
              </a:rPr>
              <a:t>ok, both unsigned &amp; nat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u5 &lt;= sg; </a:t>
            </a: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u6 &lt;= 5; 	</a:t>
            </a:r>
            <a:r>
              <a:rPr lang="en-US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/>
              <a:t> ---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u5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(sg); 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u6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(5,4); 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/>
          </a:p>
        </p:txBody>
      </p:sp>
      <p:sp>
        <p:nvSpPr>
          <p:cNvPr id="958469" name="Rectangle 5">
            <a:extLst>
              <a:ext uri="{FF2B5EF4-FFF2-40B4-BE49-F238E27FC236}">
                <a16:creationId xmlns:a16="http://schemas.microsoft.com/office/drawing/2014/main" id="{B3143FBE-2937-482E-BC3C-F69467D72D55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179388" y="3579813"/>
            <a:ext cx="4354512" cy="2513012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u7 &lt;= sg + u1; </a:t>
            </a:r>
            <a:r>
              <a:rPr lang="en-US" altLang="el-GR" sz="1800" i="1"/>
              <a:t>-</a:t>
            </a:r>
            <a:r>
              <a:rPr lang="el-GR" altLang="el-GR" sz="1800" i="1"/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+ μη ορισμένο στους δύο τυπους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u7 &lt;=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(sg) + u1; </a:t>
            </a:r>
            <a:r>
              <a:rPr lang="en-US" altLang="el-GR" sz="1800"/>
              <a:t> </a:t>
            </a:r>
            <a:r>
              <a:rPr lang="en-US" altLang="el-GR" sz="1800" i="1"/>
              <a:t>-</a:t>
            </a:r>
            <a:r>
              <a:rPr lang="el-GR" altLang="el-GR" sz="1800" i="1"/>
              <a:t>-- ok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800000"/>
                </a:solidFill>
              </a:rPr>
              <a:t>ΛΑΘΟΣ-</a:t>
            </a:r>
            <a:r>
              <a:rPr lang="el-GR" altLang="el-GR" sz="1800"/>
              <a:t>---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s3 &lt;= u3; 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</a:t>
            </a:r>
            <a:r>
              <a:rPr lang="el-GR" altLang="el-GR" sz="1800"/>
              <a:t>.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s4 &lt;= 5; 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s3 &lt;=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(u3); </a:t>
            </a:r>
            <a:r>
              <a:rPr lang="en-US" altLang="el-GR" sz="1800"/>
              <a:t>     </a:t>
            </a:r>
            <a:r>
              <a:rPr lang="en-US" altLang="el-GR" sz="1800" i="1"/>
              <a:t>-</a:t>
            </a:r>
            <a:r>
              <a:rPr lang="el-GR" altLang="el-GR" sz="1800" i="1"/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ok</a:t>
            </a:r>
            <a:endParaRPr lang="el-GR" altLang="el-GR" sz="180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s4</a:t>
            </a:r>
            <a:r>
              <a:rPr lang="el-GR" altLang="el-GR" sz="1800">
                <a:solidFill>
                  <a:schemeClr val="tx1"/>
                </a:solidFill>
              </a:rPr>
              <a:t>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(5,4));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958470" name="Rectangle 6">
            <a:extLst>
              <a:ext uri="{FF2B5EF4-FFF2-40B4-BE49-F238E27FC236}">
                <a16:creationId xmlns:a16="http://schemas.microsoft.com/office/drawing/2014/main" id="{0206FD31-D5E7-48A4-8AF8-CBE9A8F77C8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86300" y="3789363"/>
            <a:ext cx="4457700" cy="2513012"/>
          </a:xfrm>
        </p:spPr>
        <p:txBody>
          <a:bodyPr/>
          <a:lstStyle/>
          <a:p>
            <a:pPr marL="0" indent="180975" eaLnBrk="1" hangingPunct="1">
              <a:lnSpc>
                <a:spcPct val="75000"/>
              </a:lnSpc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s5 &lt;= s2 + s1; </a:t>
            </a:r>
            <a:r>
              <a:rPr lang="el-GR" altLang="el-GR" sz="1800" i="1">
                <a:solidFill>
                  <a:schemeClr val="tx1"/>
                </a:solidFill>
              </a:rPr>
              <a:t>+ </a:t>
            </a:r>
            <a:r>
              <a:rPr lang="el-GR" altLang="el-GR" sz="1800" i="1">
                <a:solidFill>
                  <a:srgbClr val="000000"/>
                </a:solidFill>
              </a:rPr>
              <a:t>δεν ορίζεται στον τύπο std_logic_vector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s6 &lt;= s2 + 1; </a:t>
            </a:r>
            <a:r>
              <a:rPr lang="el-GR" altLang="el-GR" sz="1800" i="1">
                <a:solidFill>
                  <a:schemeClr val="tx1"/>
                </a:solidFill>
              </a:rPr>
              <a:t>+ </a:t>
            </a:r>
            <a:r>
              <a:rPr lang="el-GR" altLang="el-GR" sz="1800" i="1">
                <a:solidFill>
                  <a:srgbClr val="000000"/>
                </a:solidFill>
              </a:rPr>
              <a:t>undefined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/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/>
              <a:t> ---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s5 &lt;=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(s2)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+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(s1));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s6 &lt;=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(s2) + 1);</a:t>
            </a: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7" grpId="0" build="p"/>
      <p:bldP spid="958468" grpId="0" build="p"/>
      <p:bldP spid="958469" grpId="0" build="p"/>
      <p:bldP spid="9584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082DE4CD-EF59-422D-8E6C-5F019AFB9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8DFA5EDC-A2D5-4D9F-B537-5CF9BB811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D8F0E6-6B0C-4660-8C78-5628DD7713F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003FB3A6-A1EC-409B-BBC0-6273010F1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Πλεονεκτήματα της </a:t>
            </a:r>
            <a:r>
              <a:rPr lang="en-US" altLang="el-GR"/>
              <a:t>VHDL </a:t>
            </a:r>
            <a:r>
              <a:rPr lang="el-GR" altLang="el-GR"/>
              <a:t>(2/2)</a:t>
            </a:r>
          </a:p>
        </p:txBody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id="{0FD49BB2-5FAE-421A-ABE8-0CCA9C844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8153400" cy="5864225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Υποστήριξη </a:t>
            </a:r>
            <a:r>
              <a:rPr lang="el-GR" altLang="el-GR" b="1">
                <a:solidFill>
                  <a:srgbClr val="990033"/>
                </a:solidFill>
              </a:rPr>
              <a:t>συντρέχουσων</a:t>
            </a:r>
            <a:r>
              <a:rPr lang="el-GR" altLang="el-GR"/>
              <a:t> και ακολουθιακών δομών (</a:t>
            </a:r>
            <a:r>
              <a:rPr lang="en-US" altLang="el-GR" b="1">
                <a:solidFill>
                  <a:srgbClr val="990033"/>
                </a:solidFill>
              </a:rPr>
              <a:t>concurrent</a:t>
            </a:r>
            <a:r>
              <a:rPr lang="en-US" altLang="el-GR"/>
              <a:t> and sequential constructions)</a:t>
            </a:r>
            <a:r>
              <a:rPr lang="el-GR" altLang="el-GR"/>
              <a:t> </a:t>
            </a:r>
          </a:p>
          <a:p>
            <a:pPr marL="568325" lvl="1" indent="-284163" eaLnBrk="1" hangingPunct="1"/>
            <a:r>
              <a:rPr lang="el-GR" altLang="el-GR"/>
              <a:t>Οι συμβατικές γλώσσες (π.χ. </a:t>
            </a:r>
            <a:r>
              <a:rPr lang="en-US" altLang="el-GR"/>
              <a:t>C</a:t>
            </a:r>
            <a:r>
              <a:rPr lang="el-GR" altLang="el-GR"/>
              <a:t>)  υποστηρίζουν μόνο ακολουθιακές δομές</a:t>
            </a:r>
          </a:p>
          <a:p>
            <a:pPr marL="568325" lvl="1" indent="-284163" eaLnBrk="1" hangingPunct="1"/>
            <a:r>
              <a:rPr lang="el-GR" altLang="el-GR"/>
              <a:t>Οι συντρέχουσες δομές είναι απαραίτητες για την περιγραφή της λειτουργίας του υλικού</a:t>
            </a:r>
          </a:p>
          <a:p>
            <a:pPr marL="568325" lvl="1" indent="-284163" eaLnBrk="1" hangingPunct="1">
              <a:buFont typeface="Times New Roman" panose="02020603050405020304" pitchFamily="18" charset="0"/>
              <a:buNone/>
            </a:pPr>
            <a:endParaRPr lang="el-GR" altLang="el-GR" sz="14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Περιγραφή κυκλώματος</a:t>
            </a:r>
            <a:r>
              <a:rPr lang="en-US" altLang="el-GR"/>
              <a:t> </a:t>
            </a:r>
            <a:r>
              <a:rPr lang="el-GR" altLang="el-GR"/>
              <a:t>/</a:t>
            </a:r>
            <a:r>
              <a:rPr lang="en-US" altLang="el-GR"/>
              <a:t> </a:t>
            </a:r>
            <a:r>
              <a:rPr lang="el-GR" altLang="el-GR"/>
              <a:t>συστήματος ανεξάρτητα από την τεχνολογία υλοποίησης</a:t>
            </a:r>
          </a:p>
          <a:p>
            <a:pPr marL="568325" lvl="1" indent="-284163" eaLnBrk="1" hangingPunct="1"/>
            <a:r>
              <a:rPr lang="el-GR" altLang="el-GR"/>
              <a:t>Επαναχρησιμοποίηση υπάρχουσας περιγραφής σε διαφορετικές τεχνολογίες</a:t>
            </a:r>
            <a:r>
              <a:rPr lang="en-US" altLang="el-GR"/>
              <a:t> VLSI</a:t>
            </a:r>
            <a:endParaRPr lang="el-GR" altLang="el-GR"/>
          </a:p>
          <a:p>
            <a:pPr marL="0" indent="0" eaLnBrk="1" hangingPunct="1"/>
            <a:endParaRPr lang="el-GR" altLang="el-GR" sz="14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Επαναχρησιμοποίηση σχεδιασθέντων συστατικών στοιχείων / κυκλωμάτων (</a:t>
            </a:r>
            <a:r>
              <a:rPr lang="en-US" altLang="el-GR"/>
              <a:t>components’ reuse, libraries)</a:t>
            </a:r>
            <a:endParaRPr lang="el-GR" altLang="el-GR"/>
          </a:p>
          <a:p>
            <a:pPr marL="568325" lvl="1" indent="-284163" eaLnBrk="1" hangingPunct="1"/>
            <a:r>
              <a:rPr lang="el-GR" altLang="el-GR"/>
              <a:t>Χρήση βιβλιοθηκών με προσχεδιασμένα κυκλώματα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>
            <a:extLst>
              <a:ext uri="{FF2B5EF4-FFF2-40B4-BE49-F238E27FC236}">
                <a16:creationId xmlns:a16="http://schemas.microsoft.com/office/drawing/2014/main" id="{01DFE394-EDC1-4C85-9D8C-77A939C1B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9875" name="Slide Number Placeholder 4">
            <a:extLst>
              <a:ext uri="{FF2B5EF4-FFF2-40B4-BE49-F238E27FC236}">
                <a16:creationId xmlns:a16="http://schemas.microsoft.com/office/drawing/2014/main" id="{4816241D-3FA9-45FF-8F45-55BA8E186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0978FA-DD50-4F4C-8B8E-2678874FC3C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AutoShape 2">
            <a:extLst>
              <a:ext uri="{FF2B5EF4-FFF2-40B4-BE49-F238E27FC236}">
                <a16:creationId xmlns:a16="http://schemas.microsoft.com/office/drawing/2014/main" id="{5657F8B7-14B6-4EA0-A8BC-16D9C1048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Μετατροπή Τύπου Δεδομένων (4/4)</a:t>
            </a:r>
          </a:p>
        </p:txBody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42B7077E-BA88-4804-B84C-103350D4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Στο πακέτο </a:t>
            </a:r>
            <a:r>
              <a:rPr lang="el-GR" altLang="el-GR" i="1">
                <a:solidFill>
                  <a:srgbClr val="990033"/>
                </a:solidFill>
              </a:rPr>
              <a:t>std_logic_arith</a:t>
            </a:r>
            <a:r>
              <a:rPr lang="el-GR" altLang="el-GR"/>
              <a:t> της βιβλιοθήκης </a:t>
            </a:r>
            <a:r>
              <a:rPr lang="el-GR" altLang="el-GR" i="1"/>
              <a:t>ieee</a:t>
            </a:r>
            <a:r>
              <a:rPr lang="el-GR" altLang="el-GR"/>
              <a:t> υπάρχουν (μεταξύ άλλων) οι ακόλουθες συναρτήσεις</a:t>
            </a:r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conv_integer(p):</a:t>
            </a:r>
            <a:r>
              <a:rPr lang="el-GR" altLang="el-GR"/>
              <a:t> Μετατρέπει μια παράμετρο p τύπου integer, unsigned, signed ή std_ulogic σε μια τιμή τύπου integer. (δε περιλαμβάνεται ο std_logic_vector)</a:t>
            </a:r>
          </a:p>
          <a:p>
            <a:pPr marL="742950" lvl="1" indent="-285750" eaLnBrk="1" hangingPunct="1"/>
            <a:endParaRPr lang="el-GR" altLang="el-GR"/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conv_unsigned(p, b):</a:t>
            </a:r>
            <a:r>
              <a:rPr lang="el-GR" altLang="el-GR"/>
              <a:t> Μετατρέπει μια παράμετρο p τύπου integer, unsigned, signed ή std_ulogic σε μια τιμή τύπου unsigned με μέγεθος b </a:t>
            </a:r>
            <a:r>
              <a:rPr lang="en-US" altLang="el-GR"/>
              <a:t>bits</a:t>
            </a:r>
            <a:endParaRPr lang="el-GR" altLang="el-GR"/>
          </a:p>
          <a:p>
            <a:pPr marL="742950" lvl="1" indent="-285750" eaLnBrk="1" hangingPunct="1"/>
            <a:endParaRPr lang="el-GR" altLang="el-GR"/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conv_signed(p, b):</a:t>
            </a:r>
            <a:r>
              <a:rPr lang="el-GR" altLang="el-GR"/>
              <a:t> </a:t>
            </a:r>
          </a:p>
          <a:p>
            <a:pPr marL="742950" lvl="1" indent="-285750" eaLnBrk="1" hangingPunct="1"/>
            <a:endParaRPr lang="el-GR" altLang="el-GR"/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conv_std_logic_vector(p, b):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863BCE82-8226-43F4-AC84-84FE8AD30C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442484F3-44F1-4F87-9601-E70ED687F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751DED-A4B6-4B3C-9E1F-9E1D0A4E9A1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AutoShape 2">
            <a:extLst>
              <a:ext uri="{FF2B5EF4-FFF2-40B4-BE49-F238E27FC236}">
                <a16:creationId xmlns:a16="http://schemas.microsoft.com/office/drawing/2014/main" id="{968AC364-6B44-467A-8115-8D7DD9588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</a:t>
            </a:r>
            <a:r>
              <a:rPr lang="el-GR" altLang="el-GR">
                <a:cs typeface="Times New Roman" panose="02020603050405020304" pitchFamily="18" charset="0"/>
              </a:rPr>
              <a:t>—</a:t>
            </a:r>
            <a:r>
              <a:rPr lang="en-US" altLang="el-GR"/>
              <a:t>Attributes </a:t>
            </a:r>
            <a:endParaRPr lang="el-GR" altLang="el-GR"/>
          </a:p>
        </p:txBody>
      </p:sp>
      <p:sp>
        <p:nvSpPr>
          <p:cNvPr id="960515" name="Rectangle 3">
            <a:extLst>
              <a:ext uri="{FF2B5EF4-FFF2-40B4-BE49-F238E27FC236}">
                <a16:creationId xmlns:a16="http://schemas.microsoft.com/office/drawing/2014/main" id="{BFC570FD-E679-4974-A74E-17B82979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Ο σκοπός των ιδιοτήτων είναι να αυξηθεί η ευελιξία του κώδικα. Διακρίνονται σε δύο κατηγορίες </a:t>
            </a:r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Ιδιότητες δεδομένων</a:t>
            </a:r>
            <a:r>
              <a:rPr lang="el-GR" altLang="el-GR"/>
              <a:t>: επιστρέφουν πληροφορία (τιμή) σχετικά με ένα δεδομένο</a:t>
            </a:r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Ιδιότητες σημάτων:</a:t>
            </a:r>
            <a:r>
              <a:rPr lang="el-GR" altLang="el-GR"/>
              <a:t> χρησιμοποιούνται για την επόπτευση ενός σήματος (επιστρέφουν </a:t>
            </a:r>
            <a:r>
              <a:rPr lang="en-US" altLang="el-GR"/>
              <a:t>true/false)</a:t>
            </a:r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Όποτε χρησιμοποιείται μία ιδιότητα πρέπει να χρησιμοποιηθεί το σύμβολο </a:t>
            </a:r>
            <a:r>
              <a:rPr lang="en-US" altLang="el-GR" b="1">
                <a:solidFill>
                  <a:srgbClr val="990000"/>
                </a:solidFill>
              </a:rPr>
              <a:t>’</a:t>
            </a:r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Επιτρέπεται και η δημιουργία ιδιοτήτων από το χρήστη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>
            <a:extLst>
              <a:ext uri="{FF2B5EF4-FFF2-40B4-BE49-F238E27FC236}">
                <a16:creationId xmlns:a16="http://schemas.microsoft.com/office/drawing/2014/main" id="{DC2618F2-8051-4EC2-932D-33638E6D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2C948298-7298-4D9F-9450-71D555BBF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17081F-415E-4CAA-A601-3B95C9E33FA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24" name="AutoShape 2">
            <a:extLst>
              <a:ext uri="{FF2B5EF4-FFF2-40B4-BE49-F238E27FC236}">
                <a16:creationId xmlns:a16="http://schemas.microsoft.com/office/drawing/2014/main" id="{1BFBE9D0-A530-4C57-9F8C-309AC48DB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 Δεδομένων</a:t>
            </a:r>
          </a:p>
        </p:txBody>
      </p:sp>
      <p:sp>
        <p:nvSpPr>
          <p:cNvPr id="961539" name="Rectangle 3">
            <a:extLst>
              <a:ext uri="{FF2B5EF4-FFF2-40B4-BE49-F238E27FC236}">
                <a16:creationId xmlns:a16="http://schemas.microsoft.com/office/drawing/2014/main" id="{9BD2A364-BBA8-4BF0-9F5A-23A038F2E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1657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Οι προκαθορισμένες </a:t>
            </a:r>
            <a:r>
              <a:rPr lang="el-GR" altLang="el-GR" sz="2000">
                <a:solidFill>
                  <a:srgbClr val="990033"/>
                </a:solidFill>
              </a:rPr>
              <a:t>συνθέσιμες</a:t>
            </a:r>
            <a:r>
              <a:rPr lang="el-GR" altLang="el-GR" sz="2000"/>
              <a:t> ιδιότητες δεδομένων είναι οι ακόλουθες:</a:t>
            </a:r>
            <a:endParaRPr lang="en-GB" altLang="el-GR" sz="20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low</a:t>
            </a:r>
            <a:r>
              <a:rPr lang="el-GR" altLang="el-GR" sz="1800"/>
              <a:t>: Επιστρέφει το χαμηλότερο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high</a:t>
            </a:r>
            <a:r>
              <a:rPr lang="el-GR" altLang="el-GR" sz="1800"/>
              <a:t>: Επιστρέφει τον υψηλότερο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left</a:t>
            </a:r>
            <a:r>
              <a:rPr lang="el-GR" altLang="el-GR" sz="1800"/>
              <a:t>: Επιστρέφει τον αριστερότερο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right</a:t>
            </a:r>
            <a:r>
              <a:rPr lang="el-GR" altLang="el-GR" sz="1800"/>
              <a:t>: Επιστρέφει το δεξιότερο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length</a:t>
            </a:r>
            <a:r>
              <a:rPr lang="el-GR" altLang="el-GR" sz="1800"/>
              <a:t>: Επιστρέφει το μέγεθος του διανύσματος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range</a:t>
            </a:r>
            <a:r>
              <a:rPr lang="el-GR" altLang="el-GR" sz="1800"/>
              <a:t>: Επιστρέφει το εύρος του διανύσματος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reverse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range</a:t>
            </a:r>
            <a:r>
              <a:rPr lang="el-GR" altLang="el-GR" sz="1800"/>
              <a:t>: το εύρος του διανύσματος σε αντίστροφη σειρά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</a:pP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d : </a:t>
            </a:r>
            <a:r>
              <a:rPr lang="en-US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/>
              <a:t>(7 downto 0);</a:t>
            </a: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d'low=0, d'high=7, d'left=7, d'right=0, d'length=8,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d'range=(7 downto 0), d'reverse_range=(0 to 7)</a:t>
            </a: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x: </a:t>
            </a:r>
            <a:r>
              <a:rPr lang="en-US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/>
              <a:t>(0 to 7);</a:t>
            </a: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range (0 to 7) loop ...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x'range loop ...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range (x'low to x'high) loop ...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range (0 to x'length-1) loop ...</a:t>
            </a:r>
            <a:endParaRPr lang="el-GR" altLang="el-GR" sz="200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1F70A60-4AAB-4904-B892-91CB17A09467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5422900"/>
            <a:ext cx="2374900" cy="396875"/>
            <a:chOff x="2789" y="3416"/>
            <a:chExt cx="1496" cy="250"/>
          </a:xfrm>
        </p:grpSpPr>
        <p:sp>
          <p:nvSpPr>
            <p:cNvPr id="81927" name="Text Box 4">
              <a:extLst>
                <a:ext uri="{FF2B5EF4-FFF2-40B4-BE49-F238E27FC236}">
                  <a16:creationId xmlns:a16="http://schemas.microsoft.com/office/drawing/2014/main" id="{B90D8EB4-6A97-414C-9F9C-873655BDB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416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/>
                <a:t>Ισοδύναμες</a:t>
              </a:r>
            </a:p>
          </p:txBody>
        </p:sp>
        <p:sp>
          <p:nvSpPr>
            <p:cNvPr id="81928" name="Line 5">
              <a:extLst>
                <a:ext uri="{FF2B5EF4-FFF2-40B4-BE49-F238E27FC236}">
                  <a16:creationId xmlns:a16="http://schemas.microsoft.com/office/drawing/2014/main" id="{CD496599-8735-4F09-8858-F6C4F8A57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9" y="3566"/>
              <a:ext cx="63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809785C5-EAE1-4836-8714-A9CC2CBCC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2947" name="Slide Number Placeholder 4">
            <a:extLst>
              <a:ext uri="{FF2B5EF4-FFF2-40B4-BE49-F238E27FC236}">
                <a16:creationId xmlns:a16="http://schemas.microsoft.com/office/drawing/2014/main" id="{2563E584-15A7-49A8-8E0F-015822444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B50CF55-58E1-4197-8071-7E1BABD5906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AutoShape 2">
            <a:extLst>
              <a:ext uri="{FF2B5EF4-FFF2-40B4-BE49-F238E27FC236}">
                <a16:creationId xmlns:a16="http://schemas.microsoft.com/office/drawing/2014/main" id="{BE17E308-95C2-4A26-8621-214D3E50E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 Σημάτων</a:t>
            </a:r>
          </a:p>
        </p:txBody>
      </p:sp>
      <p:sp>
        <p:nvSpPr>
          <p:cNvPr id="962563" name="Rectangle 3">
            <a:extLst>
              <a:ext uri="{FF2B5EF4-FFF2-40B4-BE49-F238E27FC236}">
                <a16:creationId xmlns:a16="http://schemas.microsoft.com/office/drawing/2014/main" id="{C51692AD-1AA9-4832-92A5-EF7A196C5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Ας θεωρήσουμε ένα </a:t>
            </a:r>
            <a:r>
              <a:rPr lang="en-US" altLang="el-GR"/>
              <a:t>SIGNAL</a:t>
            </a:r>
            <a:r>
              <a:rPr lang="el-GR" altLang="el-GR"/>
              <a:t> </a:t>
            </a:r>
            <a:r>
              <a:rPr lang="en-GB" altLang="el-GR"/>
              <a:t>s</a:t>
            </a:r>
            <a:r>
              <a:rPr lang="el-GR" altLang="el-GR"/>
              <a:t>. Τότε:</a:t>
            </a:r>
            <a:endParaRPr lang="en-GB" altLang="el-GR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event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</a:t>
            </a:r>
            <a:r>
              <a:rPr lang="en-US" altLang="el-GR" sz="1800"/>
              <a:t>TRUE </a:t>
            </a:r>
            <a:r>
              <a:rPr lang="el-GR" altLang="el-GR" sz="1800"/>
              <a:t>όταν συμβαίνει ένα γεγονός στο </a:t>
            </a:r>
            <a:r>
              <a:rPr lang="en-GB" altLang="el-GR" sz="1800"/>
              <a:t>s</a:t>
            </a:r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stable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</a:t>
            </a:r>
            <a:r>
              <a:rPr lang="en-US" altLang="el-GR" sz="1800"/>
              <a:t>TRUE </a:t>
            </a:r>
            <a:r>
              <a:rPr lang="el-GR" altLang="el-GR" sz="1800"/>
              <a:t>όταν δεν έχει συμβεί ένα γεγονός στο </a:t>
            </a:r>
            <a:r>
              <a:rPr lang="en-GB" altLang="el-GR" sz="1800"/>
              <a:t>s</a:t>
            </a:r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active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</a:t>
            </a:r>
            <a:r>
              <a:rPr lang="en-US" altLang="el-GR" sz="1800"/>
              <a:t>TRUE </a:t>
            </a:r>
            <a:r>
              <a:rPr lang="el-GR" altLang="el-GR" sz="1800"/>
              <a:t>αν </a:t>
            </a:r>
            <a:r>
              <a:rPr lang="en-GB" altLang="el-GR" sz="1800"/>
              <a:t>s</a:t>
            </a:r>
            <a:r>
              <a:rPr lang="el-GR" altLang="el-GR" sz="1800"/>
              <a:t> = ‘1’</a:t>
            </a:r>
            <a:endParaRPr lang="en-GB" altLang="el-GR" sz="1800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quiet</a:t>
            </a:r>
            <a:r>
              <a:rPr lang="el-GR" altLang="el-GR" sz="1800">
                <a:solidFill>
                  <a:srgbClr val="990033"/>
                </a:solidFill>
              </a:rPr>
              <a:t> &lt;</a:t>
            </a:r>
            <a:r>
              <a:rPr lang="en-GB" altLang="el-GR" sz="1800">
                <a:solidFill>
                  <a:srgbClr val="990033"/>
                </a:solidFill>
              </a:rPr>
              <a:t>time</a:t>
            </a:r>
            <a:r>
              <a:rPr lang="el-GR" altLang="el-GR" sz="1800">
                <a:solidFill>
                  <a:srgbClr val="990033"/>
                </a:solidFill>
              </a:rPr>
              <a:t>&gt;:</a:t>
            </a:r>
            <a:r>
              <a:rPr lang="el-GR" altLang="el-GR" sz="1800"/>
              <a:t> Επιστρέφει </a:t>
            </a:r>
            <a:r>
              <a:rPr lang="en-US" altLang="el-GR" sz="1800"/>
              <a:t>TRUE</a:t>
            </a:r>
            <a:r>
              <a:rPr lang="el-GR" altLang="el-GR" sz="1800"/>
              <a:t> όταν δεν έχει συμβεί ένα γεγονός στο </a:t>
            </a:r>
            <a:r>
              <a:rPr lang="en-GB" altLang="el-GR" sz="1800"/>
              <a:t>s</a:t>
            </a:r>
            <a:r>
              <a:rPr lang="el-GR" altLang="el-GR" sz="1800"/>
              <a:t> εντός του καθορισμένου χρόνου</a:t>
            </a:r>
            <a:endParaRPr lang="en-GB" altLang="el-GR" sz="1800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last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event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το χρόνο που έχει περάσει από το τελευταίο γεγονός</a:t>
            </a:r>
            <a:endParaRPr lang="en-GB" altLang="el-GR" sz="1800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last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active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το χρόνο που έχει περάσει από το τελευταίο </a:t>
            </a:r>
            <a:r>
              <a:rPr lang="en-GB" altLang="el-GR" sz="1800"/>
              <a:t>s </a:t>
            </a:r>
            <a:r>
              <a:rPr lang="el-GR" altLang="el-GR" sz="1800"/>
              <a:t>= ‘1’</a:t>
            </a:r>
          </a:p>
          <a:p>
            <a:pPr marL="363538" lvl="1" indent="-184150" eaLnBrk="1" hangingPunct="1"/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last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value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την τιμή του </a:t>
            </a:r>
            <a:r>
              <a:rPr lang="en-GB" altLang="el-GR" sz="1800"/>
              <a:t>s </a:t>
            </a:r>
            <a:r>
              <a:rPr lang="el-GR" altLang="el-GR" sz="1800"/>
              <a:t>πριν από το τελευταίο γεγονός, κοκ.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Αν και οι περισσότερες ιδιότητες σημάτων είναι μόνο για προσομοίωση, </a:t>
            </a:r>
            <a:r>
              <a:rPr lang="el-GR" altLang="el-GR">
                <a:solidFill>
                  <a:srgbClr val="990033"/>
                </a:solidFill>
              </a:rPr>
              <a:t>οι δύο πρώτες ιδιότητες είναι συνθέσιμες</a:t>
            </a:r>
            <a:r>
              <a:rPr lang="el-GR" altLang="el-GR"/>
              <a:t>, με την </a:t>
            </a:r>
            <a:r>
              <a:rPr lang="en-GB" altLang="el-GR">
                <a:solidFill>
                  <a:srgbClr val="990033"/>
                </a:solidFill>
              </a:rPr>
              <a:t>s</a:t>
            </a:r>
            <a:r>
              <a:rPr lang="el-GR" altLang="el-GR">
                <a:solidFill>
                  <a:srgbClr val="990033"/>
                </a:solidFill>
              </a:rPr>
              <a:t>’</a:t>
            </a:r>
            <a:r>
              <a:rPr lang="en-GB" altLang="el-GR">
                <a:solidFill>
                  <a:srgbClr val="990033"/>
                </a:solidFill>
              </a:rPr>
              <a:t>event</a:t>
            </a:r>
            <a:r>
              <a:rPr lang="en-GB" altLang="el-GR"/>
              <a:t> </a:t>
            </a:r>
            <a:r>
              <a:rPr lang="el-GR" altLang="el-GR"/>
              <a:t>να είναι η πιο συχνά χρησιμοποιούμενη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>
            <a:extLst>
              <a:ext uri="{FF2B5EF4-FFF2-40B4-BE49-F238E27FC236}">
                <a16:creationId xmlns:a16="http://schemas.microsoft.com/office/drawing/2014/main" id="{7AD7BBCF-604D-40FC-A4A0-6F97F3670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2E298349-BE3C-4EE1-8EBB-ED917A533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DAC8B6-33A3-4560-B4BA-76D1C2BD1EF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AutoShape 2">
            <a:extLst>
              <a:ext uri="{FF2B5EF4-FFF2-40B4-BE49-F238E27FC236}">
                <a16:creationId xmlns:a16="http://schemas.microsoft.com/office/drawing/2014/main" id="{BDDD1463-7112-4124-A7EB-2AF91A1AC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 Οριζόμενες από το Χρήστη</a:t>
            </a:r>
          </a:p>
        </p:txBody>
      </p:sp>
      <p:sp>
        <p:nvSpPr>
          <p:cNvPr id="963587" name="Rectangle 3">
            <a:extLst>
              <a:ext uri="{FF2B5EF4-FFF2-40B4-BE49-F238E27FC236}">
                <a16:creationId xmlns:a16="http://schemas.microsoft.com/office/drawing/2014/main" id="{86D42713-B503-4C7D-8D79-E2A903C79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14400"/>
            <a:ext cx="836295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l-GR"/>
              <a:t> </a:t>
            </a:r>
            <a:r>
              <a:rPr lang="el-GR" altLang="el-GR"/>
              <a:t>Δήλωση και καθορισμός ιδιότητας:</a:t>
            </a:r>
            <a:endParaRPr lang="en-US" altLang="el-GR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b="1">
                <a:solidFill>
                  <a:srgbClr val="990033"/>
                </a:solidFill>
              </a:rPr>
              <a:t> attribute</a:t>
            </a:r>
            <a:r>
              <a:rPr lang="en-US" altLang="el-GR"/>
              <a:t> </a:t>
            </a:r>
            <a:r>
              <a:rPr lang="el-GR" altLang="el-GR" i="1"/>
              <a:t>όνομα ιδιότητας</a:t>
            </a:r>
            <a:r>
              <a:rPr lang="el-GR" altLang="el-GR"/>
              <a:t>: </a:t>
            </a:r>
            <a:r>
              <a:rPr lang="el-GR" altLang="el-GR" i="1"/>
              <a:t>τύπος ιδιότητας</a:t>
            </a:r>
            <a:r>
              <a:rPr lang="el-GR" altLang="el-GR"/>
              <a:t>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altLang="el-GR" b="1">
                <a:solidFill>
                  <a:srgbClr val="990033"/>
                </a:solidFill>
              </a:rPr>
              <a:t> attribute</a:t>
            </a:r>
            <a:r>
              <a:rPr lang="en-GB" altLang="el-GR"/>
              <a:t> </a:t>
            </a:r>
            <a:r>
              <a:rPr lang="el-GR" altLang="el-GR" i="1"/>
              <a:t>όνομα ιδιότητας</a:t>
            </a:r>
            <a:r>
              <a:rPr lang="el-GR" altLang="el-GR"/>
              <a:t> </a:t>
            </a:r>
            <a:r>
              <a:rPr lang="en-GB" altLang="el-GR" b="1">
                <a:solidFill>
                  <a:srgbClr val="990033"/>
                </a:solidFill>
              </a:rPr>
              <a:t>of</a:t>
            </a:r>
            <a:r>
              <a:rPr lang="en-GB" altLang="el-GR"/>
              <a:t> </a:t>
            </a:r>
            <a:r>
              <a:rPr lang="el-GR" altLang="el-GR" i="1"/>
              <a:t>όνομα στόχου: κατηγορία</a:t>
            </a:r>
            <a:r>
              <a:rPr lang="el-GR" altLang="el-GR"/>
              <a:t> </a:t>
            </a:r>
            <a:r>
              <a:rPr lang="en-GB" altLang="el-GR" b="1">
                <a:solidFill>
                  <a:srgbClr val="990033"/>
                </a:solidFill>
              </a:rPr>
              <a:t>is</a:t>
            </a:r>
            <a:r>
              <a:rPr lang="en-GB" altLang="el-GR"/>
              <a:t> </a:t>
            </a:r>
            <a:r>
              <a:rPr lang="el-GR" altLang="el-GR" i="1"/>
              <a:t>τιμή</a:t>
            </a:r>
            <a:r>
              <a:rPr lang="el-GR" altLang="el-GR"/>
              <a:t>;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2000" i="1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i="1" u="sng"/>
              <a:t> </a:t>
            </a:r>
            <a:r>
              <a:rPr lang="el-GR" altLang="el-GR" sz="2000" i="1" u="sng"/>
              <a:t>τύπος ιδιότητας</a:t>
            </a:r>
            <a:r>
              <a:rPr lang="el-GR" altLang="el-GR" sz="2000" u="sng"/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000000"/>
                </a:solidFill>
              </a:rPr>
              <a:t>κάθε τύπος δεδομένων (</a:t>
            </a:r>
            <a:r>
              <a:rPr lang="en-GB" altLang="el-GR" sz="2000">
                <a:solidFill>
                  <a:srgbClr val="000000"/>
                </a:solidFill>
              </a:rPr>
              <a:t>bit</a:t>
            </a:r>
            <a:r>
              <a:rPr lang="el-GR" altLang="el-GR" sz="2000">
                <a:solidFill>
                  <a:srgbClr val="000000"/>
                </a:solidFill>
              </a:rPr>
              <a:t>, </a:t>
            </a:r>
            <a:r>
              <a:rPr lang="en-GB" altLang="el-GR" sz="2000">
                <a:solidFill>
                  <a:srgbClr val="000000"/>
                </a:solidFill>
              </a:rPr>
              <a:t>integer</a:t>
            </a:r>
            <a:r>
              <a:rPr lang="el-GR" altLang="el-GR" sz="2000">
                <a:solidFill>
                  <a:srgbClr val="000000"/>
                </a:solidFill>
              </a:rPr>
              <a:t>, </a:t>
            </a:r>
            <a:r>
              <a:rPr lang="en-GB" altLang="el-GR" sz="2000">
                <a:solidFill>
                  <a:srgbClr val="000000"/>
                </a:solidFill>
              </a:rPr>
              <a:t>std</a:t>
            </a:r>
            <a:r>
              <a:rPr lang="el-GR" altLang="el-GR" sz="2000">
                <a:solidFill>
                  <a:srgbClr val="000000"/>
                </a:solidFill>
              </a:rPr>
              <a:t>_</a:t>
            </a:r>
            <a:r>
              <a:rPr lang="en-GB" altLang="el-GR" sz="2000">
                <a:solidFill>
                  <a:srgbClr val="000000"/>
                </a:solidFill>
              </a:rPr>
              <a:t>logic</a:t>
            </a:r>
            <a:r>
              <a:rPr lang="el-GR" altLang="el-GR" sz="2000">
                <a:solidFill>
                  <a:srgbClr val="000000"/>
                </a:solidFill>
              </a:rPr>
              <a:t>_</a:t>
            </a:r>
            <a:r>
              <a:rPr lang="en-GB" altLang="el-GR" sz="2000">
                <a:solidFill>
                  <a:srgbClr val="000000"/>
                </a:solidFill>
              </a:rPr>
              <a:t>vector</a:t>
            </a:r>
            <a:r>
              <a:rPr lang="el-GR" altLang="el-GR" sz="2000">
                <a:solidFill>
                  <a:srgbClr val="000000"/>
                </a:solidFill>
              </a:rPr>
              <a:t>, κτλ.)</a:t>
            </a:r>
            <a:endParaRPr lang="el-GR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i="1" u="sng"/>
              <a:t> </a:t>
            </a:r>
            <a:r>
              <a:rPr lang="el-GR" altLang="el-GR" sz="2000" i="1" u="sng"/>
              <a:t>κατηγορία</a:t>
            </a:r>
            <a:r>
              <a:rPr lang="en-GB" altLang="el-GR" sz="2000" u="sng"/>
              <a:t>:</a:t>
            </a:r>
            <a:r>
              <a:rPr lang="en-GB" altLang="el-GR" sz="2000"/>
              <a:t> </a:t>
            </a:r>
            <a:r>
              <a:rPr lang="en-GB" altLang="el-GR" sz="2000">
                <a:solidFill>
                  <a:srgbClr val="000000"/>
                </a:solidFill>
              </a:rPr>
              <a:t>type, signal, function, </a:t>
            </a:r>
            <a:r>
              <a:rPr lang="el-GR" altLang="el-GR" sz="2000">
                <a:solidFill>
                  <a:srgbClr val="000000"/>
                </a:solidFill>
              </a:rPr>
              <a:t>κτλ</a:t>
            </a:r>
            <a:endParaRPr lang="el-GR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i="1" u="sng"/>
              <a:t> </a:t>
            </a:r>
            <a:r>
              <a:rPr lang="el-GR" altLang="el-GR" sz="2000" i="1" u="sng"/>
              <a:t>τιμή</a:t>
            </a:r>
            <a:r>
              <a:rPr lang="el-GR" altLang="el-GR" sz="2000"/>
              <a:t>: ‘</a:t>
            </a:r>
            <a:r>
              <a:rPr lang="el-GR" altLang="el-GR" sz="2000">
                <a:solidFill>
                  <a:srgbClr val="000000"/>
                </a:solidFill>
              </a:rPr>
              <a:t>0’, 27, ‘‘00 11 10 01’’, κτλ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attribute</a:t>
            </a:r>
            <a:r>
              <a:rPr lang="en-US" altLang="el-GR" sz="2000"/>
              <a:t> number_of_inputs</a:t>
            </a:r>
            <a:r>
              <a:rPr lang="en-US" altLang="el-GR" sz="2000">
                <a:solidFill>
                  <a:schemeClr val="tx1"/>
                </a:solidFill>
              </a:rPr>
              <a:t>:</a:t>
            </a: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integer</a:t>
            </a:r>
            <a:r>
              <a:rPr lang="en-US" altLang="el-GR" sz="2000"/>
              <a:t>; </a:t>
            </a:r>
            <a:r>
              <a:rPr lang="en-GB" altLang="el-GR" sz="2000"/>
              <a:t>             </a:t>
            </a:r>
            <a:r>
              <a:rPr lang="el-GR" altLang="el-GR" sz="2000"/>
              <a:t>	</a:t>
            </a:r>
            <a:r>
              <a:rPr lang="en-US" altLang="el-GR" sz="2000" i="1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Δήλωση</a:t>
            </a:r>
            <a:endParaRPr lang="en-US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attribute</a:t>
            </a:r>
            <a:r>
              <a:rPr lang="en-US" altLang="el-GR" sz="2000"/>
              <a:t> number_of_inputs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/>
              <a:t> </a:t>
            </a:r>
            <a:r>
              <a:rPr lang="en-US" altLang="el-GR" sz="2000">
                <a:solidFill>
                  <a:schemeClr val="tx1"/>
                </a:solidFill>
              </a:rPr>
              <a:t>nand3</a:t>
            </a:r>
            <a:r>
              <a:rPr lang="en-US" altLang="el-GR" sz="2000"/>
              <a:t>: </a:t>
            </a: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/>
              <a:t> </a:t>
            </a:r>
            <a:r>
              <a:rPr lang="en-US" altLang="el-GR" sz="2000">
                <a:solidFill>
                  <a:schemeClr val="tx1"/>
                </a:solidFill>
              </a:rPr>
              <a:t>3;</a:t>
            </a:r>
            <a:r>
              <a:rPr lang="en-US" altLang="el-GR" sz="2000"/>
              <a:t> </a:t>
            </a:r>
            <a:r>
              <a:rPr lang="el-GR" altLang="el-GR" sz="2000"/>
              <a:t>	</a:t>
            </a:r>
            <a:r>
              <a:rPr lang="en-US" altLang="el-GR" sz="2000" i="1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Καθορισμός</a:t>
            </a:r>
            <a:endParaRPr lang="en-US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/>
              <a:t>...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/>
              <a:t>inputs</a:t>
            </a:r>
            <a:r>
              <a:rPr lang="en-GB" altLang="el-GR" sz="2000"/>
              <a:t> &lt;= </a:t>
            </a:r>
            <a:r>
              <a:rPr lang="en-US" altLang="el-GR" sz="2000"/>
              <a:t>nand</a:t>
            </a:r>
            <a:r>
              <a:rPr lang="en-GB" altLang="el-GR" sz="2000"/>
              <a:t>3'</a:t>
            </a:r>
            <a:r>
              <a:rPr lang="en-US" altLang="el-GR" sz="2000"/>
              <a:t>number</a:t>
            </a:r>
            <a:r>
              <a:rPr lang="en-GB" altLang="el-GR" sz="2000"/>
              <a:t>_</a:t>
            </a:r>
            <a:r>
              <a:rPr lang="en-US" altLang="el-GR" sz="2000"/>
              <a:t>of</a:t>
            </a:r>
            <a:r>
              <a:rPr lang="en-GB" altLang="el-GR" sz="2000"/>
              <a:t>_</a:t>
            </a:r>
            <a:r>
              <a:rPr lang="en-US" altLang="el-GR" sz="2000"/>
              <a:t>pins</a:t>
            </a:r>
            <a:r>
              <a:rPr lang="en-GB" altLang="el-GR" sz="2000"/>
              <a:t>;  </a:t>
            </a:r>
            <a:r>
              <a:rPr lang="en-GB" altLang="el-GR" sz="2000" i="1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Κλήση</a:t>
            </a:r>
            <a:r>
              <a:rPr lang="en-GB" altLang="el-GR" sz="2000" i="1">
                <a:solidFill>
                  <a:srgbClr val="000000"/>
                </a:solidFill>
              </a:rPr>
              <a:t> </a:t>
            </a:r>
            <a:r>
              <a:rPr lang="el-GR" altLang="el-GR" sz="2000" i="1">
                <a:solidFill>
                  <a:srgbClr val="000000"/>
                </a:solidFill>
              </a:rPr>
              <a:t>της</a:t>
            </a:r>
            <a:r>
              <a:rPr lang="en-GB" altLang="el-GR" sz="2000" i="1">
                <a:solidFill>
                  <a:srgbClr val="000000"/>
                </a:solidFill>
              </a:rPr>
              <a:t> </a:t>
            </a:r>
            <a:r>
              <a:rPr lang="el-GR" altLang="el-GR" sz="2000" i="1">
                <a:solidFill>
                  <a:srgbClr val="000000"/>
                </a:solidFill>
              </a:rPr>
              <a:t>ιδιότητας</a:t>
            </a:r>
            <a:r>
              <a:rPr lang="en-GB" altLang="el-GR" sz="2000" i="1"/>
              <a:t>,</a:t>
            </a:r>
            <a:r>
              <a:rPr lang="el-GR" altLang="el-GR" sz="2000" i="1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i="1"/>
              <a:t>                                                        </a:t>
            </a:r>
            <a:r>
              <a:rPr lang="el-GR" altLang="el-GR" sz="2000" i="1">
                <a:solidFill>
                  <a:srgbClr val="000000"/>
                </a:solidFill>
              </a:rPr>
              <a:t>-- επιστρέφει την τιμή 3</a:t>
            </a:r>
          </a:p>
        </p:txBody>
      </p:sp>
      <p:sp>
        <p:nvSpPr>
          <p:cNvPr id="963588" name="Rectangle 4">
            <a:extLst>
              <a:ext uri="{FF2B5EF4-FFF2-40B4-BE49-F238E27FC236}">
                <a16:creationId xmlns:a16="http://schemas.microsoft.com/office/drawing/2014/main" id="{A727ADC6-A199-462F-A244-60CC778A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7993063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  <p:bldP spid="96358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>
            <a:extLst>
              <a:ext uri="{FF2B5EF4-FFF2-40B4-BE49-F238E27FC236}">
                <a16:creationId xmlns:a16="http://schemas.microsoft.com/office/drawing/2014/main" id="{078E877D-F9DD-4A57-835C-8A6A98668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4995" name="Slide Number Placeholder 4">
            <a:extLst>
              <a:ext uri="{FF2B5EF4-FFF2-40B4-BE49-F238E27FC236}">
                <a16:creationId xmlns:a16="http://schemas.microsoft.com/office/drawing/2014/main" id="{35C15042-7FB2-43AD-96C5-96DB82CBB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2B3419-D43C-48FE-98ED-FFF6CBE781C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AutoShape 2">
            <a:extLst>
              <a:ext uri="{FF2B5EF4-FFF2-40B4-BE49-F238E27FC236}">
                <a16:creationId xmlns:a16="http://schemas.microsoft.com/office/drawing/2014/main" id="{AC445CE9-363B-4FCE-AD52-17D45671A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Γενικές Αρχές Περιγραφής </a:t>
            </a:r>
            <a:r>
              <a:rPr lang="en-US" altLang="el-GR"/>
              <a:t>VHDL</a:t>
            </a:r>
            <a:endParaRPr lang="el-GR" altLang="el-GR"/>
          </a:p>
        </p:txBody>
      </p:sp>
      <p:sp>
        <p:nvSpPr>
          <p:cNvPr id="964611" name="Rectangle 3">
            <a:extLst>
              <a:ext uri="{FF2B5EF4-FFF2-40B4-BE49-F238E27FC236}">
                <a16:creationId xmlns:a16="http://schemas.microsoft.com/office/drawing/2014/main" id="{898E13A3-AFE1-4DAE-950E-B38D4A139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των τύπων </a:t>
            </a:r>
            <a:r>
              <a:rPr lang="en-US" altLang="el-GR"/>
              <a:t>std_logic </a:t>
            </a:r>
            <a:r>
              <a:rPr lang="el-GR" altLang="el-GR"/>
              <a:t>αντί </a:t>
            </a:r>
            <a:r>
              <a:rPr lang="en-US" altLang="el-GR"/>
              <a:t>bit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των πακέτων </a:t>
            </a:r>
            <a:r>
              <a:rPr lang="en-US" altLang="el-GR"/>
              <a:t>numeric </a:t>
            </a:r>
            <a:r>
              <a:rPr lang="el-GR" altLang="el-GR"/>
              <a:t>ή </a:t>
            </a:r>
            <a:r>
              <a:rPr lang="en-US" altLang="el-GR"/>
              <a:t>arith </a:t>
            </a:r>
            <a:r>
              <a:rPr lang="el-GR" altLang="el-GR"/>
              <a:t>και των τύπων </a:t>
            </a:r>
            <a:r>
              <a:rPr lang="en-US" altLang="el-GR"/>
              <a:t>signed/unsigned </a:t>
            </a:r>
            <a:r>
              <a:rPr lang="el-GR" altLang="el-GR"/>
              <a:t>για τη σύνθεση αριθμητικών λειτουργιών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μονό μιας διεύθυνσης στα διανύσματα</a:t>
            </a:r>
          </a:p>
          <a:p>
            <a:pPr marL="828675" lvl="1" indent="-285750" eaLnBrk="1" hangingPunct="1"/>
            <a:r>
              <a:rPr lang="el-GR" altLang="el-GR"/>
              <a:t>Κατά προτίμηση </a:t>
            </a:r>
            <a:r>
              <a:rPr lang="en-US" altLang="el-GR">
                <a:solidFill>
                  <a:srgbClr val="990033"/>
                </a:solidFill>
              </a:rPr>
              <a:t>downto</a:t>
            </a:r>
            <a:endParaRPr lang="el-GR" altLang="el-GR">
              <a:solidFill>
                <a:srgbClr val="990033"/>
              </a:solidFill>
            </a:endParaRP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παρενθέσεων για τον καθορισμό της προτεραιότητας των πράξεων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C4194B37-7C79-486C-8E4E-68FA1BF87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CCEE2A8E-DB42-4CC5-9A7B-B919976E5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4E0D48-BED2-446B-9B17-95AC3A27092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AutoShape 2">
            <a:extLst>
              <a:ext uri="{FF2B5EF4-FFF2-40B4-BE49-F238E27FC236}">
                <a16:creationId xmlns:a16="http://schemas.microsoft.com/office/drawing/2014/main" id="{ED60C9E7-17EF-4B35-AB1F-7B03C3028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-Ανιχνευτής Ισοτιμίας</a:t>
            </a:r>
          </a:p>
        </p:txBody>
      </p:sp>
      <p:sp>
        <p:nvSpPr>
          <p:cNvPr id="965635" name="Rectangle 3">
            <a:extLst>
              <a:ext uri="{FF2B5EF4-FFF2-40B4-BE49-F238E27FC236}">
                <a16:creationId xmlns:a16="http://schemas.microsoft.com/office/drawing/2014/main" id="{4601A14F-2BB3-46A4-B547-C378DD320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89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parity</a:t>
            </a:r>
            <a:r>
              <a:rPr lang="en-GB" altLang="el-GR" sz="1800">
                <a:solidFill>
                  <a:schemeClr val="tx1"/>
                </a:solidFill>
              </a:rPr>
              <a:t>_</a:t>
            </a:r>
            <a:r>
              <a:rPr lang="en-US" altLang="el-GR" sz="1800">
                <a:solidFill>
                  <a:schemeClr val="tx1"/>
                </a:solidFill>
              </a:rPr>
              <a:t>det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endParaRPr lang="en-GB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n-GB" altLang="el-GR" sz="1800">
                <a:solidFill>
                  <a:schemeClr val="tx1"/>
                </a:solidFill>
              </a:rPr>
              <a:t> (</a:t>
            </a:r>
            <a:r>
              <a:rPr lang="en-US" altLang="el-GR" sz="1800">
                <a:solidFill>
                  <a:schemeClr val="tx1"/>
                </a:solidFill>
              </a:rPr>
              <a:t>n</a:t>
            </a:r>
            <a:r>
              <a:rPr lang="en-GB" altLang="el-GR" sz="1800">
                <a:solidFill>
                  <a:schemeClr val="tx1"/>
                </a:solidFill>
              </a:rPr>
              <a:t> 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GB" altLang="el-GR" sz="1800">
                <a:solidFill>
                  <a:schemeClr val="tx1"/>
                </a:solidFill>
              </a:rPr>
              <a:t> := 7);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</a:t>
            </a:r>
            <a:r>
              <a:rPr lang="en-GB" altLang="el-GR" sz="1800" b="1">
                <a:solidFill>
                  <a:srgbClr val="990033"/>
                </a:solidFill>
              </a:rPr>
              <a:t>port</a:t>
            </a:r>
            <a:r>
              <a:rPr lang="en-GB" altLang="el-GR" sz="1800">
                <a:solidFill>
                  <a:schemeClr val="tx1"/>
                </a:solidFill>
              </a:rPr>
              <a:t> ( input: </a:t>
            </a:r>
            <a:r>
              <a:rPr lang="en-GB" altLang="el-GR" sz="1800" b="1">
                <a:solidFill>
                  <a:srgbClr val="990033"/>
                </a:solidFill>
              </a:rPr>
              <a:t>in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bit_vector</a:t>
            </a:r>
            <a:r>
              <a:rPr lang="en-GB" altLang="el-GR" sz="1800">
                <a:solidFill>
                  <a:schemeClr val="tx1"/>
                </a:solidFill>
              </a:rPr>
              <a:t> (n </a:t>
            </a:r>
            <a:r>
              <a:rPr lang="en-GB" altLang="el-GR" sz="1800" b="1">
                <a:solidFill>
                  <a:srgbClr val="990033"/>
                </a:solidFill>
              </a:rPr>
              <a:t>downto</a:t>
            </a:r>
            <a:r>
              <a:rPr lang="en-GB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output: </a:t>
            </a:r>
            <a:r>
              <a:rPr lang="en-GB" altLang="el-GR" sz="1800" b="1">
                <a:solidFill>
                  <a:srgbClr val="990033"/>
                </a:solidFill>
              </a:rPr>
              <a:t>out bit</a:t>
            </a:r>
            <a:r>
              <a:rPr lang="en-GB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chemeClr val="tx1"/>
                </a:solidFill>
              </a:rPr>
              <a:t> parity_det;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architecture</a:t>
            </a:r>
            <a:r>
              <a:rPr lang="en-GB" altLang="el-GR" sz="1800">
                <a:solidFill>
                  <a:schemeClr val="tx1"/>
                </a:solidFill>
              </a:rPr>
              <a:t> parity </a:t>
            </a:r>
            <a:r>
              <a:rPr lang="en-GB" altLang="el-GR" sz="1800" b="1">
                <a:solidFill>
                  <a:srgbClr val="990033"/>
                </a:solidFill>
              </a:rPr>
              <a:t>of</a:t>
            </a:r>
            <a:r>
              <a:rPr lang="en-GB" altLang="el-GR" sz="1800">
                <a:solidFill>
                  <a:schemeClr val="tx1"/>
                </a:solidFill>
              </a:rPr>
              <a:t> parity_det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 (input)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GB" altLang="el-GR" sz="1800" b="1">
                <a:solidFill>
                  <a:srgbClr val="990033"/>
                </a:solidFill>
              </a:rPr>
              <a:t>variable</a:t>
            </a:r>
            <a:r>
              <a:rPr lang="en-GB" altLang="el-GR" sz="1800">
                <a:solidFill>
                  <a:schemeClr val="tx1"/>
                </a:solidFill>
              </a:rPr>
              <a:t> temp: </a:t>
            </a:r>
            <a:r>
              <a:rPr lang="en-GB" altLang="el-GR" sz="1800" b="1">
                <a:solidFill>
                  <a:srgbClr val="990033"/>
                </a:solidFill>
              </a:rPr>
              <a:t>bit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GB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temp := '0';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GB" altLang="el-GR" sz="1800" b="1">
                <a:solidFill>
                  <a:srgbClr val="990033"/>
                </a:solidFill>
              </a:rPr>
              <a:t>for</a:t>
            </a:r>
            <a:r>
              <a:rPr lang="en-GB" altLang="el-GR" sz="1800">
                <a:solidFill>
                  <a:schemeClr val="tx1"/>
                </a:solidFill>
              </a:rPr>
              <a:t> i </a:t>
            </a:r>
            <a:r>
              <a:rPr lang="en-GB" altLang="el-GR" sz="1800" b="1">
                <a:solidFill>
                  <a:srgbClr val="990033"/>
                </a:solidFill>
              </a:rPr>
              <a:t>in</a:t>
            </a:r>
            <a:r>
              <a:rPr lang="en-GB" altLang="el-GR" sz="1800">
                <a:solidFill>
                  <a:schemeClr val="tx1"/>
                </a:solidFill>
              </a:rPr>
              <a:t> input</a:t>
            </a:r>
            <a:r>
              <a:rPr lang="en-GB" altLang="el-GR" sz="1800" b="1">
                <a:solidFill>
                  <a:srgbClr val="990033"/>
                </a:solidFill>
              </a:rPr>
              <a:t>'range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temp := temp </a:t>
            </a:r>
            <a:r>
              <a:rPr lang="en-GB" altLang="el-GR" sz="1800" b="1">
                <a:solidFill>
                  <a:srgbClr val="990033"/>
                </a:solidFill>
              </a:rPr>
              <a:t>xor</a:t>
            </a:r>
            <a:r>
              <a:rPr lang="en-GB" altLang="el-GR" sz="1800">
                <a:solidFill>
                  <a:schemeClr val="tx1"/>
                </a:solidFill>
              </a:rPr>
              <a:t> input(i);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GB" altLang="el-GR" sz="1800" b="1">
                <a:solidFill>
                  <a:srgbClr val="990033"/>
                </a:solidFill>
              </a:rPr>
              <a:t>end loop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output &lt;= temp;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GB" altLang="el-GR" sz="1800" b="1">
                <a:solidFill>
                  <a:srgbClr val="990033"/>
                </a:solidFill>
              </a:rPr>
              <a:t>end process;</a:t>
            </a:r>
            <a:endParaRPr lang="el-GR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 parity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>
            <a:extLst>
              <a:ext uri="{FF2B5EF4-FFF2-40B4-BE49-F238E27FC236}">
                <a16:creationId xmlns:a16="http://schemas.microsoft.com/office/drawing/2014/main" id="{6350D967-29EF-43A4-9EEF-DF75B0D37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A572343C-7BAF-4DEB-A56B-5CD038C74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58721D9-B7D2-40D4-9DA2-F659B87B4E1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AutoShape 2">
            <a:extLst>
              <a:ext uri="{FF2B5EF4-FFF2-40B4-BE49-F238E27FC236}">
                <a16:creationId xmlns:a16="http://schemas.microsoft.com/office/drawing/2014/main" id="{BEE3ABFF-B9B1-4AF4-9441-B2D9AF926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-Γεννήτρια Ισοτιμίας</a:t>
            </a:r>
          </a:p>
        </p:txBody>
      </p:sp>
      <p:sp>
        <p:nvSpPr>
          <p:cNvPr id="966659" name="Rectangle 3">
            <a:extLst>
              <a:ext uri="{FF2B5EF4-FFF2-40B4-BE49-F238E27FC236}">
                <a16:creationId xmlns:a16="http://schemas.microsoft.com/office/drawing/2014/main" id="{8632221F-7EF3-41D9-ABFD-C6086CFF4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6013450"/>
          </a:xfrm>
        </p:spPr>
        <p:txBody>
          <a:bodyPr/>
          <a:lstStyle/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parity_gen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n-GB" altLang="el-GR" sz="1800"/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n-US" altLang="el-GR" sz="1800">
                <a:solidFill>
                  <a:schemeClr val="tx1"/>
                </a:solidFill>
              </a:rPr>
              <a:t> (n 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:= 7);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input: </a:t>
            </a:r>
            <a:r>
              <a:rPr lang="en-US" altLang="el-GR" sz="1800" b="1">
                <a:solidFill>
                  <a:srgbClr val="990033"/>
                </a:solidFill>
              </a:rPr>
              <a:t>in bit_vector</a:t>
            </a:r>
            <a:r>
              <a:rPr lang="en-US" altLang="el-GR" sz="1800">
                <a:solidFill>
                  <a:schemeClr val="tx1"/>
                </a:solidFill>
              </a:rPr>
              <a:t> (n-1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         </a:t>
            </a:r>
            <a:r>
              <a:rPr lang="en-US" altLang="el-GR" sz="1800">
                <a:solidFill>
                  <a:schemeClr val="tx1"/>
                </a:solidFill>
              </a:rPr>
              <a:t>output: </a:t>
            </a:r>
            <a:r>
              <a:rPr lang="en-US" altLang="el-GR" sz="1800" b="1">
                <a:solidFill>
                  <a:srgbClr val="990033"/>
                </a:solidFill>
              </a:rPr>
              <a:t>out bit_vector</a:t>
            </a:r>
            <a:r>
              <a:rPr lang="en-US" altLang="el-GR" sz="1800">
                <a:solidFill>
                  <a:schemeClr val="tx1"/>
                </a:solidFill>
              </a:rPr>
              <a:t> (n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parity_gen;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parity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parity_gen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(input)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variable</a:t>
            </a:r>
            <a:r>
              <a:rPr lang="en-US" altLang="el-GR" sz="1800">
                <a:solidFill>
                  <a:schemeClr val="tx1"/>
                </a:solidFill>
              </a:rPr>
              <a:t> temp1: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 </a:t>
            </a:r>
            <a:r>
              <a:rPr lang="en-US" altLang="el-GR" sz="1800" b="1">
                <a:solidFill>
                  <a:srgbClr val="990033"/>
                </a:solidFill>
              </a:rPr>
              <a:t>variable</a:t>
            </a:r>
            <a:r>
              <a:rPr lang="en-US" altLang="el-GR" sz="1800">
                <a:solidFill>
                  <a:schemeClr val="tx1"/>
                </a:solidFill>
              </a:rPr>
              <a:t> temp2: </a:t>
            </a:r>
            <a:r>
              <a:rPr lang="en-US" altLang="el-GR" sz="1800" b="1">
                <a:solidFill>
                  <a:srgbClr val="990033"/>
                </a:solidFill>
              </a:rPr>
              <a:t>bit_vector </a:t>
            </a:r>
            <a:r>
              <a:rPr lang="en-US" altLang="el-GR" sz="1800">
                <a:solidFill>
                  <a:schemeClr val="tx1"/>
                </a:solidFill>
              </a:rPr>
              <a:t>(output</a:t>
            </a:r>
            <a:r>
              <a:rPr lang="en-US" altLang="el-GR" sz="1800" b="1">
                <a:solidFill>
                  <a:srgbClr val="990033"/>
                </a:solidFill>
              </a:rPr>
              <a:t>'range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temp1 := '0';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input</a:t>
            </a:r>
            <a:r>
              <a:rPr lang="en-US" altLang="el-GR" sz="1800" b="1">
                <a:solidFill>
                  <a:srgbClr val="990033"/>
                </a:solidFill>
              </a:rPr>
              <a:t>'range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>
                <a:solidFill>
                  <a:schemeClr val="tx1"/>
                </a:solidFill>
              </a:rPr>
              <a:t>temp1 := temp1 </a:t>
            </a:r>
            <a:r>
              <a:rPr lang="en-US" altLang="el-GR" sz="1800" b="1">
                <a:solidFill>
                  <a:srgbClr val="990033"/>
                </a:solidFill>
              </a:rPr>
              <a:t>xor</a:t>
            </a:r>
            <a:r>
              <a:rPr lang="en-US" altLang="el-GR" sz="1800">
                <a:solidFill>
                  <a:schemeClr val="tx1"/>
                </a:solidFill>
              </a:rPr>
              <a:t> input(i);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>
                <a:solidFill>
                  <a:schemeClr val="tx1"/>
                </a:solidFill>
              </a:rPr>
              <a:t>temp2(i) := input(i);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loop;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temp2(output</a:t>
            </a:r>
            <a:r>
              <a:rPr lang="en-US" altLang="el-GR" sz="1800" b="1">
                <a:solidFill>
                  <a:srgbClr val="990033"/>
                </a:solidFill>
              </a:rPr>
              <a:t>'HIGH</a:t>
            </a:r>
            <a:r>
              <a:rPr lang="en-US" altLang="el-GR" sz="1800">
                <a:solidFill>
                  <a:schemeClr val="tx1"/>
                </a:solidFill>
              </a:rPr>
              <a:t>) := temp1;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output &lt;= temp2;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</a:t>
            </a:r>
            <a:r>
              <a:rPr lang="en-US" altLang="el-GR" sz="1800">
                <a:solidFill>
                  <a:schemeClr val="tx1"/>
                </a:solidFill>
              </a:rPr>
              <a:t>parity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>
            <a:extLst>
              <a:ext uri="{FF2B5EF4-FFF2-40B4-BE49-F238E27FC236}">
                <a16:creationId xmlns:a16="http://schemas.microsoft.com/office/drawing/2014/main" id="{093DDD90-831C-4240-8973-77D61A675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8067" name="Slide Number Placeholder 4">
            <a:extLst>
              <a:ext uri="{FF2B5EF4-FFF2-40B4-BE49-F238E27FC236}">
                <a16:creationId xmlns:a16="http://schemas.microsoft.com/office/drawing/2014/main" id="{95870D01-62E8-408A-9C0B-45F35DAAE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F4AD4A-419B-4F46-837A-9EF0690D7FA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CE92F245-C599-47F6-9C07-2AB2A8B3C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FF77F1B8-1E36-4B26-9172-8E922595A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Συντρέχων κώδικας </a:t>
            </a:r>
            <a:r>
              <a:rPr lang="en-US" altLang="el-GR" sz="3200" b="1"/>
              <a:t>VHDL</a:t>
            </a:r>
            <a:r>
              <a:rPr lang="el-GR" altLang="el-GR" sz="3200" b="1"/>
              <a:t> </a:t>
            </a:r>
            <a:br>
              <a:rPr lang="en-US" altLang="el-GR" sz="3200" b="1"/>
            </a:br>
            <a:r>
              <a:rPr lang="en-US" altLang="el-GR" sz="3200" b="1"/>
              <a:t>(Concurrent VHDL)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021E14AE-4D37-444D-9D65-1A8046AB1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1AEDFD06-0D68-4852-89A4-1AD156734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F7774EA-1A45-46A6-8430-2CDE2A3AABB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AutoShape 2">
            <a:extLst>
              <a:ext uri="{FF2B5EF4-FFF2-40B4-BE49-F238E27FC236}">
                <a16:creationId xmlns:a16="http://schemas.microsoft.com/office/drawing/2014/main" id="{3265AC51-6151-41D5-8C11-949D2533C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SIGNALS</a:t>
            </a:r>
            <a:endParaRPr lang="el-GR" altLang="el-GR"/>
          </a:p>
        </p:txBody>
      </p:sp>
      <p:sp>
        <p:nvSpPr>
          <p:cNvPr id="968707" name="Rectangle 3">
            <a:extLst>
              <a:ext uri="{FF2B5EF4-FFF2-40B4-BE49-F238E27FC236}">
                <a16:creationId xmlns:a16="http://schemas.microsoft.com/office/drawing/2014/main" id="{434E2052-5211-4FC3-9377-0BB2B3D4D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 sz="2300" dirty="0"/>
              <a:t> Η λειτουργία του υλικού είναι «</a:t>
            </a:r>
            <a:r>
              <a:rPr lang="el-GR" altLang="el-GR" sz="2300" i="1" dirty="0"/>
              <a:t>παράλληλη</a:t>
            </a:r>
            <a:r>
              <a:rPr lang="el-GR" altLang="el-GR" sz="2300" dirty="0"/>
              <a:t>» από τη φύση της</a:t>
            </a:r>
          </a:p>
          <a:p>
            <a:pPr marL="765175" lvl="1" indent="-285750" eaLnBrk="1" hangingPunct="1"/>
            <a:r>
              <a:rPr lang="el-GR" altLang="el-GR" dirty="0"/>
              <a:t>Κάθε φορά που αλλάζει το δυναμικό των ηλεκτρικών σημάτων αλλάζουν </a:t>
            </a:r>
            <a:r>
              <a:rPr lang="el-GR" altLang="el-GR" b="1" dirty="0"/>
              <a:t>ταυτόχρονα</a:t>
            </a:r>
            <a:r>
              <a:rPr lang="el-GR" altLang="el-GR" dirty="0"/>
              <a:t> και οι λογικές τιμές αυτών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l-GR" altLang="el-GR" dirty="0"/>
              <a:t> Ανάγκη ύπαρξης κατάλληλων δομών που να </a:t>
            </a:r>
            <a:r>
              <a:rPr lang="el-GR" altLang="el-GR" dirty="0" err="1"/>
              <a:t>μοντελοποιούν</a:t>
            </a:r>
            <a:r>
              <a:rPr lang="el-GR" altLang="el-GR" dirty="0"/>
              <a:t> την παράλληλη λειτουργία του υλικού</a:t>
            </a:r>
            <a:endParaRPr lang="en-US" altLang="el-GR" dirty="0"/>
          </a:p>
          <a:p>
            <a:pPr marL="765175" lvl="1" indent="-285750" eaLnBrk="1" hangingPunct="1"/>
            <a:r>
              <a:rPr lang="el-GR" altLang="el-GR" dirty="0"/>
              <a:t>Δηλώσεις ταυτοχρονισμού (</a:t>
            </a:r>
            <a:r>
              <a:rPr lang="en-US" altLang="el-GR" dirty="0"/>
              <a:t>Concurrent statements</a:t>
            </a:r>
            <a:r>
              <a:rPr lang="el-GR" altLang="el-GR" dirty="0"/>
              <a:t>)</a:t>
            </a:r>
            <a:endParaRPr lang="en-US" altLang="el-GR" dirty="0"/>
          </a:p>
          <a:p>
            <a:pPr marL="765175" lvl="1" indent="-285750" eaLnBrk="1" hangingPunct="1"/>
            <a:r>
              <a:rPr lang="en-US" altLang="el-GR" b="1" dirty="0"/>
              <a:t>Concurrent objects -</a:t>
            </a:r>
            <a:r>
              <a:rPr lang="el-GR" altLang="el-GR" b="1" dirty="0"/>
              <a:t> </a:t>
            </a:r>
            <a:r>
              <a:rPr lang="en-US" altLang="el-GR" b="1" dirty="0"/>
              <a:t>Signals </a:t>
            </a:r>
            <a:endParaRPr lang="el-GR" altLang="el-GR" b="1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l-GR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Τα </a:t>
            </a:r>
            <a:r>
              <a:rPr lang="en-US" altLang="el-GR" dirty="0">
                <a:solidFill>
                  <a:srgbClr val="990033"/>
                </a:solidFill>
              </a:rPr>
              <a:t>SIGNALS</a:t>
            </a:r>
            <a:r>
              <a:rPr lang="el-GR" altLang="el-GR" dirty="0">
                <a:solidFill>
                  <a:srgbClr val="990033"/>
                </a:solidFill>
              </a:rPr>
              <a:t> στη </a:t>
            </a:r>
            <a:r>
              <a:rPr lang="en-US" altLang="el-GR" dirty="0">
                <a:solidFill>
                  <a:srgbClr val="990033"/>
                </a:solidFill>
              </a:rPr>
              <a:t>VHDL </a:t>
            </a:r>
            <a:r>
              <a:rPr lang="el-GR" altLang="el-GR" dirty="0" err="1">
                <a:solidFill>
                  <a:srgbClr val="990033"/>
                </a:solidFill>
              </a:rPr>
              <a:t>μοντελοποιούν</a:t>
            </a:r>
            <a:r>
              <a:rPr lang="el-GR" altLang="el-GR" dirty="0">
                <a:solidFill>
                  <a:srgbClr val="990033"/>
                </a:solidFill>
              </a:rPr>
              <a:t> φυσικές ηλεκτρικές συνδέσεις (καλώδια</a:t>
            </a:r>
            <a:r>
              <a:rPr lang="en-US" altLang="el-GR" dirty="0">
                <a:solidFill>
                  <a:srgbClr val="990033"/>
                </a:solidFill>
              </a:rPr>
              <a:t>)</a:t>
            </a:r>
            <a:endParaRPr lang="el-GR" altLang="el-GR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A3C5D66C-56C3-410C-81A0-2D11194ADA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0D2F3611-C9D3-479D-82C2-007775D00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75BB15-F343-49B9-ACDD-8106D8B6018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AEEC2C5F-649D-4F25-A97D-557DAA84E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Ιεραρχική Σχεδίαση</a:t>
            </a:r>
            <a:r>
              <a:rPr lang="en-US" altLang="el-GR"/>
              <a:t> (1/2)</a:t>
            </a:r>
            <a:endParaRPr lang="el-GR" altLang="el-GR"/>
          </a:p>
        </p:txBody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DB7DF235-5C50-4BCD-9B57-806D127C3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06463"/>
            <a:ext cx="8280400" cy="5041900"/>
          </a:xfrm>
        </p:spPr>
        <p:txBody>
          <a:bodyPr/>
          <a:lstStyle/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Περιγραφή του κυκλώματος σε διαφορετικά ιεραρχικά επίπεδα </a:t>
            </a:r>
          </a:p>
          <a:p>
            <a:pPr marL="742950" lvl="1" indent="-285750" eaLnBrk="1" hangingPunct="1"/>
            <a:r>
              <a:rPr lang="el-GR" altLang="el-GR"/>
              <a:t>Ένας ιεραρχικός σχεδιασμός αποτελείται από υπομονάδες</a:t>
            </a:r>
            <a:r>
              <a:rPr lang="en-US" altLang="el-GR"/>
              <a:t>  </a:t>
            </a:r>
            <a:r>
              <a:rPr lang="el-GR" altLang="el-GR"/>
              <a:t>που εμπεριέχουν άλλα υπομονάδες</a:t>
            </a:r>
            <a:r>
              <a:rPr lang="en-US" altLang="el-GR"/>
              <a:t> </a:t>
            </a:r>
            <a:r>
              <a:rPr lang="el-GR" altLang="el-GR"/>
              <a:t>, </a:t>
            </a:r>
            <a:r>
              <a:rPr lang="en-US" altLang="el-GR"/>
              <a:t>VHDL</a:t>
            </a:r>
            <a:r>
              <a:rPr lang="el-GR" altLang="el-GR"/>
              <a:t> κώδικές ή συνδυασμούς αυτών</a:t>
            </a:r>
          </a:p>
          <a:p>
            <a:pPr marL="742950" lvl="1" indent="-285750" eaLnBrk="1" hangingPunct="1"/>
            <a:endParaRPr lang="el-GR" altLang="el-GR"/>
          </a:p>
          <a:p>
            <a:pPr marL="0" indent="0" eaLnBrk="1" hangingPunct="1"/>
            <a:endParaRPr lang="en-US" altLang="el-GR">
              <a:solidFill>
                <a:srgbClr val="990000"/>
              </a:solidFill>
            </a:endParaRPr>
          </a:p>
          <a:p>
            <a:pPr marL="0" indent="0" eaLnBrk="1" hangingPunct="1"/>
            <a:r>
              <a:rPr lang="en-US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Στόχος:</a:t>
            </a:r>
            <a:r>
              <a:rPr lang="el-GR" altLang="el-GR"/>
              <a:t> Η μείωση της πολυπλοκότητας και η ευκολότερη διαχείριση του σχεδιασμού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Αποτέλεσμα:</a:t>
            </a:r>
            <a:r>
              <a:rPr lang="el-GR" altLang="el-GR"/>
              <a:t> Γρηγορότερη, οργανωμένη και αποτελεσματικότερη σχεδίαση πολύπλοκων κυκλωμάτων</a:t>
            </a:r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>
            <a:extLst>
              <a:ext uri="{FF2B5EF4-FFF2-40B4-BE49-F238E27FC236}">
                <a16:creationId xmlns:a16="http://schemas.microsoft.com/office/drawing/2014/main" id="{F191BB9A-4C8D-470F-B78F-81492C36C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0115" name="Slide Number Placeholder 4">
            <a:extLst>
              <a:ext uri="{FF2B5EF4-FFF2-40B4-BE49-F238E27FC236}">
                <a16:creationId xmlns:a16="http://schemas.microsoft.com/office/drawing/2014/main" id="{3262C80B-6A4F-4AF6-9F8F-B9CD62CC9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4CFE03-80E7-42C4-B8BD-3BED251991D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AutoShape 2">
            <a:extLst>
              <a:ext uri="{FF2B5EF4-FFF2-40B4-BE49-F238E27FC236}">
                <a16:creationId xmlns:a16="http://schemas.microsoft.com/office/drawing/2014/main" id="{334A4484-8B93-45EF-8269-03095CF05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Ανάθεση Τιμής σε </a:t>
            </a:r>
            <a:r>
              <a:rPr lang="en-US" altLang="el-GR"/>
              <a:t>SIGNAL</a:t>
            </a:r>
            <a:endParaRPr lang="el-GR" altLang="el-GR"/>
          </a:p>
        </p:txBody>
      </p:sp>
      <p:sp>
        <p:nvSpPr>
          <p:cNvPr id="969731" name="Rectangle 3">
            <a:extLst>
              <a:ext uri="{FF2B5EF4-FFF2-40B4-BE49-F238E27FC236}">
                <a16:creationId xmlns:a16="http://schemas.microsoft.com/office/drawing/2014/main" id="{17CBD68B-EE4B-4080-8B75-C53E6E3E9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Σύνταξη: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Signal Assignment</a:t>
            </a:r>
            <a:r>
              <a:rPr lang="en-US" altLang="el-GR"/>
              <a:t>: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r>
              <a:rPr lang="en-US" altLang="el-GR"/>
              <a:t>&lt;target_identifier&gt; &lt;= &lt;expression&gt; ;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endParaRPr lang="en-US" altLang="el-GR"/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Signal Assignment with delay</a:t>
            </a:r>
            <a:r>
              <a:rPr lang="en-US" altLang="el-GR"/>
              <a:t>:</a:t>
            </a:r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&lt;target_identifier&gt; &lt;= &lt;expression&gt;  after 10 ns;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Παράδειγμα:</a:t>
            </a:r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a</a:t>
            </a:r>
            <a:r>
              <a:rPr lang="el-GR" altLang="el-GR"/>
              <a:t>&lt;=‘0’</a:t>
            </a:r>
            <a:r>
              <a:rPr lang="en-US" altLang="el-GR"/>
              <a:t>; a&lt;=b after 10ns;  c&lt;= a nor b; a&lt;= not b after 5 ns ;</a:t>
            </a:r>
          </a:p>
          <a:p>
            <a:pPr marL="0" indent="0" eaLnBrk="1" hangingPunct="1"/>
            <a:endParaRPr lang="el-GR" altLang="el-GR" b="1" u="sng"/>
          </a:p>
          <a:p>
            <a:pPr marL="0" indent="0" eaLnBrk="1" hangingPunct="1"/>
            <a:r>
              <a:rPr lang="el-GR" altLang="el-GR" b="1" u="sng">
                <a:solidFill>
                  <a:srgbClr val="800000"/>
                </a:solidFill>
              </a:rPr>
              <a:t> Οι αναθέσεις τιμών με χρονική καθυστέρηση (</a:t>
            </a:r>
            <a:r>
              <a:rPr lang="en-US" altLang="el-GR" b="1" u="sng">
                <a:solidFill>
                  <a:srgbClr val="800000"/>
                </a:solidFill>
              </a:rPr>
              <a:t>after) </a:t>
            </a:r>
            <a:r>
              <a:rPr lang="el-GR" altLang="el-GR" b="1" u="sng">
                <a:solidFill>
                  <a:srgbClr val="800000"/>
                </a:solidFill>
              </a:rPr>
              <a:t>δεν είναι συνθέσιμες</a:t>
            </a:r>
          </a:p>
          <a:p>
            <a:pPr marL="765175" lvl="1" indent="-285750" eaLnBrk="1" hangingPunct="1"/>
            <a:r>
              <a:rPr lang="el-GR" altLang="el-GR"/>
              <a:t>Χρησιμοποιούνται για μοντελοποίηση και προσομοίωση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>
            <a:extLst>
              <a:ext uri="{FF2B5EF4-FFF2-40B4-BE49-F238E27FC236}">
                <a16:creationId xmlns:a16="http://schemas.microsoft.com/office/drawing/2014/main" id="{C36819F4-C4E4-4E34-88D7-E06D5E8B6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1139" name="Slide Number Placeholder 4">
            <a:extLst>
              <a:ext uri="{FF2B5EF4-FFF2-40B4-BE49-F238E27FC236}">
                <a16:creationId xmlns:a16="http://schemas.microsoft.com/office/drawing/2014/main" id="{AED75616-4244-40C5-B190-1469CD819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2385CD-68D9-453D-9ED3-C39DA10A317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AutoShape 2">
            <a:extLst>
              <a:ext uri="{FF2B5EF4-FFF2-40B4-BE49-F238E27FC236}">
                <a16:creationId xmlns:a16="http://schemas.microsoft.com/office/drawing/2014/main" id="{EBA47817-A762-493B-8F4B-08C27D9F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Σειρά ανάθεσης τιμών σε </a:t>
            </a:r>
            <a:r>
              <a:rPr lang="en-US" altLang="el-GR"/>
              <a:t>SIGNALS</a:t>
            </a:r>
            <a:r>
              <a:rPr lang="el-GR" altLang="el-GR"/>
              <a:t> </a:t>
            </a:r>
          </a:p>
        </p:txBody>
      </p:sp>
      <p:sp>
        <p:nvSpPr>
          <p:cNvPr id="970755" name="Rectangle 3">
            <a:extLst>
              <a:ext uri="{FF2B5EF4-FFF2-40B4-BE49-F238E27FC236}">
                <a16:creationId xmlns:a16="http://schemas.microsoft.com/office/drawing/2014/main" id="{5C8E1F57-18C4-4ADA-9EB7-5AE0317AC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74725"/>
            <a:ext cx="8280400" cy="4973638"/>
          </a:xfrm>
        </p:spPr>
        <p:txBody>
          <a:bodyPr/>
          <a:lstStyle/>
          <a:p>
            <a:pPr marL="0" indent="0" eaLnBrk="1" hangingPunct="1"/>
            <a:r>
              <a:rPr lang="el-GR" altLang="el-GR"/>
              <a:t> Οι συντρέχουσες δηλώσεις ενεργοποιούνται από συμβάντα (</a:t>
            </a:r>
            <a:r>
              <a:rPr lang="en-US" altLang="el-GR"/>
              <a:t>event-driven)</a:t>
            </a:r>
            <a:r>
              <a:rPr lang="el-GR" altLang="el-GR"/>
              <a:t> και εκτελούνται ταυτόχρονα</a:t>
            </a:r>
          </a:p>
          <a:p>
            <a:pPr marL="765175" lvl="1" indent="-285750" eaLnBrk="1" hangingPunct="1"/>
            <a:r>
              <a:rPr lang="el-GR" altLang="el-GR"/>
              <a:t>Ανεξάρτητα από τη σειρά εμφάνισης στο </a:t>
            </a:r>
            <a:r>
              <a:rPr lang="en-US" altLang="el-GR"/>
              <a:t>VHDL </a:t>
            </a:r>
            <a:r>
              <a:rPr lang="el-GR" altLang="el-GR"/>
              <a:t>κώδικα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Παράδειγμα:</a:t>
            </a:r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el-GR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el-GR">
              <a:solidFill>
                <a:srgbClr val="003399"/>
              </a:solidFill>
            </a:endParaRPr>
          </a:p>
          <a:p>
            <a:pPr marL="0" indent="0" eaLnBrk="1" hangingPunct="1"/>
            <a:endParaRPr lang="el-GR" altLang="el-GR" sz="1900" b="1">
              <a:solidFill>
                <a:srgbClr val="003399"/>
              </a:solidFill>
            </a:endParaRPr>
          </a:p>
        </p:txBody>
      </p:sp>
      <p:sp>
        <p:nvSpPr>
          <p:cNvPr id="970756" name="Text Box 4">
            <a:extLst>
              <a:ext uri="{FF2B5EF4-FFF2-40B4-BE49-F238E27FC236}">
                <a16:creationId xmlns:a16="http://schemas.microsoft.com/office/drawing/2014/main" id="{6ECB5CF9-6E03-4BA8-9759-6A1F85EB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3683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example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ex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</a:t>
            </a:r>
            <a:r>
              <a:rPr lang="en-US" altLang="el-GR"/>
              <a:t>a</a:t>
            </a:r>
            <a:r>
              <a:rPr lang="el-GR" altLang="el-GR"/>
              <a:t> </a:t>
            </a:r>
            <a:r>
              <a:rPr lang="en-US" altLang="el-GR"/>
              <a:t>&lt;= b;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/>
              <a:t>     b</a:t>
            </a:r>
            <a:r>
              <a:rPr lang="el-GR" altLang="el-GR"/>
              <a:t> </a:t>
            </a:r>
            <a:r>
              <a:rPr lang="en-US" altLang="el-GR"/>
              <a:t>&lt;= c;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 </a:t>
            </a:r>
            <a:r>
              <a:rPr lang="en-US" altLang="el-GR"/>
              <a:t>example</a:t>
            </a:r>
            <a:r>
              <a:rPr lang="en-US" altLang="el-GR" b="1"/>
              <a:t>;</a:t>
            </a:r>
            <a:endParaRPr lang="el-GR" altLang="el-GR" sz="2400"/>
          </a:p>
        </p:txBody>
      </p:sp>
      <p:sp>
        <p:nvSpPr>
          <p:cNvPr id="970757" name="Text Box 5">
            <a:extLst>
              <a:ext uri="{FF2B5EF4-FFF2-40B4-BE49-F238E27FC236}">
                <a16:creationId xmlns:a16="http://schemas.microsoft.com/office/drawing/2014/main" id="{46DBC8D5-A428-431C-BB87-EEEBF9D8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0"/>
            <a:ext cx="3683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example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</a:t>
            </a:r>
            <a:r>
              <a:rPr lang="en-US" altLang="el-GR"/>
              <a:t>b</a:t>
            </a:r>
            <a:r>
              <a:rPr lang="el-GR" altLang="el-GR"/>
              <a:t> </a:t>
            </a:r>
            <a:r>
              <a:rPr lang="en-US" altLang="el-GR"/>
              <a:t>&lt;= c;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/>
              <a:t>     a</a:t>
            </a:r>
            <a:r>
              <a:rPr lang="el-GR" altLang="el-GR"/>
              <a:t> </a:t>
            </a:r>
            <a:r>
              <a:rPr lang="en-US" altLang="el-GR"/>
              <a:t>&lt;= b;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 </a:t>
            </a:r>
            <a:r>
              <a:rPr lang="en-US" altLang="el-GR"/>
              <a:t>example</a:t>
            </a:r>
            <a:r>
              <a:rPr lang="en-US" altLang="el-GR" b="1">
                <a:solidFill>
                  <a:schemeClr val="tx1"/>
                </a:solidFill>
              </a:rPr>
              <a:t>;</a:t>
            </a:r>
            <a:endParaRPr lang="el-GR" altLang="el-GR" b="1">
              <a:solidFill>
                <a:schemeClr val="tx1"/>
              </a:solidFill>
            </a:endParaRPr>
          </a:p>
        </p:txBody>
      </p:sp>
      <p:graphicFrame>
        <p:nvGraphicFramePr>
          <p:cNvPr id="970758" name="Object 6">
            <a:extLst>
              <a:ext uri="{FF2B5EF4-FFF2-40B4-BE49-F238E27FC236}">
                <a16:creationId xmlns:a16="http://schemas.microsoft.com/office/drawing/2014/main" id="{F76B6900-3D79-4959-92B4-861134EEF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300663"/>
          <a:ext cx="33099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86546" imgH="682534" progId="Visio.Drawing.11">
                  <p:embed/>
                </p:oleObj>
              </mc:Choice>
              <mc:Fallback>
                <p:oleObj name="Visio" r:id="rId2" imgW="3386546" imgH="68253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300663"/>
                        <a:ext cx="3309938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9" name="Line 7">
            <a:extLst>
              <a:ext uri="{FF2B5EF4-FFF2-40B4-BE49-F238E27FC236}">
                <a16:creationId xmlns:a16="http://schemas.microsoft.com/office/drawing/2014/main" id="{2AC26E0E-EEC5-45E1-85D2-292AC9258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114800"/>
            <a:ext cx="762000" cy="91440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0760" name="Line 8">
            <a:extLst>
              <a:ext uri="{FF2B5EF4-FFF2-40B4-BE49-F238E27FC236}">
                <a16:creationId xmlns:a16="http://schemas.microsoft.com/office/drawing/2014/main" id="{8DC721E3-BE44-449C-A795-FB15B9120D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4191000"/>
            <a:ext cx="838200" cy="83820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0761" name="Text Box 9">
            <a:extLst>
              <a:ext uri="{FF2B5EF4-FFF2-40B4-BE49-F238E27FC236}">
                <a16:creationId xmlns:a16="http://schemas.microsoft.com/office/drawing/2014/main" id="{503A0DB2-8225-48FF-B924-053D9148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5157788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/>
              <a:t>Ίδιο κύκλωμα ανεξάρτητα από τη σειρά ανάθεσης τιμών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5" grpId="0" build="p"/>
      <p:bldP spid="970756" grpId="0"/>
      <p:bldP spid="970757" grpId="0"/>
      <p:bldP spid="97076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>
            <a:extLst>
              <a:ext uri="{FF2B5EF4-FFF2-40B4-BE49-F238E27FC236}">
                <a16:creationId xmlns:a16="http://schemas.microsoft.com/office/drawing/2014/main" id="{5B15DE28-5CF2-40F3-B9D1-1CA67C244E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2163" name="Slide Number Placeholder 4">
            <a:extLst>
              <a:ext uri="{FF2B5EF4-FFF2-40B4-BE49-F238E27FC236}">
                <a16:creationId xmlns:a16="http://schemas.microsoft.com/office/drawing/2014/main" id="{0258EFE8-2AE1-47E9-B856-D5FC52A0D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57C0318-DE90-414B-8EC7-06666553997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EB214F3C-8F0E-46E9-97BF-DAF88604F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5C2BE592-467D-453E-8088-ECA9E5341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Συντρέχουσες Εντολές</a:t>
            </a:r>
            <a:br>
              <a:rPr lang="el-GR" altLang="el-GR" sz="3200" b="1"/>
            </a:br>
            <a:r>
              <a:rPr lang="en-US" altLang="el-GR" sz="3200" b="1"/>
              <a:t>(Concurrent Statements)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>
            <a:extLst>
              <a:ext uri="{FF2B5EF4-FFF2-40B4-BE49-F238E27FC236}">
                <a16:creationId xmlns:a16="http://schemas.microsoft.com/office/drawing/2014/main" id="{73730EF1-CD0D-417E-868B-46CC6E2E4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3187" name="Slide Number Placeholder 4">
            <a:extLst>
              <a:ext uri="{FF2B5EF4-FFF2-40B4-BE49-F238E27FC236}">
                <a16:creationId xmlns:a16="http://schemas.microsoft.com/office/drawing/2014/main" id="{4FB8451D-C1BF-4F5F-AFF2-B0AB7068A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729EEC-6599-4F84-832A-457A1A554BE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AutoShape 2">
            <a:extLst>
              <a:ext uri="{FF2B5EF4-FFF2-40B4-BE49-F238E27FC236}">
                <a16:creationId xmlns:a16="http://schemas.microsoft.com/office/drawing/2014/main" id="{98B3F60F-C626-44D4-9C79-54F10CC4F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(1/2)</a:t>
            </a:r>
          </a:p>
        </p:txBody>
      </p:sp>
      <p:sp>
        <p:nvSpPr>
          <p:cNvPr id="972803" name="Rectangle 3">
            <a:extLst>
              <a:ext uri="{FF2B5EF4-FFF2-40B4-BE49-F238E27FC236}">
                <a16:creationId xmlns:a16="http://schemas.microsoft.com/office/drawing/2014/main" id="{87CD1E0E-C095-4535-BFAE-212F951B7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eaLnBrk="1" hangingPunct="1">
              <a:buFont typeface="Times New Roman" panose="02020603050405020304" pitchFamily="18" charset="0"/>
              <a:buNone/>
            </a:pPr>
            <a:r>
              <a:rPr lang="el-GR" altLang="el-GR" b="1">
                <a:solidFill>
                  <a:srgbClr val="990033"/>
                </a:solidFill>
              </a:rPr>
              <a:t>Σύνταξη</a:t>
            </a:r>
            <a:r>
              <a:rPr lang="en-US" altLang="el-GR" b="1">
                <a:solidFill>
                  <a:srgbClr val="990033"/>
                </a:solidFill>
              </a:rPr>
              <a:t>:</a:t>
            </a:r>
          </a:p>
          <a:p>
            <a:pPr marL="742950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&lt;target&gt; &lt;= &lt;expres.&gt; [</a:t>
            </a:r>
            <a:r>
              <a:rPr lang="en-US" altLang="el-GR" b="1">
                <a:solidFill>
                  <a:srgbClr val="800000"/>
                </a:solidFill>
              </a:rPr>
              <a:t>after</a:t>
            </a:r>
            <a:r>
              <a:rPr lang="en-US" altLang="el-GR"/>
              <a:t> &lt;expres.&gt; ] </a:t>
            </a:r>
            <a:r>
              <a:rPr lang="en-US" altLang="el-GR" b="1">
                <a:solidFill>
                  <a:srgbClr val="800000"/>
                </a:solidFill>
              </a:rPr>
              <a:t>when</a:t>
            </a:r>
            <a:r>
              <a:rPr lang="en-US" altLang="el-GR"/>
              <a:t> &lt;expres.&gt; </a:t>
            </a:r>
            <a:r>
              <a:rPr lang="en-US" altLang="el-GR" b="1">
                <a:solidFill>
                  <a:srgbClr val="800000"/>
                </a:solidFill>
              </a:rPr>
              <a:t>else</a:t>
            </a:r>
          </a:p>
          <a:p>
            <a:pPr marL="742950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			 &lt;expres.&gt; [</a:t>
            </a:r>
            <a:r>
              <a:rPr lang="en-US" altLang="el-GR" b="1">
                <a:solidFill>
                  <a:srgbClr val="800000"/>
                </a:solidFill>
              </a:rPr>
              <a:t>after</a:t>
            </a:r>
            <a:r>
              <a:rPr lang="en-US" altLang="el-GR"/>
              <a:t> &lt;expres.&gt; ] … ;</a:t>
            </a:r>
          </a:p>
          <a:p>
            <a:pPr marL="0" indent="0" eaLnBrk="1" hangingPunct="1"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spcBef>
                <a:spcPct val="30000"/>
              </a:spcBef>
            </a:pPr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Πρέπει πάντοτε να ανατίθεται τιμή στο </a:t>
            </a:r>
            <a:r>
              <a:rPr lang="en-US" altLang="el-GR"/>
              <a:t>target</a:t>
            </a:r>
            <a:r>
              <a:rPr lang="el-GR" altLang="el-GR"/>
              <a:t> </a:t>
            </a:r>
            <a:r>
              <a:rPr lang="en-US" altLang="el-GR"/>
              <a:t>SIGNAL</a:t>
            </a:r>
            <a:r>
              <a:rPr lang="el-GR" altLang="el-GR"/>
              <a:t> </a:t>
            </a:r>
          </a:p>
          <a:p>
            <a:pPr marL="742950" lvl="1" indent="-285750" eaLnBrk="1" hangingPunct="1">
              <a:spcBef>
                <a:spcPct val="30000"/>
              </a:spcBef>
            </a:pPr>
            <a:r>
              <a:rPr lang="el-GR" altLang="el-GR"/>
              <a:t>Χρήση </a:t>
            </a:r>
            <a:r>
              <a:rPr lang="en-US" altLang="el-GR"/>
              <a:t>else </a:t>
            </a:r>
            <a:r>
              <a:rPr lang="el-GR" altLang="el-GR"/>
              <a:t>στο τέλος αν υπάρχουν επιπλέον τιμές της έκφρασης που δεν έχουν απαριθμηθεί</a:t>
            </a:r>
          </a:p>
          <a:p>
            <a:pPr marL="742950" lvl="1" indent="-285750" eaLnBrk="1" hangingPunct="1">
              <a:spcBef>
                <a:spcPct val="30000"/>
              </a:spcBef>
            </a:pPr>
            <a:r>
              <a:rPr lang="el-GR" altLang="el-GR"/>
              <a:t>Η </a:t>
            </a:r>
            <a:r>
              <a:rPr lang="en-US" altLang="el-GR"/>
              <a:t>VHDL 93 </a:t>
            </a:r>
            <a:r>
              <a:rPr lang="el-GR" altLang="el-GR"/>
              <a:t>επιτρέπει να μην υπάρχει το τελευταίο </a:t>
            </a:r>
            <a:r>
              <a:rPr lang="en-US" altLang="el-GR"/>
              <a:t>else</a:t>
            </a:r>
            <a:r>
              <a:rPr lang="el-GR" altLang="el-GR"/>
              <a:t> αλλά αυτό δεν είναι συνθέσιμο </a:t>
            </a:r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>
            <a:extLst>
              <a:ext uri="{FF2B5EF4-FFF2-40B4-BE49-F238E27FC236}">
                <a16:creationId xmlns:a16="http://schemas.microsoft.com/office/drawing/2014/main" id="{0B9233AB-D753-4CFB-A52E-05AD354B2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4211" name="Slide Number Placeholder 4">
            <a:extLst>
              <a:ext uri="{FF2B5EF4-FFF2-40B4-BE49-F238E27FC236}">
                <a16:creationId xmlns:a16="http://schemas.microsoft.com/office/drawing/2014/main" id="{2C4E23D7-8254-4005-9192-FB4E67F1B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76AC55-CAFC-4ECF-B37E-A4EAAD4F29F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AutoShape 2">
            <a:extLst>
              <a:ext uri="{FF2B5EF4-FFF2-40B4-BE49-F238E27FC236}">
                <a16:creationId xmlns:a16="http://schemas.microsoft.com/office/drawing/2014/main" id="{F7F39CC8-22DE-4B81-890E-50D4C0C05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(2/2)</a:t>
            </a:r>
          </a:p>
        </p:txBody>
      </p:sp>
      <p:sp>
        <p:nvSpPr>
          <p:cNvPr id="973827" name="Rectangle 3">
            <a:extLst>
              <a:ext uri="{FF2B5EF4-FFF2-40B4-BE49-F238E27FC236}">
                <a16:creationId xmlns:a16="http://schemas.microsoft.com/office/drawing/2014/main" id="{4E0BB606-35E0-4064-8B0E-E82A1BB57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 Επιτρέπεται η χρήση περισσότερων του ενός </a:t>
            </a:r>
            <a:r>
              <a:rPr lang="en-US" altLang="el-GR" dirty="0"/>
              <a:t>SIGNALS</a:t>
            </a:r>
            <a:r>
              <a:rPr lang="el-GR" altLang="el-GR" dirty="0"/>
              <a:t> στην συνθήκη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>
                <a:solidFill>
                  <a:srgbClr val="990033"/>
                </a:solidFill>
              </a:rPr>
              <a:t>Προσδίδει μεγαλύτερη ευελιξία και χρησιμότητα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l-GR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 ΠΡΟΣΟΧΗ!!! Η σειρά με την οποία εμφανίζονται οι συνθήκες στον κώδικα είναι σημαντική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Ο κώδικας εντός της </a:t>
            </a:r>
            <a:r>
              <a:rPr lang="en-US" altLang="el-GR" dirty="0"/>
              <a:t>WHEN </a:t>
            </a:r>
            <a:r>
              <a:rPr lang="el-GR" altLang="el-GR" dirty="0"/>
              <a:t>είναι </a:t>
            </a:r>
            <a:r>
              <a:rPr lang="el-GR" altLang="el-GR" dirty="0" err="1"/>
              <a:t>ακολουθιακός</a:t>
            </a:r>
            <a:r>
              <a:rPr lang="el-GR" altLang="el-GR" dirty="0"/>
              <a:t> =&gt; </a:t>
            </a:r>
            <a:r>
              <a:rPr lang="el-GR" altLang="el-GR" dirty="0">
                <a:solidFill>
                  <a:srgbClr val="990033"/>
                </a:solidFill>
              </a:rPr>
              <a:t>Η σειρά εμφάνισης των συνθηκών είναι σημαντική</a:t>
            </a:r>
            <a:endParaRPr lang="en-US" altLang="el-GR" dirty="0">
              <a:solidFill>
                <a:srgbClr val="990033"/>
              </a:solidFill>
            </a:endParaRP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Οι εκφράσεις εξετάζονται ακολουθιακά από πάνω προς τα κάτω και μόλις μία είναι </a:t>
            </a:r>
            <a:r>
              <a:rPr lang="en-US" altLang="el-GR" dirty="0"/>
              <a:t>TRUE </a:t>
            </a:r>
            <a:r>
              <a:rPr lang="el-GR" altLang="el-GR" dirty="0"/>
              <a:t>η εκτέλεση της εντολής τερματίζεται.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Έχει ως συνέπεια τη δημιουργία ενός δένδρου από </a:t>
            </a:r>
            <a:r>
              <a:rPr lang="el-GR" altLang="el-GR" dirty="0" err="1"/>
              <a:t>πολυπλέκτες</a:t>
            </a:r>
            <a:r>
              <a:rPr lang="el-GR" altLang="el-GR" dirty="0"/>
              <a:t> για την τήρηση των προτεραιοτήτων 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>
                <a:solidFill>
                  <a:srgbClr val="990033"/>
                </a:solidFill>
              </a:rPr>
              <a:t>Τα ίδια ισχύουν και για την εντολή </a:t>
            </a:r>
            <a:r>
              <a:rPr lang="en-US" altLang="el-GR" dirty="0">
                <a:solidFill>
                  <a:srgbClr val="990033"/>
                </a:solidFill>
              </a:rPr>
              <a:t>WITH</a:t>
            </a:r>
            <a:endParaRPr lang="en-US" altLang="el-GR" sz="18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>
            <a:extLst>
              <a:ext uri="{FF2B5EF4-FFF2-40B4-BE49-F238E27FC236}">
                <a16:creationId xmlns:a16="http://schemas.microsoft.com/office/drawing/2014/main" id="{5949F704-2EC4-446C-8B28-EEF332EFE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5235" name="Slide Number Placeholder 4">
            <a:extLst>
              <a:ext uri="{FF2B5EF4-FFF2-40B4-BE49-F238E27FC236}">
                <a16:creationId xmlns:a16="http://schemas.microsoft.com/office/drawing/2014/main" id="{646BBF82-C6B3-4C4B-8094-F8B8DCAFE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53619FF-87AF-48BE-B4D5-6265DAE0542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AutoShape 2">
            <a:extLst>
              <a:ext uri="{FF2B5EF4-FFF2-40B4-BE49-F238E27FC236}">
                <a16:creationId xmlns:a16="http://schemas.microsoft.com/office/drawing/2014/main" id="{9F46AECF-6813-41B9-854F-E078D1E5C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– Παράδειγμα</a:t>
            </a:r>
          </a:p>
        </p:txBody>
      </p:sp>
      <p:sp>
        <p:nvSpPr>
          <p:cNvPr id="974851" name="Rectangle 3">
            <a:extLst>
              <a:ext uri="{FF2B5EF4-FFF2-40B4-BE49-F238E27FC236}">
                <a16:creationId xmlns:a16="http://schemas.microsoft.com/office/drawing/2014/main" id="{63234467-4641-42D8-AA0A-959FAA5E8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spcBef>
                <a:spcPct val="30000"/>
              </a:spcBef>
            </a:pPr>
            <a:endParaRPr lang="el-GR" altLang="el-GR"/>
          </a:p>
        </p:txBody>
      </p:sp>
      <p:sp>
        <p:nvSpPr>
          <p:cNvPr id="95238" name="Text Box 4">
            <a:extLst>
              <a:ext uri="{FF2B5EF4-FFF2-40B4-BE49-F238E27FC236}">
                <a16:creationId xmlns:a16="http://schemas.microsoft.com/office/drawing/2014/main" id="{362EB4C9-FEDF-4618-BAF4-C9AD20D56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3505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q &lt;= 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data =“00”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b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data =“11”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c;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95239" name="Text Box 5">
            <a:extLst>
              <a:ext uri="{FF2B5EF4-FFF2-40B4-BE49-F238E27FC236}">
                <a16:creationId xmlns:a16="http://schemas.microsoft.com/office/drawing/2014/main" id="{A5CB413E-3343-46E3-8114-CC2147AC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981075"/>
            <a:ext cx="4800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three_state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dbus &lt;= data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enable = ‘1’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endParaRPr lang="el-GR" altLang="el-GR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chemeClr val="tx1"/>
                </a:solidFill>
              </a:rPr>
              <a:t>	</a:t>
            </a:r>
            <a:r>
              <a:rPr lang="en-US" altLang="el-GR">
                <a:solidFill>
                  <a:schemeClr val="tx1"/>
                </a:solidFill>
              </a:rPr>
              <a:t>‘Z’;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95240" name="Object 6">
            <a:extLst>
              <a:ext uri="{FF2B5EF4-FFF2-40B4-BE49-F238E27FC236}">
                <a16:creationId xmlns:a16="http://schemas.microsoft.com/office/drawing/2014/main" id="{27C616F0-6B9E-44BA-9914-62D125140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573463"/>
          <a:ext cx="19050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89176" imgH="1475232" progId="Visio.Drawing.6">
                  <p:embed/>
                </p:oleObj>
              </mc:Choice>
              <mc:Fallback>
                <p:oleObj name="VISIO" r:id="rId2" imgW="1789176" imgH="1475232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73463"/>
                        <a:ext cx="19050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7">
            <a:extLst>
              <a:ext uri="{FF2B5EF4-FFF2-40B4-BE49-F238E27FC236}">
                <a16:creationId xmlns:a16="http://schemas.microsoft.com/office/drawing/2014/main" id="{69252A28-DF92-4504-949B-4766E0641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644900"/>
          <a:ext cx="27400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901952" imgH="957072" progId="Visio.Drawing.6">
                  <p:embed/>
                </p:oleObj>
              </mc:Choice>
              <mc:Fallback>
                <p:oleObj name="VISIO" r:id="rId4" imgW="1901952" imgH="957072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44900"/>
                        <a:ext cx="27400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2" name="Text Box 8">
            <a:extLst>
              <a:ext uri="{FF2B5EF4-FFF2-40B4-BE49-F238E27FC236}">
                <a16:creationId xmlns:a16="http://schemas.microsoft.com/office/drawing/2014/main" id="{1379530C-233B-42C1-9B97-1B779E73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38862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dbus &lt;= data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enable = ‘1’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  <a:r>
              <a:rPr lang="en-US" altLang="el-GR">
                <a:solidFill>
                  <a:schemeClr val="tx1"/>
                </a:solidFill>
              </a:rPr>
              <a:t>  (</a:t>
            </a:r>
            <a:r>
              <a:rPr lang="en-US" altLang="el-GR" b="1">
                <a:solidFill>
                  <a:srgbClr val="990033"/>
                </a:solidFill>
              </a:rPr>
              <a:t>others</a:t>
            </a:r>
            <a:r>
              <a:rPr lang="en-US" altLang="el-GR">
                <a:solidFill>
                  <a:schemeClr val="tx1"/>
                </a:solidFill>
              </a:rPr>
              <a:t> =&gt;‘Z’);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>
            <a:extLst>
              <a:ext uri="{FF2B5EF4-FFF2-40B4-BE49-F238E27FC236}">
                <a16:creationId xmlns:a16="http://schemas.microsoft.com/office/drawing/2014/main" id="{2EBBD83F-3310-4160-AB9B-A9B54FDDBE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29EF1CE4-1B64-45D7-A0A6-D3CCECF2C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AAA198-C233-4007-819E-FDC4B3AA589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AutoShape 2">
            <a:extLst>
              <a:ext uri="{FF2B5EF4-FFF2-40B4-BE49-F238E27FC236}">
                <a16:creationId xmlns:a16="http://schemas.microsoft.com/office/drawing/2014/main" id="{9F45F437-4DAE-4008-AE2E-773EAB077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– Κυκλωματική υλοποίηση</a:t>
            </a:r>
          </a:p>
        </p:txBody>
      </p:sp>
      <p:sp>
        <p:nvSpPr>
          <p:cNvPr id="975875" name="Rectangle 3">
            <a:extLst>
              <a:ext uri="{FF2B5EF4-FFF2-40B4-BE49-F238E27FC236}">
                <a16:creationId xmlns:a16="http://schemas.microsoft.com/office/drawing/2014/main" id="{7190939B-760D-4797-8ED0-7D50B8D7FA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2555875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sig &lt;= 	value-expr-1 </a:t>
            </a:r>
            <a:r>
              <a:rPr lang="el-GR" altLang="el-GR" sz="2000" b="1">
                <a:solidFill>
                  <a:srgbClr val="800000"/>
                </a:solidFill>
              </a:rPr>
              <a:t>when</a:t>
            </a:r>
            <a:r>
              <a:rPr lang="el-GR" altLang="el-GR" sz="2000"/>
              <a:t> boolean-expr-1 </a:t>
            </a:r>
            <a:r>
              <a:rPr lang="el-GR" altLang="el-GR" sz="2000" b="1">
                <a:solidFill>
                  <a:srgbClr val="800000"/>
                </a:solidFill>
              </a:rPr>
              <a:t>else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value-expr-2 </a:t>
            </a:r>
            <a:r>
              <a:rPr lang="el-GR" altLang="el-GR" sz="2000" b="1">
                <a:solidFill>
                  <a:srgbClr val="800000"/>
                </a:solidFill>
              </a:rPr>
              <a:t>when</a:t>
            </a:r>
            <a:r>
              <a:rPr lang="el-GR" altLang="el-GR" sz="2000"/>
              <a:t> boolean-expr-2 </a:t>
            </a:r>
            <a:r>
              <a:rPr lang="el-GR" altLang="el-GR" sz="2000" b="1">
                <a:solidFill>
                  <a:srgbClr val="800000"/>
                </a:solidFill>
              </a:rPr>
              <a:t>else</a:t>
            </a:r>
            <a:endParaRPr lang="el-GR" altLang="el-GR" sz="2000">
              <a:solidFill>
                <a:srgbClr val="800000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value-expr-3 </a:t>
            </a:r>
            <a:r>
              <a:rPr lang="el-GR" altLang="el-GR" sz="2000" b="1">
                <a:solidFill>
                  <a:srgbClr val="800000"/>
                </a:solidFill>
              </a:rPr>
              <a:t>when</a:t>
            </a:r>
            <a:r>
              <a:rPr lang="el-GR" altLang="el-GR" sz="2000"/>
              <a:t> boolean-expr-3 </a:t>
            </a:r>
            <a:r>
              <a:rPr lang="el-GR" altLang="el-GR" sz="2000" b="1">
                <a:solidFill>
                  <a:srgbClr val="800000"/>
                </a:solidFill>
              </a:rPr>
              <a:t>else</a:t>
            </a:r>
            <a:endParaRPr lang="el-GR" altLang="el-GR" sz="2000">
              <a:solidFill>
                <a:srgbClr val="800000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value-expr-4 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pic>
        <p:nvPicPr>
          <p:cNvPr id="975876" name="Picture 4">
            <a:extLst>
              <a:ext uri="{FF2B5EF4-FFF2-40B4-BE49-F238E27FC236}">
                <a16:creationId xmlns:a16="http://schemas.microsoft.com/office/drawing/2014/main" id="{77B70364-43A6-437D-99D0-587675CE20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636838"/>
            <a:ext cx="5400675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/>
      <p:bldP spid="975876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>
            <a:extLst>
              <a:ext uri="{FF2B5EF4-FFF2-40B4-BE49-F238E27FC236}">
                <a16:creationId xmlns:a16="http://schemas.microsoft.com/office/drawing/2014/main" id="{58F23DBE-1D67-4C11-ABC1-D234EE962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7283" name="Slide Number Placeholder 4">
            <a:extLst>
              <a:ext uri="{FF2B5EF4-FFF2-40B4-BE49-F238E27FC236}">
                <a16:creationId xmlns:a16="http://schemas.microsoft.com/office/drawing/2014/main" id="{6B54B650-4BB5-4397-B57D-5359B3D0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D2630EB-D00E-4A08-B00A-C97AE713AEE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AutoShape 2">
            <a:extLst>
              <a:ext uri="{FF2B5EF4-FFF2-40B4-BE49-F238E27FC236}">
                <a16:creationId xmlns:a16="http://schemas.microsoft.com/office/drawing/2014/main" id="{D70374D1-CBAE-49C6-A049-2A4B0D30C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77418B9E-916C-4BB2-A06E-FFD93B938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431212" cy="6013450"/>
          </a:xfrm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l-GR" altLang="el-GR" sz="2200" b="1" dirty="0">
                <a:solidFill>
                  <a:srgbClr val="990033"/>
                </a:solidFill>
              </a:rPr>
              <a:t>Σύνταξη</a:t>
            </a:r>
            <a:r>
              <a:rPr lang="en-US" altLang="el-GR" sz="2200" b="1" dirty="0">
                <a:solidFill>
                  <a:srgbClr val="990033"/>
                </a:solidFill>
              </a:rPr>
              <a:t>: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&lt;</a:t>
            </a:r>
            <a:r>
              <a:rPr lang="en-US" altLang="el-GR" sz="1800" b="1" dirty="0">
                <a:solidFill>
                  <a:srgbClr val="800000"/>
                </a:solidFill>
              </a:rPr>
              <a:t>with</a:t>
            </a:r>
            <a:r>
              <a:rPr lang="en-US" altLang="el-GR" sz="1800" dirty="0"/>
              <a:t>&gt;  &lt;expression&gt; </a:t>
            </a:r>
            <a:r>
              <a:rPr lang="en-US" altLang="el-GR" sz="1800" b="1" dirty="0">
                <a:solidFill>
                  <a:srgbClr val="800000"/>
                </a:solidFill>
              </a:rPr>
              <a:t>select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&lt;target&gt; &lt;=  &lt;expression&gt;  </a:t>
            </a:r>
            <a:r>
              <a:rPr lang="en-US" altLang="el-GR" sz="1800" b="1" dirty="0">
                <a:solidFill>
                  <a:srgbClr val="800000"/>
                </a:solidFill>
              </a:rPr>
              <a:t>when</a:t>
            </a:r>
            <a:r>
              <a:rPr lang="en-US" altLang="el-GR" sz="1800" dirty="0"/>
              <a:t> &lt;chose&gt;;</a:t>
            </a:r>
            <a:endParaRPr lang="en-US" altLang="el-GR" sz="1800" b="1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20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 dirty="0">
                <a:solidFill>
                  <a:srgbClr val="990000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Όλες οι καταστάσεις του σήματος που οδηγείται πρέπει να απαριθμούνται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dirty="0"/>
              <a:t>Χρήση </a:t>
            </a:r>
            <a:r>
              <a:rPr lang="en-US" altLang="el-GR" dirty="0"/>
              <a:t>when others</a:t>
            </a:r>
            <a:r>
              <a:rPr lang="el-GR" altLang="el-GR" dirty="0"/>
              <a:t> για τις υπόλοιπες περιπτώσεις</a:t>
            </a:r>
            <a:endParaRPr lang="en-US" altLang="el-GR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dirty="0"/>
              <a:t>Λιγότερο ευέλικτη σε σύγκριση με τη δήλωση </a:t>
            </a:r>
            <a:r>
              <a:rPr lang="en-US" altLang="el-GR" dirty="0"/>
              <a:t>when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dirty="0"/>
              <a:t>Η δήλωση </a:t>
            </a:r>
            <a:r>
              <a:rPr lang="en-US" altLang="el-GR" dirty="0"/>
              <a:t>with </a:t>
            </a:r>
            <a:r>
              <a:rPr lang="el-GR" altLang="el-GR" dirty="0"/>
              <a:t>επιτρέπει μόνο μια έκφραση (</a:t>
            </a:r>
            <a:r>
              <a:rPr lang="en-US" altLang="el-GR" dirty="0"/>
              <a:t>expression</a:t>
            </a:r>
            <a:r>
              <a:rPr lang="el-GR" altLang="el-GR" dirty="0"/>
              <a:t>)</a:t>
            </a:r>
          </a:p>
        </p:txBody>
      </p:sp>
      <p:sp>
        <p:nvSpPr>
          <p:cNvPr id="976900" name="Rectangle 4">
            <a:extLst>
              <a:ext uri="{FF2B5EF4-FFF2-40B4-BE49-F238E27FC236}">
                <a16:creationId xmlns:a16="http://schemas.microsoft.com/office/drawing/2014/main" id="{5235F2F8-068A-40BE-B23B-F6AA2674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76962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6901" name="Text Box 5">
            <a:extLst>
              <a:ext uri="{FF2B5EF4-FFF2-40B4-BE49-F238E27FC236}">
                <a16:creationId xmlns:a16="http://schemas.microsoft.com/office/drawing/2014/main" id="{10EF0298-6053-4D2A-9F6D-94E56A06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5715000" cy="18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entity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/>
              <a:t>example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port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/>
              <a:t>( </a:t>
            </a:r>
            <a:r>
              <a:rPr lang="en-US" altLang="el-GR" dirty="0" err="1"/>
              <a:t>a,b,c</a:t>
            </a:r>
            <a:r>
              <a:rPr lang="en-US" altLang="el-GR" dirty="0"/>
              <a:t> : </a:t>
            </a:r>
            <a:r>
              <a:rPr lang="en-US" altLang="el-GR" b="1" dirty="0">
                <a:solidFill>
                  <a:srgbClr val="990033"/>
                </a:solidFill>
              </a:rPr>
              <a:t>in  </a:t>
            </a:r>
            <a:r>
              <a:rPr lang="en-US" altLang="el-GR" b="1" dirty="0" err="1">
                <a:solidFill>
                  <a:srgbClr val="990033"/>
                </a:solidFill>
              </a:rPr>
              <a:t>std_logic</a:t>
            </a:r>
            <a:r>
              <a:rPr lang="en-US" altLang="el-GR" dirty="0"/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dirty="0"/>
              <a:t>   data  : </a:t>
            </a:r>
            <a:r>
              <a:rPr lang="en-US" altLang="el-GR" b="1" dirty="0">
                <a:solidFill>
                  <a:srgbClr val="990033"/>
                </a:solidFill>
              </a:rPr>
              <a:t>in  </a:t>
            </a:r>
            <a:r>
              <a:rPr lang="en-US" altLang="el-GR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b="1" dirty="0">
                <a:solidFill>
                  <a:srgbClr val="990033"/>
                </a:solidFill>
              </a:rPr>
              <a:t> </a:t>
            </a:r>
            <a:r>
              <a:rPr lang="en-US" altLang="el-GR" dirty="0"/>
              <a:t>(1 </a:t>
            </a:r>
            <a:r>
              <a:rPr lang="en-US" altLang="el-GR" b="1" dirty="0" err="1">
                <a:solidFill>
                  <a:srgbClr val="990033"/>
                </a:solidFill>
              </a:rPr>
              <a:t>downto</a:t>
            </a:r>
            <a:r>
              <a:rPr lang="en-US" altLang="el-GR" dirty="0"/>
              <a:t> 0);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dirty="0"/>
              <a:t>  </a:t>
            </a:r>
            <a:r>
              <a:rPr lang="el-GR" altLang="el-GR" dirty="0"/>
              <a:t> </a:t>
            </a:r>
            <a:r>
              <a:rPr lang="en-US" altLang="el-GR" dirty="0"/>
              <a:t>q      : </a:t>
            </a:r>
            <a:r>
              <a:rPr lang="en-US" altLang="el-GR" b="1" dirty="0">
                <a:solidFill>
                  <a:srgbClr val="990033"/>
                </a:solidFill>
              </a:rPr>
              <a:t>out </a:t>
            </a:r>
            <a:r>
              <a:rPr lang="en-US" altLang="el-GR" b="1" dirty="0" err="1">
                <a:solidFill>
                  <a:srgbClr val="990033"/>
                </a:solidFill>
              </a:rPr>
              <a:t>std_logic</a:t>
            </a:r>
            <a:r>
              <a:rPr lang="en-US" altLang="el-GR" dirty="0"/>
              <a:t>);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/>
              <a:t>example;</a:t>
            </a:r>
          </a:p>
        </p:txBody>
      </p:sp>
      <p:sp>
        <p:nvSpPr>
          <p:cNvPr id="976902" name="Rectangle 6">
            <a:extLst>
              <a:ext uri="{FF2B5EF4-FFF2-40B4-BE49-F238E27FC236}">
                <a16:creationId xmlns:a16="http://schemas.microsoft.com/office/drawing/2014/main" id="{C94AAB43-E2F2-4CAD-9EAA-DA1F9922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16113"/>
            <a:ext cx="3810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rtl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example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with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data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select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q &lt;= 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“</a:t>
            </a:r>
            <a:r>
              <a:rPr lang="en-US" altLang="el-GR">
                <a:solidFill>
                  <a:srgbClr val="000064"/>
                </a:solidFill>
              </a:rPr>
              <a:t>00</a:t>
            </a:r>
            <a:r>
              <a:rPr lang="en-US" altLang="el-GR">
                <a:solidFill>
                  <a:schemeClr val="tx1"/>
                </a:solidFill>
              </a:rPr>
              <a:t>” ,</a:t>
            </a:r>
            <a:endParaRPr lang="en-US" altLang="el-GR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b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“</a:t>
            </a:r>
            <a:r>
              <a:rPr lang="en-US" altLang="el-GR">
                <a:solidFill>
                  <a:srgbClr val="000064"/>
                </a:solidFill>
              </a:rPr>
              <a:t>11</a:t>
            </a:r>
            <a:r>
              <a:rPr lang="en-US" altLang="el-GR">
                <a:solidFill>
                  <a:schemeClr val="tx1"/>
                </a:solidFill>
              </a:rPr>
              <a:t>” ,</a:t>
            </a:r>
            <a:endParaRPr lang="en-US" altLang="el-GR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c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others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build="p"/>
      <p:bldP spid="976900" grpId="0" animBg="1"/>
      <p:bldP spid="976901" grpId="0"/>
      <p:bldP spid="97690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>
            <a:extLst>
              <a:ext uri="{FF2B5EF4-FFF2-40B4-BE49-F238E27FC236}">
                <a16:creationId xmlns:a16="http://schemas.microsoft.com/office/drawing/2014/main" id="{11B127E2-D372-4689-9F0D-D0186DB2E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6FF462C4-4025-4A1E-A1BB-45729A007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99357E-FF20-4921-81AD-24F628CA053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AutoShape 2">
            <a:extLst>
              <a:ext uri="{FF2B5EF4-FFF2-40B4-BE49-F238E27FC236}">
                <a16:creationId xmlns:a16="http://schemas.microsoft.com/office/drawing/2014/main" id="{2D4F4C6E-3487-468C-A23A-30E44B0D6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WITH</a:t>
            </a:r>
            <a:r>
              <a:rPr lang="el-GR" altLang="el-GR"/>
              <a:t> – Κυκλωματική υλοποίηση</a:t>
            </a:r>
          </a:p>
        </p:txBody>
      </p:sp>
      <p:sp>
        <p:nvSpPr>
          <p:cNvPr id="977923" name="Rectangle 3">
            <a:extLst>
              <a:ext uri="{FF2B5EF4-FFF2-40B4-BE49-F238E27FC236}">
                <a16:creationId xmlns:a16="http://schemas.microsoft.com/office/drawing/2014/main" id="{C6351D2B-00AC-46D4-8E56-21C2D43EDD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2555875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with</a:t>
            </a:r>
            <a:r>
              <a:rPr lang="en-US" altLang="el-GR" sz="2000">
                <a:solidFill>
                  <a:schemeClr val="tx1"/>
                </a:solidFill>
              </a:rPr>
              <a:t> select_expression </a:t>
            </a:r>
            <a:r>
              <a:rPr lang="en-US" altLang="el-GR" sz="2000" b="1">
                <a:solidFill>
                  <a:srgbClr val="990033"/>
                </a:solidFill>
              </a:rPr>
              <a:t>select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sig &lt;= 	value_expr_0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c0,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 value_expr_1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c1, 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value_expr_n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others</a:t>
            </a:r>
            <a:r>
              <a:rPr lang="en-US" altLang="el-GR" sz="2000">
                <a:solidFill>
                  <a:schemeClr val="tx1"/>
                </a:solidFill>
              </a:rPr>
              <a:t>; 	</a:t>
            </a:r>
            <a:endParaRPr lang="el-GR" altLang="el-GR" sz="2000"/>
          </a:p>
          <a:p>
            <a:pPr marL="0" indent="180975" eaLnBrk="1" hangingPunct="1"/>
            <a:endParaRPr lang="el-GR" altLang="el-GR" sz="2000"/>
          </a:p>
        </p:txBody>
      </p:sp>
      <p:pic>
        <p:nvPicPr>
          <p:cNvPr id="977924" name="Picture 4">
            <a:extLst>
              <a:ext uri="{FF2B5EF4-FFF2-40B4-BE49-F238E27FC236}">
                <a16:creationId xmlns:a16="http://schemas.microsoft.com/office/drawing/2014/main" id="{4BC5BADD-7302-412D-9747-D5510F8331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565400"/>
            <a:ext cx="5400675" cy="3997325"/>
          </a:xfrm>
          <a:noFill/>
        </p:spPr>
      </p:pic>
      <p:sp>
        <p:nvSpPr>
          <p:cNvPr id="977925" name="Text Box 5">
            <a:extLst>
              <a:ext uri="{FF2B5EF4-FFF2-40B4-BE49-F238E27FC236}">
                <a16:creationId xmlns:a16="http://schemas.microsoft.com/office/drawing/2014/main" id="{6CD8011F-09D8-454C-9B09-5B946722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92600"/>
            <a:ext cx="41036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</a:rPr>
              <a:t>Δημιουργεί έναν μόνο </a:t>
            </a:r>
            <a:r>
              <a:rPr lang="en-US" altLang="el-GR">
                <a:solidFill>
                  <a:srgbClr val="000064"/>
                </a:solidFill>
              </a:rPr>
              <a:t>mux</a:t>
            </a:r>
            <a:r>
              <a:rPr lang="el-GR" altLang="el-GR">
                <a:solidFill>
                  <a:srgbClr val="000064"/>
                </a:solidFill>
              </a:rPr>
              <a:t> και όχι δένδρο από </a:t>
            </a:r>
            <a:r>
              <a:rPr lang="en-US" altLang="el-GR">
                <a:solidFill>
                  <a:srgbClr val="000064"/>
                </a:solidFill>
              </a:rPr>
              <a:t>muxes </a:t>
            </a:r>
            <a:r>
              <a:rPr lang="el-GR" altLang="el-GR">
                <a:solidFill>
                  <a:srgbClr val="000064"/>
                </a:solidFill>
              </a:rPr>
              <a:t>διότι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</a:rPr>
              <a:t>α) ελέγχεται μόνο μία συνθήκη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</a:rPr>
              <a:t>β) μόνο μια τιμή θα είναι ‘1</a:t>
            </a:r>
            <a:r>
              <a:rPr lang="el-GR" altLang="el-GR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  <p:bldP spid="977924" grpId="0" build="p"/>
      <p:bldP spid="97792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>
            <a:extLst>
              <a:ext uri="{FF2B5EF4-FFF2-40B4-BE49-F238E27FC236}">
                <a16:creationId xmlns:a16="http://schemas.microsoft.com/office/drawing/2014/main" id="{6ECB36A0-6834-4A8A-BDE4-14BED6B33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9331" name="Slide Number Placeholder 4">
            <a:extLst>
              <a:ext uri="{FF2B5EF4-FFF2-40B4-BE49-F238E27FC236}">
                <a16:creationId xmlns:a16="http://schemas.microsoft.com/office/drawing/2014/main" id="{C56F6317-F105-4D09-A518-10C7FE77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15EE7D4-E522-421E-A6EA-E136DA26E61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AutoShape 2">
            <a:extLst>
              <a:ext uri="{FF2B5EF4-FFF2-40B4-BE49-F238E27FC236}">
                <a16:creationId xmlns:a16="http://schemas.microsoft.com/office/drawing/2014/main" id="{7E1D006B-CD50-43D5-96B1-41C1AA323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Πολυπλέκτης με</a:t>
            </a:r>
            <a:r>
              <a:rPr lang="en-US" altLang="el-GR"/>
              <a:t> </a:t>
            </a:r>
            <a:r>
              <a:rPr lang="el-GR" altLang="el-GR"/>
              <a:t>Τελεστές</a:t>
            </a:r>
          </a:p>
        </p:txBody>
      </p:sp>
      <p:sp>
        <p:nvSpPr>
          <p:cNvPr id="978947" name="Rectangle 3">
            <a:extLst>
              <a:ext uri="{FF2B5EF4-FFF2-40B4-BE49-F238E27FC236}">
                <a16:creationId xmlns:a16="http://schemas.microsoft.com/office/drawing/2014/main" id="{69ADE928-A21E-49B2-9AF2-7C37D8903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library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ieee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use</a:t>
            </a:r>
            <a:r>
              <a:rPr lang="en-US" altLang="el-GR" sz="2000" dirty="0">
                <a:solidFill>
                  <a:schemeClr val="tx1"/>
                </a:solidFill>
              </a:rPr>
              <a:t> ieee.</a:t>
            </a:r>
            <a:r>
              <a:rPr lang="en-US" altLang="el-GR" sz="2000" b="1" dirty="0">
                <a:solidFill>
                  <a:srgbClr val="990033"/>
                </a:solidFill>
              </a:rPr>
              <a:t>std_logic_1164</a:t>
            </a:r>
            <a:r>
              <a:rPr lang="en-US" altLang="el-GR" sz="2000" dirty="0">
                <a:solidFill>
                  <a:schemeClr val="tx1"/>
                </a:solidFill>
              </a:rPr>
              <a:t>.all;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entity</a:t>
            </a:r>
            <a:r>
              <a:rPr lang="en-US" altLang="el-GR" sz="2000" dirty="0">
                <a:solidFill>
                  <a:schemeClr val="tx1"/>
                </a:solidFill>
              </a:rPr>
              <a:t> mux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port</a:t>
            </a:r>
            <a:r>
              <a:rPr lang="en-US" altLang="el-GR" sz="2000" dirty="0">
                <a:solidFill>
                  <a:schemeClr val="tx1"/>
                </a:solidFill>
              </a:rPr>
              <a:t> (a, b, c, d, s0, s1: </a:t>
            </a:r>
            <a:r>
              <a:rPr lang="en-US" altLang="el-GR" sz="2000" b="1" dirty="0">
                <a:solidFill>
                  <a:srgbClr val="990033"/>
                </a:solidFill>
              </a:rPr>
              <a:t>in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l-GR" altLang="el-GR" sz="2000" dirty="0">
                <a:solidFill>
                  <a:schemeClr val="tx1"/>
                </a:solidFill>
              </a:rPr>
              <a:t>  </a:t>
            </a:r>
            <a:r>
              <a:rPr lang="en-US" altLang="el-GR" sz="2000" dirty="0">
                <a:solidFill>
                  <a:schemeClr val="tx1"/>
                </a:solidFill>
              </a:rPr>
              <a:t>y: </a:t>
            </a:r>
            <a:r>
              <a:rPr lang="en-US" altLang="el-GR" sz="2000" b="1" dirty="0">
                <a:solidFill>
                  <a:srgbClr val="990033"/>
                </a:solidFill>
              </a:rPr>
              <a:t>out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mux;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architecture</a:t>
            </a:r>
            <a:r>
              <a:rPr lang="en-US" altLang="el-GR" sz="2000" dirty="0">
                <a:solidFill>
                  <a:schemeClr val="tx1"/>
                </a:solidFill>
              </a:rPr>
              <a:t> operators </a:t>
            </a:r>
            <a:r>
              <a:rPr lang="en-US" altLang="el-GR" sz="2000" b="1" dirty="0">
                <a:solidFill>
                  <a:srgbClr val="990033"/>
                </a:solidFill>
              </a:rPr>
              <a:t>of</a:t>
            </a:r>
            <a:r>
              <a:rPr lang="en-US" altLang="el-GR" sz="2000" dirty="0">
                <a:solidFill>
                  <a:schemeClr val="tx1"/>
                </a:solidFill>
              </a:rPr>
              <a:t> mux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y &lt;= </a:t>
            </a: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(a </a:t>
            </a:r>
            <a:r>
              <a:rPr lang="en-US" altLang="el-GR" sz="2000" b="1" dirty="0">
                <a:solidFill>
                  <a:srgbClr val="990033"/>
                </a:solidFill>
              </a:rPr>
              <a:t>and not</a:t>
            </a:r>
            <a:r>
              <a:rPr lang="en-US" altLang="el-GR" sz="2000" dirty="0">
                <a:solidFill>
                  <a:schemeClr val="tx1"/>
                </a:solidFill>
              </a:rPr>
              <a:t> s1 </a:t>
            </a:r>
            <a:r>
              <a:rPr lang="en-US" altLang="el-GR" sz="2000" b="1" dirty="0">
                <a:solidFill>
                  <a:srgbClr val="990033"/>
                </a:solidFill>
              </a:rPr>
              <a:t>and not</a:t>
            </a:r>
            <a:r>
              <a:rPr lang="en-US" altLang="el-GR" sz="2000" dirty="0">
                <a:solidFill>
                  <a:schemeClr val="tx1"/>
                </a:solidFill>
              </a:rPr>
              <a:t> s0) </a:t>
            </a:r>
            <a:r>
              <a:rPr lang="en-US" altLang="el-GR" sz="2000" b="1" dirty="0">
                <a:solidFill>
                  <a:srgbClr val="990033"/>
                </a:solidFill>
              </a:rPr>
              <a:t>or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dirty="0">
                <a:solidFill>
                  <a:schemeClr val="tx1"/>
                </a:solidFill>
              </a:rPr>
              <a:t>(b </a:t>
            </a:r>
            <a:r>
              <a:rPr lang="en-US" altLang="el-GR" sz="2000" b="1" dirty="0">
                <a:solidFill>
                  <a:srgbClr val="990033"/>
                </a:solidFill>
              </a:rPr>
              <a:t>and not</a:t>
            </a:r>
            <a:r>
              <a:rPr lang="en-US" altLang="el-GR" sz="2000" dirty="0">
                <a:solidFill>
                  <a:schemeClr val="tx1"/>
                </a:solidFill>
              </a:rPr>
              <a:t> s1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s0) </a:t>
            </a:r>
            <a:r>
              <a:rPr lang="en-US" altLang="el-GR" sz="2000" b="1" dirty="0">
                <a:solidFill>
                  <a:srgbClr val="990033"/>
                </a:solidFill>
              </a:rPr>
              <a:t>or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dirty="0">
                <a:solidFill>
                  <a:schemeClr val="tx1"/>
                </a:solidFill>
              </a:rPr>
              <a:t>(c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s1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not</a:t>
            </a:r>
            <a:r>
              <a:rPr lang="en-US" altLang="el-GR" sz="2000" dirty="0">
                <a:solidFill>
                  <a:schemeClr val="tx1"/>
                </a:solidFill>
              </a:rPr>
              <a:t> s0) </a:t>
            </a:r>
            <a:r>
              <a:rPr lang="en-US" altLang="el-GR" sz="2000" b="1" dirty="0">
                <a:solidFill>
                  <a:srgbClr val="990033"/>
                </a:solidFill>
              </a:rPr>
              <a:t>or</a:t>
            </a:r>
            <a:endParaRPr lang="el-GR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		(</a:t>
            </a:r>
            <a:r>
              <a:rPr lang="en-US" altLang="el-GR" sz="2000" dirty="0">
                <a:solidFill>
                  <a:schemeClr val="tx1"/>
                </a:solidFill>
              </a:rPr>
              <a:t>d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</a:t>
            </a:r>
            <a:r>
              <a:rPr lang="el-GR" altLang="el-GR" sz="2000" dirty="0">
                <a:solidFill>
                  <a:schemeClr val="tx1"/>
                </a:solidFill>
              </a:rPr>
              <a:t>1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</a:t>
            </a:r>
            <a:r>
              <a:rPr lang="el-GR" altLang="el-GR" sz="2000" dirty="0">
                <a:solidFill>
                  <a:schemeClr val="tx1"/>
                </a:solidFill>
              </a:rPr>
              <a:t>0);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operators </a:t>
            </a:r>
            <a:r>
              <a:rPr lang="el-GR" altLang="el-GR" sz="2000" dirty="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2CF314F4-B6AF-400C-B1BD-7F4B0C201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68C4929D-A63D-4D74-A5D7-ECA38AA4A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75AAA77-7727-4C13-B333-137E9D83101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AutoShape 2">
            <a:extLst>
              <a:ext uri="{FF2B5EF4-FFF2-40B4-BE49-F238E27FC236}">
                <a16:creationId xmlns:a16="http://schemas.microsoft.com/office/drawing/2014/main" id="{1BD67462-F9C9-4B98-96B3-5C28DAD7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Ιεραρχική Σχεδίαση</a:t>
            </a:r>
            <a:r>
              <a:rPr lang="en-US" altLang="el-GR"/>
              <a:t> (2/2)</a:t>
            </a:r>
            <a:endParaRPr lang="el-GR" altLang="el-GR"/>
          </a:p>
        </p:txBody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A2CE6AB4-8A80-4A93-9A4B-EF137F046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0260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Βασική ιδέα:</a:t>
            </a:r>
            <a:r>
              <a:rPr lang="el-GR" dirty="0"/>
              <a:t> </a:t>
            </a:r>
            <a:r>
              <a:rPr lang="el-GR" b="1" dirty="0">
                <a:solidFill>
                  <a:srgbClr val="000064"/>
                </a:solidFill>
              </a:rPr>
              <a:t>Απόκρυψη μη χρήσιμης λεπτομερούς πληροφορίας </a:t>
            </a:r>
            <a:r>
              <a:rPr lang="el-GR" dirty="0"/>
              <a:t>σε κάθε ιεραρχικό επίπεδο </a:t>
            </a:r>
          </a:p>
          <a:p>
            <a:pPr marL="0" indent="0" eaLnBrk="1" hangingPunct="1">
              <a:defRPr/>
            </a:pPr>
            <a:endParaRPr lang="el-GR" dirty="0"/>
          </a:p>
          <a:p>
            <a:pPr marL="0" indent="0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Αρχή του μαύρου κουτιού:</a:t>
            </a:r>
            <a:r>
              <a:rPr lang="el-GR" dirty="0"/>
              <a:t> Μόνο </a:t>
            </a:r>
            <a:r>
              <a:rPr lang="el-GR" b="1" u="sng" dirty="0"/>
              <a:t>οι είσοδοι</a:t>
            </a:r>
            <a:r>
              <a:rPr lang="en-US" b="1" u="sng" dirty="0"/>
              <a:t> </a:t>
            </a:r>
            <a:r>
              <a:rPr lang="el-GR" b="1" u="sng" dirty="0"/>
              <a:t>/</a:t>
            </a:r>
            <a:r>
              <a:rPr lang="en-US" b="1" u="sng" dirty="0"/>
              <a:t> </a:t>
            </a:r>
            <a:r>
              <a:rPr lang="el-GR" b="1" u="sng" dirty="0"/>
              <a:t>έξοδοι</a:t>
            </a:r>
            <a:r>
              <a:rPr lang="en-US" dirty="0"/>
              <a:t> </a:t>
            </a:r>
            <a:r>
              <a:rPr lang="el-GR" dirty="0"/>
              <a:t>και η </a:t>
            </a:r>
            <a:r>
              <a:rPr lang="el-GR" b="1" u="sng" dirty="0"/>
              <a:t>λειτουργία</a:t>
            </a:r>
            <a:r>
              <a:rPr lang="el-GR" dirty="0"/>
              <a:t> του κάθε </a:t>
            </a:r>
            <a:r>
              <a:rPr lang="en-US" dirty="0"/>
              <a:t>component</a:t>
            </a:r>
            <a:r>
              <a:rPr lang="el-GR" dirty="0"/>
              <a:t> (συμπεριφορά των εισόδων / εξόδων) είναι σημαντικές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defRPr/>
            </a:pPr>
            <a:endParaRPr lang="el-GR" dirty="0">
              <a:solidFill>
                <a:schemeClr val="tx2"/>
              </a:solidFill>
            </a:endParaRPr>
          </a:p>
          <a:p>
            <a:pPr marL="0" indent="0" eaLnBrk="1" hangingPunct="1">
              <a:defRPr/>
            </a:pPr>
            <a:endParaRPr lang="el-GR" dirty="0"/>
          </a:p>
        </p:txBody>
      </p:sp>
      <p:graphicFrame>
        <p:nvGraphicFramePr>
          <p:cNvPr id="901124" name="Object 4">
            <a:extLst>
              <a:ext uri="{FF2B5EF4-FFF2-40B4-BE49-F238E27FC236}">
                <a16:creationId xmlns:a16="http://schemas.microsoft.com/office/drawing/2014/main" id="{8D5D1969-5DD1-4DEE-87D5-9A769FFD1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213100"/>
          <a:ext cx="81216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27370" imgH="3569558" progId="Visio.Drawing.11">
                  <p:embed/>
                </p:oleObj>
              </mc:Choice>
              <mc:Fallback>
                <p:oleObj name="Visio" r:id="rId2" imgW="8427370" imgH="356955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81216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>
            <a:extLst>
              <a:ext uri="{FF2B5EF4-FFF2-40B4-BE49-F238E27FC236}">
                <a16:creationId xmlns:a16="http://schemas.microsoft.com/office/drawing/2014/main" id="{4A5B885E-04AF-44F5-A10B-8B72FDB936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0355" name="Slide Number Placeholder 4">
            <a:extLst>
              <a:ext uri="{FF2B5EF4-FFF2-40B4-BE49-F238E27FC236}">
                <a16:creationId xmlns:a16="http://schemas.microsoft.com/office/drawing/2014/main" id="{B2B8F036-2893-4F77-93DF-4A247AB2A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C25FCC-2631-4D8E-8C36-213F49952CE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AutoShape 2">
            <a:extLst>
              <a:ext uri="{FF2B5EF4-FFF2-40B4-BE49-F238E27FC236}">
                <a16:creationId xmlns:a16="http://schemas.microsoft.com/office/drawing/2014/main" id="{0B33E09D-2D0C-4B34-9BF0-0F6ECB8EB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Πολυπλέκτης με</a:t>
            </a:r>
            <a:r>
              <a:rPr lang="en-US" altLang="el-GR"/>
              <a:t> WHEN </a:t>
            </a:r>
            <a:r>
              <a:rPr lang="el-GR" altLang="el-GR"/>
              <a:t>και με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79971" name="Rectangle 3">
            <a:extLst>
              <a:ext uri="{FF2B5EF4-FFF2-40B4-BE49-F238E27FC236}">
                <a16:creationId xmlns:a16="http://schemas.microsoft.com/office/drawing/2014/main" id="{01546AF7-7612-46D9-8215-0FA0C770B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library</a:t>
            </a:r>
            <a:r>
              <a:rPr lang="en-US" altLang="el-GR" sz="2000">
                <a:solidFill>
                  <a:schemeClr val="tx1"/>
                </a:solidFill>
              </a:rPr>
              <a:t> ieee;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use</a:t>
            </a:r>
            <a:r>
              <a:rPr lang="en-US" altLang="el-GR" sz="200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 a, b, c, d: </a:t>
            </a:r>
            <a:r>
              <a:rPr lang="en-US" altLang="el-GR" sz="2000" b="1">
                <a:solidFill>
                  <a:srgbClr val="990033"/>
                </a:solidFill>
              </a:rPr>
              <a:t>in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std_logic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sel: </a:t>
            </a:r>
            <a:r>
              <a:rPr lang="en-US" altLang="el-GR" sz="2000" b="1">
                <a:solidFill>
                  <a:srgbClr val="990033"/>
                </a:solidFill>
              </a:rPr>
              <a:t>in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>
                <a:solidFill>
                  <a:schemeClr val="tx1"/>
                </a:solidFill>
              </a:rPr>
              <a:t> (1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y: </a:t>
            </a:r>
            <a:r>
              <a:rPr lang="en-US" altLang="el-GR" sz="2000" b="1">
                <a:solidFill>
                  <a:srgbClr val="990033"/>
                </a:solidFill>
              </a:rPr>
              <a:t>out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std_logic</a:t>
            </a:r>
            <a:r>
              <a:rPr lang="en-US" altLang="el-GR" sz="200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mux;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mux1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  </a:t>
            </a:r>
            <a:r>
              <a:rPr lang="en-US" altLang="el-GR" sz="2000">
                <a:solidFill>
                  <a:schemeClr val="tx1"/>
                </a:solidFill>
              </a:rPr>
              <a:t>y &lt;=a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sel="00" 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l-GR" altLang="el-GR" sz="2000">
                <a:solidFill>
                  <a:schemeClr val="tx1"/>
                </a:solidFill>
              </a:rPr>
              <a:t>     </a:t>
            </a:r>
            <a:r>
              <a:rPr lang="en-US" altLang="el-GR" sz="2000">
                <a:solidFill>
                  <a:schemeClr val="tx1"/>
                </a:solidFill>
              </a:rPr>
              <a:t>b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sel="01" 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l-GR" altLang="el-GR" sz="2000">
                <a:solidFill>
                  <a:schemeClr val="tx1"/>
                </a:solidFill>
              </a:rPr>
              <a:t>     </a:t>
            </a:r>
            <a:r>
              <a:rPr lang="en-US" altLang="el-GR" sz="2000">
                <a:solidFill>
                  <a:schemeClr val="tx1"/>
                </a:solidFill>
              </a:rPr>
              <a:t>c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sel="10" 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l-GR" altLang="el-GR" sz="2000">
                <a:solidFill>
                  <a:schemeClr val="tx1"/>
                </a:solidFill>
              </a:rPr>
              <a:t>     </a:t>
            </a:r>
            <a:r>
              <a:rPr lang="en-US" altLang="el-GR" sz="2000">
                <a:solidFill>
                  <a:schemeClr val="tx1"/>
                </a:solidFill>
              </a:rPr>
              <a:t>d;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mux1;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979972" name="Text Box 4">
            <a:extLst>
              <a:ext uri="{FF2B5EF4-FFF2-40B4-BE49-F238E27FC236}">
                <a16:creationId xmlns:a16="http://schemas.microsoft.com/office/drawing/2014/main" id="{5EF6696D-C12F-4DD1-BCA6-84B05F2B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644900"/>
            <a:ext cx="5257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mux2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mux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b="1">
                <a:solidFill>
                  <a:srgbClr val="990033"/>
                </a:solidFill>
              </a:rPr>
              <a:t>with</a:t>
            </a:r>
            <a:r>
              <a:rPr lang="en-US" altLang="el-GR" sz="1800">
                <a:solidFill>
                  <a:schemeClr val="tx1"/>
                </a:solidFill>
              </a:rPr>
              <a:t> sel </a:t>
            </a:r>
            <a:r>
              <a:rPr lang="en-US" altLang="el-GR" sz="1800" b="1">
                <a:solidFill>
                  <a:srgbClr val="990033"/>
                </a:solidFill>
              </a:rPr>
              <a:t>select</a:t>
            </a: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         </a:t>
            </a: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a 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"00", </a:t>
            </a:r>
            <a:r>
              <a:rPr lang="en-US" altLang="el-GR" sz="1800">
                <a:solidFill>
                  <a:schemeClr val="tx1"/>
                </a:solidFill>
              </a:rPr>
              <a:t>       </a:t>
            </a:r>
            <a:r>
              <a:rPr lang="el-GR" altLang="el-GR" sz="1800" b="1">
                <a:solidFill>
                  <a:schemeClr val="tx1"/>
                </a:solidFill>
              </a:rPr>
              <a:t>-- </a:t>
            </a:r>
            <a:r>
              <a:rPr lang="el-GR" altLang="el-GR" sz="1800" b="1">
                <a:solidFill>
                  <a:srgbClr val="000000"/>
                </a:solidFill>
              </a:rPr>
              <a:t>ΠΡΟΣΟΧΗ!!χρήση 		</a:t>
            </a:r>
            <a:r>
              <a:rPr lang="en-US" altLang="el-GR" sz="1800" b="1">
                <a:solidFill>
                  <a:srgbClr val="000000"/>
                </a:solidFill>
              </a:rPr>
              <a:t>               </a:t>
            </a:r>
            <a:r>
              <a:rPr lang="el-GR" altLang="el-GR" sz="1800" b="1">
                <a:solidFill>
                  <a:srgbClr val="000000"/>
                </a:solidFill>
              </a:rPr>
              <a:t>-- του "," αντί του ";"</a:t>
            </a:r>
            <a:endParaRPr lang="en-US" altLang="el-GR" sz="1800" b="1">
              <a:solidFill>
                <a:srgbClr val="0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>
                <a:solidFill>
                  <a:schemeClr val="tx1"/>
                </a:solidFill>
              </a:rPr>
              <a:t>b 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"01",</a:t>
            </a:r>
            <a:endParaRPr lang="en-GB" altLang="el-GR" sz="18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>
                <a:solidFill>
                  <a:schemeClr val="tx1"/>
                </a:solidFill>
              </a:rPr>
              <a:t>c 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"10",</a:t>
            </a:r>
            <a:endParaRPr lang="el-GR" altLang="el-GR" sz="18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	   </a:t>
            </a:r>
            <a:r>
              <a:rPr lang="en-US" altLang="el-GR" sz="1800">
                <a:solidFill>
                  <a:schemeClr val="tx1"/>
                </a:solidFill>
              </a:rPr>
              <a:t>d </a:t>
            </a:r>
            <a:r>
              <a:rPr lang="en-US" altLang="el-GR" sz="1800" b="1">
                <a:solidFill>
                  <a:srgbClr val="990033"/>
                </a:solidFill>
              </a:rPr>
              <a:t>when others</a:t>
            </a:r>
            <a:r>
              <a:rPr lang="el-GR" altLang="el-GR" sz="1800">
                <a:solidFill>
                  <a:schemeClr val="tx1"/>
                </a:solidFill>
              </a:rPr>
              <a:t>;   </a:t>
            </a:r>
            <a:r>
              <a:rPr lang="el-GR" altLang="el-GR" sz="1800" b="1" i="1">
                <a:solidFill>
                  <a:schemeClr val="tx1"/>
                </a:solidFill>
              </a:rPr>
              <a:t>-- </a:t>
            </a:r>
            <a:r>
              <a:rPr lang="el-GR" altLang="el-GR" sz="1800" b="1" i="1">
                <a:solidFill>
                  <a:srgbClr val="000000"/>
                </a:solidFill>
              </a:rPr>
              <a:t>δεν μπορεί να είναι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 i="1">
                <a:solidFill>
                  <a:srgbClr val="000000"/>
                </a:solidFill>
              </a:rPr>
              <a:t>                                              -- "</a:t>
            </a:r>
            <a:r>
              <a:rPr lang="en-US" altLang="el-GR" sz="1800" b="1" i="1">
                <a:solidFill>
                  <a:srgbClr val="000000"/>
                </a:solidFill>
              </a:rPr>
              <a:t>d when</a:t>
            </a:r>
            <a:r>
              <a:rPr lang="el-GR" altLang="el-GR" sz="1800" b="1" i="1">
                <a:solidFill>
                  <a:srgbClr val="000000"/>
                </a:solidFill>
              </a:rPr>
              <a:t> "11";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mux</a:t>
            </a:r>
            <a:r>
              <a:rPr lang="el-GR" altLang="el-GR" sz="1800">
                <a:solidFill>
                  <a:schemeClr val="tx1"/>
                </a:solidFill>
              </a:rPr>
              <a:t>2;</a:t>
            </a:r>
          </a:p>
        </p:txBody>
      </p:sp>
      <p:sp>
        <p:nvSpPr>
          <p:cNvPr id="979973" name="Oval 5">
            <a:extLst>
              <a:ext uri="{FF2B5EF4-FFF2-40B4-BE49-F238E27FC236}">
                <a16:creationId xmlns:a16="http://schemas.microsoft.com/office/drawing/2014/main" id="{36E7470B-E77A-441F-92C0-55DAEAE78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437063"/>
            <a:ext cx="2484437" cy="792162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9974" name="Oval 6">
            <a:extLst>
              <a:ext uri="{FF2B5EF4-FFF2-40B4-BE49-F238E27FC236}">
                <a16:creationId xmlns:a16="http://schemas.microsoft.com/office/drawing/2014/main" id="{1F7A03AF-8727-46FF-A8A2-9025AC2D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445125"/>
            <a:ext cx="2484437" cy="792163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  <p:bldP spid="979972" grpId="0"/>
      <p:bldP spid="979973" grpId="0" animBg="1"/>
      <p:bldP spid="97997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>
            <a:extLst>
              <a:ext uri="{FF2B5EF4-FFF2-40B4-BE49-F238E27FC236}">
                <a16:creationId xmlns:a16="http://schemas.microsoft.com/office/drawing/2014/main" id="{788BDAB3-B300-430F-8D96-5E2FAEC30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1379" name="Slide Number Placeholder 4">
            <a:extLst>
              <a:ext uri="{FF2B5EF4-FFF2-40B4-BE49-F238E27FC236}">
                <a16:creationId xmlns:a16="http://schemas.microsoft.com/office/drawing/2014/main" id="{25E9B2F3-140B-4953-9BF1-1B4B650A5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B0AD48-D839-4931-AAED-F77ED23F669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AutoShape 2">
            <a:extLst>
              <a:ext uri="{FF2B5EF4-FFF2-40B4-BE49-F238E27FC236}">
                <a16:creationId xmlns:a16="http://schemas.microsoft.com/office/drawing/2014/main" id="{85BB715A-C5BB-4EB1-A8AB-6F47AE042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Κωδικοποιητής 8-σε-3 με </a:t>
            </a:r>
            <a:r>
              <a:rPr lang="en-US" altLang="el-GR"/>
              <a:t>WHEN</a:t>
            </a:r>
            <a:endParaRPr lang="el-GR" altLang="el-GR"/>
          </a:p>
        </p:txBody>
      </p:sp>
      <p:sp>
        <p:nvSpPr>
          <p:cNvPr id="980995" name="Rectangle 3">
            <a:extLst>
              <a:ext uri="{FF2B5EF4-FFF2-40B4-BE49-F238E27FC236}">
                <a16:creationId xmlns:a16="http://schemas.microsoft.com/office/drawing/2014/main" id="{56FB83CD-21D9-422A-990D-BBF00BEC6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77862"/>
            <a:ext cx="8496300" cy="5819775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library</a:t>
            </a: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dirty="0" err="1">
                <a:solidFill>
                  <a:schemeClr val="tx1"/>
                </a:solidFill>
              </a:rPr>
              <a:t>ieee</a:t>
            </a:r>
            <a:r>
              <a:rPr lang="en-US" altLang="el-GR" sz="19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use</a:t>
            </a:r>
            <a:r>
              <a:rPr lang="en-US" altLang="el-GR" sz="1900" dirty="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entity</a:t>
            </a:r>
            <a:r>
              <a:rPr lang="en-US" altLang="el-GR" sz="1900" dirty="0">
                <a:solidFill>
                  <a:schemeClr val="tx1"/>
                </a:solidFill>
              </a:rPr>
              <a:t> encoder </a:t>
            </a:r>
            <a:r>
              <a:rPr lang="en-US" altLang="el-GR" sz="19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b="1" dirty="0">
                <a:solidFill>
                  <a:srgbClr val="990033"/>
                </a:solidFill>
              </a:rPr>
              <a:t>port</a:t>
            </a:r>
            <a:r>
              <a:rPr lang="en-US" altLang="el-GR" sz="1900" dirty="0">
                <a:solidFill>
                  <a:schemeClr val="tx1"/>
                </a:solidFill>
              </a:rPr>
              <a:t> ( x: </a:t>
            </a:r>
            <a:r>
              <a:rPr lang="en-US" altLang="el-GR" sz="1900" b="1" dirty="0">
                <a:solidFill>
                  <a:srgbClr val="990033"/>
                </a:solidFill>
              </a:rPr>
              <a:t>in</a:t>
            </a: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900" dirty="0">
                <a:solidFill>
                  <a:schemeClr val="tx1"/>
                </a:solidFill>
              </a:rPr>
              <a:t> (7 </a:t>
            </a:r>
            <a:r>
              <a:rPr lang="en-US" altLang="el-GR" sz="19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900" dirty="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l-GR" altLang="el-GR" sz="1900" dirty="0">
                <a:solidFill>
                  <a:schemeClr val="tx1"/>
                </a:solidFill>
              </a:rPr>
              <a:t>           </a:t>
            </a:r>
            <a:r>
              <a:rPr lang="en-US" altLang="el-GR" sz="1900" dirty="0">
                <a:solidFill>
                  <a:schemeClr val="tx1"/>
                </a:solidFill>
              </a:rPr>
              <a:t>y: </a:t>
            </a:r>
            <a:r>
              <a:rPr lang="en-US" altLang="el-GR" sz="1900" b="1" dirty="0">
                <a:solidFill>
                  <a:srgbClr val="990033"/>
                </a:solidFill>
              </a:rPr>
              <a:t>out</a:t>
            </a: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900" dirty="0">
                <a:solidFill>
                  <a:schemeClr val="tx1"/>
                </a:solidFill>
              </a:rPr>
              <a:t> (2 </a:t>
            </a:r>
            <a:r>
              <a:rPr lang="en-US" altLang="el-GR" sz="19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900" dirty="0">
                <a:solidFill>
                  <a:schemeClr val="tx1"/>
                </a:solidFill>
              </a:rPr>
              <a:t> 0));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end</a:t>
            </a:r>
            <a:r>
              <a:rPr lang="en-US" altLang="el-GR" sz="1900" dirty="0">
                <a:solidFill>
                  <a:schemeClr val="tx1"/>
                </a:solidFill>
              </a:rPr>
              <a:t> encoder;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architecture</a:t>
            </a:r>
            <a:r>
              <a:rPr lang="en-US" altLang="el-GR" sz="1900" dirty="0">
                <a:solidFill>
                  <a:schemeClr val="tx1"/>
                </a:solidFill>
              </a:rPr>
              <a:t> first </a:t>
            </a:r>
            <a:r>
              <a:rPr lang="en-US" altLang="el-GR" sz="1900" b="1" dirty="0">
                <a:solidFill>
                  <a:srgbClr val="990033"/>
                </a:solidFill>
              </a:rPr>
              <a:t>of</a:t>
            </a:r>
            <a:r>
              <a:rPr lang="en-US" altLang="el-GR" sz="1900" dirty="0">
                <a:solidFill>
                  <a:schemeClr val="tx1"/>
                </a:solidFill>
              </a:rPr>
              <a:t> encoder </a:t>
            </a:r>
            <a:r>
              <a:rPr lang="en-US" altLang="el-GR" sz="19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</a:t>
            </a:r>
            <a:r>
              <a:rPr lang="en-US" altLang="el-GR" sz="1900" dirty="0">
                <a:solidFill>
                  <a:schemeClr val="tx1"/>
                </a:solidFill>
              </a:rPr>
              <a:t>y &lt;= </a:t>
            </a:r>
            <a:r>
              <a:rPr lang="en-GB" altLang="el-GR" sz="1900" dirty="0">
                <a:solidFill>
                  <a:schemeClr val="tx1"/>
                </a:solidFill>
              </a:rPr>
              <a:t>	</a:t>
            </a:r>
            <a:r>
              <a:rPr lang="en-US" altLang="el-GR" sz="1900" dirty="0">
                <a:solidFill>
                  <a:schemeClr val="tx1"/>
                </a:solidFill>
              </a:rPr>
              <a:t>"000"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x="00000001"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"001"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x="00000010"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"010"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x="00000100"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"011"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x="00001000"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"100"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x="00010000"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"101"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x="00100000"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"110"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x="01000000"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"111"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x="10000000"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</a:t>
            </a:r>
            <a:r>
              <a:rPr lang="en-US" altLang="el-GR" sz="1900" dirty="0" err="1">
                <a:solidFill>
                  <a:schemeClr val="tx1"/>
                </a:solidFill>
              </a:rPr>
              <a:t>ZZZ</a:t>
            </a:r>
            <a:r>
              <a:rPr lang="en-US" altLang="el-GR" sz="1900" dirty="0">
                <a:solidFill>
                  <a:schemeClr val="tx1"/>
                </a:solidFill>
              </a:rPr>
              <a:t>";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end</a:t>
            </a:r>
            <a:r>
              <a:rPr lang="en-US" altLang="el-GR" sz="1900" dirty="0">
                <a:solidFill>
                  <a:schemeClr val="tx1"/>
                </a:solidFill>
              </a:rPr>
              <a:t> first;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>
            <a:extLst>
              <a:ext uri="{FF2B5EF4-FFF2-40B4-BE49-F238E27FC236}">
                <a16:creationId xmlns:a16="http://schemas.microsoft.com/office/drawing/2014/main" id="{80F6A65E-EBC1-4848-95B4-57623A792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2403" name="Slide Number Placeholder 4">
            <a:extLst>
              <a:ext uri="{FF2B5EF4-FFF2-40B4-BE49-F238E27FC236}">
                <a16:creationId xmlns:a16="http://schemas.microsoft.com/office/drawing/2014/main" id="{8C3505E0-79A4-47D5-8E4C-A7B2C7BF3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EA5D8C-2AEE-4A6A-A4A6-3649A3B515D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AutoShape 2">
            <a:extLst>
              <a:ext uri="{FF2B5EF4-FFF2-40B4-BE49-F238E27FC236}">
                <a16:creationId xmlns:a16="http://schemas.microsoft.com/office/drawing/2014/main" id="{A564DD10-375C-4AEE-9D42-3BF06FAD3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Κωδικοποιητής 8-σε-3 με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82019" name="Rectangle 3">
            <a:extLst>
              <a:ext uri="{FF2B5EF4-FFF2-40B4-BE49-F238E27FC236}">
                <a16:creationId xmlns:a16="http://schemas.microsoft.com/office/drawing/2014/main" id="{7392F912-607C-4D0D-8DBE-A8A2F294D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689600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ieee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use</a:t>
            </a:r>
            <a:r>
              <a:rPr lang="en-US" altLang="el-GR" sz="1800" dirty="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entity</a:t>
            </a:r>
            <a:r>
              <a:rPr lang="en-US" altLang="el-GR" sz="1800" dirty="0">
                <a:solidFill>
                  <a:schemeClr val="tx1"/>
                </a:solidFill>
              </a:rPr>
              <a:t> encoder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GB" altLang="el-GR" sz="1800" dirty="0">
                <a:solidFill>
                  <a:schemeClr val="tx1"/>
                </a:solidFill>
              </a:rPr>
              <a:t>	</a:t>
            </a:r>
            <a:r>
              <a:rPr lang="en-US" altLang="el-GR" sz="1800" b="1" dirty="0">
                <a:solidFill>
                  <a:srgbClr val="990033"/>
                </a:solidFill>
              </a:rPr>
              <a:t>port</a:t>
            </a:r>
            <a:r>
              <a:rPr lang="en-US" altLang="el-GR" sz="1800" dirty="0">
                <a:solidFill>
                  <a:schemeClr val="tx1"/>
                </a:solidFill>
              </a:rPr>
              <a:t> ( x: </a:t>
            </a:r>
            <a:r>
              <a:rPr lang="en-US" altLang="el-GR" sz="1800" b="1" dirty="0">
                <a:solidFill>
                  <a:srgbClr val="990033"/>
                </a:solidFill>
              </a:rPr>
              <a:t>in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chemeClr val="tx1"/>
                </a:solidFill>
              </a:rPr>
              <a:t> (7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GB" altLang="el-GR" sz="1800" dirty="0">
                <a:solidFill>
                  <a:schemeClr val="tx1"/>
                </a:solidFill>
              </a:rPr>
              <a:t>	</a:t>
            </a:r>
            <a:r>
              <a:rPr lang="el-GR" altLang="el-GR" sz="1800" dirty="0">
                <a:solidFill>
                  <a:schemeClr val="tx1"/>
                </a:solidFill>
              </a:rPr>
              <a:t>          </a:t>
            </a:r>
            <a:r>
              <a:rPr lang="en-US" altLang="el-GR" sz="1800" dirty="0">
                <a:solidFill>
                  <a:schemeClr val="tx1"/>
                </a:solidFill>
              </a:rPr>
              <a:t>y: </a:t>
            </a:r>
            <a:r>
              <a:rPr lang="en-US" altLang="el-GR" sz="1800" b="1" dirty="0">
                <a:solidFill>
                  <a:srgbClr val="990033"/>
                </a:solidFill>
              </a:rPr>
              <a:t>out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chemeClr val="tx1"/>
                </a:solidFill>
              </a:rPr>
              <a:t> (2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dirty="0">
                <a:solidFill>
                  <a:schemeClr val="tx1"/>
                </a:solidFill>
              </a:rPr>
              <a:t> encoder;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b="1" dirty="0">
                <a:solidFill>
                  <a:srgbClr val="990033"/>
                </a:solidFill>
              </a:rPr>
              <a:t>architecture</a:t>
            </a:r>
            <a:r>
              <a:rPr lang="en-US" altLang="el-GR" sz="1800" dirty="0">
                <a:solidFill>
                  <a:schemeClr val="tx1"/>
                </a:solidFill>
              </a:rPr>
              <a:t> encoder2 </a:t>
            </a:r>
            <a:r>
              <a:rPr lang="en-US" altLang="el-GR" sz="1800" b="1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encoder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</a:t>
            </a:r>
            <a:r>
              <a:rPr lang="en-US" altLang="el-GR" sz="1800" b="1" dirty="0">
                <a:solidFill>
                  <a:srgbClr val="990033"/>
                </a:solidFill>
              </a:rPr>
              <a:t>with</a:t>
            </a:r>
            <a:r>
              <a:rPr lang="en-US" altLang="el-GR" sz="1800" dirty="0">
                <a:solidFill>
                  <a:schemeClr val="tx1"/>
                </a:solidFill>
              </a:rPr>
              <a:t> x </a:t>
            </a:r>
            <a:r>
              <a:rPr lang="en-US" altLang="el-GR" sz="1800" b="1" dirty="0">
                <a:solidFill>
                  <a:srgbClr val="990033"/>
                </a:solidFill>
              </a:rPr>
              <a:t>select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</a:t>
            </a:r>
            <a:r>
              <a:rPr lang="en-US" altLang="el-GR" sz="1800" dirty="0">
                <a:solidFill>
                  <a:schemeClr val="tx1"/>
                </a:solidFill>
              </a:rPr>
              <a:t>y &lt;= </a:t>
            </a:r>
            <a:r>
              <a:rPr lang="el-GR" altLang="el-GR" sz="1800" dirty="0">
                <a:solidFill>
                  <a:schemeClr val="tx1"/>
                </a:solidFill>
              </a:rPr>
              <a:t>	</a:t>
            </a:r>
            <a:r>
              <a:rPr lang="en-US" altLang="el-GR" sz="1800" dirty="0">
                <a:solidFill>
                  <a:schemeClr val="tx1"/>
                </a:solidFill>
              </a:rPr>
              <a:t>"000"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"00000001",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"001"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"00000010",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"010"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"00000100",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"011"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"00001000",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"100"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"00010000",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"101"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"00100000",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l-GR" altLang="el-GR" sz="1800" dirty="0">
                <a:solidFill>
                  <a:schemeClr val="tx1"/>
                </a:solidFill>
              </a:rPr>
              <a:t>			"110"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"01000000",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l-GR" altLang="el-GR" sz="1800" dirty="0">
                <a:solidFill>
                  <a:schemeClr val="tx1"/>
                </a:solidFill>
              </a:rPr>
              <a:t>			"111"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"10000000",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l-GR" altLang="el-GR" sz="1800" dirty="0">
                <a:solidFill>
                  <a:schemeClr val="tx1"/>
                </a:solidFill>
              </a:rPr>
              <a:t>			"</a:t>
            </a:r>
            <a:r>
              <a:rPr lang="en-US" altLang="el-GR" sz="1800" dirty="0" err="1">
                <a:solidFill>
                  <a:schemeClr val="tx1"/>
                </a:solidFill>
              </a:rPr>
              <a:t>ZZZ</a:t>
            </a:r>
            <a:r>
              <a:rPr lang="el-GR" altLang="el-GR" sz="1800" dirty="0">
                <a:solidFill>
                  <a:schemeClr val="tx1"/>
                </a:solidFill>
              </a:rPr>
              <a:t>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dirty="0">
                <a:solidFill>
                  <a:schemeClr val="tx1"/>
                </a:solidFill>
              </a:rPr>
              <a:t> encoder</a:t>
            </a:r>
            <a:r>
              <a:rPr lang="el-GR" altLang="el-GR" sz="1800" dirty="0">
                <a:solidFill>
                  <a:schemeClr val="tx1"/>
                </a:solidFill>
              </a:rPr>
              <a:t>2;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>
            <a:extLst>
              <a:ext uri="{FF2B5EF4-FFF2-40B4-BE49-F238E27FC236}">
                <a16:creationId xmlns:a16="http://schemas.microsoft.com/office/drawing/2014/main" id="{62FF4795-27A8-4F0D-AF80-85F702E3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AE234524-3E99-4C01-9F0A-0B05EA4B7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6790340-A4E7-490E-AB13-59CC68E2074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3428" name="AutoShape 2">
            <a:extLst>
              <a:ext uri="{FF2B5EF4-FFF2-40B4-BE49-F238E27FC236}">
                <a16:creationId xmlns:a16="http://schemas.microsoft.com/office/drawing/2014/main" id="{46423C6F-022C-41AD-A67E-124E49FB3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Υλοποίηση Πίνακα Αληθείας</a:t>
            </a:r>
          </a:p>
        </p:txBody>
      </p:sp>
      <p:sp>
        <p:nvSpPr>
          <p:cNvPr id="983043" name="Rectangle 3">
            <a:extLst>
              <a:ext uri="{FF2B5EF4-FFF2-40B4-BE49-F238E27FC236}">
                <a16:creationId xmlns:a16="http://schemas.microsoft.com/office/drawing/2014/main" id="{FC68BE8A-2034-47F7-9B82-EDBECC97B9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836613"/>
            <a:ext cx="4460875" cy="5249862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Η υλοποίηση πίνακα αληθείας με </a:t>
            </a:r>
            <a:r>
              <a:rPr lang="en-US" altLang="el-GR" sz="1800" dirty="0"/>
              <a:t>WITH </a:t>
            </a:r>
            <a:r>
              <a:rPr lang="el-GR" altLang="el-GR" sz="1800" dirty="0"/>
              <a:t>είναι άμεση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library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ieee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use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ieee</a:t>
            </a:r>
            <a:r>
              <a:rPr lang="el-GR" altLang="el-GR" sz="1800" dirty="0">
                <a:solidFill>
                  <a:schemeClr val="tx1"/>
                </a:solidFill>
              </a:rPr>
              <a:t>. std_logic_1164. </a:t>
            </a:r>
            <a:r>
              <a:rPr lang="el-GR" altLang="el-GR" sz="1800" dirty="0" err="1">
                <a:solidFill>
                  <a:schemeClr val="tx1"/>
                </a:solidFill>
              </a:rPr>
              <a:t>all</a:t>
            </a:r>
            <a:r>
              <a:rPr lang="el-GR" altLang="el-GR" sz="1800" dirty="0">
                <a:solidFill>
                  <a:schemeClr val="tx1"/>
                </a:solidFill>
              </a:rPr>
              <a:t> 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entity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truth-table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is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port</a:t>
            </a:r>
            <a:r>
              <a:rPr lang="el-GR" altLang="el-GR" sz="1800" b="1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(</a:t>
            </a:r>
            <a:r>
              <a:rPr lang="el-GR" altLang="el-GR" sz="1800" dirty="0" err="1">
                <a:solidFill>
                  <a:schemeClr val="tx1"/>
                </a:solidFill>
              </a:rPr>
              <a:t>a,b</a:t>
            </a:r>
            <a:r>
              <a:rPr lang="el-GR" altLang="el-GR" sz="1800" dirty="0">
                <a:solidFill>
                  <a:schemeClr val="tx1"/>
                </a:solidFill>
              </a:rPr>
              <a:t>:</a:t>
            </a:r>
            <a:r>
              <a:rPr lang="el-GR" altLang="el-GR" sz="1800" b="1" dirty="0"/>
              <a:t> </a:t>
            </a:r>
            <a:r>
              <a:rPr lang="el-GR" altLang="el-GR" sz="1800" b="1" dirty="0">
                <a:solidFill>
                  <a:srgbClr val="990033"/>
                </a:solidFill>
              </a:rPr>
              <a:t>in </a:t>
            </a:r>
            <a:r>
              <a:rPr lang="el-GR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l-GR" altLang="el-GR" sz="1800" b="1" dirty="0">
                <a:solidFill>
                  <a:schemeClr val="tx1"/>
                </a:solidFill>
              </a:rPr>
              <a:t>; </a:t>
            </a:r>
            <a:r>
              <a:rPr lang="el-GR" altLang="el-GR" sz="1800" dirty="0">
                <a:solidFill>
                  <a:schemeClr val="tx1"/>
                </a:solidFill>
              </a:rPr>
              <a:t>y:</a:t>
            </a:r>
            <a:r>
              <a:rPr lang="el-GR" altLang="el-GR" sz="1800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out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l-GR" altLang="el-GR" sz="1800" b="1" dirty="0">
                <a:solidFill>
                  <a:schemeClr val="tx1"/>
                </a:solidFill>
              </a:rPr>
              <a:t>)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end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truth-table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 dirty="0"/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architecture</a:t>
            </a:r>
            <a:r>
              <a:rPr lang="el-GR" altLang="el-GR" sz="1800" b="1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a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of</a:t>
            </a:r>
            <a:r>
              <a:rPr lang="el-GR" altLang="el-GR" sz="1800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truth-table</a:t>
            </a:r>
            <a:r>
              <a:rPr lang="el-GR" altLang="el-GR" sz="1800" b="1" dirty="0">
                <a:solidFill>
                  <a:schemeClr val="tx1"/>
                </a:solidFill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is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signal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tmp</a:t>
            </a:r>
            <a:r>
              <a:rPr lang="el-GR" altLang="el-GR" sz="1800" dirty="0">
                <a:solidFill>
                  <a:schemeClr val="tx1"/>
                </a:solidFill>
              </a:rPr>
              <a:t>: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std</a:t>
            </a:r>
            <a:r>
              <a:rPr lang="en-US" altLang="el-GR" sz="1800" b="1" dirty="0">
                <a:solidFill>
                  <a:srgbClr val="990033"/>
                </a:solidFill>
              </a:rPr>
              <a:t>_</a:t>
            </a:r>
            <a:r>
              <a:rPr lang="el-GR" altLang="el-GR" sz="1800" b="1" dirty="0" err="1">
                <a:solidFill>
                  <a:srgbClr val="990033"/>
                </a:solidFill>
              </a:rPr>
              <a:t>logic</a:t>
            </a:r>
            <a:r>
              <a:rPr lang="en-US" altLang="el-GR" sz="1800" b="1" dirty="0">
                <a:solidFill>
                  <a:srgbClr val="990033"/>
                </a:solidFill>
              </a:rPr>
              <a:t>_</a:t>
            </a:r>
            <a:r>
              <a:rPr lang="el-GR" altLang="el-GR" sz="1800" b="1" dirty="0" err="1">
                <a:solidFill>
                  <a:srgbClr val="990033"/>
                </a:solidFill>
              </a:rPr>
              <a:t>vector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b="1" dirty="0">
                <a:solidFill>
                  <a:schemeClr val="tx1"/>
                </a:solidFill>
              </a:rPr>
              <a:t>(</a:t>
            </a:r>
            <a:r>
              <a:rPr lang="el-GR" altLang="el-GR" sz="1800" dirty="0">
                <a:solidFill>
                  <a:schemeClr val="tx1"/>
                </a:solidFill>
              </a:rPr>
              <a:t>1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b="1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0</a:t>
            </a:r>
            <a:r>
              <a:rPr lang="el-GR" altLang="el-GR" sz="1800" b="1" dirty="0">
                <a:solidFill>
                  <a:schemeClr val="tx1"/>
                </a:solidFill>
              </a:rPr>
              <a:t>) 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begin</a:t>
            </a:r>
            <a:r>
              <a:rPr lang="el-GR" altLang="el-GR" sz="1800" dirty="0"/>
              <a:t> 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tmp</a:t>
            </a:r>
            <a:r>
              <a:rPr lang="el-GR" altLang="el-GR" sz="1800" dirty="0">
                <a:solidFill>
                  <a:schemeClr val="tx1"/>
                </a:solidFill>
              </a:rPr>
              <a:t> &lt;= a &amp; b;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990033"/>
                </a:solidFill>
              </a:rPr>
              <a:t>	</a:t>
            </a:r>
            <a:r>
              <a:rPr lang="el-GR" altLang="el-GR" sz="1800" b="1" dirty="0" err="1">
                <a:solidFill>
                  <a:srgbClr val="990033"/>
                </a:solidFill>
              </a:rPr>
              <a:t>with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tmp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select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/>
              <a:t>		</a:t>
            </a:r>
            <a:r>
              <a:rPr lang="el-GR" altLang="el-GR" sz="1800" dirty="0">
                <a:solidFill>
                  <a:schemeClr val="tx1"/>
                </a:solidFill>
              </a:rPr>
              <a:t>y &lt;= '0'</a:t>
            </a:r>
            <a:r>
              <a:rPr lang="el-GR" altLang="el-GR" sz="1800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“</a:t>
            </a:r>
            <a:r>
              <a:rPr lang="el-GR" altLang="el-GR" sz="1800" dirty="0">
                <a:solidFill>
                  <a:schemeClr val="tx1"/>
                </a:solidFill>
              </a:rPr>
              <a:t>00</a:t>
            </a:r>
            <a:r>
              <a:rPr lang="en-US" altLang="el-GR" sz="1800" dirty="0">
                <a:solidFill>
                  <a:schemeClr val="tx1"/>
                </a:solidFill>
              </a:rPr>
              <a:t>”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/>
              <a:t>		         </a:t>
            </a:r>
            <a:r>
              <a:rPr lang="el-GR" altLang="el-GR" sz="1800" dirty="0">
                <a:solidFill>
                  <a:schemeClr val="tx1"/>
                </a:solidFill>
              </a:rPr>
              <a:t>'1'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“</a:t>
            </a:r>
            <a:r>
              <a:rPr lang="el-GR" altLang="el-GR" sz="1800" dirty="0">
                <a:solidFill>
                  <a:schemeClr val="tx1"/>
                </a:solidFill>
              </a:rPr>
              <a:t>0l</a:t>
            </a:r>
            <a:r>
              <a:rPr lang="en-US" altLang="el-GR" sz="1800" dirty="0">
                <a:solidFill>
                  <a:schemeClr val="tx1"/>
                </a:solidFill>
              </a:rPr>
              <a:t>”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		         '1'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“10”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		         '1'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  <a:r>
              <a:rPr lang="el-GR" altLang="el-GR" sz="1800" dirty="0"/>
              <a:t> </a:t>
            </a:r>
            <a:endParaRPr lang="en-US" altLang="el-GR" sz="1800" dirty="0"/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end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a;</a:t>
            </a:r>
          </a:p>
        </p:txBody>
      </p:sp>
      <p:graphicFrame>
        <p:nvGraphicFramePr>
          <p:cNvPr id="983064" name="Group 24">
            <a:extLst>
              <a:ext uri="{FF2B5EF4-FFF2-40B4-BE49-F238E27FC236}">
                <a16:creationId xmlns:a16="http://schemas.microsoft.com/office/drawing/2014/main" id="{6F402532-E7A9-48B6-92AE-30116E28991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03938" y="1560513"/>
          <a:ext cx="2705100" cy="2205037"/>
        </p:xfrm>
        <a:graphic>
          <a:graphicData uri="http://schemas.openxmlformats.org/drawingml/2006/table">
            <a:tbl>
              <a:tblPr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</a:rPr>
                        <a:t>Inputs (a, b)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</a:rPr>
                        <a:t>Output (y)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F02B7A1B-1B37-4C9E-A68B-2EDAE1B54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9AE1A2EC-1F01-4479-A3CA-A85B5DD4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92F047-38AB-4998-B2D0-608E4D86D87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AutoShape 2">
            <a:extLst>
              <a:ext uri="{FF2B5EF4-FFF2-40B4-BE49-F238E27FC236}">
                <a16:creationId xmlns:a16="http://schemas.microsoft.com/office/drawing/2014/main" id="{2AC7259E-0DC4-40E8-9E50-C7822D2E5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Μετατροπή </a:t>
            </a:r>
            <a:r>
              <a:rPr lang="en-US" altLang="el-GR"/>
              <a:t>WHEN </a:t>
            </a:r>
            <a:r>
              <a:rPr lang="el-GR" altLang="el-GR"/>
              <a:t>–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84067" name="Rectangle 3">
            <a:extLst>
              <a:ext uri="{FF2B5EF4-FFF2-40B4-BE49-F238E27FC236}">
                <a16:creationId xmlns:a16="http://schemas.microsoft.com/office/drawing/2014/main" id="{F614EDB2-3AB6-4FC6-8F32-04DC4A4F55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4000500" cy="51784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with</a:t>
            </a:r>
            <a:r>
              <a:rPr lang="el-GR" altLang="el-GR" sz="1800" dirty="0">
                <a:solidFill>
                  <a:schemeClr val="tx1"/>
                </a:solidFill>
              </a:rPr>
              <a:t> s</a:t>
            </a:r>
            <a:r>
              <a:rPr lang="en-GB" altLang="el-GR" sz="1800" dirty="0">
                <a:solidFill>
                  <a:schemeClr val="tx1"/>
                </a:solidFill>
              </a:rPr>
              <a:t>e</a:t>
            </a:r>
            <a:r>
              <a:rPr lang="el-GR" altLang="el-GR" sz="1800" dirty="0">
                <a:solidFill>
                  <a:schemeClr val="tx1"/>
                </a:solidFill>
              </a:rPr>
              <a:t>l </a:t>
            </a:r>
            <a:r>
              <a:rPr lang="el-GR" altLang="el-GR" sz="1800" b="1" dirty="0" err="1">
                <a:solidFill>
                  <a:srgbClr val="990033"/>
                </a:solidFill>
              </a:rPr>
              <a:t>select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sig</a:t>
            </a:r>
            <a:r>
              <a:rPr lang="el-GR" altLang="el-GR" sz="1800" dirty="0">
                <a:solidFill>
                  <a:schemeClr val="tx1"/>
                </a:solidFill>
              </a:rPr>
              <a:t> &lt;=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0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c0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1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cl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|</a:t>
            </a:r>
            <a:r>
              <a:rPr lang="el-GR" altLang="el-GR" sz="1800" dirty="0">
                <a:solidFill>
                  <a:schemeClr val="tx1"/>
                </a:solidFill>
              </a:rPr>
              <a:t>c3</a:t>
            </a:r>
            <a:r>
              <a:rPr lang="en-US" altLang="el-GR" sz="1800" dirty="0">
                <a:solidFill>
                  <a:schemeClr val="tx1"/>
                </a:solidFill>
              </a:rPr>
              <a:t>|</a:t>
            </a:r>
            <a:r>
              <a:rPr lang="el-GR" altLang="el-GR" sz="1800" dirty="0">
                <a:solidFill>
                  <a:schemeClr val="tx1"/>
                </a:solidFill>
              </a:rPr>
              <a:t> c5,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2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c2</a:t>
            </a:r>
            <a:r>
              <a:rPr lang="en-US" altLang="el-GR" sz="1800" dirty="0">
                <a:solidFill>
                  <a:schemeClr val="tx1"/>
                </a:solidFill>
              </a:rPr>
              <a:t>|</a:t>
            </a:r>
            <a:r>
              <a:rPr lang="el-GR" altLang="el-GR" sz="1800" dirty="0">
                <a:solidFill>
                  <a:schemeClr val="tx1"/>
                </a:solidFill>
              </a:rPr>
              <a:t> c4,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n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 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sig</a:t>
            </a:r>
            <a:r>
              <a:rPr lang="el-GR" altLang="el-GR" sz="1800" dirty="0">
                <a:solidFill>
                  <a:schemeClr val="tx1"/>
                </a:solidFill>
              </a:rPr>
              <a:t> &lt;=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0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</a:t>
            </a:r>
            <a:r>
              <a:rPr lang="en-US" altLang="el-GR" sz="1800" dirty="0">
                <a:solidFill>
                  <a:schemeClr val="tx1"/>
                </a:solidFill>
              </a:rPr>
              <a:t>0</a:t>
            </a:r>
            <a:r>
              <a:rPr lang="el-GR" altLang="el-GR" sz="1800" dirty="0">
                <a:solidFill>
                  <a:schemeClr val="tx1"/>
                </a:solidFill>
              </a:rPr>
              <a:t>) </a:t>
            </a:r>
            <a:r>
              <a:rPr lang="el-GR" altLang="el-GR" sz="1800" b="1" dirty="0" err="1">
                <a:solidFill>
                  <a:srgbClr val="990033"/>
                </a:solidFill>
              </a:rPr>
              <a:t>else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1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</a:t>
            </a:r>
            <a:r>
              <a:rPr lang="el-GR" altLang="el-GR" sz="1800" dirty="0" err="1">
                <a:solidFill>
                  <a:schemeClr val="tx1"/>
                </a:solidFill>
              </a:rPr>
              <a:t>cl</a:t>
            </a:r>
            <a:r>
              <a:rPr lang="el-GR" altLang="el-GR" sz="1800" dirty="0">
                <a:solidFill>
                  <a:schemeClr val="tx1"/>
                </a:solidFill>
              </a:rPr>
              <a:t>) </a:t>
            </a:r>
            <a:r>
              <a:rPr lang="el-GR" altLang="el-GR" sz="1800" dirty="0" err="1">
                <a:solidFill>
                  <a:schemeClr val="tx1"/>
                </a:solidFill>
              </a:rPr>
              <a:t>or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=c3) </a:t>
            </a:r>
            <a:r>
              <a:rPr lang="el-GR" altLang="el-GR" sz="1800" dirty="0" err="1">
                <a:solidFill>
                  <a:schemeClr val="tx1"/>
                </a:solidFill>
              </a:rPr>
              <a:t>or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=c5) </a:t>
            </a:r>
            <a:r>
              <a:rPr lang="el-GR" altLang="el-GR" sz="1800" b="1" dirty="0" err="1">
                <a:solidFill>
                  <a:srgbClr val="990033"/>
                </a:solidFill>
              </a:rPr>
              <a:t>else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2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=c2) </a:t>
            </a:r>
            <a:r>
              <a:rPr lang="el-GR" altLang="el-GR" sz="1800" dirty="0" err="1">
                <a:solidFill>
                  <a:schemeClr val="tx1"/>
                </a:solidFill>
              </a:rPr>
              <a:t>or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=c4) </a:t>
            </a:r>
            <a:r>
              <a:rPr lang="el-GR" altLang="el-GR" sz="1800" b="1" dirty="0" err="1">
                <a:solidFill>
                  <a:srgbClr val="990033"/>
                </a:solidFill>
              </a:rPr>
              <a:t>else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l-GR" altLang="el-GR" sz="1800" dirty="0">
                <a:solidFill>
                  <a:schemeClr val="tx1"/>
                </a:solidFill>
              </a:rPr>
              <a:t>-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l-GR" altLang="el-GR" sz="1800" dirty="0">
                <a:solidFill>
                  <a:schemeClr val="tx1"/>
                </a:solidFill>
              </a:rPr>
              <a:t>-n ;</a:t>
            </a:r>
          </a:p>
        </p:txBody>
      </p:sp>
      <p:sp>
        <p:nvSpPr>
          <p:cNvPr id="984068" name="Rectangle 4">
            <a:extLst>
              <a:ext uri="{FF2B5EF4-FFF2-40B4-BE49-F238E27FC236}">
                <a16:creationId xmlns:a16="http://schemas.microsoft.com/office/drawing/2014/main" id="{4DF7D990-52D0-4AC7-A028-AC2C9780176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18063" y="836613"/>
            <a:ext cx="4325937" cy="55451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sig &lt;= 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</a:t>
            </a: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_1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bool-exp-1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</a:t>
            </a: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_2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bool-exp-2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</a:t>
            </a: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_n</a:t>
            </a:r>
            <a:r>
              <a:rPr lang="el-GR" altLang="el-GR" sz="1800">
                <a:solidFill>
                  <a:schemeClr val="tx1"/>
                </a:solidFill>
              </a:rPr>
              <a:t> 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sel(2) &lt;= '1'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r>
              <a:rPr lang="el-GR" altLang="el-GR" sz="1800">
                <a:solidFill>
                  <a:schemeClr val="tx1"/>
                </a:solidFill>
              </a:rPr>
              <a:t> '0';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sel(1) &lt;= '1'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_1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r>
              <a:rPr lang="el-GR" altLang="el-GR" sz="1800">
                <a:solidFill>
                  <a:schemeClr val="tx1"/>
                </a:solidFill>
              </a:rPr>
              <a:t> '0';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sel (0) &lt;= '1'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_2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r>
              <a:rPr lang="el-GR" altLang="el-GR" sz="1800">
                <a:solidFill>
                  <a:schemeClr val="tx1"/>
                </a:solidFill>
              </a:rPr>
              <a:t> '0';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with</a:t>
            </a:r>
            <a:r>
              <a:rPr lang="el-GR" altLang="el-GR" sz="1800">
                <a:solidFill>
                  <a:schemeClr val="tx1"/>
                </a:solidFill>
              </a:rPr>
              <a:t> sel </a:t>
            </a:r>
            <a:r>
              <a:rPr lang="el-GR" altLang="el-GR" sz="1800" b="1">
                <a:solidFill>
                  <a:srgbClr val="990033"/>
                </a:solidFill>
              </a:rPr>
              <a:t>select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sig &lt;= 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“100”| “101”| “110”| “111”,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_1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“010”| “011”|,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_2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“001”| ,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others ;</a:t>
            </a:r>
          </a:p>
        </p:txBody>
      </p:sp>
      <p:sp>
        <p:nvSpPr>
          <p:cNvPr id="984069" name="Line 5">
            <a:extLst>
              <a:ext uri="{FF2B5EF4-FFF2-40B4-BE49-F238E27FC236}">
                <a16:creationId xmlns:a16="http://schemas.microsoft.com/office/drawing/2014/main" id="{371A96AB-3800-4C73-BBDE-78B43FC02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997200"/>
            <a:ext cx="0" cy="5746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70" name="Line 6">
            <a:extLst>
              <a:ext uri="{FF2B5EF4-FFF2-40B4-BE49-F238E27FC236}">
                <a16:creationId xmlns:a16="http://schemas.microsoft.com/office/drawing/2014/main" id="{733EEB3D-0238-4308-8800-CB9C164F1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420938"/>
            <a:ext cx="0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  <p:bldP spid="984068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E28D-1F44-4338-BEC4-9AF53CF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Παραμετρικός Συντρέχων Κώδικας </a:t>
            </a:r>
            <a:r>
              <a:rPr lang="en-GB" dirty="0"/>
              <a:t>VHDL</a:t>
            </a:r>
            <a:r>
              <a:rPr lang="el-GR" dirty="0"/>
              <a:t> - </a:t>
            </a:r>
            <a:r>
              <a:rPr lang="en-GB" dirty="0"/>
              <a:t>Generic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54B0-0970-40EC-97EA-D8BB17C91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612"/>
            <a:ext cx="8640638" cy="5661025"/>
          </a:xfrm>
        </p:spPr>
        <p:txBody>
          <a:bodyPr/>
          <a:lstStyle/>
          <a:p>
            <a:r>
              <a:rPr lang="en-GB" b="1" dirty="0">
                <a:solidFill>
                  <a:srgbClr val="990000"/>
                </a:solidFill>
              </a:rPr>
              <a:t>Generic</a:t>
            </a:r>
            <a:r>
              <a:rPr lang="en-GB" dirty="0"/>
              <a:t>: </a:t>
            </a:r>
            <a:r>
              <a:rPr lang="el-GR" dirty="0"/>
              <a:t>δήλωση συχνά χρησιμοποιούμενων παραμέτρων </a:t>
            </a:r>
          </a:p>
          <a:p>
            <a:pPr lvl="1"/>
            <a:r>
              <a:rPr lang="el-GR" dirty="0"/>
              <a:t>Επιτρέπει τη δημιουργία παραμετρικού κώδικα βελτιώνοντας την οργάνωση, αναγνωσιμότητα και </a:t>
            </a:r>
            <a:r>
              <a:rPr lang="el-GR" dirty="0" err="1"/>
              <a:t>επαναχρησιμοποιήση</a:t>
            </a:r>
            <a:r>
              <a:rPr lang="el-GR" dirty="0"/>
              <a:t> του</a:t>
            </a:r>
          </a:p>
          <a:p>
            <a:pPr lvl="1"/>
            <a:r>
              <a:rPr lang="el-GR" dirty="0"/>
              <a:t>Παρόμοιο με το </a:t>
            </a:r>
            <a:r>
              <a:rPr lang="en-GB" dirty="0"/>
              <a:t>DEFINE</a:t>
            </a:r>
            <a:r>
              <a:rPr lang="el-GR" dirty="0"/>
              <a:t> της</a:t>
            </a:r>
            <a:r>
              <a:rPr lang="en-GB" dirty="0"/>
              <a:t> C</a:t>
            </a:r>
            <a:endParaRPr lang="el-GR" dirty="0"/>
          </a:p>
          <a:p>
            <a:r>
              <a:rPr lang="el-GR" dirty="0"/>
              <a:t>Αποτελεί μέρος του τμήματος </a:t>
            </a:r>
            <a:r>
              <a:rPr lang="en-GB" dirty="0"/>
              <a:t>entity</a:t>
            </a:r>
            <a:r>
              <a:rPr lang="el-GR" dirty="0"/>
              <a:t> &amp; προηγείται της ενότητας </a:t>
            </a:r>
            <a:r>
              <a:rPr lang="en-GB" dirty="0"/>
              <a:t>port ( )</a:t>
            </a:r>
            <a:endParaRPr lang="el-GR" dirty="0"/>
          </a:p>
          <a:p>
            <a:r>
              <a:rPr lang="el-GR" dirty="0"/>
              <a:t>Παράδειγμα</a:t>
            </a:r>
            <a:endParaRPr lang="en-GB" dirty="0"/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entity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add_compare_cell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is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generic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(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i="0" u="none" strike="noStrike" baseline="0" dirty="0" err="1">
                <a:solidFill>
                  <a:srgbClr val="000064"/>
                </a:solidFill>
              </a:rPr>
              <a:t>NUM_BITS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natural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:= 16)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port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(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a, b: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in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std_logic_vector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NUM_BITS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-l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0);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l-GR" b="0" i="0" u="none" strike="noStrike" baseline="0" dirty="0">
                <a:solidFill>
                  <a:srgbClr val="000064"/>
                </a:solidFill>
              </a:rPr>
              <a:t>	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c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ο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mp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out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;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l-GR" b="0" i="0" u="none" strike="noStrike" baseline="0" dirty="0">
                <a:solidFill>
                  <a:srgbClr val="000064"/>
                </a:solidFill>
              </a:rPr>
              <a:t>	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sum 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out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std_logic_vector</a:t>
            </a:r>
            <a:r>
              <a:rPr lang="el-GR" b="1" i="0" u="none" strike="noStrike" baseline="0" dirty="0">
                <a:solidFill>
                  <a:srgbClr val="99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NUM_BITS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0)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;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end entity;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F1AE-2DDC-4DBE-B103-4657E7FAA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55AF0-AD60-46A5-A17B-8DB35667D3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768D3-F4BD-4634-8907-A32C199B0C75}" type="slidenum">
              <a:rPr lang="el-GR" altLang="en-US" smtClean="0"/>
              <a:pPr/>
              <a:t>95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46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534CD-F7A0-40BE-9CC1-6912D25E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Παραμετρικός Συντρέχων Κώδικας </a:t>
            </a:r>
            <a:r>
              <a:rPr lang="en-GB" dirty="0"/>
              <a:t>VHDL</a:t>
            </a:r>
            <a:r>
              <a:rPr lang="el-GR" dirty="0"/>
              <a:t> - </a:t>
            </a:r>
            <a:r>
              <a:rPr lang="en-GB" dirty="0"/>
              <a:t>Generate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B87C-24A6-41ED-981E-1B0A2634F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2"/>
            <a:ext cx="8496300" cy="5532437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990000"/>
                </a:solidFill>
              </a:rPr>
              <a:t>for-generate: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label 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for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identifier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in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generate_range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generate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concurrent </a:t>
            </a:r>
            <a:r>
              <a:rPr lang="en-US" dirty="0">
                <a:solidFill>
                  <a:srgbClr val="000064"/>
                </a:solidFill>
              </a:rPr>
              <a:t>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tatements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end generate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(label] ;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6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64"/>
                </a:solidFill>
              </a:rPr>
              <a:t>Λειτουργεί ως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loop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, αλλά καθώς είναι συντρέχουσα εντολή, παράγεται ένα αντίστοιχο κύκλωμα σε κάθε επανάληψη</a:t>
            </a:r>
            <a:endParaRPr lang="en-US" dirty="0">
              <a:solidFill>
                <a:srgbClr val="000064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64"/>
              </a:solidFill>
            </a:endParaRP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signal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a, b, x: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std_ulogic_vector</a:t>
            </a:r>
            <a:r>
              <a:rPr lang="el-GR" b="1" i="0" u="none" strike="noStrike" baseline="0" dirty="0">
                <a:solidFill>
                  <a:srgbClr val="99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(7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9);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gen: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for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i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in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0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to 7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generate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i="0" u="none" strike="noStrike" baseline="0" dirty="0">
                <a:solidFill>
                  <a:srgbClr val="000064"/>
                </a:solidFill>
              </a:rPr>
              <a:t>x(i) &lt;= a(i) </a:t>
            </a:r>
            <a:r>
              <a:rPr lang="pl-PL" b="1" i="0" u="none" strike="noStrike" baseline="0" dirty="0">
                <a:solidFill>
                  <a:srgbClr val="990000"/>
                </a:solidFill>
              </a:rPr>
              <a:t>xor</a:t>
            </a:r>
            <a:r>
              <a:rPr lang="pl-PL" b="0" i="0" u="none" strike="noStrike" baseline="0" dirty="0">
                <a:solidFill>
                  <a:srgbClr val="000064"/>
                </a:solidFill>
              </a:rPr>
              <a:t> b(7-i);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end generate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A98AC-D5FE-4ADD-9BDB-DAF4083B2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452D8-5832-474D-9093-97DB2BC65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768D3-F4BD-4634-8907-A32C199B0C75}" type="slidenum">
              <a:rPr lang="el-GR" altLang="en-US" smtClean="0"/>
              <a:pPr/>
              <a:t>96</a:t>
            </a:fld>
            <a:endParaRPr lang="el-G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1A8C8-EEFC-4060-89ED-D2DFC90B4E35}"/>
              </a:ext>
            </a:extLst>
          </p:cNvPr>
          <p:cNvSpPr/>
          <p:nvPr/>
        </p:nvSpPr>
        <p:spPr>
          <a:xfrm>
            <a:off x="467544" y="1268760"/>
            <a:ext cx="5616624" cy="10801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E2B4B-DFEE-4B7F-891A-F869D11F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41" y="4025900"/>
            <a:ext cx="2990850" cy="23431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17861F8-3BA8-4654-8071-9F419B2ED18E}"/>
              </a:ext>
            </a:extLst>
          </p:cNvPr>
          <p:cNvSpPr/>
          <p:nvPr/>
        </p:nvSpPr>
        <p:spPr>
          <a:xfrm>
            <a:off x="4283968" y="4725144"/>
            <a:ext cx="115212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10240</TotalTime>
  <Words>10365</Words>
  <Application>Microsoft Office PowerPoint</Application>
  <PresentationFormat>On-screen Show (4:3)</PresentationFormat>
  <Paragraphs>1490</Paragraphs>
  <Slides>96</Slides>
  <Notes>1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Arial</vt:lpstr>
      <vt:lpstr>New York</vt:lpstr>
      <vt:lpstr>Palatino</vt:lpstr>
      <vt:lpstr>Times New Roman</vt:lpstr>
      <vt:lpstr>Wingdings</vt:lpstr>
      <vt:lpstr>Κάψουλες</vt:lpstr>
      <vt:lpstr>Visio</vt:lpstr>
      <vt:lpstr>Microsoft Word Picture</vt:lpstr>
      <vt:lpstr>VISIO</vt:lpstr>
      <vt:lpstr>PowerPoint Presentation</vt:lpstr>
      <vt:lpstr>Αντικείμενο του μαθήματος - Εξέταση</vt:lpstr>
      <vt:lpstr>Εισαγωγή</vt:lpstr>
      <vt:lpstr>Πεδία Εφαρμογής της VHDL</vt:lpstr>
      <vt:lpstr>HDL-Based Design Flow</vt:lpstr>
      <vt:lpstr>Πλεονεκτήματα της VHDL (1/2) </vt:lpstr>
      <vt:lpstr>Πλεονεκτήματα της VHDL (2/2)</vt:lpstr>
      <vt:lpstr>Ιεραρχική Σχεδίαση (1/2)</vt:lpstr>
      <vt:lpstr>Ιεραρχική Σχεδίαση (2/2)</vt:lpstr>
      <vt:lpstr>Συστατικά Στοιχεία – Components (1/2)</vt:lpstr>
      <vt:lpstr>Συστατικά Στοιχεία – Components (2/2)</vt:lpstr>
      <vt:lpstr>Δομή Κώδικα VHDL</vt:lpstr>
      <vt:lpstr>Δηλώσεις Βιβλιοθηκών (1/2)</vt:lpstr>
      <vt:lpstr>Δηλώσεις Βιβλιοθηκών (2/2)</vt:lpstr>
      <vt:lpstr>Ενότητα ENTITY </vt:lpstr>
      <vt:lpstr>Καταστάσεις (Modes) Σημάτων</vt:lpstr>
      <vt:lpstr>ENTITY―Παραδείγματα</vt:lpstr>
      <vt:lpstr>Ενότητα ARCHITECTURE (1/2)</vt:lpstr>
      <vt:lpstr>Ενότητα ARCHITECTURE (2/2)</vt:lpstr>
      <vt:lpstr>Αθροιστής ενός ψηφίου (Concurrent Code)</vt:lpstr>
      <vt:lpstr>D Flip-Flop με ασύγχρονο reset (Sequential code)</vt:lpstr>
      <vt:lpstr>D Flip-Flop με NAND (Sequential code)</vt:lpstr>
      <vt:lpstr>PowerPoint Presentation</vt:lpstr>
      <vt:lpstr>Τύποι Καθυστερήσεων</vt:lpstr>
      <vt:lpstr>Inertial / Transport Delay</vt:lpstr>
      <vt:lpstr>Delta Time (1/4)</vt:lpstr>
      <vt:lpstr>Delta Time (2/4)</vt:lpstr>
      <vt:lpstr>Delta Time (3/4)</vt:lpstr>
      <vt:lpstr>Delta Time (4/4)</vt:lpstr>
      <vt:lpstr>Κλάσεις - Αντικείμενα – Τύποι Δεδομένων</vt:lpstr>
      <vt:lpstr>Τύποι Δεδομένων</vt:lpstr>
      <vt:lpstr>ΒΙΤ και BIT_VECTOR</vt:lpstr>
      <vt:lpstr>STD LOGIC και STD_LOGIC (ULOGIC) _VECTOR</vt:lpstr>
      <vt:lpstr>Resolved STD_LOGIC (1/2)</vt:lpstr>
      <vt:lpstr>Resolved STD_LOGIC (2/2)</vt:lpstr>
      <vt:lpstr>Προκαθορισμένοι Τύποι Δεδομένων </vt:lpstr>
      <vt:lpstr>Τύποι Δεδομένων Οριζόμενοι από το Χρήστη</vt:lpstr>
      <vt:lpstr>Υποτύποι Δεδομένων</vt:lpstr>
      <vt:lpstr>Συνθέσιμοι Τύποι Δεδομένων</vt:lpstr>
      <vt:lpstr>Ανάθεση Τιμής σε Διάνυσμα</vt:lpstr>
      <vt:lpstr>Array aggregate</vt:lpstr>
      <vt:lpstr>Συμβατότητα Τύπων Δεδομένων - Παραδείγματα</vt:lpstr>
      <vt:lpstr>Πίνακες (Arrays)</vt:lpstr>
      <vt:lpstr>Αρχικοποίηση, Προσπέλαση 1Dx1D Array</vt:lpstr>
      <vt:lpstr>Αρχικοποίηση, Προσπέλαση 2Dx2D Array</vt:lpstr>
      <vt:lpstr>Αρχικοποίηση, Προσπέλαση 1Dx1Dx1D Array</vt:lpstr>
      <vt:lpstr>Μηδενισμός, Ανάθεση Τιμής Στοιχείων Array</vt:lpstr>
      <vt:lpstr>Πίνακες – Παραδείγματα (1/3)</vt:lpstr>
      <vt:lpstr>Πίνακες – Παραδείγματα (2/3)</vt:lpstr>
      <vt:lpstr>Πίνακες – Παραδείγματα (3/3)</vt:lpstr>
      <vt:lpstr>Εμβέλεια Αντικειμένων</vt:lpstr>
      <vt:lpstr>PowerPoint Presentation</vt:lpstr>
      <vt:lpstr>Τελεστές</vt:lpstr>
      <vt:lpstr>Τελεστές Ανάθεσης</vt:lpstr>
      <vt:lpstr>Λογικοί Τελεστές</vt:lpstr>
      <vt:lpstr>Αριθμητικοί Τελεστές και Τελεστές Σύγκρισης</vt:lpstr>
      <vt:lpstr>Τελεστές Ολίσθησης</vt:lpstr>
      <vt:lpstr>Concatenation-Συνένωση</vt:lpstr>
      <vt:lpstr>Τελεστές Standard VHDL (1/2)</vt:lpstr>
      <vt:lpstr>Τελεστές Standard VHDL (2/2)</vt:lpstr>
      <vt:lpstr>Υπερφόρτωση Τελεστή – Operator Overloading</vt:lpstr>
      <vt:lpstr>Υπερφόρτωση Τελεστή / Συναρτήσεις Μετατροπής – std_logic_1164</vt:lpstr>
      <vt:lpstr>Συναρτήσεις Μετατροπής – std_logic_1164</vt:lpstr>
      <vt:lpstr>Numeric_std Package</vt:lpstr>
      <vt:lpstr>Τελεστές Υπερφόρτωσης στο Numeric_std</vt:lpstr>
      <vt:lpstr>Συναρτήσεις &amp; Μετατροπές Τύπων – Numeric_std</vt:lpstr>
      <vt:lpstr>Μετατροπές Τύπων Δεδομένων (1/4)</vt:lpstr>
      <vt:lpstr>Μετατροπές Τύπων Δεδομένων (2/4)</vt:lpstr>
      <vt:lpstr>Μετατροπές Τύπων Δεδομένων (3/4)</vt:lpstr>
      <vt:lpstr>Μετατροπή Τύπου Δεδομένων (4/4)</vt:lpstr>
      <vt:lpstr>Ιδιότητες—Attributes </vt:lpstr>
      <vt:lpstr>Ιδιότητες Δεδομένων</vt:lpstr>
      <vt:lpstr>Ιδιότητες Σημάτων</vt:lpstr>
      <vt:lpstr>Ιδιότητες Οριζόμενες από το Χρήστη</vt:lpstr>
      <vt:lpstr>Γενικές Αρχές Περιγραφής VHDL</vt:lpstr>
      <vt:lpstr>Παράδειγμα -Ανιχνευτής Ισοτιμίας</vt:lpstr>
      <vt:lpstr>Παράδειγμα -Γεννήτρια Ισοτιμίας</vt:lpstr>
      <vt:lpstr>PowerPoint Presentation</vt:lpstr>
      <vt:lpstr>SIGNALS</vt:lpstr>
      <vt:lpstr>Ανάθεση Τιμής σε SIGNAL</vt:lpstr>
      <vt:lpstr>Σειρά ανάθεσης τιμών σε SIGNALS </vt:lpstr>
      <vt:lpstr>PowerPoint Presentation</vt:lpstr>
      <vt:lpstr>Εντολή WHEN (1/2)</vt:lpstr>
      <vt:lpstr>Εντολή WHEN (2/2)</vt:lpstr>
      <vt:lpstr>Εντολή WHEN – Παράδειγμα</vt:lpstr>
      <vt:lpstr>Εντολή WHEN – Κυκλωματική υλοποίηση</vt:lpstr>
      <vt:lpstr>Εντολή WITH</vt:lpstr>
      <vt:lpstr>Εντολή WITH – Κυκλωματική υλοποίηση</vt:lpstr>
      <vt:lpstr>Πολυπλέκτης με Τελεστές</vt:lpstr>
      <vt:lpstr>Πολυπλέκτης με WHEN και με WITH</vt:lpstr>
      <vt:lpstr>Κωδικοποιητής 8-σε-3 με WHEN</vt:lpstr>
      <vt:lpstr>Κωδικοποιητής 8-σε-3 με WITH</vt:lpstr>
      <vt:lpstr>Υλοποίηση Πίνακα Αληθείας</vt:lpstr>
      <vt:lpstr>Μετατροπή WHEN – WITH</vt:lpstr>
      <vt:lpstr>Παραμετρικός Συντρέχων Κώδικας VHDL - Generic</vt:lpstr>
      <vt:lpstr>Παραμετρικός Συντρέχων Κώδικας VHDL - Generate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Theodoridis Georgios</cp:lastModifiedBy>
  <cp:revision>430</cp:revision>
  <dcterms:created xsi:type="dcterms:W3CDTF">2004-09-10T10:14:16Z</dcterms:created>
  <dcterms:modified xsi:type="dcterms:W3CDTF">2025-10-30T08:53:54Z</dcterms:modified>
</cp:coreProperties>
</file>